
<file path=[Content_Types].xml><?xml version="1.0" encoding="utf-8"?>
<Types xmlns="http://schemas.openxmlformats.org/package/2006/content-types">
  <Default Extension="jpeg" ContentType="image/jpeg"/>
  <Default Extension="mkv" ContentType="video/unknown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76" r:id="rId4"/>
    <p:sldId id="275" r:id="rId5"/>
    <p:sldId id="277" r:id="rId6"/>
    <p:sldId id="258" r:id="rId7"/>
    <p:sldId id="266" r:id="rId8"/>
    <p:sldId id="267" r:id="rId9"/>
    <p:sldId id="268" r:id="rId10"/>
    <p:sldId id="271" r:id="rId11"/>
    <p:sldId id="273" r:id="rId12"/>
    <p:sldId id="272" r:id="rId13"/>
    <p:sldId id="270" r:id="rId14"/>
    <p:sldId id="262" r:id="rId15"/>
    <p:sldId id="26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E558D-72D1-459B-A510-C00EC3346DA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C01B0-C32C-4C31-8E93-AD31DDFD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2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6693-8C2E-83A9-1EC1-6CA645E0F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5EC0B-4B94-AF9C-1445-24C28C9D3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47DAD-EDBD-6B62-C528-249913A9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E50D-CF2B-42B4-B6E8-E926D90AF32A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0AA95-D415-D306-FA5E-2D9F5550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C8054-2659-F764-A6DA-616AA593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9E6-4338-44E5-BCF1-FA7B54ED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6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93B0-E883-95AF-CA08-A2EC7FCD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A4CFB-5584-9EC8-A5FA-6CEC3E811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63A83-D5D6-396F-8CB2-C00CF662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1DDD-DB8F-463B-A3EF-AB181399B5FA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2334D-AED9-298C-FC27-8A89C7F3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E6DE6-3B1D-B1FB-8801-CF620252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9E6-4338-44E5-BCF1-FA7B54ED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4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7052BA-FE34-959E-0FAC-35922538E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AF3D7-E741-1449-6A80-9843B4368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46740-3B97-6A60-0C7D-D8DBE08A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8CC9-616D-4E63-9033-952F8E0E1E37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DE726-D692-5AA1-4811-3D2F29E6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C4D51-3049-3680-C1DF-A6642CC0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9E6-4338-44E5-BCF1-FA7B54ED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0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5542C-B9DB-591F-C691-FF93C69B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673CC-4BF7-2C22-2CDA-DC97C75C1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65209-9BD3-8C2A-98F9-869A16B1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4950-5FFD-4945-8755-F2A9D300D50A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B991D-67E9-44E2-2DAF-874F19FF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EB18B-6F53-6533-8047-A86EE213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9E6-4338-44E5-BCF1-FA7B54ED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0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83B9-8076-6F23-97ED-3A4841B0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93AAD-0BA2-3514-A6A3-54142C207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D5BD1-4FB7-74A0-1272-A263243E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BD75-D57B-4570-B7B2-8B59EBD4F1AC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64906-3940-17B1-402F-27C57D97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4CDBF-47A4-38FF-D2A5-A617F1F1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9E6-4338-44E5-BCF1-FA7B54ED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48BC-A651-97A9-4FCE-45856471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5A4AA-876C-A6B1-43BD-6448B9F43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21498-6C4E-7E1B-9DD3-2A909EADE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42E94-D4C3-C472-A3D8-FA954262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9844-7AB7-49EA-B886-31E926D2A09F}" type="datetime1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72C2E-4D34-0B71-5AF7-17EEE598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33715-475D-9666-9670-AE763055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9E6-4338-44E5-BCF1-FA7B54ED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1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5132-7701-EA12-1280-E49914A51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61BDA-F3EC-029F-BA5B-647F3791C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8F4E4-DBA4-E8F1-E4D1-F26074166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23938-3841-00F8-DC07-E7892B191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F67B5-A8EF-9A7C-9B40-B19E9505B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6360D-1020-FF4A-C17D-F34B70BB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1C6B-E277-4080-9F52-FCBDFDE4361B}" type="datetime1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F38C9-4FAB-C768-DD38-26F77164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40603-6CC6-C618-52E6-E778F0DB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9E6-4338-44E5-BCF1-FA7B54ED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5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DF339-1709-58DB-7B2A-9716EE6E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740CF-D603-BBA4-540E-7BA7742F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1B1D-D6B6-4CDC-ABAC-6112C8CC92AF}" type="datetime1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163B1-5BD9-796C-A317-A7C53B24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D144C-DE3D-E921-23F6-93E1A78D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9E6-4338-44E5-BCF1-FA7B54ED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7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BAF7B-C82D-4B93-2502-DB8D04C1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85C-52F9-4ADE-90D3-C43185459C53}" type="datetime1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FD07F-8E0F-F377-337B-57AEA395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80206-156A-8CE2-B17C-669286CF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9E6-4338-44E5-BCF1-FA7B54ED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9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310A5-CE39-1150-A6D3-AD096E40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1966-71AE-6352-FD9D-81B788497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EEEA3-5E91-7D30-464A-196C8B5DE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B30CE-E732-BD0A-D4AC-687A1AA3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AA66-408A-4299-9DFC-2AAE1948032A}" type="datetime1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CC29B-06EF-2CC0-B5F6-FF870650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D7938-2971-EB6C-C7E7-B9BAC9BF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9E6-4338-44E5-BCF1-FA7B54ED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2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0173B-3C91-6B93-D12F-FA1AED6C6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B5624-A3A0-8905-4CCE-77790A927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C5374-E134-3335-276A-7B5B0FEE4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8F9E5-C0C3-5EDC-A139-2940A9DE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472F-6BAE-4639-8C94-76F68CA876D7}" type="datetime1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7218A-D768-68CD-3C99-7E9129D3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9077A-D31C-BBA5-B669-B6420544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9E6-4338-44E5-BCF1-FA7B54ED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4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AB56A2-E7DA-186C-1D20-0F23BDE0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EC668-5FCC-3103-81B7-2868793A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152F5-C6C1-A42C-ACDA-B89A0B095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383AB-6945-4215-BABF-D246A4939E57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8734F-0C93-2155-8879-6FCFE76FF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79888-68B1-341B-26C7-E9E7DCCFC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F09E6-4338-44E5-BCF1-FA7B54ED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6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kv"/><Relationship Id="rId1" Type="http://schemas.microsoft.com/office/2007/relationships/media" Target="../media/media2.mkv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F9866A9-B167-4D75-8F7F-360025AD6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48" name="Color">
              <a:extLst>
                <a:ext uri="{FF2B5EF4-FFF2-40B4-BE49-F238E27FC236}">
                  <a16:creationId xmlns:a16="http://schemas.microsoft.com/office/drawing/2014/main" id="{C2DD07C1-6CFB-48E5-AD0E-AC091042B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Color">
              <a:extLst>
                <a:ext uri="{FF2B5EF4-FFF2-40B4-BE49-F238E27FC236}">
                  <a16:creationId xmlns:a16="http://schemas.microsoft.com/office/drawing/2014/main" id="{F9A8FC0F-BD29-4D9A-ABF1-D75E3A269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8" name="Graphic 27" descr="Head with Gears">
            <a:extLst>
              <a:ext uri="{FF2B5EF4-FFF2-40B4-BE49-F238E27FC236}">
                <a16:creationId xmlns:a16="http://schemas.microsoft.com/office/drawing/2014/main" id="{608A2057-1E3A-E010-7174-8FFBDD6C0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5030" y="1065276"/>
            <a:ext cx="4727448" cy="4727448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C09730-892D-B237-447B-904643FF7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1014574"/>
            <a:ext cx="5633531" cy="2226769"/>
          </a:xfrm>
        </p:spPr>
        <p:txBody>
          <a:bodyPr anchor="ctr">
            <a:normAutofit/>
          </a:bodyPr>
          <a:lstStyle/>
          <a:p>
            <a:pPr algn="l"/>
            <a:r>
              <a:rPr lang="en-US" sz="3700" b="0" i="0" dirty="0">
                <a:solidFill>
                  <a:schemeClr val="bg1"/>
                </a:solidFill>
                <a:effectLst/>
                <a:latin typeface="Google Sans"/>
              </a:rPr>
              <a:t>Comparison of Reinforcement Learning Algorithms for Continuous Problem</a:t>
            </a:r>
            <a:endParaRPr lang="en-US" sz="37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76392-5207-4031-32F0-5AE786C69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640633"/>
            <a:ext cx="6015322" cy="2487212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  <a:latin typeface="Google Sans"/>
              </a:rPr>
              <a:t>Swati Kar, Mahesh </a:t>
            </a:r>
            <a:r>
              <a:rPr lang="en-US" dirty="0" err="1">
                <a:solidFill>
                  <a:schemeClr val="tx2"/>
                </a:solidFill>
                <a:latin typeface="Google Sans"/>
              </a:rPr>
              <a:t>Banavar</a:t>
            </a:r>
            <a:r>
              <a:rPr lang="en-US" dirty="0">
                <a:solidFill>
                  <a:schemeClr val="tx2"/>
                </a:solidFill>
                <a:latin typeface="Google Sans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Google Sans"/>
              </a:rPr>
              <a:t>Soumyabrata</a:t>
            </a:r>
            <a:r>
              <a:rPr lang="en-US" dirty="0">
                <a:solidFill>
                  <a:schemeClr val="tx2"/>
                </a:solidFill>
                <a:latin typeface="Google Sans"/>
              </a:rPr>
              <a:t> Dey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0FE40-ECB4-9D1B-DC47-DCDA98FB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0A3D-97A0-45BC-8293-8760F820B2DB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FCD0F-6694-BA71-FC60-F90A1037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9E6-4338-44E5-BCF1-FA7B54ED5D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57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0CEC-D53F-1DD4-ADB0-9099871D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(Q-Learning Algorithm)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7EB28-9C66-A12F-8068-618E09802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049416" cy="44862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Environment Setup:</a:t>
            </a:r>
          </a:p>
          <a:p>
            <a:pPr marL="742950" lvl="1" indent="-285750"/>
            <a:r>
              <a:rPr lang="en-US" sz="1600" dirty="0"/>
              <a:t>State space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000" dirty="0"/>
              <a:t>Divided position into 12 equal chunks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000" dirty="0"/>
              <a:t>Divided velocity into 20 equal chunks</a:t>
            </a:r>
          </a:p>
          <a:p>
            <a:pPr lvl="1"/>
            <a:r>
              <a:rPr lang="en-US" sz="1600" dirty="0"/>
              <a:t>Divided action space into 3 equal chunks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32A1A-C89A-CEB7-832C-4409029C1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4862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Environment Setup:</a:t>
            </a:r>
          </a:p>
          <a:p>
            <a:pPr marL="742950" lvl="1" indent="-285750"/>
            <a:r>
              <a:rPr lang="en-US" sz="1600" dirty="0"/>
              <a:t>State space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000" dirty="0"/>
              <a:t>Divided position into 16 equal chunks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000" dirty="0"/>
              <a:t>Divided velocity into 20 equal chunks</a:t>
            </a:r>
          </a:p>
          <a:p>
            <a:pPr lvl="1"/>
            <a:r>
              <a:rPr lang="en-US" sz="1600" dirty="0"/>
              <a:t>Divided action space into 9 equal chunks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98B701-E9BE-EF71-7CC9-2F8084CAA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827" y="3052581"/>
            <a:ext cx="3793224" cy="2993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1FBF0F-78F7-14A6-CD1B-2E49954E1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04" y="3052581"/>
            <a:ext cx="3796246" cy="29959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29669E-2224-56CD-4443-45FCB6682F1A}"/>
              </a:ext>
            </a:extLst>
          </p:cNvPr>
          <p:cNvSpPr txBox="1"/>
          <p:nvPr/>
        </p:nvSpPr>
        <p:spPr>
          <a:xfrm>
            <a:off x="7531496" y="6048573"/>
            <a:ext cx="3657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Converged at 23806 episode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4B164-8163-B2F4-E084-0EA70A8FD4F7}"/>
              </a:ext>
            </a:extLst>
          </p:cNvPr>
          <p:cNvSpPr txBox="1"/>
          <p:nvPr/>
        </p:nvSpPr>
        <p:spPr>
          <a:xfrm>
            <a:off x="1730564" y="6048573"/>
            <a:ext cx="25831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Converged at 21141 episode</a:t>
            </a:r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4F91998-FEAC-E53F-F9DB-84D7DA95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CC763-2479-46F2-995C-F1105AF9D01E}" type="datetime1">
              <a:rPr lang="en-US" smtClean="0"/>
              <a:t>7/27/2023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A5BCE16-D272-0FA6-FEEB-76111457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9E6-4338-44E5-BCF1-FA7B54ED5D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6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857734-8A62-9C7B-2948-88B4FAC6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(Q-Learning Algorithm)</a:t>
            </a:r>
          </a:p>
        </p:txBody>
      </p:sp>
      <p:pic>
        <p:nvPicPr>
          <p:cNvPr id="7" name="2023-07-23 13-49-23">
            <a:hlinkClick r:id="" action="ppaction://media"/>
            <a:extLst>
              <a:ext uri="{FF2B5EF4-FFF2-40B4-BE49-F238E27FC236}">
                <a16:creationId xmlns:a16="http://schemas.microsoft.com/office/drawing/2014/main" id="{75DB2E0D-C2AC-CE53-D6FE-5F33A56F25D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83159" y="1825625"/>
            <a:ext cx="7079991" cy="3982405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1811A-93F0-15B1-F21B-DB70A721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DC69-53FA-45D0-ABA8-43B300F9DA0C}" type="datetime1">
              <a:rPr lang="en-US" smtClean="0"/>
              <a:t>7/27/2023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CBCB5C-6EA3-26FC-A6EE-F5FB103C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9E6-4338-44E5-BCF1-FA7B54ED5D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0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6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4E48-BCD1-8EDE-3B20-54C8086FF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(Deep Q learning)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7CC4DC-CA94-AAB7-CA1E-2734B89640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42467"/>
            <a:ext cx="4694853" cy="340775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7FEFF5-CFCE-9103-7291-9133D4D4176C}"/>
              </a:ext>
            </a:extLst>
          </p:cNvPr>
          <p:cNvSpPr txBox="1"/>
          <p:nvPr/>
        </p:nvSpPr>
        <p:spPr>
          <a:xfrm>
            <a:off x="1661625" y="6308209"/>
            <a:ext cx="282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Converged at 682 episode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9215DB-B5E8-F29F-C0F6-F3A454985E15}"/>
              </a:ext>
            </a:extLst>
          </p:cNvPr>
          <p:cNvSpPr txBox="1"/>
          <p:nvPr/>
        </p:nvSpPr>
        <p:spPr>
          <a:xfrm>
            <a:off x="838200" y="1690688"/>
            <a:ext cx="4945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Environment Setup: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State space is continuous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Divided action space into 3 equal chunks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89089-1C76-30C2-5EAB-F3F77B696326}"/>
              </a:ext>
            </a:extLst>
          </p:cNvPr>
          <p:cNvSpPr txBox="1"/>
          <p:nvPr/>
        </p:nvSpPr>
        <p:spPr>
          <a:xfrm>
            <a:off x="7315200" y="1765249"/>
            <a:ext cx="45440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Environment Setup: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State space is continuous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Action space is continuous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F37306-96DC-AF97-DC62-3714CB8C00CC}"/>
              </a:ext>
            </a:extLst>
          </p:cNvPr>
          <p:cNvSpPr txBox="1"/>
          <p:nvPr/>
        </p:nvSpPr>
        <p:spPr>
          <a:xfrm>
            <a:off x="7315200" y="6250218"/>
            <a:ext cx="317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Converged (expected)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2FE45E-E57D-639C-3AA9-28485CE95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612" y="2731334"/>
            <a:ext cx="3384087" cy="3407751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B1A1C882-972E-E4B4-384A-ED5B0BD1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9E05-D3FC-474F-A2D1-9BBF1668FC5A}" type="datetime1">
              <a:rPr lang="en-US" smtClean="0"/>
              <a:t>7/27/2023</a:t>
            </a:fld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C1661C8-69D2-8E82-296E-6A05CFE6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9E6-4338-44E5-BCF1-FA7B54ED5D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51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82C4-83E6-A93C-F957-84BEF3AC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(Actor-Critic Algorithm)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6CEBC-5D1A-2387-D1A0-D0C6F1685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Environment Setup: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Continuous action space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Continuous state space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1BD815-3BD8-2F0A-4B42-46B6F6F98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847" y="2977743"/>
            <a:ext cx="4021537" cy="2859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673311-F0E2-E82B-E6C7-F9C81FEE2147}"/>
              </a:ext>
            </a:extLst>
          </p:cNvPr>
          <p:cNvSpPr txBox="1"/>
          <p:nvPr/>
        </p:nvSpPr>
        <p:spPr>
          <a:xfrm>
            <a:off x="4795934" y="5837045"/>
            <a:ext cx="280549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Converged at episode 56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613B28-FAEA-56D5-A1A8-47AAE0CF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A3F1-9FB7-419F-B02F-E694881287A0}" type="datetime1">
              <a:rPr lang="en-US" smtClean="0"/>
              <a:t>7/27/2023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4BF3A-D9D3-7B6B-9DAB-0882CA9B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9E6-4338-44E5-BCF1-FA7B54ED5D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64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227F5-D443-F475-F007-C49D03A4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B3E5FE-CC38-5DDA-29B7-86FDCCA17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62322"/>
              </p:ext>
            </p:extLst>
          </p:nvPr>
        </p:nvGraphicFramePr>
        <p:xfrm>
          <a:off x="912845" y="1806963"/>
          <a:ext cx="10515597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45677363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7318319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019949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Q-Learning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 Q learning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Actor Critic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709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Not suitable for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Continuous state space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Continuous action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Suitable for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Continuous state space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Not suitable for continuous action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Suitable for both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Continuous state space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Continuous action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7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Converged approximately 21K episodes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Converged at 682 episode for discrete action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Converged at 56 episode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672780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7AEF4-5893-697F-B862-7A4D54F0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88FD-BFDA-43C5-88D9-B9B6BD88D13E}" type="datetime1">
              <a:rPr lang="en-US" smtClean="0"/>
              <a:t>7/27/2023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D08C0-9BB1-06BF-2D37-012F0B78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9E6-4338-44E5-BCF1-FA7B54ED5D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1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27E3-A0BA-3AE6-30C6-769C80CA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294A1-D28C-E851-B030-4A6472F55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Among three algorithms, Actor-Critic performs significantly better than other two algorithms when environment is continuous</a:t>
            </a:r>
          </a:p>
          <a:p>
            <a:r>
              <a:rPr lang="en-US" sz="2000" dirty="0"/>
              <a:t>In future, we will explore more continuous problems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3600" dirty="0"/>
              <a:t>Thank You! Any Questions?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B98F8-8322-60C1-78E3-256493BA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07F-278B-42B8-8A41-42CE10A8AB66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78E5A-7F02-5437-1C30-157CF8F2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9E6-4338-44E5-BCF1-FA7B54ED5D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1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C772-A28F-8C29-E744-A6F22545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ED7A3-AFF3-79C4-3C55-22E053691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https://www.google.com/search?rlz=1C1VDKB_enUS1033US1033&amp;sxsrf=AB5stBgT956SvHcRCOECbaey_QqEIGGKqg:1690134820210&amp;q=image+of+dqn&amp;tbm=isch&amp;sa=X&amp;ved=2ahUKEwjV4dLssqWAAxXug4kEHVy0CnwQ0pQJegQIDBAB&amp;biw=1600&amp;bih=781&amp;dpr=1#imgrc=5d7kyHEoKgRbOM&amp;vwlns=WyIwQ0JFUWg2Y0dhaGNLRXdpUTh1bnVzcVdBQXhVQUFBQUFIUUFBQUFBUUJBIl0=&amp;lns=W251bGwsbnVsbCxudWxsLG51bGwsbnVsbCxudWxsLG51bGwsIkVrY0tKREJrTlRneU5HRm1MV05rWTJVdE5EUXpNQzFoTVdZNUxUbGlNelF6T0RreFlUVTBOUklmVVRrNVZISkxVV0ZIUW1kYVNVVXhUR3gwZUVKVlRIQnZhRVJGTFcxQ1p3PT0iLG51bGwsbnVsbCxudWxsLDEsbnVsbCxbbnVsbCxudWxsLFswLDUyNDEyLDQ3NTg4LDEwMDAwMF0sbnVsbCw1XV0=</a:t>
            </a:r>
          </a:p>
          <a:p>
            <a:r>
              <a:rPr lang="en-US" sz="1100" dirty="0"/>
              <a:t>https://www.google.com/search?q=image+of+q+learning&amp;tbm=isch&amp;ved=2ahUKEwjd_Z3usqWAAxW-J1kFHarVAVYQ2-cCegQIABAA&amp;oq=image+of+q+learning&amp;gs_lcp=CgNpbWcQAzoECCMQJzoFCAAQgAQ6CQgAEBgQgAQQCjoICAAQgAQQsQM6BggAEAgQHjoHCAAQGBCABFC1BliDKGDrKmgAcAB4AIAB2AGIAcMMkgEFOC41LjGYAQCgAQGqAQtnd3Mtd2l6LWltZ8ABAQ&amp;sclient=img&amp;ei=J2m9ZJ3OIL7P5NoPqquHsAU&amp;bih=781&amp;biw=1600&amp;rlz=1C1VDKB_enUS1033US1033#imgrc=0shAK1RDkZZWN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F2E45-F854-D511-ADB9-BA8711FF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5EB0-A787-4C7C-B3B8-7442288E1B6E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EE99B-AF1C-F474-86BA-01BC487A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9E6-4338-44E5-BCF1-FA7B54ED5D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B617-855C-17A7-5BF2-C46067C1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E62D-BD53-1DCF-6FCB-B08365BEE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definition</a:t>
            </a:r>
          </a:p>
          <a:p>
            <a:r>
              <a:rPr lang="en-US" dirty="0"/>
              <a:t>Research objective</a:t>
            </a:r>
          </a:p>
          <a:p>
            <a:r>
              <a:rPr lang="en-US" dirty="0"/>
              <a:t>Algorithm Description</a:t>
            </a:r>
          </a:p>
          <a:p>
            <a:r>
              <a:rPr lang="en-US" dirty="0"/>
              <a:t>Result Analysis</a:t>
            </a:r>
          </a:p>
          <a:p>
            <a:r>
              <a:rPr lang="en-US" dirty="0"/>
              <a:t>Discussion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166BB-A6CC-6989-4927-AEFC70F3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04F8-6DBF-4B09-A2D0-9AD3EDB37A6B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345F4-75F5-E113-EA5A-61A4BD1D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9E6-4338-44E5-BCF1-FA7B54ED5D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8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B073-2297-04FD-85F6-CE1CBBDED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is Reinforcement Learning?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11F354-7B5F-8F82-E4A0-E1A2544E6C3C}"/>
              </a:ext>
            </a:extLst>
          </p:cNvPr>
          <p:cNvCxnSpPr/>
          <p:nvPr/>
        </p:nvCxnSpPr>
        <p:spPr>
          <a:xfrm>
            <a:off x="1446244" y="2827175"/>
            <a:ext cx="1940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5A777D-E8A8-EAFF-CC4C-B5C4E84443FE}"/>
              </a:ext>
            </a:extLst>
          </p:cNvPr>
          <p:cNvCxnSpPr/>
          <p:nvPr/>
        </p:nvCxnSpPr>
        <p:spPr>
          <a:xfrm>
            <a:off x="1884784" y="2379306"/>
            <a:ext cx="0" cy="141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200CC4-F463-14E0-11BF-B6BCAF3A1AA8}"/>
              </a:ext>
            </a:extLst>
          </p:cNvPr>
          <p:cNvCxnSpPr/>
          <p:nvPr/>
        </p:nvCxnSpPr>
        <p:spPr>
          <a:xfrm>
            <a:off x="2696547" y="2379306"/>
            <a:ext cx="0" cy="134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19FF10-E2FA-5FB5-A179-A4BA425F4139}"/>
              </a:ext>
            </a:extLst>
          </p:cNvPr>
          <p:cNvCxnSpPr/>
          <p:nvPr/>
        </p:nvCxnSpPr>
        <p:spPr>
          <a:xfrm>
            <a:off x="1530220" y="3429000"/>
            <a:ext cx="1856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C218D9E5-91DD-323F-2CA6-8C6D74E13F94}"/>
              </a:ext>
            </a:extLst>
          </p:cNvPr>
          <p:cNvSpPr/>
          <p:nvPr/>
        </p:nvSpPr>
        <p:spPr>
          <a:xfrm>
            <a:off x="2132046" y="2414304"/>
            <a:ext cx="317239" cy="373219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1864C83C-2A7E-7F6D-22D4-C1B9A8FA6517}"/>
              </a:ext>
            </a:extLst>
          </p:cNvPr>
          <p:cNvSpPr/>
          <p:nvPr/>
        </p:nvSpPr>
        <p:spPr>
          <a:xfrm>
            <a:off x="2967135" y="2995127"/>
            <a:ext cx="317241" cy="307906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88706540-BC39-FE74-90C8-F7634971F6D4}"/>
              </a:ext>
            </a:extLst>
          </p:cNvPr>
          <p:cNvSpPr/>
          <p:nvPr/>
        </p:nvSpPr>
        <p:spPr>
          <a:xfrm>
            <a:off x="2132051" y="3428999"/>
            <a:ext cx="359211" cy="368559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40953AF8-A115-A023-81FF-75A01A752DBB}"/>
              </a:ext>
            </a:extLst>
          </p:cNvPr>
          <p:cNvSpPr/>
          <p:nvPr/>
        </p:nvSpPr>
        <p:spPr>
          <a:xfrm>
            <a:off x="1441582" y="2414304"/>
            <a:ext cx="331232" cy="277931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A17E83-4B50-2FE7-034F-20F26D2CD1E0}"/>
              </a:ext>
            </a:extLst>
          </p:cNvPr>
          <p:cNvCxnSpPr/>
          <p:nvPr/>
        </p:nvCxnSpPr>
        <p:spPr>
          <a:xfrm>
            <a:off x="4982547" y="2787523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2B89-59E9-0239-8D78-7401654F31BA}"/>
              </a:ext>
            </a:extLst>
          </p:cNvPr>
          <p:cNvCxnSpPr/>
          <p:nvPr/>
        </p:nvCxnSpPr>
        <p:spPr>
          <a:xfrm>
            <a:off x="4963886" y="3428999"/>
            <a:ext cx="1884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3F2ABA-DC7B-1990-9A32-08D93C82EC15}"/>
              </a:ext>
            </a:extLst>
          </p:cNvPr>
          <p:cNvCxnSpPr/>
          <p:nvPr/>
        </p:nvCxnSpPr>
        <p:spPr>
          <a:xfrm>
            <a:off x="5421086" y="2379306"/>
            <a:ext cx="0" cy="1567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72D77C-2BD7-FBE2-5E71-42597B1889E3}"/>
              </a:ext>
            </a:extLst>
          </p:cNvPr>
          <p:cNvCxnSpPr/>
          <p:nvPr/>
        </p:nvCxnSpPr>
        <p:spPr>
          <a:xfrm>
            <a:off x="6223518" y="2379306"/>
            <a:ext cx="0" cy="1418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A3911BD3-E9B1-9387-2693-BEB6AF05AD8E}"/>
              </a:ext>
            </a:extLst>
          </p:cNvPr>
          <p:cNvSpPr/>
          <p:nvPr/>
        </p:nvSpPr>
        <p:spPr>
          <a:xfrm>
            <a:off x="5634141" y="2402642"/>
            <a:ext cx="394992" cy="37321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50E14C5D-679A-AD0B-76AB-C685BF447372}"/>
              </a:ext>
            </a:extLst>
          </p:cNvPr>
          <p:cNvSpPr/>
          <p:nvPr/>
        </p:nvSpPr>
        <p:spPr>
          <a:xfrm>
            <a:off x="5645017" y="2958790"/>
            <a:ext cx="298578" cy="298935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D3BA3C46-6376-61BC-4D6C-70446BA7ED94}"/>
              </a:ext>
            </a:extLst>
          </p:cNvPr>
          <p:cNvSpPr/>
          <p:nvPr/>
        </p:nvSpPr>
        <p:spPr>
          <a:xfrm>
            <a:off x="5019868" y="3032439"/>
            <a:ext cx="373224" cy="30790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76237599-AC7A-7072-8936-8BB3B3C14E70}"/>
              </a:ext>
            </a:extLst>
          </p:cNvPr>
          <p:cNvSpPr/>
          <p:nvPr/>
        </p:nvSpPr>
        <p:spPr>
          <a:xfrm>
            <a:off x="5012110" y="2363901"/>
            <a:ext cx="307904" cy="317237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3DAC930C-D24F-DDFE-D0B7-D27B686766A3}"/>
              </a:ext>
            </a:extLst>
          </p:cNvPr>
          <p:cNvSpPr/>
          <p:nvPr/>
        </p:nvSpPr>
        <p:spPr>
          <a:xfrm>
            <a:off x="5033876" y="3517640"/>
            <a:ext cx="359211" cy="366711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EEEEDA80-B0ED-AEC1-6465-6BB019434743}"/>
              </a:ext>
            </a:extLst>
          </p:cNvPr>
          <p:cNvSpPr/>
          <p:nvPr/>
        </p:nvSpPr>
        <p:spPr>
          <a:xfrm>
            <a:off x="6372808" y="3517640"/>
            <a:ext cx="314126" cy="27991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AF026F53-126A-4F84-F4A9-4BC02EB8E29D}"/>
              </a:ext>
            </a:extLst>
          </p:cNvPr>
          <p:cNvSpPr/>
          <p:nvPr/>
        </p:nvSpPr>
        <p:spPr>
          <a:xfrm>
            <a:off x="6307494" y="2414304"/>
            <a:ext cx="438513" cy="33356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9BC4E7E-8F9C-2238-8CB4-13D651241395}"/>
              </a:ext>
            </a:extLst>
          </p:cNvPr>
          <p:cNvCxnSpPr/>
          <p:nvPr/>
        </p:nvCxnSpPr>
        <p:spPr>
          <a:xfrm>
            <a:off x="8136294" y="2747869"/>
            <a:ext cx="2099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FE6D54D-53F6-5188-FBED-0C95ADD89509}"/>
              </a:ext>
            </a:extLst>
          </p:cNvPr>
          <p:cNvCxnSpPr/>
          <p:nvPr/>
        </p:nvCxnSpPr>
        <p:spPr>
          <a:xfrm>
            <a:off x="8164286" y="3340345"/>
            <a:ext cx="2136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7BC9D7-E081-1E93-82B4-3179201D445B}"/>
              </a:ext>
            </a:extLst>
          </p:cNvPr>
          <p:cNvCxnSpPr/>
          <p:nvPr/>
        </p:nvCxnSpPr>
        <p:spPr>
          <a:xfrm>
            <a:off x="8668139" y="2295331"/>
            <a:ext cx="0" cy="1651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B1E37BE-FBA0-3C39-1661-DA7264866C98}"/>
              </a:ext>
            </a:extLst>
          </p:cNvPr>
          <p:cNvCxnSpPr/>
          <p:nvPr/>
        </p:nvCxnSpPr>
        <p:spPr>
          <a:xfrm>
            <a:off x="9414588" y="2313992"/>
            <a:ext cx="0" cy="1570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7ACCB587-BBE9-77C2-1E17-BE6F3E9360E2}"/>
              </a:ext>
            </a:extLst>
          </p:cNvPr>
          <p:cNvSpPr/>
          <p:nvPr/>
        </p:nvSpPr>
        <p:spPr>
          <a:xfrm>
            <a:off x="8360229" y="2430632"/>
            <a:ext cx="261260" cy="26159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31E98378-48F8-32E4-23CE-F2BD54BBA244}"/>
              </a:ext>
            </a:extLst>
          </p:cNvPr>
          <p:cNvSpPr/>
          <p:nvPr/>
        </p:nvSpPr>
        <p:spPr>
          <a:xfrm>
            <a:off x="8880416" y="2458454"/>
            <a:ext cx="368552" cy="27538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ication Sign 46">
            <a:extLst>
              <a:ext uri="{FF2B5EF4-FFF2-40B4-BE49-F238E27FC236}">
                <a16:creationId xmlns:a16="http://schemas.microsoft.com/office/drawing/2014/main" id="{924EB924-4786-F301-6561-B9D533562038}"/>
              </a:ext>
            </a:extLst>
          </p:cNvPr>
          <p:cNvSpPr/>
          <p:nvPr/>
        </p:nvSpPr>
        <p:spPr>
          <a:xfrm>
            <a:off x="8864082" y="3475283"/>
            <a:ext cx="394992" cy="247631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10C28436-9753-4AB5-EF5F-0AAD29F539FF}"/>
              </a:ext>
            </a:extLst>
          </p:cNvPr>
          <p:cNvSpPr/>
          <p:nvPr/>
        </p:nvSpPr>
        <p:spPr>
          <a:xfrm>
            <a:off x="8864082" y="2958790"/>
            <a:ext cx="368550" cy="29892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2F88229C-C3E6-A4F0-F8E3-F1BFD234FAA9}"/>
              </a:ext>
            </a:extLst>
          </p:cNvPr>
          <p:cNvSpPr/>
          <p:nvPr/>
        </p:nvSpPr>
        <p:spPr>
          <a:xfrm>
            <a:off x="9675845" y="2958790"/>
            <a:ext cx="300131" cy="22294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ad Emoji Images | Free Photos, PNG Stickers, Wallpapers ...">
            <a:extLst>
              <a:ext uri="{FF2B5EF4-FFF2-40B4-BE49-F238E27FC236}">
                <a16:creationId xmlns:a16="http://schemas.microsoft.com/office/drawing/2014/main" id="{A03F2D12-45FA-7C05-37D6-5768C1FCD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602" y="4132002"/>
            <a:ext cx="390332" cy="39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86891D0-8926-8097-BD4F-8C87D0609AEF}"/>
              </a:ext>
            </a:extLst>
          </p:cNvPr>
          <p:cNvSpPr txBox="1"/>
          <p:nvPr/>
        </p:nvSpPr>
        <p:spPr>
          <a:xfrm>
            <a:off x="5495731" y="4142502"/>
            <a:ext cx="81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Lose!</a:t>
            </a:r>
          </a:p>
        </p:txBody>
      </p:sp>
      <p:pic>
        <p:nvPicPr>
          <p:cNvPr id="1030" name="Picture 6" descr="Winning Gesture Emoticon Stock Illustration - Download Image Now -  Emoticon, Ecstatic, Celebration">
            <a:extLst>
              <a:ext uri="{FF2B5EF4-FFF2-40B4-BE49-F238E27FC236}">
                <a16:creationId xmlns:a16="http://schemas.microsoft.com/office/drawing/2014/main" id="{6993F843-2010-AE32-FE32-205D1C4D3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81950" y="4186698"/>
            <a:ext cx="394026" cy="32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76061E2-C129-4101-D320-17F3E5C462AB}"/>
              </a:ext>
            </a:extLst>
          </p:cNvPr>
          <p:cNvSpPr txBox="1"/>
          <p:nvPr/>
        </p:nvSpPr>
        <p:spPr>
          <a:xfrm>
            <a:off x="8864082" y="4164600"/>
            <a:ext cx="86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Win!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EB6F8E-E3F0-909B-3A08-E05633244AAB}"/>
              </a:ext>
            </a:extLst>
          </p:cNvPr>
          <p:cNvSpPr txBox="1"/>
          <p:nvPr/>
        </p:nvSpPr>
        <p:spPr>
          <a:xfrm>
            <a:off x="5374437" y="4833257"/>
            <a:ext cx="147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Reward: 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F7AE043-5125-0ABF-61F7-8113616F135B}"/>
              </a:ext>
            </a:extLst>
          </p:cNvPr>
          <p:cNvSpPr txBox="1"/>
          <p:nvPr/>
        </p:nvSpPr>
        <p:spPr>
          <a:xfrm>
            <a:off x="8668139" y="4833257"/>
            <a:ext cx="1632856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Reward: +1</a:t>
            </a:r>
          </a:p>
        </p:txBody>
      </p:sp>
      <p:sp>
        <p:nvSpPr>
          <p:cNvPr id="63" name="Date Placeholder 62">
            <a:extLst>
              <a:ext uri="{FF2B5EF4-FFF2-40B4-BE49-F238E27FC236}">
                <a16:creationId xmlns:a16="http://schemas.microsoft.com/office/drawing/2014/main" id="{F4F39412-5823-714D-C6B8-7B13F0B8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44F0-8922-4F27-AC99-4C25CCF1C63E}" type="datetime1">
              <a:rPr lang="en-US" smtClean="0"/>
              <a:t>7/27/2023</a:t>
            </a:fld>
            <a:endParaRPr lang="en-US"/>
          </a:p>
        </p:txBody>
      </p:sp>
      <p:sp>
        <p:nvSpPr>
          <p:cNvPr id="1024" name="Slide Number Placeholder 1023">
            <a:extLst>
              <a:ext uri="{FF2B5EF4-FFF2-40B4-BE49-F238E27FC236}">
                <a16:creationId xmlns:a16="http://schemas.microsoft.com/office/drawing/2014/main" id="{86ED0E31-2BDF-CA2D-D3F5-0752122C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9E6-4338-44E5-BCF1-FA7B54ED5D5E}" type="slidenum">
              <a:rPr lang="en-US" smtClean="0"/>
              <a:t>3</a:t>
            </a:fld>
            <a:endParaRPr lang="en-US"/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669168C9-9EA1-C4E9-3762-4CB6DD56FA4C}"/>
              </a:ext>
            </a:extLst>
          </p:cNvPr>
          <p:cNvCxnSpPr/>
          <p:nvPr/>
        </p:nvCxnSpPr>
        <p:spPr>
          <a:xfrm>
            <a:off x="951722" y="2099388"/>
            <a:ext cx="0" cy="2065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72809F51-E36F-969E-1364-192F8EE16025}"/>
              </a:ext>
            </a:extLst>
          </p:cNvPr>
          <p:cNvCxnSpPr>
            <a:cxnSpLocks/>
          </p:cNvCxnSpPr>
          <p:nvPr/>
        </p:nvCxnSpPr>
        <p:spPr>
          <a:xfrm>
            <a:off x="951722" y="2099388"/>
            <a:ext cx="29484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84BD0DFA-2D27-FB61-A8F1-1DDB55B443DF}"/>
              </a:ext>
            </a:extLst>
          </p:cNvPr>
          <p:cNvCxnSpPr/>
          <p:nvPr/>
        </p:nvCxnSpPr>
        <p:spPr>
          <a:xfrm flipV="1">
            <a:off x="951722" y="4132002"/>
            <a:ext cx="2948473" cy="10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0CAA75FB-0416-C807-FD1F-7E31FE9E5D79}"/>
              </a:ext>
            </a:extLst>
          </p:cNvPr>
          <p:cNvCxnSpPr>
            <a:cxnSpLocks/>
          </p:cNvCxnSpPr>
          <p:nvPr/>
        </p:nvCxnSpPr>
        <p:spPr>
          <a:xfrm>
            <a:off x="3900194" y="2099388"/>
            <a:ext cx="0" cy="2043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540F9484-38C5-1829-4D83-40B86B700E27}"/>
              </a:ext>
            </a:extLst>
          </p:cNvPr>
          <p:cNvSpPr txBox="1"/>
          <p:nvPr/>
        </p:nvSpPr>
        <p:spPr>
          <a:xfrm>
            <a:off x="779096" y="4680558"/>
            <a:ext cx="147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Environment</a:t>
            </a:r>
          </a:p>
        </p:txBody>
      </p: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BD94AD22-F28F-DC78-07E2-9FE1EDA74067}"/>
              </a:ext>
            </a:extLst>
          </p:cNvPr>
          <p:cNvCxnSpPr/>
          <p:nvPr/>
        </p:nvCxnSpPr>
        <p:spPr>
          <a:xfrm>
            <a:off x="1530220" y="4186698"/>
            <a:ext cx="0" cy="494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151C89C0-2F5C-C898-E0B5-0C302F43C385}"/>
              </a:ext>
            </a:extLst>
          </p:cNvPr>
          <p:cNvCxnSpPr/>
          <p:nvPr/>
        </p:nvCxnSpPr>
        <p:spPr>
          <a:xfrm>
            <a:off x="2967135" y="3599098"/>
            <a:ext cx="541175" cy="113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BC7D78AF-0642-8386-ED36-E7D872EE4766}"/>
              </a:ext>
            </a:extLst>
          </p:cNvPr>
          <p:cNvSpPr txBox="1"/>
          <p:nvPr/>
        </p:nvSpPr>
        <p:spPr>
          <a:xfrm>
            <a:off x="3195342" y="4675405"/>
            <a:ext cx="89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657C5372-D156-FF91-FF9A-BCF7F67E2C07}"/>
              </a:ext>
            </a:extLst>
          </p:cNvPr>
          <p:cNvCxnSpPr>
            <a:endCxn id="35" idx="3"/>
          </p:cNvCxnSpPr>
          <p:nvPr/>
        </p:nvCxnSpPr>
        <p:spPr>
          <a:xfrm>
            <a:off x="5220485" y="2600913"/>
            <a:ext cx="1406456" cy="119663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7E7B2BA6-4D9F-0814-4CEA-9B7F21614ABB}"/>
              </a:ext>
            </a:extLst>
          </p:cNvPr>
          <p:cNvCxnSpPr>
            <a:cxnSpLocks/>
          </p:cNvCxnSpPr>
          <p:nvPr/>
        </p:nvCxnSpPr>
        <p:spPr>
          <a:xfrm>
            <a:off x="9051533" y="2656243"/>
            <a:ext cx="20090" cy="103404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1" name="Connector: Elbow 1050">
            <a:extLst>
              <a:ext uri="{FF2B5EF4-FFF2-40B4-BE49-F238E27FC236}">
                <a16:creationId xmlns:a16="http://schemas.microsoft.com/office/drawing/2014/main" id="{1273CE3D-2971-832A-57D0-265728D653F8}"/>
              </a:ext>
            </a:extLst>
          </p:cNvPr>
          <p:cNvCxnSpPr/>
          <p:nvPr/>
        </p:nvCxnSpPr>
        <p:spPr>
          <a:xfrm rot="16200000" flipH="1">
            <a:off x="1850858" y="4239502"/>
            <a:ext cx="1793996" cy="5131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2" name="TextBox 1051">
            <a:extLst>
              <a:ext uri="{FF2B5EF4-FFF2-40B4-BE49-F238E27FC236}">
                <a16:creationId xmlns:a16="http://schemas.microsoft.com/office/drawing/2014/main" id="{D460B52F-DA4B-3727-03C6-F04F8553A3CE}"/>
              </a:ext>
            </a:extLst>
          </p:cNvPr>
          <p:cNvSpPr txBox="1"/>
          <p:nvPr/>
        </p:nvSpPr>
        <p:spPr>
          <a:xfrm>
            <a:off x="2449285" y="5420081"/>
            <a:ext cx="163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Agent’s pointer</a:t>
            </a:r>
          </a:p>
        </p:txBody>
      </p:sp>
    </p:spTree>
    <p:extLst>
      <p:ext uri="{BB962C8B-B14F-4D97-AF65-F5344CB8AC3E}">
        <p14:creationId xmlns:p14="http://schemas.microsoft.com/office/powerpoint/2010/main" val="29733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4" grpId="0"/>
      <p:bldP spid="55" grpId="0"/>
      <p:bldP spid="59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EDD5-F6B3-3226-395A-206917B1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Reinforcement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21E87-F5A8-87FB-7C07-125083074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243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Well suited when the environment is dynamic</a:t>
            </a:r>
          </a:p>
          <a:p>
            <a:r>
              <a:rPr lang="en-US" sz="2000" dirty="0"/>
              <a:t>Algorithm can easily adapt environment</a:t>
            </a:r>
          </a:p>
          <a:p>
            <a:r>
              <a:rPr lang="en-US" sz="2000" dirty="0"/>
              <a:t>No prior knowledge is required, receives feedback from the environment in the form of reward</a:t>
            </a:r>
          </a:p>
          <a:p>
            <a:r>
              <a:rPr lang="en-US" sz="2000" dirty="0"/>
              <a:t>Due to diverse adaptability, Reinforcement Learning is applied in </a:t>
            </a:r>
          </a:p>
          <a:p>
            <a:pPr lvl="1"/>
            <a:r>
              <a:rPr lang="en-US" sz="1600" dirty="0"/>
              <a:t>Robotics</a:t>
            </a:r>
          </a:p>
          <a:p>
            <a:pPr lvl="1"/>
            <a:r>
              <a:rPr lang="en-US" sz="1600" dirty="0"/>
              <a:t>Finance</a:t>
            </a:r>
          </a:p>
          <a:p>
            <a:pPr lvl="1"/>
            <a:r>
              <a:rPr lang="en-US" sz="1600" dirty="0"/>
              <a:t>Healthcare etc.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7B1033-E53B-38E0-FCEE-BB7FFF722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127" y="2192594"/>
            <a:ext cx="3459393" cy="2622001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A88574B-DC37-E59B-AB0B-DEE2A9EC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00D0-9B81-40E8-98CA-0493870AE53F}" type="datetime1">
              <a:rPr lang="en-US" smtClean="0"/>
              <a:t>7/27/2023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FB02B-1935-2D0E-B01B-381A38FD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9E6-4338-44E5-BCF1-FA7B54ED5D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7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3AE7-C97C-B00A-74A0-3C2BE0AB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AF2C1-B27B-89D0-8D2A-C08925CB5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865"/>
            <a:ext cx="10515600" cy="4572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Reinforcement Learning, two types of environment are used:</a:t>
            </a:r>
          </a:p>
          <a:p>
            <a:pPr marL="0" indent="0">
              <a:buNone/>
            </a:pPr>
            <a:r>
              <a:rPr lang="en-US" sz="2000" dirty="0"/>
              <a:t>Discrete                                                                   Continuous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0F067-1925-9811-0389-5E319DB4A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40" y="2562123"/>
            <a:ext cx="2419284" cy="1707730"/>
          </a:xfrm>
          <a:prstGeom prst="rect">
            <a:avLst/>
          </a:prstGeom>
        </p:spPr>
      </p:pic>
      <p:pic>
        <p:nvPicPr>
          <p:cNvPr id="6" name="2023-07-23 10-00-46">
            <a:hlinkClick r:id="" action="ppaction://media"/>
            <a:extLst>
              <a:ext uri="{FF2B5EF4-FFF2-40B4-BE49-F238E27FC236}">
                <a16:creationId xmlns:a16="http://schemas.microsoft.com/office/drawing/2014/main" id="{EBE36CDA-C02F-11AE-8FBB-3515650BC73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135554" y="2476168"/>
            <a:ext cx="3089269" cy="1737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65F2B6-8A85-8E91-EE97-86B244426FF6}"/>
              </a:ext>
            </a:extLst>
          </p:cNvPr>
          <p:cNvSpPr txBox="1"/>
          <p:nvPr/>
        </p:nvSpPr>
        <p:spPr>
          <a:xfrm>
            <a:off x="838200" y="4636784"/>
            <a:ext cx="10723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/>
              <a:t>Our </a:t>
            </a:r>
            <a:r>
              <a:rPr lang="en-US" dirty="0"/>
              <a:t>research objective is c</a:t>
            </a:r>
            <a:r>
              <a:rPr lang="en-US" sz="1800" dirty="0"/>
              <a:t>omparison among three prominent RL algorithms for Mountain car continuous 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Q-Learning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Deep Q Learning (DQN)</a:t>
            </a: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Actor-Critic</a:t>
            </a:r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A3FCA9D-5769-6897-E034-ECD1C720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31A3-E9D5-4D47-9487-EFA3E8CBB1A5}" type="datetime1">
              <a:rPr lang="en-US" smtClean="0"/>
              <a:t>7/27/2023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C991C-6E55-9B87-30E1-28BCB780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9E6-4338-44E5-BCF1-FA7B54ED5D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9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8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CE8B-5324-20A9-DAAD-CA9C2628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7DDB-824A-CCD3-0CFF-9379A1081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632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We used OpenAI Gym's Mountain Car environment</a:t>
            </a:r>
          </a:p>
          <a:p>
            <a:r>
              <a:rPr lang="en-US" sz="2000" dirty="0"/>
              <a:t>Agent must learn to navigate a car up a steep hill</a:t>
            </a:r>
          </a:p>
          <a:p>
            <a:r>
              <a:rPr lang="en-US" sz="2000" dirty="0"/>
              <a:t>State space (position:[0.6 -1.2] and velocity:[0.07 -0.07]) and action space (action: [-1.0 1.0]) of this environment are continuous, that makes it challenging</a:t>
            </a:r>
          </a:p>
          <a:p>
            <a:r>
              <a:rPr lang="en-US" sz="2000" dirty="0"/>
              <a:t>If it reaches to the goal position, +100 reward will be provided</a:t>
            </a:r>
          </a:p>
          <a:p>
            <a:r>
              <a:rPr lang="en-US" sz="2000" dirty="0"/>
              <a:t>Otherwise, it will get negative reward</a:t>
            </a:r>
          </a:p>
        </p:txBody>
      </p:sp>
      <p:pic>
        <p:nvPicPr>
          <p:cNvPr id="4" name="2023-07-23 10-00-46">
            <a:hlinkClick r:id="" action="ppaction://media"/>
            <a:extLst>
              <a:ext uri="{FF2B5EF4-FFF2-40B4-BE49-F238E27FC236}">
                <a16:creationId xmlns:a16="http://schemas.microsoft.com/office/drawing/2014/main" id="{A0A025A8-17BE-D951-F711-2268B8F13AA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22483" y="2102648"/>
            <a:ext cx="5541081" cy="311685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91F33-89B7-DDAD-E05C-364BECDF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B844-4F4F-4662-8D89-FE09CDE19853}" type="datetime1">
              <a:rPr lang="en-US" smtClean="0"/>
              <a:t>7/27/2023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4284D-62AE-C64C-09DE-1CB74883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9E6-4338-44E5-BCF1-FA7B54ED5D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8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DEA6-24F8-FF1A-D307-FC820B07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Q-Learning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B2D33-BAC8-341E-99B2-2263AF28F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Value based algorithm that learns Q-table</a:t>
            </a:r>
          </a:p>
          <a:p>
            <a:r>
              <a:rPr lang="en-US" sz="2000" dirty="0"/>
              <a:t>Maps state-action pairs to expected rewards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7A7B59E3-87D1-A790-B0D7-CB9E64AAF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28" y="3097762"/>
            <a:ext cx="4412116" cy="1114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9E27E5-580A-6739-F0D7-09906A2E6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794" y="2965902"/>
            <a:ext cx="6262026" cy="160191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7A692-EF0D-492A-5EE6-EB9C28E4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4586-65D3-4289-A6F7-F54FC529D1FF}" type="datetime1">
              <a:rPr lang="en-US" smtClean="0"/>
              <a:t>7/27/2023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62B4F-B5C5-C3D1-0ED5-EBDB703D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9E6-4338-44E5-BCF1-FA7B54ED5D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9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5E5E-E264-ADA8-4660-3F96F462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Deep Q Learning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EA6F-EB32-CB8A-9550-DBE8CEF5B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Uses a deep neural network to represent the Q-table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only states as input and produce output for every action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C760B2F9-86AA-1DB6-02A2-79BDA4095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59" y="3424840"/>
            <a:ext cx="4102940" cy="82058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3C0CF74-702C-0037-B61C-C567B7838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772" y="2733189"/>
            <a:ext cx="4500772" cy="344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568B1-7D2B-63F1-2D9C-CC19866B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44BD-D128-42F4-850A-B5D0AD412D90}" type="datetime1">
              <a:rPr lang="en-US" smtClean="0"/>
              <a:t>7/27/2023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332B8-1F38-AF3D-5A99-87187DC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9E6-4338-44E5-BCF1-FA7B54ED5D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6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DA14-0C23-8DE0-F358-18AE0116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Actor-Critic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961D-ED44-DC09-7CD0-FAF17B58C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Learns a policy and a value function simultaneously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actor learns a policy that maps states to actions, and the critic learns a value function that estimates the expected reward of a state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51181-DC3D-B9AC-2B08-56E859147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747" y="3037113"/>
            <a:ext cx="3533122" cy="305418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E0257-6249-5DB7-97E7-38840DA4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1853-BEBB-4661-AB87-224C4D8828CB}" type="datetime1">
              <a:rPr lang="en-US" smtClean="0"/>
              <a:t>7/27/2023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4F1B7-ED43-2019-BC48-1359972A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9E6-4338-44E5-BCF1-FA7B54ED5D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0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5197</TotalTime>
  <Words>670</Words>
  <Application>Microsoft Office PowerPoint</Application>
  <PresentationFormat>Widescreen</PresentationFormat>
  <Paragraphs>134</Paragraphs>
  <Slides>16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Google Sans</vt:lpstr>
      <vt:lpstr>Söhne</vt:lpstr>
      <vt:lpstr>Office Theme</vt:lpstr>
      <vt:lpstr>Comparison of Reinforcement Learning Algorithms for Continuous Problem</vt:lpstr>
      <vt:lpstr>Outline</vt:lpstr>
      <vt:lpstr>What is Reinforcement Learning?</vt:lpstr>
      <vt:lpstr>Why Reinforcement Learning?</vt:lpstr>
      <vt:lpstr>Research Objective</vt:lpstr>
      <vt:lpstr>Problem Definition</vt:lpstr>
      <vt:lpstr>Q-Learning Algorithm</vt:lpstr>
      <vt:lpstr>Deep Q Learning Algorithm</vt:lpstr>
      <vt:lpstr>Actor-Critic Algorithm</vt:lpstr>
      <vt:lpstr>Results (Q-Learning Algorithm)</vt:lpstr>
      <vt:lpstr>Results (Q-Learning Algorithm)</vt:lpstr>
      <vt:lpstr>Results (Deep Q learning)</vt:lpstr>
      <vt:lpstr>Results (Actor-Critic Algorithm)</vt:lpstr>
      <vt:lpstr>Comparison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Reinforcement Learning Algorithms for Continuous Problems</dc:title>
  <dc:creator>Swati</dc:creator>
  <cp:lastModifiedBy>Swati</cp:lastModifiedBy>
  <cp:revision>17</cp:revision>
  <dcterms:created xsi:type="dcterms:W3CDTF">2023-07-21T18:41:19Z</dcterms:created>
  <dcterms:modified xsi:type="dcterms:W3CDTF">2023-07-27T12:34:56Z</dcterms:modified>
</cp:coreProperties>
</file>