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7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5" r:id="rId4"/>
    <p:sldId id="296" r:id="rId5"/>
    <p:sldId id="269" r:id="rId6"/>
    <p:sldId id="298" r:id="rId7"/>
    <p:sldId id="270" r:id="rId8"/>
    <p:sldId id="300" r:id="rId9"/>
    <p:sldId id="283" r:id="rId10"/>
    <p:sldId id="284" r:id="rId11"/>
    <p:sldId id="290" r:id="rId12"/>
    <p:sldId id="294" r:id="rId13"/>
    <p:sldId id="302" r:id="rId14"/>
    <p:sldId id="303" r:id="rId15"/>
    <p:sldId id="260" r:id="rId16"/>
    <p:sldId id="279" r:id="rId17"/>
    <p:sldId id="280" r:id="rId18"/>
    <p:sldId id="281" r:id="rId19"/>
    <p:sldId id="265" r:id="rId20"/>
    <p:sldId id="301" r:id="rId21"/>
    <p:sldId id="264" r:id="rId22"/>
    <p:sldId id="261" r:id="rId23"/>
    <p:sldId id="289" r:id="rId24"/>
    <p:sldId id="304" r:id="rId25"/>
    <p:sldId id="287" r:id="rId26"/>
    <p:sldId id="297" r:id="rId27"/>
    <p:sldId id="262" r:id="rId28"/>
    <p:sldId id="282" r:id="rId29"/>
    <p:sldId id="272" r:id="rId30"/>
    <p:sldId id="271" r:id="rId31"/>
    <p:sldId id="273" r:id="rId32"/>
    <p:sldId id="274" r:id="rId33"/>
    <p:sldId id="275" r:id="rId34"/>
    <p:sldId id="276" r:id="rId35"/>
    <p:sldId id="285" r:id="rId36"/>
    <p:sldId id="288" r:id="rId37"/>
    <p:sldId id="277" r:id="rId38"/>
    <p:sldId id="263" r:id="rId39"/>
    <p:sldId id="299" r:id="rId40"/>
    <p:sldId id="286" r:id="rId41"/>
    <p:sldId id="293" r:id="rId42"/>
    <p:sldId id="3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8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3FEA-21B7-4755-B231-33204B956E74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C84E-9953-428F-840D-FF8058E7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-forge.r-project.org/scm/viewvc.php/pkg/R/doParallel.R?view=markup&amp;revision=14&amp;root=doparallel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microsoft-r/foreach" TargetMode="External"/><Relationship Id="rId2" Type="http://schemas.openxmlformats.org/officeDocument/2006/relationships/hyperlink" Target="http://cran.fhcrc.org/web/views/HighPerformanceComputing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sdn.microsoft.com/en-us/microsoft-r/scaler-distributed-computing#parallel-computing-with-rxexe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0393"/>
            <a:ext cx="9144000" cy="329957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Parallel Programming Paradigm in R:</a:t>
            </a:r>
            <a:br>
              <a:rPr lang="en-US" dirty="0"/>
            </a:br>
            <a:r>
              <a:rPr lang="en-US" dirty="0"/>
              <a:t>Abstraction through the use of Parallel </a:t>
            </a:r>
            <a:r>
              <a:rPr lang="en-US" dirty="0" err="1"/>
              <a:t>Backends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 Calaway</a:t>
            </a:r>
          </a:p>
          <a:p>
            <a:r>
              <a:rPr lang="en-US" dirty="0"/>
              <a:t>Microsoft R Release Manager</a:t>
            </a:r>
          </a:p>
          <a:p>
            <a:r>
              <a:rPr lang="en-US" dirty="0"/>
              <a:t>Maintainer: </a:t>
            </a:r>
            <a:r>
              <a:rPr lang="en-US" dirty="0" err="1"/>
              <a:t>foreach</a:t>
            </a:r>
            <a:r>
              <a:rPr lang="en-US" dirty="0"/>
              <a:t>, iterators, </a:t>
            </a:r>
            <a:r>
              <a:rPr lang="en-US" dirty="0" err="1"/>
              <a:t>doParallel</a:t>
            </a:r>
            <a:r>
              <a:rPr lang="en-US" dirty="0"/>
              <a:t>, </a:t>
            </a:r>
            <a:r>
              <a:rPr lang="en-US" dirty="0" err="1"/>
              <a:t>doSNOW</a:t>
            </a:r>
            <a:r>
              <a:rPr lang="en-US" dirty="0"/>
              <a:t>, </a:t>
            </a:r>
            <a:r>
              <a:rPr lang="en-US" dirty="0" err="1"/>
              <a:t>doMC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2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</a:t>
            </a:r>
            <a:r>
              <a:rPr lang="en-US" dirty="0" err="1"/>
              <a:t>iterables</a:t>
            </a:r>
            <a:r>
              <a:rPr lang="en-US" dirty="0"/>
              <a:t>: 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873" y="1586039"/>
            <a:ext cx="98075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iter.let</a:t>
            </a:r>
            <a:r>
              <a:rPr lang="en-US" dirty="0"/>
              <a:t> &lt;- </a:t>
            </a:r>
            <a:r>
              <a:rPr lang="en-US" dirty="0" err="1"/>
              <a:t>iter</a:t>
            </a:r>
            <a:r>
              <a:rPr lang="en-US" dirty="0"/>
              <a:t>(letters) # Creating an iterator from the “letters” </a:t>
            </a:r>
            <a:r>
              <a:rPr lang="en-US" dirty="0" err="1"/>
              <a:t>iterable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nextElem</a:t>
            </a:r>
            <a:r>
              <a:rPr lang="en-US" dirty="0"/>
              <a:t>(</a:t>
            </a:r>
            <a:r>
              <a:rPr lang="en-US" dirty="0" err="1"/>
              <a:t>iter.let</a:t>
            </a:r>
            <a:r>
              <a:rPr lang="en-US" dirty="0"/>
              <a:t>)</a:t>
            </a:r>
          </a:p>
          <a:p>
            <a:r>
              <a:rPr lang="en-US" dirty="0"/>
              <a:t>[1] "a"</a:t>
            </a:r>
          </a:p>
          <a:p>
            <a:r>
              <a:rPr lang="en-US" dirty="0"/>
              <a:t>&gt; </a:t>
            </a:r>
            <a:r>
              <a:rPr lang="en-US" dirty="0" err="1"/>
              <a:t>nextElem</a:t>
            </a:r>
            <a:r>
              <a:rPr lang="en-US" dirty="0"/>
              <a:t>(</a:t>
            </a:r>
            <a:r>
              <a:rPr lang="en-US" dirty="0" err="1"/>
              <a:t>iter.let</a:t>
            </a:r>
            <a:r>
              <a:rPr lang="en-US" dirty="0"/>
              <a:t>)</a:t>
            </a:r>
          </a:p>
          <a:p>
            <a:r>
              <a:rPr lang="en-US" dirty="0"/>
              <a:t>[1] "b"</a:t>
            </a:r>
          </a:p>
          <a:p>
            <a:r>
              <a:rPr lang="en-US" dirty="0"/>
              <a:t>&gt; </a:t>
            </a:r>
            <a:r>
              <a:rPr lang="en-US" dirty="0" err="1"/>
              <a:t>iter.seq</a:t>
            </a:r>
            <a:r>
              <a:rPr lang="en-US" dirty="0"/>
              <a:t> &lt;- </a:t>
            </a:r>
            <a:r>
              <a:rPr lang="en-US" dirty="0" err="1"/>
              <a:t>iter</a:t>
            </a:r>
            <a:r>
              <a:rPr lang="en-US" dirty="0"/>
              <a:t>(1:10) # Creating an iterator from an R Sequence</a:t>
            </a:r>
          </a:p>
          <a:p>
            <a:r>
              <a:rPr lang="en-US" dirty="0"/>
              <a:t>&gt; </a:t>
            </a:r>
            <a:r>
              <a:rPr lang="en-US" dirty="0" err="1"/>
              <a:t>nextElem</a:t>
            </a:r>
            <a:r>
              <a:rPr lang="en-US" dirty="0"/>
              <a:t>(</a:t>
            </a:r>
            <a:r>
              <a:rPr lang="en-US" dirty="0" err="1"/>
              <a:t>iter.seq</a:t>
            </a:r>
            <a:r>
              <a:rPr lang="en-US" dirty="0"/>
              <a:t>)</a:t>
            </a:r>
          </a:p>
          <a:p>
            <a:r>
              <a:rPr lang="en-US" dirty="0"/>
              <a:t>[1] 1</a:t>
            </a:r>
          </a:p>
          <a:p>
            <a:r>
              <a:rPr lang="en-US" dirty="0"/>
              <a:t>&gt; </a:t>
            </a:r>
            <a:r>
              <a:rPr lang="en-US" dirty="0" err="1"/>
              <a:t>nextElem</a:t>
            </a:r>
            <a:r>
              <a:rPr lang="en-US" dirty="0"/>
              <a:t>(</a:t>
            </a:r>
            <a:r>
              <a:rPr lang="en-US" dirty="0" err="1"/>
              <a:t>iter.seq</a:t>
            </a:r>
            <a:r>
              <a:rPr lang="en-US" dirty="0"/>
              <a:t>)</a:t>
            </a:r>
          </a:p>
          <a:p>
            <a:r>
              <a:rPr lang="en-US" dirty="0"/>
              <a:t>[1]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8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</a:t>
            </a:r>
            <a:r>
              <a:rPr lang="en-US" dirty="0" err="1"/>
              <a:t>iterables</a:t>
            </a:r>
            <a:r>
              <a:rPr lang="en-US" dirty="0"/>
              <a:t>: 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873" y="1586039"/>
            <a:ext cx="98075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iter.fe</a:t>
            </a:r>
            <a:r>
              <a:rPr lang="en-US" dirty="0"/>
              <a:t> &lt;- </a:t>
            </a:r>
            <a:r>
              <a:rPr lang="en-US" dirty="0" err="1"/>
              <a:t>iter</a:t>
            </a:r>
            <a:r>
              <a:rPr lang="en-US" dirty="0"/>
              <a:t>(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=1:10, j=11:20))</a:t>
            </a:r>
          </a:p>
          <a:p>
            <a:r>
              <a:rPr lang="en-US" dirty="0"/>
              <a:t>&gt; </a:t>
            </a:r>
            <a:r>
              <a:rPr lang="en-US" dirty="0" err="1"/>
              <a:t>nextElem</a:t>
            </a:r>
            <a:r>
              <a:rPr lang="en-US" dirty="0"/>
              <a:t>(</a:t>
            </a:r>
            <a:r>
              <a:rPr lang="en-US" dirty="0" err="1"/>
              <a:t>iter.fe</a:t>
            </a:r>
            <a:r>
              <a:rPr lang="en-US" dirty="0"/>
              <a:t>)</a:t>
            </a:r>
          </a:p>
          <a:p>
            <a:r>
              <a:rPr lang="en-US" dirty="0"/>
              <a:t>$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[1] 1</a:t>
            </a:r>
          </a:p>
          <a:p>
            <a:endParaRPr lang="en-US" dirty="0"/>
          </a:p>
          <a:p>
            <a:r>
              <a:rPr lang="en-US" dirty="0"/>
              <a:t>$j</a:t>
            </a:r>
          </a:p>
          <a:p>
            <a:r>
              <a:rPr lang="en-US" dirty="0"/>
              <a:t>[1] 11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nextElem</a:t>
            </a:r>
            <a:r>
              <a:rPr lang="en-US" dirty="0"/>
              <a:t>(</a:t>
            </a:r>
            <a:r>
              <a:rPr lang="en-US" dirty="0" err="1"/>
              <a:t>iter.fe</a:t>
            </a:r>
            <a:r>
              <a:rPr lang="en-US" dirty="0"/>
              <a:t>)</a:t>
            </a:r>
          </a:p>
          <a:p>
            <a:r>
              <a:rPr lang="en-US" dirty="0"/>
              <a:t>$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[1] 2</a:t>
            </a:r>
          </a:p>
          <a:p>
            <a:endParaRPr lang="en-US" dirty="0"/>
          </a:p>
          <a:p>
            <a:r>
              <a:rPr lang="en-US" dirty="0"/>
              <a:t>$j</a:t>
            </a:r>
          </a:p>
          <a:p>
            <a:r>
              <a:rPr lang="en-US" dirty="0"/>
              <a:t>[1]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: “</a:t>
            </a:r>
            <a:r>
              <a:rPr lang="en-US" dirty="0" err="1"/>
              <a:t>vectorized</a:t>
            </a:r>
            <a:r>
              <a:rPr lang="en-US" dirty="0"/>
              <a:t>” list computations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559" y="2039193"/>
            <a:ext cx="105115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Vectorized</a:t>
            </a:r>
            <a:r>
              <a:rPr lang="en-US" dirty="0"/>
              <a:t> computations were a feature of S from the beginning—similar to those in APL before it. All fundamental math functions, for example, were inherently </a:t>
            </a:r>
            <a:r>
              <a:rPr lang="en-US" dirty="0" err="1"/>
              <a:t>vectorized</a:t>
            </a:r>
            <a:r>
              <a:rPr lang="en-US" dirty="0"/>
              <a:t> (+, -, 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 to be a fundamental part of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Loops in S were problematic—for a variety of reasons, they were very slow. (Usually, because users insisted on “growing” vectors and lists, which often required memory reallocation.)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apply family of functions allowed arbitrary functions to be </a:t>
            </a:r>
            <a:r>
              <a:rPr lang="en-US" dirty="0" err="1"/>
              <a:t>vectorized</a:t>
            </a:r>
            <a:r>
              <a:rPr lang="en-US" dirty="0"/>
              <a:t>—that is, apply to all members of the target object (vector or matrix elements [apply], list components [</a:t>
            </a:r>
            <a:r>
              <a:rPr lang="en-US" dirty="0" err="1"/>
              <a:t>lapply</a:t>
            </a:r>
            <a:r>
              <a:rPr lang="en-US" dirty="0"/>
              <a:t>]). These were “implicit loops”—did not explicitly require looping, but were implemented as loops under the 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essence of an </a:t>
            </a:r>
            <a:r>
              <a:rPr lang="en-US" dirty="0" err="1"/>
              <a:t>lapply</a:t>
            </a:r>
            <a:r>
              <a:rPr lang="en-US" dirty="0"/>
              <a:t> is that the computations on each component are independent—that is, not inherently sequential. If this is true, no great stretch to perform some computations in one process, others in another. </a:t>
            </a:r>
          </a:p>
        </p:txBody>
      </p:sp>
    </p:spTree>
    <p:extLst>
      <p:ext uri="{BB962C8B-B14F-4D97-AF65-F5344CB8AC3E}">
        <p14:creationId xmlns:p14="http://schemas.microsoft.com/office/powerpoint/2010/main" val="427675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: 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61168"/>
            <a:ext cx="9802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x &lt;- vector("list", length=3)</a:t>
            </a:r>
          </a:p>
          <a:p>
            <a:r>
              <a:rPr lang="en-US" dirty="0"/>
              <a:t>&gt; </a:t>
            </a:r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seq_along</a:t>
            </a:r>
            <a:r>
              <a:rPr lang="en-US" dirty="0"/>
              <a:t>(x),sqrt)</a:t>
            </a:r>
          </a:p>
          <a:p>
            <a:r>
              <a:rPr lang="en-US" dirty="0"/>
              <a:t>[[1]]</a:t>
            </a:r>
          </a:p>
          <a:p>
            <a:r>
              <a:rPr lang="en-US" dirty="0"/>
              <a:t>[1] 1</a:t>
            </a:r>
          </a:p>
          <a:p>
            <a:endParaRPr lang="en-US" dirty="0"/>
          </a:p>
          <a:p>
            <a:r>
              <a:rPr lang="en-US" dirty="0"/>
              <a:t>[[2]]</a:t>
            </a:r>
          </a:p>
          <a:p>
            <a:r>
              <a:rPr lang="en-US" dirty="0"/>
              <a:t>[1] 1.414214</a:t>
            </a:r>
          </a:p>
          <a:p>
            <a:endParaRPr lang="en-US" dirty="0"/>
          </a:p>
          <a:p>
            <a:r>
              <a:rPr lang="en-US" dirty="0"/>
              <a:t>[[3]]</a:t>
            </a:r>
          </a:p>
          <a:p>
            <a:r>
              <a:rPr lang="en-US" dirty="0"/>
              <a:t>[1] 1.732051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: 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61168"/>
            <a:ext cx="9802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lapply</a:t>
            </a:r>
            <a:r>
              <a:rPr lang="en-US" dirty="0"/>
              <a:t>(1:2, get("+"), 3)</a:t>
            </a:r>
          </a:p>
          <a:p>
            <a:r>
              <a:rPr lang="en-US" dirty="0"/>
              <a:t>[[1]]</a:t>
            </a:r>
          </a:p>
          <a:p>
            <a:r>
              <a:rPr lang="en-US" dirty="0"/>
              <a:t>[1] 4</a:t>
            </a:r>
          </a:p>
          <a:p>
            <a:endParaRPr lang="en-US" dirty="0"/>
          </a:p>
          <a:p>
            <a:r>
              <a:rPr lang="en-US" dirty="0"/>
              <a:t>[[2]]</a:t>
            </a:r>
          </a:p>
          <a:p>
            <a:r>
              <a:rPr lang="en-US" dirty="0"/>
              <a:t>[1]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1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in R: The View from 2009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559" y="2039193"/>
            <a:ext cx="10511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Markus </a:t>
            </a:r>
            <a:r>
              <a:rPr lang="en-US" dirty="0" err="1"/>
              <a:t>Schmidberger</a:t>
            </a:r>
            <a:r>
              <a:rPr lang="en-US" dirty="0"/>
              <a:t>, Martin Morgan, Dirk </a:t>
            </a:r>
            <a:r>
              <a:rPr lang="en-US" dirty="0" err="1"/>
              <a:t>Eddelbuettel</a:t>
            </a:r>
            <a:r>
              <a:rPr lang="en-US" dirty="0"/>
              <a:t>, Hao Yu, Luke Tierney, and Ulrich </a:t>
            </a:r>
            <a:r>
              <a:rPr lang="en-US" dirty="0" err="1"/>
              <a:t>Mansmann</a:t>
            </a:r>
            <a:r>
              <a:rPr lang="en-US" dirty="0"/>
              <a:t> wrote “State of the Art in Parallel Computing with R” for </a:t>
            </a:r>
            <a:r>
              <a:rPr lang="en-US" i="1" dirty="0"/>
              <a:t>Journal of Statistical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Their conclusions?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reviewed 16 then-available packages for cluster or multicore processing, singling out snow and </a:t>
            </a:r>
            <a:r>
              <a:rPr lang="en-US" dirty="0" err="1"/>
              <a:t>Rmpi</a:t>
            </a:r>
            <a:r>
              <a:rPr lang="en-US" dirty="0"/>
              <a:t> as particularly well-suited to general use on clusters, and mentioning favorably the then-brand-new multicore package. Revolution’s player in the game at the time was </a:t>
            </a:r>
            <a:r>
              <a:rPr lang="en-US" dirty="0" err="1"/>
              <a:t>NetWorkSpaces</a:t>
            </a:r>
            <a:r>
              <a:rPr lang="en-US" dirty="0"/>
              <a:t> (package </a:t>
            </a:r>
            <a:r>
              <a:rPr lang="en-US" dirty="0" err="1"/>
              <a:t>nws</a:t>
            </a:r>
            <a:r>
              <a:rPr lang="en-US" dirty="0"/>
              <a:t>), and it rated high for ease-of-use but poor for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parallel packages provided some form of parallel </a:t>
            </a:r>
            <a:r>
              <a:rPr lang="en-US" dirty="0" err="1"/>
              <a:t>lapply</a:t>
            </a:r>
            <a:r>
              <a:rPr lang="en-US" dirty="0"/>
              <a:t> as their primary mechanism for distributing tasks: snow’s </a:t>
            </a:r>
            <a:r>
              <a:rPr lang="en-US" dirty="0" err="1"/>
              <a:t>clusterApply</a:t>
            </a:r>
            <a:r>
              <a:rPr lang="en-US" dirty="0"/>
              <a:t> and </a:t>
            </a:r>
            <a:r>
              <a:rPr lang="en-US" dirty="0" err="1"/>
              <a:t>clusterApplyLB</a:t>
            </a:r>
            <a:r>
              <a:rPr lang="en-US" dirty="0"/>
              <a:t>, multicore’s </a:t>
            </a:r>
            <a:r>
              <a:rPr lang="en-US" dirty="0" err="1"/>
              <a:t>mclapply</a:t>
            </a:r>
            <a:r>
              <a:rPr lang="en-US" dirty="0"/>
              <a:t>, </a:t>
            </a:r>
            <a:r>
              <a:rPr lang="en-US" dirty="0" err="1"/>
              <a:t>Rmpi’s</a:t>
            </a:r>
            <a:r>
              <a:rPr lang="en-US" dirty="0"/>
              <a:t> </a:t>
            </a:r>
            <a:r>
              <a:rPr lang="en-US" dirty="0" err="1"/>
              <a:t>mpi.parLapply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65819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Snow—Simple Network Of Workstations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798" y="2136297"/>
            <a:ext cx="1073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by Luke Tierney, A.J. Rossini, Na Li, and Hana </a:t>
            </a:r>
            <a:r>
              <a:rPr lang="en-US" dirty="0" err="1"/>
              <a:t>Sevcikova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Allowed for clusters created via sockets, MPI rings, or </a:t>
            </a:r>
            <a:r>
              <a:rPr lang="en-US" dirty="0" err="1"/>
              <a:t>NetWorkSpaces</a:t>
            </a:r>
            <a:r>
              <a:rPr lang="en-US" dirty="0"/>
              <a:t> (and originally, PVM clusters)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Included both low-level calls directly to the cluster (</a:t>
            </a:r>
            <a:r>
              <a:rPr lang="en-US" dirty="0" err="1"/>
              <a:t>clusterCall</a:t>
            </a:r>
            <a:r>
              <a:rPr lang="en-US" dirty="0"/>
              <a:t>, </a:t>
            </a:r>
            <a:r>
              <a:rPr lang="en-US" dirty="0" err="1"/>
              <a:t>clusterApply</a:t>
            </a:r>
            <a:r>
              <a:rPr lang="en-US" dirty="0"/>
              <a:t>) and high-level parallel equivalents to the apply family of functions (</a:t>
            </a:r>
            <a:r>
              <a:rPr lang="en-US" dirty="0" err="1"/>
              <a:t>parLapply</a:t>
            </a:r>
            <a:r>
              <a:rPr lang="en-US" dirty="0"/>
              <a:t>, </a:t>
            </a:r>
            <a:r>
              <a:rPr lang="en-US" dirty="0" err="1"/>
              <a:t>parSapply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44925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76" y="316573"/>
            <a:ext cx="10515600" cy="1325563"/>
          </a:xfrm>
        </p:spPr>
        <p:txBody>
          <a:bodyPr/>
          <a:lstStyle/>
          <a:p>
            <a:r>
              <a:rPr lang="en-US" dirty="0"/>
              <a:t>multicore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798" y="2136297"/>
            <a:ext cx="10738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by Simon </a:t>
            </a:r>
            <a:r>
              <a:rPr lang="en-US" dirty="0" err="1"/>
              <a:t>Urbanek</a:t>
            </a:r>
            <a:r>
              <a:rPr lang="en-US" dirty="0"/>
              <a:t> for multicore systems supporting fork()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Provided parallelism by forking ad-hoc 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Workhorse function is </a:t>
            </a:r>
            <a:r>
              <a:rPr lang="en-US" dirty="0" err="1"/>
              <a:t>mclapply</a:t>
            </a:r>
            <a:r>
              <a:rPr lang="en-US" dirty="0"/>
              <a:t>, with options for specifying number of cores, among other things.</a:t>
            </a:r>
          </a:p>
        </p:txBody>
      </p:sp>
    </p:spTree>
    <p:extLst>
      <p:ext uri="{BB962C8B-B14F-4D97-AF65-F5344CB8AC3E}">
        <p14:creationId xmlns:p14="http://schemas.microsoft.com/office/powerpoint/2010/main" val="121612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76" y="316573"/>
            <a:ext cx="10515600" cy="1325563"/>
          </a:xfrm>
        </p:spPr>
        <p:txBody>
          <a:bodyPr/>
          <a:lstStyle/>
          <a:p>
            <a:r>
              <a:rPr lang="en-US" dirty="0" err="1"/>
              <a:t>Rmpi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798" y="2136297"/>
            <a:ext cx="10738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by Hao Yu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Provided an R interface to a number of MPI (Message Passing Interface) APIs, including Microsoft MPI on Windows and </a:t>
            </a:r>
            <a:r>
              <a:rPr lang="en-US" dirty="0" err="1"/>
              <a:t>OpenMPI</a:t>
            </a:r>
            <a:r>
              <a:rPr lang="en-US" dirty="0"/>
              <a:t> on *NIX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Workhorse functions are </a:t>
            </a:r>
            <a:r>
              <a:rPr lang="en-US" dirty="0" err="1"/>
              <a:t>mpi.parLapply</a:t>
            </a:r>
            <a:r>
              <a:rPr lang="en-US" dirty="0"/>
              <a:t>, </a:t>
            </a:r>
            <a:r>
              <a:rPr lang="en-US" dirty="0" err="1"/>
              <a:t>mpi.parSapply</a:t>
            </a:r>
            <a:r>
              <a:rPr lang="en-US" dirty="0"/>
              <a:t>, etc. (modeled after SNOW’s similarly named functions)</a:t>
            </a:r>
          </a:p>
        </p:txBody>
      </p:sp>
    </p:spTree>
    <p:extLst>
      <p:ext uri="{BB962C8B-B14F-4D97-AF65-F5344CB8AC3E}">
        <p14:creationId xmlns:p14="http://schemas.microsoft.com/office/powerpoint/2010/main" val="543152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8676" y="2031101"/>
            <a:ext cx="9993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SNOW example:</a:t>
            </a:r>
          </a:p>
          <a:p>
            <a:r>
              <a:rPr lang="en-US" dirty="0">
                <a:latin typeface="Consolas" panose="020B0609020204030204" pitchFamily="49" charset="0"/>
              </a:rPr>
              <a:t>cl &lt;- </a:t>
            </a:r>
            <a:r>
              <a:rPr lang="en-US" dirty="0" err="1">
                <a:latin typeface="Consolas" panose="020B0609020204030204" pitchFamily="49" charset="0"/>
              </a:rPr>
              <a:t>makeCluster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getOption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cl.cores</a:t>
            </a:r>
            <a:r>
              <a:rPr lang="en-US" dirty="0">
                <a:latin typeface="Consolas" panose="020B0609020204030204" pitchFamily="49" charset="0"/>
              </a:rPr>
              <a:t>", 2))</a:t>
            </a:r>
          </a:p>
          <a:p>
            <a:r>
              <a:rPr lang="en-US" dirty="0" err="1">
                <a:latin typeface="Consolas" panose="020B0609020204030204" pitchFamily="49" charset="0"/>
              </a:rPr>
              <a:t>clusterApply</a:t>
            </a:r>
            <a:r>
              <a:rPr lang="en-US" dirty="0">
                <a:latin typeface="Consolas" panose="020B0609020204030204" pitchFamily="49" charset="0"/>
              </a:rPr>
              <a:t>(cl, 1:2, get("+"), 3) </a:t>
            </a:r>
          </a:p>
          <a:p>
            <a:r>
              <a:rPr lang="en-US" dirty="0">
                <a:latin typeface="Consolas" panose="020B0609020204030204" pitchFamily="49" charset="0"/>
              </a:rPr>
              <a:t>[[1]]</a:t>
            </a:r>
          </a:p>
          <a:p>
            <a:r>
              <a:rPr lang="en-US" dirty="0">
                <a:latin typeface="Consolas" panose="020B0609020204030204" pitchFamily="49" charset="0"/>
              </a:rPr>
              <a:t>[1] 4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[[2]]</a:t>
            </a:r>
          </a:p>
          <a:p>
            <a:r>
              <a:rPr lang="en-US" dirty="0">
                <a:latin typeface="Consolas" panose="020B0609020204030204" pitchFamily="49" charset="0"/>
              </a:rPr>
              <a:t>[1] 5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3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package is a popular R package that simplifies parallel computing in R</a:t>
            </a:r>
          </a:p>
          <a:p>
            <a:r>
              <a:rPr lang="en-US" dirty="0"/>
              <a:t>It provides a unified front end to a wide variety of R packages for parallel computing.</a:t>
            </a:r>
          </a:p>
          <a:p>
            <a:r>
              <a:rPr lang="en-US" dirty="0"/>
              <a:t>In this talk, we’ll cover the following topics:</a:t>
            </a:r>
          </a:p>
          <a:p>
            <a:pPr lvl="1"/>
            <a:r>
              <a:rPr lang="en-US" dirty="0"/>
              <a:t>What </a:t>
            </a:r>
            <a:r>
              <a:rPr lang="en-US" dirty="0" err="1"/>
              <a:t>foreach</a:t>
            </a:r>
            <a:r>
              <a:rPr lang="en-US" dirty="0"/>
              <a:t> is, and why it was created.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foreach</a:t>
            </a:r>
            <a:r>
              <a:rPr lang="en-US" dirty="0"/>
              <a:t> compares to a standard R for loop</a:t>
            </a:r>
          </a:p>
          <a:p>
            <a:pPr lvl="1"/>
            <a:r>
              <a:rPr lang="en-US" dirty="0"/>
              <a:t>How for/</a:t>
            </a:r>
            <a:r>
              <a:rPr lang="en-US" dirty="0" err="1"/>
              <a:t>foreach</a:t>
            </a:r>
            <a:r>
              <a:rPr lang="en-US" dirty="0"/>
              <a:t> loops relate to parallel computing in R</a:t>
            </a:r>
          </a:p>
          <a:p>
            <a:pPr lvl="1"/>
            <a:r>
              <a:rPr lang="en-US" dirty="0"/>
              <a:t>How parallel computing in R works without </a:t>
            </a:r>
            <a:r>
              <a:rPr lang="en-US" dirty="0" err="1"/>
              <a:t>foreach</a:t>
            </a:r>
            <a:endParaRPr lang="en-US" dirty="0"/>
          </a:p>
          <a:p>
            <a:pPr lvl="1"/>
            <a:r>
              <a:rPr lang="en-US" dirty="0"/>
              <a:t>How </a:t>
            </a:r>
            <a:r>
              <a:rPr lang="en-US" dirty="0" err="1"/>
              <a:t>foreach</a:t>
            </a:r>
            <a:r>
              <a:rPr lang="en-US" dirty="0"/>
              <a:t> provides a unified front-end</a:t>
            </a:r>
          </a:p>
          <a:p>
            <a:pPr lvl="1"/>
            <a:r>
              <a:rPr lang="en-US" dirty="0"/>
              <a:t>How two specific parallel </a:t>
            </a:r>
            <a:r>
              <a:rPr lang="en-US" dirty="0" err="1"/>
              <a:t>backends</a:t>
            </a:r>
            <a:r>
              <a:rPr lang="en-US" dirty="0"/>
              <a:t> are implemented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7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8676" y="2031101"/>
            <a:ext cx="9993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multicore example:</a:t>
            </a:r>
          </a:p>
          <a:p>
            <a:r>
              <a:rPr lang="en-US" dirty="0" err="1">
                <a:latin typeface="Consolas" panose="020B0609020204030204" pitchFamily="49" charset="0"/>
              </a:rPr>
              <a:t>mclapply</a:t>
            </a:r>
            <a:r>
              <a:rPr lang="en-US" dirty="0">
                <a:latin typeface="Consolas" panose="020B0609020204030204" pitchFamily="49" charset="0"/>
              </a:rPr>
              <a:t>(1:2, get("+"), 3, </a:t>
            </a:r>
            <a:r>
              <a:rPr lang="en-US" dirty="0" err="1">
                <a:latin typeface="Consolas" panose="020B0609020204030204" pitchFamily="49" charset="0"/>
              </a:rPr>
              <a:t>mc.cores</a:t>
            </a:r>
            <a:r>
              <a:rPr lang="en-US" dirty="0">
                <a:latin typeface="Consolas" panose="020B0609020204030204" pitchFamily="49" charset="0"/>
              </a:rPr>
              <a:t>=2)</a:t>
            </a:r>
          </a:p>
          <a:p>
            <a:r>
              <a:rPr lang="en-US" dirty="0">
                <a:latin typeface="Consolas" panose="020B0609020204030204" pitchFamily="49" charset="0"/>
              </a:rPr>
              <a:t>[[1]]</a:t>
            </a:r>
          </a:p>
          <a:p>
            <a:r>
              <a:rPr lang="en-US" dirty="0">
                <a:latin typeface="Consolas" panose="020B0609020204030204" pitchFamily="49" charset="0"/>
              </a:rPr>
              <a:t>[1] 4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[[2]]</a:t>
            </a:r>
          </a:p>
          <a:p>
            <a:r>
              <a:rPr lang="en-US" dirty="0">
                <a:latin typeface="Consolas" panose="020B0609020204030204" pitchFamily="49" charset="0"/>
              </a:rPr>
              <a:t>[1] 5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0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parallel: the snow/multicore mashup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283" y="1690688"/>
            <a:ext cx="9839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“parallel” package, created by combining multicore and (parts of) snow, became part of core R in the 2.14 release.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forking, as in multicore, on Unix-</a:t>
            </a:r>
            <a:r>
              <a:rPr lang="en-US" dirty="0" err="1"/>
              <a:t>alikes</a:t>
            </a:r>
            <a:r>
              <a:rPr lang="en-US" dirty="0"/>
              <a:t>—ephemeral workers forked from the master R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clusters, as in snow—persistent workers typically created by means of socket connections.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the odd mashup on Unix-</a:t>
            </a:r>
            <a:r>
              <a:rPr lang="en-US" dirty="0" err="1"/>
              <a:t>alikes</a:t>
            </a:r>
            <a:r>
              <a:rPr lang="en-US" dirty="0"/>
              <a:t>: “fork clusters”—persistent workers forked from the initial R session.</a:t>
            </a:r>
          </a:p>
        </p:txBody>
      </p:sp>
    </p:spTree>
    <p:extLst>
      <p:ext uri="{BB962C8B-B14F-4D97-AF65-F5344CB8AC3E}">
        <p14:creationId xmlns:p14="http://schemas.microsoft.com/office/powerpoint/2010/main" val="24932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 in R: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664" y="1602223"/>
            <a:ext cx="10519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package included the %</a:t>
            </a:r>
            <a:r>
              <a:rPr lang="en-US" dirty="0" err="1"/>
              <a:t>dopar</a:t>
            </a:r>
            <a:r>
              <a:rPr lang="en-US" dirty="0"/>
              <a:t>% operator, which relied on a pre-registered “</a:t>
            </a:r>
            <a:r>
              <a:rPr lang="en-US" dirty="0" err="1"/>
              <a:t>foreach</a:t>
            </a:r>
            <a:r>
              <a:rPr lang="en-US" dirty="0"/>
              <a:t> parallel backend” as a vehicle for distributing computations 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release included support for snow (</a:t>
            </a:r>
            <a:r>
              <a:rPr lang="en-US" dirty="0" err="1"/>
              <a:t>doSNOW</a:t>
            </a:r>
            <a:r>
              <a:rPr lang="en-US" dirty="0"/>
              <a:t>) and multicore (</a:t>
            </a:r>
            <a:r>
              <a:rPr lang="en-US" dirty="0" err="1"/>
              <a:t>doMC</a:t>
            </a:r>
            <a:r>
              <a:rPr lang="en-US" dirty="0"/>
              <a:t>) based </a:t>
            </a:r>
            <a:r>
              <a:rPr lang="en-US" dirty="0" err="1"/>
              <a:t>backends</a:t>
            </a:r>
            <a:r>
              <a:rPr lang="en-US" dirty="0"/>
              <a:t>, along with </a:t>
            </a:r>
            <a:r>
              <a:rPr lang="en-US" dirty="0" err="1"/>
              <a:t>NetWorkSpaces</a:t>
            </a:r>
            <a:r>
              <a:rPr lang="en-US" dirty="0"/>
              <a:t> (</a:t>
            </a:r>
            <a:r>
              <a:rPr lang="en-US" dirty="0" err="1"/>
              <a:t>doNWS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Adoption was rapid, in part because the %</a:t>
            </a:r>
            <a:r>
              <a:rPr lang="en-US" dirty="0" err="1"/>
              <a:t>dopar</a:t>
            </a:r>
            <a:r>
              <a:rPr lang="en-US" dirty="0"/>
              <a:t>% operator meant that </a:t>
            </a:r>
            <a:r>
              <a:rPr lang="en-US" dirty="0" err="1"/>
              <a:t>foreach</a:t>
            </a:r>
            <a:r>
              <a:rPr lang="en-US" dirty="0"/>
              <a:t> calls could be re-used easily with different parallel </a:t>
            </a:r>
            <a:r>
              <a:rPr lang="en-US" dirty="0" err="1"/>
              <a:t>backends</a:t>
            </a:r>
            <a:r>
              <a:rPr lang="en-US" dirty="0"/>
              <a:t>, without detailed knowledge of how those </a:t>
            </a:r>
            <a:r>
              <a:rPr lang="en-US" dirty="0" err="1"/>
              <a:t>backends</a:t>
            </a:r>
            <a:r>
              <a:rPr lang="en-US" dirty="0"/>
              <a:t> actually worked. Thus, it was Revolution’s first “Write Once, Deploy Anywhere” (WODA)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26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loop: 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44984"/>
            <a:ext cx="82329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normalize the rows of a matrix in parallel, with parenthesis used to </a:t>
            </a:r>
          </a:p>
          <a:p>
            <a:r>
              <a:rPr lang="en-US" dirty="0"/>
              <a:t># force proper operator precedence </a:t>
            </a:r>
          </a:p>
          <a:p>
            <a:r>
              <a:rPr lang="en-US" dirty="0"/>
              <a:t># Need to register a parallel backend before this example will run </a:t>
            </a:r>
          </a:p>
          <a:p>
            <a:r>
              <a:rPr lang="en-US" dirty="0"/>
              <a:t># in parallel </a:t>
            </a:r>
          </a:p>
          <a:p>
            <a:r>
              <a:rPr lang="en-US" dirty="0"/>
              <a:t>&gt; cl &lt;- </a:t>
            </a:r>
            <a:r>
              <a:rPr lang="en-US" dirty="0" err="1"/>
              <a:t>makeCluster</a:t>
            </a:r>
            <a:r>
              <a:rPr lang="en-US" dirty="0"/>
              <a:t>(</a:t>
            </a:r>
            <a:r>
              <a:rPr lang="en-US" dirty="0" err="1"/>
              <a:t>getOption</a:t>
            </a:r>
            <a:r>
              <a:rPr lang="en-US" dirty="0"/>
              <a:t>("</a:t>
            </a:r>
            <a:r>
              <a:rPr lang="en-US" dirty="0" err="1"/>
              <a:t>cl.cores</a:t>
            </a:r>
            <a:r>
              <a:rPr lang="en-US" dirty="0"/>
              <a:t>", 2))</a:t>
            </a:r>
          </a:p>
          <a:p>
            <a:r>
              <a:rPr lang="en-US" dirty="0"/>
              <a:t>&gt; </a:t>
            </a:r>
            <a:r>
              <a:rPr lang="en-US" dirty="0" err="1"/>
              <a:t>registerDoParallel</a:t>
            </a:r>
            <a:r>
              <a:rPr lang="en-US" dirty="0"/>
              <a:t>(cl)</a:t>
            </a:r>
          </a:p>
          <a:p>
            <a:r>
              <a:rPr lang="en-US" dirty="0"/>
              <a:t>&gt; 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=1:nrow(m), .combine=</a:t>
            </a:r>
            <a:r>
              <a:rPr lang="en-US" dirty="0" err="1"/>
              <a:t>rbind</a:t>
            </a:r>
            <a:r>
              <a:rPr lang="en-US" dirty="0"/>
              <a:t>) %</a:t>
            </a:r>
            <a:r>
              <a:rPr lang="en-US" dirty="0" err="1"/>
              <a:t>dopar</a:t>
            </a:r>
            <a:r>
              <a:rPr lang="en-US" dirty="0"/>
              <a:t>%</a:t>
            </a:r>
          </a:p>
          <a:p>
            <a:r>
              <a:rPr lang="en-US" dirty="0"/>
              <a:t>+        (m[</a:t>
            </a:r>
            <a:r>
              <a:rPr lang="en-US" dirty="0" err="1"/>
              <a:t>i</a:t>
            </a:r>
            <a:r>
              <a:rPr lang="en-US" dirty="0"/>
              <a:t>,] / mean(m[</a:t>
            </a:r>
            <a:r>
              <a:rPr lang="en-US" dirty="0" err="1"/>
              <a:t>i</a:t>
            </a:r>
            <a:r>
              <a:rPr lang="en-US" dirty="0"/>
              <a:t>,])) </a:t>
            </a:r>
          </a:p>
          <a:p>
            <a:r>
              <a:rPr lang="en-US" dirty="0"/>
              <a:t>             [,1]       [,2]      [,3]</a:t>
            </a:r>
          </a:p>
          <a:p>
            <a:r>
              <a:rPr lang="en-US" dirty="0"/>
              <a:t>result.1 8.930423 -0.9481847 -4.982238</a:t>
            </a:r>
          </a:p>
          <a:p>
            <a:r>
              <a:rPr lang="en-US" dirty="0"/>
              <a:t>result.2 7.639053 -1.7193817 -2.919671</a:t>
            </a:r>
          </a:p>
          <a:p>
            <a:r>
              <a:rPr lang="en-US" dirty="0"/>
              <a:t>result.3 3.206902 -1.8191991  1.612297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96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loop: 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44984"/>
            <a:ext cx="8232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simple (and inefficient) parallel matrix multiply </a:t>
            </a:r>
          </a:p>
          <a:p>
            <a:r>
              <a:rPr lang="en-US" dirty="0"/>
              <a:t>library(iterators) </a:t>
            </a:r>
          </a:p>
          <a:p>
            <a:r>
              <a:rPr lang="en-US" dirty="0"/>
              <a:t>a &lt;- matrix(1:16, 4, 4) </a:t>
            </a:r>
          </a:p>
          <a:p>
            <a:r>
              <a:rPr lang="en-US" dirty="0"/>
              <a:t>b &lt;- t(a) </a:t>
            </a:r>
          </a:p>
          <a:p>
            <a:r>
              <a:rPr lang="en-US" dirty="0" err="1"/>
              <a:t>foreach</a:t>
            </a:r>
            <a:r>
              <a:rPr lang="en-US" dirty="0"/>
              <a:t>(b=</a:t>
            </a:r>
            <a:r>
              <a:rPr lang="en-US" dirty="0" err="1"/>
              <a:t>iter</a:t>
            </a:r>
            <a:r>
              <a:rPr lang="en-US" dirty="0"/>
              <a:t>(b, by='col'), .combine=</a:t>
            </a:r>
            <a:r>
              <a:rPr lang="en-US" dirty="0" err="1"/>
              <a:t>cbind</a:t>
            </a:r>
            <a:r>
              <a:rPr lang="en-US" dirty="0"/>
              <a:t>) %</a:t>
            </a:r>
            <a:r>
              <a:rPr lang="en-US" dirty="0" err="1"/>
              <a:t>dopar</a:t>
            </a:r>
            <a:r>
              <a:rPr lang="en-US" dirty="0"/>
              <a:t>% </a:t>
            </a:r>
          </a:p>
          <a:p>
            <a:r>
              <a:rPr lang="en-US" dirty="0"/>
              <a:t>         (a %*% b) </a:t>
            </a:r>
          </a:p>
          <a:p>
            <a:endParaRPr lang="en-US" dirty="0"/>
          </a:p>
          <a:p>
            <a:r>
              <a:rPr lang="en-US" dirty="0"/>
              <a:t> [,1] [,2] [,3] [,4]</a:t>
            </a:r>
          </a:p>
          <a:p>
            <a:r>
              <a:rPr lang="en-US" dirty="0"/>
              <a:t>[1,]  276  304  332  360</a:t>
            </a:r>
          </a:p>
          <a:p>
            <a:r>
              <a:rPr lang="en-US" dirty="0"/>
              <a:t>[2,]  304  336  368  400</a:t>
            </a:r>
          </a:p>
          <a:p>
            <a:r>
              <a:rPr lang="en-US" dirty="0"/>
              <a:t>[3,]  332  368  404  440</a:t>
            </a:r>
          </a:p>
          <a:p>
            <a:r>
              <a:rPr lang="en-US" dirty="0"/>
              <a:t>[4,]  360  400  440  480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%do% and %</a:t>
            </a:r>
            <a:r>
              <a:rPr lang="en-US" dirty="0" err="1"/>
              <a:t>dopar</a:t>
            </a:r>
            <a:r>
              <a:rPr lang="en-US" dirty="0"/>
              <a:t>%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9271" y="1942088"/>
            <a:ext cx="10527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operators requiring a “</a:t>
            </a:r>
            <a:r>
              <a:rPr lang="en-US" dirty="0" err="1"/>
              <a:t>foreach</a:t>
            </a:r>
            <a:r>
              <a:rPr lang="en-US" dirty="0"/>
              <a:t>” LHS and an arbitrary expression RHS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%</a:t>
            </a:r>
            <a:r>
              <a:rPr lang="en-US" dirty="0" err="1"/>
              <a:t>dopar</a:t>
            </a:r>
            <a:r>
              <a:rPr lang="en-US" dirty="0"/>
              <a:t>% operator is the primary carrier of the parallel abstraction—it invokes the currently registered parallel backend, distributing the RHS expression over the </a:t>
            </a:r>
            <a:r>
              <a:rPr lang="en-US" dirty="0" err="1"/>
              <a:t>iterable</a:t>
            </a:r>
            <a:r>
              <a:rPr lang="en-US" dirty="0"/>
              <a:t> defined by the </a:t>
            </a:r>
            <a:r>
              <a:rPr lang="en-US" dirty="0" err="1"/>
              <a:t>foreach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4160657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Backends</a:t>
            </a:r>
            <a:r>
              <a:rPr lang="en-US" dirty="0"/>
              <a:t>: An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444" y="1790700"/>
            <a:ext cx="9993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foreach</a:t>
            </a:r>
            <a:r>
              <a:rPr lang="en-US" dirty="0"/>
              <a:t> parallel backend needs to do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 the RHS of the %</a:t>
            </a:r>
            <a:r>
              <a:rPr lang="en-US" dirty="0" err="1"/>
              <a:t>dopar</a:t>
            </a:r>
            <a:r>
              <a:rPr lang="en-US" dirty="0"/>
              <a:t>% to the backend as a series of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 appropriate variables and options to the backend as needed from the LHS </a:t>
            </a:r>
            <a:r>
              <a:rPr lang="en-US" dirty="0" err="1"/>
              <a:t>foreach</a:t>
            </a:r>
            <a:r>
              <a:rPr lang="en-US" dirty="0"/>
              <a:t>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Iterate over the LHS </a:t>
            </a:r>
            <a:r>
              <a:rPr lang="en-US" dirty="0" err="1"/>
              <a:t>foreach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Workers can be persistent or ephemeral—in the former case, may want to initialize the workers with data as a separate step from passing the tasks. In the latter case, need to supply all necessary info in a single 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details of the implementation are hidden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55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Abstraction Complete?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559" y="1869260"/>
            <a:ext cx="9564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No—cluster startup is typically handled separately (i.e., using standard MPI calls to setup an MPI ring, or using parallel’s </a:t>
            </a:r>
            <a:r>
              <a:rPr lang="en-US" dirty="0" err="1"/>
              <a:t>makeCluster</a:t>
            </a:r>
            <a:r>
              <a:rPr lang="en-US" dirty="0"/>
              <a:t> command to set up a socket cluster)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individual </a:t>
            </a:r>
            <a:r>
              <a:rPr lang="en-US" dirty="0" err="1"/>
              <a:t>backends</a:t>
            </a:r>
            <a:r>
              <a:rPr lang="en-US" dirty="0"/>
              <a:t> provide different sorts of controls for optimization; in most cases, these need to be accessed in platform-specific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multicore “pre-scheduling”</a:t>
            </a:r>
          </a:p>
        </p:txBody>
      </p:sp>
    </p:spTree>
    <p:extLst>
      <p:ext uri="{BB962C8B-B14F-4D97-AF65-F5344CB8AC3E}">
        <p14:creationId xmlns:p14="http://schemas.microsoft.com/office/powerpoint/2010/main" val="1547832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doParallel</a:t>
            </a:r>
            <a:r>
              <a:rPr lang="en-US" dirty="0"/>
              <a:t>: the </a:t>
            </a:r>
            <a:r>
              <a:rPr lang="en-US" dirty="0" err="1"/>
              <a:t>doSNOW</a:t>
            </a:r>
            <a:r>
              <a:rPr lang="en-US" dirty="0"/>
              <a:t>/</a:t>
            </a:r>
            <a:r>
              <a:rPr lang="en-US" dirty="0" err="1"/>
              <a:t>doMC</a:t>
            </a:r>
            <a:r>
              <a:rPr lang="en-US" dirty="0"/>
              <a:t> mashup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283" y="1690688"/>
            <a:ext cx="983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parallel backend for the “parallel”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“parallel” was created by combining SNOW and multicore, the </a:t>
            </a:r>
            <a:r>
              <a:rPr lang="en-US" dirty="0" err="1"/>
              <a:t>doParallel</a:t>
            </a:r>
            <a:r>
              <a:rPr lang="en-US" dirty="0"/>
              <a:t> package was created by combining </a:t>
            </a:r>
            <a:r>
              <a:rPr lang="en-US" dirty="0" err="1"/>
              <a:t>doSNOW</a:t>
            </a:r>
            <a:r>
              <a:rPr lang="en-US" dirty="0"/>
              <a:t> and </a:t>
            </a:r>
            <a:r>
              <a:rPr lang="en-US" dirty="0" err="1"/>
              <a:t>doMC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registration of either a snow-like backend (persistent workers in a cluster), or a multicore-like backend (ad-hoc workers forked from master).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snow-like backend supports the “forked cluster”.</a:t>
            </a:r>
          </a:p>
        </p:txBody>
      </p:sp>
    </p:spTree>
    <p:extLst>
      <p:ext uri="{BB962C8B-B14F-4D97-AF65-F5344CB8AC3E}">
        <p14:creationId xmlns:p14="http://schemas.microsoft.com/office/powerpoint/2010/main" val="154409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doParallel</a:t>
            </a:r>
            <a:r>
              <a:rPr lang="en-US" dirty="0"/>
              <a:t>: the “multicore-</a:t>
            </a:r>
            <a:r>
              <a:rPr lang="en-US" dirty="0" err="1"/>
              <a:t>like”functionality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2951" y="1690688"/>
            <a:ext cx="9443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simplest backend: creates a list of arguments from the input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iterable</a:t>
            </a:r>
            <a:r>
              <a:rPr lang="en-US" dirty="0"/>
              <a:t>, a function from the input expression, and calls </a:t>
            </a:r>
            <a:r>
              <a:rPr lang="en-US" dirty="0" err="1"/>
              <a:t>mclapply</a:t>
            </a:r>
            <a:r>
              <a:rPr lang="en-US" dirty="0"/>
              <a:t> with the function and its associated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mclapply</a:t>
            </a:r>
            <a:r>
              <a:rPr lang="en-US" dirty="0"/>
              <a:t> creates workers by forking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prescheduling is enabled, the tasks are pre-chunked so that each worker gets a chunk of tasks. Otherwise, tasks are performed by workers as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workers are forked from master process, no data needs to be transferred—workers initially have same process space as master.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foreach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that provides a function (</a:t>
            </a:r>
            <a:r>
              <a:rPr lang="en-US" dirty="0" err="1"/>
              <a:t>foreach</a:t>
            </a:r>
            <a:r>
              <a:rPr lang="en-US" dirty="0"/>
              <a:t>) and two operators (%do% and %</a:t>
            </a:r>
            <a:r>
              <a:rPr lang="en-US" dirty="0" err="1"/>
              <a:t>dopar</a:t>
            </a:r>
            <a:r>
              <a:rPr lang="en-US" dirty="0"/>
              <a:t>%) that allow a construct similar to a for loop but with a standard R return value</a:t>
            </a:r>
          </a:p>
          <a:p>
            <a:r>
              <a:rPr lang="en-US" dirty="0"/>
              <a:t>Credit where credit is due: the </a:t>
            </a:r>
            <a:r>
              <a:rPr lang="en-US" dirty="0" err="1"/>
              <a:t>foreach</a:t>
            </a:r>
            <a:r>
              <a:rPr lang="en-US" dirty="0"/>
              <a:t> and iterators code was written by a team of Revolution programmers in New Haven shortly before that office was closed in Revolution’s first re-org—Stephen Weston, Patrick Shields, and Ned Wing, although most of it is Steve’s work.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4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32" y="365125"/>
            <a:ext cx="10515600" cy="1325563"/>
          </a:xfrm>
        </p:spPr>
        <p:txBody>
          <a:bodyPr/>
          <a:lstStyle/>
          <a:p>
            <a:r>
              <a:rPr lang="en-US" dirty="0" err="1"/>
              <a:t>doParallel</a:t>
            </a:r>
            <a:r>
              <a:rPr lang="en-US" dirty="0"/>
              <a:t>: the “snow-like”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832" y="1772156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https://r-forge.r-project.org/scm/viewvc.php/pkg/R/doParallel.R?view=markup&amp;revision=14&amp;root=doparallel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40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doParallelSNOW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09720"/>
            <a:ext cx="9665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backend for snow-like functionality in parallel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Persistent 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requires data to be exported to workers—this is handled by </a:t>
            </a:r>
            <a:r>
              <a:rPr lang="en-US" dirty="0" err="1"/>
              <a:t>workerInit</a:t>
            </a:r>
            <a:r>
              <a:rPr lang="en-US" dirty="0"/>
              <a:t> in non-prescheduled case, by </a:t>
            </a:r>
            <a:r>
              <a:rPr lang="en-US" dirty="0" err="1"/>
              <a:t>workerPreschedule</a:t>
            </a:r>
            <a:r>
              <a:rPr lang="en-US" dirty="0"/>
              <a:t> otherwise.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 calls </a:t>
            </a:r>
            <a:r>
              <a:rPr lang="en-US" dirty="0" err="1"/>
              <a:t>clusterApply</a:t>
            </a:r>
            <a:r>
              <a:rPr lang="en-US" dirty="0"/>
              <a:t> or </a:t>
            </a:r>
            <a:r>
              <a:rPr lang="en-US" dirty="0" err="1"/>
              <a:t>clusterApplyLB</a:t>
            </a:r>
            <a:r>
              <a:rPr lang="en-US" dirty="0"/>
              <a:t> to perform tasks on workers: </a:t>
            </a:r>
            <a:r>
              <a:rPr lang="en-US" dirty="0" err="1"/>
              <a:t>clusterApplyLB</a:t>
            </a:r>
            <a:r>
              <a:rPr lang="en-US" dirty="0"/>
              <a:t> if not prescheduled, so tasks are assigned to workers using load balancing, otherwise </a:t>
            </a:r>
            <a:r>
              <a:rPr lang="en-US" dirty="0" err="1"/>
              <a:t>clusterApply</a:t>
            </a:r>
            <a:r>
              <a:rPr lang="en-US" dirty="0"/>
              <a:t> on a prescheduled set of tasks.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63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workerInit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4007" y="1690688"/>
            <a:ext cx="99046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workerInit</a:t>
            </a:r>
            <a:r>
              <a:rPr lang="en-US" sz="1600" dirty="0"/>
              <a:t> &lt;- function(expr, </a:t>
            </a:r>
            <a:r>
              <a:rPr lang="en-US" sz="1600" dirty="0" err="1"/>
              <a:t>exportenv</a:t>
            </a:r>
            <a:r>
              <a:rPr lang="en-US" sz="1600" dirty="0"/>
              <a:t>, </a:t>
            </a:r>
            <a:r>
              <a:rPr lang="en-US" sz="1600" dirty="0" err="1"/>
              <a:t>pkgname</a:t>
            </a:r>
            <a:r>
              <a:rPr lang="en-US" sz="1600" dirty="0"/>
              <a:t>, packages, attach=FALSE) {</a:t>
            </a:r>
          </a:p>
          <a:p>
            <a:r>
              <a:rPr lang="en-US" sz="1600" dirty="0"/>
              <a:t>  assign('expr', expr, .</a:t>
            </a:r>
            <a:r>
              <a:rPr lang="en-US" sz="1600" dirty="0" err="1"/>
              <a:t>doSnowGlobals</a:t>
            </a:r>
            <a:r>
              <a:rPr lang="en-US" sz="1600" dirty="0"/>
              <a:t>)</a:t>
            </a:r>
          </a:p>
          <a:p>
            <a:r>
              <a:rPr lang="en-US" sz="1600" dirty="0"/>
              <a:t>  assign('</a:t>
            </a:r>
            <a:r>
              <a:rPr lang="en-US" sz="1600" dirty="0" err="1"/>
              <a:t>exportenv</a:t>
            </a:r>
            <a:r>
              <a:rPr lang="en-US" sz="1600" dirty="0"/>
              <a:t>', </a:t>
            </a:r>
            <a:r>
              <a:rPr lang="en-US" sz="1600" dirty="0" err="1"/>
              <a:t>exportenv</a:t>
            </a:r>
            <a:r>
              <a:rPr lang="en-US" sz="1600" dirty="0"/>
              <a:t>, .</a:t>
            </a:r>
            <a:r>
              <a:rPr lang="en-US" sz="1600" dirty="0" err="1"/>
              <a:t>doSnowGlobals</a:t>
            </a:r>
            <a:r>
              <a:rPr lang="en-US" sz="1600" dirty="0"/>
              <a:t>)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exportEnv</a:t>
            </a:r>
            <a:r>
              <a:rPr lang="en-US" sz="1600" dirty="0"/>
              <a:t> &lt;- .</a:t>
            </a:r>
            <a:r>
              <a:rPr lang="en-US" sz="1600" dirty="0" err="1"/>
              <a:t>doSnowGlobals$exportenv</a:t>
            </a:r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parent.env</a:t>
            </a:r>
            <a:r>
              <a:rPr lang="en-US" sz="1600" dirty="0"/>
              <a:t>(</a:t>
            </a:r>
            <a:r>
              <a:rPr lang="en-US" sz="1600" dirty="0" err="1"/>
              <a:t>exportEnv</a:t>
            </a:r>
            <a:r>
              <a:rPr lang="en-US" sz="1600" dirty="0"/>
              <a:t>) &lt;- </a:t>
            </a:r>
            <a:r>
              <a:rPr lang="en-US" sz="1600" dirty="0" err="1"/>
              <a:t>getparentenv</a:t>
            </a:r>
            <a:r>
              <a:rPr lang="en-US" sz="1600" dirty="0"/>
              <a:t>(</a:t>
            </a:r>
            <a:r>
              <a:rPr lang="en-US" sz="1600" dirty="0" err="1"/>
              <a:t>pkgname</a:t>
            </a:r>
            <a:r>
              <a:rPr lang="en-US" sz="1600" dirty="0"/>
              <a:t>)</a:t>
            </a:r>
          </a:p>
          <a:p>
            <a:r>
              <a:rPr lang="en-US" sz="1600" dirty="0"/>
              <a:t>  if (attach) {</a:t>
            </a:r>
          </a:p>
          <a:p>
            <a:r>
              <a:rPr lang="en-US" sz="1600" dirty="0"/>
              <a:t>    attach(</a:t>
            </a:r>
            <a:r>
              <a:rPr lang="en-US" sz="1600" dirty="0" err="1"/>
              <a:t>exportEnv</a:t>
            </a:r>
            <a:r>
              <a:rPr lang="en-US" sz="1600" dirty="0"/>
              <a:t>)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tryCatch</a:t>
            </a:r>
            <a:r>
              <a:rPr lang="en-US" sz="1600" dirty="0"/>
              <a:t>({</a:t>
            </a:r>
          </a:p>
          <a:p>
            <a:r>
              <a:rPr lang="en-US" sz="1600" dirty="0"/>
              <a:t>    for (p in packages)</a:t>
            </a:r>
          </a:p>
          <a:p>
            <a:r>
              <a:rPr lang="en-US" sz="1600" dirty="0"/>
              <a:t>      library(p, </a:t>
            </a:r>
            <a:r>
              <a:rPr lang="en-US" sz="1600" dirty="0" err="1"/>
              <a:t>character.only</a:t>
            </a:r>
            <a:r>
              <a:rPr lang="en-US" sz="1600" dirty="0"/>
              <a:t>=TRUE)</a:t>
            </a:r>
          </a:p>
          <a:p>
            <a:endParaRPr lang="en-US" sz="1600" dirty="0"/>
          </a:p>
          <a:p>
            <a:r>
              <a:rPr lang="en-US" sz="1600" dirty="0"/>
              <a:t>    NULL  # indicates success</a:t>
            </a:r>
          </a:p>
          <a:p>
            <a:r>
              <a:rPr lang="en-US" sz="1600" dirty="0"/>
              <a:t>  },</a:t>
            </a:r>
          </a:p>
          <a:p>
            <a:r>
              <a:rPr lang="en-US" sz="1600" dirty="0"/>
              <a:t>  error=function(e) {</a:t>
            </a:r>
          </a:p>
          <a:p>
            <a:r>
              <a:rPr lang="en-US" sz="1600" dirty="0"/>
              <a:t>    # a character string indicates an error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conditionMessage</a:t>
            </a:r>
            <a:r>
              <a:rPr lang="en-US" sz="1600" dirty="0"/>
              <a:t>(e)</a:t>
            </a:r>
          </a:p>
          <a:p>
            <a:r>
              <a:rPr lang="en-US" sz="1600" dirty="0"/>
              <a:t>  })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4556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84" y="413677"/>
            <a:ext cx="10515600" cy="1325563"/>
          </a:xfrm>
        </p:spPr>
        <p:txBody>
          <a:bodyPr/>
          <a:lstStyle/>
          <a:p>
            <a:r>
              <a:rPr lang="en-US" dirty="0" err="1"/>
              <a:t>evalWrapper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927" y="1901628"/>
            <a:ext cx="9265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(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lapply</a:t>
            </a:r>
            <a:r>
              <a:rPr lang="en-US" dirty="0"/>
              <a:t>(names(</a:t>
            </a:r>
            <a:r>
              <a:rPr lang="en-US" dirty="0" err="1"/>
              <a:t>args</a:t>
            </a:r>
            <a:r>
              <a:rPr lang="en-US" dirty="0"/>
              <a:t>), function(n) assign(n, </a:t>
            </a:r>
            <a:r>
              <a:rPr lang="en-US" dirty="0" err="1"/>
              <a:t>args</a:t>
            </a:r>
            <a:r>
              <a:rPr lang="en-US" dirty="0"/>
              <a:t>[[n]], </a:t>
            </a:r>
            <a:r>
              <a:rPr lang="en-US" dirty="0" err="1"/>
              <a:t>pos</a:t>
            </a:r>
            <a:r>
              <a:rPr lang="en-US" dirty="0"/>
              <a:t> = .</a:t>
            </a:r>
            <a:r>
              <a:rPr lang="en-US" dirty="0" err="1"/>
              <a:t>doSnowGlobals$exportenv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  <a:r>
              <a:rPr lang="en-US" dirty="0" err="1"/>
              <a:t>tryCatch</a:t>
            </a:r>
            <a:r>
              <a:rPr lang="en-US" dirty="0"/>
              <a:t>(</a:t>
            </a:r>
            <a:r>
              <a:rPr lang="en-US" dirty="0" err="1"/>
              <a:t>eval</a:t>
            </a:r>
            <a:r>
              <a:rPr lang="en-US" dirty="0"/>
              <a:t>(.</a:t>
            </a:r>
            <a:r>
              <a:rPr lang="en-US" dirty="0" err="1"/>
              <a:t>doSnowGlobals$expr</a:t>
            </a:r>
            <a:r>
              <a:rPr lang="en-US" dirty="0"/>
              <a:t>, </a:t>
            </a:r>
            <a:r>
              <a:rPr lang="en-US" dirty="0" err="1"/>
              <a:t>envir</a:t>
            </a:r>
            <a:r>
              <a:rPr lang="en-US" dirty="0"/>
              <a:t> = .</a:t>
            </a:r>
            <a:r>
              <a:rPr lang="en-US" dirty="0" err="1"/>
              <a:t>doSnowGlobals$exportenv</a:t>
            </a:r>
            <a:r>
              <a:rPr lang="en-US" dirty="0"/>
              <a:t>), </a:t>
            </a:r>
          </a:p>
          <a:p>
            <a:r>
              <a:rPr lang="en-US" dirty="0"/>
              <a:t>        error = function(e) e)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&lt;environment: </a:t>
            </a:r>
            <a:r>
              <a:rPr lang="en-US" dirty="0" err="1"/>
              <a:t>namespace:doParallel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82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workerPreschedule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04524"/>
            <a:ext cx="101797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workerPreschedule</a:t>
            </a:r>
            <a:r>
              <a:rPr lang="en-US" sz="1400" dirty="0"/>
              <a:t> &lt;- function(</a:t>
            </a:r>
            <a:r>
              <a:rPr lang="en-US" sz="1400" dirty="0" err="1"/>
              <a:t>largs</a:t>
            </a:r>
            <a:r>
              <a:rPr lang="en-US" sz="1400" dirty="0"/>
              <a:t>, expr, </a:t>
            </a:r>
            <a:r>
              <a:rPr lang="en-US" sz="1400" dirty="0" err="1"/>
              <a:t>exportenv</a:t>
            </a:r>
            <a:r>
              <a:rPr lang="en-US" sz="1400" dirty="0"/>
              <a:t>, </a:t>
            </a:r>
            <a:r>
              <a:rPr lang="en-US" sz="1400" dirty="0" err="1"/>
              <a:t>pkgname</a:t>
            </a:r>
            <a:r>
              <a:rPr lang="en-US" sz="1400" dirty="0"/>
              <a:t>, packages)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parent.env</a:t>
            </a:r>
            <a:r>
              <a:rPr lang="en-US" sz="1400" dirty="0"/>
              <a:t>(</a:t>
            </a:r>
            <a:r>
              <a:rPr lang="en-US" sz="1400" dirty="0" err="1"/>
              <a:t>exportenv</a:t>
            </a:r>
            <a:r>
              <a:rPr lang="en-US" sz="1400" dirty="0"/>
              <a:t>) &lt;- </a:t>
            </a:r>
            <a:r>
              <a:rPr lang="en-US" sz="1400" dirty="0" err="1"/>
              <a:t>getparentenv</a:t>
            </a:r>
            <a:r>
              <a:rPr lang="en-US" sz="1400" dirty="0"/>
              <a:t>(</a:t>
            </a:r>
            <a:r>
              <a:rPr lang="en-US" sz="1400" dirty="0" err="1"/>
              <a:t>pkgname</a:t>
            </a:r>
            <a:r>
              <a:rPr lang="en-US" sz="1400" dirty="0"/>
              <a:t>)</a:t>
            </a:r>
          </a:p>
          <a:p>
            <a:r>
              <a:rPr lang="en-US" sz="1400" dirty="0"/>
              <a:t>  task &lt;- function(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lapply</a:t>
            </a:r>
            <a:r>
              <a:rPr lang="en-US" sz="1400" dirty="0"/>
              <a:t>(names(</a:t>
            </a:r>
            <a:r>
              <a:rPr lang="en-US" sz="1400" dirty="0" err="1"/>
              <a:t>args</a:t>
            </a:r>
            <a:r>
              <a:rPr lang="en-US" sz="1400" dirty="0"/>
              <a:t>), function(n) assign(n, </a:t>
            </a:r>
            <a:r>
              <a:rPr lang="en-US" sz="1400" dirty="0" err="1"/>
              <a:t>args</a:t>
            </a:r>
            <a:r>
              <a:rPr lang="en-US" sz="1400" dirty="0"/>
              <a:t>[[n]], </a:t>
            </a:r>
            <a:r>
              <a:rPr lang="en-US" sz="1400" dirty="0" err="1"/>
              <a:t>pos</a:t>
            </a:r>
            <a:r>
              <a:rPr lang="en-US" sz="1400" dirty="0"/>
              <a:t>=</a:t>
            </a:r>
            <a:r>
              <a:rPr lang="en-US" sz="1400" dirty="0" err="1"/>
              <a:t>exportenv</a:t>
            </a:r>
            <a:r>
              <a:rPr lang="en-US" sz="1400" dirty="0"/>
              <a:t>))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eval</a:t>
            </a:r>
            <a:r>
              <a:rPr lang="en-US" sz="1400" dirty="0"/>
              <a:t>(expr, </a:t>
            </a:r>
            <a:r>
              <a:rPr lang="en-US" sz="1400" dirty="0" err="1"/>
              <a:t>envir</a:t>
            </a:r>
            <a:r>
              <a:rPr lang="en-US" sz="1400" dirty="0"/>
              <a:t>=</a:t>
            </a:r>
            <a:r>
              <a:rPr lang="en-US" sz="1400" dirty="0" err="1"/>
              <a:t>exportenv</a:t>
            </a:r>
            <a:r>
              <a:rPr lang="en-US" sz="1400" dirty="0"/>
              <a:t>)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tryCatch</a:t>
            </a:r>
            <a:r>
              <a:rPr lang="en-US" sz="1400" dirty="0"/>
              <a:t>({</a:t>
            </a:r>
          </a:p>
          <a:p>
            <a:r>
              <a:rPr lang="en-US" sz="1400" dirty="0"/>
              <a:t>    # load all necessary packages</a:t>
            </a:r>
          </a:p>
          <a:p>
            <a:r>
              <a:rPr lang="en-US" sz="1400" dirty="0"/>
              <a:t>    for (p in packages)</a:t>
            </a:r>
          </a:p>
          <a:p>
            <a:r>
              <a:rPr lang="en-US" sz="1400" dirty="0"/>
              <a:t>      library(p, </a:t>
            </a:r>
            <a:r>
              <a:rPr lang="en-US" sz="1400" dirty="0" err="1"/>
              <a:t>character.only</a:t>
            </a:r>
            <a:r>
              <a:rPr lang="en-US" sz="1400" dirty="0"/>
              <a:t>=TRUE)</a:t>
            </a:r>
          </a:p>
          <a:p>
            <a:endParaRPr lang="en-US" sz="1400" dirty="0"/>
          </a:p>
          <a:p>
            <a:r>
              <a:rPr lang="en-US" sz="1400" dirty="0"/>
              <a:t>    # execute all of the tasks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lapply</a:t>
            </a:r>
            <a:r>
              <a:rPr lang="en-US" sz="1400" dirty="0"/>
              <a:t>(</a:t>
            </a:r>
            <a:r>
              <a:rPr lang="en-US" sz="1400" dirty="0" err="1"/>
              <a:t>largs</a:t>
            </a:r>
            <a:r>
              <a:rPr lang="en-US" sz="1400" dirty="0"/>
              <a:t>, task)</a:t>
            </a:r>
          </a:p>
          <a:p>
            <a:r>
              <a:rPr lang="en-US" sz="1400" dirty="0"/>
              <a:t>  },</a:t>
            </a:r>
          </a:p>
          <a:p>
            <a:r>
              <a:rPr lang="en-US" sz="1400" dirty="0"/>
              <a:t>  error=function(e) {</a:t>
            </a:r>
          </a:p>
          <a:p>
            <a:r>
              <a:rPr lang="en-US" sz="1400" dirty="0"/>
              <a:t>    # only one exception was thrown, but we don't know which one,</a:t>
            </a:r>
          </a:p>
          <a:p>
            <a:r>
              <a:rPr lang="en-US" sz="1400" dirty="0"/>
              <a:t>    # so we'll return it for all of the tasks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lapply</a:t>
            </a:r>
            <a:r>
              <a:rPr lang="en-US" sz="1400" dirty="0"/>
              <a:t>(</a:t>
            </a:r>
            <a:r>
              <a:rPr lang="en-US" sz="1400" dirty="0" err="1"/>
              <a:t>seq_along</a:t>
            </a:r>
            <a:r>
              <a:rPr lang="en-US" sz="1400" dirty="0"/>
              <a:t>(</a:t>
            </a:r>
            <a:r>
              <a:rPr lang="en-US" sz="1400" dirty="0" err="1"/>
              <a:t>largs</a:t>
            </a:r>
            <a:r>
              <a:rPr lang="en-US" sz="1400" dirty="0"/>
              <a:t>), function(</a:t>
            </a:r>
            <a:r>
              <a:rPr lang="en-US" sz="1400" dirty="0" err="1"/>
              <a:t>i</a:t>
            </a:r>
            <a:r>
              <a:rPr lang="en-US" sz="1400" dirty="0"/>
              <a:t>) e)</a:t>
            </a:r>
          </a:p>
          <a:p>
            <a:r>
              <a:rPr lang="en-US" sz="1400" dirty="0"/>
              <a:t>  })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0588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RevoScaleR</a:t>
            </a:r>
            <a:r>
              <a:rPr lang="en-US" dirty="0"/>
              <a:t>: Distributed R at Scale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074" y="1690688"/>
            <a:ext cx="106572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other methods of parallel computing previously mentioned, </a:t>
            </a:r>
            <a:r>
              <a:rPr lang="en-US" dirty="0" err="1"/>
              <a:t>RevoScaleR</a:t>
            </a:r>
            <a:r>
              <a:rPr lang="en-US" dirty="0"/>
              <a:t> was not originally aimed at the HPC audience (so-called “embarrassingly parallel” or “pleasingly parallel” problems. It was intended to support “chunk-based” modeling with massive amounts of data, processing the data in chunks so that not all data was required to be in memory at once. This was termed “High-Performance Analytics”.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by Lee Edlefsen and (later) the Revolution Analytics dev team (and now maintained by the Microsoft R Server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rxExec</a:t>
            </a:r>
            <a:r>
              <a:rPr lang="en-US" dirty="0"/>
              <a:t> function provided HPC capabilities (along with the ability to run standard R functions in a so-called “Many Models” mode). BUT—unlike other </a:t>
            </a:r>
            <a:r>
              <a:rPr lang="en-US" dirty="0" err="1"/>
              <a:t>RevoScaleR</a:t>
            </a:r>
            <a:r>
              <a:rPr lang="en-US" dirty="0"/>
              <a:t> functions—</a:t>
            </a:r>
            <a:r>
              <a:rPr lang="en-US" dirty="0" err="1"/>
              <a:t>rxExec</a:t>
            </a:r>
            <a:r>
              <a:rPr lang="en-US" dirty="0"/>
              <a:t> is not explicitly scalable to large data (it doesn’t do data chunking—only task chunking).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Originally supported distributed computing on Microsoft HPC Server platform, later to LSF, and then to Hadoop and Spark.</a:t>
            </a:r>
          </a:p>
        </p:txBody>
      </p:sp>
    </p:spTree>
    <p:extLst>
      <p:ext uri="{BB962C8B-B14F-4D97-AF65-F5344CB8AC3E}">
        <p14:creationId xmlns:p14="http://schemas.microsoft.com/office/powerpoint/2010/main" val="93626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RevoScaleR</a:t>
            </a:r>
            <a:r>
              <a:rPr lang="en-US" dirty="0"/>
              <a:t>: Compute Contexts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074" y="1690688"/>
            <a:ext cx="10657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RevoScaleR</a:t>
            </a:r>
            <a:r>
              <a:rPr lang="en-US" dirty="0"/>
              <a:t> introduced the concept of a “compute context”—a set of computational resources capable of executing </a:t>
            </a:r>
            <a:r>
              <a:rPr lang="en-US" dirty="0" err="1"/>
              <a:t>RevoScaleR</a:t>
            </a:r>
            <a:r>
              <a:rPr lang="en-US" dirty="0"/>
              <a:t> functions. This could be the local host, in either sequential or parallel mode, or a Hadoop cluster, or a SQL Server database host.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compute context was set, (most) computations would be performed using the resources defined in that context. Thus was born Revolution’s second WODA environment.</a:t>
            </a:r>
          </a:p>
        </p:txBody>
      </p:sp>
    </p:spTree>
    <p:extLst>
      <p:ext uri="{BB962C8B-B14F-4D97-AF65-F5344CB8AC3E}">
        <p14:creationId xmlns:p14="http://schemas.microsoft.com/office/powerpoint/2010/main" val="4186655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rxExec</a:t>
            </a:r>
            <a:r>
              <a:rPr lang="en-US" dirty="0"/>
              <a:t> and Compute Contexts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3412" y="1917812"/>
            <a:ext cx="9224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 a function call across available compute resources, with identical or differing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compute contexts (alas, primarily the now-defunct HPC Server) allow specifying whether the computations are done core-by-core or node-by-node.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7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rxExec</a:t>
            </a:r>
            <a:r>
              <a:rPr lang="en-US" dirty="0"/>
              <a:t>: 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689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/>
              <a:t>&gt; rxExec(sqrt, elemArgs=1:3)</a:t>
            </a:r>
          </a:p>
          <a:p>
            <a:r>
              <a:rPr lang="nn-NO"/>
              <a:t>$rxElem1</a:t>
            </a:r>
          </a:p>
          <a:p>
            <a:r>
              <a:rPr lang="nn-NO"/>
              <a:t>[1] 1</a:t>
            </a:r>
          </a:p>
          <a:p>
            <a:endParaRPr lang="nn-NO"/>
          </a:p>
          <a:p>
            <a:r>
              <a:rPr lang="nn-NO"/>
              <a:t>$rxElem2</a:t>
            </a:r>
          </a:p>
          <a:p>
            <a:r>
              <a:rPr lang="nn-NO"/>
              <a:t>[1] 1.414214</a:t>
            </a:r>
          </a:p>
          <a:p>
            <a:endParaRPr lang="nn-NO"/>
          </a:p>
          <a:p>
            <a:r>
              <a:rPr lang="nn-NO"/>
              <a:t>$rxElem3</a:t>
            </a:r>
          </a:p>
          <a:p>
            <a:r>
              <a:rPr lang="nn-NO"/>
              <a:t>[1] 1.732051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290846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rxExec</a:t>
            </a:r>
            <a:r>
              <a:rPr lang="en-US" dirty="0"/>
              <a:t>: 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9689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&gt; rxExec(function(x,mat=m) mean(mat[,x]), elemArgs=1:3)</a:t>
            </a:r>
          </a:p>
          <a:p>
            <a:r>
              <a:rPr lang="nn-NO" dirty="0"/>
              <a:t>$rxElem1</a:t>
            </a:r>
          </a:p>
          <a:p>
            <a:r>
              <a:rPr lang="nn-NO" dirty="0"/>
              <a:t>[1] -0.1924552</a:t>
            </a:r>
          </a:p>
          <a:p>
            <a:endParaRPr lang="nn-NO" dirty="0"/>
          </a:p>
          <a:p>
            <a:r>
              <a:rPr lang="nn-NO" dirty="0"/>
              <a:t>$rxElem2</a:t>
            </a:r>
          </a:p>
          <a:p>
            <a:r>
              <a:rPr lang="nn-NO" dirty="0"/>
              <a:t>[1] -0.5164223</a:t>
            </a:r>
          </a:p>
          <a:p>
            <a:endParaRPr lang="nn-NO" dirty="0"/>
          </a:p>
          <a:p>
            <a:r>
              <a:rPr lang="nn-NO" dirty="0"/>
              <a:t>$rxElem3</a:t>
            </a:r>
          </a:p>
          <a:p>
            <a:r>
              <a:rPr lang="nn-NO" dirty="0"/>
              <a:t>[1] 0.4344272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38268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/>
              <a:t>foreach</a:t>
            </a:r>
            <a:r>
              <a:rPr lang="en-US" dirty="0"/>
              <a:t>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looping construct: </a:t>
            </a:r>
            <a:r>
              <a:rPr lang="en-US" dirty="0" err="1"/>
              <a:t>foreach</a:t>
            </a:r>
            <a:r>
              <a:rPr lang="en-US" dirty="0"/>
              <a:t> improves upon traditional R for loops in two ways: </a:t>
            </a:r>
          </a:p>
          <a:p>
            <a:pPr lvl="1"/>
            <a:r>
              <a:rPr lang="en-US" dirty="0"/>
              <a:t>by providing a return value, as opposed to relying on user-maintained objects to maintain state and collect results from individual iterations.</a:t>
            </a:r>
          </a:p>
          <a:p>
            <a:pPr lvl="1"/>
            <a:r>
              <a:rPr lang="en-US" dirty="0"/>
              <a:t>By allowing the use of generalized looping variables based on the iterators package.</a:t>
            </a:r>
          </a:p>
          <a:p>
            <a:r>
              <a:rPr lang="en-US" dirty="0"/>
              <a:t>As a path to parallel computation. </a:t>
            </a:r>
          </a:p>
        </p:txBody>
      </p:sp>
    </p:spTree>
    <p:extLst>
      <p:ext uri="{BB962C8B-B14F-4D97-AF65-F5344CB8AC3E}">
        <p14:creationId xmlns:p14="http://schemas.microsoft.com/office/powerpoint/2010/main" val="405471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doRSR</a:t>
            </a:r>
            <a:r>
              <a:rPr lang="en-US" dirty="0"/>
              <a:t>: </a:t>
            </a:r>
            <a:r>
              <a:rPr lang="en-US" dirty="0" err="1"/>
              <a:t>foreach</a:t>
            </a:r>
            <a:r>
              <a:rPr lang="en-US" dirty="0"/>
              <a:t> via </a:t>
            </a:r>
            <a:r>
              <a:rPr lang="en-US" dirty="0" err="1"/>
              <a:t>rxExec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1965" y="1804524"/>
            <a:ext cx="9799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 processes are launched for each task, unless </a:t>
            </a:r>
            <a:r>
              <a:rPr lang="en-US" dirty="0" err="1"/>
              <a:t>taskChunkSize</a:t>
            </a:r>
            <a:r>
              <a:rPr lang="en-US" dirty="0"/>
              <a:t> is specified (in which case a number of processes sufficient to perform the tasks are created)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and tasks need to be communicated in one call, so this looks a little like a hybrid of the snow and MC cases.</a:t>
            </a:r>
          </a:p>
        </p:txBody>
      </p:sp>
    </p:spTree>
    <p:extLst>
      <p:ext uri="{BB962C8B-B14F-4D97-AF65-F5344CB8AC3E}">
        <p14:creationId xmlns:p14="http://schemas.microsoft.com/office/powerpoint/2010/main" val="792616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doRSR</a:t>
            </a:r>
            <a:r>
              <a:rPr lang="en-US" dirty="0"/>
              <a:t>: an example using </a:t>
            </a:r>
            <a:r>
              <a:rPr lang="en-US" dirty="0" err="1"/>
              <a:t>RxSpark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90688"/>
            <a:ext cx="1014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courtesy of Bob Horton (rhorton@microsoft.com)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parallel </a:t>
            </a:r>
            <a:r>
              <a:rPr lang="en-US" dirty="0" err="1"/>
              <a:t>randomForest</a:t>
            </a:r>
            <a:r>
              <a:rPr lang="en-US" dirty="0"/>
              <a:t> with </a:t>
            </a:r>
            <a:r>
              <a:rPr lang="en-US" dirty="0" err="1"/>
              <a:t>doRSR</a:t>
            </a:r>
            <a:r>
              <a:rPr lang="en-US" dirty="0"/>
              <a:t> and the </a:t>
            </a:r>
            <a:r>
              <a:rPr lang="en-US" dirty="0" err="1"/>
              <a:t>RxSpark</a:t>
            </a:r>
            <a:r>
              <a:rPr lang="en-US" dirty="0"/>
              <a:t> compute context</a:t>
            </a:r>
          </a:p>
        </p:txBody>
      </p:sp>
    </p:spTree>
    <p:extLst>
      <p:ext uri="{BB962C8B-B14F-4D97-AF65-F5344CB8AC3E}">
        <p14:creationId xmlns:p14="http://schemas.microsoft.com/office/powerpoint/2010/main" val="880885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9596" y="1690688"/>
            <a:ext cx="9580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CRAN task view on High-Performance Computing: </a:t>
            </a:r>
            <a:r>
              <a:rPr lang="en-US" dirty="0">
                <a:hlinkClick r:id="rId2"/>
              </a:rPr>
              <a:t>http://cran.fhcrc.org/web/views/HighPerformanceComputing.html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/iterators user’s guide: </a:t>
            </a:r>
            <a:r>
              <a:rPr lang="en-US" dirty="0">
                <a:hlinkClick r:id="rId3"/>
              </a:rPr>
              <a:t>https://msdn.microsoft.com/en-us/microsoft-r/foreach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Tutorial introduction to </a:t>
            </a:r>
            <a:r>
              <a:rPr lang="en-US" dirty="0" err="1"/>
              <a:t>rxExec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https://msdn.microsoft.com/en-us/microsoft-r/scaler-distributed-computing#parallel-computing-with-rxexec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1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for loop: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28800"/>
            <a:ext cx="97542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&gt; x &lt;- vector("list", length=3)</a:t>
            </a:r>
          </a:p>
          <a:p>
            <a:r>
              <a:rPr lang="nn-NO" dirty="0"/>
              <a:t>&gt; for (i in 1:3){</a:t>
            </a:r>
          </a:p>
          <a:p>
            <a:r>
              <a:rPr lang="nn-NO" dirty="0"/>
              <a:t>+ x[[i]] &lt;- sqrt(i)</a:t>
            </a:r>
          </a:p>
          <a:p>
            <a:r>
              <a:rPr lang="nn-NO" dirty="0"/>
              <a:t>+ }</a:t>
            </a:r>
          </a:p>
          <a:p>
            <a:r>
              <a:rPr lang="nn-NO" dirty="0"/>
              <a:t>&gt; x</a:t>
            </a:r>
          </a:p>
          <a:p>
            <a:r>
              <a:rPr lang="nn-NO" dirty="0"/>
              <a:t>[[1]]</a:t>
            </a:r>
          </a:p>
          <a:p>
            <a:r>
              <a:rPr lang="nn-NO" dirty="0"/>
              <a:t>[1] 1</a:t>
            </a:r>
          </a:p>
          <a:p>
            <a:endParaRPr lang="nn-NO" dirty="0"/>
          </a:p>
          <a:p>
            <a:r>
              <a:rPr lang="nn-NO" dirty="0"/>
              <a:t>[[2]]</a:t>
            </a:r>
          </a:p>
          <a:p>
            <a:r>
              <a:rPr lang="nn-NO" dirty="0"/>
              <a:t>[1] 1.414214</a:t>
            </a:r>
          </a:p>
          <a:p>
            <a:endParaRPr lang="nn-NO" dirty="0"/>
          </a:p>
          <a:p>
            <a:r>
              <a:rPr lang="nn-NO" dirty="0"/>
              <a:t>[[3]]</a:t>
            </a:r>
          </a:p>
          <a:p>
            <a:r>
              <a:rPr lang="nn-NO" dirty="0"/>
              <a:t>[1] 1.732051</a:t>
            </a:r>
          </a:p>
        </p:txBody>
      </p:sp>
    </p:spTree>
    <p:extLst>
      <p:ext uri="{BB962C8B-B14F-4D97-AF65-F5344CB8AC3E}">
        <p14:creationId xmlns:p14="http://schemas.microsoft.com/office/powerpoint/2010/main" val="243085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for loop: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55972"/>
            <a:ext cx="9754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m &lt;- matrix(</a:t>
            </a:r>
            <a:r>
              <a:rPr lang="en-US" dirty="0" err="1"/>
              <a:t>rnorm</a:t>
            </a:r>
            <a:r>
              <a:rPr lang="en-US" dirty="0"/>
              <a:t>(9), 3, 3)</a:t>
            </a:r>
          </a:p>
          <a:p>
            <a:r>
              <a:rPr lang="en-US" dirty="0"/>
              <a:t>&gt; y &lt;- numeric(3)</a:t>
            </a:r>
          </a:p>
          <a:p>
            <a:r>
              <a:rPr lang="en-US" dirty="0"/>
              <a:t>&gt; for (</a:t>
            </a:r>
            <a:r>
              <a:rPr lang="en-US" dirty="0" err="1"/>
              <a:t>i</a:t>
            </a:r>
            <a:r>
              <a:rPr lang="en-US" dirty="0"/>
              <a:t> in 1:ncol(m)) {</a:t>
            </a:r>
          </a:p>
          <a:p>
            <a:r>
              <a:rPr lang="en-US" dirty="0"/>
              <a:t>+ y[</a:t>
            </a:r>
            <a:r>
              <a:rPr lang="en-US" dirty="0" err="1"/>
              <a:t>i</a:t>
            </a:r>
            <a:r>
              <a:rPr lang="en-US" dirty="0"/>
              <a:t>] &lt;- mean(m[,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&gt; y</a:t>
            </a:r>
          </a:p>
          <a:p>
            <a:r>
              <a:rPr lang="en-US" dirty="0"/>
              <a:t>[1] -0.1924552 -0.5164223  0.4344272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7208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loop: 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53076"/>
            <a:ext cx="8232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equivalent to </a:t>
            </a:r>
            <a:r>
              <a:rPr lang="en-US" dirty="0" err="1"/>
              <a:t>lapply</a:t>
            </a:r>
            <a:r>
              <a:rPr lang="en-US" dirty="0"/>
              <a:t>(1:3, sqrt) </a:t>
            </a:r>
          </a:p>
          <a:p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=1:3) %do% sqrt(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[[1]]</a:t>
            </a:r>
          </a:p>
          <a:p>
            <a:r>
              <a:rPr lang="en-US" dirty="0"/>
              <a:t>[1] 1</a:t>
            </a:r>
          </a:p>
          <a:p>
            <a:endParaRPr lang="en-US" dirty="0"/>
          </a:p>
          <a:p>
            <a:r>
              <a:rPr lang="en-US" dirty="0"/>
              <a:t>[[2]]</a:t>
            </a:r>
          </a:p>
          <a:p>
            <a:r>
              <a:rPr lang="en-US" dirty="0"/>
              <a:t>[1] 1.414214</a:t>
            </a:r>
          </a:p>
          <a:p>
            <a:endParaRPr lang="en-US" dirty="0"/>
          </a:p>
          <a:p>
            <a:r>
              <a:rPr lang="en-US" dirty="0"/>
              <a:t>[[3]]</a:t>
            </a:r>
          </a:p>
          <a:p>
            <a:r>
              <a:rPr lang="en-US" dirty="0"/>
              <a:t>[1] 1.732051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 loop: some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53076"/>
            <a:ext cx="8232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equivalent to </a:t>
            </a:r>
            <a:r>
              <a:rPr lang="en-US" dirty="0" err="1"/>
              <a:t>colMeans</a:t>
            </a:r>
            <a:r>
              <a:rPr lang="en-US" dirty="0"/>
              <a:t>(m) </a:t>
            </a:r>
          </a:p>
          <a:p>
            <a:r>
              <a:rPr lang="en-US" dirty="0"/>
              <a:t>m &lt;- matrix(</a:t>
            </a:r>
            <a:r>
              <a:rPr lang="en-US" dirty="0" err="1"/>
              <a:t>rnorm</a:t>
            </a:r>
            <a:r>
              <a:rPr lang="en-US" dirty="0"/>
              <a:t>(9), 3, 3) </a:t>
            </a:r>
          </a:p>
          <a:p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=1:ncol(m), .combine=c) %do% mean(m[,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[1]  0.3695814  0.1532665 -0.6934904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8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492" y="1690688"/>
            <a:ext cx="9564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i="1" dirty="0"/>
              <a:t>iterator</a:t>
            </a:r>
            <a:r>
              <a:rPr lang="en-US" dirty="0"/>
              <a:t> is an R object that generalizes the notion of a looping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Iterators supply a sequence of values via </a:t>
            </a:r>
            <a:r>
              <a:rPr lang="en-US" dirty="0" err="1"/>
              <a:t>nextElem</a:t>
            </a:r>
            <a:r>
              <a:rPr lang="en-US" dirty="0"/>
              <a:t>()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Iterators may be finite or infinite—either can be used as a looping variable, but for infinite iterators, care must be taken to terminate the loop appropriately.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i="1" dirty="0" err="1"/>
              <a:t>iterable</a:t>
            </a:r>
            <a:r>
              <a:rPr lang="en-US" dirty="0"/>
              <a:t> is an R expression that can be handed to the </a:t>
            </a:r>
            <a:r>
              <a:rPr lang="en-US" dirty="0" err="1"/>
              <a:t>iter</a:t>
            </a:r>
            <a:r>
              <a:rPr lang="en-US" dirty="0"/>
              <a:t>() function to create an iterator—R sequences, arbitrary vectors, matrices, etc.</a:t>
            </a:r>
          </a:p>
        </p:txBody>
      </p:sp>
    </p:spTree>
    <p:extLst>
      <p:ext uri="{BB962C8B-B14F-4D97-AF65-F5344CB8AC3E}">
        <p14:creationId xmlns:p14="http://schemas.microsoft.com/office/powerpoint/2010/main" val="314531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4BAC04B18CB14CBA5D14596C1D5954" ma:contentTypeVersion="6" ma:contentTypeDescription="Create a new document." ma:contentTypeScope="" ma:versionID="f5aab87f9ed0981c75101c2df41c096e">
  <xsd:schema xmlns:xsd="http://www.w3.org/2001/XMLSchema" xmlns:xs="http://www.w3.org/2001/XMLSchema" xmlns:p="http://schemas.microsoft.com/office/2006/metadata/properties" xmlns:ns1="http://schemas.microsoft.com/sharepoint/v3" xmlns:ns2="c2c73695-e0fb-4a54-8920-4fe84c9fed39" targetNamespace="http://schemas.microsoft.com/office/2006/metadata/properties" ma:root="true" ma:fieldsID="3239c29b5dc49c0e30a173351b2cb70d" ns1:_="" ns2:_="">
    <xsd:import namespace="http://schemas.microsoft.com/sharepoint/v3"/>
    <xsd:import namespace="c2c73695-e0fb-4a54-8920-4fe84c9fed3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c73695-e0fb-4a54-8920-4fe84c9fed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CE32085-10C8-4B1A-9D14-D6F02753A898}"/>
</file>

<file path=customXml/itemProps2.xml><?xml version="1.0" encoding="utf-8"?>
<ds:datastoreItem xmlns:ds="http://schemas.openxmlformats.org/officeDocument/2006/customXml" ds:itemID="{EE8F82E5-3AEB-477B-A306-8B8F814CEECA}"/>
</file>

<file path=customXml/itemProps3.xml><?xml version="1.0" encoding="utf-8"?>
<ds:datastoreItem xmlns:ds="http://schemas.openxmlformats.org/officeDocument/2006/customXml" ds:itemID="{454F8772-E875-4F54-BA87-844A34AE5180}"/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2805</Words>
  <Application>Microsoft Office PowerPoint</Application>
  <PresentationFormat>Widescreen</PresentationFormat>
  <Paragraphs>311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The foreach Parallel Programming Paradigm in R: Abstraction through the use of Parallel Backends</vt:lpstr>
      <vt:lpstr>Overview</vt:lpstr>
      <vt:lpstr>What is foreach?</vt:lpstr>
      <vt:lpstr>Why is foreach useful?</vt:lpstr>
      <vt:lpstr>Traditional for loop: example</vt:lpstr>
      <vt:lpstr>Traditional for loop: example</vt:lpstr>
      <vt:lpstr>The foreach loop: some examples</vt:lpstr>
      <vt:lpstr>The foreach loop: some examples</vt:lpstr>
      <vt:lpstr>Iterators and iterables</vt:lpstr>
      <vt:lpstr>Iterators and iterables: some examples</vt:lpstr>
      <vt:lpstr>Iterators and iterables: some examples</vt:lpstr>
      <vt:lpstr>lapply: “vectorized” list computations</vt:lpstr>
      <vt:lpstr>lapply: some examples</vt:lpstr>
      <vt:lpstr>lapply: some examples</vt:lpstr>
      <vt:lpstr>Parallel Programming in R: The View from 2009</vt:lpstr>
      <vt:lpstr>Snow—Simple Network Of Workstations</vt:lpstr>
      <vt:lpstr>multicore</vt:lpstr>
      <vt:lpstr>Rmpi</vt:lpstr>
      <vt:lpstr>Some Examples</vt:lpstr>
      <vt:lpstr>Some Examples</vt:lpstr>
      <vt:lpstr>parallel: the snow/multicore mashup</vt:lpstr>
      <vt:lpstr>Parallel Programming in R: foreach</vt:lpstr>
      <vt:lpstr>The foreach loop: some examples</vt:lpstr>
      <vt:lpstr>The foreach loop: some examples</vt:lpstr>
      <vt:lpstr>The %do% and %dopar% operators</vt:lpstr>
      <vt:lpstr>Parallel Backends: An Overview</vt:lpstr>
      <vt:lpstr>Is Abstraction Complete?</vt:lpstr>
      <vt:lpstr>doParallel: the doSNOW/doMC mashup</vt:lpstr>
      <vt:lpstr>doParallel: the “multicore-like”functionality</vt:lpstr>
      <vt:lpstr>doParallel: the “snow-like” functionality</vt:lpstr>
      <vt:lpstr>doParallelSNOW</vt:lpstr>
      <vt:lpstr>workerInit</vt:lpstr>
      <vt:lpstr>evalWrapper</vt:lpstr>
      <vt:lpstr>workerPreschedule</vt:lpstr>
      <vt:lpstr>RevoScaleR: Distributed R at Scale</vt:lpstr>
      <vt:lpstr>RevoScaleR: Compute Contexts</vt:lpstr>
      <vt:lpstr>rxExec and Compute Contexts</vt:lpstr>
      <vt:lpstr>rxExec: some Examples</vt:lpstr>
      <vt:lpstr>rxExec: some Examples</vt:lpstr>
      <vt:lpstr>doRSR: foreach via rxExec</vt:lpstr>
      <vt:lpstr>doRSR: an example using RxSpark</vt:lpstr>
      <vt:lpstr>Some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foreach parallel backend</dc:title>
  <dc:creator>Rich Calaway</dc:creator>
  <cp:lastModifiedBy>Rich Calaway</cp:lastModifiedBy>
  <cp:revision>64</cp:revision>
  <dcterms:created xsi:type="dcterms:W3CDTF">2016-09-08T00:04:58Z</dcterms:created>
  <dcterms:modified xsi:type="dcterms:W3CDTF">2017-01-10T02:07:58Z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0x010100EA4BAC04B18CB14CBA5D14596C1D5954</vt:lpwstr>
  </property>
</Properties>
</file>