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1" r:id="rId1"/>
  </p:sldMasterIdLst>
  <p:sldIdLst>
    <p:sldId id="270" r:id="rId2"/>
    <p:sldId id="265" r:id="rId3"/>
    <p:sldId id="257" r:id="rId4"/>
    <p:sldId id="273" r:id="rId5"/>
    <p:sldId id="272" r:id="rId6"/>
    <p:sldId id="269" r:id="rId7"/>
    <p:sldId id="259" r:id="rId8"/>
    <p:sldId id="266" r:id="rId9"/>
    <p:sldId id="260" r:id="rId10"/>
    <p:sldId id="261" r:id="rId11"/>
    <p:sldId id="263" r:id="rId12"/>
    <p:sldId id="262" r:id="rId13"/>
    <p:sldId id="258" r:id="rId14"/>
    <p:sldId id="268" r:id="rId15"/>
    <p:sldId id="26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633F3-DF46-4815-82EE-EC5A274C1D19}" v="2895" dt="2022-08-02T03:57:41.648"/>
    <p1510:client id="{347FFC00-F44F-5838-A741-EBCEBC9489C4}" v="468" dt="2022-08-01T18:55:29.700"/>
    <p1510:client id="{AAE0BCFB-12B7-FA40-6796-64DCF462D2D1}" v="1800" dt="2022-08-01T05:50:36.549"/>
    <p1510:client id="{CA50C8C2-28D1-80CD-3614-ACF48697C207}" v="3731" vWet="3732" dt="2022-08-02T03:50:24.097"/>
    <p1510:client id="{E4435FB9-C130-35F1-046A-025F63A7A67C}" v="532" dt="2022-08-01T04:20:33.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3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9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3362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76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7706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4045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2399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5830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7950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8402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4197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725737"/>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hyperlink" Target="https://www.unitedstateszipcodes.org/zip-code-database/" TargetMode="External"/><Relationship Id="rId2" Type="http://schemas.openxmlformats.org/officeDocument/2006/relationships/hyperlink" Target="http://insideairbnb.com/get-the-data"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857DDA5-CDD5-B167-FF4B-DB4D5C7E87F3}"/>
              </a:ext>
            </a:extLst>
          </p:cNvPr>
          <p:cNvSpPr txBox="1">
            <a:spLocks/>
          </p:cNvSpPr>
          <p:nvPr/>
        </p:nvSpPr>
        <p:spPr>
          <a:xfrm>
            <a:off x="633999" y="4550229"/>
            <a:ext cx="10909073" cy="1057655"/>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3600" b="1" dirty="0">
                <a:solidFill>
                  <a:schemeClr val="tx1">
                    <a:lumMod val="85000"/>
                    <a:lumOff val="15000"/>
                  </a:schemeClr>
                </a:solidFill>
              </a:rPr>
              <a:t>Exploratory and Prescriptive Analytics </a:t>
            </a:r>
            <a:endParaRPr lang="en-US" altLang="zh-TW" sz="3600" b="1" dirty="0">
              <a:solidFill>
                <a:schemeClr val="tx1">
                  <a:lumMod val="85000"/>
                  <a:lumOff val="15000"/>
                </a:schemeClr>
              </a:solidFill>
              <a:ea typeface="新細明體" panose="02020500000000000000" pitchFamily="18" charset="-120"/>
              <a:cs typeface="Calibri Light"/>
            </a:endParaRPr>
          </a:p>
          <a:p>
            <a:pPr>
              <a:spcAft>
                <a:spcPts val="600"/>
              </a:spcAft>
            </a:pPr>
            <a:r>
              <a:rPr lang="en-US" sz="3600" b="1" dirty="0">
                <a:solidFill>
                  <a:schemeClr val="tx1">
                    <a:lumMod val="85000"/>
                    <a:lumOff val="15000"/>
                  </a:schemeClr>
                </a:solidFill>
              </a:rPr>
              <a:t>on Airbnb Listings in the US region</a:t>
            </a:r>
            <a:endParaRPr lang="en-US" altLang="zh-TW" sz="3600" b="1" dirty="0">
              <a:solidFill>
                <a:schemeClr val="tx1">
                  <a:lumMod val="85000"/>
                  <a:lumOff val="15000"/>
                </a:schemeClr>
              </a:solidFill>
              <a:ea typeface="新細明體"/>
              <a:cs typeface="Calibri Light"/>
            </a:endParaRPr>
          </a:p>
        </p:txBody>
      </p:sp>
      <p:pic>
        <p:nvPicPr>
          <p:cNvPr id="6" name="圖片 6" descr="一張含有 天空, 室外, 傘, 配件 的圖片&#10;&#10;自動產生的描述">
            <a:extLst>
              <a:ext uri="{FF2B5EF4-FFF2-40B4-BE49-F238E27FC236}">
                <a16:creationId xmlns:a16="http://schemas.microsoft.com/office/drawing/2014/main" id="{FCF5F86B-A810-EF1D-1A84-67356431EC45}"/>
              </a:ext>
            </a:extLst>
          </p:cNvPr>
          <p:cNvPicPr>
            <a:picLocks noChangeAspect="1"/>
          </p:cNvPicPr>
          <p:nvPr/>
        </p:nvPicPr>
        <p:blipFill rotWithShape="1">
          <a:blip r:embed="rId2"/>
          <a:srcRect l="26672" r="32187" b="-3"/>
          <a:stretch/>
        </p:blipFill>
        <p:spPr>
          <a:xfrm>
            <a:off x="767672" y="640080"/>
            <a:ext cx="2220460" cy="3602736"/>
          </a:xfrm>
          <a:prstGeom prst="rect">
            <a:avLst/>
          </a:prstGeom>
        </p:spPr>
      </p:pic>
      <p:sp>
        <p:nvSpPr>
          <p:cNvPr id="53" name="Rectangle 52">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5" descr="一張含有 室內, 地板, 起居, 房間 的圖片&#10;&#10;自動產生的描述">
            <a:extLst>
              <a:ext uri="{FF2B5EF4-FFF2-40B4-BE49-F238E27FC236}">
                <a16:creationId xmlns:a16="http://schemas.microsoft.com/office/drawing/2014/main" id="{88F66F03-EFEB-003E-F1D9-E2A61E273879}"/>
              </a:ext>
            </a:extLst>
          </p:cNvPr>
          <p:cNvPicPr>
            <a:picLocks noChangeAspect="1"/>
          </p:cNvPicPr>
          <p:nvPr/>
        </p:nvPicPr>
        <p:blipFill rotWithShape="1">
          <a:blip r:embed="rId3"/>
          <a:srcRect l="36803" r="22061" b="-2"/>
          <a:stretch/>
        </p:blipFill>
        <p:spPr>
          <a:xfrm>
            <a:off x="3564363" y="640080"/>
            <a:ext cx="2220212" cy="3602736"/>
          </a:xfrm>
          <a:prstGeom prst="rect">
            <a:avLst/>
          </a:prstGeom>
        </p:spPr>
      </p:pic>
      <p:sp>
        <p:nvSpPr>
          <p:cNvPr id="55" name="Rectangle 54">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3" descr="一張含有 室內, 沙發, 房間, 窗戶 的圖片&#10;&#10;自動產生的描述">
            <a:extLst>
              <a:ext uri="{FF2B5EF4-FFF2-40B4-BE49-F238E27FC236}">
                <a16:creationId xmlns:a16="http://schemas.microsoft.com/office/drawing/2014/main" id="{2CC0F50F-B351-F64A-F592-135A7AEA0C98}"/>
              </a:ext>
            </a:extLst>
          </p:cNvPr>
          <p:cNvPicPr>
            <a:picLocks noChangeAspect="1"/>
          </p:cNvPicPr>
          <p:nvPr/>
        </p:nvPicPr>
        <p:blipFill rotWithShape="1">
          <a:blip r:embed="rId4"/>
          <a:srcRect l="25411" r="33511" b="-2"/>
          <a:stretch/>
        </p:blipFill>
        <p:spPr>
          <a:xfrm>
            <a:off x="6375560" y="640080"/>
            <a:ext cx="2217081" cy="3602736"/>
          </a:xfrm>
          <a:prstGeom prst="rect">
            <a:avLst/>
          </a:prstGeom>
        </p:spPr>
      </p:pic>
      <p:sp>
        <p:nvSpPr>
          <p:cNvPr id="57" name="Rectangle 56">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山, 草, 天空, 室外 的圖片&#10;&#10;自動產生的描述">
            <a:extLst>
              <a:ext uri="{FF2B5EF4-FFF2-40B4-BE49-F238E27FC236}">
                <a16:creationId xmlns:a16="http://schemas.microsoft.com/office/drawing/2014/main" id="{4A1C6BB8-23B0-34A3-4592-522BA96704C0}"/>
              </a:ext>
            </a:extLst>
          </p:cNvPr>
          <p:cNvPicPr>
            <a:picLocks noChangeAspect="1"/>
          </p:cNvPicPr>
          <p:nvPr/>
        </p:nvPicPr>
        <p:blipFill rotWithShape="1">
          <a:blip r:embed="rId5"/>
          <a:srcRect l="28911" r="29953" b="-2"/>
          <a:stretch/>
        </p:blipFill>
        <p:spPr>
          <a:xfrm>
            <a:off x="9189094" y="640080"/>
            <a:ext cx="2220212" cy="3602736"/>
          </a:xfrm>
          <a:prstGeom prst="rect">
            <a:avLst/>
          </a:prstGeom>
        </p:spPr>
      </p:pic>
      <p:cxnSp>
        <p:nvCxnSpPr>
          <p:cNvPr id="59" name="Straight Connector 58">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Subtitle 2">
            <a:extLst>
              <a:ext uri="{FF2B5EF4-FFF2-40B4-BE49-F238E27FC236}">
                <a16:creationId xmlns:a16="http://schemas.microsoft.com/office/drawing/2014/main" id="{A1B158B8-D9E8-C0DF-B66D-EC7A5A4D5430}"/>
              </a:ext>
            </a:extLst>
          </p:cNvPr>
          <p:cNvSpPr txBox="1">
            <a:spLocks/>
          </p:cNvSpPr>
          <p:nvPr/>
        </p:nvSpPr>
        <p:spPr>
          <a:xfrm>
            <a:off x="2331108" y="5468432"/>
            <a:ext cx="11740835" cy="1075448"/>
          </a:xfrm>
          <a:prstGeom prst="rect">
            <a:avLst/>
          </a:prstGeom>
        </p:spPr>
        <p:txBody>
          <a:bodyPr lIns="91440" tIns="45720" rIns="91440" bIns="4572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1800">
                <a:latin typeface="Arial"/>
                <a:ea typeface="Calibri Light"/>
                <a:cs typeface="Arial"/>
              </a:rPr>
              <a:t>Group 6: </a:t>
            </a:r>
            <a:r>
              <a:rPr lang="en-IN" sz="1800">
                <a:latin typeface="Arial"/>
                <a:ea typeface="+mj-lt"/>
                <a:cs typeface="Arial"/>
              </a:rPr>
              <a:t>Deshmukh, Akshay/ Gautam, </a:t>
            </a:r>
            <a:r>
              <a:rPr lang="en-IN" sz="1800" err="1">
                <a:latin typeface="Arial"/>
                <a:ea typeface="+mj-lt"/>
                <a:cs typeface="Arial"/>
              </a:rPr>
              <a:t>Sankarsan</a:t>
            </a:r>
            <a:r>
              <a:rPr lang="en-IN" sz="1800">
                <a:latin typeface="Arial"/>
                <a:ea typeface="+mj-lt"/>
                <a:cs typeface="Arial"/>
              </a:rPr>
              <a:t>/ Ghosh, </a:t>
            </a:r>
            <a:r>
              <a:rPr lang="en-IN" sz="1800" err="1">
                <a:latin typeface="Arial"/>
                <a:ea typeface="+mj-lt"/>
                <a:cs typeface="Arial"/>
              </a:rPr>
              <a:t>Swatik</a:t>
            </a:r>
            <a:r>
              <a:rPr lang="en-IN" sz="1800">
                <a:latin typeface="Arial"/>
                <a:ea typeface="+mj-lt"/>
                <a:cs typeface="Arial"/>
              </a:rPr>
              <a:t>/ Gulati, Tavish/ Lu, Nai Wei</a:t>
            </a:r>
            <a:endParaRPr lang="en-IN" sz="1800">
              <a:latin typeface="Arial"/>
              <a:cs typeface="Arial"/>
            </a:endParaRPr>
          </a:p>
        </p:txBody>
      </p:sp>
    </p:spTree>
    <p:extLst>
      <p:ext uri="{BB962C8B-B14F-4D97-AF65-F5344CB8AC3E}">
        <p14:creationId xmlns:p14="http://schemas.microsoft.com/office/powerpoint/2010/main" val="1318495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914D22-273F-2228-3AB7-9BD3475A9BE4}"/>
              </a:ext>
            </a:extLst>
          </p:cNvPr>
          <p:cNvSpPr>
            <a:spLocks noGrp="1"/>
          </p:cNvSpPr>
          <p:nvPr>
            <p:ph type="title"/>
          </p:nvPr>
        </p:nvSpPr>
        <p:spPr>
          <a:xfrm>
            <a:off x="239767" y="234411"/>
            <a:ext cx="10789084" cy="1450757"/>
          </a:xfrm>
        </p:spPr>
        <p:txBody>
          <a:bodyPr anchor="t">
            <a:normAutofit/>
          </a:bodyPr>
          <a:lstStyle/>
          <a:p>
            <a:r>
              <a:rPr lang="en-IN" altLang="zh-TW" sz="2800">
                <a:latin typeface="Arial"/>
                <a:ea typeface="新細明體"/>
                <a:cs typeface="Arial"/>
              </a:rPr>
              <a:t>Quarter on Quarter movement of hosts to/from </a:t>
            </a:r>
            <a:r>
              <a:rPr lang="en-IN" altLang="zh-TW" sz="2800" err="1">
                <a:latin typeface="Arial"/>
                <a:ea typeface="新細明體"/>
                <a:cs typeface="Arial"/>
              </a:rPr>
              <a:t>superhost</a:t>
            </a:r>
            <a:r>
              <a:rPr lang="en-IN" altLang="zh-TW" sz="2800">
                <a:latin typeface="Arial"/>
                <a:ea typeface="新細明體"/>
                <a:cs typeface="Arial"/>
              </a:rPr>
              <a:t> status across locations</a:t>
            </a:r>
            <a:endParaRPr lang="en-IN" altLang="zh-TW" sz="2800">
              <a:latin typeface="Arial" panose="020B0604020202020204" pitchFamily="34" charset="0"/>
              <a:ea typeface="新細明體"/>
              <a:cs typeface="Arial" panose="020B0604020202020204" pitchFamily="34" charset="0"/>
            </a:endParaRPr>
          </a:p>
        </p:txBody>
      </p:sp>
      <p:pic>
        <p:nvPicPr>
          <p:cNvPr id="7" name="圖片 5">
            <a:extLst>
              <a:ext uri="{FF2B5EF4-FFF2-40B4-BE49-F238E27FC236}">
                <a16:creationId xmlns:a16="http://schemas.microsoft.com/office/drawing/2014/main" id="{B68404FB-4441-776D-900F-CF6196280EC8}"/>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5" name="文字方塊 4">
            <a:extLst>
              <a:ext uri="{FF2B5EF4-FFF2-40B4-BE49-F238E27FC236}">
                <a16:creationId xmlns:a16="http://schemas.microsoft.com/office/drawing/2014/main" id="{410CFCF8-A5A8-9F38-5BFF-936325B53AE1}"/>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6" name="文字方塊 7">
            <a:extLst>
              <a:ext uri="{FF2B5EF4-FFF2-40B4-BE49-F238E27FC236}">
                <a16:creationId xmlns:a16="http://schemas.microsoft.com/office/drawing/2014/main" id="{DC3219D3-7C62-A6AA-DA28-FF95AF71989A}"/>
              </a:ext>
            </a:extLst>
          </p:cNvPr>
          <p:cNvSpPr txBox="1"/>
          <p:nvPr/>
        </p:nvSpPr>
        <p:spPr>
          <a:xfrm>
            <a:off x="310240" y="5337576"/>
            <a:ext cx="115679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Prime areas (Travis county, Manhattan, Honolulu) see maximum retention of super host and non-super host status, and lowest migration to </a:t>
            </a:r>
            <a:r>
              <a:rPr lang="en-IN" altLang="zh-TW" dirty="0" err="1">
                <a:latin typeface="Arial"/>
                <a:ea typeface="新細明體"/>
                <a:cs typeface="Arial"/>
              </a:rPr>
              <a:t>superhost</a:t>
            </a:r>
            <a:r>
              <a:rPr lang="en-IN" altLang="zh-TW" dirty="0">
                <a:latin typeface="Arial"/>
                <a:ea typeface="新細明體"/>
                <a:cs typeface="Arial"/>
              </a:rPr>
              <a:t> status</a:t>
            </a:r>
          </a:p>
        </p:txBody>
      </p:sp>
      <p:sp>
        <p:nvSpPr>
          <p:cNvPr id="9" name="文字方塊 3">
            <a:extLst>
              <a:ext uri="{FF2B5EF4-FFF2-40B4-BE49-F238E27FC236}">
                <a16:creationId xmlns:a16="http://schemas.microsoft.com/office/drawing/2014/main" id="{387698ED-7465-89DC-1C39-E39D645F1102}"/>
              </a:ext>
            </a:extLst>
          </p:cNvPr>
          <p:cNvSpPr txBox="1"/>
          <p:nvPr/>
        </p:nvSpPr>
        <p:spPr>
          <a:xfrm>
            <a:off x="481210" y="1526946"/>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2" name="文字方塊 5">
            <a:extLst>
              <a:ext uri="{FF2B5EF4-FFF2-40B4-BE49-F238E27FC236}">
                <a16:creationId xmlns:a16="http://schemas.microsoft.com/office/drawing/2014/main" id="{35B34536-70FC-F610-F6FC-63C7AC2A8F74}"/>
              </a:ext>
            </a:extLst>
          </p:cNvPr>
          <p:cNvSpPr txBox="1"/>
          <p:nvPr/>
        </p:nvSpPr>
        <p:spPr>
          <a:xfrm>
            <a:off x="4162567" y="1526946"/>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sp>
        <p:nvSpPr>
          <p:cNvPr id="14" name="文字方塊 5">
            <a:extLst>
              <a:ext uri="{FF2B5EF4-FFF2-40B4-BE49-F238E27FC236}">
                <a16:creationId xmlns:a16="http://schemas.microsoft.com/office/drawing/2014/main" id="{76726DDF-5576-39BF-3CD2-8B532D1DFF53}"/>
              </a:ext>
            </a:extLst>
          </p:cNvPr>
          <p:cNvSpPr txBox="1"/>
          <p:nvPr/>
        </p:nvSpPr>
        <p:spPr>
          <a:xfrm>
            <a:off x="7959001" y="1520471"/>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dirty="0">
                <a:latin typeface="Arial" panose="020B0604020202020204" pitchFamily="34" charset="0"/>
                <a:ea typeface="新細明體"/>
                <a:cs typeface="Arial" panose="020B0604020202020204" pitchFamily="34" charset="0"/>
              </a:rPr>
              <a:t>Hawaii</a:t>
            </a:r>
            <a:endParaRPr lang="zh-TW" altLang="en-US" sz="1000" u="sng" dirty="0">
              <a:latin typeface="Arial" panose="020B0604020202020204" pitchFamily="34" charset="0"/>
              <a:cs typeface="Arial" panose="020B0604020202020204" pitchFamily="34" charset="0"/>
            </a:endParaRPr>
          </a:p>
        </p:txBody>
      </p:sp>
      <p:pic>
        <p:nvPicPr>
          <p:cNvPr id="3" name="圖片 7">
            <a:extLst>
              <a:ext uri="{FF2B5EF4-FFF2-40B4-BE49-F238E27FC236}">
                <a16:creationId xmlns:a16="http://schemas.microsoft.com/office/drawing/2014/main" id="{9C097E8F-6229-1255-0A0A-6507D25F9026}"/>
              </a:ext>
            </a:extLst>
          </p:cNvPr>
          <p:cNvPicPr>
            <a:picLocks noChangeAspect="1"/>
          </p:cNvPicPr>
          <p:nvPr/>
        </p:nvPicPr>
        <p:blipFill>
          <a:blip r:embed="rId3"/>
          <a:stretch>
            <a:fillRect/>
          </a:stretch>
        </p:blipFill>
        <p:spPr>
          <a:xfrm>
            <a:off x="186519" y="1920023"/>
            <a:ext cx="3402841" cy="2870104"/>
          </a:xfrm>
          <a:prstGeom prst="rect">
            <a:avLst/>
          </a:prstGeom>
        </p:spPr>
      </p:pic>
      <p:pic>
        <p:nvPicPr>
          <p:cNvPr id="8" name="圖片 10">
            <a:extLst>
              <a:ext uri="{FF2B5EF4-FFF2-40B4-BE49-F238E27FC236}">
                <a16:creationId xmlns:a16="http://schemas.microsoft.com/office/drawing/2014/main" id="{D76D68E7-F562-85A9-901D-CD339D5496D5}"/>
              </a:ext>
            </a:extLst>
          </p:cNvPr>
          <p:cNvPicPr>
            <a:picLocks noChangeAspect="1"/>
          </p:cNvPicPr>
          <p:nvPr/>
        </p:nvPicPr>
        <p:blipFill>
          <a:blip r:embed="rId4"/>
          <a:stretch>
            <a:fillRect/>
          </a:stretch>
        </p:blipFill>
        <p:spPr>
          <a:xfrm>
            <a:off x="3899848" y="1919366"/>
            <a:ext cx="3448334" cy="2780431"/>
          </a:xfrm>
          <a:prstGeom prst="rect">
            <a:avLst/>
          </a:prstGeom>
        </p:spPr>
      </p:pic>
      <p:pic>
        <p:nvPicPr>
          <p:cNvPr id="11" name="圖片 14">
            <a:extLst>
              <a:ext uri="{FF2B5EF4-FFF2-40B4-BE49-F238E27FC236}">
                <a16:creationId xmlns:a16="http://schemas.microsoft.com/office/drawing/2014/main" id="{DB169EC8-5812-C032-B837-3290546C9741}"/>
              </a:ext>
            </a:extLst>
          </p:cNvPr>
          <p:cNvPicPr>
            <a:picLocks noChangeAspect="1"/>
          </p:cNvPicPr>
          <p:nvPr/>
        </p:nvPicPr>
        <p:blipFill>
          <a:blip r:embed="rId5"/>
          <a:stretch>
            <a:fillRect/>
          </a:stretch>
        </p:blipFill>
        <p:spPr>
          <a:xfrm>
            <a:off x="7681415" y="1987095"/>
            <a:ext cx="3351662" cy="2610855"/>
          </a:xfrm>
          <a:prstGeom prst="rect">
            <a:avLst/>
          </a:prstGeom>
        </p:spPr>
      </p:pic>
    </p:spTree>
    <p:extLst>
      <p:ext uri="{BB962C8B-B14F-4D97-AF65-F5344CB8AC3E}">
        <p14:creationId xmlns:p14="http://schemas.microsoft.com/office/powerpoint/2010/main" val="226649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914D22-273F-2228-3AB7-9BD3475A9BE4}"/>
              </a:ext>
            </a:extLst>
          </p:cNvPr>
          <p:cNvSpPr>
            <a:spLocks noGrp="1"/>
          </p:cNvSpPr>
          <p:nvPr>
            <p:ph type="title"/>
          </p:nvPr>
        </p:nvSpPr>
        <p:spPr>
          <a:xfrm>
            <a:off x="233813" y="232369"/>
            <a:ext cx="11567921" cy="1450757"/>
          </a:xfrm>
        </p:spPr>
        <p:txBody>
          <a:bodyPr anchor="t">
            <a:normAutofit/>
          </a:bodyPr>
          <a:lstStyle/>
          <a:p>
            <a:r>
              <a:rPr lang="en-IN" sz="2800" dirty="0">
                <a:latin typeface="Arial" panose="020B0604020202020204" pitchFamily="34" charset="0"/>
                <a:ea typeface="+mj-lt"/>
                <a:cs typeface="Arial" panose="020B0604020202020204" pitchFamily="34" charset="0"/>
              </a:rPr>
              <a:t>Amenities offered by </a:t>
            </a:r>
            <a:r>
              <a:rPr lang="en-IN" sz="2800" dirty="0" err="1">
                <a:latin typeface="Arial" panose="020B0604020202020204" pitchFamily="34" charset="0"/>
                <a:ea typeface="+mj-lt"/>
                <a:cs typeface="Arial" panose="020B0604020202020204" pitchFamily="34" charset="0"/>
              </a:rPr>
              <a:t>Superhost</a:t>
            </a:r>
            <a:r>
              <a:rPr lang="en-IN" sz="2800" dirty="0">
                <a:latin typeface="Arial" panose="020B0604020202020204" pitchFamily="34" charset="0"/>
                <a:ea typeface="+mj-lt"/>
                <a:cs typeface="Arial" panose="020B0604020202020204" pitchFamily="34" charset="0"/>
              </a:rPr>
              <a:t> vs Non </a:t>
            </a:r>
            <a:r>
              <a:rPr lang="en-IN" sz="2800" dirty="0" err="1">
                <a:latin typeface="Arial" panose="020B0604020202020204" pitchFamily="34" charset="0"/>
                <a:ea typeface="+mj-lt"/>
                <a:cs typeface="Arial" panose="020B0604020202020204" pitchFamily="34" charset="0"/>
              </a:rPr>
              <a:t>Superhost</a:t>
            </a:r>
            <a:r>
              <a:rPr lang="en-IN" sz="2800" dirty="0">
                <a:latin typeface="Arial" panose="020B0604020202020204" pitchFamily="34" charset="0"/>
                <a:ea typeface="+mj-lt"/>
                <a:cs typeface="Arial" panose="020B0604020202020204" pitchFamily="34" charset="0"/>
              </a:rPr>
              <a:t> split by room type</a:t>
            </a:r>
            <a:endParaRPr lang="zh-TW" sz="2800" dirty="0">
              <a:latin typeface="Arial" panose="020B0604020202020204" pitchFamily="34" charset="0"/>
              <a:cs typeface="Arial" panose="020B0604020202020204" pitchFamily="34" charset="0"/>
            </a:endParaRPr>
          </a:p>
        </p:txBody>
      </p:sp>
      <p:pic>
        <p:nvPicPr>
          <p:cNvPr id="7" name="圖片 5">
            <a:extLst>
              <a:ext uri="{FF2B5EF4-FFF2-40B4-BE49-F238E27FC236}">
                <a16:creationId xmlns:a16="http://schemas.microsoft.com/office/drawing/2014/main" id="{B68404FB-4441-776D-900F-CF6196280EC8}"/>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5" name="文字方塊 4">
            <a:extLst>
              <a:ext uri="{FF2B5EF4-FFF2-40B4-BE49-F238E27FC236}">
                <a16:creationId xmlns:a16="http://schemas.microsoft.com/office/drawing/2014/main" id="{90FE221F-38D1-DC69-7FC5-42A9E857ECDE}"/>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8" name="文字方塊 7">
            <a:extLst>
              <a:ext uri="{FF2B5EF4-FFF2-40B4-BE49-F238E27FC236}">
                <a16:creationId xmlns:a16="http://schemas.microsoft.com/office/drawing/2014/main" id="{3B2B3A08-BAB8-B657-4303-E3EAFC8254F1}"/>
              </a:ext>
            </a:extLst>
          </p:cNvPr>
          <p:cNvSpPr txBox="1"/>
          <p:nvPr/>
        </p:nvSpPr>
        <p:spPr>
          <a:xfrm>
            <a:off x="309553" y="5339271"/>
            <a:ext cx="115679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panose="020B0604020202020204" pitchFamily="34" charset="0"/>
                <a:ea typeface="新細明體"/>
                <a:cs typeface="Arial" panose="020B0604020202020204" pitchFamily="34" charset="0"/>
              </a:rPr>
              <a:t>Super hosts tend to offer more amenities than regular hosts for all room types except hotel, inferring that offering more amenities may be one of the reasons that makes them super hosts.</a:t>
            </a:r>
          </a:p>
        </p:txBody>
      </p:sp>
      <p:pic>
        <p:nvPicPr>
          <p:cNvPr id="4" name="圖片 5">
            <a:extLst>
              <a:ext uri="{FF2B5EF4-FFF2-40B4-BE49-F238E27FC236}">
                <a16:creationId xmlns:a16="http://schemas.microsoft.com/office/drawing/2014/main" id="{480ACA31-BF24-C1C9-789D-AD34D6D23C06}"/>
              </a:ext>
            </a:extLst>
          </p:cNvPr>
          <p:cNvPicPr>
            <a:picLocks noChangeAspect="1"/>
          </p:cNvPicPr>
          <p:nvPr/>
        </p:nvPicPr>
        <p:blipFill>
          <a:blip r:embed="rId3"/>
          <a:stretch>
            <a:fillRect/>
          </a:stretch>
        </p:blipFill>
        <p:spPr>
          <a:xfrm>
            <a:off x="173570" y="1610844"/>
            <a:ext cx="3249249" cy="3235972"/>
          </a:xfrm>
          <a:prstGeom prst="rect">
            <a:avLst/>
          </a:prstGeom>
        </p:spPr>
      </p:pic>
      <p:pic>
        <p:nvPicPr>
          <p:cNvPr id="3" name="圖片 5">
            <a:extLst>
              <a:ext uri="{FF2B5EF4-FFF2-40B4-BE49-F238E27FC236}">
                <a16:creationId xmlns:a16="http://schemas.microsoft.com/office/drawing/2014/main" id="{3E7FF62A-81B0-0EC1-6759-2FFF0DF9AC82}"/>
              </a:ext>
            </a:extLst>
          </p:cNvPr>
          <p:cNvPicPr>
            <a:picLocks noChangeAspect="1"/>
          </p:cNvPicPr>
          <p:nvPr/>
        </p:nvPicPr>
        <p:blipFill>
          <a:blip r:embed="rId4"/>
          <a:stretch>
            <a:fillRect/>
          </a:stretch>
        </p:blipFill>
        <p:spPr>
          <a:xfrm>
            <a:off x="3859400" y="1610058"/>
            <a:ext cx="3309160" cy="3275047"/>
          </a:xfrm>
          <a:prstGeom prst="rect">
            <a:avLst/>
          </a:prstGeom>
        </p:spPr>
      </p:pic>
      <p:sp>
        <p:nvSpPr>
          <p:cNvPr id="10" name="文字方塊 5">
            <a:extLst>
              <a:ext uri="{FF2B5EF4-FFF2-40B4-BE49-F238E27FC236}">
                <a16:creationId xmlns:a16="http://schemas.microsoft.com/office/drawing/2014/main" id="{F0A2069F-321D-6C39-AF88-C3B0E3BD5DA8}"/>
              </a:ext>
            </a:extLst>
          </p:cNvPr>
          <p:cNvSpPr txBox="1"/>
          <p:nvPr/>
        </p:nvSpPr>
        <p:spPr>
          <a:xfrm>
            <a:off x="3988985" y="1295348"/>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sp>
        <p:nvSpPr>
          <p:cNvPr id="12" name="文字方塊 3">
            <a:extLst>
              <a:ext uri="{FF2B5EF4-FFF2-40B4-BE49-F238E27FC236}">
                <a16:creationId xmlns:a16="http://schemas.microsoft.com/office/drawing/2014/main" id="{09500FA5-A1CF-4574-4B95-8B1E3892C3F5}"/>
              </a:ext>
            </a:extLst>
          </p:cNvPr>
          <p:cNvSpPr txBox="1"/>
          <p:nvPr/>
        </p:nvSpPr>
        <p:spPr>
          <a:xfrm>
            <a:off x="310600" y="1296516"/>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pic>
        <p:nvPicPr>
          <p:cNvPr id="13" name="圖片 13">
            <a:extLst>
              <a:ext uri="{FF2B5EF4-FFF2-40B4-BE49-F238E27FC236}">
                <a16:creationId xmlns:a16="http://schemas.microsoft.com/office/drawing/2014/main" id="{F1D1A8FE-D9B9-772C-D01A-A3F3C643D5FD}"/>
              </a:ext>
            </a:extLst>
          </p:cNvPr>
          <p:cNvPicPr>
            <a:picLocks noChangeAspect="1"/>
          </p:cNvPicPr>
          <p:nvPr/>
        </p:nvPicPr>
        <p:blipFill>
          <a:blip r:embed="rId5"/>
          <a:stretch>
            <a:fillRect/>
          </a:stretch>
        </p:blipFill>
        <p:spPr>
          <a:xfrm>
            <a:off x="7552225" y="1610057"/>
            <a:ext cx="3310957" cy="3278511"/>
          </a:xfrm>
          <a:prstGeom prst="rect">
            <a:avLst/>
          </a:prstGeom>
        </p:spPr>
      </p:pic>
      <p:sp>
        <p:nvSpPr>
          <p:cNvPr id="15" name="文字方塊 5">
            <a:extLst>
              <a:ext uri="{FF2B5EF4-FFF2-40B4-BE49-F238E27FC236}">
                <a16:creationId xmlns:a16="http://schemas.microsoft.com/office/drawing/2014/main" id="{239CA900-08C8-18FF-B560-EC958B7929F2}"/>
              </a:ext>
            </a:extLst>
          </p:cNvPr>
          <p:cNvSpPr txBox="1"/>
          <p:nvPr/>
        </p:nvSpPr>
        <p:spPr>
          <a:xfrm>
            <a:off x="7762038" y="1294955"/>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a:latin typeface="Arial" panose="020B0604020202020204" pitchFamily="34" charset="0"/>
                <a:ea typeface="新細明體"/>
                <a:cs typeface="Arial" panose="020B0604020202020204" pitchFamily="34" charset="0"/>
              </a:rPr>
              <a:t>Hawaii</a:t>
            </a:r>
            <a:endParaRPr lang="zh-TW" altLang="en-US" sz="1000" u="sng">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87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914D22-273F-2228-3AB7-9BD3475A9BE4}"/>
              </a:ext>
            </a:extLst>
          </p:cNvPr>
          <p:cNvSpPr>
            <a:spLocks noGrp="1"/>
          </p:cNvSpPr>
          <p:nvPr>
            <p:ph type="title"/>
          </p:nvPr>
        </p:nvSpPr>
        <p:spPr>
          <a:xfrm>
            <a:off x="234928" y="237914"/>
            <a:ext cx="11759851" cy="1450757"/>
          </a:xfrm>
        </p:spPr>
        <p:txBody>
          <a:bodyPr anchor="t">
            <a:noAutofit/>
          </a:bodyPr>
          <a:lstStyle/>
          <a:p>
            <a:r>
              <a:rPr lang="en-US" altLang="zh-TW" sz="2800" dirty="0">
                <a:latin typeface="Arial"/>
                <a:ea typeface="+mj-lt"/>
                <a:cs typeface="Arial"/>
              </a:rPr>
              <a:t>Relationship between </a:t>
            </a:r>
            <a:r>
              <a:rPr lang="en-IN" altLang="zh-TW" sz="2800" dirty="0">
                <a:latin typeface="Arial"/>
                <a:ea typeface="+mj-lt"/>
                <a:cs typeface="Arial"/>
              </a:rPr>
              <a:t>host </a:t>
            </a:r>
            <a:r>
              <a:rPr lang="zh-TW" altLang="en-US" sz="2800" dirty="0">
                <a:latin typeface="Arial"/>
                <a:ea typeface="+mj-lt"/>
                <a:cs typeface="Arial"/>
              </a:rPr>
              <a:t>v</a:t>
            </a:r>
            <a:r>
              <a:rPr lang="en-US" altLang="zh-TW" sz="2800" dirty="0" err="1">
                <a:latin typeface="Arial"/>
                <a:ea typeface="+mj-lt"/>
                <a:cs typeface="Arial"/>
              </a:rPr>
              <a:t>erifications</a:t>
            </a:r>
            <a:r>
              <a:rPr lang="en-US" altLang="zh-TW" sz="2800" dirty="0">
                <a:latin typeface="Arial"/>
                <a:ea typeface="+mj-lt"/>
                <a:cs typeface="Arial"/>
              </a:rPr>
              <a:t>,</a:t>
            </a:r>
            <a:r>
              <a:rPr lang="zh-TW" altLang="en-US" sz="2800" dirty="0">
                <a:latin typeface="Arial"/>
                <a:ea typeface="+mj-lt"/>
                <a:cs typeface="Arial"/>
              </a:rPr>
              <a:t> s</a:t>
            </a:r>
            <a:r>
              <a:rPr lang="en-US" altLang="zh-TW" sz="2800" dirty="0" err="1">
                <a:latin typeface="Arial"/>
                <a:ea typeface="+mj-lt"/>
                <a:cs typeface="Arial"/>
              </a:rPr>
              <a:t>uperhost</a:t>
            </a:r>
            <a:r>
              <a:rPr lang="zh-TW" altLang="en-US" sz="2800" dirty="0">
                <a:latin typeface="Arial"/>
                <a:ea typeface="+mj-lt"/>
                <a:cs typeface="Arial"/>
              </a:rPr>
              <a:t> </a:t>
            </a:r>
            <a:r>
              <a:rPr lang="en-IN" altLang="zh-TW" sz="2800" dirty="0">
                <a:latin typeface="Arial"/>
                <a:ea typeface="+mj-lt"/>
                <a:cs typeface="Arial"/>
              </a:rPr>
              <a:t>status</a:t>
            </a:r>
            <a:r>
              <a:rPr lang="zh-TW" altLang="en-US" sz="2800" dirty="0">
                <a:latin typeface="Arial"/>
                <a:ea typeface="+mj-lt"/>
                <a:cs typeface="Arial"/>
              </a:rPr>
              <a:t> and</a:t>
            </a:r>
            <a:r>
              <a:rPr lang="en-US" altLang="zh-TW" sz="2800" dirty="0">
                <a:latin typeface="Arial"/>
                <a:ea typeface="+mj-lt"/>
                <a:cs typeface="Arial"/>
              </a:rPr>
              <a:t> </a:t>
            </a:r>
            <a:r>
              <a:rPr lang="en-US" altLang="zh-TW" sz="2800" err="1">
                <a:latin typeface="Arial"/>
                <a:ea typeface="+mj-lt"/>
                <a:cs typeface="Arial"/>
              </a:rPr>
              <a:t>room</a:t>
            </a:r>
            <a:r>
              <a:rPr lang="en-US" altLang="zh-TW" sz="2800" dirty="0">
                <a:latin typeface="Arial"/>
                <a:ea typeface="+mj-lt"/>
                <a:cs typeface="Arial"/>
              </a:rPr>
              <a:t> </a:t>
            </a:r>
            <a:r>
              <a:rPr lang="en-US" altLang="zh-TW" sz="2800" err="1">
                <a:latin typeface="Arial"/>
                <a:ea typeface="+mj-lt"/>
                <a:cs typeface="Arial"/>
              </a:rPr>
              <a:t>type</a:t>
            </a:r>
            <a:endParaRPr lang="en-IN" altLang="zh-TW" sz="2800" err="1">
              <a:latin typeface="Arial"/>
              <a:ea typeface="Calibri Light"/>
              <a:cs typeface="Arial"/>
            </a:endParaRPr>
          </a:p>
        </p:txBody>
      </p:sp>
      <p:pic>
        <p:nvPicPr>
          <p:cNvPr id="7" name="圖片 5">
            <a:extLst>
              <a:ext uri="{FF2B5EF4-FFF2-40B4-BE49-F238E27FC236}">
                <a16:creationId xmlns:a16="http://schemas.microsoft.com/office/drawing/2014/main" id="{B68404FB-4441-776D-900F-CF6196280EC8}"/>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6" name="文字方塊 5">
            <a:extLst>
              <a:ext uri="{FF2B5EF4-FFF2-40B4-BE49-F238E27FC236}">
                <a16:creationId xmlns:a16="http://schemas.microsoft.com/office/drawing/2014/main" id="{1107206A-B83B-19C7-7418-F15E47E856D7}"/>
              </a:ext>
            </a:extLst>
          </p:cNvPr>
          <p:cNvSpPr txBox="1"/>
          <p:nvPr/>
        </p:nvSpPr>
        <p:spPr>
          <a:xfrm>
            <a:off x="290796" y="5403490"/>
            <a:ext cx="116104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Super hosts tends to have more verifications than </a:t>
            </a:r>
            <a:r>
              <a:rPr lang="en-IN" altLang="zh-TW">
                <a:latin typeface="Arial"/>
                <a:ea typeface="新細明體"/>
                <a:cs typeface="Arial"/>
              </a:rPr>
              <a:t>non super</a:t>
            </a:r>
            <a:r>
              <a:rPr lang="en-IN" altLang="zh-TW" dirty="0">
                <a:latin typeface="Arial"/>
                <a:ea typeface="新細明體"/>
                <a:cs typeface="Arial"/>
              </a:rPr>
              <a:t> hosts</a:t>
            </a:r>
            <a:r>
              <a:rPr lang="en-IN" altLang="zh-TW">
                <a:latin typeface="Arial"/>
                <a:ea typeface="新細明體"/>
                <a:cs typeface="Arial"/>
              </a:rPr>
              <a:t>. </a:t>
            </a:r>
            <a:endParaRPr lang="zh-TW" altLang="en-US"/>
          </a:p>
          <a:p>
            <a:r>
              <a:rPr lang="en-IN" altLang="zh-TW">
                <a:latin typeface="Arial"/>
                <a:ea typeface="新細明體"/>
                <a:cs typeface="Arial"/>
              </a:rPr>
              <a:t>For shared room in Austin and Hawaii, non super hosts have more verifications super host.</a:t>
            </a:r>
            <a:endParaRPr lang="en-IN">
              <a:latin typeface="Calibri" panose="020F0502020204030204"/>
              <a:ea typeface="新細明體"/>
              <a:cs typeface="Calibri" panose="020F0502020204030204"/>
            </a:endParaRPr>
          </a:p>
        </p:txBody>
      </p:sp>
      <p:sp>
        <p:nvSpPr>
          <p:cNvPr id="5" name="文字方塊 4">
            <a:extLst>
              <a:ext uri="{FF2B5EF4-FFF2-40B4-BE49-F238E27FC236}">
                <a16:creationId xmlns:a16="http://schemas.microsoft.com/office/drawing/2014/main" id="{1FEFEB05-019F-FEC0-AE72-987D89703B0C}"/>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pic>
        <p:nvPicPr>
          <p:cNvPr id="3" name="圖片 7">
            <a:extLst>
              <a:ext uri="{FF2B5EF4-FFF2-40B4-BE49-F238E27FC236}">
                <a16:creationId xmlns:a16="http://schemas.microsoft.com/office/drawing/2014/main" id="{ADD7C3FD-8853-8CA6-F285-930AC8171EB6}"/>
              </a:ext>
            </a:extLst>
          </p:cNvPr>
          <p:cNvPicPr>
            <a:picLocks noChangeAspect="1"/>
          </p:cNvPicPr>
          <p:nvPr/>
        </p:nvPicPr>
        <p:blipFill>
          <a:blip r:embed="rId3"/>
          <a:stretch>
            <a:fillRect/>
          </a:stretch>
        </p:blipFill>
        <p:spPr>
          <a:xfrm>
            <a:off x="367648" y="1511899"/>
            <a:ext cx="3490410" cy="3452722"/>
          </a:xfrm>
          <a:prstGeom prst="rect">
            <a:avLst/>
          </a:prstGeom>
        </p:spPr>
      </p:pic>
      <p:pic>
        <p:nvPicPr>
          <p:cNvPr id="4" name="圖片 7">
            <a:extLst>
              <a:ext uri="{FF2B5EF4-FFF2-40B4-BE49-F238E27FC236}">
                <a16:creationId xmlns:a16="http://schemas.microsoft.com/office/drawing/2014/main" id="{F97314E7-D90A-6FDA-81C1-313974694B30}"/>
              </a:ext>
            </a:extLst>
          </p:cNvPr>
          <p:cNvPicPr>
            <a:picLocks noChangeAspect="1"/>
          </p:cNvPicPr>
          <p:nvPr/>
        </p:nvPicPr>
        <p:blipFill>
          <a:blip r:embed="rId4"/>
          <a:stretch>
            <a:fillRect/>
          </a:stretch>
        </p:blipFill>
        <p:spPr>
          <a:xfrm>
            <a:off x="4260913" y="1511899"/>
            <a:ext cx="3490410" cy="3453524"/>
          </a:xfrm>
          <a:prstGeom prst="rect">
            <a:avLst/>
          </a:prstGeom>
        </p:spPr>
      </p:pic>
      <p:sp>
        <p:nvSpPr>
          <p:cNvPr id="10" name="文字方塊 3">
            <a:extLst>
              <a:ext uri="{FF2B5EF4-FFF2-40B4-BE49-F238E27FC236}">
                <a16:creationId xmlns:a16="http://schemas.microsoft.com/office/drawing/2014/main" id="{4C1D9F09-B009-509A-D7B6-DEDCF3C05E0E}"/>
              </a:ext>
            </a:extLst>
          </p:cNvPr>
          <p:cNvSpPr txBox="1"/>
          <p:nvPr/>
        </p:nvSpPr>
        <p:spPr>
          <a:xfrm>
            <a:off x="537331" y="1154197"/>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2" name="文字方塊 5">
            <a:extLst>
              <a:ext uri="{FF2B5EF4-FFF2-40B4-BE49-F238E27FC236}">
                <a16:creationId xmlns:a16="http://schemas.microsoft.com/office/drawing/2014/main" id="{C96A43E0-9F8B-C699-AC76-560CE5BA4187}"/>
              </a:ext>
            </a:extLst>
          </p:cNvPr>
          <p:cNvSpPr txBox="1"/>
          <p:nvPr/>
        </p:nvSpPr>
        <p:spPr>
          <a:xfrm>
            <a:off x="4415745" y="1153140"/>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pic>
        <p:nvPicPr>
          <p:cNvPr id="13" name="圖片 13">
            <a:extLst>
              <a:ext uri="{FF2B5EF4-FFF2-40B4-BE49-F238E27FC236}">
                <a16:creationId xmlns:a16="http://schemas.microsoft.com/office/drawing/2014/main" id="{433D1F88-02E6-D1E1-17F3-09940A72603C}"/>
              </a:ext>
            </a:extLst>
          </p:cNvPr>
          <p:cNvPicPr>
            <a:picLocks noChangeAspect="1"/>
          </p:cNvPicPr>
          <p:nvPr/>
        </p:nvPicPr>
        <p:blipFill>
          <a:blip r:embed="rId5"/>
          <a:stretch>
            <a:fillRect/>
          </a:stretch>
        </p:blipFill>
        <p:spPr>
          <a:xfrm>
            <a:off x="8153800" y="1514468"/>
            <a:ext cx="3490410" cy="3451735"/>
          </a:xfrm>
          <a:prstGeom prst="rect">
            <a:avLst/>
          </a:prstGeom>
        </p:spPr>
      </p:pic>
      <p:sp>
        <p:nvSpPr>
          <p:cNvPr id="14" name="文字方塊 3">
            <a:extLst>
              <a:ext uri="{FF2B5EF4-FFF2-40B4-BE49-F238E27FC236}">
                <a16:creationId xmlns:a16="http://schemas.microsoft.com/office/drawing/2014/main" id="{8FB24E8E-15AA-99FC-B994-F2D5965D2C49}"/>
              </a:ext>
            </a:extLst>
          </p:cNvPr>
          <p:cNvSpPr txBox="1"/>
          <p:nvPr/>
        </p:nvSpPr>
        <p:spPr>
          <a:xfrm>
            <a:off x="8334869" y="1153140"/>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dirty="0">
                <a:latin typeface="Arial" panose="020B0604020202020204" pitchFamily="34" charset="0"/>
                <a:ea typeface="新細明體"/>
                <a:cs typeface="Arial" panose="020B0604020202020204" pitchFamily="34" charset="0"/>
              </a:rPr>
              <a:t>Hawaii</a:t>
            </a:r>
            <a:endParaRPr lang="zh-TW" altLang="en-US" sz="10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44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9F43A-2DA6-F79E-D7FF-D370AA029300}"/>
              </a:ext>
            </a:extLst>
          </p:cNvPr>
          <p:cNvSpPr>
            <a:spLocks noGrp="1"/>
          </p:cNvSpPr>
          <p:nvPr>
            <p:ph type="title"/>
          </p:nvPr>
        </p:nvSpPr>
        <p:spPr>
          <a:xfrm>
            <a:off x="237419" y="236941"/>
            <a:ext cx="10058400" cy="1450757"/>
          </a:xfrm>
        </p:spPr>
        <p:txBody>
          <a:bodyPr anchor="t">
            <a:normAutofit/>
          </a:bodyPr>
          <a:lstStyle/>
          <a:p>
            <a:r>
              <a:rPr lang="zh-TW" altLang="en-US" sz="2800">
                <a:latin typeface="Arial" panose="020B0604020202020204" pitchFamily="34" charset="0"/>
                <a:ea typeface="新細明體"/>
                <a:cs typeface="Arial" panose="020B0604020202020204" pitchFamily="34" charset="0"/>
              </a:rPr>
              <a:t>Quarter on Quarter change by room type</a:t>
            </a:r>
            <a:endParaRPr lang="zh-TW" sz="3600">
              <a:latin typeface="Arial" panose="020B0604020202020204" pitchFamily="34" charset="0"/>
              <a:cs typeface="Arial" panose="020B0604020202020204" pitchFamily="34" charset="0"/>
            </a:endParaRPr>
          </a:p>
        </p:txBody>
      </p:sp>
      <p:pic>
        <p:nvPicPr>
          <p:cNvPr id="8" name="圖片 5">
            <a:extLst>
              <a:ext uri="{FF2B5EF4-FFF2-40B4-BE49-F238E27FC236}">
                <a16:creationId xmlns:a16="http://schemas.microsoft.com/office/drawing/2014/main" id="{C99022D3-D500-9EBD-BA1D-EE2B82888CD7}"/>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5" name="文字方塊 4">
            <a:extLst>
              <a:ext uri="{FF2B5EF4-FFF2-40B4-BE49-F238E27FC236}">
                <a16:creationId xmlns:a16="http://schemas.microsoft.com/office/drawing/2014/main" id="{3ECE8E11-8F6D-9D2D-E799-48AEB9F83DCC}"/>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4" name="文字方塊 3">
            <a:extLst>
              <a:ext uri="{FF2B5EF4-FFF2-40B4-BE49-F238E27FC236}">
                <a16:creationId xmlns:a16="http://schemas.microsoft.com/office/drawing/2014/main" id="{3ED893F4-95DE-35FF-93EE-3EA22951F21C}"/>
              </a:ext>
            </a:extLst>
          </p:cNvPr>
          <p:cNvSpPr txBox="1"/>
          <p:nvPr/>
        </p:nvSpPr>
        <p:spPr>
          <a:xfrm>
            <a:off x="289348" y="1480695"/>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a:latin typeface="Arial" panose="020B0604020202020204" pitchFamily="34" charset="0"/>
                <a:ea typeface="新細明體"/>
                <a:cs typeface="Arial" panose="020B0604020202020204" pitchFamily="34" charset="0"/>
              </a:rPr>
              <a:t>Austin, Texas</a:t>
            </a:r>
            <a:endParaRPr lang="zh-TW" altLang="en-US" sz="1000" u="sng">
              <a:latin typeface="Arial" panose="020B0604020202020204" pitchFamily="34" charset="0"/>
              <a:cs typeface="Arial" panose="020B0604020202020204" pitchFamily="34" charset="0"/>
            </a:endParaRPr>
          </a:p>
        </p:txBody>
      </p:sp>
      <p:sp>
        <p:nvSpPr>
          <p:cNvPr id="6" name="文字方塊 5">
            <a:extLst>
              <a:ext uri="{FF2B5EF4-FFF2-40B4-BE49-F238E27FC236}">
                <a16:creationId xmlns:a16="http://schemas.microsoft.com/office/drawing/2014/main" id="{1B06A205-AC8D-F726-6C3A-D3E5A51ED8B9}"/>
              </a:ext>
            </a:extLst>
          </p:cNvPr>
          <p:cNvSpPr txBox="1"/>
          <p:nvPr/>
        </p:nvSpPr>
        <p:spPr>
          <a:xfrm>
            <a:off x="4221638" y="1480042"/>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a:latin typeface="Arial" panose="020B0604020202020204" pitchFamily="34" charset="0"/>
                <a:ea typeface="新細明體"/>
                <a:cs typeface="Arial" panose="020B0604020202020204" pitchFamily="34" charset="0"/>
              </a:rPr>
              <a:t>New York City, New York</a:t>
            </a:r>
            <a:endParaRPr lang="zh-TW" altLang="en-US" sz="1000" u="sng">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9D7612A0-0A2D-7E36-4DBB-FAC974E8A8E6}"/>
              </a:ext>
            </a:extLst>
          </p:cNvPr>
          <p:cNvSpPr txBox="1"/>
          <p:nvPr/>
        </p:nvSpPr>
        <p:spPr>
          <a:xfrm>
            <a:off x="237593" y="5553101"/>
            <a:ext cx="11610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The numbers of entire home/ apartment had grown in one quarter for all three </a:t>
            </a:r>
            <a:r>
              <a:rPr lang="en-IN" altLang="zh-TW">
                <a:latin typeface="Arial"/>
                <a:ea typeface="新細明體"/>
                <a:cs typeface="Arial"/>
              </a:rPr>
              <a:t>locations</a:t>
            </a:r>
            <a:r>
              <a:rPr lang="en-IN" altLang="zh-TW" dirty="0">
                <a:latin typeface="Arial"/>
                <a:ea typeface="新細明體"/>
                <a:cs typeface="Arial"/>
              </a:rPr>
              <a:t>.</a:t>
            </a:r>
            <a:endParaRPr lang="zh-TW" dirty="0"/>
          </a:p>
        </p:txBody>
      </p:sp>
      <p:sp>
        <p:nvSpPr>
          <p:cNvPr id="19" name="文字方塊 5">
            <a:extLst>
              <a:ext uri="{FF2B5EF4-FFF2-40B4-BE49-F238E27FC236}">
                <a16:creationId xmlns:a16="http://schemas.microsoft.com/office/drawing/2014/main" id="{816F4050-1D6C-5035-F69B-8F79613F612F}"/>
              </a:ext>
            </a:extLst>
          </p:cNvPr>
          <p:cNvSpPr txBox="1"/>
          <p:nvPr/>
        </p:nvSpPr>
        <p:spPr>
          <a:xfrm>
            <a:off x="8317255" y="1480665"/>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a:latin typeface="Arial" panose="020B0604020202020204" pitchFamily="34" charset="0"/>
                <a:ea typeface="新細明體"/>
                <a:cs typeface="Arial" panose="020B0604020202020204" pitchFamily="34" charset="0"/>
              </a:rPr>
              <a:t>Hawaii</a:t>
            </a:r>
            <a:endParaRPr lang="zh-TW" altLang="en-US" sz="1000" u="sng">
              <a:latin typeface="Arial" panose="020B0604020202020204" pitchFamily="34" charset="0"/>
              <a:cs typeface="Arial" panose="020B0604020202020204" pitchFamily="34" charset="0"/>
            </a:endParaRPr>
          </a:p>
        </p:txBody>
      </p:sp>
      <p:pic>
        <p:nvPicPr>
          <p:cNvPr id="10" name="圖片 11">
            <a:extLst>
              <a:ext uri="{FF2B5EF4-FFF2-40B4-BE49-F238E27FC236}">
                <a16:creationId xmlns:a16="http://schemas.microsoft.com/office/drawing/2014/main" id="{AD4EDA8D-2299-471D-0F91-6B7AE35DD09C}"/>
              </a:ext>
            </a:extLst>
          </p:cNvPr>
          <p:cNvPicPr>
            <a:picLocks noGrp="1" noChangeAspect="1"/>
          </p:cNvPicPr>
          <p:nvPr>
            <p:ph idx="1"/>
          </p:nvPr>
        </p:nvPicPr>
        <p:blipFill>
          <a:blip r:embed="rId3"/>
          <a:stretch>
            <a:fillRect/>
          </a:stretch>
        </p:blipFill>
        <p:spPr>
          <a:xfrm>
            <a:off x="143654" y="2158495"/>
            <a:ext cx="3941908" cy="2192286"/>
          </a:xfrm>
        </p:spPr>
      </p:pic>
      <p:pic>
        <p:nvPicPr>
          <p:cNvPr id="12" name="圖片 12">
            <a:extLst>
              <a:ext uri="{FF2B5EF4-FFF2-40B4-BE49-F238E27FC236}">
                <a16:creationId xmlns:a16="http://schemas.microsoft.com/office/drawing/2014/main" id="{E053FBD6-2BA1-EF04-B9D6-BEAB9317BEB3}"/>
              </a:ext>
            </a:extLst>
          </p:cNvPr>
          <p:cNvPicPr>
            <a:picLocks noChangeAspect="1"/>
          </p:cNvPicPr>
          <p:nvPr/>
        </p:nvPicPr>
        <p:blipFill>
          <a:blip r:embed="rId4"/>
          <a:stretch>
            <a:fillRect/>
          </a:stretch>
        </p:blipFill>
        <p:spPr>
          <a:xfrm>
            <a:off x="4132997" y="2157688"/>
            <a:ext cx="3880513" cy="2184372"/>
          </a:xfrm>
          <a:prstGeom prst="rect">
            <a:avLst/>
          </a:prstGeom>
        </p:spPr>
      </p:pic>
      <p:pic>
        <p:nvPicPr>
          <p:cNvPr id="13" name="圖片 13">
            <a:extLst>
              <a:ext uri="{FF2B5EF4-FFF2-40B4-BE49-F238E27FC236}">
                <a16:creationId xmlns:a16="http://schemas.microsoft.com/office/drawing/2014/main" id="{5AA706BA-7FD8-D230-60FA-B8CAC08380BE}"/>
              </a:ext>
            </a:extLst>
          </p:cNvPr>
          <p:cNvPicPr>
            <a:picLocks noChangeAspect="1"/>
          </p:cNvPicPr>
          <p:nvPr/>
        </p:nvPicPr>
        <p:blipFill>
          <a:blip r:embed="rId5"/>
          <a:stretch>
            <a:fillRect/>
          </a:stretch>
        </p:blipFill>
        <p:spPr>
          <a:xfrm>
            <a:off x="8147713" y="2157688"/>
            <a:ext cx="3908946" cy="2190058"/>
          </a:xfrm>
          <a:prstGeom prst="rect">
            <a:avLst/>
          </a:prstGeom>
        </p:spPr>
      </p:pic>
    </p:spTree>
    <p:extLst>
      <p:ext uri="{BB962C8B-B14F-4D97-AF65-F5344CB8AC3E}">
        <p14:creationId xmlns:p14="http://schemas.microsoft.com/office/powerpoint/2010/main" val="255741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9F43A-2DA6-F79E-D7FF-D370AA029300}"/>
              </a:ext>
            </a:extLst>
          </p:cNvPr>
          <p:cNvSpPr>
            <a:spLocks noGrp="1"/>
          </p:cNvSpPr>
          <p:nvPr>
            <p:ph type="title"/>
          </p:nvPr>
        </p:nvSpPr>
        <p:spPr>
          <a:xfrm>
            <a:off x="237418" y="239793"/>
            <a:ext cx="10058400" cy="1450757"/>
          </a:xfrm>
        </p:spPr>
        <p:txBody>
          <a:bodyPr anchor="t">
            <a:normAutofit/>
          </a:bodyPr>
          <a:lstStyle/>
          <a:p>
            <a:r>
              <a:rPr lang="zh-TW" altLang="en-US" sz="2800" dirty="0">
                <a:latin typeface="Arial" panose="020B0604020202020204" pitchFamily="34" charset="0"/>
                <a:ea typeface="新細明體"/>
                <a:cs typeface="Arial" panose="020B0604020202020204" pitchFamily="34" charset="0"/>
              </a:rPr>
              <a:t>Quarter on Quarter change by county</a:t>
            </a:r>
            <a:endParaRPr lang="zh-TW" sz="3600" dirty="0">
              <a:latin typeface="Arial" panose="020B0604020202020204" pitchFamily="34" charset="0"/>
              <a:cs typeface="Arial" panose="020B0604020202020204" pitchFamily="34" charset="0"/>
            </a:endParaRPr>
          </a:p>
        </p:txBody>
      </p:sp>
      <p:pic>
        <p:nvPicPr>
          <p:cNvPr id="8" name="圖片 5">
            <a:extLst>
              <a:ext uri="{FF2B5EF4-FFF2-40B4-BE49-F238E27FC236}">
                <a16:creationId xmlns:a16="http://schemas.microsoft.com/office/drawing/2014/main" id="{C99022D3-D500-9EBD-BA1D-EE2B82888CD7}"/>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5" name="文字方塊 4">
            <a:extLst>
              <a:ext uri="{FF2B5EF4-FFF2-40B4-BE49-F238E27FC236}">
                <a16:creationId xmlns:a16="http://schemas.microsoft.com/office/drawing/2014/main" id="{3ECE8E11-8F6D-9D2D-E799-48AEB9F83DCC}"/>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pic>
        <p:nvPicPr>
          <p:cNvPr id="6" name="圖片 8">
            <a:extLst>
              <a:ext uri="{FF2B5EF4-FFF2-40B4-BE49-F238E27FC236}">
                <a16:creationId xmlns:a16="http://schemas.microsoft.com/office/drawing/2014/main" id="{5B4156B4-2E5A-EA9E-8BDD-E10D26FBAA3F}"/>
              </a:ext>
            </a:extLst>
          </p:cNvPr>
          <p:cNvPicPr>
            <a:picLocks noGrp="1" noChangeAspect="1"/>
          </p:cNvPicPr>
          <p:nvPr>
            <p:ph idx="1"/>
          </p:nvPr>
        </p:nvPicPr>
        <p:blipFill>
          <a:blip r:embed="rId3"/>
          <a:stretch>
            <a:fillRect/>
          </a:stretch>
        </p:blipFill>
        <p:spPr>
          <a:xfrm>
            <a:off x="206206" y="863755"/>
            <a:ext cx="4713475" cy="2615359"/>
          </a:xfrm>
        </p:spPr>
      </p:pic>
      <p:pic>
        <p:nvPicPr>
          <p:cNvPr id="3" name="圖片 3">
            <a:extLst>
              <a:ext uri="{FF2B5EF4-FFF2-40B4-BE49-F238E27FC236}">
                <a16:creationId xmlns:a16="http://schemas.microsoft.com/office/drawing/2014/main" id="{4FF18A54-7373-81C8-8ACA-EB7EDF03726D}"/>
              </a:ext>
            </a:extLst>
          </p:cNvPr>
          <p:cNvPicPr>
            <a:picLocks noChangeAspect="1"/>
          </p:cNvPicPr>
          <p:nvPr/>
        </p:nvPicPr>
        <p:blipFill>
          <a:blip r:embed="rId4"/>
          <a:stretch>
            <a:fillRect/>
          </a:stretch>
        </p:blipFill>
        <p:spPr>
          <a:xfrm>
            <a:off x="5907206" y="893020"/>
            <a:ext cx="4645068" cy="2618896"/>
          </a:xfrm>
          <a:prstGeom prst="rect">
            <a:avLst/>
          </a:prstGeom>
        </p:spPr>
      </p:pic>
      <p:sp>
        <p:nvSpPr>
          <p:cNvPr id="10" name="文字方塊 3">
            <a:extLst>
              <a:ext uri="{FF2B5EF4-FFF2-40B4-BE49-F238E27FC236}">
                <a16:creationId xmlns:a16="http://schemas.microsoft.com/office/drawing/2014/main" id="{5DF7A6FD-559F-694F-08C7-3FF7448E4F06}"/>
              </a:ext>
            </a:extLst>
          </p:cNvPr>
          <p:cNvSpPr txBox="1"/>
          <p:nvPr/>
        </p:nvSpPr>
        <p:spPr>
          <a:xfrm>
            <a:off x="379526" y="645340"/>
            <a:ext cx="15805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1" name="文字方塊 5">
            <a:extLst>
              <a:ext uri="{FF2B5EF4-FFF2-40B4-BE49-F238E27FC236}">
                <a16:creationId xmlns:a16="http://schemas.microsoft.com/office/drawing/2014/main" id="{BCC1B931-5AE0-0392-AB61-A0430DA45FB2}"/>
              </a:ext>
            </a:extLst>
          </p:cNvPr>
          <p:cNvSpPr txBox="1"/>
          <p:nvPr/>
        </p:nvSpPr>
        <p:spPr>
          <a:xfrm>
            <a:off x="6029876" y="646414"/>
            <a:ext cx="22726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pic>
        <p:nvPicPr>
          <p:cNvPr id="4" name="圖片 6">
            <a:extLst>
              <a:ext uri="{FF2B5EF4-FFF2-40B4-BE49-F238E27FC236}">
                <a16:creationId xmlns:a16="http://schemas.microsoft.com/office/drawing/2014/main" id="{C545C191-CE8E-9A3B-016C-30552CBDE01D}"/>
              </a:ext>
            </a:extLst>
          </p:cNvPr>
          <p:cNvPicPr>
            <a:picLocks noChangeAspect="1"/>
          </p:cNvPicPr>
          <p:nvPr/>
        </p:nvPicPr>
        <p:blipFill>
          <a:blip r:embed="rId5"/>
          <a:stretch>
            <a:fillRect/>
          </a:stretch>
        </p:blipFill>
        <p:spPr>
          <a:xfrm>
            <a:off x="206206" y="3765338"/>
            <a:ext cx="4713475" cy="2527169"/>
          </a:xfrm>
          <a:prstGeom prst="rect">
            <a:avLst/>
          </a:prstGeom>
        </p:spPr>
      </p:pic>
      <p:sp>
        <p:nvSpPr>
          <p:cNvPr id="9" name="文字方塊 5">
            <a:extLst>
              <a:ext uri="{FF2B5EF4-FFF2-40B4-BE49-F238E27FC236}">
                <a16:creationId xmlns:a16="http://schemas.microsoft.com/office/drawing/2014/main" id="{99CDB801-4058-6827-FCF5-E8BBCB86693E}"/>
              </a:ext>
            </a:extLst>
          </p:cNvPr>
          <p:cNvSpPr txBox="1"/>
          <p:nvPr/>
        </p:nvSpPr>
        <p:spPr>
          <a:xfrm>
            <a:off x="467611" y="3495268"/>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a:latin typeface="Arial" panose="020B0604020202020204" pitchFamily="34" charset="0"/>
                <a:ea typeface="新細明體"/>
                <a:cs typeface="Arial" panose="020B0604020202020204" pitchFamily="34" charset="0"/>
              </a:rPr>
              <a:t>Hawaii</a:t>
            </a:r>
            <a:endParaRPr lang="zh-TW" altLang="en-US" sz="1000" u="sng">
              <a:latin typeface="Arial" panose="020B0604020202020204" pitchFamily="34" charset="0"/>
              <a:cs typeface="Arial" panose="020B0604020202020204" pitchFamily="34" charset="0"/>
            </a:endParaRPr>
          </a:p>
        </p:txBody>
      </p:sp>
      <p:sp>
        <p:nvSpPr>
          <p:cNvPr id="13" name="文字方塊 12">
            <a:extLst>
              <a:ext uri="{FF2B5EF4-FFF2-40B4-BE49-F238E27FC236}">
                <a16:creationId xmlns:a16="http://schemas.microsoft.com/office/drawing/2014/main" id="{B9449F37-F109-225D-350A-7C4189B2EC11}"/>
              </a:ext>
            </a:extLst>
          </p:cNvPr>
          <p:cNvSpPr txBox="1"/>
          <p:nvPr/>
        </p:nvSpPr>
        <p:spPr>
          <a:xfrm>
            <a:off x="5778941" y="4433369"/>
            <a:ext cx="60285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In Austin, 3 counties see increase in the number of listings in one quarter. In the other cities, there is no significant growth in the number of listings</a:t>
            </a:r>
          </a:p>
        </p:txBody>
      </p:sp>
    </p:spTree>
    <p:extLst>
      <p:ext uri="{BB962C8B-B14F-4D97-AF65-F5344CB8AC3E}">
        <p14:creationId xmlns:p14="http://schemas.microsoft.com/office/powerpoint/2010/main" val="410161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DC46B-46C0-C38B-F334-EDE51FE207C9}"/>
              </a:ext>
            </a:extLst>
          </p:cNvPr>
          <p:cNvSpPr>
            <a:spLocks noGrp="1"/>
          </p:cNvSpPr>
          <p:nvPr>
            <p:ph type="title"/>
          </p:nvPr>
        </p:nvSpPr>
        <p:spPr>
          <a:xfrm>
            <a:off x="239438" y="239466"/>
            <a:ext cx="10058400" cy="1450757"/>
          </a:xfrm>
        </p:spPr>
        <p:txBody>
          <a:bodyPr anchor="t"/>
          <a:lstStyle/>
          <a:p>
            <a:r>
              <a:rPr lang="zh-TW" altLang="en-US" dirty="0">
                <a:latin typeface="Arial" panose="020B0604020202020204" pitchFamily="34" charset="0"/>
                <a:ea typeface="新細明體"/>
                <a:cs typeface="Arial" panose="020B0604020202020204" pitchFamily="34" charset="0"/>
              </a:rPr>
              <a:t>Conclusion</a:t>
            </a:r>
            <a:endParaRPr lang="zh-TW" altLang="en-US" dirty="0">
              <a:latin typeface="Arial" panose="020B0604020202020204" pitchFamily="34" charset="0"/>
              <a:cs typeface="Arial" panose="020B0604020202020204" pitchFamily="34" charset="0"/>
            </a:endParaRPr>
          </a:p>
        </p:txBody>
      </p:sp>
      <p:sp>
        <p:nvSpPr>
          <p:cNvPr id="5" name="文字方塊 4">
            <a:extLst>
              <a:ext uri="{FF2B5EF4-FFF2-40B4-BE49-F238E27FC236}">
                <a16:creationId xmlns:a16="http://schemas.microsoft.com/office/drawing/2014/main" id="{2FFFEAF9-B070-8FFC-43B5-0928E54791C6}"/>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3" name="內容版面配置區 2">
            <a:extLst>
              <a:ext uri="{FF2B5EF4-FFF2-40B4-BE49-F238E27FC236}">
                <a16:creationId xmlns:a16="http://schemas.microsoft.com/office/drawing/2014/main" id="{A046F36C-CA0D-29B0-8EED-D7801EE46326}"/>
              </a:ext>
            </a:extLst>
          </p:cNvPr>
          <p:cNvSpPr>
            <a:spLocks noGrp="1"/>
          </p:cNvSpPr>
          <p:nvPr>
            <p:ph idx="1"/>
          </p:nvPr>
        </p:nvSpPr>
        <p:spPr>
          <a:xfrm>
            <a:off x="836321" y="1339474"/>
            <a:ext cx="10058400" cy="4023360"/>
          </a:xfrm>
        </p:spPr>
        <p:txBody>
          <a:bodyPr vert="horz" lIns="0" tIns="45720" rIns="0" bIns="45720" rtlCol="0" anchor="t">
            <a:normAutofit/>
          </a:bodyPr>
          <a:lstStyle/>
          <a:p>
            <a:pPr>
              <a:buFont typeface="Arial" panose="020F0502020204030204" pitchFamily="34" charset="0"/>
              <a:buChar char="•"/>
            </a:pPr>
            <a:r>
              <a:rPr lang="zh-TW" altLang="en-US" dirty="0">
                <a:latin typeface="Arial" panose="020B0604020202020204" pitchFamily="34" charset="0"/>
                <a:ea typeface="新細明體"/>
                <a:cs typeface="Arial" panose="020B0604020202020204" pitchFamily="34" charset="0"/>
              </a:rPr>
              <a:t> Travelers can expect to live in newer rooms when traveling in New York City than Austin and Hawaii.</a:t>
            </a:r>
          </a:p>
          <a:p>
            <a:pPr>
              <a:buFont typeface="Arial" panose="020F0502020204030204" pitchFamily="34" charset="0"/>
              <a:buChar char="•"/>
            </a:pPr>
            <a:r>
              <a:rPr lang="zh-TW" altLang="en-US">
                <a:latin typeface="Arial"/>
                <a:ea typeface="新細明體"/>
                <a:cs typeface="Arial"/>
              </a:rPr>
              <a:t> Hosts with higher ratings usually have profile photo </a:t>
            </a:r>
            <a:r>
              <a:rPr lang="en-IN" altLang="zh-TW">
                <a:latin typeface="Arial"/>
                <a:ea typeface="新細明體"/>
                <a:cs typeface="Arial"/>
              </a:rPr>
              <a:t>added</a:t>
            </a:r>
            <a:r>
              <a:rPr lang="zh-TW" altLang="en-US">
                <a:latin typeface="Arial"/>
                <a:ea typeface="新細明體"/>
                <a:cs typeface="Arial"/>
              </a:rPr>
              <a:t> </a:t>
            </a:r>
            <a:r>
              <a:rPr lang="en-IN" altLang="zh-TW">
                <a:latin typeface="Arial"/>
                <a:ea typeface="新細明體"/>
                <a:cs typeface="Arial"/>
              </a:rPr>
              <a:t>and</a:t>
            </a:r>
            <a:r>
              <a:rPr lang="zh-TW" altLang="en-US">
                <a:latin typeface="Arial"/>
                <a:ea typeface="新細明體"/>
                <a:cs typeface="Arial"/>
              </a:rPr>
              <a:t> </a:t>
            </a:r>
            <a:r>
              <a:rPr lang="en-IN" altLang="zh-TW">
                <a:latin typeface="Arial"/>
                <a:ea typeface="新細明體"/>
                <a:cs typeface="Arial"/>
              </a:rPr>
              <a:t>identity</a:t>
            </a:r>
            <a:r>
              <a:rPr lang="zh-TW" altLang="en-US">
                <a:latin typeface="Arial"/>
                <a:ea typeface="新細明體"/>
                <a:cs typeface="Arial"/>
              </a:rPr>
              <a:t> </a:t>
            </a:r>
            <a:r>
              <a:rPr lang="en-IN" altLang="zh-TW">
                <a:latin typeface="Arial"/>
                <a:ea typeface="新細明體"/>
                <a:cs typeface="Arial"/>
              </a:rPr>
              <a:t>verified</a:t>
            </a:r>
            <a:r>
              <a:rPr lang="zh-TW" altLang="en-US">
                <a:latin typeface="Arial"/>
                <a:ea typeface="新細明體"/>
                <a:cs typeface="Arial"/>
              </a:rPr>
              <a:t>, so hosts should up</a:t>
            </a:r>
            <a:r>
              <a:rPr lang="en-IN" altLang="zh-TW">
                <a:latin typeface="Arial"/>
                <a:ea typeface="新細明體"/>
                <a:cs typeface="Arial"/>
              </a:rPr>
              <a:t>date their profile</a:t>
            </a:r>
            <a:endParaRPr lang="zh-TW" altLang="en-US">
              <a:latin typeface="Arial"/>
              <a:ea typeface="新細明體"/>
              <a:cs typeface="Arial"/>
            </a:endParaRPr>
          </a:p>
          <a:p>
            <a:pPr>
              <a:buFont typeface="Arial" panose="020F0502020204030204" pitchFamily="34" charset="0"/>
              <a:buChar char="•"/>
            </a:pPr>
            <a:r>
              <a:rPr lang="zh-TW" altLang="en-US">
                <a:latin typeface="Arial"/>
                <a:ea typeface="新細明體"/>
                <a:cs typeface="Arial"/>
              </a:rPr>
              <a:t> People who want to be superhosts </a:t>
            </a:r>
            <a:r>
              <a:rPr lang="en-IN" altLang="zh-TW">
                <a:latin typeface="Arial"/>
                <a:ea typeface="新細明體"/>
                <a:cs typeface="Arial"/>
              </a:rPr>
              <a:t>should</a:t>
            </a:r>
            <a:r>
              <a:rPr lang="zh-TW" altLang="en-US">
                <a:latin typeface="Arial"/>
                <a:ea typeface="新細明體"/>
                <a:cs typeface="Arial"/>
              </a:rPr>
              <a:t> reply </a:t>
            </a:r>
            <a:r>
              <a:rPr lang="en-IN" altLang="zh-TW">
                <a:latin typeface="Arial"/>
                <a:ea typeface="新細明體"/>
                <a:cs typeface="Arial"/>
              </a:rPr>
              <a:t>to </a:t>
            </a:r>
            <a:r>
              <a:rPr lang="zh-TW" altLang="en-US">
                <a:latin typeface="Arial"/>
                <a:ea typeface="新細明體"/>
                <a:cs typeface="Arial"/>
              </a:rPr>
              <a:t>messages from customers within an hour and </a:t>
            </a:r>
            <a:r>
              <a:rPr lang="en-IN" altLang="zh-TW">
                <a:latin typeface="Arial"/>
                <a:ea typeface="新細明體"/>
                <a:cs typeface="Arial"/>
              </a:rPr>
              <a:t>should </a:t>
            </a:r>
            <a:r>
              <a:rPr lang="zh-TW" altLang="en-US">
                <a:latin typeface="Arial"/>
                <a:ea typeface="新細明體"/>
                <a:cs typeface="Arial"/>
              </a:rPr>
              <a:t>offer more amenities.</a:t>
            </a:r>
            <a:endParaRPr lang="zh-TW" altLang="en-US">
              <a:latin typeface="Arial"/>
              <a:ea typeface="+mn-lt"/>
              <a:cs typeface="Arial"/>
            </a:endParaRPr>
          </a:p>
          <a:p>
            <a:pPr>
              <a:buFont typeface="Arial" panose="020F0502020204030204" pitchFamily="34" charset="0"/>
              <a:buChar char="•"/>
            </a:pPr>
            <a:r>
              <a:rPr lang="en-IN" altLang="zh-TW">
                <a:latin typeface="Arial"/>
                <a:ea typeface="+mn-lt"/>
                <a:cs typeface="Arial"/>
              </a:rPr>
              <a:t> Travelers should plan to stay at entire home/apt in Austin and New York City and at hotels in Hawaii as they are cheaper and have higher ratings</a:t>
            </a:r>
            <a:endParaRPr lang="en-IN">
              <a:latin typeface="Arial"/>
              <a:ea typeface="新細明體"/>
              <a:cs typeface="Arial"/>
            </a:endParaRPr>
          </a:p>
          <a:p>
            <a:pPr>
              <a:buFont typeface="Arial" panose="020F0502020204030204" pitchFamily="34" charset="0"/>
              <a:buChar char="•"/>
            </a:pPr>
            <a:r>
              <a:rPr lang="en-IN">
                <a:latin typeface="Arial"/>
                <a:ea typeface="新細明體"/>
                <a:cs typeface="Arial"/>
              </a:rPr>
              <a:t> The number of entire home/apartment have grown for all three locations in one quarter.</a:t>
            </a:r>
            <a:endParaRPr lang="en-IN">
              <a:latin typeface="Arial"/>
              <a:ea typeface="+mn-lt"/>
              <a:cs typeface="Arial"/>
            </a:endParaRPr>
          </a:p>
        </p:txBody>
      </p:sp>
    </p:spTree>
    <p:extLst>
      <p:ext uri="{BB962C8B-B14F-4D97-AF65-F5344CB8AC3E}">
        <p14:creationId xmlns:p14="http://schemas.microsoft.com/office/powerpoint/2010/main" val="239600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627614-0421-44C9-BA45-98C62DB30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95CF63B-42D2-437D-AF2A-6C97E4CAD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42D988CC-1BCA-4015-B859-258C2B796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98A3B8C-AC24-4BB1-B607-88710B8D1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6813F64-01F8-6986-45CA-7CF4F3FDA3FA}"/>
              </a:ext>
            </a:extLst>
          </p:cNvPr>
          <p:cNvSpPr>
            <a:spLocks noGrp="1"/>
          </p:cNvSpPr>
          <p:nvPr>
            <p:ph type="title"/>
          </p:nvPr>
        </p:nvSpPr>
        <p:spPr>
          <a:xfrm>
            <a:off x="7656077" y="639097"/>
            <a:ext cx="3886994" cy="3686015"/>
          </a:xfrm>
        </p:spPr>
        <p:txBody>
          <a:bodyPr vert="horz" lIns="91440" tIns="45720" rIns="91440" bIns="45720" rtlCol="0" anchor="b">
            <a:normAutofit/>
          </a:bodyPr>
          <a:lstStyle/>
          <a:p>
            <a:r>
              <a:rPr lang="en-US" altLang="zh-TW" sz="6000">
                <a:solidFill>
                  <a:schemeClr val="tx1">
                    <a:lumMod val="85000"/>
                    <a:lumOff val="15000"/>
                  </a:schemeClr>
                </a:solidFill>
              </a:rPr>
              <a:t>Thank you!</a:t>
            </a:r>
          </a:p>
        </p:txBody>
      </p:sp>
      <p:pic>
        <p:nvPicPr>
          <p:cNvPr id="4" name="圖片 4" descr="一張含有 山, 草, 天空, 室外 的圖片&#10;&#10;自動產生的描述">
            <a:extLst>
              <a:ext uri="{FF2B5EF4-FFF2-40B4-BE49-F238E27FC236}">
                <a16:creationId xmlns:a16="http://schemas.microsoft.com/office/drawing/2014/main" id="{4A1C6BB8-23B0-34A3-4592-522BA96704C0}"/>
              </a:ext>
            </a:extLst>
          </p:cNvPr>
          <p:cNvPicPr>
            <a:picLocks noChangeAspect="1"/>
          </p:cNvPicPr>
          <p:nvPr/>
        </p:nvPicPr>
        <p:blipFill rotWithShape="1">
          <a:blip r:embed="rId2"/>
          <a:srcRect l="6763" r="7804" b="-3"/>
          <a:stretch/>
        </p:blipFill>
        <p:spPr>
          <a:xfrm>
            <a:off x="3144442" y="3187890"/>
            <a:ext cx="4027002" cy="3146426"/>
          </a:xfrm>
          <a:prstGeom prst="rect">
            <a:avLst/>
          </a:prstGeom>
        </p:spPr>
      </p:pic>
      <p:pic>
        <p:nvPicPr>
          <p:cNvPr id="5" name="圖片 5" descr="一張含有 室內, 地板, 起居, 房間 的圖片&#10;&#10;自動產生的描述">
            <a:extLst>
              <a:ext uri="{FF2B5EF4-FFF2-40B4-BE49-F238E27FC236}">
                <a16:creationId xmlns:a16="http://schemas.microsoft.com/office/drawing/2014/main" id="{88F66F03-EFEB-003E-F1D9-E2A61E273879}"/>
              </a:ext>
            </a:extLst>
          </p:cNvPr>
          <p:cNvPicPr>
            <a:picLocks noChangeAspect="1"/>
          </p:cNvPicPr>
          <p:nvPr/>
        </p:nvPicPr>
        <p:blipFill rotWithShape="1">
          <a:blip r:embed="rId3"/>
          <a:srcRect l="21655" r="6911" b="-3"/>
          <a:stretch/>
        </p:blipFill>
        <p:spPr>
          <a:xfrm>
            <a:off x="820995" y="10"/>
            <a:ext cx="4113440" cy="3843834"/>
          </a:xfrm>
          <a:custGeom>
            <a:avLst/>
            <a:gdLst/>
            <a:ahLst/>
            <a:cxnLst/>
            <a:rect l="l" t="t" r="r" b="b"/>
            <a:pathLst>
              <a:path w="4113440" h="3843844">
                <a:moveTo>
                  <a:pt x="0" y="0"/>
                </a:moveTo>
                <a:lnTo>
                  <a:pt x="4113440" y="0"/>
                </a:lnTo>
                <a:lnTo>
                  <a:pt x="4113440" y="3027024"/>
                </a:lnTo>
                <a:lnTo>
                  <a:pt x="2157388" y="3027024"/>
                </a:lnTo>
                <a:lnTo>
                  <a:pt x="2157388" y="3843844"/>
                </a:lnTo>
                <a:lnTo>
                  <a:pt x="0" y="3843844"/>
                </a:lnTo>
                <a:close/>
              </a:path>
            </a:pathLst>
          </a:custGeom>
        </p:spPr>
      </p:pic>
      <p:pic>
        <p:nvPicPr>
          <p:cNvPr id="3" name="圖片 3" descr="一張含有 室內, 沙發, 房間, 窗戶 的圖片&#10;&#10;自動產生的描述">
            <a:extLst>
              <a:ext uri="{FF2B5EF4-FFF2-40B4-BE49-F238E27FC236}">
                <a16:creationId xmlns:a16="http://schemas.microsoft.com/office/drawing/2014/main" id="{2CC0F50F-B351-F64A-F592-135A7AEA0C98}"/>
              </a:ext>
            </a:extLst>
          </p:cNvPr>
          <p:cNvPicPr>
            <a:picLocks noChangeAspect="1"/>
          </p:cNvPicPr>
          <p:nvPr/>
        </p:nvPicPr>
        <p:blipFill rotWithShape="1">
          <a:blip r:embed="rId4"/>
          <a:srcRect l="17022" r="25124"/>
          <a:stretch/>
        </p:blipFill>
        <p:spPr>
          <a:xfrm>
            <a:off x="5093532" y="639097"/>
            <a:ext cx="2077912" cy="2397388"/>
          </a:xfrm>
          <a:prstGeom prst="rect">
            <a:avLst/>
          </a:prstGeom>
        </p:spPr>
      </p:pic>
      <p:pic>
        <p:nvPicPr>
          <p:cNvPr id="6" name="圖片 6" descr="一張含有 天空, 室外, 傘, 配件 的圖片&#10;&#10;自動產生的描述">
            <a:extLst>
              <a:ext uri="{FF2B5EF4-FFF2-40B4-BE49-F238E27FC236}">
                <a16:creationId xmlns:a16="http://schemas.microsoft.com/office/drawing/2014/main" id="{FCF5F86B-A810-EF1D-1A84-67356431EC45}"/>
              </a:ext>
            </a:extLst>
          </p:cNvPr>
          <p:cNvPicPr>
            <a:picLocks noChangeAspect="1"/>
          </p:cNvPicPr>
          <p:nvPr/>
        </p:nvPicPr>
        <p:blipFill rotWithShape="1">
          <a:blip r:embed="rId5"/>
          <a:srcRect r="1311" b="-4"/>
          <a:stretch/>
        </p:blipFill>
        <p:spPr>
          <a:xfrm>
            <a:off x="20" y="3993777"/>
            <a:ext cx="2986337" cy="2019928"/>
          </a:xfrm>
          <a:prstGeom prst="rect">
            <a:avLst/>
          </a:prstGeom>
        </p:spPr>
      </p:pic>
      <p:cxnSp>
        <p:nvCxnSpPr>
          <p:cNvPr id="21" name="Straight Connector 20">
            <a:extLst>
              <a:ext uri="{FF2B5EF4-FFF2-40B4-BE49-F238E27FC236}">
                <a16:creationId xmlns:a16="http://schemas.microsoft.com/office/drawing/2014/main" id="{9DE56645-2866-441C-89AC-EEC913F43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2504"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5286F1A-1D8A-461D-97B6-FA41E5978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4AC6BCA-32BA-4FCF-9F87-4D8228AB2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圖片 5">
            <a:extLst>
              <a:ext uri="{FF2B5EF4-FFF2-40B4-BE49-F238E27FC236}">
                <a16:creationId xmlns:a16="http://schemas.microsoft.com/office/drawing/2014/main" id="{6D9B0013-355A-3162-1117-70E71B61BB99}"/>
              </a:ext>
            </a:extLst>
          </p:cNvPr>
          <p:cNvPicPr>
            <a:picLocks noChangeAspect="1"/>
          </p:cNvPicPr>
          <p:nvPr/>
        </p:nvPicPr>
        <p:blipFill>
          <a:blip r:embed="rId6"/>
          <a:stretch>
            <a:fillRect/>
          </a:stretch>
        </p:blipFill>
        <p:spPr>
          <a:xfrm>
            <a:off x="10481783" y="5736084"/>
            <a:ext cx="1570372" cy="495506"/>
          </a:xfrm>
          <a:prstGeom prst="rect">
            <a:avLst/>
          </a:prstGeom>
        </p:spPr>
      </p:pic>
    </p:spTree>
    <p:extLst>
      <p:ext uri="{BB962C8B-B14F-4D97-AF65-F5344CB8AC3E}">
        <p14:creationId xmlns:p14="http://schemas.microsoft.com/office/powerpoint/2010/main" val="11467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C25DC9-08B5-64D0-8E70-548929167DA9}"/>
              </a:ext>
            </a:extLst>
          </p:cNvPr>
          <p:cNvSpPr>
            <a:spLocks noGrp="1"/>
          </p:cNvSpPr>
          <p:nvPr>
            <p:ph type="title"/>
          </p:nvPr>
        </p:nvSpPr>
        <p:spPr>
          <a:xfrm>
            <a:off x="1097280" y="644820"/>
            <a:ext cx="10058400" cy="1450757"/>
          </a:xfrm>
        </p:spPr>
        <p:txBody>
          <a:bodyPr anchor="ctr"/>
          <a:lstStyle/>
          <a:p>
            <a:r>
              <a:rPr lang="zh-TW" altLang="en-US" dirty="0">
                <a:latin typeface="Arial" panose="020B0604020202020204" pitchFamily="34" charset="0"/>
                <a:ea typeface="新細明體"/>
                <a:cs typeface="Arial" panose="020B0604020202020204" pitchFamily="34" charset="0"/>
              </a:rPr>
              <a:t>Introduction</a:t>
            </a:r>
          </a:p>
        </p:txBody>
      </p:sp>
      <p:sp>
        <p:nvSpPr>
          <p:cNvPr id="3" name="內容版面配置區 2">
            <a:extLst>
              <a:ext uri="{FF2B5EF4-FFF2-40B4-BE49-F238E27FC236}">
                <a16:creationId xmlns:a16="http://schemas.microsoft.com/office/drawing/2014/main" id="{DC22D5F3-81C8-5AB4-0CA2-4D6BEADED013}"/>
              </a:ext>
            </a:extLst>
          </p:cNvPr>
          <p:cNvSpPr>
            <a:spLocks noGrp="1"/>
          </p:cNvSpPr>
          <p:nvPr>
            <p:ph idx="1"/>
          </p:nvPr>
        </p:nvSpPr>
        <p:spPr>
          <a:xfrm>
            <a:off x="1102499" y="1866306"/>
            <a:ext cx="10058400" cy="4023360"/>
          </a:xfrm>
        </p:spPr>
        <p:txBody>
          <a:bodyPr vert="horz" lIns="0" tIns="45720" rIns="0" bIns="45720" rtlCol="0" anchor="ctr">
            <a:normAutofit/>
          </a:bodyPr>
          <a:lstStyle/>
          <a:p>
            <a:r>
              <a:rPr lang="zh-TW" dirty="0">
                <a:latin typeface="Arial" panose="020B0604020202020204" pitchFamily="34" charset="0"/>
                <a:ea typeface="+mn-lt"/>
                <a:cs typeface="Arial" panose="020B0604020202020204" pitchFamily="34" charset="0"/>
              </a:rPr>
              <a:t>AirBnB wants to evaluate how its business has been performing, and at the same time use that information to fuel growth. The 2 problem statements to address these goals are:</a:t>
            </a:r>
            <a:endParaRPr lang="zh-TW" altLang="en-US" dirty="0">
              <a:latin typeface="Arial" panose="020B0604020202020204" pitchFamily="34" charset="0"/>
              <a:cs typeface="Arial" panose="020B0604020202020204" pitchFamily="34" charset="0"/>
            </a:endParaRPr>
          </a:p>
          <a:p>
            <a:r>
              <a:rPr lang="zh-TW" dirty="0">
                <a:latin typeface="Arial"/>
                <a:ea typeface="+mn-lt"/>
                <a:cs typeface="Arial"/>
              </a:rPr>
              <a:t>1) </a:t>
            </a:r>
            <a:r>
              <a:rPr lang="en-IN" altLang="zh-TW" dirty="0">
                <a:latin typeface="Arial"/>
                <a:ea typeface="+mn-lt"/>
                <a:cs typeface="Arial"/>
              </a:rPr>
              <a:t>W</a:t>
            </a:r>
            <a:r>
              <a:rPr lang="zh-TW" dirty="0">
                <a:latin typeface="Arial"/>
                <a:ea typeface="+mn-lt"/>
                <a:cs typeface="Arial"/>
              </a:rPr>
              <a:t>e </a:t>
            </a:r>
            <a:r>
              <a:rPr lang="en-IN" altLang="zh-TW" dirty="0">
                <a:latin typeface="Arial"/>
                <a:ea typeface="+mn-lt"/>
                <a:cs typeface="Arial"/>
              </a:rPr>
              <a:t>plan</a:t>
            </a:r>
            <a:r>
              <a:rPr lang="zh-TW" dirty="0">
                <a:latin typeface="Arial"/>
                <a:ea typeface="+mn-lt"/>
                <a:cs typeface="Arial"/>
              </a:rPr>
              <a:t> to analyze the offerings and performance of hosts across </a:t>
            </a:r>
            <a:r>
              <a:rPr lang="en-US" altLang="zh-TW" dirty="0">
                <a:latin typeface="Arial"/>
                <a:ea typeface="+mn-lt"/>
                <a:cs typeface="Arial"/>
              </a:rPr>
              <a:t>d</a:t>
            </a:r>
            <a:r>
              <a:rPr lang="zh-TW" dirty="0">
                <a:latin typeface="Arial"/>
                <a:ea typeface="+mn-lt"/>
                <a:cs typeface="Arial"/>
              </a:rPr>
              <a:t>i</a:t>
            </a:r>
            <a:r>
              <a:rPr lang="en-US" altLang="zh-TW" dirty="0" err="1">
                <a:latin typeface="Arial"/>
                <a:ea typeface="+mn-lt"/>
                <a:cs typeface="Arial"/>
              </a:rPr>
              <a:t>fferent</a:t>
            </a:r>
            <a:r>
              <a:rPr lang="en-US" altLang="zh-TW" dirty="0">
                <a:latin typeface="Arial"/>
                <a:ea typeface="+mn-lt"/>
                <a:cs typeface="Arial"/>
              </a:rPr>
              <a:t> locations</a:t>
            </a:r>
            <a:r>
              <a:rPr lang="zh-TW" dirty="0">
                <a:latin typeface="Arial"/>
                <a:ea typeface="+mn-lt"/>
                <a:cs typeface="Arial"/>
              </a:rPr>
              <a:t> to determine best practices that can be shared with new and existing hosts</a:t>
            </a:r>
            <a:endParaRPr lang="zh-TW" dirty="0">
              <a:latin typeface="Arial"/>
              <a:cs typeface="Arial"/>
            </a:endParaRPr>
          </a:p>
          <a:p>
            <a:r>
              <a:rPr lang="zh-TW" dirty="0">
                <a:latin typeface="Arial" panose="020B0604020202020204" pitchFamily="34" charset="0"/>
                <a:ea typeface="+mn-lt"/>
                <a:cs typeface="Arial" panose="020B0604020202020204" pitchFamily="34" charset="0"/>
              </a:rPr>
              <a:t>2) Using QoQ data we intend to determine the growth in different markets</a:t>
            </a:r>
            <a:endParaRPr lang="en-IN" altLang="zh-TW" dirty="0">
              <a:latin typeface="Arial" panose="020B0604020202020204" pitchFamily="34" charset="0"/>
              <a:ea typeface="+mn-lt"/>
              <a:cs typeface="Arial" panose="020B0604020202020204" pitchFamily="34" charset="0"/>
            </a:endParaRPr>
          </a:p>
          <a:p>
            <a:r>
              <a:rPr lang="zh-TW" dirty="0">
                <a:latin typeface="Arial" panose="020B0604020202020204" pitchFamily="34" charset="0"/>
                <a:ea typeface="+mn-lt"/>
                <a:cs typeface="Arial" panose="020B0604020202020204" pitchFamily="34" charset="0"/>
              </a:rPr>
              <a:t>Link to Dataset:</a:t>
            </a:r>
            <a:endParaRPr lang="zh-TW" dirty="0">
              <a:latin typeface="Arial" panose="020B0604020202020204" pitchFamily="34" charset="0"/>
              <a:cs typeface="Arial" panose="020B0604020202020204" pitchFamily="34" charset="0"/>
            </a:endParaRPr>
          </a:p>
          <a:p>
            <a:r>
              <a:rPr lang="zh-TW" dirty="0">
                <a:latin typeface="Arial"/>
                <a:ea typeface="+mn-lt"/>
                <a:cs typeface="Arial"/>
                <a:hlinkClick r:id="rId2"/>
              </a:rPr>
              <a:t>http://insideairbnb.com/get-the-data</a:t>
            </a:r>
            <a:endParaRPr lang="en-IN" altLang="zh-TW" dirty="0">
              <a:latin typeface="Arial"/>
              <a:ea typeface="+mn-lt"/>
              <a:cs typeface="Arial"/>
            </a:endParaRPr>
          </a:p>
          <a:p>
            <a:r>
              <a:rPr lang="en-IN" altLang="zh-TW" dirty="0">
                <a:latin typeface="Arial"/>
                <a:cs typeface="Arial"/>
                <a:hlinkClick r:id="rId3"/>
              </a:rPr>
              <a:t>https://www.unitedstateszipcodes.org/zip-code-database/</a:t>
            </a:r>
            <a:endParaRPr lang="zh-TW" dirty="0">
              <a:latin typeface="Arial"/>
              <a:cs typeface="Arial"/>
            </a:endParaRPr>
          </a:p>
          <a:p>
            <a:endParaRPr lang="zh-TW" altLang="en-US" dirty="0">
              <a:latin typeface="Arial" panose="020B0604020202020204" pitchFamily="34" charset="0"/>
              <a:ea typeface="新細明體"/>
              <a:cs typeface="Arial" panose="020B0604020202020204" pitchFamily="34" charset="0"/>
            </a:endParaRPr>
          </a:p>
        </p:txBody>
      </p:sp>
      <p:pic>
        <p:nvPicPr>
          <p:cNvPr id="5" name="圖片 5">
            <a:extLst>
              <a:ext uri="{FF2B5EF4-FFF2-40B4-BE49-F238E27FC236}">
                <a16:creationId xmlns:a16="http://schemas.microsoft.com/office/drawing/2014/main" id="{2AFAA5C2-6F64-31F6-3C5D-CF86A42C9D1E}"/>
              </a:ext>
            </a:extLst>
          </p:cNvPr>
          <p:cNvPicPr>
            <a:picLocks noChangeAspect="1"/>
          </p:cNvPicPr>
          <p:nvPr/>
        </p:nvPicPr>
        <p:blipFill>
          <a:blip r:embed="rId4"/>
          <a:stretch>
            <a:fillRect/>
          </a:stretch>
        </p:blipFill>
        <p:spPr>
          <a:xfrm>
            <a:off x="10481783" y="5736084"/>
            <a:ext cx="1570372" cy="495506"/>
          </a:xfrm>
          <a:prstGeom prst="rect">
            <a:avLst/>
          </a:prstGeom>
        </p:spPr>
      </p:pic>
      <p:sp>
        <p:nvSpPr>
          <p:cNvPr id="4" name="文字方塊 3">
            <a:extLst>
              <a:ext uri="{FF2B5EF4-FFF2-40B4-BE49-F238E27FC236}">
                <a16:creationId xmlns:a16="http://schemas.microsoft.com/office/drawing/2014/main" id="{182FA1B0-2508-ACE0-1728-C698E6ED1C38}"/>
              </a:ext>
            </a:extLst>
          </p:cNvPr>
          <p:cNvSpPr txBox="1"/>
          <p:nvPr/>
        </p:nvSpPr>
        <p:spPr>
          <a:xfrm>
            <a:off x="935277" y="14571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6" name="文字方塊 5">
            <a:extLst>
              <a:ext uri="{FF2B5EF4-FFF2-40B4-BE49-F238E27FC236}">
                <a16:creationId xmlns:a16="http://schemas.microsoft.com/office/drawing/2014/main" id="{5A1FDA6D-5881-964A-FDA6-5C55B6F94CF7}"/>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5413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5814-4A68-2D86-0D11-33981AECFE76}"/>
              </a:ext>
            </a:extLst>
          </p:cNvPr>
          <p:cNvSpPr>
            <a:spLocks noGrp="1"/>
          </p:cNvSpPr>
          <p:nvPr>
            <p:ph type="title"/>
          </p:nvPr>
        </p:nvSpPr>
        <p:spPr>
          <a:xfrm>
            <a:off x="1097280" y="610137"/>
            <a:ext cx="10058400" cy="1450757"/>
          </a:xfrm>
        </p:spPr>
        <p:txBody>
          <a:bodyPr anchor="ctr"/>
          <a:lstStyle/>
          <a:p>
            <a:r>
              <a:rPr lang="en-US"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0CCC26C7-53F1-973D-0155-75CA43F68987}"/>
              </a:ext>
            </a:extLst>
          </p:cNvPr>
          <p:cNvSpPr>
            <a:spLocks noGrp="1"/>
          </p:cNvSpPr>
          <p:nvPr>
            <p:ph idx="1"/>
          </p:nvPr>
        </p:nvSpPr>
        <p:spPr>
          <a:xfrm>
            <a:off x="1097280" y="2023186"/>
            <a:ext cx="10058400" cy="4023360"/>
          </a:xfrm>
        </p:spPr>
        <p:txBody>
          <a:bodyPr vert="horz" lIns="0" tIns="45720" rIns="0" bIns="45720" rtlCol="0" anchor="t">
            <a:normAutofit/>
          </a:bodyPr>
          <a:lstStyle/>
          <a:p>
            <a:pPr>
              <a:buFont typeface="Arial" panose="020F0502020204030204" pitchFamily="34" charset="0"/>
              <a:buChar char="•"/>
            </a:pPr>
            <a:r>
              <a:rPr lang="en-US" altLang="zh-TW" sz="2400">
                <a:latin typeface="Arial"/>
                <a:ea typeface="+mn-lt"/>
                <a:cs typeface="Arial"/>
              </a:rPr>
              <a:t> Process of data management</a:t>
            </a:r>
            <a:endParaRPr lang="zh-TW" altLang="en-US" sz="2400">
              <a:latin typeface="Arial"/>
              <a:ea typeface="新細明體"/>
              <a:cs typeface="Arial"/>
            </a:endParaRPr>
          </a:p>
          <a:p>
            <a:pPr>
              <a:buFont typeface="Arial" panose="020F0502020204030204" pitchFamily="34" charset="0"/>
              <a:buChar char="•"/>
            </a:pPr>
            <a:r>
              <a:rPr lang="en-US" sz="2400">
                <a:latin typeface="Arial"/>
                <a:cs typeface="Arial"/>
              </a:rPr>
              <a:t> Analytics on Airbnb in three </a:t>
            </a:r>
            <a:r>
              <a:rPr lang="en-US" sz="2400">
                <a:latin typeface="Arial"/>
                <a:ea typeface="+mn-lt"/>
                <a:cs typeface="Arial"/>
              </a:rPr>
              <a:t>US</a:t>
            </a:r>
            <a:r>
              <a:rPr lang="en-US" sz="2400">
                <a:latin typeface="Arial"/>
                <a:cs typeface="Arial"/>
              </a:rPr>
              <a:t> locations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Arial" panose="020F0502020204030204" pitchFamily="34" charset="0"/>
              <a:buChar char="•"/>
            </a:pPr>
            <a:r>
              <a:rPr lang="en-US" sz="2400">
                <a:latin typeface="Arial"/>
                <a:cs typeface="Arial"/>
              </a:rPr>
              <a:t> Conclusion</a:t>
            </a:r>
          </a:p>
        </p:txBody>
      </p:sp>
      <p:sp>
        <p:nvSpPr>
          <p:cNvPr id="6" name="文字方塊 5">
            <a:extLst>
              <a:ext uri="{FF2B5EF4-FFF2-40B4-BE49-F238E27FC236}">
                <a16:creationId xmlns:a16="http://schemas.microsoft.com/office/drawing/2014/main" id="{7717ED46-F18E-85D3-068A-963743BAFFF5}"/>
              </a:ext>
            </a:extLst>
          </p:cNvPr>
          <p:cNvSpPr txBox="1"/>
          <p:nvPr/>
        </p:nvSpPr>
        <p:spPr>
          <a:xfrm>
            <a:off x="1371149" y="3060892"/>
            <a:ext cx="45928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404040"/>
                </a:solidFill>
                <a:latin typeface="Arial" panose="020B0604020202020204" pitchFamily="34" charset="0"/>
                <a:ea typeface="Arial"/>
                <a:cs typeface="Arial" panose="020B0604020202020204" pitchFamily="34" charset="0"/>
              </a:rPr>
              <a:t>Austin</a:t>
            </a:r>
            <a:r>
              <a:rPr lang="en-US" sz="2400" dirty="0">
                <a:latin typeface="Arial" panose="020B0604020202020204" pitchFamily="34" charset="0"/>
                <a:ea typeface="Arial"/>
                <a:cs typeface="Arial" panose="020B0604020202020204" pitchFamily="34" charset="0"/>
              </a:rPr>
              <a:t>​, Texas</a:t>
            </a:r>
            <a:endParaRPr lang="zh-TW" altLang="en-US" sz="2400" dirty="0">
              <a:latin typeface="Arial" panose="020B0604020202020204" pitchFamily="34" charset="0"/>
              <a:ea typeface="新細明體"/>
              <a:cs typeface="Arial" panose="020B0604020202020204" pitchFamily="34" charset="0"/>
            </a:endParaRPr>
          </a:p>
          <a:p>
            <a:pPr marL="285750" indent="-285750">
              <a:buFont typeface="Arial"/>
              <a:buChar char="•"/>
            </a:pPr>
            <a:r>
              <a:rPr lang="en-US" sz="2400" dirty="0">
                <a:solidFill>
                  <a:srgbClr val="404040"/>
                </a:solidFill>
                <a:latin typeface="Arial" panose="020B0604020202020204" pitchFamily="34" charset="0"/>
                <a:ea typeface="Arial"/>
                <a:cs typeface="Arial" panose="020B0604020202020204" pitchFamily="34" charset="0"/>
              </a:rPr>
              <a:t>New York City</a:t>
            </a:r>
            <a:r>
              <a:rPr lang="en-US" sz="2400" dirty="0">
                <a:latin typeface="Arial" panose="020B0604020202020204" pitchFamily="34" charset="0"/>
                <a:ea typeface="Arial"/>
                <a:cs typeface="Arial" panose="020B0604020202020204" pitchFamily="34" charset="0"/>
              </a:rPr>
              <a:t>​, New York</a:t>
            </a:r>
          </a:p>
          <a:p>
            <a:pPr marL="285750" indent="-285750">
              <a:buFont typeface="Arial"/>
              <a:buChar char="•"/>
            </a:pPr>
            <a:r>
              <a:rPr lang="en-US" altLang="zh-TW" sz="2400" dirty="0">
                <a:solidFill>
                  <a:srgbClr val="404040"/>
                </a:solidFill>
                <a:latin typeface="Arial" panose="020B0604020202020204" pitchFamily="34" charset="0"/>
                <a:cs typeface="Arial" panose="020B0604020202020204" pitchFamily="34" charset="0"/>
              </a:rPr>
              <a:t>Hawaii</a:t>
            </a:r>
            <a:endParaRPr lang="zh-TW" altLang="en-US" sz="2400" dirty="0">
              <a:latin typeface="Arial" panose="020B0604020202020204" pitchFamily="34" charset="0"/>
              <a:cs typeface="Arial" panose="020B0604020202020204" pitchFamily="34" charset="0"/>
            </a:endParaRPr>
          </a:p>
        </p:txBody>
      </p:sp>
      <p:pic>
        <p:nvPicPr>
          <p:cNvPr id="8" name="圖片 5">
            <a:extLst>
              <a:ext uri="{FF2B5EF4-FFF2-40B4-BE49-F238E27FC236}">
                <a16:creationId xmlns:a16="http://schemas.microsoft.com/office/drawing/2014/main" id="{BC1A49DB-6C31-85CF-6515-7CC5BC6B8CB8}"/>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5" name="文字方塊 4">
            <a:extLst>
              <a:ext uri="{FF2B5EF4-FFF2-40B4-BE49-F238E27FC236}">
                <a16:creationId xmlns:a16="http://schemas.microsoft.com/office/drawing/2014/main" id="{185D8003-7F36-DC50-62B7-00E1EC0BBEC1}"/>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39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字方塊 4">
            <a:extLst>
              <a:ext uri="{FF2B5EF4-FFF2-40B4-BE49-F238E27FC236}">
                <a16:creationId xmlns:a16="http://schemas.microsoft.com/office/drawing/2014/main" id="{7C5D4EFE-75CB-E855-691E-BD8F621CBCEB}"/>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2" name="Title 1">
            <a:extLst>
              <a:ext uri="{FF2B5EF4-FFF2-40B4-BE49-F238E27FC236}">
                <a16:creationId xmlns:a16="http://schemas.microsoft.com/office/drawing/2014/main" id="{70EFF432-A55C-2A04-EC76-A8625951CCFA}"/>
              </a:ext>
            </a:extLst>
          </p:cNvPr>
          <p:cNvSpPr>
            <a:spLocks noGrp="1"/>
          </p:cNvSpPr>
          <p:nvPr>
            <p:ph type="title"/>
          </p:nvPr>
        </p:nvSpPr>
        <p:spPr>
          <a:xfrm>
            <a:off x="1065965" y="98714"/>
            <a:ext cx="10058400" cy="957730"/>
          </a:xfrm>
        </p:spPr>
        <p:txBody>
          <a:bodyPr/>
          <a:lstStyle/>
          <a:p>
            <a:r>
              <a:rPr lang="en-IN" dirty="0">
                <a:latin typeface="Arial"/>
                <a:cs typeface="Arial"/>
              </a:rPr>
              <a:t>Data Processing &amp; Transformation</a:t>
            </a:r>
            <a:endParaRPr lang="en-IN" dirty="0">
              <a:latin typeface="Arial" panose="020B0604020202020204" pitchFamily="34" charset="0"/>
              <a:cs typeface="Arial" panose="020B0604020202020204" pitchFamily="34" charset="0"/>
            </a:endParaRPr>
          </a:p>
        </p:txBody>
      </p:sp>
      <p:pic>
        <p:nvPicPr>
          <p:cNvPr id="6" name="圖片 5">
            <a:extLst>
              <a:ext uri="{FF2B5EF4-FFF2-40B4-BE49-F238E27FC236}">
                <a16:creationId xmlns:a16="http://schemas.microsoft.com/office/drawing/2014/main" id="{A62B30CC-8E04-E436-45DC-180E94D6F677}"/>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4" name="Rounded Rectangle 3"/>
          <p:cNvSpPr/>
          <p:nvPr/>
        </p:nvSpPr>
        <p:spPr>
          <a:xfrm>
            <a:off x="1842534" y="1453509"/>
            <a:ext cx="914399" cy="791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Read</a:t>
            </a:r>
            <a:endParaRPr lang="en-IN" sz="1400" dirty="0"/>
          </a:p>
        </p:txBody>
      </p:sp>
      <p:sp>
        <p:nvSpPr>
          <p:cNvPr id="7" name="Rounded Rectangle 6"/>
          <p:cNvSpPr/>
          <p:nvPr/>
        </p:nvSpPr>
        <p:spPr>
          <a:xfrm>
            <a:off x="3472546" y="1271840"/>
            <a:ext cx="917878" cy="869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Previous Quarter Listings</a:t>
            </a:r>
            <a:endParaRPr lang="en-IN" sz="1400" dirty="0"/>
          </a:p>
        </p:txBody>
      </p:sp>
      <p:sp>
        <p:nvSpPr>
          <p:cNvPr id="8" name="Rounded Rectangle 7"/>
          <p:cNvSpPr/>
          <p:nvPr/>
        </p:nvSpPr>
        <p:spPr>
          <a:xfrm>
            <a:off x="3472547" y="2360453"/>
            <a:ext cx="917878" cy="933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Latest Quarter</a:t>
            </a:r>
          </a:p>
          <a:p>
            <a:pPr algn="ctr"/>
            <a:r>
              <a:rPr lang="en-US" sz="1400" dirty="0"/>
              <a:t>Listings</a:t>
            </a:r>
            <a:endParaRPr lang="en-IN" sz="1400" dirty="0"/>
          </a:p>
        </p:txBody>
      </p:sp>
      <p:sp>
        <p:nvSpPr>
          <p:cNvPr id="9" name="Rectangle 8"/>
          <p:cNvSpPr/>
          <p:nvPr/>
        </p:nvSpPr>
        <p:spPr>
          <a:xfrm>
            <a:off x="3132496" y="1190049"/>
            <a:ext cx="1633491" cy="337307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p:nvPr/>
        </p:nvCxnSpPr>
        <p:spPr>
          <a:xfrm flipV="1">
            <a:off x="2773243" y="1849448"/>
            <a:ext cx="3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65987" y="1849448"/>
            <a:ext cx="39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72546" y="3523369"/>
            <a:ext cx="917878" cy="933159"/>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Zip Code-County Mapping</a:t>
            </a:r>
            <a:endParaRPr lang="en-IN" sz="1400" dirty="0">
              <a:solidFill>
                <a:schemeClr val="accent1">
                  <a:lumMod val="50000"/>
                </a:schemeClr>
              </a:solidFill>
            </a:endParaRPr>
          </a:p>
        </p:txBody>
      </p:sp>
      <p:sp>
        <p:nvSpPr>
          <p:cNvPr id="14" name="TextBox 13"/>
          <p:cNvSpPr txBox="1"/>
          <p:nvPr/>
        </p:nvSpPr>
        <p:spPr>
          <a:xfrm>
            <a:off x="3165589" y="4644911"/>
            <a:ext cx="1531792" cy="738664"/>
          </a:xfrm>
          <a:prstGeom prst="rect">
            <a:avLst/>
          </a:prstGeom>
          <a:noFill/>
        </p:spPr>
        <p:txBody>
          <a:bodyPr wrap="square" rtlCol="0">
            <a:spAutoFit/>
          </a:bodyPr>
          <a:lstStyle/>
          <a:p>
            <a:r>
              <a:rPr lang="en-US" sz="1400" b="1" dirty="0"/>
              <a:t>DROP COLUMNS</a:t>
            </a:r>
          </a:p>
          <a:p>
            <a:r>
              <a:rPr lang="en-US" sz="1400" b="1" dirty="0"/>
              <a:t>              +                  </a:t>
            </a:r>
          </a:p>
          <a:p>
            <a:r>
              <a:rPr lang="en-US" sz="1400" b="1" dirty="0"/>
              <a:t>MERGE DATASETS </a:t>
            </a:r>
            <a:endParaRPr lang="en-IN" sz="1400" b="1" dirty="0"/>
          </a:p>
        </p:txBody>
      </p:sp>
      <p:sp>
        <p:nvSpPr>
          <p:cNvPr id="15" name="Rounded Rectangle 14"/>
          <p:cNvSpPr/>
          <p:nvPr/>
        </p:nvSpPr>
        <p:spPr>
          <a:xfrm>
            <a:off x="5583061" y="1296583"/>
            <a:ext cx="123502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Verifications</a:t>
            </a:r>
          </a:p>
          <a:p>
            <a:pPr algn="ctr"/>
            <a:r>
              <a:rPr lang="en-US" sz="1400" dirty="0"/>
              <a:t>Count</a:t>
            </a:r>
            <a:endParaRPr lang="en-IN" sz="1400" dirty="0"/>
          </a:p>
        </p:txBody>
      </p:sp>
      <p:sp>
        <p:nvSpPr>
          <p:cNvPr id="16" name="Rounded Rectangle 15"/>
          <p:cNvSpPr/>
          <p:nvPr/>
        </p:nvSpPr>
        <p:spPr>
          <a:xfrm>
            <a:off x="5583061" y="4327348"/>
            <a:ext cx="123502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Listing Age</a:t>
            </a:r>
            <a:endParaRPr lang="en-IN" sz="1400" dirty="0"/>
          </a:p>
        </p:txBody>
      </p:sp>
      <p:sp>
        <p:nvSpPr>
          <p:cNvPr id="17" name="Rounded Rectangle 16"/>
          <p:cNvSpPr/>
          <p:nvPr/>
        </p:nvSpPr>
        <p:spPr>
          <a:xfrm>
            <a:off x="5583061" y="3557788"/>
            <a:ext cx="123502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QoQ</a:t>
            </a:r>
            <a:r>
              <a:rPr lang="en-US" sz="1400" dirty="0"/>
              <a:t> </a:t>
            </a:r>
            <a:r>
              <a:rPr lang="en-US" sz="1400" dirty="0" err="1"/>
              <a:t>Superhost</a:t>
            </a:r>
            <a:r>
              <a:rPr lang="en-US" sz="1400" dirty="0"/>
              <a:t> Variations</a:t>
            </a:r>
            <a:endParaRPr lang="en-IN" sz="1400" dirty="0"/>
          </a:p>
        </p:txBody>
      </p:sp>
      <p:sp>
        <p:nvSpPr>
          <p:cNvPr id="18" name="Rounded Rectangle 17"/>
          <p:cNvSpPr/>
          <p:nvPr/>
        </p:nvSpPr>
        <p:spPr>
          <a:xfrm>
            <a:off x="5583061" y="2788146"/>
            <a:ext cx="123502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QoQ</a:t>
            </a:r>
            <a:r>
              <a:rPr lang="en-US" sz="1400" dirty="0"/>
              <a:t> Listing Variations</a:t>
            </a:r>
            <a:endParaRPr lang="en-IN" sz="1400" dirty="0"/>
          </a:p>
        </p:txBody>
      </p:sp>
      <p:sp>
        <p:nvSpPr>
          <p:cNvPr id="19" name="Rounded Rectangle 18"/>
          <p:cNvSpPr/>
          <p:nvPr/>
        </p:nvSpPr>
        <p:spPr>
          <a:xfrm>
            <a:off x="5583061" y="2048142"/>
            <a:ext cx="123502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Amenities Count</a:t>
            </a:r>
            <a:endParaRPr lang="en-IN" sz="1400" dirty="0"/>
          </a:p>
        </p:txBody>
      </p:sp>
      <p:sp>
        <p:nvSpPr>
          <p:cNvPr id="20" name="Rectangle 19"/>
          <p:cNvSpPr/>
          <p:nvPr/>
        </p:nvSpPr>
        <p:spPr>
          <a:xfrm>
            <a:off x="5172211" y="1181113"/>
            <a:ext cx="2054246" cy="387915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945987" y="5220556"/>
            <a:ext cx="2608526" cy="307777"/>
          </a:xfrm>
          <a:prstGeom prst="rect">
            <a:avLst/>
          </a:prstGeom>
          <a:noFill/>
        </p:spPr>
        <p:txBody>
          <a:bodyPr wrap="square" rtlCol="0">
            <a:spAutoFit/>
          </a:bodyPr>
          <a:lstStyle/>
          <a:p>
            <a:r>
              <a:rPr lang="en-US" sz="1400" b="1" dirty="0"/>
              <a:t>ENGINEER INTUITIVE FEATURES</a:t>
            </a:r>
            <a:endParaRPr lang="en-IN" sz="1400" b="1" dirty="0"/>
          </a:p>
        </p:txBody>
      </p:sp>
      <p:cxnSp>
        <p:nvCxnSpPr>
          <p:cNvPr id="22" name="Straight Arrow Connector 21"/>
          <p:cNvCxnSpPr/>
          <p:nvPr/>
        </p:nvCxnSpPr>
        <p:spPr>
          <a:xfrm>
            <a:off x="2773243" y="4169788"/>
            <a:ext cx="699303" cy="437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1594" y="3894684"/>
            <a:ext cx="699343" cy="415498"/>
          </a:xfrm>
          <a:prstGeom prst="rect">
            <a:avLst/>
          </a:prstGeom>
          <a:noFill/>
          <a:ln>
            <a:solidFill>
              <a:schemeClr val="accent1"/>
            </a:solidFill>
            <a:prstDash val="dashDot"/>
          </a:ln>
        </p:spPr>
        <p:txBody>
          <a:bodyPr wrap="square" rtlCol="0">
            <a:spAutoFit/>
          </a:bodyPr>
          <a:lstStyle/>
          <a:p>
            <a:r>
              <a:rPr lang="en-US" sz="1050" dirty="0"/>
              <a:t>Only for Austin</a:t>
            </a:r>
            <a:endParaRPr lang="en-IN" sz="1400" dirty="0"/>
          </a:p>
        </p:txBody>
      </p:sp>
      <p:cxnSp>
        <p:nvCxnSpPr>
          <p:cNvPr id="25" name="Straight Arrow Connector 24"/>
          <p:cNvCxnSpPr/>
          <p:nvPr/>
        </p:nvCxnSpPr>
        <p:spPr>
          <a:xfrm flipV="1">
            <a:off x="7235335" y="1853823"/>
            <a:ext cx="39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640213" y="1169696"/>
            <a:ext cx="2054246" cy="499086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8045091" y="2468950"/>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Price</a:t>
            </a:r>
            <a:endParaRPr lang="en-IN" sz="1050" dirty="0"/>
          </a:p>
        </p:txBody>
      </p:sp>
      <p:sp>
        <p:nvSpPr>
          <p:cNvPr id="28" name="Rounded Rectangle 27"/>
          <p:cNvSpPr/>
          <p:nvPr/>
        </p:nvSpPr>
        <p:spPr>
          <a:xfrm>
            <a:off x="8045091" y="2056051"/>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Location</a:t>
            </a:r>
            <a:endParaRPr lang="en-IN" sz="1050" dirty="0"/>
          </a:p>
        </p:txBody>
      </p:sp>
      <p:sp>
        <p:nvSpPr>
          <p:cNvPr id="29" name="Rounded Rectangle 28"/>
          <p:cNvSpPr/>
          <p:nvPr/>
        </p:nvSpPr>
        <p:spPr>
          <a:xfrm>
            <a:off x="8045091" y="1638148"/>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QoQ</a:t>
            </a:r>
            <a:r>
              <a:rPr lang="en-US" sz="1050" dirty="0"/>
              <a:t> Variations </a:t>
            </a:r>
            <a:endParaRPr lang="en-IN" sz="1050" dirty="0"/>
          </a:p>
        </p:txBody>
      </p:sp>
      <p:sp>
        <p:nvSpPr>
          <p:cNvPr id="30" name="Rounded Rectangle 29"/>
          <p:cNvSpPr/>
          <p:nvPr/>
        </p:nvSpPr>
        <p:spPr>
          <a:xfrm>
            <a:off x="8045091" y="1238243"/>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Room Type</a:t>
            </a:r>
            <a:endParaRPr lang="en-IN" sz="1050" dirty="0"/>
          </a:p>
        </p:txBody>
      </p:sp>
      <p:sp>
        <p:nvSpPr>
          <p:cNvPr id="31" name="Rounded Rectangle 30"/>
          <p:cNvSpPr/>
          <p:nvPr/>
        </p:nvSpPr>
        <p:spPr>
          <a:xfrm>
            <a:off x="8045091" y="2880832"/>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Average Review Ratings</a:t>
            </a:r>
            <a:endParaRPr lang="en-IN" sz="1050" dirty="0"/>
          </a:p>
        </p:txBody>
      </p:sp>
      <p:sp>
        <p:nvSpPr>
          <p:cNvPr id="32" name="Rounded Rectangle 31"/>
          <p:cNvSpPr/>
          <p:nvPr/>
        </p:nvSpPr>
        <p:spPr>
          <a:xfrm>
            <a:off x="8045091" y="3307122"/>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Superhost</a:t>
            </a:r>
            <a:r>
              <a:rPr lang="en-US" sz="1050" dirty="0"/>
              <a:t> Status</a:t>
            </a:r>
            <a:endParaRPr lang="en-IN" sz="1050" dirty="0"/>
          </a:p>
        </p:txBody>
      </p:sp>
      <p:sp>
        <p:nvSpPr>
          <p:cNvPr id="33" name="Rounded Rectangle 32"/>
          <p:cNvSpPr/>
          <p:nvPr/>
        </p:nvSpPr>
        <p:spPr>
          <a:xfrm>
            <a:off x="8045091" y="3722377"/>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Amenities Provided</a:t>
            </a:r>
            <a:endParaRPr lang="en-IN" sz="1050" dirty="0"/>
          </a:p>
        </p:txBody>
      </p:sp>
      <p:sp>
        <p:nvSpPr>
          <p:cNvPr id="34" name="Rounded Rectangle 33"/>
          <p:cNvSpPr/>
          <p:nvPr/>
        </p:nvSpPr>
        <p:spPr>
          <a:xfrm>
            <a:off x="8045091" y="4132584"/>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Host Verification</a:t>
            </a:r>
            <a:endParaRPr lang="en-IN" sz="1050" dirty="0"/>
          </a:p>
        </p:txBody>
      </p:sp>
      <p:sp>
        <p:nvSpPr>
          <p:cNvPr id="35" name="Rounded Rectangle 34"/>
          <p:cNvSpPr/>
          <p:nvPr/>
        </p:nvSpPr>
        <p:spPr>
          <a:xfrm>
            <a:off x="8045091" y="4542791"/>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Volume of Listings</a:t>
            </a:r>
            <a:endParaRPr lang="en-IN" sz="1050" dirty="0"/>
          </a:p>
        </p:txBody>
      </p:sp>
      <p:sp>
        <p:nvSpPr>
          <p:cNvPr id="36" name="Rounded Rectangle 35"/>
          <p:cNvSpPr/>
          <p:nvPr/>
        </p:nvSpPr>
        <p:spPr>
          <a:xfrm>
            <a:off x="8045091" y="4956487"/>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Host Response Time</a:t>
            </a:r>
            <a:endParaRPr lang="en-IN" sz="1050" dirty="0"/>
          </a:p>
        </p:txBody>
      </p:sp>
      <p:sp>
        <p:nvSpPr>
          <p:cNvPr id="37" name="Rounded Rectangle 36"/>
          <p:cNvSpPr/>
          <p:nvPr/>
        </p:nvSpPr>
        <p:spPr>
          <a:xfrm>
            <a:off x="8045091" y="5373401"/>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of </a:t>
            </a:r>
            <a:r>
              <a:rPr lang="en-US" sz="1050" dirty="0" err="1"/>
              <a:t>LIsting</a:t>
            </a:r>
            <a:endParaRPr lang="en-IN" sz="1050" dirty="0"/>
          </a:p>
        </p:txBody>
      </p:sp>
      <p:sp>
        <p:nvSpPr>
          <p:cNvPr id="38" name="Rounded Rectangle 37"/>
          <p:cNvSpPr/>
          <p:nvPr/>
        </p:nvSpPr>
        <p:spPr>
          <a:xfrm>
            <a:off x="8045091" y="5777622"/>
            <a:ext cx="1235022" cy="3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Host Validation Criteria</a:t>
            </a:r>
            <a:endParaRPr lang="en-IN" sz="1050" dirty="0"/>
          </a:p>
        </p:txBody>
      </p:sp>
      <p:sp>
        <p:nvSpPr>
          <p:cNvPr id="39" name="TextBox 38"/>
          <p:cNvSpPr txBox="1"/>
          <p:nvPr/>
        </p:nvSpPr>
        <p:spPr>
          <a:xfrm rot="5400000">
            <a:off x="7431824" y="3519075"/>
            <a:ext cx="4965958" cy="307777"/>
          </a:xfrm>
          <a:prstGeom prst="rect">
            <a:avLst/>
          </a:prstGeom>
          <a:noFill/>
        </p:spPr>
        <p:txBody>
          <a:bodyPr wrap="square" rtlCol="0">
            <a:spAutoFit/>
          </a:bodyPr>
          <a:lstStyle/>
          <a:p>
            <a:r>
              <a:rPr lang="en-US" sz="1400" b="1" dirty="0"/>
              <a:t>USE ANALYTICS TO EXPLORE EFFECT OF RELEVANT PARAMETERS</a:t>
            </a:r>
            <a:endParaRPr lang="en-IN" sz="1400" b="1" dirty="0"/>
          </a:p>
        </p:txBody>
      </p:sp>
    </p:spTree>
    <p:extLst>
      <p:ext uri="{BB962C8B-B14F-4D97-AF65-F5344CB8AC3E}">
        <p14:creationId xmlns:p14="http://schemas.microsoft.com/office/powerpoint/2010/main" val="260422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F432-A55C-2A04-EC76-A8625951CCFA}"/>
              </a:ext>
            </a:extLst>
          </p:cNvPr>
          <p:cNvSpPr>
            <a:spLocks noGrp="1"/>
          </p:cNvSpPr>
          <p:nvPr>
            <p:ph type="title"/>
          </p:nvPr>
        </p:nvSpPr>
        <p:spPr>
          <a:xfrm>
            <a:off x="251773" y="-631972"/>
            <a:ext cx="10058400" cy="1450757"/>
          </a:xfrm>
        </p:spPr>
        <p:txBody>
          <a:bodyPr>
            <a:normAutofit/>
          </a:bodyPr>
          <a:lstStyle/>
          <a:p>
            <a:r>
              <a:rPr lang="en-IN" sz="3600">
                <a:latin typeface="Arial"/>
                <a:cs typeface="Arial"/>
              </a:rPr>
              <a:t>Airbnb listing price and location maps</a:t>
            </a:r>
            <a:endParaRPr lang="en-IN" sz="3600">
              <a:latin typeface="Arial" panose="020B0604020202020204" pitchFamily="34" charset="0"/>
              <a:cs typeface="Arial" panose="020B0604020202020204" pitchFamily="34" charset="0"/>
            </a:endParaRPr>
          </a:p>
        </p:txBody>
      </p:sp>
      <p:sp>
        <p:nvSpPr>
          <p:cNvPr id="5" name="文字方塊 4">
            <a:extLst>
              <a:ext uri="{FF2B5EF4-FFF2-40B4-BE49-F238E27FC236}">
                <a16:creationId xmlns:a16="http://schemas.microsoft.com/office/drawing/2014/main" id="{F5ED9856-C18B-C87B-DD36-65A748936BBE}"/>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pic>
        <p:nvPicPr>
          <p:cNvPr id="6" name="圖片 5">
            <a:extLst>
              <a:ext uri="{FF2B5EF4-FFF2-40B4-BE49-F238E27FC236}">
                <a16:creationId xmlns:a16="http://schemas.microsoft.com/office/drawing/2014/main" id="{A62B30CC-8E04-E436-45DC-180E94D6F677}"/>
              </a:ext>
            </a:extLst>
          </p:cNvPr>
          <p:cNvPicPr>
            <a:picLocks noChangeAspect="1"/>
          </p:cNvPicPr>
          <p:nvPr/>
        </p:nvPicPr>
        <p:blipFill>
          <a:blip r:embed="rId2"/>
          <a:stretch>
            <a:fillRect/>
          </a:stretch>
        </p:blipFill>
        <p:spPr>
          <a:xfrm>
            <a:off x="10481783" y="5736084"/>
            <a:ext cx="1570372" cy="495506"/>
          </a:xfrm>
          <a:prstGeom prst="rect">
            <a:avLst/>
          </a:prstGeom>
        </p:spPr>
      </p:pic>
      <p:pic>
        <p:nvPicPr>
          <p:cNvPr id="10" name="圖片 10" descr="一張含有 地圖 的圖片&#10;&#10;自動產生的描述">
            <a:extLst>
              <a:ext uri="{FF2B5EF4-FFF2-40B4-BE49-F238E27FC236}">
                <a16:creationId xmlns:a16="http://schemas.microsoft.com/office/drawing/2014/main" id="{7A4AA4ED-3B44-E01D-9F67-344D94AC25EB}"/>
              </a:ext>
            </a:extLst>
          </p:cNvPr>
          <p:cNvPicPr>
            <a:picLocks noGrp="1" noChangeAspect="1"/>
          </p:cNvPicPr>
          <p:nvPr>
            <p:ph idx="1"/>
          </p:nvPr>
        </p:nvPicPr>
        <p:blipFill>
          <a:blip r:embed="rId3"/>
          <a:stretch>
            <a:fillRect/>
          </a:stretch>
        </p:blipFill>
        <p:spPr>
          <a:xfrm>
            <a:off x="133176" y="1715255"/>
            <a:ext cx="3421938" cy="3344867"/>
          </a:xfrm>
        </p:spPr>
      </p:pic>
      <p:pic>
        <p:nvPicPr>
          <p:cNvPr id="11" name="圖片 11" descr="一張含有 地圖 的圖片&#10;&#10;自動產生的描述">
            <a:extLst>
              <a:ext uri="{FF2B5EF4-FFF2-40B4-BE49-F238E27FC236}">
                <a16:creationId xmlns:a16="http://schemas.microsoft.com/office/drawing/2014/main" id="{B5B66F54-7A46-2216-205F-FF4CA17ADA21}"/>
              </a:ext>
            </a:extLst>
          </p:cNvPr>
          <p:cNvPicPr>
            <a:picLocks noChangeAspect="1"/>
          </p:cNvPicPr>
          <p:nvPr/>
        </p:nvPicPr>
        <p:blipFill>
          <a:blip r:embed="rId4"/>
          <a:stretch>
            <a:fillRect/>
          </a:stretch>
        </p:blipFill>
        <p:spPr>
          <a:xfrm>
            <a:off x="3591838" y="1675393"/>
            <a:ext cx="4178473" cy="3355859"/>
          </a:xfrm>
          <a:prstGeom prst="rect">
            <a:avLst/>
          </a:prstGeom>
        </p:spPr>
      </p:pic>
      <p:pic>
        <p:nvPicPr>
          <p:cNvPr id="12" name="圖片 12" descr="一張含有 文字, 監視器, 螢幕擷取畫面, 螢幕 的圖片&#10;&#10;自動產生的描述">
            <a:extLst>
              <a:ext uri="{FF2B5EF4-FFF2-40B4-BE49-F238E27FC236}">
                <a16:creationId xmlns:a16="http://schemas.microsoft.com/office/drawing/2014/main" id="{87EB75E8-A1EF-5D35-3480-ADAC36FA934F}"/>
              </a:ext>
            </a:extLst>
          </p:cNvPr>
          <p:cNvPicPr>
            <a:picLocks noChangeAspect="1"/>
          </p:cNvPicPr>
          <p:nvPr/>
        </p:nvPicPr>
        <p:blipFill>
          <a:blip r:embed="rId5"/>
          <a:stretch>
            <a:fillRect/>
          </a:stretch>
        </p:blipFill>
        <p:spPr>
          <a:xfrm>
            <a:off x="7714988" y="1734008"/>
            <a:ext cx="4371583" cy="3129020"/>
          </a:xfrm>
          <a:prstGeom prst="rect">
            <a:avLst/>
          </a:prstGeom>
        </p:spPr>
      </p:pic>
      <p:sp>
        <p:nvSpPr>
          <p:cNvPr id="13" name="矩形 12">
            <a:extLst>
              <a:ext uri="{FF2B5EF4-FFF2-40B4-BE49-F238E27FC236}">
                <a16:creationId xmlns:a16="http://schemas.microsoft.com/office/drawing/2014/main" id="{DF7F1F83-9035-3DDA-B534-3CD0B4859FBD}"/>
              </a:ext>
            </a:extLst>
          </p:cNvPr>
          <p:cNvSpPr/>
          <p:nvPr/>
        </p:nvSpPr>
        <p:spPr>
          <a:xfrm>
            <a:off x="2423787" y="2110634"/>
            <a:ext cx="579329" cy="114823"/>
          </a:xfrm>
          <a:prstGeom prst="rect">
            <a:avLst/>
          </a:prstGeom>
          <a:solidFill>
            <a:schemeClr val="bg1">
              <a:lumMod val="95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新細明體"/>
              <a:cs typeface="Calibri"/>
            </a:endParaRPr>
          </a:p>
        </p:txBody>
      </p:sp>
      <p:sp>
        <p:nvSpPr>
          <p:cNvPr id="14" name="矩形 13">
            <a:extLst>
              <a:ext uri="{FF2B5EF4-FFF2-40B4-BE49-F238E27FC236}">
                <a16:creationId xmlns:a16="http://schemas.microsoft.com/office/drawing/2014/main" id="{DDBE7493-A0B3-8D49-84E9-69A745D8C3CD}"/>
              </a:ext>
            </a:extLst>
          </p:cNvPr>
          <p:cNvSpPr/>
          <p:nvPr/>
        </p:nvSpPr>
        <p:spPr>
          <a:xfrm>
            <a:off x="4067827" y="2121072"/>
            <a:ext cx="871602" cy="161795"/>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新細明體"/>
              <a:cs typeface="Calibri"/>
            </a:endParaRPr>
          </a:p>
        </p:txBody>
      </p:sp>
    </p:spTree>
    <p:extLst>
      <p:ext uri="{BB962C8B-B14F-4D97-AF65-F5344CB8AC3E}">
        <p14:creationId xmlns:p14="http://schemas.microsoft.com/office/powerpoint/2010/main" val="46304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9F43A-2DA6-F79E-D7FF-D370AA029300}"/>
              </a:ext>
            </a:extLst>
          </p:cNvPr>
          <p:cNvSpPr>
            <a:spLocks noGrp="1"/>
          </p:cNvSpPr>
          <p:nvPr>
            <p:ph type="title"/>
          </p:nvPr>
        </p:nvSpPr>
        <p:spPr>
          <a:xfrm>
            <a:off x="237418" y="239793"/>
            <a:ext cx="10058400" cy="1450757"/>
          </a:xfrm>
        </p:spPr>
        <p:txBody>
          <a:bodyPr anchor="t">
            <a:normAutofit/>
          </a:bodyPr>
          <a:lstStyle/>
          <a:p>
            <a:r>
              <a:rPr lang="zh-TW" altLang="en-US" sz="2800" dirty="0">
                <a:latin typeface="Arial" panose="020B0604020202020204" pitchFamily="34" charset="0"/>
                <a:ea typeface="新細明體"/>
                <a:cs typeface="Arial" panose="020B0604020202020204" pitchFamily="34" charset="0"/>
              </a:rPr>
              <a:t>Average age </a:t>
            </a:r>
            <a:r>
              <a:rPr lang="en-IN" altLang="zh-TW" sz="2800" dirty="0">
                <a:latin typeface="Arial" panose="020B0604020202020204" pitchFamily="34" charset="0"/>
                <a:ea typeface="新細明體"/>
                <a:cs typeface="Arial" panose="020B0604020202020204" pitchFamily="34" charset="0"/>
              </a:rPr>
              <a:t>(in months)</a:t>
            </a:r>
            <a:r>
              <a:rPr lang="zh-TW" altLang="en-US" sz="2800" dirty="0">
                <a:latin typeface="Arial" panose="020B0604020202020204" pitchFamily="34" charset="0"/>
                <a:ea typeface="新細明體"/>
                <a:cs typeface="Arial" panose="020B0604020202020204" pitchFamily="34" charset="0"/>
              </a:rPr>
              <a:t> of listing by </a:t>
            </a:r>
            <a:r>
              <a:rPr lang="en-IN" altLang="zh-TW" sz="2800" dirty="0">
                <a:latin typeface="Arial" panose="020B0604020202020204" pitchFamily="34" charset="0"/>
                <a:ea typeface="新細明體"/>
                <a:cs typeface="Arial" panose="020B0604020202020204" pitchFamily="34" charset="0"/>
              </a:rPr>
              <a:t>location</a:t>
            </a:r>
            <a:r>
              <a:rPr lang="zh-TW" altLang="en-US" sz="2800" dirty="0">
                <a:latin typeface="Arial" panose="020B0604020202020204" pitchFamily="34" charset="0"/>
                <a:ea typeface="新細明體"/>
                <a:cs typeface="Arial" panose="020B0604020202020204" pitchFamily="34" charset="0"/>
              </a:rPr>
              <a:t> and room type</a:t>
            </a:r>
            <a:endParaRPr lang="zh-TW" sz="3600" dirty="0">
              <a:latin typeface="Arial" panose="020B0604020202020204" pitchFamily="34" charset="0"/>
              <a:cs typeface="Arial" panose="020B0604020202020204" pitchFamily="34" charset="0"/>
            </a:endParaRPr>
          </a:p>
        </p:txBody>
      </p:sp>
      <p:pic>
        <p:nvPicPr>
          <p:cNvPr id="8" name="圖片 5">
            <a:extLst>
              <a:ext uri="{FF2B5EF4-FFF2-40B4-BE49-F238E27FC236}">
                <a16:creationId xmlns:a16="http://schemas.microsoft.com/office/drawing/2014/main" id="{C99022D3-D500-9EBD-BA1D-EE2B82888CD7}"/>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5" name="文字方塊 4">
            <a:extLst>
              <a:ext uri="{FF2B5EF4-FFF2-40B4-BE49-F238E27FC236}">
                <a16:creationId xmlns:a16="http://schemas.microsoft.com/office/drawing/2014/main" id="{3ECE8E11-8F6D-9D2D-E799-48AEB9F83DCC}"/>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pic>
        <p:nvPicPr>
          <p:cNvPr id="9" name="圖片 9">
            <a:extLst>
              <a:ext uri="{FF2B5EF4-FFF2-40B4-BE49-F238E27FC236}">
                <a16:creationId xmlns:a16="http://schemas.microsoft.com/office/drawing/2014/main" id="{5D62581A-9BB9-BC85-4581-4FFE66555ECC}"/>
              </a:ext>
            </a:extLst>
          </p:cNvPr>
          <p:cNvPicPr>
            <a:picLocks noGrp="1" noChangeAspect="1"/>
          </p:cNvPicPr>
          <p:nvPr>
            <p:ph idx="1"/>
          </p:nvPr>
        </p:nvPicPr>
        <p:blipFill>
          <a:blip r:embed="rId3"/>
          <a:stretch>
            <a:fillRect/>
          </a:stretch>
        </p:blipFill>
        <p:spPr>
          <a:xfrm>
            <a:off x="111931" y="1816088"/>
            <a:ext cx="3719864" cy="3734597"/>
          </a:xfrm>
        </p:spPr>
      </p:pic>
      <p:sp>
        <p:nvSpPr>
          <p:cNvPr id="11" name="文字方塊 3">
            <a:extLst>
              <a:ext uri="{FF2B5EF4-FFF2-40B4-BE49-F238E27FC236}">
                <a16:creationId xmlns:a16="http://schemas.microsoft.com/office/drawing/2014/main" id="{92D872BF-3CA7-5851-61D8-15515E5FD431}"/>
              </a:ext>
            </a:extLst>
          </p:cNvPr>
          <p:cNvSpPr txBox="1"/>
          <p:nvPr/>
        </p:nvSpPr>
        <p:spPr>
          <a:xfrm>
            <a:off x="762563" y="1297224"/>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3" name="文字方塊 5">
            <a:extLst>
              <a:ext uri="{FF2B5EF4-FFF2-40B4-BE49-F238E27FC236}">
                <a16:creationId xmlns:a16="http://schemas.microsoft.com/office/drawing/2014/main" id="{3C68FDAD-6F3F-B03F-17D0-B1C1D74812B0}"/>
              </a:ext>
            </a:extLst>
          </p:cNvPr>
          <p:cNvSpPr txBox="1"/>
          <p:nvPr/>
        </p:nvSpPr>
        <p:spPr>
          <a:xfrm>
            <a:off x="4466199" y="1297224"/>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pic>
        <p:nvPicPr>
          <p:cNvPr id="3" name="圖片 3" descr="一張含有 廣場 的圖片&#10;&#10;自動產生的描述">
            <a:extLst>
              <a:ext uri="{FF2B5EF4-FFF2-40B4-BE49-F238E27FC236}">
                <a16:creationId xmlns:a16="http://schemas.microsoft.com/office/drawing/2014/main" id="{EA2A0A8E-D05B-D8C9-B6C4-85D9A589EACE}"/>
              </a:ext>
            </a:extLst>
          </p:cNvPr>
          <p:cNvPicPr>
            <a:picLocks noChangeAspect="1"/>
          </p:cNvPicPr>
          <p:nvPr/>
        </p:nvPicPr>
        <p:blipFill>
          <a:blip r:embed="rId4"/>
          <a:stretch>
            <a:fillRect/>
          </a:stretch>
        </p:blipFill>
        <p:spPr>
          <a:xfrm>
            <a:off x="4032521" y="1862962"/>
            <a:ext cx="3688548" cy="3685292"/>
          </a:xfrm>
          <a:prstGeom prst="rect">
            <a:avLst/>
          </a:prstGeom>
        </p:spPr>
      </p:pic>
      <p:sp>
        <p:nvSpPr>
          <p:cNvPr id="12" name="文字方塊 11">
            <a:extLst>
              <a:ext uri="{FF2B5EF4-FFF2-40B4-BE49-F238E27FC236}">
                <a16:creationId xmlns:a16="http://schemas.microsoft.com/office/drawing/2014/main" id="{C06BB8AD-8B94-E3ED-53AF-E27385D50905}"/>
              </a:ext>
            </a:extLst>
          </p:cNvPr>
          <p:cNvSpPr txBox="1"/>
          <p:nvPr/>
        </p:nvSpPr>
        <p:spPr>
          <a:xfrm>
            <a:off x="344607" y="5649576"/>
            <a:ext cx="115027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Rooms in New York City are newer than Austin and Hawaii on average</a:t>
            </a:r>
            <a:r>
              <a:rPr lang="en-IN" altLang="zh-TW">
                <a:latin typeface="Arial"/>
                <a:ea typeface="新細明體"/>
                <a:cs typeface="Arial"/>
              </a:rPr>
              <a:t>.</a:t>
            </a:r>
            <a:endParaRPr lang="en-IN" altLang="zh-TW" dirty="0">
              <a:latin typeface="Arial"/>
              <a:ea typeface="新細明體"/>
              <a:cs typeface="Arial"/>
            </a:endParaRPr>
          </a:p>
        </p:txBody>
      </p:sp>
      <p:sp>
        <p:nvSpPr>
          <p:cNvPr id="15" name="文字方塊 5">
            <a:extLst>
              <a:ext uri="{FF2B5EF4-FFF2-40B4-BE49-F238E27FC236}">
                <a16:creationId xmlns:a16="http://schemas.microsoft.com/office/drawing/2014/main" id="{F475E0A8-7A21-C0D3-5F9B-20FFD1EA727A}"/>
              </a:ext>
            </a:extLst>
          </p:cNvPr>
          <p:cNvSpPr txBox="1"/>
          <p:nvPr/>
        </p:nvSpPr>
        <p:spPr>
          <a:xfrm>
            <a:off x="8316893" y="1297224"/>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dirty="0">
                <a:latin typeface="Arial" panose="020B0604020202020204" pitchFamily="34" charset="0"/>
                <a:ea typeface="新細明體"/>
                <a:cs typeface="Arial" panose="020B0604020202020204" pitchFamily="34" charset="0"/>
              </a:rPr>
              <a:t>Hawaii</a:t>
            </a:r>
            <a:endParaRPr lang="zh-TW" altLang="en-US" sz="1000" u="sng" dirty="0">
              <a:latin typeface="Arial" panose="020B0604020202020204" pitchFamily="34" charset="0"/>
              <a:cs typeface="Arial" panose="020B0604020202020204" pitchFamily="34" charset="0"/>
            </a:endParaRPr>
          </a:p>
        </p:txBody>
      </p:sp>
      <p:pic>
        <p:nvPicPr>
          <p:cNvPr id="4" name="圖片 5" descr="一張含有 廣場 的圖片&#10;&#10;自動產生的描述">
            <a:extLst>
              <a:ext uri="{FF2B5EF4-FFF2-40B4-BE49-F238E27FC236}">
                <a16:creationId xmlns:a16="http://schemas.microsoft.com/office/drawing/2014/main" id="{1A8F2709-4B98-E3E6-1A91-3274D924BC8B}"/>
              </a:ext>
            </a:extLst>
          </p:cNvPr>
          <p:cNvPicPr>
            <a:picLocks noChangeAspect="1"/>
          </p:cNvPicPr>
          <p:nvPr/>
        </p:nvPicPr>
        <p:blipFill>
          <a:blip r:embed="rId5"/>
          <a:stretch>
            <a:fillRect/>
          </a:stretch>
        </p:blipFill>
        <p:spPr>
          <a:xfrm>
            <a:off x="7852012" y="1817118"/>
            <a:ext cx="3994245" cy="3792419"/>
          </a:xfrm>
          <a:prstGeom prst="rect">
            <a:avLst/>
          </a:prstGeom>
        </p:spPr>
      </p:pic>
    </p:spTree>
    <p:extLst>
      <p:ext uri="{BB962C8B-B14F-4D97-AF65-F5344CB8AC3E}">
        <p14:creationId xmlns:p14="http://schemas.microsoft.com/office/powerpoint/2010/main" val="136878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370F9-EF32-2043-DC0A-26BAAE2CAB8B}"/>
              </a:ext>
            </a:extLst>
          </p:cNvPr>
          <p:cNvSpPr>
            <a:spLocks noGrp="1"/>
          </p:cNvSpPr>
          <p:nvPr>
            <p:ph type="title"/>
          </p:nvPr>
        </p:nvSpPr>
        <p:spPr>
          <a:xfrm>
            <a:off x="240910" y="249620"/>
            <a:ext cx="11899443" cy="1428012"/>
          </a:xfrm>
        </p:spPr>
        <p:txBody>
          <a:bodyPr vert="horz" lIns="91440" tIns="45720" rIns="91440" bIns="45720" rtlCol="0" anchor="t">
            <a:noAutofit/>
          </a:bodyPr>
          <a:lstStyle/>
          <a:p>
            <a:r>
              <a:rPr lang="en-IN" altLang="zh-TW" sz="2800">
                <a:latin typeface="Arial"/>
                <a:ea typeface="+mj-lt"/>
                <a:cs typeface="Arial"/>
              </a:rPr>
              <a:t>Effect of host identity verification and profile picture on the </a:t>
            </a:r>
            <a:br>
              <a:rPr lang="en-IN" altLang="zh-TW" sz="2800">
                <a:latin typeface="Arial"/>
                <a:ea typeface="+mj-lt"/>
                <a:cs typeface="Arial"/>
              </a:rPr>
            </a:br>
            <a:r>
              <a:rPr lang="en-IN" altLang="zh-TW" sz="2800">
                <a:latin typeface="Arial"/>
                <a:ea typeface="+mj-lt"/>
                <a:cs typeface="Arial"/>
              </a:rPr>
              <a:t>average review rating</a:t>
            </a:r>
            <a:endParaRPr lang="en-US" altLang="zh-TW" sz="2000">
              <a:latin typeface="Arial"/>
              <a:ea typeface="新細明體"/>
              <a:cs typeface="Arial"/>
            </a:endParaRPr>
          </a:p>
        </p:txBody>
      </p:sp>
      <p:pic>
        <p:nvPicPr>
          <p:cNvPr id="7" name="圖片 5">
            <a:extLst>
              <a:ext uri="{FF2B5EF4-FFF2-40B4-BE49-F238E27FC236}">
                <a16:creationId xmlns:a16="http://schemas.microsoft.com/office/drawing/2014/main" id="{DB7721EA-9043-3F98-7F1D-A59B9ADB0A4C}"/>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15" name="文字方塊 14">
            <a:extLst>
              <a:ext uri="{FF2B5EF4-FFF2-40B4-BE49-F238E27FC236}">
                <a16:creationId xmlns:a16="http://schemas.microsoft.com/office/drawing/2014/main" id="{A5984DC2-C1DB-C8A8-2039-73D1ECB8E076}"/>
              </a:ext>
            </a:extLst>
          </p:cNvPr>
          <p:cNvSpPr txBox="1"/>
          <p:nvPr/>
        </p:nvSpPr>
        <p:spPr>
          <a:xfrm>
            <a:off x="303865" y="5525327"/>
            <a:ext cx="10166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The ratings are highest for the hosts that have a profile picture and their identity verified</a:t>
            </a:r>
          </a:p>
        </p:txBody>
      </p:sp>
      <p:sp>
        <p:nvSpPr>
          <p:cNvPr id="4" name="文字方塊 3">
            <a:extLst>
              <a:ext uri="{FF2B5EF4-FFF2-40B4-BE49-F238E27FC236}">
                <a16:creationId xmlns:a16="http://schemas.microsoft.com/office/drawing/2014/main" id="{BDD28B42-335D-B3E6-ED77-8091F7AE27F5}"/>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sp>
        <p:nvSpPr>
          <p:cNvPr id="11" name="文字方塊 3">
            <a:extLst>
              <a:ext uri="{FF2B5EF4-FFF2-40B4-BE49-F238E27FC236}">
                <a16:creationId xmlns:a16="http://schemas.microsoft.com/office/drawing/2014/main" id="{F584E69C-0959-7BF2-4C4B-535D63F7044A}"/>
              </a:ext>
            </a:extLst>
          </p:cNvPr>
          <p:cNvSpPr txBox="1"/>
          <p:nvPr/>
        </p:nvSpPr>
        <p:spPr>
          <a:xfrm>
            <a:off x="412575" y="1545715"/>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2" name="文字方塊 5">
            <a:extLst>
              <a:ext uri="{FF2B5EF4-FFF2-40B4-BE49-F238E27FC236}">
                <a16:creationId xmlns:a16="http://schemas.microsoft.com/office/drawing/2014/main" id="{0E19DC38-6603-5023-1B8B-6AE193BB854C}"/>
              </a:ext>
            </a:extLst>
          </p:cNvPr>
          <p:cNvSpPr txBox="1"/>
          <p:nvPr/>
        </p:nvSpPr>
        <p:spPr>
          <a:xfrm>
            <a:off x="4116616" y="1551140"/>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sp>
        <p:nvSpPr>
          <p:cNvPr id="14" name="文字方塊 5">
            <a:extLst>
              <a:ext uri="{FF2B5EF4-FFF2-40B4-BE49-F238E27FC236}">
                <a16:creationId xmlns:a16="http://schemas.microsoft.com/office/drawing/2014/main" id="{3A9A8D1D-3CC6-7B7B-BDE3-AD9333A77683}"/>
              </a:ext>
            </a:extLst>
          </p:cNvPr>
          <p:cNvSpPr txBox="1"/>
          <p:nvPr/>
        </p:nvSpPr>
        <p:spPr>
          <a:xfrm>
            <a:off x="7862284" y="1545136"/>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dirty="0">
                <a:latin typeface="Arial" panose="020B0604020202020204" pitchFamily="34" charset="0"/>
                <a:ea typeface="新細明體"/>
                <a:cs typeface="Arial" panose="020B0604020202020204" pitchFamily="34" charset="0"/>
              </a:rPr>
              <a:t>Hawaii</a:t>
            </a:r>
            <a:endParaRPr lang="zh-TW" altLang="en-US" sz="1000" u="sng" dirty="0">
              <a:latin typeface="Arial" panose="020B0604020202020204" pitchFamily="34" charset="0"/>
              <a:cs typeface="Arial" panose="020B0604020202020204" pitchFamily="34" charset="0"/>
            </a:endParaRPr>
          </a:p>
        </p:txBody>
      </p:sp>
      <p:pic>
        <p:nvPicPr>
          <p:cNvPr id="13" name="圖片 15">
            <a:extLst>
              <a:ext uri="{FF2B5EF4-FFF2-40B4-BE49-F238E27FC236}">
                <a16:creationId xmlns:a16="http://schemas.microsoft.com/office/drawing/2014/main" id="{B753D6D0-1C9D-875C-15BE-30E5266993E1}"/>
              </a:ext>
            </a:extLst>
          </p:cNvPr>
          <p:cNvPicPr>
            <a:picLocks noChangeAspect="1"/>
          </p:cNvPicPr>
          <p:nvPr/>
        </p:nvPicPr>
        <p:blipFill>
          <a:blip r:embed="rId3"/>
          <a:stretch>
            <a:fillRect/>
          </a:stretch>
        </p:blipFill>
        <p:spPr>
          <a:xfrm>
            <a:off x="305937" y="2170292"/>
            <a:ext cx="3306871" cy="2521467"/>
          </a:xfrm>
          <a:prstGeom prst="rect">
            <a:avLst/>
          </a:prstGeom>
        </p:spPr>
      </p:pic>
      <p:pic>
        <p:nvPicPr>
          <p:cNvPr id="16" name="圖片 16">
            <a:extLst>
              <a:ext uri="{FF2B5EF4-FFF2-40B4-BE49-F238E27FC236}">
                <a16:creationId xmlns:a16="http://schemas.microsoft.com/office/drawing/2014/main" id="{99230368-0054-B91A-4E5A-2FF875A7110B}"/>
              </a:ext>
            </a:extLst>
          </p:cNvPr>
          <p:cNvPicPr>
            <a:picLocks noChangeAspect="1"/>
          </p:cNvPicPr>
          <p:nvPr/>
        </p:nvPicPr>
        <p:blipFill>
          <a:blip r:embed="rId4"/>
          <a:stretch>
            <a:fillRect/>
          </a:stretch>
        </p:blipFill>
        <p:spPr>
          <a:xfrm>
            <a:off x="7685387" y="2170762"/>
            <a:ext cx="3421693" cy="2584872"/>
          </a:xfrm>
          <a:prstGeom prst="rect">
            <a:avLst/>
          </a:prstGeom>
        </p:spPr>
      </p:pic>
      <p:pic>
        <p:nvPicPr>
          <p:cNvPr id="17" name="圖片 17">
            <a:extLst>
              <a:ext uri="{FF2B5EF4-FFF2-40B4-BE49-F238E27FC236}">
                <a16:creationId xmlns:a16="http://schemas.microsoft.com/office/drawing/2014/main" id="{E59B38AD-05B9-CA50-8A25-43EA2F18A42A}"/>
              </a:ext>
            </a:extLst>
          </p:cNvPr>
          <p:cNvPicPr>
            <a:picLocks noChangeAspect="1"/>
          </p:cNvPicPr>
          <p:nvPr/>
        </p:nvPicPr>
        <p:blipFill>
          <a:blip r:embed="rId5"/>
          <a:stretch>
            <a:fillRect/>
          </a:stretch>
        </p:blipFill>
        <p:spPr>
          <a:xfrm>
            <a:off x="4018253" y="2218121"/>
            <a:ext cx="3265117" cy="2484933"/>
          </a:xfrm>
          <a:prstGeom prst="rect">
            <a:avLst/>
          </a:prstGeom>
        </p:spPr>
      </p:pic>
    </p:spTree>
    <p:extLst>
      <p:ext uri="{BB962C8B-B14F-4D97-AF65-F5344CB8AC3E}">
        <p14:creationId xmlns:p14="http://schemas.microsoft.com/office/powerpoint/2010/main" val="225148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370F9-EF32-2043-DC0A-26BAAE2CAB8B}"/>
              </a:ext>
            </a:extLst>
          </p:cNvPr>
          <p:cNvSpPr>
            <a:spLocks noGrp="1"/>
          </p:cNvSpPr>
          <p:nvPr>
            <p:ph type="title"/>
          </p:nvPr>
        </p:nvSpPr>
        <p:spPr>
          <a:xfrm>
            <a:off x="231484" y="240193"/>
            <a:ext cx="11502786" cy="1428012"/>
          </a:xfrm>
        </p:spPr>
        <p:txBody>
          <a:bodyPr vert="horz" lIns="91440" tIns="45720" rIns="91440" bIns="45720" rtlCol="0" anchor="t">
            <a:noAutofit/>
          </a:bodyPr>
          <a:lstStyle/>
          <a:p>
            <a:r>
              <a:rPr lang="en-IN" altLang="zh-TW" sz="2800" dirty="0">
                <a:latin typeface="Arial"/>
                <a:ea typeface="+mj-lt"/>
                <a:cs typeface="Arial"/>
              </a:rPr>
              <a:t>Relationship between </a:t>
            </a:r>
            <a:r>
              <a:rPr lang="en-IN" altLang="zh-TW" sz="2800" dirty="0" err="1">
                <a:latin typeface="Arial"/>
                <a:ea typeface="+mj-lt"/>
                <a:cs typeface="Arial"/>
              </a:rPr>
              <a:t>superhost</a:t>
            </a:r>
            <a:r>
              <a:rPr lang="en-IN" altLang="zh-TW" sz="2800" dirty="0">
                <a:latin typeface="Arial"/>
                <a:ea typeface="+mj-lt"/>
                <a:cs typeface="Arial"/>
              </a:rPr>
              <a:t> status and </a:t>
            </a:r>
            <a:r>
              <a:rPr lang="en-IN" sz="2800" dirty="0">
                <a:latin typeface="Arial"/>
                <a:ea typeface="+mj-lt"/>
                <a:cs typeface="Arial"/>
              </a:rPr>
              <a:t>average host response time</a:t>
            </a:r>
            <a:endParaRPr lang="en-US" altLang="zh-TW" sz="2000" dirty="0">
              <a:latin typeface="Arial"/>
              <a:ea typeface="新細明體"/>
              <a:cs typeface="Arial"/>
            </a:endParaRPr>
          </a:p>
        </p:txBody>
      </p:sp>
      <p:pic>
        <p:nvPicPr>
          <p:cNvPr id="7" name="圖片 5">
            <a:extLst>
              <a:ext uri="{FF2B5EF4-FFF2-40B4-BE49-F238E27FC236}">
                <a16:creationId xmlns:a16="http://schemas.microsoft.com/office/drawing/2014/main" id="{DB7721EA-9043-3F98-7F1D-A59B9ADB0A4C}"/>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15" name="文字方塊 14">
            <a:extLst>
              <a:ext uri="{FF2B5EF4-FFF2-40B4-BE49-F238E27FC236}">
                <a16:creationId xmlns:a16="http://schemas.microsoft.com/office/drawing/2014/main" id="{A5984DC2-C1DB-C8A8-2039-73D1ECB8E076}"/>
              </a:ext>
            </a:extLst>
          </p:cNvPr>
          <p:cNvSpPr txBox="1"/>
          <p:nvPr/>
        </p:nvSpPr>
        <p:spPr>
          <a:xfrm>
            <a:off x="306899" y="5795020"/>
            <a:ext cx="115027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panose="020B0604020202020204" pitchFamily="34" charset="0"/>
                <a:ea typeface="新細明體"/>
                <a:cs typeface="Arial" panose="020B0604020202020204" pitchFamily="34" charset="0"/>
              </a:rPr>
              <a:t>The average response time is shorter for </a:t>
            </a:r>
            <a:r>
              <a:rPr lang="en-IN" altLang="zh-TW" dirty="0" err="1">
                <a:latin typeface="Arial" panose="020B0604020202020204" pitchFamily="34" charset="0"/>
                <a:ea typeface="新細明體"/>
                <a:cs typeface="Arial" panose="020B0604020202020204" pitchFamily="34" charset="0"/>
              </a:rPr>
              <a:t>superhosts</a:t>
            </a:r>
            <a:r>
              <a:rPr lang="en-IN" altLang="zh-TW" dirty="0">
                <a:latin typeface="Arial" panose="020B0604020202020204" pitchFamily="34" charset="0"/>
                <a:ea typeface="新細明體"/>
                <a:cs typeface="Arial" panose="020B0604020202020204" pitchFamily="34" charset="0"/>
              </a:rPr>
              <a:t>, and majority reply within an hour.</a:t>
            </a:r>
          </a:p>
        </p:txBody>
      </p:sp>
      <p:sp>
        <p:nvSpPr>
          <p:cNvPr id="4" name="文字方塊 3">
            <a:extLst>
              <a:ext uri="{FF2B5EF4-FFF2-40B4-BE49-F238E27FC236}">
                <a16:creationId xmlns:a16="http://schemas.microsoft.com/office/drawing/2014/main" id="{BDD28B42-335D-B3E6-ED77-8091F7AE27F5}"/>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CD2173D0-4168-AADB-7615-7A100028D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96" y="1209111"/>
            <a:ext cx="2474904" cy="22154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5355E86-8C65-0486-ECE8-2963F5D61C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823" y="1204903"/>
            <a:ext cx="2389696" cy="2215407"/>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4">
            <a:extLst>
              <a:ext uri="{FF2B5EF4-FFF2-40B4-BE49-F238E27FC236}">
                <a16:creationId xmlns:a16="http://schemas.microsoft.com/office/drawing/2014/main" id="{579BFBDD-1AC3-F1E0-00CA-7CB00E756F52}"/>
              </a:ext>
            </a:extLst>
          </p:cNvPr>
          <p:cNvPicPr>
            <a:picLocks noChangeAspect="1"/>
          </p:cNvPicPr>
          <p:nvPr/>
        </p:nvPicPr>
        <p:blipFill>
          <a:blip r:embed="rId5"/>
          <a:stretch>
            <a:fillRect/>
          </a:stretch>
        </p:blipFill>
        <p:spPr>
          <a:xfrm>
            <a:off x="8982601" y="1205104"/>
            <a:ext cx="2214350" cy="2126647"/>
          </a:xfrm>
          <a:prstGeom prst="rect">
            <a:avLst/>
          </a:prstGeom>
        </p:spPr>
      </p:pic>
      <p:pic>
        <p:nvPicPr>
          <p:cNvPr id="5" name="圖片 5">
            <a:extLst>
              <a:ext uri="{FF2B5EF4-FFF2-40B4-BE49-F238E27FC236}">
                <a16:creationId xmlns:a16="http://schemas.microsoft.com/office/drawing/2014/main" id="{6A61A92A-CA07-71DE-CAC8-ADD845DEF5D5}"/>
              </a:ext>
            </a:extLst>
          </p:cNvPr>
          <p:cNvPicPr>
            <a:picLocks noChangeAspect="1"/>
          </p:cNvPicPr>
          <p:nvPr/>
        </p:nvPicPr>
        <p:blipFill>
          <a:blip r:embed="rId6"/>
          <a:stretch>
            <a:fillRect/>
          </a:stretch>
        </p:blipFill>
        <p:spPr>
          <a:xfrm>
            <a:off x="6529482" y="1248076"/>
            <a:ext cx="2261966" cy="2126647"/>
          </a:xfrm>
          <a:prstGeom prst="rect">
            <a:avLst/>
          </a:prstGeom>
        </p:spPr>
      </p:pic>
      <p:sp>
        <p:nvSpPr>
          <p:cNvPr id="10" name="文字方塊 3">
            <a:extLst>
              <a:ext uri="{FF2B5EF4-FFF2-40B4-BE49-F238E27FC236}">
                <a16:creationId xmlns:a16="http://schemas.microsoft.com/office/drawing/2014/main" id="{EDD1ACB0-9F37-B5F9-C1C9-B006333449EC}"/>
              </a:ext>
            </a:extLst>
          </p:cNvPr>
          <p:cNvSpPr txBox="1"/>
          <p:nvPr/>
        </p:nvSpPr>
        <p:spPr>
          <a:xfrm>
            <a:off x="2359504" y="960414"/>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4" name="文字方塊 5">
            <a:extLst>
              <a:ext uri="{FF2B5EF4-FFF2-40B4-BE49-F238E27FC236}">
                <a16:creationId xmlns:a16="http://schemas.microsoft.com/office/drawing/2014/main" id="{1F60C92C-20A3-02F0-E1E3-0D232722EFB1}"/>
              </a:ext>
            </a:extLst>
          </p:cNvPr>
          <p:cNvSpPr txBox="1"/>
          <p:nvPr/>
        </p:nvSpPr>
        <p:spPr>
          <a:xfrm>
            <a:off x="8014252" y="995098"/>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pic>
        <p:nvPicPr>
          <p:cNvPr id="16" name="圖片 16">
            <a:extLst>
              <a:ext uri="{FF2B5EF4-FFF2-40B4-BE49-F238E27FC236}">
                <a16:creationId xmlns:a16="http://schemas.microsoft.com/office/drawing/2014/main" id="{B0CC555D-04D9-8B01-74CA-DD63BA4D5729}"/>
              </a:ext>
            </a:extLst>
          </p:cNvPr>
          <p:cNvPicPr>
            <a:picLocks noChangeAspect="1"/>
          </p:cNvPicPr>
          <p:nvPr/>
        </p:nvPicPr>
        <p:blipFill>
          <a:blip r:embed="rId7"/>
          <a:stretch>
            <a:fillRect/>
          </a:stretch>
        </p:blipFill>
        <p:spPr>
          <a:xfrm>
            <a:off x="3368426" y="3478774"/>
            <a:ext cx="2478891" cy="2198914"/>
          </a:xfrm>
          <a:prstGeom prst="rect">
            <a:avLst/>
          </a:prstGeom>
        </p:spPr>
      </p:pic>
      <p:pic>
        <p:nvPicPr>
          <p:cNvPr id="17" name="圖片 17">
            <a:extLst>
              <a:ext uri="{FF2B5EF4-FFF2-40B4-BE49-F238E27FC236}">
                <a16:creationId xmlns:a16="http://schemas.microsoft.com/office/drawing/2014/main" id="{09C6430A-31F0-1927-2B9D-7B89447F8C6C}"/>
              </a:ext>
            </a:extLst>
          </p:cNvPr>
          <p:cNvPicPr>
            <a:picLocks noChangeAspect="1"/>
          </p:cNvPicPr>
          <p:nvPr/>
        </p:nvPicPr>
        <p:blipFill>
          <a:blip r:embed="rId8"/>
          <a:stretch>
            <a:fillRect/>
          </a:stretch>
        </p:blipFill>
        <p:spPr>
          <a:xfrm>
            <a:off x="5897624" y="3474033"/>
            <a:ext cx="2416341" cy="2203803"/>
          </a:xfrm>
          <a:prstGeom prst="rect">
            <a:avLst/>
          </a:prstGeom>
        </p:spPr>
      </p:pic>
      <p:sp>
        <p:nvSpPr>
          <p:cNvPr id="21" name="文字方塊 5">
            <a:extLst>
              <a:ext uri="{FF2B5EF4-FFF2-40B4-BE49-F238E27FC236}">
                <a16:creationId xmlns:a16="http://schemas.microsoft.com/office/drawing/2014/main" id="{DDDA594F-6590-3816-8D4B-03D92424D85A}"/>
              </a:ext>
            </a:extLst>
          </p:cNvPr>
          <p:cNvSpPr txBox="1"/>
          <p:nvPr/>
        </p:nvSpPr>
        <p:spPr>
          <a:xfrm>
            <a:off x="5404592" y="3202224"/>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a:latin typeface="Arial" panose="020B0604020202020204" pitchFamily="34" charset="0"/>
                <a:ea typeface="新細明體"/>
                <a:cs typeface="Arial" panose="020B0604020202020204" pitchFamily="34" charset="0"/>
              </a:rPr>
              <a:t>Hawaii</a:t>
            </a:r>
            <a:endParaRPr lang="zh-TW" altLang="en-US" sz="1000" u="sng">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6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914D22-273F-2228-3AB7-9BD3475A9BE4}"/>
              </a:ext>
            </a:extLst>
          </p:cNvPr>
          <p:cNvSpPr>
            <a:spLocks noGrp="1"/>
          </p:cNvSpPr>
          <p:nvPr>
            <p:ph type="title"/>
          </p:nvPr>
        </p:nvSpPr>
        <p:spPr>
          <a:xfrm>
            <a:off x="231070" y="235295"/>
            <a:ext cx="11436518" cy="1450757"/>
          </a:xfrm>
        </p:spPr>
        <p:txBody>
          <a:bodyPr anchor="t">
            <a:normAutofit/>
          </a:bodyPr>
          <a:lstStyle/>
          <a:p>
            <a:r>
              <a:rPr lang="en-IN" altLang="zh-TW" sz="2800" dirty="0">
                <a:latin typeface="Arial"/>
                <a:ea typeface="+mj-lt"/>
                <a:cs typeface="Arial"/>
              </a:rPr>
              <a:t>Relationship between room type, listing price and the average rating</a:t>
            </a:r>
            <a:endParaRPr lang="zh-TW" sz="2800" dirty="0">
              <a:latin typeface="Arial"/>
              <a:cs typeface="Arial"/>
            </a:endParaRPr>
          </a:p>
        </p:txBody>
      </p:sp>
      <p:pic>
        <p:nvPicPr>
          <p:cNvPr id="7" name="圖片 5">
            <a:extLst>
              <a:ext uri="{FF2B5EF4-FFF2-40B4-BE49-F238E27FC236}">
                <a16:creationId xmlns:a16="http://schemas.microsoft.com/office/drawing/2014/main" id="{B68404FB-4441-776D-900F-CF6196280EC8}"/>
              </a:ext>
            </a:extLst>
          </p:cNvPr>
          <p:cNvPicPr>
            <a:picLocks noChangeAspect="1"/>
          </p:cNvPicPr>
          <p:nvPr/>
        </p:nvPicPr>
        <p:blipFill>
          <a:blip r:embed="rId2"/>
          <a:stretch>
            <a:fillRect/>
          </a:stretch>
        </p:blipFill>
        <p:spPr>
          <a:xfrm>
            <a:off x="10481783" y="5736084"/>
            <a:ext cx="1570372" cy="495506"/>
          </a:xfrm>
          <a:prstGeom prst="rect">
            <a:avLst/>
          </a:prstGeom>
        </p:spPr>
      </p:pic>
      <p:sp>
        <p:nvSpPr>
          <p:cNvPr id="9" name="文字方塊 8">
            <a:extLst>
              <a:ext uri="{FF2B5EF4-FFF2-40B4-BE49-F238E27FC236}">
                <a16:creationId xmlns:a16="http://schemas.microsoft.com/office/drawing/2014/main" id="{145925AC-07D0-2ED8-8FD3-B8E6354324E5}"/>
              </a:ext>
            </a:extLst>
          </p:cNvPr>
          <p:cNvSpPr txBox="1"/>
          <p:nvPr/>
        </p:nvSpPr>
        <p:spPr>
          <a:xfrm>
            <a:off x="289740" y="5188660"/>
            <a:ext cx="114459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dirty="0">
                <a:latin typeface="Arial"/>
                <a:ea typeface="新細明體"/>
                <a:cs typeface="Arial"/>
              </a:rPr>
              <a:t>Entire home/apt have higher ratings and lower prices as compared to hotel rooms. </a:t>
            </a:r>
            <a:endParaRPr lang="zh-TW" altLang="en-US" dirty="0">
              <a:latin typeface="Arial"/>
              <a:ea typeface="新細明體"/>
              <a:cs typeface="Arial"/>
            </a:endParaRPr>
          </a:p>
          <a:p>
            <a:r>
              <a:rPr lang="en-IN" altLang="zh-TW" dirty="0">
                <a:latin typeface="Arial"/>
                <a:ea typeface="新細明體"/>
                <a:cs typeface="Arial"/>
              </a:rPr>
              <a:t>Private rooms and shared rooms have significantly lower prices as compared to hotel rooms.</a:t>
            </a:r>
          </a:p>
          <a:p>
            <a:r>
              <a:rPr lang="en-IN" altLang="zh-TW" dirty="0">
                <a:latin typeface="Arial"/>
                <a:ea typeface="新細明體"/>
                <a:cs typeface="Arial"/>
              </a:rPr>
              <a:t>However, hotel rooms have higher ratings and lower price in Hawaii</a:t>
            </a:r>
          </a:p>
        </p:txBody>
      </p:sp>
      <p:sp>
        <p:nvSpPr>
          <p:cNvPr id="4" name="文字方塊 3">
            <a:extLst>
              <a:ext uri="{FF2B5EF4-FFF2-40B4-BE49-F238E27FC236}">
                <a16:creationId xmlns:a16="http://schemas.microsoft.com/office/drawing/2014/main" id="{DFFD95C0-6764-7DFA-BB4F-05E138A290FC}"/>
              </a:ext>
            </a:extLst>
          </p:cNvPr>
          <p:cNvSpPr txBox="1"/>
          <p:nvPr/>
        </p:nvSpPr>
        <p:spPr>
          <a:xfrm>
            <a:off x="1102290" y="1551140"/>
            <a:ext cx="1019618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a:latin typeface="Arial" panose="020B0604020202020204" pitchFamily="34" charset="0"/>
                <a:cs typeface="Arial" panose="020B0604020202020204" pitchFamily="34" charset="0"/>
              </a:rPr>
              <a:t>​</a:t>
            </a:r>
          </a:p>
        </p:txBody>
      </p:sp>
      <p:pic>
        <p:nvPicPr>
          <p:cNvPr id="3" name="圖片 4">
            <a:extLst>
              <a:ext uri="{FF2B5EF4-FFF2-40B4-BE49-F238E27FC236}">
                <a16:creationId xmlns:a16="http://schemas.microsoft.com/office/drawing/2014/main" id="{E9AFDABF-849E-1424-4BAB-07B7FCF1C25D}"/>
              </a:ext>
            </a:extLst>
          </p:cNvPr>
          <p:cNvPicPr>
            <a:picLocks noChangeAspect="1"/>
          </p:cNvPicPr>
          <p:nvPr/>
        </p:nvPicPr>
        <p:blipFill>
          <a:blip r:embed="rId3"/>
          <a:stretch>
            <a:fillRect/>
          </a:stretch>
        </p:blipFill>
        <p:spPr>
          <a:xfrm>
            <a:off x="99437" y="2034534"/>
            <a:ext cx="3943071" cy="2373723"/>
          </a:xfrm>
          <a:prstGeom prst="rect">
            <a:avLst/>
          </a:prstGeom>
        </p:spPr>
      </p:pic>
      <p:pic>
        <p:nvPicPr>
          <p:cNvPr id="5" name="圖片 5">
            <a:extLst>
              <a:ext uri="{FF2B5EF4-FFF2-40B4-BE49-F238E27FC236}">
                <a16:creationId xmlns:a16="http://schemas.microsoft.com/office/drawing/2014/main" id="{5A98EC9B-2C61-EA29-88B7-3DE26775EC99}"/>
              </a:ext>
            </a:extLst>
          </p:cNvPr>
          <p:cNvPicPr>
            <a:picLocks noChangeAspect="1"/>
          </p:cNvPicPr>
          <p:nvPr/>
        </p:nvPicPr>
        <p:blipFill>
          <a:blip r:embed="rId4"/>
          <a:stretch>
            <a:fillRect/>
          </a:stretch>
        </p:blipFill>
        <p:spPr>
          <a:xfrm>
            <a:off x="4098462" y="2034325"/>
            <a:ext cx="3830539" cy="2318351"/>
          </a:xfrm>
          <a:prstGeom prst="rect">
            <a:avLst/>
          </a:prstGeom>
        </p:spPr>
      </p:pic>
      <p:sp>
        <p:nvSpPr>
          <p:cNvPr id="10" name="文字方塊 3">
            <a:extLst>
              <a:ext uri="{FF2B5EF4-FFF2-40B4-BE49-F238E27FC236}">
                <a16:creationId xmlns:a16="http://schemas.microsoft.com/office/drawing/2014/main" id="{D91115A2-4BB8-8579-ABDA-5B5A25686DB4}"/>
              </a:ext>
            </a:extLst>
          </p:cNvPr>
          <p:cNvSpPr txBox="1"/>
          <p:nvPr/>
        </p:nvSpPr>
        <p:spPr>
          <a:xfrm>
            <a:off x="276890" y="1544915"/>
            <a:ext cx="137631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Austin, Texas</a:t>
            </a:r>
            <a:endParaRPr lang="zh-TW" altLang="en-US" sz="1000" u="sng" dirty="0">
              <a:latin typeface="Arial" panose="020B0604020202020204" pitchFamily="34" charset="0"/>
              <a:cs typeface="Arial" panose="020B0604020202020204" pitchFamily="34" charset="0"/>
            </a:endParaRPr>
          </a:p>
        </p:txBody>
      </p:sp>
      <p:sp>
        <p:nvSpPr>
          <p:cNvPr id="12" name="文字方塊 5">
            <a:extLst>
              <a:ext uri="{FF2B5EF4-FFF2-40B4-BE49-F238E27FC236}">
                <a16:creationId xmlns:a16="http://schemas.microsoft.com/office/drawing/2014/main" id="{F4F0DD75-3A5D-DFC3-3C54-8288F0208DD7}"/>
              </a:ext>
            </a:extLst>
          </p:cNvPr>
          <p:cNvSpPr txBox="1"/>
          <p:nvPr/>
        </p:nvSpPr>
        <p:spPr>
          <a:xfrm>
            <a:off x="4265476" y="1544915"/>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1000" u="sng" dirty="0">
                <a:latin typeface="Arial" panose="020B0604020202020204" pitchFamily="34" charset="0"/>
                <a:ea typeface="新細明體"/>
                <a:cs typeface="Arial" panose="020B0604020202020204" pitchFamily="34" charset="0"/>
              </a:rPr>
              <a:t>New York City, New York</a:t>
            </a:r>
            <a:endParaRPr lang="zh-TW" altLang="en-US" sz="1000" u="sng" dirty="0">
              <a:latin typeface="Arial" panose="020B0604020202020204" pitchFamily="34" charset="0"/>
              <a:cs typeface="Arial" panose="020B0604020202020204" pitchFamily="34" charset="0"/>
            </a:endParaRPr>
          </a:p>
        </p:txBody>
      </p:sp>
      <p:pic>
        <p:nvPicPr>
          <p:cNvPr id="13" name="圖片 13">
            <a:extLst>
              <a:ext uri="{FF2B5EF4-FFF2-40B4-BE49-F238E27FC236}">
                <a16:creationId xmlns:a16="http://schemas.microsoft.com/office/drawing/2014/main" id="{9F8D4107-9965-5463-DB3A-2369A7BE3BF1}"/>
              </a:ext>
            </a:extLst>
          </p:cNvPr>
          <p:cNvPicPr>
            <a:picLocks noChangeAspect="1"/>
          </p:cNvPicPr>
          <p:nvPr/>
        </p:nvPicPr>
        <p:blipFill>
          <a:blip r:embed="rId5"/>
          <a:stretch>
            <a:fillRect/>
          </a:stretch>
        </p:blipFill>
        <p:spPr>
          <a:xfrm>
            <a:off x="8019386" y="2031995"/>
            <a:ext cx="3829262" cy="2310242"/>
          </a:xfrm>
          <a:prstGeom prst="rect">
            <a:avLst/>
          </a:prstGeom>
        </p:spPr>
      </p:pic>
      <p:sp>
        <p:nvSpPr>
          <p:cNvPr id="14" name="文字方塊 5">
            <a:extLst>
              <a:ext uri="{FF2B5EF4-FFF2-40B4-BE49-F238E27FC236}">
                <a16:creationId xmlns:a16="http://schemas.microsoft.com/office/drawing/2014/main" id="{F5E0D929-3DC3-074B-0EDD-3CBB7F3BB342}"/>
              </a:ext>
            </a:extLst>
          </p:cNvPr>
          <p:cNvSpPr txBox="1"/>
          <p:nvPr/>
        </p:nvSpPr>
        <p:spPr>
          <a:xfrm>
            <a:off x="8198025" y="1543659"/>
            <a:ext cx="1978925"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ltLang="zh-TW" sz="1000" u="sng" dirty="0">
                <a:latin typeface="Arial" panose="020B0604020202020204" pitchFamily="34" charset="0"/>
                <a:ea typeface="新細明體"/>
                <a:cs typeface="Arial" panose="020B0604020202020204" pitchFamily="34" charset="0"/>
              </a:rPr>
              <a:t>Hawaii</a:t>
            </a:r>
            <a:endParaRPr lang="zh-TW" altLang="en-US" sz="10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64468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1542</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PowerPoint Presentation</vt:lpstr>
      <vt:lpstr>Introduction</vt:lpstr>
      <vt:lpstr>Contents</vt:lpstr>
      <vt:lpstr>Data Processing &amp; Transformation</vt:lpstr>
      <vt:lpstr>Airbnb listing price and location maps</vt:lpstr>
      <vt:lpstr>Average age (in months) of listing by location and room type</vt:lpstr>
      <vt:lpstr>Effect of host identity verification and profile picture on the  average review rating</vt:lpstr>
      <vt:lpstr>Relationship between superhost status and average host response time</vt:lpstr>
      <vt:lpstr>Relationship between room type, listing price and the average rating</vt:lpstr>
      <vt:lpstr>Quarter on Quarter movement of hosts to/from superhost status across locations</vt:lpstr>
      <vt:lpstr>Amenities offered by Superhost vs Non Superhost split by room type</vt:lpstr>
      <vt:lpstr>Relationship between host verifications, superhost status and room type</vt:lpstr>
      <vt:lpstr>Quarter on Quarter change by room type</vt:lpstr>
      <vt:lpstr>Quarter on Quarter change by county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Deshmukh, Akshay Dilip</dc:creator>
  <cp:lastModifiedBy>Deshmukh, Akshay Dilip</cp:lastModifiedBy>
  <cp:revision>2</cp:revision>
  <dcterms:created xsi:type="dcterms:W3CDTF">2022-08-01T02:48:02Z</dcterms:created>
  <dcterms:modified xsi:type="dcterms:W3CDTF">2022-08-02T03:57:41Z</dcterms:modified>
</cp:coreProperties>
</file>