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54bdc3b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54bdc3b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54bdc3b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54bdc3b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54bdc3b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54bdc3b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54bdc3b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54bdc3b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54bdc3b6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54bdc3b6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54bdc3b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54bdc3b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64166f3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64166f3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6592f99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6592f99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6592f996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6592f996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6592f996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6592f996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224d79cc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224d79cc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6592f996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6592f996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6592f9b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6592f9b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224d79c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224d79c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224d79cc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224d79cc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224d79cc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224d79cc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54bdc3b6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54bdc3b6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54bdc3b6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54bdc3b6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224d79cc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224d79cc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54bdc3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54bdc3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hebalance.com/should-i-be-financially-conservative-2385839" TargetMode="External"/><Relationship Id="rId4" Type="http://schemas.openxmlformats.org/officeDocument/2006/relationships/hyperlink" Target="https://www.thebalance.com/what-is-inflation-3576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vestopedia.com/terms/m/metrics.asp" TargetMode="External"/><Relationship Id="rId4" Type="http://schemas.openxmlformats.org/officeDocument/2006/relationships/hyperlink" Target="https://www.investopedia.com/terms/f/fundamental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investopedia.com/terms/b/beta.asp" TargetMode="External"/><Relationship Id="rId4" Type="http://schemas.openxmlformats.org/officeDocument/2006/relationships/hyperlink" Target="https://www.investopedia.com/terms/s/sp500.asp" TargetMode="External"/><Relationship Id="rId5" Type="http://schemas.openxmlformats.org/officeDocument/2006/relationships/hyperlink" Target="https://www.investopedia.com/terms/s/standarddeviation.asp" TargetMode="External"/><Relationship Id="rId6" Type="http://schemas.openxmlformats.org/officeDocument/2006/relationships/hyperlink" Target="https://www.investopedia.com/terms/v/variance.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Portfolio And Risk Analytics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Swatik Ghosh A006</a:t>
            </a:r>
            <a:endParaRPr/>
          </a:p>
          <a:p>
            <a:pPr indent="0" lvl="0" marL="0" rtl="0" algn="l">
              <a:spcBef>
                <a:spcPts val="0"/>
              </a:spcBef>
              <a:spcAft>
                <a:spcPts val="0"/>
              </a:spcAft>
              <a:buNone/>
            </a:pPr>
            <a:r>
              <a:rPr lang="en"/>
              <a:t>Anubhav Yadav A005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Altman Z Score</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0" rtl="0" algn="r">
              <a:spcBef>
                <a:spcPts val="0"/>
              </a:spcBef>
              <a:spcAft>
                <a:spcPts val="0"/>
              </a:spcAft>
              <a:buClr>
                <a:schemeClr val="dk1"/>
              </a:buClr>
              <a:buSzPts val="1100"/>
              <a:buFont typeface="Arial"/>
              <a:buNone/>
            </a:pPr>
            <a:r>
              <a:rPr lang="en" sz="100">
                <a:solidFill>
                  <a:srgbClr val="111111"/>
                </a:solidFill>
                <a:highlight>
                  <a:srgbClr val="FFFFFF"/>
                </a:highlight>
                <a:latin typeface="Times New Roman"/>
                <a:ea typeface="Times New Roman"/>
                <a:cs typeface="Times New Roman"/>
                <a:sym typeface="Times New Roman"/>
              </a:rPr>
              <a:t>​</a:t>
            </a:r>
            <a:endParaRPr sz="100">
              <a:solidFill>
                <a:srgbClr val="11111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350">
              <a:solidFill>
                <a:srgbClr val="11111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 sz="2350">
                <a:solidFill>
                  <a:srgbClr val="111111"/>
                </a:solidFill>
                <a:highlight>
                  <a:srgbClr val="FFFFFF"/>
                </a:highlight>
                <a:latin typeface="Times New Roman"/>
                <a:ea typeface="Times New Roman"/>
                <a:cs typeface="Times New Roman"/>
                <a:sym typeface="Times New Roman"/>
              </a:rPr>
              <a:t>Z-score=   (1.2×</a:t>
            </a:r>
            <a:r>
              <a:rPr i="1" lang="en" sz="2350">
                <a:solidFill>
                  <a:srgbClr val="111111"/>
                </a:solidFill>
                <a:highlight>
                  <a:srgbClr val="FFFFFF"/>
                </a:highlight>
                <a:latin typeface="Times New Roman"/>
                <a:ea typeface="Times New Roman"/>
                <a:cs typeface="Times New Roman"/>
                <a:sym typeface="Times New Roman"/>
              </a:rPr>
              <a:t>A</a:t>
            </a:r>
            <a:r>
              <a:rPr lang="en" sz="2350">
                <a:solidFill>
                  <a:srgbClr val="111111"/>
                </a:solidFill>
                <a:highlight>
                  <a:srgbClr val="FFFFFF"/>
                </a:highlight>
                <a:latin typeface="Times New Roman"/>
                <a:ea typeface="Times New Roman"/>
                <a:cs typeface="Times New Roman"/>
                <a:sym typeface="Times New Roman"/>
              </a:rPr>
              <a:t>) + (1.4×</a:t>
            </a:r>
            <a:r>
              <a:rPr i="1" lang="en" sz="2350">
                <a:solidFill>
                  <a:srgbClr val="111111"/>
                </a:solidFill>
                <a:highlight>
                  <a:srgbClr val="FFFFFF"/>
                </a:highlight>
                <a:latin typeface="Times New Roman"/>
                <a:ea typeface="Times New Roman"/>
                <a:cs typeface="Times New Roman"/>
                <a:sym typeface="Times New Roman"/>
              </a:rPr>
              <a:t>B</a:t>
            </a:r>
            <a:r>
              <a:rPr lang="en" sz="2350">
                <a:solidFill>
                  <a:srgbClr val="111111"/>
                </a:solidFill>
                <a:highlight>
                  <a:srgbClr val="FFFFFF"/>
                </a:highlight>
                <a:latin typeface="Times New Roman"/>
                <a:ea typeface="Times New Roman"/>
                <a:cs typeface="Times New Roman"/>
                <a:sym typeface="Times New Roman"/>
              </a:rPr>
              <a:t>) + (3.3×</a:t>
            </a:r>
            <a:r>
              <a:rPr i="1" lang="en" sz="2350">
                <a:solidFill>
                  <a:srgbClr val="111111"/>
                </a:solidFill>
                <a:highlight>
                  <a:srgbClr val="FFFFFF"/>
                </a:highlight>
                <a:latin typeface="Times New Roman"/>
                <a:ea typeface="Times New Roman"/>
                <a:cs typeface="Times New Roman"/>
                <a:sym typeface="Times New Roman"/>
              </a:rPr>
              <a:t>C</a:t>
            </a:r>
            <a:r>
              <a:rPr lang="en" sz="2350">
                <a:solidFill>
                  <a:srgbClr val="111111"/>
                </a:solidFill>
                <a:highlight>
                  <a:srgbClr val="FFFFFF"/>
                </a:highlight>
                <a:latin typeface="Times New Roman"/>
                <a:ea typeface="Times New Roman"/>
                <a:cs typeface="Times New Roman"/>
                <a:sym typeface="Times New Roman"/>
              </a:rPr>
              <a:t>) + (0.6×</a:t>
            </a:r>
            <a:r>
              <a:rPr i="1" lang="en" sz="2350">
                <a:solidFill>
                  <a:srgbClr val="111111"/>
                </a:solidFill>
                <a:highlight>
                  <a:srgbClr val="FFFFFF"/>
                </a:highlight>
                <a:latin typeface="Times New Roman"/>
                <a:ea typeface="Times New Roman"/>
                <a:cs typeface="Times New Roman"/>
                <a:sym typeface="Times New Roman"/>
              </a:rPr>
              <a:t>D</a:t>
            </a:r>
            <a:r>
              <a:rPr lang="en" sz="2350">
                <a:solidFill>
                  <a:srgbClr val="111111"/>
                </a:solidFill>
                <a:highlight>
                  <a:srgbClr val="FFFFFF"/>
                </a:highlight>
                <a:latin typeface="Times New Roman"/>
                <a:ea typeface="Times New Roman"/>
                <a:cs typeface="Times New Roman"/>
                <a:sym typeface="Times New Roman"/>
              </a:rPr>
              <a:t>)  + (1.0×</a:t>
            </a:r>
            <a:r>
              <a:rPr i="1" lang="en" sz="2350">
                <a:solidFill>
                  <a:srgbClr val="111111"/>
                </a:solidFill>
                <a:highlight>
                  <a:srgbClr val="FFFFFF"/>
                </a:highlight>
                <a:latin typeface="Times New Roman"/>
                <a:ea typeface="Times New Roman"/>
                <a:cs typeface="Times New Roman"/>
                <a:sym typeface="Times New Roman"/>
              </a:rPr>
              <a:t>E</a:t>
            </a:r>
            <a:r>
              <a:rPr lang="en" sz="2350">
                <a:solidFill>
                  <a:srgbClr val="111111"/>
                </a:solidFill>
                <a:highlight>
                  <a:srgbClr val="FFFFFF"/>
                </a:highlight>
                <a:latin typeface="Times New Roman"/>
                <a:ea typeface="Times New Roman"/>
                <a:cs typeface="Times New Roman"/>
                <a:sym typeface="Times New Roman"/>
              </a:rPr>
              <a:t>)</a:t>
            </a:r>
            <a:endParaRPr sz="235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Working Capital/Total Assets (WC/TA)          A</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Working Capital/Total Assets (WC/TA)</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This ratio is an excellent indicator of business trouble. A company with negative working capital is likely to have difficulty paying its short-term obligations because it does not have enough current assets to satisfy such liabilities. A company with considerably positive working capital, on the other hand, seldom has difficulties paying its debts.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22"/>
              <a:t>RE/TA (Retained Earnings/Total Assets)</a:t>
            </a:r>
            <a:r>
              <a:rPr lang="en" sz="1911"/>
              <a:t>       B</a:t>
            </a:r>
            <a:endParaRPr sz="2911"/>
          </a:p>
        </p:txBody>
      </p:sp>
      <p:sp>
        <p:nvSpPr>
          <p:cNvPr id="347" name="Google Shape;34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This ratio calculates the amount of earnings or losses reinvested, which represents the level of the company's leverage. Companies with a low RE/TA finance capital expenditures using borrowed funds rather than retained earnings. Companies with a high RE/TA indicate a track record of profitability and the ability to weather a difficult year of losses.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EBIT/TA (Earnings Before Interest and Tax/Total Assets)   C</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Earnings Before Interest and Tax/Total Assets (EBIT/TA) is a variant of return on assets (ROA), a useful metric for analysing a company's capacity to extract profits from its assets before subtracting factors such as interest and tax.</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22"/>
              <a:t>Market Value of Equity/Total Liabilities (ME/TL) D</a:t>
            </a:r>
            <a:endParaRPr sz="3022"/>
          </a:p>
        </p:txBody>
      </p:sp>
      <p:sp>
        <p:nvSpPr>
          <p:cNvPr id="359" name="Google Shape;35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This ratio indicates how much a company's market value would decrease if it became bankrupt before liabilities exceeded assets on the financial statements. This ratio gives the model a market value dimension that isn't dependent on pure fundamentals. In other words, a stable market capitalization reflects the market's belief in the company's strong financial situation.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S/TA (Sales/Total Assets)    E</a:t>
            </a:r>
            <a:endParaRPr/>
          </a:p>
        </p:txBody>
      </p:sp>
      <p:sp>
        <p:nvSpPr>
          <p:cNvPr id="365" name="Google Shape;36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This demonstrates to investors how well management controls competition and how effectively the business uses assets to create sales. Failure to increase market share results in a low or decreasing S/TA.</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Optimization </a:t>
            </a:r>
            <a:endParaRPr/>
          </a:p>
          <a:p>
            <a:pPr indent="0" lvl="0" marL="0" rtl="0" algn="l">
              <a:spcBef>
                <a:spcPts val="0"/>
              </a:spcBef>
              <a:spcAft>
                <a:spcPts val="0"/>
              </a:spcAft>
              <a:buNone/>
            </a:pPr>
            <a:r>
              <a:rPr lang="en"/>
              <a:t>Using Efficient Frontier </a:t>
            </a:r>
            <a:endParaRPr/>
          </a:p>
        </p:txBody>
      </p:sp>
      <p:sp>
        <p:nvSpPr>
          <p:cNvPr id="371" name="Google Shape;371;p2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Maximizing Sharpe Ratio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111111"/>
                </a:solidFill>
              </a:rPr>
              <a:t>Efficient Frontier </a:t>
            </a:r>
            <a:endParaRPr sz="3600">
              <a:solidFill>
                <a:srgbClr val="111111"/>
              </a:solidFill>
            </a:endParaRPr>
          </a:p>
          <a:p>
            <a:pPr indent="0" lvl="0" marL="0" rtl="0" algn="l">
              <a:spcBef>
                <a:spcPts val="0"/>
              </a:spcBef>
              <a:spcAft>
                <a:spcPts val="0"/>
              </a:spcAft>
              <a:buNone/>
            </a:pPr>
            <a:r>
              <a:t/>
            </a:r>
            <a:endParaRPr/>
          </a:p>
        </p:txBody>
      </p:sp>
      <p:sp>
        <p:nvSpPr>
          <p:cNvPr id="377" name="Google Shape;37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11111"/>
                </a:solidFill>
              </a:rPr>
              <a:t>The efficient frontier depicts portfolios that optimise returns for the risk taken. The investment combinations that comprise the portfolio determine the portfolio's returns. The standard deviation of a security is associated with risk. In an ideal world, an investor would fill a portfolio with securities that provide extraordinary returns while having a total standard deviation that is lower than the standard deviations of the individual securities.</a:t>
            </a:r>
            <a:endParaRPr sz="1600">
              <a:solidFill>
                <a:srgbClr val="11111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3086125" y="60737"/>
            <a:ext cx="5933675" cy="5022026"/>
          </a:xfrm>
          <a:prstGeom prst="rect">
            <a:avLst/>
          </a:prstGeom>
          <a:noFill/>
          <a:ln>
            <a:noFill/>
          </a:ln>
        </p:spPr>
      </p:pic>
      <p:sp>
        <p:nvSpPr>
          <p:cNvPr id="383" name="Google Shape;383;p30"/>
          <p:cNvSpPr txBox="1"/>
          <p:nvPr/>
        </p:nvSpPr>
        <p:spPr>
          <a:xfrm>
            <a:off x="338200" y="1719200"/>
            <a:ext cx="2127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Nunito"/>
                <a:ea typeface="Nunito"/>
                <a:cs typeface="Nunito"/>
                <a:sym typeface="Nunito"/>
              </a:rPr>
              <a:t>Covariance Matrix</a:t>
            </a:r>
            <a:endParaRPr b="1" sz="26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373750" y="1572450"/>
            <a:ext cx="2187000" cy="32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Visualising the stocks</a:t>
            </a:r>
            <a:endParaRPr/>
          </a:p>
        </p:txBody>
      </p:sp>
      <p:pic>
        <p:nvPicPr>
          <p:cNvPr id="389" name="Google Shape;389;p31"/>
          <p:cNvPicPr preferRelativeResize="0"/>
          <p:nvPr/>
        </p:nvPicPr>
        <p:blipFill>
          <a:blip r:embed="rId3">
            <a:alphaModFix/>
          </a:blip>
          <a:stretch>
            <a:fillRect/>
          </a:stretch>
        </p:blipFill>
        <p:spPr>
          <a:xfrm>
            <a:off x="2560700" y="-112725"/>
            <a:ext cx="7035799" cy="5337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for selection</a:t>
            </a:r>
            <a:endParaRPr/>
          </a:p>
          <a:p>
            <a:pPr indent="0" lvl="0" marL="0" rtl="0" algn="l">
              <a:spcBef>
                <a:spcPts val="0"/>
              </a:spcBef>
              <a:spcAft>
                <a:spcPts val="0"/>
              </a:spcAft>
              <a:buNone/>
            </a:pPr>
            <a:r>
              <a:rPr lang="en"/>
              <a:t>S&amp;P BSE 500</a:t>
            </a:r>
            <a:endParaRPr/>
          </a:p>
        </p:txBody>
      </p:sp>
      <p:sp>
        <p:nvSpPr>
          <p:cNvPr id="284" name="Google Shape;284;p14"/>
          <p:cNvSpPr txBox="1"/>
          <p:nvPr>
            <p:ph idx="1" type="body"/>
          </p:nvPr>
        </p:nvSpPr>
        <p:spPr>
          <a:xfrm>
            <a:off x="1262050" y="1983025"/>
            <a:ext cx="2526000" cy="2541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sz="1650">
              <a:solidFill>
                <a:srgbClr val="111111"/>
              </a:solidFill>
              <a:highlight>
                <a:srgbClr val="FFFFFF"/>
              </a:highlight>
            </a:endParaRPr>
          </a:p>
          <a:p>
            <a:pPr indent="0" lvl="0" marL="0" rtl="0" algn="l">
              <a:spcBef>
                <a:spcPts val="1200"/>
              </a:spcBef>
              <a:spcAft>
                <a:spcPts val="0"/>
              </a:spcAft>
              <a:buClr>
                <a:schemeClr val="dk1"/>
              </a:buClr>
              <a:buSzPts val="605"/>
              <a:buFont typeface="Arial"/>
              <a:buNone/>
            </a:pPr>
            <a:r>
              <a:rPr b="1" lang="en" sz="5303">
                <a:solidFill>
                  <a:srgbClr val="111111"/>
                </a:solidFill>
                <a:highlight>
                  <a:srgbClr val="FFFFFF"/>
                </a:highlight>
              </a:rPr>
              <a:t>Values</a:t>
            </a:r>
            <a:endParaRPr b="1" sz="5303">
              <a:solidFill>
                <a:srgbClr val="111111"/>
              </a:solidFill>
              <a:highlight>
                <a:srgbClr val="FFFFFF"/>
              </a:highlight>
            </a:endParaRPr>
          </a:p>
          <a:p>
            <a:pPr indent="0" lvl="0" marL="0" rtl="0" algn="l">
              <a:lnSpc>
                <a:spcPct val="115000"/>
              </a:lnSpc>
              <a:spcBef>
                <a:spcPts val="1200"/>
              </a:spcBef>
              <a:spcAft>
                <a:spcPts val="0"/>
              </a:spcAft>
              <a:buClr>
                <a:schemeClr val="dk1"/>
              </a:buClr>
              <a:buSzPct val="38967"/>
              <a:buFont typeface="Arial"/>
              <a:buNone/>
            </a:pPr>
            <a:r>
              <a:rPr b="1" lang="en" sz="2822">
                <a:solidFill>
                  <a:srgbClr val="111111"/>
                </a:solidFill>
                <a:highlight>
                  <a:srgbClr val="FFFFFF"/>
                </a:highlight>
              </a:rPr>
              <a:t>P/E Ratio </a:t>
            </a:r>
            <a:endParaRPr b="1" sz="2822">
              <a:solidFill>
                <a:srgbClr val="111111"/>
              </a:solidFill>
              <a:highlight>
                <a:srgbClr val="FFFFFF"/>
              </a:highlight>
            </a:endParaRPr>
          </a:p>
          <a:p>
            <a:pPr indent="0" lvl="0" marL="0" rtl="0" algn="l">
              <a:lnSpc>
                <a:spcPct val="115000"/>
              </a:lnSpc>
              <a:spcBef>
                <a:spcPts val="0"/>
              </a:spcBef>
              <a:spcAft>
                <a:spcPts val="0"/>
              </a:spcAft>
              <a:buClr>
                <a:schemeClr val="dk1"/>
              </a:buClr>
              <a:buSzPct val="38967"/>
              <a:buFont typeface="Arial"/>
              <a:buNone/>
            </a:pPr>
            <a:r>
              <a:rPr b="1" lang="en" sz="2822">
                <a:solidFill>
                  <a:srgbClr val="111111"/>
                </a:solidFill>
                <a:highlight>
                  <a:srgbClr val="FFFFFF"/>
                </a:highlight>
              </a:rPr>
              <a:t>P/BV Ratio</a:t>
            </a:r>
            <a:endParaRPr b="1" sz="2822">
              <a:solidFill>
                <a:srgbClr val="111111"/>
              </a:solidFill>
              <a:highlight>
                <a:srgbClr val="FFFFFF"/>
              </a:highlight>
            </a:endParaRPr>
          </a:p>
          <a:p>
            <a:pPr indent="0" lvl="0" marL="0" rtl="0" algn="l">
              <a:lnSpc>
                <a:spcPct val="115000"/>
              </a:lnSpc>
              <a:spcBef>
                <a:spcPts val="0"/>
              </a:spcBef>
              <a:spcAft>
                <a:spcPts val="0"/>
              </a:spcAft>
              <a:buClr>
                <a:schemeClr val="dk1"/>
              </a:buClr>
              <a:buSzPct val="38967"/>
              <a:buFont typeface="Arial"/>
              <a:buNone/>
            </a:pPr>
            <a:r>
              <a:rPr b="1" lang="en" sz="2822">
                <a:solidFill>
                  <a:srgbClr val="111111"/>
                </a:solidFill>
                <a:highlight>
                  <a:srgbClr val="FFFFFF"/>
                </a:highlight>
              </a:rPr>
              <a:t>Debt to Equity</a:t>
            </a:r>
            <a:endParaRPr b="1" sz="2822">
              <a:solidFill>
                <a:srgbClr val="111111"/>
              </a:solidFill>
              <a:highlight>
                <a:srgbClr val="FFFFFF"/>
              </a:highlight>
            </a:endParaRPr>
          </a:p>
          <a:p>
            <a:pPr indent="0" lvl="0" marL="0" rtl="0" algn="l">
              <a:lnSpc>
                <a:spcPct val="115000"/>
              </a:lnSpc>
              <a:spcBef>
                <a:spcPts val="0"/>
              </a:spcBef>
              <a:spcAft>
                <a:spcPts val="0"/>
              </a:spcAft>
              <a:buClr>
                <a:schemeClr val="dk1"/>
              </a:buClr>
              <a:buSzPct val="38967"/>
              <a:buFont typeface="Arial"/>
              <a:buNone/>
            </a:pPr>
            <a:r>
              <a:rPr b="1" lang="en" sz="2822">
                <a:solidFill>
                  <a:srgbClr val="111111"/>
                </a:solidFill>
                <a:highlight>
                  <a:srgbClr val="FFFFFF"/>
                </a:highlight>
              </a:rPr>
              <a:t>Free Cash Flow</a:t>
            </a:r>
            <a:endParaRPr b="1" sz="2822">
              <a:solidFill>
                <a:srgbClr val="111111"/>
              </a:solidFill>
              <a:highlight>
                <a:srgbClr val="FFFFFF"/>
              </a:highlight>
            </a:endParaRPr>
          </a:p>
          <a:p>
            <a:pPr indent="0" lvl="0" marL="0" rtl="0" algn="l">
              <a:spcBef>
                <a:spcPts val="0"/>
              </a:spcBef>
              <a:spcAft>
                <a:spcPts val="0"/>
              </a:spcAft>
              <a:buClr>
                <a:schemeClr val="dk1"/>
              </a:buClr>
              <a:buSzPct val="86418"/>
              <a:buFont typeface="Arial"/>
              <a:buNone/>
            </a:pPr>
            <a:r>
              <a:rPr lang="en" sz="1272">
                <a:solidFill>
                  <a:srgbClr val="111111"/>
                </a:solidFill>
                <a:highlight>
                  <a:srgbClr val="FFFFFF"/>
                </a:highlight>
                <a:latin typeface="Times New Roman"/>
                <a:ea typeface="Times New Roman"/>
                <a:cs typeface="Times New Roman"/>
                <a:sym typeface="Times New Roman"/>
              </a:rPr>
              <a:t>​</a:t>
            </a:r>
            <a:endParaRPr sz="1272">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605"/>
              <a:buFont typeface="Arial"/>
              <a:buNone/>
            </a:pPr>
            <a:r>
              <a:t/>
            </a:r>
            <a:endParaRPr sz="1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285" name="Google Shape;285;p14"/>
          <p:cNvSpPr txBox="1"/>
          <p:nvPr/>
        </p:nvSpPr>
        <p:spPr>
          <a:xfrm>
            <a:off x="3298950" y="2253375"/>
            <a:ext cx="2701800" cy="164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111111"/>
                </a:solidFill>
                <a:highlight>
                  <a:srgbClr val="FFFFFF"/>
                </a:highlight>
                <a:latin typeface="Nunito"/>
                <a:ea typeface="Nunito"/>
                <a:cs typeface="Nunito"/>
                <a:sym typeface="Nunito"/>
              </a:rPr>
              <a:t>Low Volatility</a:t>
            </a:r>
            <a:endParaRPr sz="29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1" lang="en" sz="1550">
                <a:solidFill>
                  <a:srgbClr val="111111"/>
                </a:solidFill>
                <a:highlight>
                  <a:srgbClr val="FFFFFF"/>
                </a:highlight>
                <a:latin typeface="Nunito"/>
                <a:ea typeface="Nunito"/>
                <a:cs typeface="Nunito"/>
                <a:sym typeface="Nunito"/>
              </a:rPr>
              <a:t>Beta</a:t>
            </a:r>
            <a:endParaRPr b="1" sz="1550">
              <a:solidFill>
                <a:srgbClr val="111111"/>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1" lang="en" sz="1550">
                <a:solidFill>
                  <a:srgbClr val="111111"/>
                </a:solidFill>
                <a:highlight>
                  <a:srgbClr val="FFFFFF"/>
                </a:highlight>
                <a:latin typeface="Nunito"/>
                <a:ea typeface="Nunito"/>
                <a:cs typeface="Nunito"/>
                <a:sym typeface="Nunito"/>
              </a:rPr>
              <a:t>Standard Deviation</a:t>
            </a:r>
            <a:endParaRPr sz="155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6238200" y="2237775"/>
            <a:ext cx="2701800" cy="16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900">
                <a:solidFill>
                  <a:srgbClr val="111111"/>
                </a:solidFill>
                <a:highlight>
                  <a:srgbClr val="FFFFFF"/>
                </a:highlight>
                <a:latin typeface="Nunito"/>
                <a:ea typeface="Nunito"/>
                <a:cs typeface="Nunito"/>
                <a:sym typeface="Nunito"/>
              </a:rPr>
              <a:t>Quality</a:t>
            </a:r>
            <a:endParaRPr b="1" sz="2900">
              <a:solidFill>
                <a:srgbClr val="111111"/>
              </a:solidFill>
              <a:highlight>
                <a:srgbClr val="FFFFFF"/>
              </a:highlight>
              <a:latin typeface="Nunito"/>
              <a:ea typeface="Nunito"/>
              <a:cs typeface="Nunito"/>
              <a:sym typeface="Nunito"/>
            </a:endParaRPr>
          </a:p>
          <a:p>
            <a:pPr indent="0" lvl="0" marL="0" rtl="0" algn="l">
              <a:spcBef>
                <a:spcPts val="0"/>
              </a:spcBef>
              <a:spcAft>
                <a:spcPts val="0"/>
              </a:spcAft>
              <a:buNone/>
            </a:pPr>
            <a:r>
              <a:rPr b="1" lang="en" sz="1550">
                <a:solidFill>
                  <a:srgbClr val="111111"/>
                </a:solidFill>
                <a:highlight>
                  <a:srgbClr val="FFFFFF"/>
                </a:highlight>
                <a:latin typeface="Nunito"/>
                <a:ea typeface="Nunito"/>
                <a:cs typeface="Nunito"/>
                <a:sym typeface="Nunito"/>
              </a:rPr>
              <a:t>Altman Z-</a:t>
            </a:r>
            <a:r>
              <a:rPr b="1" lang="en" sz="1550">
                <a:solidFill>
                  <a:srgbClr val="111111"/>
                </a:solidFill>
                <a:highlight>
                  <a:srgbClr val="FFFFFF"/>
                </a:highlight>
                <a:latin typeface="Nunito"/>
                <a:ea typeface="Nunito"/>
                <a:cs typeface="Nunito"/>
                <a:sym typeface="Nunito"/>
              </a:rPr>
              <a:t>score</a:t>
            </a:r>
            <a:endParaRPr sz="29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sz="155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87" name="Google Shape;287;p14"/>
          <p:cNvSpPr txBox="1"/>
          <p:nvPr/>
        </p:nvSpPr>
        <p:spPr>
          <a:xfrm>
            <a:off x="5601750" y="1440175"/>
            <a:ext cx="322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Maven Pro"/>
                <a:ea typeface="Maven Pro"/>
                <a:cs typeface="Maven Pro"/>
                <a:sym typeface="Maven Pro"/>
              </a:rPr>
              <a:t>se</a:t>
            </a:r>
            <a:r>
              <a:rPr b="1" lang="en" sz="2000">
                <a:solidFill>
                  <a:schemeClr val="dk2"/>
                </a:solidFill>
                <a:latin typeface="Maven Pro"/>
                <a:ea typeface="Maven Pro"/>
                <a:cs typeface="Maven Pro"/>
                <a:sym typeface="Maven Pro"/>
              </a:rPr>
              <a:t>quential</a:t>
            </a:r>
            <a:r>
              <a:rPr b="1" lang="en" sz="2000">
                <a:solidFill>
                  <a:schemeClr val="dk2"/>
                </a:solidFill>
                <a:latin typeface="Maven Pro"/>
                <a:ea typeface="Maven Pro"/>
                <a:cs typeface="Maven Pro"/>
                <a:sym typeface="Maven Pro"/>
              </a:rPr>
              <a:t> </a:t>
            </a:r>
            <a:r>
              <a:rPr b="1" lang="en" sz="2000">
                <a:solidFill>
                  <a:schemeClr val="dk2"/>
                </a:solidFill>
                <a:latin typeface="Maven Pro"/>
                <a:ea typeface="Maven Pro"/>
                <a:cs typeface="Maven Pro"/>
                <a:sym typeface="Maven Pro"/>
              </a:rPr>
              <a:t>Screening</a:t>
            </a:r>
            <a:endParaRPr b="1" sz="2000">
              <a:solidFill>
                <a:schemeClr val="dk2"/>
              </a:solidFill>
              <a:latin typeface="Maven Pro"/>
              <a:ea typeface="Maven Pro"/>
              <a:cs typeface="Maven Pro"/>
              <a:sym typeface="Maven Pro"/>
            </a:endParaRPr>
          </a:p>
        </p:txBody>
      </p:sp>
      <p:sp>
        <p:nvSpPr>
          <p:cNvPr id="288" name="Google Shape;288;p14"/>
          <p:cNvSpPr/>
          <p:nvPr/>
        </p:nvSpPr>
        <p:spPr>
          <a:xfrm>
            <a:off x="6714600" y="1945175"/>
            <a:ext cx="514500" cy="4116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1303800" y="77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Weights and Expected Return</a:t>
            </a:r>
            <a:endParaRPr/>
          </a:p>
        </p:txBody>
      </p:sp>
      <p:sp>
        <p:nvSpPr>
          <p:cNvPr id="395" name="Google Shape;395;p32"/>
          <p:cNvSpPr txBox="1"/>
          <p:nvPr>
            <p:ph idx="1" type="body"/>
          </p:nvPr>
        </p:nvSpPr>
        <p:spPr>
          <a:xfrm>
            <a:off x="1042800" y="1225975"/>
            <a:ext cx="7291500" cy="33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212121"/>
                </a:solidFill>
                <a:highlight>
                  <a:srgbClr val="FFFFFF"/>
                </a:highlight>
                <a:latin typeface="Courier New"/>
                <a:ea typeface="Courier New"/>
                <a:cs typeface="Courier New"/>
                <a:sym typeface="Courier New"/>
              </a:rPr>
              <a:t>OrderedDict([('CIPLA', 0.18522), ('PFC', 0.0), ('RECLTD', 0.0), ('IOC', 0.0), ('HINDPETRO', 0.0), ('AKZONOBEL', 0.0), ('COCHINSHIP', 0.0), ('BPCL', 0.0), ('GILLETTE', 0.06289), ('ASTRAZENECA', 0.16271), ('NESTLE', 0.58918)])</a:t>
            </a:r>
            <a:endParaRPr sz="15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550">
                <a:solidFill>
                  <a:srgbClr val="212121"/>
                </a:solidFill>
                <a:highlight>
                  <a:srgbClr val="FFFFFF"/>
                </a:highlight>
                <a:latin typeface="Courier New"/>
                <a:ea typeface="Courier New"/>
                <a:cs typeface="Courier New"/>
                <a:sym typeface="Courier New"/>
              </a:rPr>
              <a:t>Expected annual return: 20.3%</a:t>
            </a:r>
            <a:endParaRPr sz="15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550">
                <a:solidFill>
                  <a:srgbClr val="212121"/>
                </a:solidFill>
                <a:highlight>
                  <a:srgbClr val="FFFFFF"/>
                </a:highlight>
                <a:latin typeface="Courier New"/>
                <a:ea typeface="Courier New"/>
                <a:cs typeface="Courier New"/>
                <a:sym typeface="Courier New"/>
              </a:rPr>
              <a:t>Annual volatility: 17.7%</a:t>
            </a:r>
            <a:endParaRPr sz="15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550">
                <a:solidFill>
                  <a:srgbClr val="212121"/>
                </a:solidFill>
                <a:highlight>
                  <a:srgbClr val="FFFFFF"/>
                </a:highlight>
                <a:latin typeface="Courier New"/>
                <a:ea typeface="Courier New"/>
                <a:cs typeface="Courier New"/>
                <a:sym typeface="Courier New"/>
              </a:rPr>
              <a:t>Sharpe Ratio: 1.03</a:t>
            </a:r>
            <a:endParaRPr sz="15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550">
                <a:solidFill>
                  <a:srgbClr val="212121"/>
                </a:solidFill>
                <a:highlight>
                  <a:srgbClr val="FFFFFF"/>
                </a:highlight>
                <a:latin typeface="Courier New"/>
                <a:ea typeface="Courier New"/>
                <a:cs typeface="Courier New"/>
                <a:sym typeface="Courier New"/>
              </a:rPr>
              <a:t>(0.20256956562418288, 0.17650351617978455, 1.0343678674266157)</a:t>
            </a:r>
            <a:endParaRPr sz="18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Investor Profile</a:t>
            </a:r>
            <a:endParaRPr/>
          </a:p>
        </p:txBody>
      </p:sp>
      <p:sp>
        <p:nvSpPr>
          <p:cNvPr id="401" name="Google Shape;40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1800"/>
              </a:spcBef>
              <a:spcAft>
                <a:spcPts val="0"/>
              </a:spcAft>
              <a:buNone/>
            </a:pPr>
            <a:r>
              <a:rPr b="1" lang="en" sz="1700">
                <a:solidFill>
                  <a:srgbClr val="222222"/>
                </a:solidFill>
                <a:highlight>
                  <a:srgbClr val="FFFFFF"/>
                </a:highlight>
                <a:latin typeface="Georgia"/>
                <a:ea typeface="Georgia"/>
                <a:cs typeface="Georgia"/>
                <a:sym typeface="Georgia"/>
              </a:rPr>
              <a:t>Conservative Investor Portfolio</a:t>
            </a:r>
            <a:endParaRPr b="1" sz="1700">
              <a:solidFill>
                <a:srgbClr val="222222"/>
              </a:solidFill>
              <a:highlight>
                <a:srgbClr val="FFFFFF"/>
              </a:highlight>
              <a:latin typeface="Georgia"/>
              <a:ea typeface="Georgia"/>
              <a:cs typeface="Georgia"/>
              <a:sym typeface="Georgia"/>
            </a:endParaRPr>
          </a:p>
          <a:p>
            <a:pPr indent="0" lvl="0" marL="0" rtl="0" algn="l">
              <a:lnSpc>
                <a:spcPct val="120000"/>
              </a:lnSpc>
              <a:spcBef>
                <a:spcPts val="1800"/>
              </a:spcBef>
              <a:spcAft>
                <a:spcPts val="0"/>
              </a:spcAft>
              <a:buNone/>
            </a:pPr>
            <a:r>
              <a:rPr lang="en" sz="1600">
                <a:solidFill>
                  <a:srgbClr val="111111"/>
                </a:solidFill>
              </a:rPr>
              <a:t>A conservative portfolio of mutual funds is best if you have a low-risk tolerance. You'll also need a time horizon that extends past three years. </a:t>
            </a:r>
            <a:r>
              <a:rPr lang="en" sz="1600">
                <a:solidFill>
                  <a:srgbClr val="111111"/>
                </a:solidFill>
                <a:uFill>
                  <a:noFill/>
                </a:uFill>
                <a:hlinkClick r:id="rId3">
                  <a:extLst>
                    <a:ext uri="{A12FA001-AC4F-418D-AE19-62706E023703}">
                      <ahyp:hlinkClr val="tx"/>
                    </a:ext>
                  </a:extLst>
                </a:hlinkClick>
              </a:rPr>
              <a:t>Conservative investors</a:t>
            </a:r>
            <a:r>
              <a:rPr lang="en" sz="1600">
                <a:solidFill>
                  <a:srgbClr val="111111"/>
                </a:solidFill>
              </a:rPr>
              <a:t> are not willing to accept periods of extreme market volatility and seek returns that match or slightly outpace </a:t>
            </a:r>
            <a:r>
              <a:rPr lang="en" sz="1600">
                <a:solidFill>
                  <a:srgbClr val="111111"/>
                </a:solidFill>
                <a:uFill>
                  <a:noFill/>
                </a:uFill>
                <a:hlinkClick r:id="rId4">
                  <a:extLst>
                    <a:ext uri="{A12FA001-AC4F-418D-AE19-62706E023703}">
                      <ahyp:hlinkClr val="tx"/>
                    </a:ext>
                  </a:extLst>
                </a:hlinkClick>
              </a:rPr>
              <a:t>inflation</a:t>
            </a:r>
            <a:r>
              <a:rPr lang="en" sz="1600">
                <a:solidFill>
                  <a:srgbClr val="111111"/>
                </a:solidFill>
              </a:rPr>
              <a:t>.</a:t>
            </a:r>
            <a:endParaRPr sz="1600">
              <a:solidFill>
                <a:srgbClr val="111111"/>
              </a:solidFill>
            </a:endParaRPr>
          </a:p>
          <a:p>
            <a:pPr indent="0" lvl="0" marL="0" rtl="0" algn="l">
              <a:lnSpc>
                <a:spcPct val="10000"/>
              </a:lnSpc>
              <a:spcBef>
                <a:spcPts val="1800"/>
              </a:spcBef>
              <a:spcAft>
                <a:spcPts val="0"/>
              </a:spcAft>
              <a:buNone/>
            </a:pPr>
            <a:r>
              <a:rPr lang="en" sz="1600">
                <a:solidFill>
                  <a:srgbClr val="111111"/>
                </a:solidFill>
              </a:rPr>
              <a:t>Age = 55+</a:t>
            </a:r>
            <a:endParaRPr sz="1600">
              <a:solidFill>
                <a:srgbClr val="111111"/>
              </a:solidFill>
            </a:endParaRPr>
          </a:p>
          <a:p>
            <a:pPr indent="0" lvl="0" marL="0" rtl="0" algn="l">
              <a:lnSpc>
                <a:spcPct val="10000"/>
              </a:lnSpc>
              <a:spcBef>
                <a:spcPts val="1800"/>
              </a:spcBef>
              <a:spcAft>
                <a:spcPts val="0"/>
              </a:spcAft>
              <a:buNone/>
            </a:pPr>
            <a:r>
              <a:rPr lang="en" sz="1600">
                <a:solidFill>
                  <a:srgbClr val="111111"/>
                </a:solidFill>
              </a:rPr>
              <a:t>Low risk </a:t>
            </a:r>
            <a:r>
              <a:rPr lang="en" sz="1600">
                <a:solidFill>
                  <a:srgbClr val="111111"/>
                </a:solidFill>
              </a:rPr>
              <a:t>tolerant</a:t>
            </a:r>
            <a:endParaRPr sz="1600">
              <a:solidFill>
                <a:srgbClr val="111111"/>
              </a:solidFill>
            </a:endParaRPr>
          </a:p>
          <a:p>
            <a:pPr indent="0" lvl="0" marL="0" rtl="0" algn="l">
              <a:lnSpc>
                <a:spcPct val="10000"/>
              </a:lnSpc>
              <a:spcBef>
                <a:spcPts val="1800"/>
              </a:spcBef>
              <a:spcAft>
                <a:spcPts val="0"/>
              </a:spcAft>
              <a:buNone/>
            </a:pPr>
            <a:r>
              <a:rPr lang="en" sz="1600">
                <a:solidFill>
                  <a:srgbClr val="111111"/>
                </a:solidFill>
              </a:rPr>
              <a:t>fixed-income investments</a:t>
            </a:r>
            <a:endParaRPr sz="1600">
              <a:solidFill>
                <a:srgbClr val="111111"/>
              </a:solidFill>
            </a:endParaRPr>
          </a:p>
          <a:p>
            <a:pPr indent="0" lvl="0" marL="0" rtl="0" algn="l">
              <a:lnSpc>
                <a:spcPct val="10000"/>
              </a:lnSpc>
              <a:spcBef>
                <a:spcPts val="1800"/>
              </a:spcBef>
              <a:spcAft>
                <a:spcPts val="0"/>
              </a:spcAft>
              <a:buNone/>
            </a:pPr>
            <a:r>
              <a:rPr lang="en" sz="1600">
                <a:solidFill>
                  <a:srgbClr val="111111"/>
                </a:solidFill>
              </a:rPr>
              <a:t>Time horizon from immediate to longer than 3 years.</a:t>
            </a:r>
            <a:endParaRPr sz="1600">
              <a:solidFill>
                <a:srgbClr val="111111"/>
              </a:solidFill>
            </a:endParaRPr>
          </a:p>
          <a:p>
            <a:pPr indent="0" lvl="0" marL="0" rtl="0" algn="l">
              <a:lnSpc>
                <a:spcPct val="10000"/>
              </a:lnSpc>
              <a:spcBef>
                <a:spcPts val="1800"/>
              </a:spcBef>
              <a:spcAft>
                <a:spcPts val="0"/>
              </a:spcAft>
              <a:buNone/>
            </a:pPr>
            <a:r>
              <a:t/>
            </a:r>
            <a:endParaRPr sz="1600">
              <a:solidFill>
                <a:srgbClr val="11111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a:t>
            </a:r>
            <a:endParaRPr/>
          </a:p>
          <a:p>
            <a:pPr indent="0" lvl="0" marL="0" rtl="0" algn="l">
              <a:spcBef>
                <a:spcPts val="0"/>
              </a:spcBef>
              <a:spcAft>
                <a:spcPts val="0"/>
              </a:spcAft>
              <a:buNone/>
            </a:pPr>
            <a:r>
              <a:t/>
            </a:r>
            <a:endParaRPr/>
          </a:p>
        </p:txBody>
      </p:sp>
      <p:sp>
        <p:nvSpPr>
          <p:cNvPr id="294" name="Google Shape;294;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111111"/>
                </a:solidFill>
                <a:highlight>
                  <a:srgbClr val="FFFFFF"/>
                </a:highlight>
                <a:latin typeface="Arial"/>
                <a:ea typeface="Arial"/>
                <a:cs typeface="Arial"/>
                <a:sym typeface="Arial"/>
              </a:rPr>
              <a:t>Value investors use </a:t>
            </a:r>
            <a:r>
              <a:rPr lang="en" sz="1350">
                <a:solidFill>
                  <a:srgbClr val="111111"/>
                </a:solidFill>
                <a:highlight>
                  <a:srgbClr val="FFFFFF"/>
                </a:highlight>
                <a:uFill>
                  <a:noFill/>
                </a:uFill>
                <a:latin typeface="Arial"/>
                <a:ea typeface="Arial"/>
                <a:cs typeface="Arial"/>
                <a:sym typeface="Arial"/>
                <a:hlinkClick r:id="rId3">
                  <a:extLst>
                    <a:ext uri="{A12FA001-AC4F-418D-AE19-62706E023703}">
                      <ahyp:hlinkClr val="tx"/>
                    </a:ext>
                  </a:extLst>
                </a:hlinkClick>
              </a:rPr>
              <a:t>stock metrics</a:t>
            </a:r>
            <a:r>
              <a:rPr lang="en" sz="1350">
                <a:solidFill>
                  <a:srgbClr val="111111"/>
                </a:solidFill>
                <a:highlight>
                  <a:srgbClr val="FFFFFF"/>
                </a:highlight>
                <a:latin typeface="Arial"/>
                <a:ea typeface="Arial"/>
                <a:cs typeface="Arial"/>
                <a:sym typeface="Arial"/>
              </a:rPr>
              <a:t> to help them uncover stocks they believe the market has undervalued. Investors who use this strategy believe the market overreacts to good and bad news, resulting in stock price movements that do not correspond with a company's long-term </a:t>
            </a:r>
            <a:r>
              <a:rPr lang="en" sz="1350">
                <a:solidFill>
                  <a:srgbClr val="111111"/>
                </a:solidFill>
                <a:highlight>
                  <a:srgbClr val="FFFFFF"/>
                </a:highlight>
                <a:uFill>
                  <a:noFill/>
                </a:uFill>
                <a:latin typeface="Arial"/>
                <a:ea typeface="Arial"/>
                <a:cs typeface="Arial"/>
                <a:sym typeface="Arial"/>
                <a:hlinkClick r:id="rId4">
                  <a:extLst>
                    <a:ext uri="{A12FA001-AC4F-418D-AE19-62706E023703}">
                      <ahyp:hlinkClr val="tx"/>
                    </a:ext>
                  </a:extLst>
                </a:hlinkClick>
              </a:rPr>
              <a:t>fundamentals</a:t>
            </a:r>
            <a:r>
              <a:rPr lang="en" sz="1350">
                <a:solidFill>
                  <a:srgbClr val="111111"/>
                </a:solidFill>
                <a:highlight>
                  <a:srgbClr val="FFFFFF"/>
                </a:highlight>
                <a:latin typeface="Arial"/>
                <a:ea typeface="Arial"/>
                <a:cs typeface="Arial"/>
                <a:sym typeface="Arial"/>
              </a:rPr>
              <a:t>, giving investors an opportunity to profit when the price is deflated.</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Volatility Measures</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efficient frontier, a curve used in current portfolio theory, can describe the connection between portfolio returns and risk.</a:t>
            </a:r>
            <a:endParaRPr/>
          </a:p>
          <a:p>
            <a:pPr indent="0" lvl="0" marL="0" rtl="0" algn="l">
              <a:spcBef>
                <a:spcPts val="1200"/>
              </a:spcBef>
              <a:spcAft>
                <a:spcPts val="0"/>
              </a:spcAft>
              <a:buNone/>
            </a:pPr>
            <a:r>
              <a:rPr lang="en"/>
              <a:t>Standard deviation, which reports a fund's volatility, indicates the likelihood of returns to rise or decrease dramatically in a short period of time.</a:t>
            </a:r>
            <a:endParaRPr/>
          </a:p>
          <a:p>
            <a:pPr indent="0" lvl="0" marL="0" rtl="0" algn="l">
              <a:spcBef>
                <a:spcPts val="1200"/>
              </a:spcBef>
              <a:spcAft>
                <a:spcPts val="0"/>
              </a:spcAft>
              <a:buNone/>
            </a:pPr>
            <a:r>
              <a:rPr lang="en"/>
              <a:t>Another relevant statistical indicator is beta, which compares a fund's volatility (or risk) to that of its index or benchmark.</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idx="1" type="body"/>
          </p:nvPr>
        </p:nvSpPr>
        <p:spPr>
          <a:xfrm>
            <a:off x="1272500" y="811125"/>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500">
                <a:solidFill>
                  <a:srgbClr val="111111"/>
                </a:solidFill>
                <a:highlight>
                  <a:srgbClr val="FFFFFF"/>
                </a:highlight>
              </a:rPr>
              <a:t>Beta</a:t>
            </a:r>
            <a:endParaRPr sz="2500"/>
          </a:p>
          <a:p>
            <a:pPr indent="0" lvl="0" marL="0" rtl="0" algn="l">
              <a:spcBef>
                <a:spcPts val="1200"/>
              </a:spcBef>
              <a:spcAft>
                <a:spcPts val="1200"/>
              </a:spcAft>
              <a:buNone/>
            </a:pPr>
            <a:r>
              <a:rPr lang="en" sz="1350">
                <a:solidFill>
                  <a:srgbClr val="111111"/>
                </a:solidFill>
                <a:highlight>
                  <a:srgbClr val="FFFFFF"/>
                </a:highlight>
                <a:uFill>
                  <a:noFill/>
                </a:uFill>
                <a:latin typeface="Arial"/>
                <a:ea typeface="Arial"/>
                <a:cs typeface="Arial"/>
                <a:sym typeface="Arial"/>
                <a:hlinkClick r:id="rId3">
                  <a:extLst>
                    <a:ext uri="{A12FA001-AC4F-418D-AE19-62706E023703}">
                      <ahyp:hlinkClr val="tx"/>
                    </a:ext>
                  </a:extLst>
                </a:hlinkClick>
              </a:rPr>
              <a:t>Beta</a:t>
            </a:r>
            <a:r>
              <a:rPr lang="en" sz="1350">
                <a:solidFill>
                  <a:srgbClr val="111111"/>
                </a:solidFill>
                <a:highlight>
                  <a:srgbClr val="FFFFFF"/>
                </a:highlight>
                <a:latin typeface="Arial"/>
                <a:ea typeface="Arial"/>
                <a:cs typeface="Arial"/>
                <a:sym typeface="Arial"/>
              </a:rPr>
              <a:t> measures a security's volatility relative to that of the broader market. A beta of 1 means the security has a volatility that mirrors the degree and direction of the market as a whole. If the </a:t>
            </a:r>
            <a:r>
              <a:rPr lang="en" sz="1350">
                <a:solidFill>
                  <a:srgbClr val="111111"/>
                </a:solidFill>
                <a:highlight>
                  <a:srgbClr val="FFFFFF"/>
                </a:highlight>
                <a:uFill>
                  <a:noFill/>
                </a:uFill>
                <a:latin typeface="Arial"/>
                <a:ea typeface="Arial"/>
                <a:cs typeface="Arial"/>
                <a:sym typeface="Arial"/>
                <a:hlinkClick r:id="rId4">
                  <a:extLst>
                    <a:ext uri="{A12FA001-AC4F-418D-AE19-62706E023703}">
                      <ahyp:hlinkClr val="tx"/>
                    </a:ext>
                  </a:extLst>
                </a:hlinkClick>
              </a:rPr>
              <a:t>S&amp;P 500</a:t>
            </a:r>
            <a:r>
              <a:rPr lang="en" sz="1350">
                <a:solidFill>
                  <a:srgbClr val="111111"/>
                </a:solidFill>
                <a:highlight>
                  <a:srgbClr val="FFFFFF"/>
                </a:highlight>
                <a:latin typeface="Arial"/>
                <a:ea typeface="Arial"/>
                <a:cs typeface="Arial"/>
                <a:sym typeface="Arial"/>
              </a:rPr>
              <a:t> takes a sharp dip, the stock in question is likely to follow suit and fall by a similar amount.</a:t>
            </a:r>
            <a:endParaRPr/>
          </a:p>
        </p:txBody>
      </p:sp>
      <p:sp>
        <p:nvSpPr>
          <p:cNvPr id="306" name="Google Shape;306;p17"/>
          <p:cNvSpPr txBox="1"/>
          <p:nvPr>
            <p:ph idx="2" type="body"/>
          </p:nvPr>
        </p:nvSpPr>
        <p:spPr>
          <a:xfrm>
            <a:off x="4914075" y="811125"/>
            <a:ext cx="3430500" cy="27882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1800"/>
              </a:spcBef>
              <a:spcAft>
                <a:spcPts val="0"/>
              </a:spcAft>
              <a:buNone/>
            </a:pPr>
            <a:r>
              <a:rPr b="1" lang="en" sz="2500">
                <a:solidFill>
                  <a:srgbClr val="111111"/>
                </a:solidFill>
                <a:highlight>
                  <a:srgbClr val="FFFFFF"/>
                </a:highlight>
              </a:rPr>
              <a:t>Standard Deviation</a:t>
            </a:r>
            <a:endParaRPr sz="1700">
              <a:solidFill>
                <a:srgbClr val="111111"/>
              </a:solidFill>
              <a:highlight>
                <a:srgbClr val="FFFFFF"/>
              </a:highlight>
              <a:latin typeface="Arial"/>
              <a:ea typeface="Arial"/>
              <a:cs typeface="Arial"/>
              <a:sym typeface="Arial"/>
            </a:endParaRPr>
          </a:p>
          <a:p>
            <a:pPr indent="0" lvl="0" marL="0" rtl="0" algn="l">
              <a:spcBef>
                <a:spcPts val="400"/>
              </a:spcBef>
              <a:spcAft>
                <a:spcPts val="0"/>
              </a:spcAft>
              <a:buNone/>
            </a:pPr>
            <a:r>
              <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rPr lang="en" sz="1550">
                <a:solidFill>
                  <a:srgbClr val="111111"/>
                </a:solidFill>
                <a:highlight>
                  <a:srgbClr val="FFFFFF"/>
                </a:highlight>
                <a:latin typeface="Arial"/>
                <a:ea typeface="Arial"/>
                <a:cs typeface="Arial"/>
                <a:sym typeface="Arial"/>
              </a:rPr>
              <a:t>The primary measure of volatility used by traders and analysts is the </a:t>
            </a:r>
            <a:r>
              <a:rPr lang="en" sz="1550">
                <a:solidFill>
                  <a:srgbClr val="111111"/>
                </a:solidFill>
                <a:highlight>
                  <a:srgbClr val="FFFFFF"/>
                </a:highlight>
                <a:uFill>
                  <a:noFill/>
                </a:uFill>
                <a:latin typeface="Arial"/>
                <a:ea typeface="Arial"/>
                <a:cs typeface="Arial"/>
                <a:sym typeface="Arial"/>
                <a:hlinkClick r:id="rId5">
                  <a:extLst>
                    <a:ext uri="{A12FA001-AC4F-418D-AE19-62706E023703}">
                      <ahyp:hlinkClr val="tx"/>
                    </a:ext>
                  </a:extLst>
                </a:hlinkClick>
              </a:rPr>
              <a:t>standard deviation</a:t>
            </a:r>
            <a:r>
              <a:rPr lang="en" sz="1550">
                <a:solidFill>
                  <a:srgbClr val="111111"/>
                </a:solidFill>
                <a:highlight>
                  <a:srgbClr val="FFFFFF"/>
                </a:highlight>
                <a:latin typeface="Arial"/>
                <a:ea typeface="Arial"/>
                <a:cs typeface="Arial"/>
                <a:sym typeface="Arial"/>
              </a:rPr>
              <a:t>. This metric reflects the average amount a stock's price has differed from the mean over a period of time. It is calculated by determining the mean price for the established period and then subtracting this figure from each price point. The differences are then squared, summed, and averaged to produce the </a:t>
            </a:r>
            <a:r>
              <a:rPr lang="en" sz="1550">
                <a:solidFill>
                  <a:srgbClr val="111111"/>
                </a:solidFill>
                <a:highlight>
                  <a:srgbClr val="FFFFFF"/>
                </a:highlight>
                <a:uFill>
                  <a:noFill/>
                </a:uFill>
                <a:latin typeface="Arial"/>
                <a:ea typeface="Arial"/>
                <a:cs typeface="Arial"/>
                <a:sym typeface="Arial"/>
                <a:hlinkClick r:id="rId6">
                  <a:extLst>
                    <a:ext uri="{A12FA001-AC4F-418D-AE19-62706E023703}">
                      <ahyp:hlinkClr val="tx"/>
                    </a:ext>
                  </a:extLst>
                </a:hlinkClick>
              </a:rPr>
              <a:t>variance</a:t>
            </a:r>
            <a:r>
              <a:rPr lang="en" sz="1550">
                <a:solidFill>
                  <a:srgbClr val="111111"/>
                </a:solidFill>
                <a:highlight>
                  <a:srgbClr val="FFFFFF"/>
                </a:highlight>
                <a:latin typeface="Arial"/>
                <a:ea typeface="Arial"/>
                <a:cs typeface="Arial"/>
                <a:sym typeface="Arial"/>
              </a:rPr>
              <a:t>.</a:t>
            </a:r>
            <a:endParaRPr sz="155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P/BV Ratio</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Price to Book Value ratio compares a stock's market price to its book value to determine if the stock price is higher than the book value and by how much, or whether it is trading below the book value. This ratio is often employed in the valuation of financial equities and is utilised for any firm that is asset heavy, such as infrastructure corporations.</a:t>
            </a:r>
            <a:endParaRPr>
              <a:solidFill>
                <a:schemeClr val="dk1"/>
              </a:solidFill>
            </a:endParaRPr>
          </a:p>
          <a:p>
            <a:pPr indent="0" lvl="0" marL="0" rtl="0" algn="l">
              <a:spcBef>
                <a:spcPts val="1200"/>
              </a:spcBef>
              <a:spcAft>
                <a:spcPts val="1200"/>
              </a:spcAft>
              <a:buNone/>
            </a:pPr>
            <a:r>
              <a:rPr lang="en">
                <a:solidFill>
                  <a:schemeClr val="dk1"/>
                </a:solidFill>
              </a:rPr>
              <a:t>In the case of financial firms, P/BV is a commonly used statistic.</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 Ratio</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P/E ratio assists investors in determining the market value of a firm in relation to its earnings. In a nutshell, the P/E ratio indicates what the market is ready to pay now for a company based on its previous or projected profits. A high P/E ratio may indicate that a stock's price is excessive relative to earnings and may be overpriced. A low P/E ratio, on the other hand, may imply that the present stock price is low in relation to earnings.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0"/>
          <p:cNvPicPr preferRelativeResize="0"/>
          <p:nvPr/>
        </p:nvPicPr>
        <p:blipFill rotWithShape="1">
          <a:blip r:embed="rId3">
            <a:alphaModFix/>
          </a:blip>
          <a:srcRect b="31683" l="4565" r="41403" t="27077"/>
          <a:stretch/>
        </p:blipFill>
        <p:spPr>
          <a:xfrm>
            <a:off x="241775" y="520525"/>
            <a:ext cx="8660448" cy="37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Factors in Altman Z score</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b="1" sz="1650">
              <a:solidFill>
                <a:srgbClr val="111111"/>
              </a:solidFill>
              <a:highlight>
                <a:srgbClr val="FFFFFF"/>
              </a:highlight>
            </a:endParaRPr>
          </a:p>
          <a:p>
            <a:pPr indent="0" lvl="0" marL="0" rtl="0" algn="l">
              <a:spcBef>
                <a:spcPts val="1200"/>
              </a:spcBef>
              <a:spcAft>
                <a:spcPts val="0"/>
              </a:spcAft>
              <a:buClr>
                <a:schemeClr val="dk1"/>
              </a:buClr>
              <a:buSzPct val="66666"/>
              <a:buFont typeface="Arial"/>
              <a:buNone/>
            </a:pPr>
            <a:r>
              <a:rPr b="1" lang="en" sz="1650">
                <a:solidFill>
                  <a:srgbClr val="111111"/>
                </a:solidFill>
                <a:highlight>
                  <a:srgbClr val="FFFFFF"/>
                </a:highlight>
              </a:rPr>
              <a:t>A=Working Capital÷Total Assets</a:t>
            </a:r>
            <a:endParaRPr b="1" sz="1650">
              <a:solidFill>
                <a:srgbClr val="111111"/>
              </a:solidFill>
              <a:highlight>
                <a:srgbClr val="FFFFFF"/>
              </a:highlight>
            </a:endParaRPr>
          </a:p>
          <a:p>
            <a:pPr indent="0" lvl="0" marL="0" rtl="0" algn="l">
              <a:spcBef>
                <a:spcPts val="1200"/>
              </a:spcBef>
              <a:spcAft>
                <a:spcPts val="0"/>
              </a:spcAft>
              <a:buClr>
                <a:schemeClr val="dk1"/>
              </a:buClr>
              <a:buSzPct val="66666"/>
              <a:buFont typeface="Arial"/>
              <a:buNone/>
            </a:pPr>
            <a:r>
              <a:rPr b="1" lang="en" sz="1650">
                <a:solidFill>
                  <a:srgbClr val="111111"/>
                </a:solidFill>
                <a:highlight>
                  <a:srgbClr val="FFFFFF"/>
                </a:highlight>
              </a:rPr>
              <a:t>B=Retained Earnings÷Total Assets</a:t>
            </a:r>
            <a:endParaRPr b="1" sz="1650">
              <a:solidFill>
                <a:srgbClr val="111111"/>
              </a:solidFill>
              <a:highlight>
                <a:srgbClr val="FFFFFF"/>
              </a:highlight>
            </a:endParaRPr>
          </a:p>
          <a:p>
            <a:pPr indent="0" lvl="0" marL="0" rtl="0" algn="l">
              <a:spcBef>
                <a:spcPts val="1200"/>
              </a:spcBef>
              <a:spcAft>
                <a:spcPts val="0"/>
              </a:spcAft>
              <a:buClr>
                <a:schemeClr val="dk1"/>
              </a:buClr>
              <a:buSzPct val="66666"/>
              <a:buFont typeface="Arial"/>
              <a:buNone/>
            </a:pPr>
            <a:r>
              <a:rPr b="1" lang="en" sz="1650">
                <a:solidFill>
                  <a:srgbClr val="111111"/>
                </a:solidFill>
                <a:highlight>
                  <a:srgbClr val="FFFFFF"/>
                </a:highlight>
              </a:rPr>
              <a:t>C=Earnings Before Interest &amp; Tax÷Total Assets</a:t>
            </a:r>
            <a:endParaRPr b="1" sz="1650">
              <a:solidFill>
                <a:srgbClr val="111111"/>
              </a:solidFill>
              <a:highlight>
                <a:srgbClr val="FFFFFF"/>
              </a:highlight>
            </a:endParaRPr>
          </a:p>
          <a:p>
            <a:pPr indent="0" lvl="0" marL="0" rtl="0" algn="l">
              <a:spcBef>
                <a:spcPts val="1200"/>
              </a:spcBef>
              <a:spcAft>
                <a:spcPts val="0"/>
              </a:spcAft>
              <a:buClr>
                <a:schemeClr val="dk1"/>
              </a:buClr>
              <a:buSzPct val="66666"/>
              <a:buFont typeface="Arial"/>
              <a:buNone/>
            </a:pPr>
            <a:r>
              <a:rPr b="1" lang="en" sz="1650">
                <a:solidFill>
                  <a:srgbClr val="111111"/>
                </a:solidFill>
                <a:highlight>
                  <a:srgbClr val="FFFFFF"/>
                </a:highlight>
              </a:rPr>
              <a:t>D=Market Value of Equity÷Total Liabilities</a:t>
            </a:r>
            <a:endParaRPr b="1" sz="1650">
              <a:solidFill>
                <a:srgbClr val="111111"/>
              </a:solidFill>
              <a:highlight>
                <a:srgbClr val="FFFFFF"/>
              </a:highlight>
            </a:endParaRPr>
          </a:p>
          <a:p>
            <a:pPr indent="0" lvl="0" marL="0" rtl="0" algn="l">
              <a:spcBef>
                <a:spcPts val="1200"/>
              </a:spcBef>
              <a:spcAft>
                <a:spcPts val="0"/>
              </a:spcAft>
              <a:buClr>
                <a:schemeClr val="dk1"/>
              </a:buClr>
              <a:buSzPct val="66666"/>
              <a:buFont typeface="Arial"/>
              <a:buNone/>
            </a:pPr>
            <a:r>
              <a:rPr b="1" lang="en" sz="1650">
                <a:solidFill>
                  <a:srgbClr val="111111"/>
                </a:solidFill>
                <a:highlight>
                  <a:srgbClr val="FFFFFF"/>
                </a:highlight>
              </a:rPr>
              <a:t>E=Sales÷Total Assets</a:t>
            </a:r>
            <a:endParaRPr b="1" sz="1650">
              <a:solidFill>
                <a:srgbClr val="111111"/>
              </a:solidFill>
              <a:highlight>
                <a:srgbClr val="FFFFFF"/>
              </a:highlight>
            </a:endParaRPr>
          </a:p>
          <a:p>
            <a:pPr indent="0" lvl="0" marL="0" rtl="0" algn="l">
              <a:spcBef>
                <a:spcPts val="1200"/>
              </a:spcBef>
              <a:spcAft>
                <a:spcPts val="0"/>
              </a:spcAft>
              <a:buClr>
                <a:schemeClr val="dk1"/>
              </a:buClr>
              <a:buSzPts val="688"/>
              <a:buFont typeface="Arial"/>
              <a:buNone/>
            </a:pPr>
            <a:r>
              <a:rPr lang="en" sz="100">
                <a:solidFill>
                  <a:srgbClr val="111111"/>
                </a:solidFill>
                <a:highlight>
                  <a:srgbClr val="FFFFFF"/>
                </a:highlight>
                <a:latin typeface="Times New Roman"/>
                <a:ea typeface="Times New Roman"/>
                <a:cs typeface="Times New Roman"/>
                <a:sym typeface="Times New Roman"/>
              </a:rPr>
              <a:t>​</a:t>
            </a:r>
            <a:endParaRPr sz="1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688"/>
              <a:buFont typeface="Arial"/>
              <a:buNone/>
            </a:pPr>
            <a:r>
              <a:t/>
            </a:r>
            <a:endParaRPr sz="1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