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60db011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360db011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60db011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60db011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60db011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60db011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360db011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360db011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360db011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360db011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360db011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360db011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360db011c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360db011c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360db011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360db011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360db011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360db011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360db011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360db011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60db011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60db011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360db011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360db011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360db011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360db011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360db011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360db011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360db011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360db011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360db011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360db011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60db011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60db011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60db011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60db011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60db011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60db011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60db011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60db011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60db011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60db011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60db011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60db011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60db011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360db011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41350" y="2010500"/>
            <a:ext cx="7654800" cy="12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400"/>
              <a:t>Text Summarization using Deep Learning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Priscilla Sugumar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Rashi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Swati Lathwal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Encoder-Decoder Architecture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69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will be a long sequence of words and the output will be a short version of input sequence.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946375" y="2325200"/>
            <a:ext cx="1306200" cy="607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Encoder</a:t>
            </a:r>
            <a:endParaRPr b="1"/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3252575" y="2612600"/>
            <a:ext cx="11628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/>
          <p:nvPr/>
        </p:nvSpPr>
        <p:spPr>
          <a:xfrm>
            <a:off x="4415375" y="2325200"/>
            <a:ext cx="1241100" cy="607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Decoder</a:t>
            </a:r>
            <a:endParaRPr b="1"/>
          </a:p>
        </p:txBody>
      </p:sp>
      <p:sp>
        <p:nvSpPr>
          <p:cNvPr id="161" name="Google Shape;161;p22"/>
          <p:cNvSpPr/>
          <p:nvPr/>
        </p:nvSpPr>
        <p:spPr>
          <a:xfrm>
            <a:off x="1978925" y="3448600"/>
            <a:ext cx="1241100" cy="235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Input</a:t>
            </a:r>
            <a:endParaRPr b="1"/>
          </a:p>
        </p:txBody>
      </p:sp>
      <p:cxnSp>
        <p:nvCxnSpPr>
          <p:cNvPr id="162" name="Google Shape;162;p22"/>
          <p:cNvCxnSpPr>
            <a:stCxn id="161" idx="0"/>
            <a:endCxn id="158" idx="2"/>
          </p:cNvCxnSpPr>
          <p:nvPr/>
        </p:nvCxnSpPr>
        <p:spPr>
          <a:xfrm rot="10800000">
            <a:off x="2599475" y="2932900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4415375" y="1881050"/>
            <a:ext cx="1241100" cy="18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endParaRPr b="1"/>
          </a:p>
        </p:txBody>
      </p:sp>
      <p:cxnSp>
        <p:nvCxnSpPr>
          <p:cNvPr id="164" name="Google Shape;164;p22"/>
          <p:cNvCxnSpPr>
            <a:endCxn id="163" idx="2"/>
          </p:cNvCxnSpPr>
          <p:nvPr/>
        </p:nvCxnSpPr>
        <p:spPr>
          <a:xfrm rot="10800000">
            <a:off x="5035925" y="2064050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2"/>
          <p:cNvSpPr txBox="1"/>
          <p:nvPr/>
        </p:nvSpPr>
        <p:spPr>
          <a:xfrm>
            <a:off x="3373475" y="2310325"/>
            <a:ext cx="921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InternalState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670675" y="2677875"/>
            <a:ext cx="372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h,c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Cont...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Variants of RNN like Gated Recurrent Neural or LSTM are preferred as the encoder decoder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model we use LSTM.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27025" y="1724300"/>
            <a:ext cx="9798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80" name="Google Shape;180;p24"/>
          <p:cNvSpPr/>
          <p:nvPr/>
        </p:nvSpPr>
        <p:spPr>
          <a:xfrm>
            <a:off x="1776550" y="1724300"/>
            <a:ext cx="9276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81" name="Google Shape;181;p24"/>
          <p:cNvSpPr/>
          <p:nvPr/>
        </p:nvSpPr>
        <p:spPr>
          <a:xfrm>
            <a:off x="2873875" y="1724300"/>
            <a:ext cx="9276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82" name="Google Shape;182;p24"/>
          <p:cNvSpPr/>
          <p:nvPr/>
        </p:nvSpPr>
        <p:spPr>
          <a:xfrm>
            <a:off x="3984175" y="1724200"/>
            <a:ext cx="9276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83" name="Google Shape;183;p24"/>
          <p:cNvSpPr/>
          <p:nvPr/>
        </p:nvSpPr>
        <p:spPr>
          <a:xfrm>
            <a:off x="754400" y="2991375"/>
            <a:ext cx="754500" cy="39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</a:t>
            </a:r>
            <a:r>
              <a:rPr b="1" lang="en-GB" sz="1000"/>
              <a:t>1</a:t>
            </a:r>
            <a:endParaRPr b="1" sz="1000"/>
          </a:p>
        </p:txBody>
      </p:sp>
      <p:sp>
        <p:nvSpPr>
          <p:cNvPr id="184" name="Google Shape;184;p24"/>
          <p:cNvSpPr/>
          <p:nvPr/>
        </p:nvSpPr>
        <p:spPr>
          <a:xfrm>
            <a:off x="1861400" y="2991375"/>
            <a:ext cx="754500" cy="39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</a:t>
            </a:r>
            <a:r>
              <a:rPr b="1" lang="en-GB" sz="1000"/>
              <a:t>2</a:t>
            </a:r>
            <a:endParaRPr b="1" sz="1000"/>
          </a:p>
        </p:txBody>
      </p:sp>
      <p:sp>
        <p:nvSpPr>
          <p:cNvPr id="185" name="Google Shape;185;p24"/>
          <p:cNvSpPr/>
          <p:nvPr/>
        </p:nvSpPr>
        <p:spPr>
          <a:xfrm>
            <a:off x="2993063" y="2991375"/>
            <a:ext cx="718500" cy="39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</a:t>
            </a:r>
            <a:r>
              <a:rPr b="1" lang="en-GB" sz="1000"/>
              <a:t>3</a:t>
            </a:r>
            <a:endParaRPr b="1" sz="1000"/>
          </a:p>
        </p:txBody>
      </p:sp>
      <p:sp>
        <p:nvSpPr>
          <p:cNvPr id="186" name="Google Shape;186;p24"/>
          <p:cNvSpPr/>
          <p:nvPr/>
        </p:nvSpPr>
        <p:spPr>
          <a:xfrm>
            <a:off x="4088725" y="2991375"/>
            <a:ext cx="718500" cy="39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</a:t>
            </a:r>
            <a:r>
              <a:rPr b="1" lang="en-GB" sz="1000"/>
              <a:t>4</a:t>
            </a:r>
            <a:endParaRPr b="1" sz="1000"/>
          </a:p>
        </p:txBody>
      </p:sp>
      <p:cxnSp>
        <p:nvCxnSpPr>
          <p:cNvPr id="187" name="Google Shape;187;p24"/>
          <p:cNvCxnSpPr>
            <a:stCxn id="179" idx="3"/>
            <a:endCxn id="180" idx="1"/>
          </p:cNvCxnSpPr>
          <p:nvPr/>
        </p:nvCxnSpPr>
        <p:spPr>
          <a:xfrm>
            <a:off x="1606825" y="1979000"/>
            <a:ext cx="1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>
            <a:stCxn id="180" idx="3"/>
            <a:endCxn id="181" idx="1"/>
          </p:cNvCxnSpPr>
          <p:nvPr/>
        </p:nvCxnSpPr>
        <p:spPr>
          <a:xfrm>
            <a:off x="2704150" y="1979000"/>
            <a:ext cx="1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4"/>
          <p:cNvCxnSpPr>
            <a:stCxn id="181" idx="3"/>
            <a:endCxn id="182" idx="1"/>
          </p:cNvCxnSpPr>
          <p:nvPr/>
        </p:nvCxnSpPr>
        <p:spPr>
          <a:xfrm>
            <a:off x="3801475" y="1979000"/>
            <a:ext cx="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4"/>
          <p:cNvCxnSpPr>
            <a:stCxn id="183" idx="0"/>
            <a:endCxn id="179" idx="2"/>
          </p:cNvCxnSpPr>
          <p:nvPr/>
        </p:nvCxnSpPr>
        <p:spPr>
          <a:xfrm rot="10800000">
            <a:off x="1116950" y="2233575"/>
            <a:ext cx="14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4"/>
          <p:cNvCxnSpPr>
            <a:stCxn id="184" idx="0"/>
            <a:endCxn id="180" idx="2"/>
          </p:cNvCxnSpPr>
          <p:nvPr/>
        </p:nvCxnSpPr>
        <p:spPr>
          <a:xfrm flipH="1" rot="10800000">
            <a:off x="2238650" y="2233575"/>
            <a:ext cx="18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4"/>
          <p:cNvCxnSpPr>
            <a:stCxn id="185" idx="0"/>
            <a:endCxn id="181" idx="2"/>
          </p:cNvCxnSpPr>
          <p:nvPr/>
        </p:nvCxnSpPr>
        <p:spPr>
          <a:xfrm rot="10800000">
            <a:off x="3337613" y="2233575"/>
            <a:ext cx="14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86" idx="0"/>
            <a:endCxn id="182" idx="2"/>
          </p:cNvCxnSpPr>
          <p:nvPr/>
        </p:nvCxnSpPr>
        <p:spPr>
          <a:xfrm rot="10800000">
            <a:off x="4447975" y="2233575"/>
            <a:ext cx="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5280775" y="1743363"/>
            <a:ext cx="7185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95" name="Google Shape;195;p24"/>
          <p:cNvSpPr/>
          <p:nvPr/>
        </p:nvSpPr>
        <p:spPr>
          <a:xfrm>
            <a:off x="6182050" y="1743363"/>
            <a:ext cx="7545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96" name="Google Shape;196;p24"/>
          <p:cNvSpPr/>
          <p:nvPr/>
        </p:nvSpPr>
        <p:spPr>
          <a:xfrm>
            <a:off x="7119325" y="1724200"/>
            <a:ext cx="718500" cy="50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197" name="Google Shape;197;p24"/>
          <p:cNvSpPr/>
          <p:nvPr/>
        </p:nvSpPr>
        <p:spPr>
          <a:xfrm>
            <a:off x="5431075" y="1256538"/>
            <a:ext cx="417900" cy="24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r>
              <a:rPr b="1" lang="en-GB" sz="1000"/>
              <a:t>1</a:t>
            </a:r>
            <a:endParaRPr b="1" sz="1000"/>
          </a:p>
        </p:txBody>
      </p:sp>
      <p:sp>
        <p:nvSpPr>
          <p:cNvPr id="198" name="Google Shape;198;p24"/>
          <p:cNvSpPr/>
          <p:nvPr/>
        </p:nvSpPr>
        <p:spPr>
          <a:xfrm>
            <a:off x="6350350" y="1249938"/>
            <a:ext cx="417900" cy="261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r>
              <a:rPr b="1" lang="en-GB" sz="1000"/>
              <a:t>2</a:t>
            </a:r>
            <a:endParaRPr b="1" sz="1000"/>
          </a:p>
        </p:txBody>
      </p:sp>
      <p:sp>
        <p:nvSpPr>
          <p:cNvPr id="199" name="Google Shape;199;p24"/>
          <p:cNvSpPr/>
          <p:nvPr/>
        </p:nvSpPr>
        <p:spPr>
          <a:xfrm>
            <a:off x="7210825" y="1246950"/>
            <a:ext cx="535500" cy="24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end</a:t>
            </a:r>
            <a:endParaRPr b="1" sz="1000"/>
          </a:p>
        </p:txBody>
      </p:sp>
      <p:cxnSp>
        <p:nvCxnSpPr>
          <p:cNvPr id="200" name="Google Shape;200;p24"/>
          <p:cNvCxnSpPr>
            <a:stCxn id="194" idx="0"/>
            <a:endCxn id="197" idx="2"/>
          </p:cNvCxnSpPr>
          <p:nvPr/>
        </p:nvCxnSpPr>
        <p:spPr>
          <a:xfrm rot="10800000">
            <a:off x="5640025" y="1504563"/>
            <a:ext cx="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326513" y="2978350"/>
            <a:ext cx="627000" cy="39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start</a:t>
            </a:r>
            <a:endParaRPr b="1"/>
          </a:p>
        </p:txBody>
      </p:sp>
      <p:sp>
        <p:nvSpPr>
          <p:cNvPr id="202" name="Google Shape;202;p24"/>
          <p:cNvSpPr/>
          <p:nvPr/>
        </p:nvSpPr>
        <p:spPr>
          <a:xfrm>
            <a:off x="6280050" y="2978325"/>
            <a:ext cx="535500" cy="391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r>
              <a:rPr b="1" lang="en-GB" sz="1000"/>
              <a:t>1</a:t>
            </a:r>
            <a:endParaRPr b="1" sz="1000"/>
          </a:p>
        </p:txBody>
      </p:sp>
      <p:sp>
        <p:nvSpPr>
          <p:cNvPr id="203" name="Google Shape;203;p24"/>
          <p:cNvSpPr/>
          <p:nvPr/>
        </p:nvSpPr>
        <p:spPr>
          <a:xfrm>
            <a:off x="7210825" y="2940000"/>
            <a:ext cx="535500" cy="37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r>
              <a:rPr b="1" lang="en-GB" sz="1000"/>
              <a:t>2</a:t>
            </a:r>
            <a:endParaRPr b="1" sz="1000"/>
          </a:p>
        </p:txBody>
      </p:sp>
      <p:cxnSp>
        <p:nvCxnSpPr>
          <p:cNvPr id="204" name="Google Shape;204;p24"/>
          <p:cNvCxnSpPr>
            <a:stCxn id="202" idx="0"/>
            <a:endCxn id="195" idx="2"/>
          </p:cNvCxnSpPr>
          <p:nvPr/>
        </p:nvCxnSpPr>
        <p:spPr>
          <a:xfrm flipH="1" rot="10800000">
            <a:off x="6547800" y="2252625"/>
            <a:ext cx="114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4"/>
          <p:cNvCxnSpPr>
            <a:stCxn id="203" idx="0"/>
            <a:endCxn id="196" idx="2"/>
          </p:cNvCxnSpPr>
          <p:nvPr/>
        </p:nvCxnSpPr>
        <p:spPr>
          <a:xfrm rot="10800000">
            <a:off x="7478575" y="2233500"/>
            <a:ext cx="0" cy="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>
            <a:stCxn id="196" idx="0"/>
            <a:endCxn id="199" idx="2"/>
          </p:cNvCxnSpPr>
          <p:nvPr/>
        </p:nvCxnSpPr>
        <p:spPr>
          <a:xfrm rot="10800000">
            <a:off x="7478575" y="1495000"/>
            <a:ext cx="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>
            <a:stCxn id="195" idx="0"/>
            <a:endCxn id="198" idx="2"/>
          </p:cNvCxnSpPr>
          <p:nvPr/>
        </p:nvCxnSpPr>
        <p:spPr>
          <a:xfrm rot="10800000">
            <a:off x="6559300" y="1511163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>
            <a:stCxn id="201" idx="0"/>
            <a:endCxn id="194" idx="2"/>
          </p:cNvCxnSpPr>
          <p:nvPr/>
        </p:nvCxnSpPr>
        <p:spPr>
          <a:xfrm rot="10800000">
            <a:off x="5640013" y="2252650"/>
            <a:ext cx="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4"/>
          <p:cNvSpPr txBox="1"/>
          <p:nvPr/>
        </p:nvSpPr>
        <p:spPr>
          <a:xfrm>
            <a:off x="1423850" y="3749050"/>
            <a:ext cx="28215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Encoder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5640025" y="3678450"/>
            <a:ext cx="215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Decoder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Encoder-Decoder Phase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Encoder-Decoder has two phase: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953575" y="2638600"/>
            <a:ext cx="2233800" cy="1319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Training Phase </a:t>
            </a:r>
            <a:endParaRPr b="1"/>
          </a:p>
        </p:txBody>
      </p:sp>
      <p:sp>
        <p:nvSpPr>
          <p:cNvPr id="218" name="Google Shape;218;p25"/>
          <p:cNvSpPr/>
          <p:nvPr/>
        </p:nvSpPr>
        <p:spPr>
          <a:xfrm>
            <a:off x="4232275" y="2638700"/>
            <a:ext cx="2233800" cy="1319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Inference Phase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Phase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Set up the encoder and decoder. 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Train the model to predict the target sequence offset by one timestep. 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Encoder:</a:t>
            </a:r>
            <a:endParaRPr b="1"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Encoder LSTM reads the entire input sequence at each timestep.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Processes the information at each timestep.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Captures the contextual information from input.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85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216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2063925" y="2207600"/>
            <a:ext cx="9666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32" name="Google Shape;232;p27"/>
          <p:cNvSpPr/>
          <p:nvPr/>
        </p:nvSpPr>
        <p:spPr>
          <a:xfrm>
            <a:off x="3370225" y="2207600"/>
            <a:ext cx="9012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33" name="Google Shape;233;p27"/>
          <p:cNvSpPr/>
          <p:nvPr/>
        </p:nvSpPr>
        <p:spPr>
          <a:xfrm>
            <a:off x="4598125" y="2207600"/>
            <a:ext cx="836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34" name="Google Shape;234;p27"/>
          <p:cNvSpPr/>
          <p:nvPr/>
        </p:nvSpPr>
        <p:spPr>
          <a:xfrm>
            <a:off x="5812975" y="2207525"/>
            <a:ext cx="836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35" name="Google Shape;235;p27"/>
          <p:cNvSpPr/>
          <p:nvPr/>
        </p:nvSpPr>
        <p:spPr>
          <a:xfrm>
            <a:off x="311700" y="1920200"/>
            <a:ext cx="1412400" cy="1025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Initial size is zero vector or randomly initialized</a:t>
            </a:r>
            <a:endParaRPr b="1"/>
          </a:p>
        </p:txBody>
      </p:sp>
      <p:sp>
        <p:nvSpPr>
          <p:cNvPr id="236" name="Google Shape;236;p27"/>
          <p:cNvSpPr/>
          <p:nvPr/>
        </p:nvSpPr>
        <p:spPr>
          <a:xfrm>
            <a:off x="7001700" y="2207525"/>
            <a:ext cx="13212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State</a:t>
            </a:r>
            <a:endParaRPr b="1"/>
          </a:p>
        </p:txBody>
      </p:sp>
      <p:sp>
        <p:nvSpPr>
          <p:cNvPr id="237" name="Google Shape;237;p27"/>
          <p:cNvSpPr/>
          <p:nvPr/>
        </p:nvSpPr>
        <p:spPr>
          <a:xfrm>
            <a:off x="2351475" y="1580600"/>
            <a:ext cx="3852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3605275" y="1580600"/>
            <a:ext cx="4311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h2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4826375" y="1580600"/>
            <a:ext cx="3852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h3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6021975" y="1580600"/>
            <a:ext cx="4311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h4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354625" y="297830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x1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3633113" y="297830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x2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31425" y="297815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x4</a:t>
            </a:r>
            <a:endParaRPr/>
          </a:p>
        </p:txBody>
      </p:sp>
      <p:cxnSp>
        <p:nvCxnSpPr>
          <p:cNvPr id="244" name="Google Shape;244;p27"/>
          <p:cNvCxnSpPr>
            <a:stCxn id="235" idx="3"/>
            <a:endCxn id="231" idx="1"/>
          </p:cNvCxnSpPr>
          <p:nvPr/>
        </p:nvCxnSpPr>
        <p:spPr>
          <a:xfrm>
            <a:off x="1724100" y="2432900"/>
            <a:ext cx="339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>
            <a:stCxn id="231" idx="3"/>
            <a:endCxn id="232" idx="1"/>
          </p:cNvCxnSpPr>
          <p:nvPr/>
        </p:nvCxnSpPr>
        <p:spPr>
          <a:xfrm>
            <a:off x="3030525" y="2449250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32" idx="3"/>
            <a:endCxn id="233" idx="1"/>
          </p:cNvCxnSpPr>
          <p:nvPr/>
        </p:nvCxnSpPr>
        <p:spPr>
          <a:xfrm>
            <a:off x="4271425" y="2449250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7"/>
          <p:cNvCxnSpPr>
            <a:stCxn id="233" idx="3"/>
            <a:endCxn id="234" idx="1"/>
          </p:cNvCxnSpPr>
          <p:nvPr/>
        </p:nvCxnSpPr>
        <p:spPr>
          <a:xfrm>
            <a:off x="5434225" y="2449250"/>
            <a:ext cx="3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>
            <a:stCxn id="234" idx="3"/>
            <a:endCxn id="236" idx="1"/>
          </p:cNvCxnSpPr>
          <p:nvPr/>
        </p:nvCxnSpPr>
        <p:spPr>
          <a:xfrm>
            <a:off x="6649075" y="2449175"/>
            <a:ext cx="3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>
            <a:stCxn id="241" idx="0"/>
            <a:endCxn id="231" idx="2"/>
          </p:cNvCxnSpPr>
          <p:nvPr/>
        </p:nvCxnSpPr>
        <p:spPr>
          <a:xfrm rot="10800000">
            <a:off x="2547225" y="269090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7"/>
          <p:cNvCxnSpPr>
            <a:stCxn id="242" idx="0"/>
            <a:endCxn id="232" idx="2"/>
          </p:cNvCxnSpPr>
          <p:nvPr/>
        </p:nvCxnSpPr>
        <p:spPr>
          <a:xfrm rot="10800000">
            <a:off x="3820913" y="2690900"/>
            <a:ext cx="4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7"/>
          <p:cNvCxnSpPr>
            <a:stCxn id="232" idx="0"/>
            <a:endCxn id="238" idx="2"/>
          </p:cNvCxnSpPr>
          <p:nvPr/>
        </p:nvCxnSpPr>
        <p:spPr>
          <a:xfrm rot="10800000">
            <a:off x="3820825" y="192020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>
            <a:stCxn id="233" idx="0"/>
            <a:endCxn id="239" idx="2"/>
          </p:cNvCxnSpPr>
          <p:nvPr/>
        </p:nvCxnSpPr>
        <p:spPr>
          <a:xfrm flipH="1" rot="10800000">
            <a:off x="5016175" y="1920200"/>
            <a:ext cx="27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7"/>
          <p:cNvCxnSpPr>
            <a:stCxn id="243" idx="0"/>
            <a:endCxn id="234" idx="2"/>
          </p:cNvCxnSpPr>
          <p:nvPr/>
        </p:nvCxnSpPr>
        <p:spPr>
          <a:xfrm flipH="1" rot="10800000">
            <a:off x="6224025" y="2690750"/>
            <a:ext cx="69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4832275" y="297830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x3</a:t>
            </a:r>
            <a:endParaRPr/>
          </a:p>
        </p:txBody>
      </p:sp>
      <p:cxnSp>
        <p:nvCxnSpPr>
          <p:cNvPr id="255" name="Google Shape;255;p27"/>
          <p:cNvCxnSpPr>
            <a:stCxn id="254" idx="0"/>
            <a:endCxn id="233" idx="2"/>
          </p:cNvCxnSpPr>
          <p:nvPr/>
        </p:nvCxnSpPr>
        <p:spPr>
          <a:xfrm rot="10800000">
            <a:off x="5016175" y="2690900"/>
            <a:ext cx="87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7"/>
          <p:cNvCxnSpPr>
            <a:stCxn id="231" idx="0"/>
            <a:endCxn id="237" idx="2"/>
          </p:cNvCxnSpPr>
          <p:nvPr/>
        </p:nvCxnSpPr>
        <p:spPr>
          <a:xfrm rot="10800000">
            <a:off x="2543925" y="1920200"/>
            <a:ext cx="33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7"/>
          <p:cNvCxnSpPr>
            <a:stCxn id="234" idx="0"/>
            <a:endCxn id="240" idx="2"/>
          </p:cNvCxnSpPr>
          <p:nvPr/>
        </p:nvCxnSpPr>
        <p:spPr>
          <a:xfrm flipH="1" rot="10800000">
            <a:off x="6231025" y="1920125"/>
            <a:ext cx="6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7"/>
          <p:cNvSpPr txBox="1"/>
          <p:nvPr/>
        </p:nvSpPr>
        <p:spPr>
          <a:xfrm>
            <a:off x="2968475" y="1985525"/>
            <a:ext cx="5454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h1,c1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776550" y="1952825"/>
            <a:ext cx="4311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h0,c0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4224025" y="1985525"/>
            <a:ext cx="545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h2,c2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5381650" y="1933325"/>
            <a:ext cx="545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h3,c3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6616625" y="1881150"/>
            <a:ext cx="489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h4,c4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393925" y="1180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LSTM network reads the target sequence word-by-word.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Predict the next word in the sequence given the previous word.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</a:t>
            </a:r>
            <a:r>
              <a:rPr lang="en-GB"/>
              <a:t>coder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11700" y="1216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2063925" y="2207600"/>
            <a:ext cx="9666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76" name="Google Shape;276;p29"/>
          <p:cNvSpPr/>
          <p:nvPr/>
        </p:nvSpPr>
        <p:spPr>
          <a:xfrm>
            <a:off x="3370225" y="2207600"/>
            <a:ext cx="9012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77" name="Google Shape;277;p29"/>
          <p:cNvSpPr/>
          <p:nvPr/>
        </p:nvSpPr>
        <p:spPr>
          <a:xfrm>
            <a:off x="4598125" y="2207600"/>
            <a:ext cx="836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278" name="Google Shape;278;p29"/>
          <p:cNvSpPr/>
          <p:nvPr/>
        </p:nvSpPr>
        <p:spPr>
          <a:xfrm>
            <a:off x="403025" y="1952825"/>
            <a:ext cx="1321200" cy="99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Initial state is the final state of  encoder</a:t>
            </a:r>
            <a:endParaRPr b="1"/>
          </a:p>
        </p:txBody>
      </p:sp>
      <p:sp>
        <p:nvSpPr>
          <p:cNvPr id="279" name="Google Shape;279;p29"/>
          <p:cNvSpPr/>
          <p:nvPr/>
        </p:nvSpPr>
        <p:spPr>
          <a:xfrm>
            <a:off x="2351475" y="1580600"/>
            <a:ext cx="3852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r>
              <a:rPr lang="en-GB"/>
              <a:t>1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3605275" y="1580600"/>
            <a:ext cx="4311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r>
              <a:rPr lang="en-GB"/>
              <a:t>2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4728750" y="1580600"/>
            <a:ext cx="5616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2246800" y="2978300"/>
            <a:ext cx="6270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633113" y="297830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y1</a:t>
            </a:r>
            <a:endParaRPr/>
          </a:p>
        </p:txBody>
      </p:sp>
      <p:cxnSp>
        <p:nvCxnSpPr>
          <p:cNvPr id="284" name="Google Shape;284;p29"/>
          <p:cNvCxnSpPr>
            <a:stCxn id="278" idx="3"/>
            <a:endCxn id="275" idx="1"/>
          </p:cNvCxnSpPr>
          <p:nvPr/>
        </p:nvCxnSpPr>
        <p:spPr>
          <a:xfrm>
            <a:off x="1724225" y="2449175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9"/>
          <p:cNvCxnSpPr>
            <a:stCxn id="275" idx="3"/>
            <a:endCxn id="276" idx="1"/>
          </p:cNvCxnSpPr>
          <p:nvPr/>
        </p:nvCxnSpPr>
        <p:spPr>
          <a:xfrm>
            <a:off x="3030525" y="2449250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9"/>
          <p:cNvCxnSpPr>
            <a:stCxn id="276" idx="3"/>
            <a:endCxn id="277" idx="1"/>
          </p:cNvCxnSpPr>
          <p:nvPr/>
        </p:nvCxnSpPr>
        <p:spPr>
          <a:xfrm>
            <a:off x="4271425" y="2449250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9"/>
          <p:cNvCxnSpPr>
            <a:stCxn id="282" idx="0"/>
            <a:endCxn id="275" idx="2"/>
          </p:cNvCxnSpPr>
          <p:nvPr/>
        </p:nvCxnSpPr>
        <p:spPr>
          <a:xfrm rot="10800000">
            <a:off x="2547100" y="2690900"/>
            <a:ext cx="13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9"/>
          <p:cNvCxnSpPr>
            <a:stCxn id="283" idx="0"/>
            <a:endCxn id="276" idx="2"/>
          </p:cNvCxnSpPr>
          <p:nvPr/>
        </p:nvCxnSpPr>
        <p:spPr>
          <a:xfrm rot="10800000">
            <a:off x="3820913" y="2690900"/>
            <a:ext cx="4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9"/>
          <p:cNvCxnSpPr>
            <a:stCxn id="276" idx="0"/>
            <a:endCxn id="280" idx="2"/>
          </p:cNvCxnSpPr>
          <p:nvPr/>
        </p:nvCxnSpPr>
        <p:spPr>
          <a:xfrm rot="10800000">
            <a:off x="3820825" y="192020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9"/>
          <p:cNvCxnSpPr>
            <a:stCxn id="277" idx="0"/>
            <a:endCxn id="281" idx="2"/>
          </p:cNvCxnSpPr>
          <p:nvPr/>
        </p:nvCxnSpPr>
        <p:spPr>
          <a:xfrm rot="10800000">
            <a:off x="5009575" y="1920200"/>
            <a:ext cx="6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9"/>
          <p:cNvSpPr/>
          <p:nvPr/>
        </p:nvSpPr>
        <p:spPr>
          <a:xfrm>
            <a:off x="4832275" y="297830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y2</a:t>
            </a:r>
            <a:endParaRPr/>
          </a:p>
        </p:txBody>
      </p:sp>
      <p:cxnSp>
        <p:nvCxnSpPr>
          <p:cNvPr id="292" name="Google Shape;292;p29"/>
          <p:cNvCxnSpPr>
            <a:stCxn id="291" idx="0"/>
            <a:endCxn id="277" idx="2"/>
          </p:cNvCxnSpPr>
          <p:nvPr/>
        </p:nvCxnSpPr>
        <p:spPr>
          <a:xfrm rot="10800000">
            <a:off x="5016175" y="2690900"/>
            <a:ext cx="87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9"/>
          <p:cNvCxnSpPr>
            <a:stCxn id="275" idx="0"/>
            <a:endCxn id="279" idx="2"/>
          </p:cNvCxnSpPr>
          <p:nvPr/>
        </p:nvCxnSpPr>
        <p:spPr>
          <a:xfrm rot="10800000">
            <a:off x="2543925" y="1920200"/>
            <a:ext cx="33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9"/>
          <p:cNvSpPr txBox="1"/>
          <p:nvPr/>
        </p:nvSpPr>
        <p:spPr>
          <a:xfrm>
            <a:off x="1743725" y="1933250"/>
            <a:ext cx="503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h4,c4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2971650" y="1952825"/>
            <a:ext cx="50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s1,c1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193125" y="1952900"/>
            <a:ext cx="503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s2,c2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Phase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11700" y="1216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451025" y="2207600"/>
            <a:ext cx="9666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304" name="Google Shape;304;p30"/>
          <p:cNvSpPr/>
          <p:nvPr/>
        </p:nvSpPr>
        <p:spPr>
          <a:xfrm>
            <a:off x="1729275" y="2207600"/>
            <a:ext cx="9012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305" name="Google Shape;305;p30"/>
          <p:cNvSpPr/>
          <p:nvPr/>
        </p:nvSpPr>
        <p:spPr>
          <a:xfrm>
            <a:off x="3007875" y="2207600"/>
            <a:ext cx="836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306" name="Google Shape;306;p30"/>
          <p:cNvSpPr/>
          <p:nvPr/>
        </p:nvSpPr>
        <p:spPr>
          <a:xfrm>
            <a:off x="4153950" y="2207600"/>
            <a:ext cx="836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LSTM</a:t>
            </a:r>
            <a:endParaRPr b="1"/>
          </a:p>
        </p:txBody>
      </p:sp>
      <p:sp>
        <p:nvSpPr>
          <p:cNvPr id="307" name="Google Shape;307;p30"/>
          <p:cNvSpPr/>
          <p:nvPr/>
        </p:nvSpPr>
        <p:spPr>
          <a:xfrm>
            <a:off x="741725" y="1684550"/>
            <a:ext cx="3852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1964325" y="1684550"/>
            <a:ext cx="4311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h2</a:t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232825" y="1684550"/>
            <a:ext cx="3852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h3</a:t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4356450" y="1684475"/>
            <a:ext cx="431100" cy="3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h4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741725" y="3135050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x1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1987263" y="3043625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x2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4356450" y="3043625"/>
            <a:ext cx="4311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x4</a:t>
            </a:r>
            <a:endParaRPr/>
          </a:p>
        </p:txBody>
      </p:sp>
      <p:cxnSp>
        <p:nvCxnSpPr>
          <p:cNvPr id="314" name="Google Shape;314;p30"/>
          <p:cNvCxnSpPr>
            <a:stCxn id="303" idx="3"/>
            <a:endCxn id="304" idx="1"/>
          </p:cNvCxnSpPr>
          <p:nvPr/>
        </p:nvCxnSpPr>
        <p:spPr>
          <a:xfrm>
            <a:off x="1417625" y="2449250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0"/>
          <p:cNvCxnSpPr>
            <a:stCxn id="304" idx="3"/>
            <a:endCxn id="305" idx="1"/>
          </p:cNvCxnSpPr>
          <p:nvPr/>
        </p:nvCxnSpPr>
        <p:spPr>
          <a:xfrm>
            <a:off x="2630475" y="2449250"/>
            <a:ext cx="3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0"/>
          <p:cNvCxnSpPr>
            <a:stCxn id="305" idx="3"/>
            <a:endCxn id="306" idx="1"/>
          </p:cNvCxnSpPr>
          <p:nvPr/>
        </p:nvCxnSpPr>
        <p:spPr>
          <a:xfrm>
            <a:off x="3843975" y="2449250"/>
            <a:ext cx="3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0"/>
          <p:cNvCxnSpPr>
            <a:stCxn id="311" idx="0"/>
            <a:endCxn id="303" idx="2"/>
          </p:cNvCxnSpPr>
          <p:nvPr/>
        </p:nvCxnSpPr>
        <p:spPr>
          <a:xfrm rot="10800000">
            <a:off x="934325" y="2690750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0"/>
          <p:cNvCxnSpPr>
            <a:stCxn id="312" idx="0"/>
            <a:endCxn id="304" idx="2"/>
          </p:cNvCxnSpPr>
          <p:nvPr/>
        </p:nvCxnSpPr>
        <p:spPr>
          <a:xfrm rot="10800000">
            <a:off x="2179863" y="269082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0"/>
          <p:cNvCxnSpPr>
            <a:stCxn id="304" idx="0"/>
            <a:endCxn id="308" idx="2"/>
          </p:cNvCxnSpPr>
          <p:nvPr/>
        </p:nvCxnSpPr>
        <p:spPr>
          <a:xfrm rot="10800000">
            <a:off x="2179875" y="2024300"/>
            <a:ext cx="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0"/>
          <p:cNvCxnSpPr>
            <a:stCxn id="305" idx="0"/>
            <a:endCxn id="309" idx="2"/>
          </p:cNvCxnSpPr>
          <p:nvPr/>
        </p:nvCxnSpPr>
        <p:spPr>
          <a:xfrm rot="10800000">
            <a:off x="3425325" y="2024300"/>
            <a:ext cx="6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0"/>
          <p:cNvSpPr/>
          <p:nvPr/>
        </p:nvSpPr>
        <p:spPr>
          <a:xfrm>
            <a:off x="3232825" y="3043625"/>
            <a:ext cx="385200" cy="39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x3</a:t>
            </a:r>
            <a:endParaRPr/>
          </a:p>
        </p:txBody>
      </p:sp>
      <p:cxnSp>
        <p:nvCxnSpPr>
          <p:cNvPr id="322" name="Google Shape;322;p30"/>
          <p:cNvCxnSpPr>
            <a:stCxn id="321" idx="0"/>
            <a:endCxn id="305" idx="2"/>
          </p:cNvCxnSpPr>
          <p:nvPr/>
        </p:nvCxnSpPr>
        <p:spPr>
          <a:xfrm flipH="1" rot="10800000">
            <a:off x="3425425" y="2690825"/>
            <a:ext cx="6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>
            <a:stCxn id="303" idx="0"/>
            <a:endCxn id="307" idx="2"/>
          </p:cNvCxnSpPr>
          <p:nvPr/>
        </p:nvCxnSpPr>
        <p:spPr>
          <a:xfrm rot="10800000">
            <a:off x="934325" y="2024300"/>
            <a:ext cx="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>
            <a:stCxn id="306" idx="0"/>
            <a:endCxn id="310" idx="2"/>
          </p:cNvCxnSpPr>
          <p:nvPr/>
        </p:nvCxnSpPr>
        <p:spPr>
          <a:xfrm rot="10800000">
            <a:off x="4572000" y="2024000"/>
            <a:ext cx="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13" idx="0"/>
            <a:endCxn id="306" idx="2"/>
          </p:cNvCxnSpPr>
          <p:nvPr/>
        </p:nvCxnSpPr>
        <p:spPr>
          <a:xfrm rot="10800000">
            <a:off x="4572000" y="269082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/>
          <p:nvPr/>
        </p:nvSpPr>
        <p:spPr>
          <a:xfrm>
            <a:off x="5803750" y="2227100"/>
            <a:ext cx="723600" cy="44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6820437" y="2207600"/>
            <a:ext cx="7236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7759100" y="2207600"/>
            <a:ext cx="836100" cy="48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5864650" y="3122050"/>
            <a:ext cx="601800" cy="31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7001700" y="3122025"/>
            <a:ext cx="377400" cy="31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ŷ1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1" name="Google Shape;331;p30"/>
          <p:cNvSpPr/>
          <p:nvPr/>
        </p:nvSpPr>
        <p:spPr>
          <a:xfrm>
            <a:off x="7905925" y="3082775"/>
            <a:ext cx="534900" cy="31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ŷ2</a:t>
            </a:r>
            <a:endParaRPr sz="1000"/>
          </a:p>
        </p:txBody>
      </p:sp>
      <p:cxnSp>
        <p:nvCxnSpPr>
          <p:cNvPr id="332" name="Google Shape;332;p30"/>
          <p:cNvCxnSpPr>
            <a:stCxn id="329" idx="0"/>
            <a:endCxn id="326" idx="2"/>
          </p:cNvCxnSpPr>
          <p:nvPr/>
        </p:nvCxnSpPr>
        <p:spPr>
          <a:xfrm rot="10800000">
            <a:off x="6165550" y="2671450"/>
            <a:ext cx="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0"/>
          <p:cNvCxnSpPr>
            <a:stCxn id="330" idx="0"/>
            <a:endCxn id="327" idx="2"/>
          </p:cNvCxnSpPr>
          <p:nvPr/>
        </p:nvCxnSpPr>
        <p:spPr>
          <a:xfrm rot="10800000">
            <a:off x="7182300" y="2690925"/>
            <a:ext cx="81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0"/>
          <p:cNvCxnSpPr>
            <a:stCxn id="331" idx="0"/>
            <a:endCxn id="328" idx="2"/>
          </p:cNvCxnSpPr>
          <p:nvPr/>
        </p:nvCxnSpPr>
        <p:spPr>
          <a:xfrm flipH="1" rot="10800000">
            <a:off x="8173375" y="2690975"/>
            <a:ext cx="39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5969000" y="1710650"/>
            <a:ext cx="385200" cy="31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ŷ1</a:t>
            </a:r>
            <a:endParaRPr sz="1000"/>
          </a:p>
        </p:txBody>
      </p:sp>
      <p:sp>
        <p:nvSpPr>
          <p:cNvPr id="336" name="Google Shape;336;p30"/>
          <p:cNvSpPr/>
          <p:nvPr/>
        </p:nvSpPr>
        <p:spPr>
          <a:xfrm>
            <a:off x="7014150" y="1697613"/>
            <a:ext cx="352500" cy="313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ŷ2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7" name="Google Shape;337;p30"/>
          <p:cNvSpPr/>
          <p:nvPr/>
        </p:nvSpPr>
        <p:spPr>
          <a:xfrm>
            <a:off x="7860800" y="1678000"/>
            <a:ext cx="643200" cy="35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cxnSp>
        <p:nvCxnSpPr>
          <p:cNvPr id="338" name="Google Shape;338;p30"/>
          <p:cNvCxnSpPr>
            <a:endCxn id="335" idx="2"/>
          </p:cNvCxnSpPr>
          <p:nvPr/>
        </p:nvCxnSpPr>
        <p:spPr>
          <a:xfrm rot="10800000">
            <a:off x="6161600" y="202415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0"/>
          <p:cNvCxnSpPr>
            <a:stCxn id="327" idx="0"/>
            <a:endCxn id="336" idx="2"/>
          </p:cNvCxnSpPr>
          <p:nvPr/>
        </p:nvCxnSpPr>
        <p:spPr>
          <a:xfrm flipH="1" rot="10800000">
            <a:off x="7182237" y="2011100"/>
            <a:ext cx="81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>
            <a:stCxn id="328" idx="0"/>
            <a:endCxn id="337" idx="2"/>
          </p:cNvCxnSpPr>
          <p:nvPr/>
        </p:nvCxnSpPr>
        <p:spPr>
          <a:xfrm flipH="1" rot="10800000">
            <a:off x="8177150" y="2030900"/>
            <a:ext cx="54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stCxn id="306" idx="3"/>
            <a:endCxn id="326" idx="1"/>
          </p:cNvCxnSpPr>
          <p:nvPr/>
        </p:nvCxnSpPr>
        <p:spPr>
          <a:xfrm>
            <a:off x="4990050" y="2449250"/>
            <a:ext cx="8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>
            <a:stCxn id="326" idx="3"/>
            <a:endCxn id="327" idx="1"/>
          </p:cNvCxnSpPr>
          <p:nvPr/>
        </p:nvCxnSpPr>
        <p:spPr>
          <a:xfrm>
            <a:off x="6527350" y="2449250"/>
            <a:ext cx="29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0"/>
          <p:cNvCxnSpPr>
            <a:stCxn id="327" idx="3"/>
            <a:endCxn id="328" idx="1"/>
          </p:cNvCxnSpPr>
          <p:nvPr/>
        </p:nvCxnSpPr>
        <p:spPr>
          <a:xfrm>
            <a:off x="7544037" y="244925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 txBox="1"/>
          <p:nvPr/>
        </p:nvSpPr>
        <p:spPr>
          <a:xfrm>
            <a:off x="4851925" y="2011100"/>
            <a:ext cx="1126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Internal state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5148250" y="2547250"/>
            <a:ext cx="5349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h,c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6" name="Google Shape;346;p30"/>
          <p:cNvCxnSpPr>
            <a:stCxn id="335" idx="3"/>
            <a:endCxn id="330" idx="1"/>
          </p:cNvCxnSpPr>
          <p:nvPr/>
        </p:nvCxnSpPr>
        <p:spPr>
          <a:xfrm>
            <a:off x="6354200" y="1867400"/>
            <a:ext cx="647400" cy="1411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0"/>
          <p:cNvCxnSpPr>
            <a:stCxn id="336" idx="3"/>
            <a:endCxn id="331" idx="1"/>
          </p:cNvCxnSpPr>
          <p:nvPr/>
        </p:nvCxnSpPr>
        <p:spPr>
          <a:xfrm>
            <a:off x="7366650" y="1854363"/>
            <a:ext cx="539400" cy="13851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0"/>
          <p:cNvSpPr/>
          <p:nvPr/>
        </p:nvSpPr>
        <p:spPr>
          <a:xfrm>
            <a:off x="1162600" y="1319350"/>
            <a:ext cx="1017300" cy="31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Encoder</a:t>
            </a:r>
            <a:endParaRPr b="1"/>
          </a:p>
        </p:txBody>
      </p:sp>
      <p:sp>
        <p:nvSpPr>
          <p:cNvPr id="349" name="Google Shape;349;p30"/>
          <p:cNvSpPr/>
          <p:nvPr/>
        </p:nvSpPr>
        <p:spPr>
          <a:xfrm>
            <a:off x="6609800" y="3618400"/>
            <a:ext cx="1251000" cy="31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Decoder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Attention Mechanism</a:t>
            </a:r>
            <a:endParaRPr/>
          </a:p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Attention Mechanism - We give importance to some parts of the source sequence that results in the target sequence. 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858"/>
                </a:solidFill>
              </a:rPr>
              <a:t>Example: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Source sequence:</a:t>
            </a: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 “Which sport do you like the most?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Target sequence: </a:t>
            </a: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“I love cricket”</a:t>
            </a:r>
            <a:endParaRPr>
              <a:solidFill>
                <a:srgbClr val="5958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The first word </a:t>
            </a: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‘I’</a:t>
            </a: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 in the target sequence is connected to the fourth word </a:t>
            </a: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‘you’</a:t>
            </a: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 in the source sequence. </a:t>
            </a:r>
            <a:endParaRPr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Similarly, the second-word </a:t>
            </a: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‘love’</a:t>
            </a: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 in the target sequence is associated with the fifth word </a:t>
            </a:r>
            <a:r>
              <a:rPr b="1" lang="en-GB">
                <a:solidFill>
                  <a:srgbClr val="595858"/>
                </a:solidFill>
                <a:highlight>
                  <a:srgbClr val="FFFFFF"/>
                </a:highlight>
              </a:rPr>
              <a:t>‘like’</a:t>
            </a:r>
            <a:r>
              <a:rPr lang="en-GB">
                <a:solidFill>
                  <a:srgbClr val="595858"/>
                </a:solidFill>
                <a:highlight>
                  <a:srgbClr val="FFFFFF"/>
                </a:highlight>
              </a:rPr>
              <a:t> in the source sequence.</a:t>
            </a:r>
            <a:endParaRPr>
              <a:solidFill>
                <a:srgbClr val="59585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Text Summarization</a:t>
            </a:r>
            <a:r>
              <a:rPr lang="en-GB"/>
              <a:t> - P</a:t>
            </a:r>
            <a:r>
              <a:rPr lang="en-GB"/>
              <a:t>rocess of automatically producing a summary of the given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wo types of approaches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Extractive </a:t>
            </a:r>
            <a:r>
              <a:rPr lang="en-GB"/>
              <a:t>text summarization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Abstractive text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Abstractive text summarization for our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Abstractive Text Summarization</a:t>
            </a:r>
            <a:r>
              <a:rPr lang="en-GB"/>
              <a:t> - Generating the summary utilizing words outside the given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Dataset: Amazon Fine Food Review.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Cont...</a:t>
            </a:r>
            <a:endParaRPr/>
          </a:p>
        </p:txBody>
      </p:sp>
      <p:sp>
        <p:nvSpPr>
          <p:cNvPr id="361" name="Google Shape;36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Types of Attention Mechanism: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Global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Local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Attention is used in the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75" y="410000"/>
            <a:ext cx="7014750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2203521" y="1962150"/>
            <a:ext cx="4737073" cy="12196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E101A"/>
                </a:solidFill>
                <a:latin typeface="Arial"/>
              </a:rPr>
              <a:t>DEMO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Performed Abstractive Summarization on </a:t>
            </a:r>
            <a:r>
              <a:rPr lang="en-GB"/>
              <a:t>Amazon Fine Food Reviews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Techniques used: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Encoder - Decoder model(Seq2Seq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LSTM(Long Short Term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Evaluated the performance of a machine-generated summary against a human-generated summary.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Work:</a:t>
            </a:r>
            <a:endParaRPr/>
          </a:p>
        </p:txBody>
      </p:sp>
      <p:sp>
        <p:nvSpPr>
          <p:cNvPr id="387" name="Google Shape;387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 training data size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distributed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Bi-Directional 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Beam Search Strategy for Decoder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extual data is multiplying exponentially with an ever-increasing quantity of customer evaluations.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Reading the whole text document is a time consuming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Tedious to read the humongous data manually to produce actionable insights.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Abstractive text summarization gives fluent summary of customer reviews.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below graph represents the entire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7" y="1989502"/>
            <a:ext cx="3801100" cy="24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Filtered Data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</a:t>
            </a:r>
            <a:r>
              <a:rPr lang="en-GB"/>
              <a:t>eview text - </a:t>
            </a:r>
            <a:r>
              <a:rPr lang="en-GB"/>
              <a:t>40 word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Summary - 5 word</a:t>
            </a:r>
            <a:r>
              <a:rPr lang="en-GB"/>
              <a:t> count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25" y="2168650"/>
            <a:ext cx="3722225" cy="24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Summarization: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082825" y="1593675"/>
            <a:ext cx="2795400" cy="82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TEXT SUMMARIZATION</a:t>
            </a:r>
            <a:endParaRPr b="1"/>
          </a:p>
        </p:txBody>
      </p:sp>
      <p:cxnSp>
        <p:nvCxnSpPr>
          <p:cNvPr id="120" name="Google Shape;120;p18"/>
          <p:cNvCxnSpPr>
            <a:stCxn id="119" idx="2"/>
          </p:cNvCxnSpPr>
          <p:nvPr/>
        </p:nvCxnSpPr>
        <p:spPr>
          <a:xfrm flipH="1">
            <a:off x="2847625" y="2416575"/>
            <a:ext cx="16329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/>
          <p:nvPr/>
        </p:nvSpPr>
        <p:spPr>
          <a:xfrm>
            <a:off x="1280150" y="3161050"/>
            <a:ext cx="2351400" cy="82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Abstractive Summarization</a:t>
            </a:r>
            <a:endParaRPr b="1"/>
          </a:p>
        </p:txBody>
      </p:sp>
      <p:cxnSp>
        <p:nvCxnSpPr>
          <p:cNvPr id="122" name="Google Shape;122;p18"/>
          <p:cNvCxnSpPr>
            <a:stCxn id="119" idx="2"/>
          </p:cNvCxnSpPr>
          <p:nvPr/>
        </p:nvCxnSpPr>
        <p:spPr>
          <a:xfrm>
            <a:off x="4480525" y="2416575"/>
            <a:ext cx="18159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5538650" y="3213475"/>
            <a:ext cx="2155500" cy="74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Extractive Summarization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Extractive Summarization: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940525" y="1554475"/>
            <a:ext cx="1842000" cy="2691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 u="sng"/>
              <a:t>Text</a:t>
            </a:r>
            <a:endParaRPr b="1" sz="1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1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2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3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4</a:t>
            </a:r>
            <a:endParaRPr b="1" sz="1700"/>
          </a:p>
        </p:txBody>
      </p:sp>
      <p:cxnSp>
        <p:nvCxnSpPr>
          <p:cNvPr id="131" name="Google Shape;131;p19"/>
          <p:cNvCxnSpPr>
            <a:stCxn id="130" idx="3"/>
          </p:cNvCxnSpPr>
          <p:nvPr/>
        </p:nvCxnSpPr>
        <p:spPr>
          <a:xfrm>
            <a:off x="2782525" y="289997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/>
          <p:nvPr/>
        </p:nvSpPr>
        <p:spPr>
          <a:xfrm>
            <a:off x="4036525" y="2364375"/>
            <a:ext cx="1606500" cy="105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EXTRACTIVE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SUMMARIZER</a:t>
            </a:r>
            <a:endParaRPr b="1"/>
          </a:p>
        </p:txBody>
      </p:sp>
      <p:cxnSp>
        <p:nvCxnSpPr>
          <p:cNvPr id="133" name="Google Shape;133;p19"/>
          <p:cNvCxnSpPr>
            <a:stCxn id="132" idx="3"/>
          </p:cNvCxnSpPr>
          <p:nvPr/>
        </p:nvCxnSpPr>
        <p:spPr>
          <a:xfrm flipH="1" rot="10800000">
            <a:off x="5643025" y="2886825"/>
            <a:ext cx="771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6426925" y="2050875"/>
            <a:ext cx="1384800" cy="180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Summary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Sentence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Sentence 4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Abstractive</a:t>
            </a:r>
            <a:r>
              <a:rPr lang="en-GB"/>
              <a:t> Summarization: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940525" y="1554475"/>
            <a:ext cx="1842000" cy="2691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 u="sng"/>
              <a:t>Text</a:t>
            </a:r>
            <a:endParaRPr b="1" sz="1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1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2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3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Sentence 4</a:t>
            </a:r>
            <a:endParaRPr b="1" sz="1700"/>
          </a:p>
        </p:txBody>
      </p:sp>
      <p:cxnSp>
        <p:nvCxnSpPr>
          <p:cNvPr id="142" name="Google Shape;142;p20"/>
          <p:cNvCxnSpPr>
            <a:stCxn id="141" idx="3"/>
          </p:cNvCxnSpPr>
          <p:nvPr/>
        </p:nvCxnSpPr>
        <p:spPr>
          <a:xfrm>
            <a:off x="2782525" y="289997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/>
          <p:nvPr/>
        </p:nvSpPr>
        <p:spPr>
          <a:xfrm>
            <a:off x="4036525" y="2364375"/>
            <a:ext cx="1606500" cy="105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ABSTRACTIVE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SUMMARIZER</a:t>
            </a:r>
            <a:endParaRPr b="1"/>
          </a:p>
        </p:txBody>
      </p:sp>
      <p:cxnSp>
        <p:nvCxnSpPr>
          <p:cNvPr id="144" name="Google Shape;144;p20"/>
          <p:cNvCxnSpPr>
            <a:stCxn id="143" idx="3"/>
          </p:cNvCxnSpPr>
          <p:nvPr/>
        </p:nvCxnSpPr>
        <p:spPr>
          <a:xfrm flipH="1" rot="10800000">
            <a:off x="5643025" y="2886825"/>
            <a:ext cx="771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26925" y="2050875"/>
            <a:ext cx="1384800" cy="180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Summary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New Sentences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to Sequence Modeling: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Predicts output sequence for a given input sequence.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Uses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Sentiment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Neural Machine Translation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Named Entity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Input</a:t>
            </a:r>
            <a:r>
              <a:rPr lang="en-GB"/>
              <a:t>: Long word sequence of customer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Output</a:t>
            </a:r>
            <a:r>
              <a:rPr lang="en-GB"/>
              <a:t>: Short word sequence of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model our data as a Many-Many Seq2Seq problem.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