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0" r:id="rId2"/>
    <p:sldId id="257" r:id="rId3"/>
    <p:sldId id="269" r:id="rId4"/>
    <p:sldId id="258" r:id="rId5"/>
    <p:sldId id="268" r:id="rId6"/>
    <p:sldId id="261" r:id="rId7"/>
    <p:sldId id="259" r:id="rId8"/>
    <p:sldId id="271" r:id="rId9"/>
    <p:sldId id="256" r:id="rId10"/>
    <p:sldId id="274" r:id="rId11"/>
    <p:sldId id="267" r:id="rId12"/>
    <p:sldId id="273" r:id="rId13"/>
    <p:sldId id="27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5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43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82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0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5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72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59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8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93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5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5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6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12/7/21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27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FCD0-55FA-684E-ACA0-18DF757B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Design Alert Correlation Engine using Mutual Information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D9236-35EC-174B-9BF4-74BD2F5A9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en-US" b="1" dirty="0"/>
              <a:t>CS-410 – Fall 2021</a:t>
            </a:r>
          </a:p>
          <a:p>
            <a:pPr algn="r"/>
            <a:r>
              <a:rPr lang="en-US" b="1" dirty="0"/>
              <a:t>Team Alpha</a:t>
            </a:r>
          </a:p>
          <a:p>
            <a:pPr algn="r"/>
            <a:r>
              <a:rPr lang="en-US" sz="1600" dirty="0"/>
              <a:t>Abhijit Bhadra</a:t>
            </a:r>
          </a:p>
          <a:p>
            <a:pPr algn="r"/>
            <a:r>
              <a:rPr lang="en-US" sz="1600" dirty="0"/>
              <a:t>Sanjeev Kumar</a:t>
            </a:r>
          </a:p>
          <a:p>
            <a:pPr algn="r"/>
            <a:r>
              <a:rPr lang="en-US" sz="1600" dirty="0"/>
              <a:t>Swati Nanda</a:t>
            </a:r>
          </a:p>
        </p:txBody>
      </p:sp>
    </p:spTree>
    <p:extLst>
      <p:ext uri="{BB962C8B-B14F-4D97-AF65-F5344CB8AC3E}">
        <p14:creationId xmlns:p14="http://schemas.microsoft.com/office/powerpoint/2010/main" val="137752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A568B4-06BE-42A6-A5B6-A0FC251DA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C85BFE-0D03-41B5-87E4-5FA667FA5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3A70522E-8AF8-6A4F-8657-48DA4CC4A164}"/>
              </a:ext>
            </a:extLst>
          </p:cNvPr>
          <p:cNvSpPr txBox="1">
            <a:spLocks/>
          </p:cNvSpPr>
          <p:nvPr/>
        </p:nvSpPr>
        <p:spPr>
          <a:xfrm>
            <a:off x="400432" y="738663"/>
            <a:ext cx="8661400" cy="7741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Neo4jAlert library</a:t>
            </a:r>
            <a:br>
              <a:rPr lang="en-US" sz="2800" b="1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4427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408878" y="669074"/>
            <a:ext cx="9969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Scenarios</a:t>
            </a:r>
            <a:r>
              <a:rPr lang="en-IN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E596F1-2D56-3D4B-9F13-F8AF4F37BA75}"/>
              </a:ext>
            </a:extLst>
          </p:cNvPr>
          <p:cNvSpPr txBox="1"/>
          <p:nvPr/>
        </p:nvSpPr>
        <p:spPr>
          <a:xfrm>
            <a:off x="408878" y="1099367"/>
            <a:ext cx="11243372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Is my system healthy?</a:t>
            </a:r>
          </a:p>
          <a:p>
            <a:pPr lvl="1"/>
            <a:r>
              <a:rPr lang="en-IN" sz="1400" b="1" dirty="0"/>
              <a:t>What are the alerts counts in a given time duration?</a:t>
            </a:r>
          </a:p>
          <a:p>
            <a:pPr lvl="1"/>
            <a:r>
              <a:rPr lang="en-IN" sz="1000" b="1" dirty="0"/>
              <a:t>Cypher Query: </a:t>
            </a:r>
          </a:p>
          <a:p>
            <a:pPr lvl="1"/>
            <a:r>
              <a:rPr lang="en-US" sz="1000" i="1" dirty="0"/>
              <a:t>MATCH(</a:t>
            </a:r>
            <a:r>
              <a:rPr lang="en-US" sz="1000" i="1" dirty="0" err="1"/>
              <a:t>i:Interval</a:t>
            </a:r>
            <a:r>
              <a:rPr lang="en-US" sz="1000" i="1" dirty="0"/>
              <a:t>)-[r]-(</a:t>
            </a:r>
            <a:r>
              <a:rPr lang="en-US" sz="1000" i="1" dirty="0" err="1"/>
              <a:t>a:Alert</a:t>
            </a:r>
            <a:r>
              <a:rPr lang="en-US" sz="1000" i="1" dirty="0"/>
              <a:t>) WHERE   </a:t>
            </a:r>
            <a:r>
              <a:rPr lang="en-US" sz="1000" i="1" dirty="0" err="1"/>
              <a:t>i.date</a:t>
            </a:r>
            <a:r>
              <a:rPr lang="en-US" sz="1000" i="1" dirty="0"/>
              <a:t> &gt;= '11-23-2021' AND </a:t>
            </a:r>
            <a:r>
              <a:rPr lang="en-US" sz="1000" i="1" dirty="0" err="1"/>
              <a:t>i.startTime</a:t>
            </a:r>
            <a:r>
              <a:rPr lang="en-US" sz="1000" i="1" dirty="0"/>
              <a:t> &gt;= '17:00' AND </a:t>
            </a:r>
            <a:r>
              <a:rPr lang="en-US" sz="1000" i="1" dirty="0" err="1"/>
              <a:t>i.date</a:t>
            </a:r>
            <a:r>
              <a:rPr lang="en-US" sz="1000" i="1" dirty="0"/>
              <a:t> &lt;= '11-23-2021' AND </a:t>
            </a:r>
            <a:r>
              <a:rPr lang="en-US" sz="1000" i="1" dirty="0" err="1"/>
              <a:t>i.endTime</a:t>
            </a:r>
            <a:r>
              <a:rPr lang="en-US" sz="1000" i="1" dirty="0"/>
              <a:t> &lt;= '23:00’  return  count(a) as </a:t>
            </a:r>
            <a:r>
              <a:rPr lang="en-US" sz="1000" i="1" dirty="0" err="1"/>
              <a:t>cnt</a:t>
            </a:r>
            <a:endParaRPr lang="en-US" sz="1000" i="1" dirty="0"/>
          </a:p>
          <a:p>
            <a:pPr lvl="1"/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1" dirty="0"/>
              <a:t>What could have caused the alert?</a:t>
            </a:r>
          </a:p>
          <a:p>
            <a:pPr lvl="1"/>
            <a:r>
              <a:rPr lang="en-IN" sz="1400" b="1" dirty="0"/>
              <a:t>Diagnose the alert - get the top 5 correlated alerts</a:t>
            </a:r>
          </a:p>
          <a:p>
            <a:pPr lvl="1"/>
            <a:r>
              <a:rPr lang="en-IN" sz="1000" b="1" dirty="0"/>
              <a:t>Cypher Query: </a:t>
            </a:r>
          </a:p>
          <a:p>
            <a:pPr lvl="1"/>
            <a:r>
              <a:rPr lang="en-US" sz="1000" i="1" dirty="0"/>
              <a:t>MATCH (</a:t>
            </a:r>
            <a:r>
              <a:rPr lang="en-US" sz="1000" i="1" dirty="0" err="1"/>
              <a:t>n:Alert</a:t>
            </a:r>
            <a:r>
              <a:rPr lang="en-US" sz="1000" i="1" dirty="0"/>
              <a:t> ) WHERE  </a:t>
            </a:r>
            <a:r>
              <a:rPr lang="en-US" sz="1000" i="1" dirty="0" err="1"/>
              <a:t>toLower</a:t>
            </a:r>
            <a:r>
              <a:rPr lang="en-US" sz="1000" i="1" dirty="0"/>
              <a:t>(</a:t>
            </a:r>
            <a:r>
              <a:rPr lang="en-US" sz="1000" i="1" dirty="0" err="1"/>
              <a:t>n.ci</a:t>
            </a:r>
            <a:r>
              <a:rPr lang="en-US" sz="1000" i="1" dirty="0"/>
              <a:t>)=</a:t>
            </a:r>
            <a:r>
              <a:rPr lang="en-US" sz="1000" i="1" dirty="0" err="1"/>
              <a:t>toLower</a:t>
            </a:r>
            <a:r>
              <a:rPr lang="en-US" sz="1000" i="1" dirty="0"/>
              <a:t>('bld-med-bca-05.ihl.broadcom.net’) </a:t>
            </a:r>
          </a:p>
          <a:p>
            <a:pPr lvl="1"/>
            <a:r>
              <a:rPr lang="en-US" sz="1000" i="1" dirty="0"/>
              <a:t>AND </a:t>
            </a:r>
            <a:r>
              <a:rPr lang="en-US" sz="1000" i="1" dirty="0" err="1"/>
              <a:t>toLower</a:t>
            </a:r>
            <a:r>
              <a:rPr lang="en-US" sz="1000" i="1" dirty="0"/>
              <a:t>(</a:t>
            </a:r>
            <a:r>
              <a:rPr lang="en-US" sz="1000" i="1" dirty="0" err="1"/>
              <a:t>n.name</a:t>
            </a:r>
            <a:r>
              <a:rPr lang="en-US" sz="1000" i="1" dirty="0"/>
              <a:t>) CONTAINS </a:t>
            </a:r>
            <a:r>
              <a:rPr lang="en-US" sz="1000" i="1" dirty="0" err="1"/>
              <a:t>toLower</a:t>
            </a:r>
            <a:r>
              <a:rPr lang="en-US" sz="1000" i="1" dirty="0"/>
              <a:t>('Interface is down')</a:t>
            </a:r>
          </a:p>
          <a:p>
            <a:pPr lvl="1"/>
            <a:r>
              <a:rPr lang="en-US" sz="1000" i="1" dirty="0"/>
              <a:t> CALL { WITH n MATCH (n)-[</a:t>
            </a:r>
            <a:r>
              <a:rPr lang="en-US" sz="1000" i="1" dirty="0" err="1"/>
              <a:t>r:CORRELATED_AT</a:t>
            </a:r>
            <a:r>
              <a:rPr lang="en-US" sz="1000" i="1" dirty="0"/>
              <a:t>]-(</a:t>
            </a:r>
            <a:r>
              <a:rPr lang="en-US" sz="1000" i="1" dirty="0" err="1"/>
              <a:t>asso_alert</a:t>
            </a:r>
            <a:r>
              <a:rPr lang="en-US" sz="1000" i="1" dirty="0"/>
              <a:t>) </a:t>
            </a:r>
          </a:p>
          <a:p>
            <a:pPr lvl="2"/>
            <a:r>
              <a:rPr lang="en-US" sz="1000" i="1" dirty="0"/>
              <a:t>RETURN </a:t>
            </a:r>
            <a:r>
              <a:rPr lang="en-US" sz="1000" i="1" dirty="0" err="1"/>
              <a:t>asso_alert</a:t>
            </a:r>
            <a:r>
              <a:rPr lang="en-US" sz="1000" i="1" dirty="0"/>
              <a:t>,(n)-[</a:t>
            </a:r>
            <a:r>
              <a:rPr lang="en-US" sz="1000" i="1" dirty="0" err="1"/>
              <a:t>r:CORRELATED_AT</a:t>
            </a:r>
            <a:r>
              <a:rPr lang="en-US" sz="1000" i="1" dirty="0"/>
              <a:t>]-(</a:t>
            </a:r>
            <a:r>
              <a:rPr lang="en-US" sz="1000" i="1" dirty="0" err="1"/>
              <a:t>asso_alert</a:t>
            </a:r>
            <a:r>
              <a:rPr lang="en-US" sz="1000" i="1" dirty="0"/>
              <a:t>) as relation</a:t>
            </a:r>
          </a:p>
          <a:p>
            <a:pPr lvl="2"/>
            <a:r>
              <a:rPr lang="en-US" sz="1000" i="1" dirty="0"/>
              <a:t>ORDER BY </a:t>
            </a:r>
            <a:r>
              <a:rPr lang="en-US" sz="1000" i="1" dirty="0" err="1"/>
              <a:t>r.mutual_information</a:t>
            </a:r>
            <a:r>
              <a:rPr lang="en-US" sz="1000" i="1" dirty="0"/>
              <a:t> DESC.    }</a:t>
            </a:r>
          </a:p>
          <a:p>
            <a:pPr lvl="1"/>
            <a:r>
              <a:rPr lang="en-US" sz="1000" i="1" dirty="0"/>
              <a:t> RETURN </a:t>
            </a:r>
            <a:r>
              <a:rPr lang="en-US" sz="1000" i="1" dirty="0" err="1"/>
              <a:t>asso_alert</a:t>
            </a:r>
            <a:r>
              <a:rPr lang="en-US" sz="1000" i="1" dirty="0"/>
              <a:t> as vertex, relation as edge LIMIT 5</a:t>
            </a:r>
          </a:p>
          <a:p>
            <a:pPr lvl="1"/>
            <a:endParaRPr lang="en-IN" sz="1600" dirty="0"/>
          </a:p>
          <a:p>
            <a:pPr lvl="1"/>
            <a:r>
              <a:rPr lang="en-IN" sz="1400" b="1" dirty="0"/>
              <a:t>Provide feedback and mark an alert as “root-cause” alert</a:t>
            </a:r>
          </a:p>
          <a:p>
            <a:pPr lvl="1"/>
            <a:r>
              <a:rPr lang="en-IN" sz="1000" b="1" dirty="0"/>
              <a:t>Cypher Query: </a:t>
            </a:r>
          </a:p>
          <a:p>
            <a:pPr lvl="1"/>
            <a:r>
              <a:rPr lang="en-US" sz="1000" i="1" dirty="0"/>
              <a:t>MATCH (</a:t>
            </a:r>
            <a:r>
              <a:rPr lang="en-US" sz="1000" i="1" dirty="0" err="1"/>
              <a:t>n:Alert</a:t>
            </a:r>
            <a:r>
              <a:rPr lang="en-US" sz="1000" i="1" dirty="0"/>
              <a:t> ) WHERE  </a:t>
            </a:r>
            <a:r>
              <a:rPr lang="en-US" sz="1000" i="1" dirty="0" err="1"/>
              <a:t>toLower</a:t>
            </a:r>
            <a:r>
              <a:rPr lang="en-US" sz="1000" i="1" dirty="0"/>
              <a:t>(</a:t>
            </a:r>
            <a:r>
              <a:rPr lang="en-US" sz="1000" i="1" dirty="0" err="1"/>
              <a:t>n.name</a:t>
            </a:r>
            <a:r>
              <a:rPr lang="en-US" sz="1000" i="1" dirty="0"/>
              <a:t>) CONTAINS </a:t>
            </a:r>
            <a:r>
              <a:rPr lang="en-US" sz="1000" i="1" dirty="0" err="1"/>
              <a:t>toLower</a:t>
            </a:r>
            <a:r>
              <a:rPr lang="en-US" sz="1000" i="1" dirty="0"/>
              <a:t>('Interface is down') </a:t>
            </a:r>
          </a:p>
          <a:p>
            <a:pPr lvl="1"/>
            <a:r>
              <a:rPr lang="en-US" sz="1000" i="1" dirty="0"/>
              <a:t>MATCH (n)-[</a:t>
            </a:r>
            <a:r>
              <a:rPr lang="en-US" sz="1000" i="1" dirty="0" err="1"/>
              <a:t>r:CORRELATED_AT</a:t>
            </a:r>
            <a:r>
              <a:rPr lang="en-US" sz="1000" i="1" dirty="0"/>
              <a:t>]-(</a:t>
            </a:r>
            <a:r>
              <a:rPr lang="en-US" sz="1000" i="1" dirty="0" err="1"/>
              <a:t>asso_alert</a:t>
            </a:r>
            <a:r>
              <a:rPr lang="en-US" sz="1000" i="1" dirty="0"/>
              <a:t>), (</a:t>
            </a:r>
            <a:r>
              <a:rPr lang="en-US" sz="1000" i="1" dirty="0" err="1"/>
              <a:t>asso_alert</a:t>
            </a:r>
            <a:r>
              <a:rPr lang="en-US" sz="1000" i="1" dirty="0"/>
              <a:t>)-[:GENERATED_AT]-(</a:t>
            </a:r>
            <a:r>
              <a:rPr lang="en-US" sz="1000" i="1" dirty="0" err="1"/>
              <a:t>i:Interval</a:t>
            </a:r>
            <a:r>
              <a:rPr lang="en-US" sz="1000" i="1" dirty="0"/>
              <a:t>) </a:t>
            </a:r>
          </a:p>
          <a:p>
            <a:pPr lvl="1"/>
            <a:r>
              <a:rPr lang="en-US" sz="1000" i="1" dirty="0"/>
              <a:t>WHERE  </a:t>
            </a:r>
            <a:r>
              <a:rPr lang="en-US" sz="1000" i="1" dirty="0" err="1"/>
              <a:t>i.date</a:t>
            </a:r>
            <a:r>
              <a:rPr lang="en-US" sz="1000" i="1" dirty="0"/>
              <a:t> = '11-23-2021' AND </a:t>
            </a:r>
            <a:r>
              <a:rPr lang="en-US" sz="1000" i="1" dirty="0" err="1"/>
              <a:t>i.startTime</a:t>
            </a:r>
            <a:r>
              <a:rPr lang="en-US" sz="1000" i="1" dirty="0"/>
              <a:t> &lt;= '20:43' AND </a:t>
            </a:r>
            <a:r>
              <a:rPr lang="en-US" sz="1000" i="1" dirty="0" err="1"/>
              <a:t>i.endTime</a:t>
            </a:r>
            <a:r>
              <a:rPr lang="en-US" sz="1000" i="1" dirty="0"/>
              <a:t> &gt;= '20:43' AND  </a:t>
            </a:r>
            <a:r>
              <a:rPr lang="en-US" sz="1000" i="1" dirty="0" err="1"/>
              <a:t>toLower</a:t>
            </a:r>
            <a:r>
              <a:rPr lang="en-US" sz="1000" i="1" dirty="0"/>
              <a:t>(</a:t>
            </a:r>
            <a:r>
              <a:rPr lang="en-US" sz="1000" i="1" dirty="0" err="1"/>
              <a:t>asso_alert.name</a:t>
            </a:r>
            <a:r>
              <a:rPr lang="en-US" sz="1000" i="1" dirty="0"/>
              <a:t>) </a:t>
            </a:r>
          </a:p>
          <a:p>
            <a:pPr lvl="1"/>
            <a:r>
              <a:rPr lang="en-US" sz="1000" i="1" dirty="0"/>
              <a:t>CONTAINS </a:t>
            </a:r>
            <a:r>
              <a:rPr lang="en-US" sz="1000" i="1" dirty="0" err="1"/>
              <a:t>toLower</a:t>
            </a:r>
            <a:r>
              <a:rPr lang="en-US" sz="1000" i="1" dirty="0"/>
              <a:t>('MANAGEMENT AGENT LOST') </a:t>
            </a:r>
          </a:p>
          <a:p>
            <a:pPr lvl="1"/>
            <a:r>
              <a:rPr lang="en-US" sz="1000" i="1" dirty="0"/>
              <a:t>MERGE (</a:t>
            </a:r>
            <a:r>
              <a:rPr lang="en-US" sz="1000" i="1" dirty="0" err="1"/>
              <a:t>asso_alert</a:t>
            </a:r>
            <a:r>
              <a:rPr lang="en-US" sz="1000" i="1" dirty="0"/>
              <a:t>)-[</a:t>
            </a:r>
            <a:r>
              <a:rPr lang="en-US" sz="1000" i="1" dirty="0" err="1"/>
              <a:t>g:GENERATED_AT</a:t>
            </a:r>
            <a:r>
              <a:rPr lang="en-US" sz="1000" i="1" dirty="0"/>
              <a:t>]-(</a:t>
            </a:r>
            <a:r>
              <a:rPr lang="en-US" sz="1000" i="1" dirty="0" err="1"/>
              <a:t>i</a:t>
            </a:r>
            <a:r>
              <a:rPr lang="en-US" sz="1000" i="1" dirty="0"/>
              <a:t>) </a:t>
            </a:r>
          </a:p>
          <a:p>
            <a:pPr lvl="1"/>
            <a:r>
              <a:rPr lang="en-US" sz="1000" i="1" dirty="0"/>
              <a:t>ON MATCH SET </a:t>
            </a:r>
            <a:r>
              <a:rPr lang="en-US" sz="1000" i="1" dirty="0" err="1"/>
              <a:t>g.root_cause</a:t>
            </a:r>
            <a:r>
              <a:rPr lang="en-US" sz="1000" i="1" dirty="0"/>
              <a:t>=true</a:t>
            </a:r>
            <a:br>
              <a:rPr lang="en-US" sz="1000" i="1" dirty="0"/>
            </a:br>
            <a:endParaRPr lang="en-US" sz="1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What are the “root-cause” alerts ?</a:t>
            </a:r>
            <a:br>
              <a:rPr lang="en-IN" sz="1600" dirty="0"/>
            </a:br>
            <a:r>
              <a:rPr lang="en-IN" sz="1000" b="1" dirty="0"/>
              <a:t>Cypher Query: </a:t>
            </a:r>
          </a:p>
          <a:p>
            <a:pPr lvl="1"/>
            <a:r>
              <a:rPr lang="en-US" sz="1200" i="1" dirty="0"/>
              <a:t>MATCH (</a:t>
            </a:r>
            <a:r>
              <a:rPr lang="en-US" sz="1200" i="1" dirty="0" err="1"/>
              <a:t>asso_alert</a:t>
            </a:r>
            <a:r>
              <a:rPr lang="en-US" sz="1200" i="1" dirty="0"/>
              <a:t>)-[</a:t>
            </a:r>
            <a:r>
              <a:rPr lang="en-US" sz="1200" i="1" dirty="0" err="1"/>
              <a:t>g:GENERATED_AT</a:t>
            </a:r>
            <a:r>
              <a:rPr lang="en-US" sz="1200" i="1" dirty="0"/>
              <a:t>]-(</a:t>
            </a:r>
            <a:r>
              <a:rPr lang="en-US" sz="1200" i="1" dirty="0" err="1"/>
              <a:t>i:Interval</a:t>
            </a:r>
            <a:r>
              <a:rPr lang="en-US" sz="1200" i="1" dirty="0"/>
              <a:t>) </a:t>
            </a:r>
            <a:br>
              <a:rPr lang="en-US" sz="1200" i="1" dirty="0"/>
            </a:br>
            <a:r>
              <a:rPr lang="en-US" sz="1200" i="1" dirty="0"/>
              <a:t>WHERE </a:t>
            </a:r>
            <a:r>
              <a:rPr lang="en-US" sz="1200" i="1" dirty="0" err="1"/>
              <a:t>g.root_cause</a:t>
            </a:r>
            <a:r>
              <a:rPr lang="en-US" sz="1200" i="1" dirty="0"/>
              <a:t>=true and   </a:t>
            </a:r>
            <a:r>
              <a:rPr lang="en-US" sz="1200" i="1" dirty="0" err="1"/>
              <a:t>i.date</a:t>
            </a:r>
            <a:r>
              <a:rPr lang="en-US" sz="1200" i="1" dirty="0"/>
              <a:t> = '11-23-2021' and </a:t>
            </a:r>
            <a:r>
              <a:rPr lang="en-US" sz="1200" i="1" dirty="0" err="1"/>
              <a:t>i.startTime</a:t>
            </a:r>
            <a:r>
              <a:rPr lang="en-US" sz="1200" i="1" dirty="0"/>
              <a:t> &gt;= '16:00' and </a:t>
            </a:r>
            <a:r>
              <a:rPr lang="en-US" sz="1200" i="1" dirty="0" err="1"/>
              <a:t>i.endTime</a:t>
            </a:r>
            <a:r>
              <a:rPr lang="en-US" sz="1200" i="1" dirty="0"/>
              <a:t> &lt;= '23:00' </a:t>
            </a:r>
          </a:p>
          <a:p>
            <a:pPr lvl="1"/>
            <a:r>
              <a:rPr lang="en-US" sz="1200" i="1" dirty="0"/>
              <a:t>RETURN distinct((</a:t>
            </a:r>
            <a:r>
              <a:rPr lang="en-US" sz="1200" i="1" dirty="0" err="1"/>
              <a:t>asso_alert</a:t>
            </a:r>
            <a:r>
              <a:rPr lang="en-US" sz="1200" i="1" dirty="0"/>
              <a:t>)-[</a:t>
            </a:r>
            <a:r>
              <a:rPr lang="en-US" sz="1200" i="1" dirty="0" err="1"/>
              <a:t>g:GENERATED_AT</a:t>
            </a:r>
            <a:r>
              <a:rPr lang="en-US" sz="1200" i="1" dirty="0"/>
              <a:t>]-(</a:t>
            </a:r>
            <a:r>
              <a:rPr lang="en-US" sz="1200" i="1" dirty="0" err="1"/>
              <a:t>i:Interval</a:t>
            </a:r>
            <a:r>
              <a:rPr lang="en-US" sz="1200" i="1" dirty="0"/>
              <a:t>)) </a:t>
            </a:r>
          </a:p>
          <a:p>
            <a:endParaRPr lang="en-US" sz="1000" i="1" dirty="0"/>
          </a:p>
          <a:p>
            <a:br>
              <a:rPr lang="en-IN" sz="1600" dirty="0"/>
            </a:br>
            <a:br>
              <a:rPr lang="en-IN" sz="1600" dirty="0"/>
            </a:br>
            <a:endParaRPr lang="en-IN" sz="16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4D9DB1-1BFD-7244-8A1D-BAAD45FAB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470" y="2105294"/>
            <a:ext cx="3385852" cy="1837202"/>
          </a:xfrm>
          <a:prstGeom prst="rect">
            <a:avLst/>
          </a:prstGeom>
        </p:spPr>
      </p:pic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6359BB25-A27C-7647-8AB1-91AC464FAE1F}"/>
              </a:ext>
            </a:extLst>
          </p:cNvPr>
          <p:cNvCxnSpPr>
            <a:cxnSpLocks/>
          </p:cNvCxnSpPr>
          <p:nvPr/>
        </p:nvCxnSpPr>
        <p:spPr>
          <a:xfrm flipV="1">
            <a:off x="5780785" y="2478795"/>
            <a:ext cx="631032" cy="286439"/>
          </a:xfrm>
          <a:prstGeom prst="curvedConnector3">
            <a:avLst/>
          </a:prstGeom>
          <a:ln w="349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C52E8B6-288A-954A-A56E-6257128F5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044" y="4514904"/>
            <a:ext cx="2812973" cy="1650668"/>
          </a:xfrm>
          <a:prstGeom prst="rect">
            <a:avLst/>
          </a:prstGeom>
        </p:spPr>
      </p:pic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6B150199-B984-A149-AFB9-EB5B5228F6C8}"/>
              </a:ext>
            </a:extLst>
          </p:cNvPr>
          <p:cNvCxnSpPr>
            <a:cxnSpLocks/>
          </p:cNvCxnSpPr>
          <p:nvPr/>
        </p:nvCxnSpPr>
        <p:spPr>
          <a:xfrm flipV="1">
            <a:off x="6892811" y="5472194"/>
            <a:ext cx="631032" cy="286439"/>
          </a:xfrm>
          <a:prstGeom prst="curvedConnector3">
            <a:avLst/>
          </a:prstGeom>
          <a:ln w="349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218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408878" y="669074"/>
            <a:ext cx="9969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Scenarios </a:t>
            </a:r>
            <a:r>
              <a:rPr lang="en-IN" sz="2000" b="1" i="1" dirty="0"/>
              <a:t>(continued…)</a:t>
            </a:r>
            <a:endParaRPr lang="en-IN" sz="2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E596F1-2D56-3D4B-9F13-F8AF4F37BA75}"/>
              </a:ext>
            </a:extLst>
          </p:cNvPr>
          <p:cNvSpPr txBox="1"/>
          <p:nvPr/>
        </p:nvSpPr>
        <p:spPr>
          <a:xfrm>
            <a:off x="408878" y="1172733"/>
            <a:ext cx="568712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1" dirty="0"/>
              <a:t>What are impacted devices due to an alert?</a:t>
            </a:r>
            <a:br>
              <a:rPr lang="en-IN" sz="1200" b="1" dirty="0"/>
            </a:br>
            <a:r>
              <a:rPr lang="en-IN" sz="1200" b="1" dirty="0"/>
              <a:t>Cypher Query:</a:t>
            </a:r>
            <a:r>
              <a:rPr lang="en-IN" sz="1600" b="1" dirty="0"/>
              <a:t> </a:t>
            </a:r>
          </a:p>
          <a:p>
            <a:pPr lvl="1"/>
            <a:r>
              <a:rPr lang="en-US" sz="1000" i="1" dirty="0"/>
              <a:t>MATCH (</a:t>
            </a:r>
            <a:r>
              <a:rPr lang="en-US" sz="1000" i="1" dirty="0" err="1"/>
              <a:t>n:Alert</a:t>
            </a:r>
            <a:r>
              <a:rPr lang="en-US" sz="1000" i="1" dirty="0"/>
              <a:t> ) WHERE </a:t>
            </a:r>
            <a:r>
              <a:rPr lang="en-US" sz="1000" i="1" dirty="0" err="1"/>
              <a:t>toLower</a:t>
            </a:r>
            <a:r>
              <a:rPr lang="en-US" sz="1000" i="1" dirty="0"/>
              <a:t>(</a:t>
            </a:r>
            <a:r>
              <a:rPr lang="en-US" sz="1000" i="1" dirty="0" err="1"/>
              <a:t>n.name</a:t>
            </a:r>
            <a:r>
              <a:rPr lang="en-US" sz="1000" i="1" dirty="0"/>
              <a:t>) CONTAINS </a:t>
            </a:r>
            <a:r>
              <a:rPr lang="en-US" sz="1000" i="1" dirty="0" err="1"/>
              <a:t>toLower</a:t>
            </a:r>
            <a:r>
              <a:rPr lang="en-US" sz="1000" i="1" dirty="0"/>
              <a:t>('interface is down') </a:t>
            </a:r>
          </a:p>
          <a:p>
            <a:pPr lvl="1"/>
            <a:r>
              <a:rPr lang="en-US" sz="1000" i="1" dirty="0"/>
              <a:t>MATCH (n)-[</a:t>
            </a:r>
            <a:r>
              <a:rPr lang="en-US" sz="1000" i="1" dirty="0" err="1"/>
              <a:t>r:CORRELATED_AT</a:t>
            </a:r>
            <a:r>
              <a:rPr lang="en-US" sz="1000" i="1" dirty="0"/>
              <a:t>]-(</a:t>
            </a:r>
            <a:r>
              <a:rPr lang="en-US" sz="1000" i="1" dirty="0" err="1"/>
              <a:t>asso_alert</a:t>
            </a:r>
            <a:r>
              <a:rPr lang="en-US" sz="1000" i="1" dirty="0"/>
              <a:t>) </a:t>
            </a:r>
          </a:p>
          <a:p>
            <a:pPr lvl="1"/>
            <a:r>
              <a:rPr lang="en-US" sz="1000" i="1" dirty="0"/>
              <a:t>with </a:t>
            </a:r>
            <a:r>
              <a:rPr lang="en-US" sz="1000" i="1" dirty="0" err="1"/>
              <a:t>n,asso_alert</a:t>
            </a:r>
            <a:r>
              <a:rPr lang="en-US" sz="1000" i="1" dirty="0"/>
              <a:t>, r ORDER BY </a:t>
            </a:r>
            <a:r>
              <a:rPr lang="en-US" sz="1000" i="1" dirty="0" err="1"/>
              <a:t>r.mutual_information</a:t>
            </a:r>
            <a:r>
              <a:rPr lang="en-US" sz="1000" i="1" dirty="0"/>
              <a:t> DESC limit 5 </a:t>
            </a:r>
          </a:p>
          <a:p>
            <a:pPr lvl="1"/>
            <a:r>
              <a:rPr lang="en-US" sz="1000" i="1" dirty="0"/>
              <a:t>optional MATCH (n )-[</a:t>
            </a:r>
            <a:r>
              <a:rPr lang="en-US" sz="1000" i="1" dirty="0" err="1"/>
              <a:t>ar</a:t>
            </a:r>
            <a:r>
              <a:rPr lang="en-US" sz="1000" i="1" dirty="0"/>
              <a:t>]-(</a:t>
            </a:r>
            <a:r>
              <a:rPr lang="en-US" sz="1000" i="1" dirty="0" err="1"/>
              <a:t>c:CI</a:t>
            </a:r>
            <a:r>
              <a:rPr lang="en-US" sz="1000" i="1" dirty="0"/>
              <a:t>), (</a:t>
            </a:r>
            <a:r>
              <a:rPr lang="en-US" sz="1000" i="1" dirty="0" err="1"/>
              <a:t>c:CI</a:t>
            </a:r>
            <a:r>
              <a:rPr lang="en-US" sz="1000" i="1" dirty="0"/>
              <a:t>)-[ci]-(</a:t>
            </a:r>
            <a:r>
              <a:rPr lang="en-US" sz="1000" i="1" dirty="0" err="1"/>
              <a:t>i:Interval</a:t>
            </a:r>
            <a:r>
              <a:rPr lang="en-US" sz="1000" i="1" dirty="0"/>
              <a:t>) </a:t>
            </a:r>
          </a:p>
          <a:p>
            <a:pPr lvl="1"/>
            <a:r>
              <a:rPr lang="en-US" sz="1000" i="1" dirty="0"/>
              <a:t>WHERE </a:t>
            </a:r>
            <a:r>
              <a:rPr lang="en-US" sz="1000" i="1" dirty="0" err="1"/>
              <a:t>i.date</a:t>
            </a:r>
            <a:r>
              <a:rPr lang="en-US" sz="1000" i="1" dirty="0"/>
              <a:t> &gt;= '11-23-2021' AND </a:t>
            </a:r>
            <a:r>
              <a:rPr lang="en-US" sz="1000" i="1" dirty="0" err="1"/>
              <a:t>i.startTime</a:t>
            </a:r>
            <a:r>
              <a:rPr lang="en-US" sz="1000" i="1" dirty="0"/>
              <a:t> &gt;= '17:00' AND </a:t>
            </a:r>
            <a:r>
              <a:rPr lang="en-US" sz="1000" i="1" dirty="0" err="1"/>
              <a:t>i.date</a:t>
            </a:r>
            <a:r>
              <a:rPr lang="en-US" sz="1000" i="1" dirty="0"/>
              <a:t> &lt;= '11-23-2021' AND </a:t>
            </a:r>
            <a:r>
              <a:rPr lang="en-US" sz="1000" i="1" dirty="0" err="1"/>
              <a:t>i.endTime</a:t>
            </a:r>
            <a:r>
              <a:rPr lang="en-US" sz="1000" i="1" dirty="0"/>
              <a:t> &lt;= '18:00'</a:t>
            </a:r>
          </a:p>
          <a:p>
            <a:pPr lvl="1"/>
            <a:r>
              <a:rPr lang="en-US" sz="1000" i="1" dirty="0"/>
              <a:t>return c as ci ,(n )-[</a:t>
            </a:r>
            <a:r>
              <a:rPr lang="en-US" sz="1000" i="1" dirty="0" err="1"/>
              <a:t>ar</a:t>
            </a:r>
            <a:r>
              <a:rPr lang="en-US" sz="1000" i="1" dirty="0"/>
              <a:t>]-(</a:t>
            </a:r>
            <a:r>
              <a:rPr lang="en-US" sz="1000" i="1" dirty="0" err="1"/>
              <a:t>c:CI</a:t>
            </a:r>
            <a:r>
              <a:rPr lang="en-US" sz="1000" i="1" dirty="0"/>
              <a:t>) as </a:t>
            </a:r>
            <a:r>
              <a:rPr lang="en-US" sz="1000" i="1" dirty="0" err="1"/>
              <a:t>ar</a:t>
            </a:r>
            <a:r>
              <a:rPr lang="en-US" sz="1000" i="1" dirty="0"/>
              <a:t> </a:t>
            </a:r>
          </a:p>
          <a:p>
            <a:pPr lvl="1"/>
            <a:r>
              <a:rPr lang="en-US" sz="1000" i="1" dirty="0"/>
              <a:t>UNION </a:t>
            </a:r>
          </a:p>
          <a:p>
            <a:pPr lvl="1"/>
            <a:r>
              <a:rPr lang="en-US" sz="1000" i="1" dirty="0"/>
              <a:t>MATCH (</a:t>
            </a:r>
            <a:r>
              <a:rPr lang="en-US" sz="1000" i="1" dirty="0" err="1"/>
              <a:t>n:Alert</a:t>
            </a:r>
            <a:r>
              <a:rPr lang="en-US" sz="1000" i="1" dirty="0"/>
              <a:t> ) WHERE </a:t>
            </a:r>
            <a:r>
              <a:rPr lang="en-US" sz="1000" i="1" dirty="0" err="1"/>
              <a:t>toLower</a:t>
            </a:r>
            <a:r>
              <a:rPr lang="en-US" sz="1000" i="1" dirty="0"/>
              <a:t>(</a:t>
            </a:r>
            <a:r>
              <a:rPr lang="en-US" sz="1000" i="1" dirty="0" err="1"/>
              <a:t>n.name</a:t>
            </a:r>
            <a:r>
              <a:rPr lang="en-US" sz="1000" i="1" dirty="0"/>
              <a:t>) CONTAINS </a:t>
            </a:r>
            <a:r>
              <a:rPr lang="en-US" sz="1000" i="1" dirty="0" err="1"/>
              <a:t>toLower</a:t>
            </a:r>
            <a:r>
              <a:rPr lang="en-US" sz="1000" i="1" dirty="0"/>
              <a:t>('interface is down') </a:t>
            </a:r>
          </a:p>
          <a:p>
            <a:pPr lvl="1"/>
            <a:r>
              <a:rPr lang="en-US" sz="1000" i="1" dirty="0"/>
              <a:t>MATCH (n)-[</a:t>
            </a:r>
            <a:r>
              <a:rPr lang="en-US" sz="1000" i="1" dirty="0" err="1"/>
              <a:t>r:CORRELATED_AT</a:t>
            </a:r>
            <a:r>
              <a:rPr lang="en-US" sz="1000" i="1" dirty="0"/>
              <a:t>]-(</a:t>
            </a:r>
            <a:r>
              <a:rPr lang="en-US" sz="1000" i="1" dirty="0" err="1"/>
              <a:t>asso_alert</a:t>
            </a:r>
            <a:r>
              <a:rPr lang="en-US" sz="1000" i="1" dirty="0"/>
              <a:t>) </a:t>
            </a:r>
          </a:p>
          <a:p>
            <a:pPr lvl="1"/>
            <a:r>
              <a:rPr lang="en-US" sz="1000" i="1" dirty="0"/>
              <a:t>with </a:t>
            </a:r>
            <a:r>
              <a:rPr lang="en-US" sz="1000" i="1" dirty="0" err="1"/>
              <a:t>n,asso_alert</a:t>
            </a:r>
            <a:r>
              <a:rPr lang="en-US" sz="1000" i="1" dirty="0"/>
              <a:t>, r ORDER BY </a:t>
            </a:r>
            <a:r>
              <a:rPr lang="en-US" sz="1000" i="1" dirty="0" err="1"/>
              <a:t>r.mutual_information</a:t>
            </a:r>
            <a:r>
              <a:rPr lang="en-US" sz="1000" i="1" dirty="0"/>
              <a:t> DESC limit 5 </a:t>
            </a:r>
          </a:p>
          <a:p>
            <a:pPr lvl="1"/>
            <a:r>
              <a:rPr lang="en-US" sz="1000" i="1" dirty="0"/>
              <a:t>optional MATCH (</a:t>
            </a:r>
            <a:r>
              <a:rPr lang="en-US" sz="1000" i="1" dirty="0" err="1"/>
              <a:t>asso_alert</a:t>
            </a:r>
            <a:r>
              <a:rPr lang="en-US" sz="1000" i="1" dirty="0"/>
              <a:t> )-[</a:t>
            </a:r>
            <a:r>
              <a:rPr lang="en-US" sz="1000" i="1" dirty="0" err="1"/>
              <a:t>ar</a:t>
            </a:r>
            <a:r>
              <a:rPr lang="en-US" sz="1000" i="1" dirty="0"/>
              <a:t>]-(</a:t>
            </a:r>
            <a:r>
              <a:rPr lang="en-US" sz="1000" i="1" dirty="0" err="1"/>
              <a:t>c:CI</a:t>
            </a:r>
            <a:r>
              <a:rPr lang="en-US" sz="1000" i="1" dirty="0"/>
              <a:t>), (</a:t>
            </a:r>
            <a:r>
              <a:rPr lang="en-US" sz="1000" i="1" dirty="0" err="1"/>
              <a:t>c:CI</a:t>
            </a:r>
            <a:r>
              <a:rPr lang="en-US" sz="1000" i="1" dirty="0"/>
              <a:t>)-[ci]-(</a:t>
            </a:r>
            <a:r>
              <a:rPr lang="en-US" sz="1000" i="1" dirty="0" err="1"/>
              <a:t>i:Interval</a:t>
            </a:r>
            <a:r>
              <a:rPr lang="en-US" sz="1000" i="1" dirty="0"/>
              <a:t>) </a:t>
            </a:r>
          </a:p>
          <a:p>
            <a:pPr lvl="1"/>
            <a:r>
              <a:rPr lang="en-US" sz="1000" i="1" dirty="0"/>
              <a:t>WHERE </a:t>
            </a:r>
            <a:r>
              <a:rPr lang="en-US" sz="1000" i="1" dirty="0" err="1"/>
              <a:t>i.date</a:t>
            </a:r>
            <a:r>
              <a:rPr lang="en-US" sz="1000" i="1" dirty="0"/>
              <a:t> &gt;= '11-23-2021' AND </a:t>
            </a:r>
            <a:r>
              <a:rPr lang="en-US" sz="1000" i="1" dirty="0" err="1"/>
              <a:t>i.startTime</a:t>
            </a:r>
            <a:r>
              <a:rPr lang="en-US" sz="1000" i="1" dirty="0"/>
              <a:t> &gt;= '17:00' AND </a:t>
            </a:r>
            <a:r>
              <a:rPr lang="en-US" sz="1000" i="1" dirty="0" err="1"/>
              <a:t>i.date</a:t>
            </a:r>
            <a:r>
              <a:rPr lang="en-US" sz="1000" i="1" dirty="0"/>
              <a:t> &lt;= '11-23-2021' AND </a:t>
            </a:r>
            <a:r>
              <a:rPr lang="en-US" sz="1000" i="1" dirty="0" err="1"/>
              <a:t>i.endTime</a:t>
            </a:r>
            <a:r>
              <a:rPr lang="en-US" sz="1000" i="1" dirty="0"/>
              <a:t> &lt;= '18:00'</a:t>
            </a:r>
          </a:p>
          <a:p>
            <a:pPr lvl="1"/>
            <a:r>
              <a:rPr lang="en-US" sz="1000" i="1" dirty="0"/>
              <a:t>return c as ci ,(</a:t>
            </a:r>
            <a:r>
              <a:rPr lang="en-US" sz="1000" i="1" dirty="0" err="1"/>
              <a:t>asso_alert</a:t>
            </a:r>
            <a:r>
              <a:rPr lang="en-US" sz="1000" i="1" dirty="0"/>
              <a:t> )-[</a:t>
            </a:r>
            <a:r>
              <a:rPr lang="en-US" sz="1000" i="1" dirty="0" err="1"/>
              <a:t>ar</a:t>
            </a:r>
            <a:r>
              <a:rPr lang="en-US" sz="1000" i="1" dirty="0"/>
              <a:t>]-(</a:t>
            </a:r>
            <a:r>
              <a:rPr lang="en-US" sz="1000" i="1" dirty="0" err="1"/>
              <a:t>c:CI</a:t>
            </a:r>
            <a:r>
              <a:rPr lang="en-US" sz="1000" i="1" dirty="0"/>
              <a:t>) as </a:t>
            </a:r>
            <a:r>
              <a:rPr lang="en-US" sz="1000" i="1" dirty="0" err="1"/>
              <a:t>ar</a:t>
            </a:r>
            <a:r>
              <a:rPr lang="en-US" sz="1000" i="1" dirty="0"/>
              <a:t> </a:t>
            </a:r>
            <a:endParaRPr lang="en-IN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/>
          </a:p>
          <a:p>
            <a:pPr lvl="1"/>
            <a:br>
              <a:rPr lang="en-IN" sz="1200" dirty="0"/>
            </a:br>
            <a:endParaRPr lang="en-IN" sz="1200" dirty="0">
              <a:solidFill>
                <a:srgbClr val="FF000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6092B74-553A-B94C-B221-D87167864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976" y="4370935"/>
            <a:ext cx="2948245" cy="189944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7C83772-97F3-724D-A447-BEDB398BB703}"/>
              </a:ext>
            </a:extLst>
          </p:cNvPr>
          <p:cNvSpPr txBox="1"/>
          <p:nvPr/>
        </p:nvSpPr>
        <p:spPr>
          <a:xfrm>
            <a:off x="5952781" y="1192294"/>
            <a:ext cx="568712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1" dirty="0"/>
              <a:t>What are the Unhealthy services?</a:t>
            </a:r>
            <a:br>
              <a:rPr lang="en-IN" sz="1200" b="1" dirty="0"/>
            </a:br>
            <a:r>
              <a:rPr lang="en-IN" sz="1200" b="1" dirty="0"/>
              <a:t>Cypher Query:</a:t>
            </a:r>
            <a:r>
              <a:rPr lang="en-IN" sz="1600" b="1" dirty="0"/>
              <a:t> </a:t>
            </a:r>
          </a:p>
          <a:p>
            <a:pPr lvl="1"/>
            <a:r>
              <a:rPr lang="en-US" sz="1000" i="1" dirty="0"/>
              <a:t>MATCH (</a:t>
            </a:r>
            <a:r>
              <a:rPr lang="en-US" sz="1000" i="1" dirty="0" err="1"/>
              <a:t>n:Alert</a:t>
            </a:r>
            <a:r>
              <a:rPr lang="en-US" sz="1000" i="1" dirty="0"/>
              <a:t> ) WHERE </a:t>
            </a:r>
            <a:r>
              <a:rPr lang="en-US" sz="1000" i="1" dirty="0" err="1"/>
              <a:t>toLower</a:t>
            </a:r>
            <a:r>
              <a:rPr lang="en-US" sz="1000" i="1" dirty="0"/>
              <a:t>(</a:t>
            </a:r>
            <a:r>
              <a:rPr lang="en-US" sz="1000" i="1" dirty="0" err="1"/>
              <a:t>n.name</a:t>
            </a:r>
            <a:r>
              <a:rPr lang="en-US" sz="1000" i="1" dirty="0"/>
              <a:t>) CONTAINS </a:t>
            </a:r>
            <a:r>
              <a:rPr lang="en-US" sz="1000" i="1" dirty="0" err="1"/>
              <a:t>toLower</a:t>
            </a:r>
            <a:r>
              <a:rPr lang="en-US" sz="1000" i="1" dirty="0"/>
              <a:t>('interface is down') </a:t>
            </a:r>
          </a:p>
          <a:p>
            <a:pPr lvl="1"/>
            <a:r>
              <a:rPr lang="en-US" sz="1000" i="1" dirty="0"/>
              <a:t>MATCH (n)-[</a:t>
            </a:r>
            <a:r>
              <a:rPr lang="en-US" sz="1000" i="1" dirty="0" err="1"/>
              <a:t>r:CORRELATED_AT</a:t>
            </a:r>
            <a:r>
              <a:rPr lang="en-US" sz="1000" i="1" dirty="0"/>
              <a:t>]-(</a:t>
            </a:r>
            <a:r>
              <a:rPr lang="en-US" sz="1000" i="1" dirty="0" err="1"/>
              <a:t>asso_alert</a:t>
            </a:r>
            <a:r>
              <a:rPr lang="en-US" sz="1000" i="1" dirty="0"/>
              <a:t>) </a:t>
            </a:r>
          </a:p>
          <a:p>
            <a:pPr lvl="1"/>
            <a:r>
              <a:rPr lang="en-US" sz="1000" i="1" dirty="0"/>
              <a:t>with </a:t>
            </a:r>
            <a:r>
              <a:rPr lang="en-US" sz="1000" i="1" dirty="0" err="1"/>
              <a:t>n,asso_alert</a:t>
            </a:r>
            <a:r>
              <a:rPr lang="en-US" sz="1000" i="1" dirty="0"/>
              <a:t>, r ORDER BY </a:t>
            </a:r>
            <a:r>
              <a:rPr lang="en-US" sz="1000" i="1" dirty="0" err="1"/>
              <a:t>r.mutual_information</a:t>
            </a:r>
            <a:r>
              <a:rPr lang="en-US" sz="1000" i="1" dirty="0"/>
              <a:t> DESC limit 5 </a:t>
            </a:r>
          </a:p>
          <a:p>
            <a:pPr lvl="1"/>
            <a:r>
              <a:rPr lang="en-US" sz="1000" i="1" dirty="0"/>
              <a:t>optional MATCH (n )-[</a:t>
            </a:r>
            <a:r>
              <a:rPr lang="en-US" sz="1000" i="1" dirty="0" err="1"/>
              <a:t>ar</a:t>
            </a:r>
            <a:r>
              <a:rPr lang="en-US" sz="1000" i="1" dirty="0"/>
              <a:t>]-(</a:t>
            </a:r>
            <a:r>
              <a:rPr lang="en-US" sz="1000" i="1" dirty="0" err="1"/>
              <a:t>c:CI</a:t>
            </a:r>
            <a:r>
              <a:rPr lang="en-US" sz="1000" i="1" dirty="0"/>
              <a:t>), (</a:t>
            </a:r>
            <a:r>
              <a:rPr lang="en-US" sz="1000" i="1" dirty="0" err="1"/>
              <a:t>c:CI</a:t>
            </a:r>
            <a:r>
              <a:rPr lang="en-US" sz="1000" i="1" dirty="0"/>
              <a:t>)-[ci]-(</a:t>
            </a:r>
            <a:r>
              <a:rPr lang="en-US" sz="1000" i="1" dirty="0" err="1"/>
              <a:t>i:Interval</a:t>
            </a:r>
            <a:r>
              <a:rPr lang="en-US" sz="1000" i="1" dirty="0"/>
              <a:t>), (</a:t>
            </a:r>
            <a:r>
              <a:rPr lang="en-US" sz="1000" i="1" dirty="0" err="1"/>
              <a:t>c:CI</a:t>
            </a:r>
            <a:r>
              <a:rPr lang="en-US" sz="1000" i="1" dirty="0"/>
              <a:t>)-[]-(</a:t>
            </a:r>
            <a:r>
              <a:rPr lang="en-US" sz="1000" i="1" dirty="0" err="1"/>
              <a:t>s:Service</a:t>
            </a:r>
            <a:r>
              <a:rPr lang="en-US" sz="1000" i="1" dirty="0"/>
              <a:t>) </a:t>
            </a:r>
          </a:p>
          <a:p>
            <a:pPr lvl="1"/>
            <a:r>
              <a:rPr lang="en-US" sz="1000" i="1" dirty="0"/>
              <a:t>WHERE </a:t>
            </a:r>
            <a:r>
              <a:rPr lang="en-US" sz="1000" i="1" dirty="0" err="1"/>
              <a:t>i.date</a:t>
            </a:r>
            <a:r>
              <a:rPr lang="en-US" sz="1000" i="1" dirty="0"/>
              <a:t> &gt;= '11-23-2021' AND </a:t>
            </a:r>
            <a:r>
              <a:rPr lang="en-US" sz="1000" i="1" dirty="0" err="1"/>
              <a:t>i.startTime</a:t>
            </a:r>
            <a:r>
              <a:rPr lang="en-US" sz="1000" i="1" dirty="0"/>
              <a:t> &gt;= '17:00' AND </a:t>
            </a:r>
            <a:r>
              <a:rPr lang="en-US" sz="1000" i="1" dirty="0" err="1"/>
              <a:t>i.date</a:t>
            </a:r>
            <a:r>
              <a:rPr lang="en-US" sz="1000" i="1" dirty="0"/>
              <a:t> &lt;= '11-23-2021' AND </a:t>
            </a:r>
            <a:r>
              <a:rPr lang="en-US" sz="1000" i="1" dirty="0" err="1"/>
              <a:t>i.endTime</a:t>
            </a:r>
            <a:r>
              <a:rPr lang="en-US" sz="1000" i="1" dirty="0"/>
              <a:t> &lt;= '23:00'</a:t>
            </a:r>
          </a:p>
          <a:p>
            <a:pPr lvl="1"/>
            <a:r>
              <a:rPr lang="en-US" sz="1000" i="1" dirty="0"/>
              <a:t>return c as ci ,(n )-[</a:t>
            </a:r>
            <a:r>
              <a:rPr lang="en-US" sz="1000" i="1" dirty="0" err="1"/>
              <a:t>ar</a:t>
            </a:r>
            <a:r>
              <a:rPr lang="en-US" sz="1000" i="1" dirty="0"/>
              <a:t>]-(</a:t>
            </a:r>
            <a:r>
              <a:rPr lang="en-US" sz="1000" i="1" dirty="0" err="1"/>
              <a:t>c:CI</a:t>
            </a:r>
            <a:r>
              <a:rPr lang="en-US" sz="1000" i="1" dirty="0"/>
              <a:t>) as </a:t>
            </a:r>
            <a:r>
              <a:rPr lang="en-US" sz="1000" i="1" dirty="0" err="1"/>
              <a:t>ar</a:t>
            </a:r>
            <a:r>
              <a:rPr lang="en-US" sz="1000" i="1" dirty="0"/>
              <a:t> , </a:t>
            </a:r>
            <a:r>
              <a:rPr lang="en-US" sz="1000" i="1" dirty="0" err="1"/>
              <a:t>i</a:t>
            </a:r>
            <a:r>
              <a:rPr lang="en-US" sz="1000" i="1" dirty="0"/>
              <a:t>, (</a:t>
            </a:r>
            <a:r>
              <a:rPr lang="en-US" sz="1000" i="1" dirty="0" err="1"/>
              <a:t>c:CI</a:t>
            </a:r>
            <a:r>
              <a:rPr lang="en-US" sz="1000" i="1" dirty="0"/>
              <a:t>)-[]-(</a:t>
            </a:r>
            <a:r>
              <a:rPr lang="en-US" sz="1000" i="1" dirty="0" err="1"/>
              <a:t>s:Service</a:t>
            </a:r>
            <a:r>
              <a:rPr lang="en-US" sz="1000" i="1" dirty="0"/>
              <a:t>) as cis, s </a:t>
            </a:r>
          </a:p>
          <a:p>
            <a:pPr lvl="1"/>
            <a:r>
              <a:rPr lang="en-US" sz="1000" i="1" dirty="0"/>
              <a:t>UNION </a:t>
            </a:r>
          </a:p>
          <a:p>
            <a:pPr lvl="1"/>
            <a:r>
              <a:rPr lang="en-US" sz="1000" i="1" dirty="0"/>
              <a:t>MATCH (</a:t>
            </a:r>
            <a:r>
              <a:rPr lang="en-US" sz="1000" i="1" dirty="0" err="1"/>
              <a:t>n:Alert</a:t>
            </a:r>
            <a:r>
              <a:rPr lang="en-US" sz="1000" i="1" dirty="0"/>
              <a:t> ) WHERE </a:t>
            </a:r>
            <a:r>
              <a:rPr lang="en-US" sz="1000" i="1" dirty="0" err="1"/>
              <a:t>toLower</a:t>
            </a:r>
            <a:r>
              <a:rPr lang="en-US" sz="1000" i="1" dirty="0"/>
              <a:t>(</a:t>
            </a:r>
            <a:r>
              <a:rPr lang="en-US" sz="1000" i="1" dirty="0" err="1"/>
              <a:t>n.name</a:t>
            </a:r>
            <a:r>
              <a:rPr lang="en-US" sz="1000" i="1" dirty="0"/>
              <a:t>) CONTAINS </a:t>
            </a:r>
            <a:r>
              <a:rPr lang="en-US" sz="1000" i="1" dirty="0" err="1"/>
              <a:t>toLower</a:t>
            </a:r>
            <a:r>
              <a:rPr lang="en-US" sz="1000" i="1" dirty="0"/>
              <a:t>('interface is down') </a:t>
            </a:r>
          </a:p>
          <a:p>
            <a:pPr lvl="1"/>
            <a:r>
              <a:rPr lang="en-US" sz="1000" i="1" dirty="0"/>
              <a:t>MATCH (n)-[</a:t>
            </a:r>
            <a:r>
              <a:rPr lang="en-US" sz="1000" i="1" dirty="0" err="1"/>
              <a:t>r:CORRELATED_AT</a:t>
            </a:r>
            <a:r>
              <a:rPr lang="en-US" sz="1000" i="1" dirty="0"/>
              <a:t>]-(</a:t>
            </a:r>
            <a:r>
              <a:rPr lang="en-US" sz="1000" i="1" dirty="0" err="1"/>
              <a:t>asso_alert</a:t>
            </a:r>
            <a:r>
              <a:rPr lang="en-US" sz="1000" i="1" dirty="0"/>
              <a:t>) </a:t>
            </a:r>
          </a:p>
          <a:p>
            <a:pPr lvl="1"/>
            <a:r>
              <a:rPr lang="en-US" sz="1000" i="1" dirty="0"/>
              <a:t>with </a:t>
            </a:r>
            <a:r>
              <a:rPr lang="en-US" sz="1000" i="1" dirty="0" err="1"/>
              <a:t>n,asso_alert</a:t>
            </a:r>
            <a:r>
              <a:rPr lang="en-US" sz="1000" i="1" dirty="0"/>
              <a:t>, r ORDER BY </a:t>
            </a:r>
            <a:r>
              <a:rPr lang="en-US" sz="1000" i="1" dirty="0" err="1"/>
              <a:t>r.mutual_information</a:t>
            </a:r>
            <a:r>
              <a:rPr lang="en-US" sz="1000" i="1" dirty="0"/>
              <a:t> DESC limit 5 </a:t>
            </a:r>
          </a:p>
          <a:p>
            <a:pPr lvl="1"/>
            <a:r>
              <a:rPr lang="en-US" sz="1000" i="1" dirty="0"/>
              <a:t>optional MATCH (</a:t>
            </a:r>
            <a:r>
              <a:rPr lang="en-US" sz="1000" i="1" dirty="0" err="1"/>
              <a:t>asso_alert</a:t>
            </a:r>
            <a:r>
              <a:rPr lang="en-US" sz="1000" i="1" dirty="0"/>
              <a:t> )-[</a:t>
            </a:r>
            <a:r>
              <a:rPr lang="en-US" sz="1000" i="1" dirty="0" err="1"/>
              <a:t>ar</a:t>
            </a:r>
            <a:r>
              <a:rPr lang="en-US" sz="1000" i="1" dirty="0"/>
              <a:t>]-(</a:t>
            </a:r>
            <a:r>
              <a:rPr lang="en-US" sz="1000" i="1" dirty="0" err="1"/>
              <a:t>c:CI</a:t>
            </a:r>
            <a:r>
              <a:rPr lang="en-US" sz="1000" i="1" dirty="0"/>
              <a:t>), (</a:t>
            </a:r>
            <a:r>
              <a:rPr lang="en-US" sz="1000" i="1" dirty="0" err="1"/>
              <a:t>c:CI</a:t>
            </a:r>
            <a:r>
              <a:rPr lang="en-US" sz="1000" i="1" dirty="0"/>
              <a:t>)-[ci]-(</a:t>
            </a:r>
            <a:r>
              <a:rPr lang="en-US" sz="1000" i="1" dirty="0" err="1"/>
              <a:t>i:Interval</a:t>
            </a:r>
            <a:r>
              <a:rPr lang="en-US" sz="1000" i="1" dirty="0"/>
              <a:t>), (</a:t>
            </a:r>
            <a:r>
              <a:rPr lang="en-US" sz="1000" i="1" dirty="0" err="1"/>
              <a:t>c:CI</a:t>
            </a:r>
            <a:r>
              <a:rPr lang="en-US" sz="1000" i="1" dirty="0"/>
              <a:t>)-[]-(</a:t>
            </a:r>
            <a:r>
              <a:rPr lang="en-US" sz="1000" i="1" dirty="0" err="1"/>
              <a:t>s:Service</a:t>
            </a:r>
            <a:r>
              <a:rPr lang="en-US" sz="1000" i="1" dirty="0"/>
              <a:t>) </a:t>
            </a:r>
          </a:p>
          <a:p>
            <a:pPr lvl="1"/>
            <a:r>
              <a:rPr lang="en-US" sz="1000" i="1" dirty="0"/>
              <a:t>WHERE </a:t>
            </a:r>
            <a:r>
              <a:rPr lang="en-US" sz="1000" i="1" dirty="0" err="1"/>
              <a:t>i.date</a:t>
            </a:r>
            <a:r>
              <a:rPr lang="en-US" sz="1000" i="1" dirty="0"/>
              <a:t> &gt;= '11-23-2021' AND </a:t>
            </a:r>
            <a:r>
              <a:rPr lang="en-US" sz="1000" i="1" dirty="0" err="1"/>
              <a:t>i.startTime</a:t>
            </a:r>
            <a:r>
              <a:rPr lang="en-US" sz="1000" i="1" dirty="0"/>
              <a:t> &gt;= '17:00' AND </a:t>
            </a:r>
            <a:r>
              <a:rPr lang="en-US" sz="1000" i="1" dirty="0" err="1"/>
              <a:t>i.date</a:t>
            </a:r>
            <a:r>
              <a:rPr lang="en-US" sz="1000" i="1" dirty="0"/>
              <a:t> &lt;= '11-23-2021' AND </a:t>
            </a:r>
            <a:r>
              <a:rPr lang="en-US" sz="1000" i="1" dirty="0" err="1"/>
              <a:t>i.endTime</a:t>
            </a:r>
            <a:r>
              <a:rPr lang="en-US" sz="1000" i="1" dirty="0"/>
              <a:t> &lt;= '23:00'</a:t>
            </a:r>
          </a:p>
          <a:p>
            <a:pPr lvl="1"/>
            <a:r>
              <a:rPr lang="en-US" sz="1000" i="1" dirty="0"/>
              <a:t>return c as ci ,(</a:t>
            </a:r>
            <a:r>
              <a:rPr lang="en-US" sz="1000" i="1" dirty="0" err="1"/>
              <a:t>asso_alert</a:t>
            </a:r>
            <a:r>
              <a:rPr lang="en-US" sz="1000" i="1" dirty="0"/>
              <a:t> )-[</a:t>
            </a:r>
            <a:r>
              <a:rPr lang="en-US" sz="1000" i="1" dirty="0" err="1"/>
              <a:t>ar</a:t>
            </a:r>
            <a:r>
              <a:rPr lang="en-US" sz="1000" i="1" dirty="0"/>
              <a:t>]-(</a:t>
            </a:r>
            <a:r>
              <a:rPr lang="en-US" sz="1000" i="1" dirty="0" err="1"/>
              <a:t>c:CI</a:t>
            </a:r>
            <a:r>
              <a:rPr lang="en-US" sz="1000" i="1" dirty="0"/>
              <a:t>) as </a:t>
            </a:r>
            <a:r>
              <a:rPr lang="en-US" sz="1000" i="1" dirty="0" err="1"/>
              <a:t>ar</a:t>
            </a:r>
            <a:r>
              <a:rPr lang="en-US" sz="1000" i="1" dirty="0"/>
              <a:t> , </a:t>
            </a:r>
            <a:r>
              <a:rPr lang="en-US" sz="1000" i="1" dirty="0" err="1"/>
              <a:t>i</a:t>
            </a:r>
            <a:r>
              <a:rPr lang="en-US" sz="1000" i="1" dirty="0"/>
              <a:t>, (</a:t>
            </a:r>
            <a:r>
              <a:rPr lang="en-US" sz="1000" i="1" dirty="0" err="1"/>
              <a:t>c:CI</a:t>
            </a:r>
            <a:r>
              <a:rPr lang="en-US" sz="1000" i="1" dirty="0"/>
              <a:t>)-[]-(</a:t>
            </a:r>
            <a:r>
              <a:rPr lang="en-US" sz="1000" i="1" dirty="0" err="1"/>
              <a:t>s:Service</a:t>
            </a:r>
            <a:r>
              <a:rPr lang="en-US" sz="1000" i="1" dirty="0"/>
              <a:t>) as cis, s </a:t>
            </a:r>
            <a:endParaRPr lang="en-IN" sz="1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/>
          </a:p>
          <a:p>
            <a:pPr lvl="1"/>
            <a:br>
              <a:rPr lang="en-IN" sz="1200" dirty="0"/>
            </a:br>
            <a:endParaRPr lang="en-IN" sz="12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E72AE4-F89E-9340-930F-39CA312FE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728" y="4307300"/>
            <a:ext cx="3251218" cy="19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87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418817" y="659135"/>
            <a:ext cx="9969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81577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482601" y="976152"/>
            <a:ext cx="5613399" cy="1772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Validation</a:t>
            </a:r>
          </a:p>
          <a:p>
            <a:pPr marL="285750" indent="-285750">
              <a:spcBef>
                <a:spcPct val="0"/>
              </a:spcBef>
              <a:spcAft>
                <a:spcPts val="600"/>
              </a:spcAft>
            </a:pPr>
            <a:endParaRPr lang="en-US" sz="6600" dirty="0"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0AD4F8-E8E5-4783-B7A9-DBB6EF26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879D70-9794-4F48-B333-162B82E4CB13}"/>
              </a:ext>
            </a:extLst>
          </p:cNvPr>
          <p:cNvSpPr txBox="1"/>
          <p:nvPr/>
        </p:nvSpPr>
        <p:spPr>
          <a:xfrm>
            <a:off x="6324144" y="976158"/>
            <a:ext cx="5114069" cy="1772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Used Cranfield Methodology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Collected a Set of alarms from a real system where a known incidents has happened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Collected Cranfield Ground Truth for Alarm Correlation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B47AB4-2CE5-448F-8623-C07F28D2C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AE6944-DAAB-9049-88A5-E3FADECDC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367678"/>
              </p:ext>
            </p:extLst>
          </p:nvPr>
        </p:nvGraphicFramePr>
        <p:xfrm>
          <a:off x="5947478" y="3506597"/>
          <a:ext cx="5867400" cy="2661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834">
                  <a:extLst>
                    <a:ext uri="{9D8B030D-6E8A-4147-A177-3AD203B41FA5}">
                      <a16:colId xmlns:a16="http://schemas.microsoft.com/office/drawing/2014/main" val="1511758300"/>
                    </a:ext>
                  </a:extLst>
                </a:gridCol>
                <a:gridCol w="755938">
                  <a:extLst>
                    <a:ext uri="{9D8B030D-6E8A-4147-A177-3AD203B41FA5}">
                      <a16:colId xmlns:a16="http://schemas.microsoft.com/office/drawing/2014/main" val="2432645055"/>
                    </a:ext>
                  </a:extLst>
                </a:gridCol>
                <a:gridCol w="755938">
                  <a:extLst>
                    <a:ext uri="{9D8B030D-6E8A-4147-A177-3AD203B41FA5}">
                      <a16:colId xmlns:a16="http://schemas.microsoft.com/office/drawing/2014/main" val="1775341343"/>
                    </a:ext>
                  </a:extLst>
                </a:gridCol>
                <a:gridCol w="755938">
                  <a:extLst>
                    <a:ext uri="{9D8B030D-6E8A-4147-A177-3AD203B41FA5}">
                      <a16:colId xmlns:a16="http://schemas.microsoft.com/office/drawing/2014/main" val="904434005"/>
                    </a:ext>
                  </a:extLst>
                </a:gridCol>
                <a:gridCol w="755938">
                  <a:extLst>
                    <a:ext uri="{9D8B030D-6E8A-4147-A177-3AD203B41FA5}">
                      <a16:colId xmlns:a16="http://schemas.microsoft.com/office/drawing/2014/main" val="3642424459"/>
                    </a:ext>
                  </a:extLst>
                </a:gridCol>
                <a:gridCol w="755938">
                  <a:extLst>
                    <a:ext uri="{9D8B030D-6E8A-4147-A177-3AD203B41FA5}">
                      <a16:colId xmlns:a16="http://schemas.microsoft.com/office/drawing/2014/main" val="830587791"/>
                    </a:ext>
                  </a:extLst>
                </a:gridCol>
                <a:gridCol w="755938">
                  <a:extLst>
                    <a:ext uri="{9D8B030D-6E8A-4147-A177-3AD203B41FA5}">
                      <a16:colId xmlns:a16="http://schemas.microsoft.com/office/drawing/2014/main" val="3299047187"/>
                    </a:ext>
                  </a:extLst>
                </a:gridCol>
                <a:gridCol w="755938">
                  <a:extLst>
                    <a:ext uri="{9D8B030D-6E8A-4147-A177-3AD203B41FA5}">
                      <a16:colId xmlns:a16="http://schemas.microsoft.com/office/drawing/2014/main" val="269265248"/>
                    </a:ext>
                  </a:extLst>
                </a:gridCol>
              </a:tblGrid>
              <a:tr h="1515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Id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41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82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205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567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789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987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1224715266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0.133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0.104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0.166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0.025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0.021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0.166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1276209995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41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0.133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0.104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0.105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0.156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2170810345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82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0.104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0.104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0.133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0.021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0.009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0.187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3116089807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205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0.166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0.105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0.133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0.127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172549168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567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0.025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0.021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2162430761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789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0.021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0.009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3628160633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987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0.166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0.156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0.187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0.127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238143678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C28375E-EB19-DD48-B6D0-D9E9622D2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936634"/>
              </p:ext>
            </p:extLst>
          </p:nvPr>
        </p:nvGraphicFramePr>
        <p:xfrm>
          <a:off x="482600" y="3506597"/>
          <a:ext cx="5249386" cy="25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582">
                  <a:extLst>
                    <a:ext uri="{9D8B030D-6E8A-4147-A177-3AD203B41FA5}">
                      <a16:colId xmlns:a16="http://schemas.microsoft.com/office/drawing/2014/main" val="2929316990"/>
                    </a:ext>
                  </a:extLst>
                </a:gridCol>
                <a:gridCol w="661972">
                  <a:extLst>
                    <a:ext uri="{9D8B030D-6E8A-4147-A177-3AD203B41FA5}">
                      <a16:colId xmlns:a16="http://schemas.microsoft.com/office/drawing/2014/main" val="2577333242"/>
                    </a:ext>
                  </a:extLst>
                </a:gridCol>
                <a:gridCol w="661972">
                  <a:extLst>
                    <a:ext uri="{9D8B030D-6E8A-4147-A177-3AD203B41FA5}">
                      <a16:colId xmlns:a16="http://schemas.microsoft.com/office/drawing/2014/main" val="718395798"/>
                    </a:ext>
                  </a:extLst>
                </a:gridCol>
                <a:gridCol w="661972">
                  <a:extLst>
                    <a:ext uri="{9D8B030D-6E8A-4147-A177-3AD203B41FA5}">
                      <a16:colId xmlns:a16="http://schemas.microsoft.com/office/drawing/2014/main" val="3382890545"/>
                    </a:ext>
                  </a:extLst>
                </a:gridCol>
                <a:gridCol w="661972">
                  <a:extLst>
                    <a:ext uri="{9D8B030D-6E8A-4147-A177-3AD203B41FA5}">
                      <a16:colId xmlns:a16="http://schemas.microsoft.com/office/drawing/2014/main" val="3772521713"/>
                    </a:ext>
                  </a:extLst>
                </a:gridCol>
                <a:gridCol w="661972">
                  <a:extLst>
                    <a:ext uri="{9D8B030D-6E8A-4147-A177-3AD203B41FA5}">
                      <a16:colId xmlns:a16="http://schemas.microsoft.com/office/drawing/2014/main" val="1389965220"/>
                    </a:ext>
                  </a:extLst>
                </a:gridCol>
                <a:gridCol w="661972">
                  <a:extLst>
                    <a:ext uri="{9D8B030D-6E8A-4147-A177-3AD203B41FA5}">
                      <a16:colId xmlns:a16="http://schemas.microsoft.com/office/drawing/2014/main" val="2426930162"/>
                    </a:ext>
                  </a:extLst>
                </a:gridCol>
                <a:gridCol w="661972">
                  <a:extLst>
                    <a:ext uri="{9D8B030D-6E8A-4147-A177-3AD203B41FA5}">
                      <a16:colId xmlns:a16="http://schemas.microsoft.com/office/drawing/2014/main" val="10786234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Id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41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82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205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567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789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987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3678214901"/>
                  </a:ext>
                </a:extLst>
              </a:tr>
              <a:tr h="2920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N/A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413500285"/>
                  </a:ext>
                </a:extLst>
              </a:tr>
              <a:tr h="2920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41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N/A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2238383723"/>
                  </a:ext>
                </a:extLst>
              </a:tr>
              <a:tr h="2920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82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N/A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1065013335"/>
                  </a:ext>
                </a:extLst>
              </a:tr>
              <a:tr h="2920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205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N/A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1102620422"/>
                  </a:ext>
                </a:extLst>
              </a:tr>
              <a:tr h="2920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567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N/A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2575405343"/>
                  </a:ext>
                </a:extLst>
              </a:tr>
              <a:tr h="2920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789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N/A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1407096798"/>
                  </a:ext>
                </a:extLst>
              </a:tr>
              <a:tr h="2920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987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N/A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3147704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48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356839" y="802890"/>
            <a:ext cx="104550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would like to answer the following sample questions through Knowledge Graph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Diagnose</a:t>
            </a:r>
            <a:r>
              <a:rPr lang="en-IN" dirty="0"/>
              <a:t> related alerts of an incident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Annotate</a:t>
            </a:r>
            <a:r>
              <a:rPr lang="en-IN" dirty="0"/>
              <a:t> root cause with time window based on manual feedback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Get </a:t>
            </a:r>
            <a:r>
              <a:rPr lang="en-IN" b="1" dirty="0"/>
              <a:t>Alert Counts </a:t>
            </a:r>
            <a:r>
              <a:rPr lang="en-IN" dirty="0"/>
              <a:t>in each duration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Get </a:t>
            </a:r>
            <a:r>
              <a:rPr lang="en-IN" b="1" dirty="0"/>
              <a:t>Impacted Devices </a:t>
            </a:r>
            <a:r>
              <a:rPr lang="en-IN" dirty="0"/>
              <a:t>due to an Alert in each duration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Unhealthy services </a:t>
            </a:r>
            <a:r>
              <a:rPr lang="en-IN" dirty="0"/>
              <a:t>in each duration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8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2833F9-D6E4-694D-8F2E-C8294DBBD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138" y="929840"/>
            <a:ext cx="8158112" cy="34282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76BE5B-5218-994F-B4C7-A6523B45C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5411"/>
          <a:stretch/>
        </p:blipFill>
        <p:spPr>
          <a:xfrm>
            <a:off x="6635750" y="4622322"/>
            <a:ext cx="2371370" cy="12505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30466F-19A8-9347-8272-8993526A7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4622322"/>
            <a:ext cx="1898650" cy="1449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23C7EF-5528-D744-A1DD-AF2AF3E4C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4200" y="4285973"/>
            <a:ext cx="790220" cy="361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4FE948-65ED-C14C-B521-F9768E26CA19}"/>
              </a:ext>
            </a:extLst>
          </p:cNvPr>
          <p:cNvSpPr txBox="1"/>
          <p:nvPr/>
        </p:nvSpPr>
        <p:spPr>
          <a:xfrm>
            <a:off x="2771420" y="4358513"/>
            <a:ext cx="2003780" cy="28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Arial" panose="020B0604020202020204" pitchFamily="34" charset="0"/>
                <a:ea typeface="Brush Script MT" panose="03060802040406070304" pitchFamily="66" charset="-122"/>
                <a:cs typeface="Arial" panose="020B0604020202020204" pitchFamily="34" charset="0"/>
              </a:rPr>
              <a:t>Mutual </a:t>
            </a:r>
            <a:r>
              <a:rPr lang="en-US" sz="1200" b="1" i="1" dirty="0">
                <a:ea typeface="Brush Script MT" panose="03060802040406070304" pitchFamily="66" charset="-122"/>
                <a:cs typeface="Arial" panose="020B0604020202020204" pitchFamily="34" charset="0"/>
              </a:rPr>
              <a:t>Information</a:t>
            </a:r>
            <a:r>
              <a:rPr lang="en-US" sz="1200" b="1" i="1" dirty="0">
                <a:latin typeface="Arial" panose="020B0604020202020204" pitchFamily="34" charset="0"/>
                <a:ea typeface="Brush Script MT" panose="03060802040406070304" pitchFamily="66" charset="-122"/>
                <a:cs typeface="Arial" panose="020B0604020202020204" pitchFamily="34" charset="0"/>
              </a:rPr>
              <a:t> I(X,Y)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25E79E-23D3-8949-9423-C247DB49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665637"/>
            <a:ext cx="8661400" cy="774192"/>
          </a:xfrm>
        </p:spPr>
        <p:txBody>
          <a:bodyPr/>
          <a:lstStyle/>
          <a:p>
            <a:r>
              <a:rPr lang="en-US" sz="2800" b="1" dirty="0"/>
              <a:t>Architecture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138F0F1-9A02-7946-950B-7F7E9F823393}"/>
              </a:ext>
            </a:extLst>
          </p:cNvPr>
          <p:cNvSpPr txBox="1">
            <a:spLocks/>
          </p:cNvSpPr>
          <p:nvPr/>
        </p:nvSpPr>
        <p:spPr>
          <a:xfrm>
            <a:off x="641350" y="3999090"/>
            <a:ext cx="8661400" cy="774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Main Concepts</a:t>
            </a:r>
            <a:br>
              <a:rPr lang="en-US" sz="2800" b="1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377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360453" y="1310889"/>
            <a:ext cx="114710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Correlate these alerts using Mutual Information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Build a ontology based Knowledge Graph using Neo4j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Querying layer to extract all relevant information  and visualizing the cypher query result in Neo4j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5BE6497-41DB-AF42-9BCE-AD5C74972F3B}"/>
              </a:ext>
            </a:extLst>
          </p:cNvPr>
          <p:cNvSpPr txBox="1">
            <a:spLocks/>
          </p:cNvSpPr>
          <p:nvPr/>
        </p:nvSpPr>
        <p:spPr>
          <a:xfrm>
            <a:off x="438150" y="621187"/>
            <a:ext cx="8420100" cy="4710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How have we achieved this 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076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FCEEC9D-1D0F-914B-8ACA-E87B97BBC7F5}"/>
              </a:ext>
            </a:extLst>
          </p:cNvPr>
          <p:cNvGrpSpPr/>
          <p:nvPr/>
        </p:nvGrpSpPr>
        <p:grpSpPr>
          <a:xfrm>
            <a:off x="352204" y="1547011"/>
            <a:ext cx="11395296" cy="4323647"/>
            <a:chOff x="250218" y="816761"/>
            <a:chExt cx="11395296" cy="432364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8018388-DA3D-B940-ABAA-D56859546152}"/>
                </a:ext>
              </a:extLst>
            </p:cNvPr>
            <p:cNvGrpSpPr/>
            <p:nvPr/>
          </p:nvGrpSpPr>
          <p:grpSpPr>
            <a:xfrm>
              <a:off x="250218" y="816761"/>
              <a:ext cx="11395296" cy="4323647"/>
              <a:chOff x="250218" y="779691"/>
              <a:chExt cx="11395296" cy="4323647"/>
            </a:xfrm>
          </p:grpSpPr>
          <p:pic>
            <p:nvPicPr>
              <p:cNvPr id="35" name="Picture 2" descr="Apache Kafka-icon | Brands AP - AZ">
                <a:extLst>
                  <a:ext uri="{FF2B5EF4-FFF2-40B4-BE49-F238E27FC236}">
                    <a16:creationId xmlns:a16="http://schemas.microsoft.com/office/drawing/2014/main" id="{B7DE5111-76AB-F54B-A740-650D48B90D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218" y="1394233"/>
                <a:ext cx="563217" cy="5632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11A4546-74E4-D44C-87F2-5E4D4486F561}"/>
                  </a:ext>
                </a:extLst>
              </p:cNvPr>
              <p:cNvSpPr/>
              <p:nvPr/>
            </p:nvSpPr>
            <p:spPr>
              <a:xfrm>
                <a:off x="2261286" y="1482811"/>
                <a:ext cx="7088659" cy="3175686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t" anchorCtr="0">
                <a:noAutofit/>
              </a:bodyPr>
              <a:lstStyle/>
              <a:p>
                <a:r>
                  <a:rPr lang="en-US" dirty="0"/>
                  <a:t>Alert Processor</a:t>
                </a:r>
              </a:p>
            </p:txBody>
          </p:sp>
          <p:sp>
            <p:nvSpPr>
              <p:cNvPr id="37" name="Magnetic Disk 36">
                <a:extLst>
                  <a:ext uri="{FF2B5EF4-FFF2-40B4-BE49-F238E27FC236}">
                    <a16:creationId xmlns:a16="http://schemas.microsoft.com/office/drawing/2014/main" id="{440A83DE-6E81-E349-AA05-C19AEB22EB93}"/>
                  </a:ext>
                </a:extLst>
              </p:cNvPr>
              <p:cNvSpPr/>
              <p:nvPr/>
            </p:nvSpPr>
            <p:spPr>
              <a:xfrm>
                <a:off x="8084638" y="1842701"/>
                <a:ext cx="1025610" cy="988541"/>
              </a:xfrm>
              <a:prstGeom prst="flowChartMagneticDisk">
                <a:avLst/>
              </a:prstGeom>
              <a:solidFill>
                <a:schemeClr val="accent1"/>
              </a:solidFill>
              <a:ln w="50800">
                <a:solidFill>
                  <a:srgbClr val="FF0000"/>
                </a:solidFill>
              </a:ln>
              <a:effectLst>
                <a:glow rad="101600">
                  <a:srgbClr val="FF000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Bag of Alerts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87A5B00D-2E35-4E4B-878A-2670A0BD0EE0}"/>
                  </a:ext>
                </a:extLst>
              </p:cNvPr>
              <p:cNvSpPr/>
              <p:nvPr/>
            </p:nvSpPr>
            <p:spPr>
              <a:xfrm>
                <a:off x="2842054" y="1868959"/>
                <a:ext cx="1594022" cy="917488"/>
              </a:xfrm>
              <a:prstGeom prst="roundRect">
                <a:avLst/>
              </a:prstGeom>
              <a:ln w="50800">
                <a:solidFill>
                  <a:srgbClr val="FF0000"/>
                </a:solidFill>
              </a:ln>
              <a:effectLst>
                <a:glow rad="101600">
                  <a:srgbClr val="FF000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Correlate Alerts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67931953-6165-1647-BD2E-FE796DFEF5D9}"/>
                  </a:ext>
                </a:extLst>
              </p:cNvPr>
              <p:cNvSpPr/>
              <p:nvPr/>
            </p:nvSpPr>
            <p:spPr>
              <a:xfrm>
                <a:off x="5268096" y="1868959"/>
                <a:ext cx="1890583" cy="917488"/>
              </a:xfrm>
              <a:prstGeom prst="roundRect">
                <a:avLst/>
              </a:prstGeom>
              <a:solidFill>
                <a:schemeClr val="accent1"/>
              </a:solidFill>
              <a:ln w="50800">
                <a:solidFill>
                  <a:srgbClr val="FF0000"/>
                </a:solidFill>
              </a:ln>
              <a:effectLst>
                <a:glow rad="101600">
                  <a:srgbClr val="FF000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Knowledge Graph</a:t>
                </a:r>
              </a:p>
            </p:txBody>
          </p: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B4BE1DF2-09C4-A249-9A9B-7ACA0FE89FCF}"/>
                  </a:ext>
                </a:extLst>
              </p:cNvPr>
              <p:cNvSpPr/>
              <p:nvPr/>
            </p:nvSpPr>
            <p:spPr>
              <a:xfrm>
                <a:off x="5463592" y="3662442"/>
                <a:ext cx="1474876" cy="8403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Feedback processor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0AD8BCC-FDAD-A248-AD68-523D419103CA}"/>
                  </a:ext>
                </a:extLst>
              </p:cNvPr>
              <p:cNvSpPr/>
              <p:nvPr/>
            </p:nvSpPr>
            <p:spPr>
              <a:xfrm>
                <a:off x="9612261" y="779691"/>
                <a:ext cx="2016510" cy="1792303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t" anchorCtr="0">
                <a:noAutofit/>
              </a:bodyPr>
              <a:lstStyle/>
              <a:p>
                <a:r>
                  <a:rPr lang="en-US" dirty="0"/>
                  <a:t>Alert Graph</a:t>
                </a:r>
              </a:p>
            </p:txBody>
          </p:sp>
          <p:pic>
            <p:nvPicPr>
              <p:cNvPr id="42" name="Picture 4" descr="Alert Graph">
                <a:extLst>
                  <a:ext uri="{FF2B5EF4-FFF2-40B4-BE49-F238E27FC236}">
                    <a16:creationId xmlns:a16="http://schemas.microsoft.com/office/drawing/2014/main" id="{0DBA93B0-560B-B64A-923B-EDD2DEA76936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65506" y="1232023"/>
                <a:ext cx="1838636" cy="1299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1FEB336-7B32-7742-B9C6-5961C882C1DC}"/>
                  </a:ext>
                </a:extLst>
              </p:cNvPr>
              <p:cNvSpPr/>
              <p:nvPr/>
            </p:nvSpPr>
            <p:spPr>
              <a:xfrm>
                <a:off x="9629004" y="3311035"/>
                <a:ext cx="2016510" cy="1792303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t" anchorCtr="0">
                <a:noAutofit/>
              </a:bodyPr>
              <a:lstStyle/>
              <a:p>
                <a:r>
                  <a:rPr lang="en-US" dirty="0"/>
                  <a:t>Chatbot </a:t>
                </a:r>
              </a:p>
            </p:txBody>
          </p:sp>
          <p:pic>
            <p:nvPicPr>
              <p:cNvPr id="44" name="Picture 10" descr="Robot icon. Bot sign design. Chatbot symbol concept (982640) | Icons |  Design Bundles">
                <a:extLst>
                  <a:ext uri="{FF2B5EF4-FFF2-40B4-BE49-F238E27FC236}">
                    <a16:creationId xmlns:a16="http://schemas.microsoft.com/office/drawing/2014/main" id="{B26FBF73-088F-384D-9B76-1C3774D0F5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63931" y="3870522"/>
                <a:ext cx="1546655" cy="1031103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5" name="Curved Connector 44">
                <a:extLst>
                  <a:ext uri="{FF2B5EF4-FFF2-40B4-BE49-F238E27FC236}">
                    <a16:creationId xmlns:a16="http://schemas.microsoft.com/office/drawing/2014/main" id="{28232F1E-0F22-AA42-B53B-10BD96A37B69}"/>
                  </a:ext>
                </a:extLst>
              </p:cNvPr>
              <p:cNvCxnSpPr>
                <a:cxnSpLocks/>
                <a:stCxn id="39" idx="0"/>
                <a:endCxn id="41" idx="1"/>
              </p:cNvCxnSpPr>
              <p:nvPr/>
            </p:nvCxnSpPr>
            <p:spPr>
              <a:xfrm rot="5400000" flipH="1" flipV="1">
                <a:off x="7816266" y="72965"/>
                <a:ext cx="193116" cy="3398873"/>
              </a:xfrm>
              <a:prstGeom prst="curvedConnector2">
                <a:avLst/>
              </a:prstGeom>
              <a:ln w="38100">
                <a:solidFill>
                  <a:srgbClr val="92D050"/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urved Connector 45">
                <a:extLst>
                  <a:ext uri="{FF2B5EF4-FFF2-40B4-BE49-F238E27FC236}">
                    <a16:creationId xmlns:a16="http://schemas.microsoft.com/office/drawing/2014/main" id="{52594C9A-6E04-8946-8672-41D2DF151A7E}"/>
                  </a:ext>
                </a:extLst>
              </p:cNvPr>
              <p:cNvCxnSpPr>
                <a:cxnSpLocks/>
                <a:stCxn id="37" idx="3"/>
                <a:endCxn id="43" idx="0"/>
              </p:cNvCxnSpPr>
              <p:nvPr/>
            </p:nvCxnSpPr>
            <p:spPr>
              <a:xfrm rot="16200000" flipH="1">
                <a:off x="9377455" y="2051230"/>
                <a:ext cx="479793" cy="2039816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92D050"/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urved Connector 46">
                <a:extLst>
                  <a:ext uri="{FF2B5EF4-FFF2-40B4-BE49-F238E27FC236}">
                    <a16:creationId xmlns:a16="http://schemas.microsoft.com/office/drawing/2014/main" id="{21640B22-DE98-9644-9C25-3C220051C5AD}"/>
                  </a:ext>
                </a:extLst>
              </p:cNvPr>
              <p:cNvCxnSpPr>
                <a:cxnSpLocks/>
                <a:stCxn id="43" idx="1"/>
                <a:endCxn id="40" idx="3"/>
              </p:cNvCxnSpPr>
              <p:nvPr/>
            </p:nvCxnSpPr>
            <p:spPr>
              <a:xfrm rot="10800000">
                <a:off x="6938468" y="4082611"/>
                <a:ext cx="2690536" cy="124577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FFC000"/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C75527FD-2588-834F-8530-72320228F6E4}"/>
                  </a:ext>
                </a:extLst>
              </p:cNvPr>
              <p:cNvCxnSpPr>
                <a:cxnSpLocks/>
                <a:stCxn id="38" idx="3"/>
                <a:endCxn id="39" idx="1"/>
              </p:cNvCxnSpPr>
              <p:nvPr/>
            </p:nvCxnSpPr>
            <p:spPr>
              <a:xfrm>
                <a:off x="4436076" y="2327703"/>
                <a:ext cx="832020" cy="0"/>
              </a:xfrm>
              <a:prstGeom prst="straightConnector1">
                <a:avLst/>
              </a:prstGeom>
              <a:ln w="63500"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662C76D-9135-2944-B0D5-45F2F0EEB8C2}"/>
                  </a:ext>
                </a:extLst>
              </p:cNvPr>
              <p:cNvCxnSpPr>
                <a:cxnSpLocks/>
                <a:stCxn id="39" idx="3"/>
                <a:endCxn id="37" idx="2"/>
              </p:cNvCxnSpPr>
              <p:nvPr/>
            </p:nvCxnSpPr>
            <p:spPr>
              <a:xfrm>
                <a:off x="7158679" y="2327703"/>
                <a:ext cx="925959" cy="9269"/>
              </a:xfrm>
              <a:prstGeom prst="straightConnector1">
                <a:avLst/>
              </a:prstGeom>
              <a:ln w="63500"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1DA0BF6-382C-8E43-A836-F6CF61ADAE2F}"/>
                  </a:ext>
                </a:extLst>
              </p:cNvPr>
              <p:cNvCxnSpPr>
                <a:cxnSpLocks/>
                <a:stCxn id="40" idx="0"/>
                <a:endCxn id="39" idx="2"/>
              </p:cNvCxnSpPr>
              <p:nvPr/>
            </p:nvCxnSpPr>
            <p:spPr>
              <a:xfrm flipV="1">
                <a:off x="6201030" y="2786447"/>
                <a:ext cx="12358" cy="875995"/>
              </a:xfrm>
              <a:prstGeom prst="straightConnector1">
                <a:avLst/>
              </a:prstGeom>
              <a:ln w="63500"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urved Connector 50">
                <a:extLst>
                  <a:ext uri="{FF2B5EF4-FFF2-40B4-BE49-F238E27FC236}">
                    <a16:creationId xmlns:a16="http://schemas.microsoft.com/office/drawing/2014/main" id="{19C8029B-8BD2-BE41-83F4-61A236A6E9B6}"/>
                  </a:ext>
                </a:extLst>
              </p:cNvPr>
              <p:cNvCxnSpPr>
                <a:cxnSpLocks/>
                <a:stCxn id="55" idx="3"/>
                <a:endCxn id="38" idx="1"/>
              </p:cNvCxnSpPr>
              <p:nvPr/>
            </p:nvCxnSpPr>
            <p:spPr>
              <a:xfrm flipV="1">
                <a:off x="1872865" y="2327703"/>
                <a:ext cx="969189" cy="732943"/>
              </a:xfrm>
              <a:prstGeom prst="curvedConnector3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A547081-660F-4145-845A-2763936ADB4B}"/>
                  </a:ext>
                </a:extLst>
              </p:cNvPr>
              <p:cNvSpPr txBox="1"/>
              <p:nvPr/>
            </p:nvSpPr>
            <p:spPr>
              <a:xfrm>
                <a:off x="7777533" y="3787336"/>
                <a:ext cx="1156005" cy="262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user feedback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9EF3569-34E9-6949-B0C4-BF5B57492615}"/>
                  </a:ext>
                </a:extLst>
              </p:cNvPr>
              <p:cNvSpPr txBox="1"/>
              <p:nvPr/>
            </p:nvSpPr>
            <p:spPr>
              <a:xfrm>
                <a:off x="7194702" y="2432047"/>
                <a:ext cx="79599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build bag of alerts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13C1C6-FD66-9A41-8609-D4EE706FACD3}"/>
                  </a:ext>
                </a:extLst>
              </p:cNvPr>
              <p:cNvSpPr txBox="1"/>
              <p:nvPr/>
            </p:nvSpPr>
            <p:spPr>
              <a:xfrm>
                <a:off x="4491253" y="2418487"/>
                <a:ext cx="87078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build Knowledge Graph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EE6D0DBB-2C87-0842-8B7F-5529BA1A3158}"/>
                  </a:ext>
                </a:extLst>
              </p:cNvPr>
              <p:cNvSpPr/>
              <p:nvPr/>
            </p:nvSpPr>
            <p:spPr>
              <a:xfrm>
                <a:off x="278843" y="2601902"/>
                <a:ext cx="1594022" cy="917488"/>
              </a:xfrm>
              <a:prstGeom prst="roundRect">
                <a:avLst/>
              </a:prstGeom>
              <a:solidFill>
                <a:srgbClr val="00B0F0"/>
              </a:solidFill>
              <a:ln w="50800">
                <a:solidFill>
                  <a:srgbClr val="FF0000"/>
                </a:solidFill>
              </a:ln>
              <a:effectLst>
                <a:glow rad="101600">
                  <a:srgbClr val="FF000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Read &amp; de-identify alerts</a:t>
                </a:r>
              </a:p>
            </p:txBody>
          </p:sp>
          <p:cxnSp>
            <p:nvCxnSpPr>
              <p:cNvPr id="56" name="Curved Connector 55">
                <a:extLst>
                  <a:ext uri="{FF2B5EF4-FFF2-40B4-BE49-F238E27FC236}">
                    <a16:creationId xmlns:a16="http://schemas.microsoft.com/office/drawing/2014/main" id="{4DD130B3-E571-3D49-97FD-A43691407581}"/>
                  </a:ext>
                </a:extLst>
              </p:cNvPr>
              <p:cNvCxnSpPr>
                <a:cxnSpLocks/>
                <a:stCxn id="33" idx="2"/>
                <a:endCxn id="55" idx="0"/>
              </p:cNvCxnSpPr>
              <p:nvPr/>
            </p:nvCxnSpPr>
            <p:spPr>
              <a:xfrm rot="5400000">
                <a:off x="974802" y="2131083"/>
                <a:ext cx="571872" cy="369767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97041CC-52E2-6B4C-875C-E30E0AFDB0AC}"/>
                  </a:ext>
                </a:extLst>
              </p:cNvPr>
              <p:cNvSpPr txBox="1"/>
              <p:nvPr/>
            </p:nvSpPr>
            <p:spPr>
              <a:xfrm>
                <a:off x="7509273" y="1445255"/>
                <a:ext cx="87078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present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8DE1592-A8E2-6F40-8BF4-B50FFF92793D}"/>
                  </a:ext>
                </a:extLst>
              </p:cNvPr>
              <p:cNvSpPr txBox="1"/>
              <p:nvPr/>
            </p:nvSpPr>
            <p:spPr>
              <a:xfrm>
                <a:off x="9292590" y="2809044"/>
                <a:ext cx="135764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present as search</a:t>
                </a:r>
              </a:p>
            </p:txBody>
          </p:sp>
        </p:grp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AFA71DB7-7B60-0B4A-88F6-6E96F2BF9EFF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427991" y="2030812"/>
              <a:ext cx="647863" cy="608160"/>
            </a:xfrm>
            <a:prstGeom prst="curved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1F164D5-12D1-5B4B-9554-DF4523FCEA80}"/>
                </a:ext>
              </a:extLst>
            </p:cNvPr>
            <p:cNvGrpSpPr/>
            <p:nvPr/>
          </p:nvGrpSpPr>
          <p:grpSpPr>
            <a:xfrm>
              <a:off x="866680" y="1383699"/>
              <a:ext cx="1157881" cy="646331"/>
              <a:chOff x="866680" y="1383699"/>
              <a:chExt cx="1157881" cy="646331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DB551FD-F689-484B-A2D3-81171963989A}"/>
                  </a:ext>
                </a:extLst>
              </p:cNvPr>
              <p:cNvSpPr txBox="1"/>
              <p:nvPr/>
            </p:nvSpPr>
            <p:spPr>
              <a:xfrm>
                <a:off x="866680" y="1383699"/>
                <a:ext cx="1157881" cy="646331"/>
              </a:xfrm>
              <a:prstGeom prst="rect">
                <a:avLst/>
              </a:prstGeom>
              <a:noFill/>
              <a:ln w="50800">
                <a:solidFill>
                  <a:srgbClr val="FF0000"/>
                </a:solidFill>
              </a:ln>
              <a:effectLst>
                <a:glow rad="63500">
                  <a:srgbClr val="FF0000"/>
                </a:glo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Alert </a:t>
                </a:r>
                <a:br>
                  <a:rPr lang="en-US" b="1" dirty="0"/>
                </a:br>
                <a:r>
                  <a:rPr lang="en-US" b="1" dirty="0"/>
                  <a:t>Generator</a:t>
                </a:r>
              </a:p>
            </p:txBody>
          </p:sp>
          <p:pic>
            <p:nvPicPr>
              <p:cNvPr id="34" name="Graphic 33" descr="Bell outline">
                <a:extLst>
                  <a:ext uri="{FF2B5EF4-FFF2-40B4-BE49-F238E27FC236}">
                    <a16:creationId xmlns:a16="http://schemas.microsoft.com/office/drawing/2014/main" id="{FB0D06FB-FF9A-0F4F-BCAC-06003270DD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84311" y="1404760"/>
                <a:ext cx="388510" cy="388510"/>
              </a:xfrm>
              <a:prstGeom prst="rect">
                <a:avLst/>
              </a:prstGeom>
            </p:spPr>
          </p:pic>
        </p:grpSp>
      </p:grpSp>
      <p:sp>
        <p:nvSpPr>
          <p:cNvPr id="59" name="Title 1">
            <a:extLst>
              <a:ext uri="{FF2B5EF4-FFF2-40B4-BE49-F238E27FC236}">
                <a16:creationId xmlns:a16="http://schemas.microsoft.com/office/drawing/2014/main" id="{906E362C-6F5C-464B-BAB6-F963790B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665637"/>
            <a:ext cx="8661400" cy="774192"/>
          </a:xfrm>
        </p:spPr>
        <p:txBody>
          <a:bodyPr/>
          <a:lstStyle/>
          <a:p>
            <a:r>
              <a:rPr lang="en-US" sz="2800" b="1" dirty="0"/>
              <a:t>Mutual Information &amp; Knowledge Graph</a:t>
            </a:r>
            <a:br>
              <a:rPr lang="en-US" sz="2800" b="1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078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408878" y="669074"/>
            <a:ext cx="996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How to calculate Mutual Information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9F5C9E-4A77-9840-9027-51C2C965456B}"/>
              </a:ext>
            </a:extLst>
          </p:cNvPr>
          <p:cNvSpPr txBox="1"/>
          <p:nvPr/>
        </p:nvSpPr>
        <p:spPr>
          <a:xfrm>
            <a:off x="564994" y="1115122"/>
            <a:ext cx="98799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the syntagmatic relationship between the alerts over specified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 the time as 5 mnts window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baseline="-25000" dirty="0"/>
              <a:t>i</a:t>
            </a:r>
            <a:r>
              <a:rPr lang="en-US" dirty="0"/>
              <a:t> = 1 means Alert gets generated on i</a:t>
            </a:r>
            <a:r>
              <a:rPr lang="en-US" baseline="30000" dirty="0"/>
              <a:t>th</a:t>
            </a:r>
            <a:r>
              <a:rPr lang="en-US" dirty="0"/>
              <a:t>  window</a:t>
            </a:r>
          </a:p>
          <a:p>
            <a:r>
              <a:rPr lang="en-US" dirty="0"/>
              <a:t>t</a:t>
            </a:r>
            <a:r>
              <a:rPr lang="en-US" baseline="-25000" dirty="0"/>
              <a:t>i</a:t>
            </a:r>
            <a:r>
              <a:rPr lang="en-US" dirty="0"/>
              <a:t> = 0 means Alert has not generated on i</a:t>
            </a:r>
            <a:r>
              <a:rPr lang="en-US" baseline="30000" dirty="0"/>
              <a:t>th</a:t>
            </a:r>
            <a:r>
              <a:rPr lang="en-US" dirty="0"/>
              <a:t>  window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I(A1,A2) = H(A1) – H(A1|A2) = H(A2) – H(A2|A1)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mutual information == more correlation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only p(A1|t</a:t>
            </a:r>
            <a:r>
              <a:rPr lang="en-US" baseline="-25000" dirty="0"/>
              <a:t>i</a:t>
            </a:r>
            <a:r>
              <a:rPr lang="en-US" dirty="0"/>
              <a:t>=1) , p(A2| t</a:t>
            </a:r>
            <a:r>
              <a:rPr lang="en-US" baseline="-25000" dirty="0"/>
              <a:t>i</a:t>
            </a:r>
            <a:r>
              <a:rPr lang="en-US" dirty="0"/>
              <a:t>=1) , p(A1 | t</a:t>
            </a:r>
            <a:r>
              <a:rPr lang="en-US" baseline="-25000" dirty="0"/>
              <a:t>i</a:t>
            </a:r>
            <a:r>
              <a:rPr lang="en-US" dirty="0"/>
              <a:t>=1) U p(A2 | t</a:t>
            </a:r>
            <a:r>
              <a:rPr lang="en-US" baseline="-25000" dirty="0"/>
              <a:t>i</a:t>
            </a:r>
            <a:r>
              <a:rPr lang="en-US" dirty="0"/>
              <a:t>=1) to get Mutual Information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Smoothing during calculation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 ontology information to neo4j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76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356839" y="802889"/>
            <a:ext cx="9969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Sample Data for 2 incidents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198EA9-F655-0E4E-8EA3-D3C900572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384300"/>
            <a:ext cx="83058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15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408878" y="669074"/>
            <a:ext cx="9969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4883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A568B4-06BE-42A6-A5B6-A0FC251DA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C85BFE-0D03-41B5-87E4-5FA667FA5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3A70522E-8AF8-6A4F-8657-48DA4CC4A164}"/>
              </a:ext>
            </a:extLst>
          </p:cNvPr>
          <p:cNvSpPr txBox="1">
            <a:spLocks/>
          </p:cNvSpPr>
          <p:nvPr/>
        </p:nvSpPr>
        <p:spPr>
          <a:xfrm>
            <a:off x="400432" y="738663"/>
            <a:ext cx="8661400" cy="7741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User Interaction, Query Layer, Neo4j Visualization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2AE59A-BBE9-F344-B432-A0FC9A5F95BD}"/>
              </a:ext>
            </a:extLst>
          </p:cNvPr>
          <p:cNvSpPr txBox="1"/>
          <p:nvPr/>
        </p:nvSpPr>
        <p:spPr>
          <a:xfrm>
            <a:off x="746038" y="5067970"/>
            <a:ext cx="10455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Neo4jAlert library provides</a:t>
            </a:r>
          </a:p>
          <a:p>
            <a:pPr marL="342900" indent="-342900">
              <a:buAutoNum type="alphaLcParenR"/>
            </a:pPr>
            <a:r>
              <a:rPr lang="en-IN" dirty="0"/>
              <a:t>REST API to query Neo4j knowledge graph</a:t>
            </a:r>
          </a:p>
          <a:p>
            <a:pPr marL="342900" indent="-342900">
              <a:buAutoNum type="alphaLcParenR"/>
            </a:pPr>
            <a:r>
              <a:rPr lang="en-IN" dirty="0"/>
              <a:t>User interactive terminal interface (via REST API )</a:t>
            </a:r>
          </a:p>
          <a:p>
            <a:pPr marL="342900" indent="-342900">
              <a:buAutoNum type="alphaLcParenR"/>
            </a:pPr>
            <a:r>
              <a:rPr lang="en-IN" dirty="0"/>
              <a:t>Cypher queries that can be executed on Neo4j browser </a:t>
            </a: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C430A1-1F1F-3E46-8FDD-78D2818A7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97" y="1051366"/>
            <a:ext cx="8482103" cy="396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00322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8982</TotalTime>
  <Words>1444</Words>
  <Application>Microsoft Macintosh PowerPoint</Application>
  <PresentationFormat>Widescreen</PresentationFormat>
  <Paragraphs>266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Seaford</vt:lpstr>
      <vt:lpstr>LevelVTI</vt:lpstr>
      <vt:lpstr>Design Alert Correlation Engine using Mutual Information </vt:lpstr>
      <vt:lpstr>PowerPoint Presentation</vt:lpstr>
      <vt:lpstr>Architecture </vt:lpstr>
      <vt:lpstr>PowerPoint Presentation</vt:lpstr>
      <vt:lpstr>Mutual Information &amp; Knowledge Graph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Bhadra, Abhijit</dc:creator>
  <cp:lastModifiedBy>Swati Nanda</cp:lastModifiedBy>
  <cp:revision>20</cp:revision>
  <dcterms:created xsi:type="dcterms:W3CDTF">2021-11-30T23:50:31Z</dcterms:created>
  <dcterms:modified xsi:type="dcterms:W3CDTF">2021-12-07T22:24:04Z</dcterms:modified>
</cp:coreProperties>
</file>