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0" r:id="rId2"/>
    <p:sldId id="275" r:id="rId3"/>
    <p:sldId id="257" r:id="rId4"/>
    <p:sldId id="269" r:id="rId5"/>
    <p:sldId id="268" r:id="rId6"/>
    <p:sldId id="261" r:id="rId7"/>
    <p:sldId id="259" r:id="rId8"/>
    <p:sldId id="271" r:id="rId9"/>
    <p:sldId id="256" r:id="rId10"/>
    <p:sldId id="274" r:id="rId11"/>
    <p:sldId id="267" r:id="rId12"/>
    <p:sldId id="273" r:id="rId13"/>
    <p:sldId id="272" r:id="rId14"/>
    <p:sldId id="26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868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11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42FE-E00B-4FAF-8F73-F722060EB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2600" y="978408"/>
            <a:ext cx="10506991" cy="2531555"/>
          </a:xfrm>
          <a:prstGeom prst="rect">
            <a:avLst/>
          </a:prstGeom>
        </p:spPr>
        <p:txBody>
          <a:bodyPr anchor="b"/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C1CCE2-4461-473E-B23C-34C8CCF04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2600" y="3602038"/>
            <a:ext cx="10506991" cy="227755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A551A-CE2F-4E35-A714-B1F04D4B4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B5C907-6594-4DFF-A32B-449C3BA96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76D75-E9DA-4660-AC52-51BA63FCB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EFA84C-D756-4DC7-AA46-68D776F37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437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999A10-4355-4A13-B008-196B21ABE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2600" y="483576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36D448-AFEA-4483-B0E4-002840525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16234-4516-4303-8F60-A8127D89A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192" y="3103131"/>
            <a:ext cx="10506991" cy="30929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6B5D50-A474-462B-A807-DF186B1C2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F1DAF-2E2D-46ED-AA3E-3D2FE403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FC771-EB13-4EB5-A0A2-3968C6AB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3B596B8-8230-4695-8D76-F06AFA815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53EBF93-5FD9-4F4E-8485-7B937145C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982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6B4D06-C7C6-4949-8EB2-F03ED999A2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041710" y="978408"/>
            <a:ext cx="2947881" cy="5124777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21B9D-8C11-4176-AF22-89F972E21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632" y="978408"/>
            <a:ext cx="7256453" cy="51247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FA9E1C-8E18-4A35-9BD8-427B1D14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16CDB-7BB6-4DD2-A626-6DA8E569F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0403B-439E-449F-83B1-799EEC239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6091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43735-A77F-440D-9448-6AE7C204D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15798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6C6EE-D55E-454B-B28C-EC73D1DB4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2A2905-6D2E-4319-9521-61452AB8F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C7550-84E8-49D3-B419-6F5F327D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AD2C6B-EA5D-4D97-BC84-6C860D536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56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1B299E6-11CC-4181-86C3-528A13F1F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22232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803473-0A64-4F9F-833B-8D64E3901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9"/>
            <a:ext cx="10515600" cy="2716769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73736-B424-40F2-B562-6DC10E5EDE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4171445"/>
            <a:ext cx="10515600" cy="1918205"/>
          </a:xfrm>
        </p:spPr>
        <p:txBody>
          <a:bodyPr>
            <a:normAutofit/>
          </a:bodyPr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48851-37C0-478D-B722-D76C817DC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3E063E-66CE-4C18-91FA-D14AE052D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A66D3D-FD62-470C-BC3C-A03771A32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DFF0049-0231-4557-A707-569556F0C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3922232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7A0DB1-87C8-4BF4-B2A2-F9CA6ED05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C29209-8A8F-48A7-8BA2-AFADA37CB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1729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166BE9C-AE7C-4C39-9694-C32D6939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483577"/>
            <a:ext cx="11147071" cy="2434824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ACC42C-303A-4BDF-990A-2B07967BC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599" y="978408"/>
            <a:ext cx="11147071" cy="17552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C55CEF-353E-4E14-83AD-ACADDC08D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260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5ECEF-9654-4AC1-BF77-7BC602BBD4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11120" y="3103131"/>
            <a:ext cx="5418551" cy="30738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922FC8-BC06-407B-A82B-DA62B33A1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5B701-4E1F-48AA-8A3C-ED5DD9151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BCA31-8AC7-46F5-BCAB-41D54DF8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BA86D8-2A29-4A0E-AEA0-39B41C418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291840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085E13E-918A-4D04-9E84-94148D7C87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3594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E892-D975-4DD6-8583-A14DDBE85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1" y="978407"/>
            <a:ext cx="11145039" cy="1339584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F7700-CECC-4881-BE5C-A13CD825B7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632" y="2500921"/>
            <a:ext cx="5346222" cy="823912"/>
          </a:xfrm>
        </p:spPr>
        <p:txBody>
          <a:bodyPr anchor="b">
            <a:normAutofit/>
          </a:bodyPr>
          <a:lstStyle>
            <a:lvl1pPr marL="0" indent="0">
              <a:buNone/>
              <a:defRPr lang="en-US" sz="2400" b="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50766-520A-44C5-943E-569222B741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632" y="3428999"/>
            <a:ext cx="5346222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2F7E42-976A-4239-8006-D68538D4B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120" y="2500921"/>
            <a:ext cx="5372551" cy="823912"/>
          </a:xfrm>
        </p:spPr>
        <p:txBody>
          <a:bodyPr anchor="b"/>
          <a:lstStyle>
            <a:lvl1pPr marL="0" indent="0">
              <a:buNone/>
              <a:defRPr lang="en-US" sz="2400" b="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8CA329-951F-4391-ADC5-7EA320B778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120" y="3428999"/>
            <a:ext cx="5372551" cy="27606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BEC22A-DA46-460C-B865-D928C20A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B2D647-42C5-4AB7-BB71-3A4406571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84632" y="6419088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0B2B67-714C-46DA-85E5-598B4244D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89591" y="-7190"/>
            <a:ext cx="640080" cy="365125"/>
          </a:xfrm>
        </p:spPr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87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D4B6724-AB30-4E7C-BE2B-ECD94FF1B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07" y="3933311"/>
            <a:ext cx="11147071" cy="24348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D4BAB-2678-4A19-A575-C47CAF1446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634472" cy="2591509"/>
          </a:xfrm>
          <a:prstGeom prst="rect">
            <a:avLst/>
          </a:prstGeo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47C89E-0ABD-4FD2-924C-894345ADF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026CE-9CC8-403B-88B1-184D16532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B3D616-3C18-401B-A792-E75149FDF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EC6F70-D800-4067-A36A-5BBFC8018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3933311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2B66CB6-8988-4FBA-8524-726765A5F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1007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5938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C73F84-0C6B-4EF4-9405-C38982499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CEC807-744E-4C5C-8B15-09AED3E57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FBCB19-9F4B-474C-85C1-4A645A97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54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A88B0-DD6B-449B-AE32-D3192081E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8"/>
            <a:ext cx="4287393" cy="2450592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2ED6-5B69-4B3B-BF96-3A75F2107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7" y="987425"/>
            <a:ext cx="6446484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04043-D45F-440A-A15D-2718A913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0072DC-7326-43E7-806C-B690C439E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F89A0F-B8C6-4AA6-A9C4-4A454F422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7A616-A4F2-4FC5-88DE-B4E6BA542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45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B773D-D007-4687-BA9C-9F229829B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978407"/>
            <a:ext cx="4287393" cy="2450593"/>
          </a:xfrm>
          <a:prstGeom prst="rect">
            <a:avLst/>
          </a:prstGeom>
        </p:spPr>
        <p:txBody>
          <a:bodyPr anchor="b"/>
          <a:lstStyle>
            <a:lvl1pPr>
              <a:defRPr lang="en-US" sz="5400" kern="120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3A75FC-78D2-4EF5-884F-11B7BACF79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7" y="987425"/>
            <a:ext cx="6446483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7CE0BB-D335-4391-A23F-194C575CA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632" y="3645074"/>
            <a:ext cx="4287393" cy="2223914"/>
          </a:xfrm>
        </p:spPr>
        <p:txBody>
          <a:bodyPr/>
          <a:lstStyle>
            <a:lvl1pPr marL="0" indent="0">
              <a:buNone/>
              <a:defRPr lang="en-US" sz="2400" i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7701E1-B97B-4DA5-B9AD-07B7C1247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B8F32D-D8B6-4B9E-9CBF-DCAC30B7B93D}" type="datetimeFigureOut">
              <a:rPr lang="en-US" smtClean="0"/>
              <a:t>12/8/21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D9CF8-F42F-4618-9F26-8BFE5648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CA2023-1ECA-4A96-BDC7-F7FA4368B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3ECD-7F6D-420D-93CA-D8D15EB427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60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87A535-3CAC-46BC-B2B2-3AE83EC3A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978408"/>
            <a:ext cx="10506991" cy="21530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EBDBD-59EC-46ED-BE79-6D37B531D6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600" y="3306870"/>
            <a:ext cx="10506991" cy="25727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921F5C-FD3D-42C7-90F4-5ECE6FFCFE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84632" y="10058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81B8F32D-D8B6-4B9E-9CBF-DCAC30B7B93D}" type="datetimeFigureOut">
              <a:rPr lang="en-US" smtClean="0"/>
              <a:pPr/>
              <a:t>12/8/21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63D50-6D0B-4963-97B9-A32AE63235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41908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6B5E08-CAC3-4C87-B143-5F8956AE90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9591" y="1005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0553ECD-7F6D-420D-93CA-D8D15EB427AC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273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anjeev5@illinois.edu" TargetMode="External"/><Relationship Id="rId2" Type="http://schemas.openxmlformats.org/officeDocument/2006/relationships/hyperlink" Target="mailto:abhadra2@illinois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mailto:swatin2@illinois.edu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0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2FCD0-55FA-684E-ACA0-18DF757B9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Designing Alert Correlation Engine using Mutual Information</a:t>
            </a:r>
            <a:br>
              <a:rPr lang="en-US" sz="4000" b="1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D9236-35EC-174B-9BF4-74BD2F5A9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CS-410 – Fall 2021</a:t>
            </a:r>
          </a:p>
          <a:p>
            <a:r>
              <a:rPr lang="en-US" b="1" dirty="0"/>
              <a:t>Team Alpha</a:t>
            </a:r>
          </a:p>
          <a:p>
            <a:r>
              <a:rPr lang="en-US" sz="1600" dirty="0"/>
              <a:t>Abhijit Bhadra</a:t>
            </a:r>
            <a:br>
              <a:rPr lang="en-US" sz="1600" dirty="0"/>
            </a:br>
            <a:r>
              <a:rPr lang="en-US" sz="12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abhadra2@illinois.edu</a:t>
            </a:r>
            <a:endParaRPr lang="en-US" sz="1200" dirty="0"/>
          </a:p>
          <a:p>
            <a:r>
              <a:rPr lang="en-US" sz="1600" dirty="0"/>
              <a:t>Sanjeev Kumar</a:t>
            </a:r>
            <a:br>
              <a:rPr lang="en-US" sz="1600" dirty="0"/>
            </a:br>
            <a:r>
              <a:rPr lang="en-US" sz="1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sanjeev5@illinois.edu</a:t>
            </a:r>
            <a:endParaRPr lang="en-US" sz="1200" dirty="0"/>
          </a:p>
          <a:p>
            <a:r>
              <a:rPr lang="en-US" sz="1600" dirty="0"/>
              <a:t>Swati Nanda</a:t>
            </a:r>
            <a:br>
              <a:rPr lang="en-US" sz="1600" dirty="0"/>
            </a:br>
            <a:r>
              <a:rPr lang="en-US" sz="12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swatin2@illinois.edu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377527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800" b="1" dirty="0"/>
              <a:t>Neo4jAlert service</a:t>
            </a:r>
            <a:br>
              <a:rPr lang="en-US" sz="2800" b="1" dirty="0"/>
            </a:br>
            <a:endParaRPr lang="en-US" sz="2800" dirty="0"/>
          </a:p>
        </p:txBody>
      </p:sp>
      <p:pic>
        <p:nvPicPr>
          <p:cNvPr id="11" name="Picture 10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1AEFFFCC-57BA-E24E-93D5-59D920868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72" y="1619528"/>
            <a:ext cx="11236126" cy="30623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B2CEC4-72B0-634E-BC9B-0F7F92F33C02}"/>
              </a:ext>
            </a:extLst>
          </p:cNvPr>
          <p:cNvSpPr txBox="1"/>
          <p:nvPr/>
        </p:nvSpPr>
        <p:spPr>
          <a:xfrm>
            <a:off x="400432" y="1228519"/>
            <a:ext cx="99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Chat Client</a:t>
            </a:r>
            <a:endParaRPr lang="en-IN" sz="1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0693DA-24B5-DE4D-B48A-533B05287A14}"/>
              </a:ext>
            </a:extLst>
          </p:cNvPr>
          <p:cNvSpPr txBox="1"/>
          <p:nvPr/>
        </p:nvSpPr>
        <p:spPr>
          <a:xfrm>
            <a:off x="4401053" y="2067995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 Interaction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3A1B75-DF0E-584C-BD04-078F196E52E7}"/>
              </a:ext>
            </a:extLst>
          </p:cNvPr>
          <p:cNvSpPr txBox="1"/>
          <p:nvPr/>
        </p:nvSpPr>
        <p:spPr>
          <a:xfrm>
            <a:off x="2468702" y="3037879"/>
            <a:ext cx="1967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Cypher Query</a:t>
            </a:r>
          </a:p>
        </p:txBody>
      </p:sp>
      <p:cxnSp>
        <p:nvCxnSpPr>
          <p:cNvPr id="4" name="Curved Connector 3">
            <a:extLst>
              <a:ext uri="{FF2B5EF4-FFF2-40B4-BE49-F238E27FC236}">
                <a16:creationId xmlns:a16="http://schemas.microsoft.com/office/drawing/2014/main" id="{C8C15901-8E7C-3A4E-94A9-BDC5D72A1069}"/>
              </a:ext>
            </a:extLst>
          </p:cNvPr>
          <p:cNvCxnSpPr>
            <a:cxnSpLocks/>
            <a:endCxn id="2" idx="1"/>
          </p:cNvCxnSpPr>
          <p:nvPr/>
        </p:nvCxnSpPr>
        <p:spPr>
          <a:xfrm>
            <a:off x="3327094" y="2067995"/>
            <a:ext cx="1073959" cy="184666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068CB2C0-4921-2141-B135-F9EB63F378F2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1931722" y="3222545"/>
            <a:ext cx="536980" cy="267898"/>
          </a:xfrm>
          <a:prstGeom prst="curvedConnector3">
            <a:avLst>
              <a:gd name="adj1" fmla="val 50000"/>
            </a:avLst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25BA72A4-7F09-7145-BFBE-753FC7C12DB2}"/>
              </a:ext>
            </a:extLst>
          </p:cNvPr>
          <p:cNvSpPr txBox="1"/>
          <p:nvPr/>
        </p:nvSpPr>
        <p:spPr>
          <a:xfrm>
            <a:off x="400432" y="4312338"/>
            <a:ext cx="9969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i="1" dirty="0"/>
              <a:t>REST APIs</a:t>
            </a:r>
            <a:endParaRPr lang="en-IN" sz="1400" i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47CAECD-33EF-EE40-8C45-B434BB640269}"/>
              </a:ext>
            </a:extLst>
          </p:cNvPr>
          <p:cNvSpPr txBox="1"/>
          <p:nvPr/>
        </p:nvSpPr>
        <p:spPr>
          <a:xfrm>
            <a:off x="438072" y="4765121"/>
            <a:ext cx="949752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following REST APIs can be accessed at </a:t>
            </a:r>
            <a:r>
              <a:rPr lang="en-US" sz="1200" dirty="0">
                <a:hlinkClick r:id="rId3"/>
              </a:rPr>
              <a:t>http://localhost:8080</a:t>
            </a:r>
            <a:r>
              <a:rPr lang="en-US" sz="1200" dirty="0"/>
              <a:t> when </a:t>
            </a:r>
            <a:r>
              <a:rPr lang="en-IN" sz="1200" dirty="0"/>
              <a:t>Neo4jAlert is run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</a:t>
            </a:r>
            <a:r>
              <a:rPr lang="en-US" sz="1000" dirty="0" err="1"/>
              <a:t>alertCounts</a:t>
            </a:r>
            <a:r>
              <a:rPr lang="en-US" sz="1000" dirty="0"/>
              <a:t> – fetches alert counts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/alerts – fetches top 5 correlated alert to he input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GET /</a:t>
            </a:r>
            <a:r>
              <a:rPr lang="en-IN" sz="1000" dirty="0" err="1"/>
              <a:t>affectedCI</a:t>
            </a:r>
            <a:r>
              <a:rPr lang="en-US" sz="1000" dirty="0"/>
              <a:t>s – fetches affected devices from an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GET /</a:t>
            </a:r>
            <a:r>
              <a:rPr lang="en-IN" sz="1000" dirty="0" err="1"/>
              <a:t>affectedServices</a:t>
            </a:r>
            <a:r>
              <a:rPr lang="en-US" sz="1000" dirty="0"/>
              <a:t> – fetches affected services from the alert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000" dirty="0"/>
              <a:t>HTTP POST /</a:t>
            </a:r>
            <a:r>
              <a:rPr lang="en-IN" sz="1000" dirty="0" err="1"/>
              <a:t>setRootCause</a:t>
            </a:r>
            <a:r>
              <a:rPr lang="en-US" sz="1000" dirty="0"/>
              <a:t> – takes user feedback and marks the alert as root cause alert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HTTP GET /</a:t>
            </a:r>
            <a:r>
              <a:rPr lang="en-IN" sz="1000" dirty="0" err="1"/>
              <a:t>rootCauseAlert</a:t>
            </a:r>
            <a:r>
              <a:rPr lang="en-US" sz="1000" dirty="0"/>
              <a:t>s – fetches root cause alerts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24427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</a:t>
            </a:r>
            <a:r>
              <a:rPr lang="en-IN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099367"/>
            <a:ext cx="1124337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Is my system healthy?</a:t>
            </a:r>
          </a:p>
          <a:p>
            <a:pPr lvl="1"/>
            <a:r>
              <a:rPr lang="en-IN" sz="1400" b="1" dirty="0"/>
              <a:t>What are the alerts counts in a given time duration?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MATCH(</a:t>
            </a:r>
            <a:r>
              <a:rPr lang="en-US" sz="1000" i="1" dirty="0" err="1"/>
              <a:t>i:Interval</a:t>
            </a:r>
            <a:r>
              <a:rPr lang="en-US" sz="1000" i="1" dirty="0"/>
              <a:t>)-[r]-(</a:t>
            </a:r>
            <a:r>
              <a:rPr lang="en-US" sz="1000" i="1" dirty="0" err="1"/>
              <a:t>a:Alert</a:t>
            </a:r>
            <a:r>
              <a:rPr lang="en-US" sz="1000" i="1" dirty="0"/>
              <a:t>) WHERE  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'23:00’  return  count(a) as </a:t>
            </a:r>
            <a:r>
              <a:rPr lang="en-US" sz="1000" i="1" dirty="0" err="1"/>
              <a:t>cnt</a:t>
            </a:r>
            <a:endParaRPr lang="en-US" sz="1000" i="1" dirty="0"/>
          </a:p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could have caused the alert?</a:t>
            </a:r>
          </a:p>
          <a:p>
            <a:pPr lvl="1"/>
            <a:r>
              <a:rPr lang="en-IN" sz="1400" b="1" dirty="0"/>
              <a:t>Diagnose the alert - get the top 5 correlated alerts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n.ci</a:t>
            </a:r>
            <a:r>
              <a:rPr lang="en-US" sz="1000" i="1" dirty="0"/>
              <a:t>)=</a:t>
            </a:r>
            <a:r>
              <a:rPr lang="en-US" sz="1000" i="1" dirty="0" err="1"/>
              <a:t>toLower</a:t>
            </a:r>
            <a:r>
              <a:rPr lang="en-US" sz="1000" i="1" dirty="0"/>
              <a:t>('bld-med-bca-05.ihl.broadcom.net’) </a:t>
            </a:r>
          </a:p>
          <a:p>
            <a:pPr lvl="1"/>
            <a:r>
              <a:rPr lang="en-US" sz="1000" i="1" dirty="0"/>
              <a:t>AND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</a:t>
            </a:r>
          </a:p>
          <a:p>
            <a:pPr lvl="1"/>
            <a:r>
              <a:rPr lang="en-US" sz="1000" i="1" dirty="0"/>
              <a:t> CALL { WITH n 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2"/>
            <a:r>
              <a:rPr lang="en-US" sz="1000" i="1" dirty="0"/>
              <a:t>RETURN </a:t>
            </a:r>
            <a:r>
              <a:rPr lang="en-US" sz="1000" i="1" dirty="0" err="1"/>
              <a:t>asso_alert</a:t>
            </a:r>
            <a:r>
              <a:rPr lang="en-US" sz="1000" i="1" dirty="0"/>
              <a:t>,(n)-[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as relation</a:t>
            </a:r>
          </a:p>
          <a:p>
            <a:pPr lvl="2"/>
            <a:r>
              <a:rPr lang="en-US" sz="1000" i="1" dirty="0"/>
              <a:t>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DESC.    }</a:t>
            </a:r>
          </a:p>
          <a:p>
            <a:pPr lvl="1"/>
            <a:r>
              <a:rPr lang="en-US" sz="1000" i="1" dirty="0"/>
              <a:t> RETURN </a:t>
            </a:r>
            <a:r>
              <a:rPr lang="en-US" sz="1000" i="1" dirty="0" err="1"/>
              <a:t>asso_alert</a:t>
            </a:r>
            <a:r>
              <a:rPr lang="en-US" sz="1000" i="1" dirty="0"/>
              <a:t> as vertex, relation as edge LIMIT 5</a:t>
            </a:r>
          </a:p>
          <a:p>
            <a:pPr lvl="1"/>
            <a:endParaRPr lang="en-IN" sz="1600" dirty="0"/>
          </a:p>
          <a:p>
            <a:pPr lvl="1"/>
            <a:r>
              <a:rPr lang="en-IN" sz="1400" b="1" dirty="0"/>
              <a:t>Provide feedback and mark an alert as “root-cause” alert</a:t>
            </a:r>
          </a:p>
          <a:p>
            <a:pPr lvl="1"/>
            <a:r>
              <a:rPr lang="en-IN" sz="1000" b="1" dirty="0"/>
              <a:t>Cypher Query: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 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), (</a:t>
            </a:r>
            <a:r>
              <a:rPr lang="en-US" sz="1000" i="1" dirty="0" err="1"/>
              <a:t>asso_alert</a:t>
            </a:r>
            <a:r>
              <a:rPr lang="en-US" sz="1000" i="1" dirty="0"/>
              <a:t>)-[:GENERATED_AT]-(</a:t>
            </a:r>
            <a:r>
              <a:rPr lang="en-US" sz="1000" i="1" dirty="0" err="1"/>
              <a:t>i:Interval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WHERE  </a:t>
            </a:r>
            <a:r>
              <a:rPr lang="en-US" sz="1000" i="1" dirty="0" err="1"/>
              <a:t>i.date</a:t>
            </a:r>
            <a:r>
              <a:rPr lang="en-US" sz="1000" i="1" dirty="0"/>
              <a:t> 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&lt;= '20:43' AND </a:t>
            </a:r>
            <a:r>
              <a:rPr lang="en-US" sz="1000" i="1" dirty="0" err="1"/>
              <a:t>i.endTime</a:t>
            </a:r>
            <a:r>
              <a:rPr lang="en-US" sz="1000" i="1" dirty="0"/>
              <a:t> &gt;= '20:43' AND 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asso_alert.name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CONTAINS </a:t>
            </a:r>
            <a:r>
              <a:rPr lang="en-US" sz="1000" i="1" dirty="0" err="1"/>
              <a:t>toLower</a:t>
            </a:r>
            <a:r>
              <a:rPr lang="en-US" sz="1000" i="1" dirty="0"/>
              <a:t>('MANAGEMENT AGENT LOST') </a:t>
            </a:r>
          </a:p>
          <a:p>
            <a:pPr lvl="1"/>
            <a:r>
              <a:rPr lang="en-US" sz="1000" i="1" dirty="0"/>
              <a:t>MERGE (</a:t>
            </a:r>
            <a:r>
              <a:rPr lang="en-US" sz="1000" i="1" dirty="0" err="1"/>
              <a:t>asso_alert</a:t>
            </a:r>
            <a:r>
              <a:rPr lang="en-US" sz="1000" i="1" dirty="0"/>
              <a:t>)-[</a:t>
            </a:r>
            <a:r>
              <a:rPr lang="en-US" sz="1000" i="1" dirty="0" err="1"/>
              <a:t>g:GENERATED_AT</a:t>
            </a:r>
            <a:r>
              <a:rPr lang="en-US" sz="1000" i="1" dirty="0"/>
              <a:t>]-(</a:t>
            </a:r>
            <a:r>
              <a:rPr lang="en-US" sz="1000" i="1" dirty="0" err="1"/>
              <a:t>i</a:t>
            </a:r>
            <a:r>
              <a:rPr lang="en-US" sz="1000" i="1" dirty="0"/>
              <a:t>) </a:t>
            </a:r>
          </a:p>
          <a:p>
            <a:pPr lvl="1"/>
            <a:r>
              <a:rPr lang="en-US" sz="1000" i="1" dirty="0"/>
              <a:t>ON MATCH SET </a:t>
            </a:r>
            <a:r>
              <a:rPr lang="en-US" sz="1000" i="1" dirty="0" err="1"/>
              <a:t>g.root_cause</a:t>
            </a:r>
            <a:r>
              <a:rPr lang="en-US" sz="1000" i="1" dirty="0"/>
              <a:t>=true</a:t>
            </a:r>
            <a:br>
              <a:rPr lang="en-US" sz="1000" i="1" dirty="0"/>
            </a:br>
            <a:endParaRPr lang="en-US" sz="1000" i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/>
              <a:t>What are the “root-cause” alerts ?</a:t>
            </a:r>
            <a:br>
              <a:rPr lang="en-IN" sz="1600" dirty="0"/>
            </a:br>
            <a:r>
              <a:rPr lang="en-IN" sz="1000" b="1" dirty="0"/>
              <a:t>Cypher Query: </a:t>
            </a:r>
          </a:p>
          <a:p>
            <a:pPr lvl="1"/>
            <a:r>
              <a:rPr lang="en-US" sz="1200" i="1" dirty="0"/>
              <a:t>MATCH 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 </a:t>
            </a:r>
            <a:br>
              <a:rPr lang="en-US" sz="1200" i="1" dirty="0"/>
            </a:br>
            <a:r>
              <a:rPr lang="en-US" sz="1200" i="1" dirty="0"/>
              <a:t>WHERE </a:t>
            </a:r>
            <a:r>
              <a:rPr lang="en-US" sz="1200" i="1" dirty="0" err="1"/>
              <a:t>g.root_cause</a:t>
            </a:r>
            <a:r>
              <a:rPr lang="en-US" sz="1200" i="1" dirty="0"/>
              <a:t>=true and   </a:t>
            </a:r>
            <a:r>
              <a:rPr lang="en-US" sz="1200" i="1" dirty="0" err="1"/>
              <a:t>i.date</a:t>
            </a:r>
            <a:r>
              <a:rPr lang="en-US" sz="1200" i="1" dirty="0"/>
              <a:t> = '11-23-2021' and </a:t>
            </a:r>
            <a:r>
              <a:rPr lang="en-US" sz="1200" i="1" dirty="0" err="1"/>
              <a:t>i.startTime</a:t>
            </a:r>
            <a:r>
              <a:rPr lang="en-US" sz="1200" i="1" dirty="0"/>
              <a:t> &gt;= '16:00' and </a:t>
            </a:r>
            <a:r>
              <a:rPr lang="en-US" sz="1200" i="1" dirty="0" err="1"/>
              <a:t>i.endTime</a:t>
            </a:r>
            <a:r>
              <a:rPr lang="en-US" sz="1200" i="1" dirty="0"/>
              <a:t> &lt;= '23:00' </a:t>
            </a:r>
          </a:p>
          <a:p>
            <a:pPr lvl="1"/>
            <a:r>
              <a:rPr lang="en-US" sz="1200" i="1" dirty="0"/>
              <a:t>RETURN distinct((</a:t>
            </a:r>
            <a:r>
              <a:rPr lang="en-US" sz="1200" i="1" dirty="0" err="1"/>
              <a:t>asso_alert</a:t>
            </a:r>
            <a:r>
              <a:rPr lang="en-US" sz="1200" i="1" dirty="0"/>
              <a:t>)-[</a:t>
            </a:r>
            <a:r>
              <a:rPr lang="en-US" sz="1200" i="1" dirty="0" err="1"/>
              <a:t>g:GENERATED_AT</a:t>
            </a:r>
            <a:r>
              <a:rPr lang="en-US" sz="1200" i="1" dirty="0"/>
              <a:t>]-(</a:t>
            </a:r>
            <a:r>
              <a:rPr lang="en-US" sz="1200" i="1" dirty="0" err="1"/>
              <a:t>i:Interval</a:t>
            </a:r>
            <a:r>
              <a:rPr lang="en-US" sz="1200" i="1" dirty="0"/>
              <a:t>)) </a:t>
            </a:r>
          </a:p>
          <a:p>
            <a:endParaRPr lang="en-US" sz="1000" i="1" dirty="0"/>
          </a:p>
          <a:p>
            <a:br>
              <a:rPr lang="en-IN" sz="1600" dirty="0"/>
            </a:br>
            <a:br>
              <a:rPr lang="en-IN" sz="1600" dirty="0"/>
            </a:br>
            <a:endParaRPr lang="en-IN" sz="16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4D9DB1-1BFD-7244-8A1D-BAAD45FAB5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470" y="2105294"/>
            <a:ext cx="3385852" cy="1837202"/>
          </a:xfrm>
          <a:prstGeom prst="rect">
            <a:avLst/>
          </a:prstGeom>
        </p:spPr>
      </p:pic>
      <p:cxnSp>
        <p:nvCxnSpPr>
          <p:cNvPr id="9" name="Curved Connector 8">
            <a:extLst>
              <a:ext uri="{FF2B5EF4-FFF2-40B4-BE49-F238E27FC236}">
                <a16:creationId xmlns:a16="http://schemas.microsoft.com/office/drawing/2014/main" id="{6359BB25-A27C-7647-8AB1-91AC464FAE1F}"/>
              </a:ext>
            </a:extLst>
          </p:cNvPr>
          <p:cNvCxnSpPr>
            <a:cxnSpLocks/>
          </p:cNvCxnSpPr>
          <p:nvPr/>
        </p:nvCxnSpPr>
        <p:spPr>
          <a:xfrm flipV="1">
            <a:off x="5780785" y="2478795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6C52E8B6-288A-954A-A56E-6257128F5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6044" y="4514904"/>
            <a:ext cx="2812973" cy="1650668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6B150199-B984-A149-AFB9-EB5B5228F6C8}"/>
              </a:ext>
            </a:extLst>
          </p:cNvPr>
          <p:cNvCxnSpPr>
            <a:cxnSpLocks/>
          </p:cNvCxnSpPr>
          <p:nvPr/>
        </p:nvCxnSpPr>
        <p:spPr>
          <a:xfrm flipV="1">
            <a:off x="6892811" y="5472194"/>
            <a:ext cx="631032" cy="286439"/>
          </a:xfrm>
          <a:prstGeom prst="curvedConnector3">
            <a:avLst/>
          </a:prstGeom>
          <a:ln w="34925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21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Scenarios </a:t>
            </a:r>
            <a:r>
              <a:rPr lang="en-IN" sz="2000" b="1" i="1" dirty="0"/>
              <a:t>(continued…)</a:t>
            </a:r>
            <a:endParaRPr lang="en-IN" sz="2000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596F1-2D56-3D4B-9F13-F8AF4F37BA75}"/>
              </a:ext>
            </a:extLst>
          </p:cNvPr>
          <p:cNvSpPr txBox="1"/>
          <p:nvPr/>
        </p:nvSpPr>
        <p:spPr>
          <a:xfrm>
            <a:off x="408878" y="1172733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impacted devices due to an alert?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'18:00'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</a:t>
            </a:r>
            <a:endParaRPr lang="en-IN" sz="16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16092B74-553A-B94C-B221-D87167864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9976" y="4370935"/>
            <a:ext cx="2948245" cy="1899444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37C83772-97F3-724D-A447-BEDB398BB703}"/>
              </a:ext>
            </a:extLst>
          </p:cNvPr>
          <p:cNvSpPr txBox="1"/>
          <p:nvPr/>
        </p:nvSpPr>
        <p:spPr>
          <a:xfrm>
            <a:off x="5952781" y="1192294"/>
            <a:ext cx="5687122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600" b="1" dirty="0"/>
              <a:t>What are the Unhealthy services?</a:t>
            </a:r>
            <a:br>
              <a:rPr lang="en-IN" sz="1200" b="1" dirty="0"/>
            </a:br>
            <a:r>
              <a:rPr lang="en-IN" sz="1200" b="1" dirty="0"/>
              <a:t>Cypher Query:</a:t>
            </a:r>
            <a:r>
              <a:rPr lang="en-IN" sz="1600" b="1" dirty="0"/>
              <a:t>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,(n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</a:p>
          <a:p>
            <a:pPr lvl="1"/>
            <a:r>
              <a:rPr lang="en-US" sz="1000" i="1" dirty="0"/>
              <a:t>UNION </a:t>
            </a:r>
          </a:p>
          <a:p>
            <a:pPr lvl="1"/>
            <a:r>
              <a:rPr lang="en-US" sz="1000" i="1" dirty="0"/>
              <a:t>MATCH (</a:t>
            </a:r>
            <a:r>
              <a:rPr lang="en-US" sz="1000" i="1" dirty="0" err="1"/>
              <a:t>n:Alert</a:t>
            </a:r>
            <a:r>
              <a:rPr lang="en-US" sz="1000" i="1" dirty="0"/>
              <a:t> ) WHERE </a:t>
            </a:r>
            <a:r>
              <a:rPr lang="en-US" sz="1000" i="1" dirty="0" err="1"/>
              <a:t>toLower</a:t>
            </a:r>
            <a:r>
              <a:rPr lang="en-US" sz="1000" i="1" dirty="0"/>
              <a:t>(</a:t>
            </a:r>
            <a:r>
              <a:rPr lang="en-US" sz="1000" i="1" dirty="0" err="1"/>
              <a:t>n.name</a:t>
            </a:r>
            <a:r>
              <a:rPr lang="en-US" sz="1000" i="1" dirty="0"/>
              <a:t>) CONTAINS </a:t>
            </a:r>
            <a:r>
              <a:rPr lang="en-US" sz="1000" i="1" dirty="0" err="1"/>
              <a:t>toLower</a:t>
            </a:r>
            <a:r>
              <a:rPr lang="en-US" sz="1000" i="1" dirty="0"/>
              <a:t>('interface is down') </a:t>
            </a:r>
          </a:p>
          <a:p>
            <a:pPr lvl="1"/>
            <a:r>
              <a:rPr lang="en-US" sz="1000" i="1" dirty="0"/>
              <a:t>MATCH (n)-[</a:t>
            </a:r>
            <a:r>
              <a:rPr lang="en-US" sz="1000" i="1" dirty="0" err="1"/>
              <a:t>r:CORRELATED_AT</a:t>
            </a:r>
            <a:r>
              <a:rPr lang="en-US" sz="1000" i="1" dirty="0"/>
              <a:t>]-(</a:t>
            </a:r>
            <a:r>
              <a:rPr lang="en-US" sz="1000" i="1" dirty="0" err="1"/>
              <a:t>asso_alert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with </a:t>
            </a:r>
            <a:r>
              <a:rPr lang="en-US" sz="1000" i="1" dirty="0" err="1"/>
              <a:t>n,asso_alert</a:t>
            </a:r>
            <a:r>
              <a:rPr lang="en-US" sz="1000" i="1" dirty="0"/>
              <a:t>, r ORDER BY </a:t>
            </a:r>
            <a:r>
              <a:rPr lang="en-US" sz="1000" i="1" dirty="0" err="1"/>
              <a:t>r.mutual_information</a:t>
            </a:r>
            <a:r>
              <a:rPr lang="en-US" sz="1000" i="1" dirty="0"/>
              <a:t> DESC limit 5 </a:t>
            </a:r>
          </a:p>
          <a:p>
            <a:pPr lvl="1"/>
            <a:r>
              <a:rPr lang="en-US" sz="1000" i="1" dirty="0"/>
              <a:t>optional MATCH 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)-[ci]-(</a:t>
            </a:r>
            <a:r>
              <a:rPr lang="en-US" sz="1000" i="1" dirty="0" err="1"/>
              <a:t>i:Interval</a:t>
            </a:r>
            <a:r>
              <a:rPr lang="en-US" sz="1000" i="1" dirty="0"/>
              <a:t>),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</a:t>
            </a:r>
          </a:p>
          <a:p>
            <a:pPr lvl="1"/>
            <a:r>
              <a:rPr lang="en-US" sz="1000" i="1" dirty="0"/>
              <a:t>WHERE </a:t>
            </a:r>
            <a:r>
              <a:rPr lang="en-US" sz="1000" i="1" dirty="0" err="1"/>
              <a:t>i.date</a:t>
            </a:r>
            <a:r>
              <a:rPr lang="en-US" sz="1000" i="1" dirty="0"/>
              <a:t> &gt;= '11-23-2021' AND </a:t>
            </a:r>
            <a:r>
              <a:rPr lang="en-US" sz="1000" i="1" dirty="0" err="1"/>
              <a:t>i.startTime</a:t>
            </a:r>
            <a:r>
              <a:rPr lang="en-US" sz="1000" i="1" dirty="0"/>
              <a:t> &gt;= '17:00' AND </a:t>
            </a:r>
            <a:r>
              <a:rPr lang="en-US" sz="1000" i="1" dirty="0" err="1"/>
              <a:t>i.date</a:t>
            </a:r>
            <a:r>
              <a:rPr lang="en-US" sz="1000" i="1" dirty="0"/>
              <a:t> &lt;= '11-23-2021' AND </a:t>
            </a:r>
            <a:r>
              <a:rPr lang="en-US" sz="1000" i="1" dirty="0" err="1"/>
              <a:t>i.endTime</a:t>
            </a:r>
            <a:r>
              <a:rPr lang="en-US" sz="1000" i="1" dirty="0"/>
              <a:t> &lt;= '23:00'</a:t>
            </a:r>
          </a:p>
          <a:p>
            <a:pPr lvl="1"/>
            <a:r>
              <a:rPr lang="en-US" sz="1000" i="1" dirty="0"/>
              <a:t>return c as ci ,(</a:t>
            </a:r>
            <a:r>
              <a:rPr lang="en-US" sz="1000" i="1" dirty="0" err="1"/>
              <a:t>asso_alert</a:t>
            </a:r>
            <a:r>
              <a:rPr lang="en-US" sz="1000" i="1" dirty="0"/>
              <a:t> )-[</a:t>
            </a:r>
            <a:r>
              <a:rPr lang="en-US" sz="1000" i="1" dirty="0" err="1"/>
              <a:t>ar</a:t>
            </a:r>
            <a:r>
              <a:rPr lang="en-US" sz="1000" i="1" dirty="0"/>
              <a:t>]-(</a:t>
            </a:r>
            <a:r>
              <a:rPr lang="en-US" sz="1000" i="1" dirty="0" err="1"/>
              <a:t>c:CI</a:t>
            </a:r>
            <a:r>
              <a:rPr lang="en-US" sz="1000" i="1" dirty="0"/>
              <a:t>) as </a:t>
            </a:r>
            <a:r>
              <a:rPr lang="en-US" sz="1000" i="1" dirty="0" err="1"/>
              <a:t>ar</a:t>
            </a:r>
            <a:r>
              <a:rPr lang="en-US" sz="1000" i="1" dirty="0"/>
              <a:t> , </a:t>
            </a:r>
            <a:r>
              <a:rPr lang="en-US" sz="1000" i="1" dirty="0" err="1"/>
              <a:t>i</a:t>
            </a:r>
            <a:r>
              <a:rPr lang="en-US" sz="1000" i="1" dirty="0"/>
              <a:t>, (</a:t>
            </a:r>
            <a:r>
              <a:rPr lang="en-US" sz="1000" i="1" dirty="0" err="1"/>
              <a:t>c:CI</a:t>
            </a:r>
            <a:r>
              <a:rPr lang="en-US" sz="1000" i="1" dirty="0"/>
              <a:t>)-[]-(</a:t>
            </a:r>
            <a:r>
              <a:rPr lang="en-US" sz="1000" i="1" dirty="0" err="1"/>
              <a:t>s:Service</a:t>
            </a:r>
            <a:r>
              <a:rPr lang="en-US" sz="1000" i="1" dirty="0"/>
              <a:t>) as cis, s </a:t>
            </a:r>
            <a:endParaRPr lang="en-IN" sz="1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1600" dirty="0"/>
          </a:p>
          <a:p>
            <a:pPr lvl="1"/>
            <a:br>
              <a:rPr lang="en-IN" sz="1200" dirty="0"/>
            </a:br>
            <a:endParaRPr lang="en-IN" sz="12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8E72AE4-F89E-9340-930F-39CA312FE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6728" y="4307300"/>
            <a:ext cx="3251218" cy="193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2874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18817" y="659135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481577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82601" y="976152"/>
            <a:ext cx="5613399" cy="17725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  <a:spcAft>
                <a:spcPts val="600"/>
              </a:spcAft>
            </a:pPr>
            <a:r>
              <a:rPr lang="en-US" sz="6600" dirty="0">
                <a:latin typeface="+mj-lt"/>
                <a:ea typeface="+mj-ea"/>
                <a:cs typeface="+mj-cs"/>
              </a:rPr>
              <a:t>Validation</a:t>
            </a:r>
          </a:p>
          <a:p>
            <a:pPr marL="285750" indent="-285750">
              <a:spcBef>
                <a:spcPct val="0"/>
              </a:spcBef>
              <a:spcAft>
                <a:spcPts val="600"/>
              </a:spcAft>
            </a:pPr>
            <a:endParaRPr lang="en-US" sz="6600" dirty="0"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00AD4F8-E8E5-4783-B7A9-DBB6EF2611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C879D70-9794-4F48-B333-162B82E4CB13}"/>
              </a:ext>
            </a:extLst>
          </p:cNvPr>
          <p:cNvSpPr txBox="1"/>
          <p:nvPr/>
        </p:nvSpPr>
        <p:spPr>
          <a:xfrm>
            <a:off x="6324144" y="976158"/>
            <a:ext cx="5114069" cy="17725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Used Cranfield Methodology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a Set of alarms from a real system where a known incidents has happened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 dirty="0"/>
              <a:t>Collected Cranfield Ground Truth for Alarm Correlation 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105C5B1-BB24-4A5C-87B3-3B75CD259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2940693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B47AB4-2CE5-448F-8623-C07F28D2C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AE6944-DAAB-9049-88A5-E3FADECD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305874"/>
              </p:ext>
            </p:extLst>
          </p:nvPr>
        </p:nvGraphicFramePr>
        <p:xfrm>
          <a:off x="5947478" y="3506597"/>
          <a:ext cx="5867400" cy="26610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5834">
                  <a:extLst>
                    <a:ext uri="{9D8B030D-6E8A-4147-A177-3AD203B41FA5}">
                      <a16:colId xmlns:a16="http://schemas.microsoft.com/office/drawing/2014/main" val="1511758300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43264505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1775341343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904434005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642424459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830587791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3299047187"/>
                    </a:ext>
                  </a:extLst>
                </a:gridCol>
                <a:gridCol w="755938">
                  <a:extLst>
                    <a:ext uri="{9D8B030D-6E8A-4147-A177-3AD203B41FA5}">
                      <a16:colId xmlns:a16="http://schemas.microsoft.com/office/drawing/2014/main" val="269265248"/>
                    </a:ext>
                  </a:extLst>
                </a:gridCol>
              </a:tblGrid>
              <a:tr h="151542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567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24715266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0.025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0.021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27620999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41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170810345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82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0.104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0.104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0.009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16089807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205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0.105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0.133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72549168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567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0.025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0.021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0.019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2430761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789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0.021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0.018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0.009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0.019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0.011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28160633"/>
                  </a:ext>
                </a:extLst>
              </a:tr>
              <a:tr h="33431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987</a:t>
                      </a:r>
                      <a:endParaRPr lang="en-IN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0.166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0.156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0.187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0.127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0.016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0.014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0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38143678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C28375E-EB19-DD48-B6D0-D9E9622D25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9936634"/>
              </p:ext>
            </p:extLst>
          </p:nvPr>
        </p:nvGraphicFramePr>
        <p:xfrm>
          <a:off x="482600" y="3506597"/>
          <a:ext cx="5249386" cy="25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5582">
                  <a:extLst>
                    <a:ext uri="{9D8B030D-6E8A-4147-A177-3AD203B41FA5}">
                      <a16:colId xmlns:a16="http://schemas.microsoft.com/office/drawing/2014/main" val="292931699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57733324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718395798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382890545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3772521713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389965220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2426930162"/>
                    </a:ext>
                  </a:extLst>
                </a:gridCol>
                <a:gridCol w="661972">
                  <a:extLst>
                    <a:ext uri="{9D8B030D-6E8A-4147-A177-3AD203B41FA5}">
                      <a16:colId xmlns:a16="http://schemas.microsoft.com/office/drawing/2014/main" val="10786234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Id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678214901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0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41350028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41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23838372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82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065013335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205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102620422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567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2575405343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789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N/A</a:t>
                      </a:r>
                      <a:endParaRPr lang="en-IN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N</a:t>
                      </a:r>
                      <a:endParaRPr lang="en-IN" sz="20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1407096798"/>
                  </a:ext>
                </a:extLst>
              </a:tr>
              <a:tr h="292095"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>
                          <a:effectLst/>
                        </a:rPr>
                        <a:t>987</a:t>
                      </a:r>
                      <a:endParaRPr lang="en-IN" sz="2000" b="1" i="0" u="none" strike="noStrike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solidFill>
                            <a:srgbClr val="00B050"/>
                          </a:solidFill>
                          <a:effectLst/>
                        </a:rPr>
                        <a:t>Y</a:t>
                      </a:r>
                      <a:endParaRPr lang="en-IN" sz="2000" b="0" i="0" u="none" strike="noStrike" dirty="0">
                        <a:solidFill>
                          <a:srgbClr val="00B05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IN" sz="2000" u="none" strike="noStrike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</a:txBody>
                  <a:tcPr marL="16075" marR="16075" marT="1607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2000" u="none" strike="noStrike" dirty="0">
                          <a:effectLst/>
                        </a:rPr>
                        <a:t>N/A</a:t>
                      </a:r>
                      <a:endParaRPr lang="en-IN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075" marR="16075" marT="16075" marB="0" anchor="b"/>
                </a:tc>
                <a:extLst>
                  <a:ext uri="{0D108BD9-81ED-4DB2-BD59-A6C34878D82A}">
                    <a16:rowId xmlns:a16="http://schemas.microsoft.com/office/drawing/2014/main" val="314770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948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60BAFD1-7FC1-1D4D-BBD1-F38B928425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" b="5411"/>
          <a:stretch/>
        </p:blipFill>
        <p:spPr>
          <a:xfrm>
            <a:off x="1243296" y="1196454"/>
            <a:ext cx="9049582" cy="4772198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9A431A85-B1FC-264C-BDCB-150269C44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499" y="665637"/>
            <a:ext cx="10803874" cy="774192"/>
          </a:xfrm>
        </p:spPr>
        <p:txBody>
          <a:bodyPr/>
          <a:lstStyle/>
          <a:p>
            <a:r>
              <a:rPr lang="en-US" sz="2800" b="1" dirty="0"/>
              <a:t>Intent: Alert Correlation based on Ontology &amp; Mutual Information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22911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90"/>
            <a:ext cx="1045509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We would like to answer the following sample questions through Knowledge Graph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Diagnose</a:t>
            </a:r>
            <a:r>
              <a:rPr lang="en-IN" dirty="0"/>
              <a:t> related alerts of an incident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Annotate</a:t>
            </a:r>
            <a:r>
              <a:rPr lang="en-IN" dirty="0"/>
              <a:t> root cause with time window based on manual feedback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Alert Counts </a:t>
            </a:r>
            <a:r>
              <a:rPr lang="en-IN" dirty="0"/>
              <a:t>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Get </a:t>
            </a:r>
            <a:r>
              <a:rPr lang="en-IN" b="1" dirty="0"/>
              <a:t>Impacted Devices </a:t>
            </a:r>
            <a:r>
              <a:rPr lang="en-IN" dirty="0"/>
              <a:t>due to an Alert in each duration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Unhealthy services </a:t>
            </a:r>
            <a:r>
              <a:rPr lang="en-IN" dirty="0"/>
              <a:t>in each duration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884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2833F9-D6E4-694D-8F2E-C8294DBBD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3138" y="929840"/>
            <a:ext cx="6668298" cy="28022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76BE5B-5218-994F-B4C7-A6523B45C1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" b="5411"/>
          <a:stretch/>
        </p:blipFill>
        <p:spPr>
          <a:xfrm>
            <a:off x="5709763" y="4300926"/>
            <a:ext cx="2879510" cy="151847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30466F-19A8-9347-8272-8993526A7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2953" y="4205922"/>
            <a:ext cx="2542697" cy="194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223C7EF-5528-D744-A1DD-AF2AF3E4C4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2369" y="3946570"/>
            <a:ext cx="790220" cy="3617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4FE948-65ED-C14C-B521-F9768E26CA19}"/>
              </a:ext>
            </a:extLst>
          </p:cNvPr>
          <p:cNvSpPr txBox="1"/>
          <p:nvPr/>
        </p:nvSpPr>
        <p:spPr>
          <a:xfrm>
            <a:off x="2022953" y="3972105"/>
            <a:ext cx="2003780" cy="284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Mutual </a:t>
            </a:r>
            <a:r>
              <a:rPr lang="en-US" sz="1200" b="1" i="1" dirty="0">
                <a:ea typeface="Brush Script MT" panose="03060802040406070304" pitchFamily="66" charset="-122"/>
                <a:cs typeface="Arial" panose="020B0604020202020204" pitchFamily="34" charset="0"/>
              </a:rPr>
              <a:t>Information</a:t>
            </a:r>
            <a:r>
              <a:rPr lang="en-US" sz="1200" b="1" i="1" dirty="0">
                <a:latin typeface="Arial" panose="020B0604020202020204" pitchFamily="34" charset="0"/>
                <a:ea typeface="Brush Script MT" panose="03060802040406070304" pitchFamily="66" charset="-122"/>
                <a:cs typeface="Arial" panose="020B0604020202020204" pitchFamily="34" charset="0"/>
              </a:rPr>
              <a:t> I(X,Y)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525E79E-23D3-8949-9423-C247DB498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Architecture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138F0F1-9A02-7946-950B-7F7E9F823393}"/>
              </a:ext>
            </a:extLst>
          </p:cNvPr>
          <p:cNvSpPr txBox="1">
            <a:spLocks/>
          </p:cNvSpPr>
          <p:nvPr/>
        </p:nvSpPr>
        <p:spPr>
          <a:xfrm>
            <a:off x="444500" y="3453805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Main Concepts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D7470B-688E-7944-920E-856D276923F5}"/>
              </a:ext>
            </a:extLst>
          </p:cNvPr>
          <p:cNvSpPr txBox="1"/>
          <p:nvPr/>
        </p:nvSpPr>
        <p:spPr>
          <a:xfrm>
            <a:off x="8785633" y="985162"/>
            <a:ext cx="296186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Correlate these alerts using Mutual Information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Build a ontology based Knowledge Graph using Neo4j</a:t>
            </a:r>
          </a:p>
          <a:p>
            <a:endParaRPr lang="en-I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Querying layer to extract all relevant information  and visualizing the cypher query result in Neo4j browser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37707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5FCEEC9D-1D0F-914B-8ACA-E87B97BBC7F5}"/>
              </a:ext>
            </a:extLst>
          </p:cNvPr>
          <p:cNvGrpSpPr/>
          <p:nvPr/>
        </p:nvGrpSpPr>
        <p:grpSpPr>
          <a:xfrm>
            <a:off x="352204" y="1547011"/>
            <a:ext cx="11395296" cy="4323647"/>
            <a:chOff x="250218" y="816761"/>
            <a:chExt cx="11395296" cy="4323647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8018388-DA3D-B940-ABAA-D56859546152}"/>
                </a:ext>
              </a:extLst>
            </p:cNvPr>
            <p:cNvGrpSpPr/>
            <p:nvPr/>
          </p:nvGrpSpPr>
          <p:grpSpPr>
            <a:xfrm>
              <a:off x="250218" y="816761"/>
              <a:ext cx="11395296" cy="4323647"/>
              <a:chOff x="250218" y="779691"/>
              <a:chExt cx="11395296" cy="4323647"/>
            </a:xfrm>
          </p:grpSpPr>
          <p:pic>
            <p:nvPicPr>
              <p:cNvPr id="35" name="Picture 2" descr="Apache Kafka-icon | Brands AP - AZ">
                <a:extLst>
                  <a:ext uri="{FF2B5EF4-FFF2-40B4-BE49-F238E27FC236}">
                    <a16:creationId xmlns:a16="http://schemas.microsoft.com/office/drawing/2014/main" id="{B7DE5111-76AB-F54B-A740-650D48B90D9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18" y="1394233"/>
                <a:ext cx="563217" cy="5632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1A4546-74E4-D44C-87F2-5E4D4486F561}"/>
                  </a:ext>
                </a:extLst>
              </p:cNvPr>
              <p:cNvSpPr/>
              <p:nvPr/>
            </p:nvSpPr>
            <p:spPr>
              <a:xfrm>
                <a:off x="2261286" y="1482811"/>
                <a:ext cx="7088659" cy="3175686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Processor</a:t>
                </a:r>
              </a:p>
            </p:txBody>
          </p:sp>
          <p:sp>
            <p:nvSpPr>
              <p:cNvPr id="37" name="Magnetic Disk 36">
                <a:extLst>
                  <a:ext uri="{FF2B5EF4-FFF2-40B4-BE49-F238E27FC236}">
                    <a16:creationId xmlns:a16="http://schemas.microsoft.com/office/drawing/2014/main" id="{440A83DE-6E81-E349-AA05-C19AEB22EB93}"/>
                  </a:ext>
                </a:extLst>
              </p:cNvPr>
              <p:cNvSpPr/>
              <p:nvPr/>
            </p:nvSpPr>
            <p:spPr>
              <a:xfrm>
                <a:off x="8084638" y="1842701"/>
                <a:ext cx="1025610" cy="988541"/>
              </a:xfrm>
              <a:prstGeom prst="flowChartMagneticDisk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Bag of Alerts</a:t>
                </a:r>
              </a:p>
            </p:txBody>
          </p:sp>
          <p:sp>
            <p:nvSpPr>
              <p:cNvPr id="38" name="Rounded Rectangle 37">
                <a:extLst>
                  <a:ext uri="{FF2B5EF4-FFF2-40B4-BE49-F238E27FC236}">
                    <a16:creationId xmlns:a16="http://schemas.microsoft.com/office/drawing/2014/main" id="{87A5B00D-2E35-4E4B-878A-2670A0BD0EE0}"/>
                  </a:ext>
                </a:extLst>
              </p:cNvPr>
              <p:cNvSpPr/>
              <p:nvPr/>
            </p:nvSpPr>
            <p:spPr>
              <a:xfrm>
                <a:off x="2842054" y="1868959"/>
                <a:ext cx="1594022" cy="917488"/>
              </a:xfrm>
              <a:prstGeom prst="roundRect">
                <a:avLst/>
              </a:prstGeom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Correlate Alerts</a:t>
                </a:r>
              </a:p>
            </p:txBody>
          </p:sp>
          <p:sp>
            <p:nvSpPr>
              <p:cNvPr id="39" name="Rounded Rectangle 38">
                <a:extLst>
                  <a:ext uri="{FF2B5EF4-FFF2-40B4-BE49-F238E27FC236}">
                    <a16:creationId xmlns:a16="http://schemas.microsoft.com/office/drawing/2014/main" id="{67931953-6165-1647-BD2E-FE796DFEF5D9}"/>
                  </a:ext>
                </a:extLst>
              </p:cNvPr>
              <p:cNvSpPr/>
              <p:nvPr/>
            </p:nvSpPr>
            <p:spPr>
              <a:xfrm>
                <a:off x="5268096" y="1868959"/>
                <a:ext cx="1890583" cy="917488"/>
              </a:xfrm>
              <a:prstGeom prst="roundRect">
                <a:avLst/>
              </a:prstGeom>
              <a:solidFill>
                <a:schemeClr val="accent1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Knowledge Graph</a:t>
                </a:r>
              </a:p>
            </p:txBody>
          </p:sp>
          <p:sp>
            <p:nvSpPr>
              <p:cNvPr id="40" name="Rounded Rectangle 39">
                <a:extLst>
                  <a:ext uri="{FF2B5EF4-FFF2-40B4-BE49-F238E27FC236}">
                    <a16:creationId xmlns:a16="http://schemas.microsoft.com/office/drawing/2014/main" id="{B4BE1DF2-09C4-A249-9A9B-7ACA0FE89FCF}"/>
                  </a:ext>
                </a:extLst>
              </p:cNvPr>
              <p:cNvSpPr/>
              <p:nvPr/>
            </p:nvSpPr>
            <p:spPr>
              <a:xfrm>
                <a:off x="5463592" y="3662442"/>
                <a:ext cx="1474876" cy="84033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Feedback processor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0AD8BCC-FDAD-A248-AD68-523D419103CA}"/>
                  </a:ext>
                </a:extLst>
              </p:cNvPr>
              <p:cNvSpPr/>
              <p:nvPr/>
            </p:nvSpPr>
            <p:spPr>
              <a:xfrm>
                <a:off x="9612261" y="779691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Alert Graph</a:t>
                </a:r>
              </a:p>
            </p:txBody>
          </p:sp>
          <p:pic>
            <p:nvPicPr>
              <p:cNvPr id="42" name="Picture 4" descr="Alert Graph">
                <a:extLst>
                  <a:ext uri="{FF2B5EF4-FFF2-40B4-BE49-F238E27FC236}">
                    <a16:creationId xmlns:a16="http://schemas.microsoft.com/office/drawing/2014/main" id="{0DBA93B0-560B-B64A-923B-EDD2DEA76936}"/>
                  </a:ext>
                  <a:ext uri="{C183D7F6-B498-43B3-948B-1728B52AA6E4}">
                    <adec:decorative xmlns:adec="http://schemas.microsoft.com/office/drawing/2017/decorative" val="0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665506" y="1232023"/>
                <a:ext cx="1838636" cy="129998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F1FEB336-7B32-7742-B9C6-5961C882C1DC}"/>
                  </a:ext>
                </a:extLst>
              </p:cNvPr>
              <p:cNvSpPr/>
              <p:nvPr/>
            </p:nvSpPr>
            <p:spPr>
              <a:xfrm>
                <a:off x="9629004" y="3311035"/>
                <a:ext cx="2016510" cy="1792303"/>
              </a:xfrm>
              <a:prstGeom prst="rect">
                <a:avLst/>
              </a:prstGeom>
              <a:ln>
                <a:solidFill>
                  <a:srgbClr val="00B0F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t" anchorCtr="0">
                <a:noAutofit/>
              </a:bodyPr>
              <a:lstStyle/>
              <a:p>
                <a:r>
                  <a:rPr lang="en-US" dirty="0"/>
                  <a:t>Chatbot </a:t>
                </a:r>
              </a:p>
            </p:txBody>
          </p:sp>
          <p:pic>
            <p:nvPicPr>
              <p:cNvPr id="44" name="Picture 10" descr="Robot icon. Bot sign design. Chatbot symbol concept (982640) | Icons |  Design Bundles">
                <a:extLst>
                  <a:ext uri="{FF2B5EF4-FFF2-40B4-BE49-F238E27FC236}">
                    <a16:creationId xmlns:a16="http://schemas.microsoft.com/office/drawing/2014/main" id="{B26FBF73-088F-384D-9B76-1C3774D0F5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3931" y="3870522"/>
                <a:ext cx="1546655" cy="1031103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45" name="Curved Connector 44">
                <a:extLst>
                  <a:ext uri="{FF2B5EF4-FFF2-40B4-BE49-F238E27FC236}">
                    <a16:creationId xmlns:a16="http://schemas.microsoft.com/office/drawing/2014/main" id="{28232F1E-0F22-AA42-B53B-10BD96A37B69}"/>
                  </a:ext>
                </a:extLst>
              </p:cNvPr>
              <p:cNvCxnSpPr>
                <a:cxnSpLocks/>
                <a:stCxn id="39" idx="0"/>
                <a:endCxn id="41" idx="1"/>
              </p:cNvCxnSpPr>
              <p:nvPr/>
            </p:nvCxnSpPr>
            <p:spPr>
              <a:xfrm rot="5400000" flipH="1" flipV="1">
                <a:off x="7816266" y="72965"/>
                <a:ext cx="193116" cy="3398873"/>
              </a:xfrm>
              <a:prstGeom prst="curvedConnector2">
                <a:avLst/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Curved Connector 45">
                <a:extLst>
                  <a:ext uri="{FF2B5EF4-FFF2-40B4-BE49-F238E27FC236}">
                    <a16:creationId xmlns:a16="http://schemas.microsoft.com/office/drawing/2014/main" id="{52594C9A-6E04-8946-8672-41D2DF151A7E}"/>
                  </a:ext>
                </a:extLst>
              </p:cNvPr>
              <p:cNvCxnSpPr>
                <a:cxnSpLocks/>
                <a:stCxn id="37" idx="3"/>
                <a:endCxn id="43" idx="0"/>
              </p:cNvCxnSpPr>
              <p:nvPr/>
            </p:nvCxnSpPr>
            <p:spPr>
              <a:xfrm rot="16200000" flipH="1">
                <a:off x="9377455" y="2051230"/>
                <a:ext cx="479793" cy="2039816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92D05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urved Connector 46">
                <a:extLst>
                  <a:ext uri="{FF2B5EF4-FFF2-40B4-BE49-F238E27FC236}">
                    <a16:creationId xmlns:a16="http://schemas.microsoft.com/office/drawing/2014/main" id="{21640B22-DE98-9644-9C25-3C220051C5AD}"/>
                  </a:ext>
                </a:extLst>
              </p:cNvPr>
              <p:cNvCxnSpPr>
                <a:cxnSpLocks/>
                <a:stCxn id="43" idx="1"/>
                <a:endCxn id="40" idx="3"/>
              </p:cNvCxnSpPr>
              <p:nvPr/>
            </p:nvCxnSpPr>
            <p:spPr>
              <a:xfrm rot="10800000">
                <a:off x="6938468" y="4082611"/>
                <a:ext cx="2690536" cy="12457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rgbClr val="FFC000"/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C75527FD-2588-834F-8530-72320228F6E4}"/>
                  </a:ext>
                </a:extLst>
              </p:cNvPr>
              <p:cNvCxnSpPr>
                <a:cxnSpLocks/>
                <a:stCxn id="38" idx="3"/>
                <a:endCxn id="39" idx="1"/>
              </p:cNvCxnSpPr>
              <p:nvPr/>
            </p:nvCxnSpPr>
            <p:spPr>
              <a:xfrm>
                <a:off x="4436076" y="2327703"/>
                <a:ext cx="832020" cy="0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A662C76D-9135-2944-B0D5-45F2F0EEB8C2}"/>
                  </a:ext>
                </a:extLst>
              </p:cNvPr>
              <p:cNvCxnSpPr>
                <a:cxnSpLocks/>
                <a:stCxn id="39" idx="3"/>
                <a:endCxn id="37" idx="2"/>
              </p:cNvCxnSpPr>
              <p:nvPr/>
            </p:nvCxnSpPr>
            <p:spPr>
              <a:xfrm>
                <a:off x="7158679" y="2327703"/>
                <a:ext cx="925959" cy="9269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1DA0BF6-382C-8E43-A836-F6CF61ADAE2F}"/>
                  </a:ext>
                </a:extLst>
              </p:cNvPr>
              <p:cNvCxnSpPr>
                <a:cxnSpLocks/>
                <a:stCxn id="40" idx="0"/>
                <a:endCxn id="39" idx="2"/>
              </p:cNvCxnSpPr>
              <p:nvPr/>
            </p:nvCxnSpPr>
            <p:spPr>
              <a:xfrm flipV="1">
                <a:off x="6201030" y="2786447"/>
                <a:ext cx="12358" cy="875995"/>
              </a:xfrm>
              <a:prstGeom prst="straightConnector1">
                <a:avLst/>
              </a:prstGeom>
              <a:ln w="63500"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urved Connector 50">
                <a:extLst>
                  <a:ext uri="{FF2B5EF4-FFF2-40B4-BE49-F238E27FC236}">
                    <a16:creationId xmlns:a16="http://schemas.microsoft.com/office/drawing/2014/main" id="{19C8029B-8BD2-BE41-83F4-61A236A6E9B6}"/>
                  </a:ext>
                </a:extLst>
              </p:cNvPr>
              <p:cNvCxnSpPr>
                <a:cxnSpLocks/>
                <a:stCxn id="55" idx="3"/>
                <a:endCxn id="38" idx="1"/>
              </p:cNvCxnSpPr>
              <p:nvPr/>
            </p:nvCxnSpPr>
            <p:spPr>
              <a:xfrm flipV="1">
                <a:off x="1872865" y="2327703"/>
                <a:ext cx="969189" cy="732943"/>
              </a:xfrm>
              <a:prstGeom prst="curvedConnector3">
                <a:avLst/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A547081-660F-4145-845A-2763936ADB4B}"/>
                  </a:ext>
                </a:extLst>
              </p:cNvPr>
              <p:cNvSpPr txBox="1"/>
              <p:nvPr/>
            </p:nvSpPr>
            <p:spPr>
              <a:xfrm>
                <a:off x="7777533" y="3787336"/>
                <a:ext cx="1156005" cy="2623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user feedback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9EF3569-34E9-6949-B0C4-BF5B57492615}"/>
                  </a:ext>
                </a:extLst>
              </p:cNvPr>
              <p:cNvSpPr txBox="1"/>
              <p:nvPr/>
            </p:nvSpPr>
            <p:spPr>
              <a:xfrm>
                <a:off x="7194702" y="2432047"/>
                <a:ext cx="795998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bag of alerts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513C1C6-FD66-9A41-8609-D4EE706FACD3}"/>
                  </a:ext>
                </a:extLst>
              </p:cNvPr>
              <p:cNvSpPr txBox="1"/>
              <p:nvPr/>
            </p:nvSpPr>
            <p:spPr>
              <a:xfrm>
                <a:off x="4491253" y="2418487"/>
                <a:ext cx="870782" cy="6001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build Knowledge Graph</a:t>
                </a:r>
              </a:p>
            </p:txBody>
          </p:sp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E6D0DBB-2C87-0842-8B7F-5529BA1A3158}"/>
                  </a:ext>
                </a:extLst>
              </p:cNvPr>
              <p:cNvSpPr/>
              <p:nvPr/>
            </p:nvSpPr>
            <p:spPr>
              <a:xfrm>
                <a:off x="278843" y="2601902"/>
                <a:ext cx="1594022" cy="917488"/>
              </a:xfrm>
              <a:prstGeom prst="roundRect">
                <a:avLst/>
              </a:prstGeom>
              <a:solidFill>
                <a:srgbClr val="00B0F0"/>
              </a:solidFill>
              <a:ln w="50800">
                <a:solidFill>
                  <a:srgbClr val="FF0000"/>
                </a:solidFill>
              </a:ln>
              <a:effectLst>
                <a:glow rad="101600">
                  <a:srgbClr val="FF0000"/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Read &amp; de-identify alerts</a:t>
                </a:r>
              </a:p>
            </p:txBody>
          </p:sp>
          <p:cxnSp>
            <p:nvCxnSpPr>
              <p:cNvPr id="56" name="Curved Connector 55">
                <a:extLst>
                  <a:ext uri="{FF2B5EF4-FFF2-40B4-BE49-F238E27FC236}">
                    <a16:creationId xmlns:a16="http://schemas.microsoft.com/office/drawing/2014/main" id="{4DD130B3-E571-3D49-97FD-A43691407581}"/>
                  </a:ext>
                </a:extLst>
              </p:cNvPr>
              <p:cNvCxnSpPr>
                <a:cxnSpLocks/>
                <a:stCxn id="33" idx="2"/>
                <a:endCxn id="55" idx="0"/>
              </p:cNvCxnSpPr>
              <p:nvPr/>
            </p:nvCxnSpPr>
            <p:spPr>
              <a:xfrm rot="5400000">
                <a:off x="974802" y="2131083"/>
                <a:ext cx="571872" cy="369767"/>
              </a:xfrm>
              <a:prstGeom prst="curvedConnector3">
                <a:avLst>
                  <a:gd name="adj1" fmla="val 50000"/>
                </a:avLst>
              </a:prstGeom>
              <a:ln w="38100">
                <a:solidFill>
                  <a:schemeClr val="accent2">
                    <a:lumMod val="75000"/>
                  </a:schemeClr>
                </a:solidFill>
                <a:headEnd type="none" w="lg" len="med"/>
                <a:tailEnd type="triangle" w="lg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297041CC-52E2-6B4C-875C-E30E0AFDB0AC}"/>
                  </a:ext>
                </a:extLst>
              </p:cNvPr>
              <p:cNvSpPr txBox="1"/>
              <p:nvPr/>
            </p:nvSpPr>
            <p:spPr>
              <a:xfrm>
                <a:off x="7509273" y="1445255"/>
                <a:ext cx="870782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98DE1592-A8E2-6F40-8BF4-B50FFF92793D}"/>
                  </a:ext>
                </a:extLst>
              </p:cNvPr>
              <p:cNvSpPr txBox="1"/>
              <p:nvPr/>
            </p:nvSpPr>
            <p:spPr>
              <a:xfrm>
                <a:off x="9292590" y="2809044"/>
                <a:ext cx="1357644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100" dirty="0"/>
                  <a:t>present as search</a:t>
                </a:r>
              </a:p>
            </p:txBody>
          </p:sp>
        </p:grpSp>
        <p:cxnSp>
          <p:nvCxnSpPr>
            <p:cNvPr id="31" name="Curved Connector 30">
              <a:extLst>
                <a:ext uri="{FF2B5EF4-FFF2-40B4-BE49-F238E27FC236}">
                  <a16:creationId xmlns:a16="http://schemas.microsoft.com/office/drawing/2014/main" id="{AFA71DB7-7B60-0B4A-88F6-6E96F2BF9EFF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>
              <a:off x="427991" y="2030812"/>
              <a:ext cx="647863" cy="608160"/>
            </a:xfrm>
            <a:prstGeom prst="curvedConnector2">
              <a:avLst/>
            </a:prstGeom>
            <a:ln w="38100">
              <a:solidFill>
                <a:schemeClr val="accent2">
                  <a:lumMod val="75000"/>
                </a:schemeClr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B1F164D5-12D1-5B4B-9554-DF4523FCEA80}"/>
                </a:ext>
              </a:extLst>
            </p:cNvPr>
            <p:cNvGrpSpPr/>
            <p:nvPr/>
          </p:nvGrpSpPr>
          <p:grpSpPr>
            <a:xfrm>
              <a:off x="866680" y="1383699"/>
              <a:ext cx="1157881" cy="646331"/>
              <a:chOff x="866680" y="1383699"/>
              <a:chExt cx="1157881" cy="646331"/>
            </a:xfrm>
          </p:grpSpPr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DB551FD-F689-484B-A2D3-81171963989A}"/>
                  </a:ext>
                </a:extLst>
              </p:cNvPr>
              <p:cNvSpPr txBox="1"/>
              <p:nvPr/>
            </p:nvSpPr>
            <p:spPr>
              <a:xfrm>
                <a:off x="866680" y="1383699"/>
                <a:ext cx="1157881" cy="646331"/>
              </a:xfrm>
              <a:prstGeom prst="rect">
                <a:avLst/>
              </a:prstGeom>
              <a:noFill/>
              <a:ln w="50800">
                <a:solidFill>
                  <a:srgbClr val="FF0000"/>
                </a:solidFill>
              </a:ln>
              <a:effectLst>
                <a:glow rad="63500">
                  <a:srgbClr val="FF0000"/>
                </a:glow>
              </a:effectLst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Alert </a:t>
                </a:r>
                <a:br>
                  <a:rPr lang="en-US" b="1" dirty="0"/>
                </a:br>
                <a:r>
                  <a:rPr lang="en-US" b="1" dirty="0"/>
                  <a:t>Generator</a:t>
                </a:r>
              </a:p>
            </p:txBody>
          </p:sp>
          <p:pic>
            <p:nvPicPr>
              <p:cNvPr id="34" name="Graphic 33" descr="Bell outline">
                <a:extLst>
                  <a:ext uri="{FF2B5EF4-FFF2-40B4-BE49-F238E27FC236}">
                    <a16:creationId xmlns:a16="http://schemas.microsoft.com/office/drawing/2014/main" id="{FB0D06FB-FF9A-0F4F-BCAC-06003270DD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484311" y="1404760"/>
                <a:ext cx="388510" cy="388510"/>
              </a:xfrm>
              <a:prstGeom prst="rect">
                <a:avLst/>
              </a:prstGeom>
            </p:spPr>
          </p:pic>
        </p:grpSp>
      </p:grpSp>
      <p:sp>
        <p:nvSpPr>
          <p:cNvPr id="59" name="Title 1">
            <a:extLst>
              <a:ext uri="{FF2B5EF4-FFF2-40B4-BE49-F238E27FC236}">
                <a16:creationId xmlns:a16="http://schemas.microsoft.com/office/drawing/2014/main" id="{906E362C-6F5C-464B-BAB6-F963790B6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500" y="665637"/>
            <a:ext cx="8661400" cy="774192"/>
          </a:xfrm>
        </p:spPr>
        <p:txBody>
          <a:bodyPr/>
          <a:lstStyle/>
          <a:p>
            <a:r>
              <a:rPr lang="en-US" sz="2800" b="1" dirty="0"/>
              <a:t>Mutual Information &amp; Knowledge Graph</a:t>
            </a:r>
            <a:br>
              <a:rPr lang="en-US" sz="2800" b="1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40782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How to calculate Mutual Information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9F5C9E-4A77-9840-9027-51C2C965456B}"/>
              </a:ext>
            </a:extLst>
          </p:cNvPr>
          <p:cNvSpPr txBox="1"/>
          <p:nvPr/>
        </p:nvSpPr>
        <p:spPr>
          <a:xfrm>
            <a:off x="564994" y="1115122"/>
            <a:ext cx="9879981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Identify the syntagmatic relationship between the alerts over specified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Divide the time as 5 mnts window</a:t>
            </a:r>
          </a:p>
          <a:p>
            <a:endParaRPr lang="en-US" dirty="0"/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1 means Alert gets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r>
              <a:rPr lang="en-US" dirty="0"/>
              <a:t>t</a:t>
            </a:r>
            <a:r>
              <a:rPr lang="en-US" baseline="-25000" dirty="0"/>
              <a:t>i</a:t>
            </a:r>
            <a:r>
              <a:rPr lang="en-US" dirty="0"/>
              <a:t> = 0 means Alert has not generated on i</a:t>
            </a:r>
            <a:r>
              <a:rPr lang="en-US" baseline="30000" dirty="0"/>
              <a:t>th</a:t>
            </a:r>
            <a:r>
              <a:rPr lang="en-US" dirty="0"/>
              <a:t>  window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I(A1,A2) = H(A1) – H(A1|A2) = H(A2) – H(A2|A1)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mutual information == more correlation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Calculate only p(A1|t</a:t>
            </a:r>
            <a:r>
              <a:rPr lang="en-US" baseline="-25000" dirty="0"/>
              <a:t>i</a:t>
            </a:r>
            <a:r>
              <a:rPr lang="en-US" dirty="0"/>
              <a:t>=1) , p(A2| t</a:t>
            </a:r>
            <a:r>
              <a:rPr lang="en-US" baseline="-25000" dirty="0"/>
              <a:t>i</a:t>
            </a:r>
            <a:r>
              <a:rPr lang="en-US" dirty="0"/>
              <a:t>=1) , p(A1 | t</a:t>
            </a:r>
            <a:r>
              <a:rPr lang="en-US" baseline="-25000" dirty="0"/>
              <a:t>i</a:t>
            </a:r>
            <a:r>
              <a:rPr lang="en-US" dirty="0"/>
              <a:t>=1) U p(A2 | t</a:t>
            </a:r>
            <a:r>
              <a:rPr lang="en-US" baseline="-25000" dirty="0"/>
              <a:t>i</a:t>
            </a:r>
            <a:r>
              <a:rPr lang="en-US" dirty="0"/>
              <a:t>=1) to get Mutual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Apply Smoothing during calculation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Send ontology information to neo4j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76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356839" y="802889"/>
            <a:ext cx="99691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Sample Data for 2 incidents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6198EA9-F655-0E4E-8EA3-D3C900572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1384300"/>
            <a:ext cx="83058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15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AF10CC2-7967-9B44-A222-6896FA1E60F1}"/>
              </a:ext>
            </a:extLst>
          </p:cNvPr>
          <p:cNvSpPr txBox="1"/>
          <p:nvPr/>
        </p:nvSpPr>
        <p:spPr>
          <a:xfrm>
            <a:off x="408878" y="669074"/>
            <a:ext cx="9969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548830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08D74AC-B125-4E11-BA53-E9E38396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DC76EBE-FB9D-4054-B5D8-19E3EAFE4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DA568B4-06BE-42A6-A5B6-A0FC251DAE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CC85BFE-0D03-41B5-87E4-5FA667FA55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2B0CFF1-78D7-4A83-A95E-71F9E383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108BD3D-CFD0-4A15-ACF6-EBC254CD7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489855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B2019E5-6C31-4640-A135-6BBA7FFCF6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82600" y="6368138"/>
            <a:ext cx="11147071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3A70522E-8AF8-6A4F-8657-48DA4CC4A164}"/>
              </a:ext>
            </a:extLst>
          </p:cNvPr>
          <p:cNvSpPr txBox="1">
            <a:spLocks/>
          </p:cNvSpPr>
          <p:nvPr/>
        </p:nvSpPr>
        <p:spPr>
          <a:xfrm>
            <a:off x="400432" y="738663"/>
            <a:ext cx="8661400" cy="77419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6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User Interaction, Query Layer, Neo4j Visualization</a:t>
            </a:r>
            <a:br>
              <a:rPr lang="en-US" sz="2800" b="1" dirty="0"/>
            </a:br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32AE59A-BBE9-F344-B432-A0FC9A5F95BD}"/>
              </a:ext>
            </a:extLst>
          </p:cNvPr>
          <p:cNvSpPr txBox="1"/>
          <p:nvPr/>
        </p:nvSpPr>
        <p:spPr>
          <a:xfrm>
            <a:off x="746038" y="5067970"/>
            <a:ext cx="1045509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Neo4jAlert library provides</a:t>
            </a:r>
          </a:p>
          <a:p>
            <a:pPr marL="342900" indent="-342900">
              <a:buAutoNum type="alphaLcParenR"/>
            </a:pPr>
            <a:r>
              <a:rPr lang="en-IN" dirty="0"/>
              <a:t>REST API to query Neo4j knowledge graph</a:t>
            </a:r>
          </a:p>
          <a:p>
            <a:pPr marL="342900" indent="-342900">
              <a:buAutoNum type="alphaLcParenR"/>
            </a:pPr>
            <a:r>
              <a:rPr lang="en-IN" dirty="0"/>
              <a:t>User interactive terminal interface (via REST API )</a:t>
            </a:r>
          </a:p>
          <a:p>
            <a:pPr marL="342900" indent="-342900">
              <a:buAutoNum type="alphaLcParenR"/>
            </a:pPr>
            <a:r>
              <a:rPr lang="en-IN" dirty="0"/>
              <a:t>Cypher queries that can be executed on Neo4j browser </a:t>
            </a:r>
          </a:p>
          <a:p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C430A1-1F1F-3E46-8FDD-78D2818A7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997" y="1051366"/>
            <a:ext cx="8482103" cy="396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00322"/>
      </p:ext>
    </p:extLst>
  </p:cSld>
  <p:clrMapOvr>
    <a:masterClrMapping/>
  </p:clrMapOvr>
</p:sld>
</file>

<file path=ppt/theme/theme1.xml><?xml version="1.0" encoding="utf-8"?>
<a:theme xmlns:a="http://schemas.openxmlformats.org/drawingml/2006/main" name="LevelVTI">
  <a:themeElements>
    <a:clrScheme name="Custom 88">
      <a:dk1>
        <a:sysClr val="windowText" lastClr="000000"/>
      </a:dk1>
      <a:lt1>
        <a:sysClr val="window" lastClr="FFFFFF"/>
      </a:lt1>
      <a:dk2>
        <a:srgbClr val="182230"/>
      </a:dk2>
      <a:lt2>
        <a:srgbClr val="F2F2F2"/>
      </a:lt2>
      <a:accent1>
        <a:srgbClr val="00BAC8"/>
      </a:accent1>
      <a:accent2>
        <a:srgbClr val="794DFF"/>
      </a:accent2>
      <a:accent3>
        <a:srgbClr val="00D17D"/>
      </a:accent3>
      <a:accent4>
        <a:srgbClr val="E69500"/>
      </a:accent4>
      <a:accent5>
        <a:srgbClr val="FE5D21"/>
      </a:accent5>
      <a:accent6>
        <a:srgbClr val="939393"/>
      </a:accent6>
      <a:hlink>
        <a:srgbClr val="3E8FF1"/>
      </a:hlink>
      <a:folHlink>
        <a:srgbClr val="939393"/>
      </a:folHlink>
    </a:clrScheme>
    <a:fontScheme name="Seaford">
      <a:majorFont>
        <a:latin typeface="Seaford"/>
        <a:ea typeface=""/>
        <a:cs typeface=""/>
      </a:majorFont>
      <a:minorFont>
        <a:latin typeface="Seafor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evelVTI" id="{64F43929-0387-4D33-907F-72B939BCAF99}" vid="{D804DF84-3298-4A39-BA0E-21F83D68BC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9241</TotalTime>
  <Words>1563</Words>
  <Application>Microsoft Macintosh PowerPoint</Application>
  <PresentationFormat>Widescreen</PresentationFormat>
  <Paragraphs>277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Seaford</vt:lpstr>
      <vt:lpstr>LevelVTI</vt:lpstr>
      <vt:lpstr>Designing Alert Correlation Engine using Mutual Information </vt:lpstr>
      <vt:lpstr>Intent: Alert Correlation based on Ontology &amp; Mutual Information </vt:lpstr>
      <vt:lpstr>PowerPoint Presentation</vt:lpstr>
      <vt:lpstr>Architecture </vt:lpstr>
      <vt:lpstr>Mutual Information &amp; Knowledge Graph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Bhadra, Abhijit</dc:creator>
  <cp:lastModifiedBy>Bhadra, Abhijit</cp:lastModifiedBy>
  <cp:revision>29</cp:revision>
  <dcterms:created xsi:type="dcterms:W3CDTF">2021-11-30T23:50:31Z</dcterms:created>
  <dcterms:modified xsi:type="dcterms:W3CDTF">2021-12-09T01:43:28Z</dcterms:modified>
</cp:coreProperties>
</file>