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0" r:id="rId2"/>
    <p:sldId id="257" r:id="rId3"/>
    <p:sldId id="269" r:id="rId4"/>
    <p:sldId id="258" r:id="rId5"/>
    <p:sldId id="268" r:id="rId6"/>
    <p:sldId id="261" r:id="rId7"/>
    <p:sldId id="259" r:id="rId8"/>
    <p:sldId id="271" r:id="rId9"/>
    <p:sldId id="256" r:id="rId10"/>
    <p:sldId id="267" r:id="rId11"/>
    <p:sldId id="272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92"/>
    <p:restoredTop sz="96327"/>
  </p:normalViewPr>
  <p:slideViewPr>
    <p:cSldViewPr snapToGrid="0" snapToObjects="1">
      <p:cViewPr varScale="1">
        <p:scale>
          <a:sx n="201" d="100"/>
          <a:sy n="201" d="100"/>
        </p:scale>
        <p:origin x="16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43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82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09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56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729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594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8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938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5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5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6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12/7/21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27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2FCD0-55FA-684E-ACA0-18DF757B9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Alert Correlation Engine using Mutual Information</a:t>
            </a:r>
            <a:br>
              <a:rPr lang="en-US" sz="4000" b="1" dirty="0"/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D9236-35EC-174B-9BF4-74BD2F5A9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en-US" b="1" dirty="0"/>
              <a:t>CS-410 – Fall 2020</a:t>
            </a:r>
          </a:p>
          <a:p>
            <a:pPr algn="r"/>
            <a:r>
              <a:rPr lang="en-US" b="1" dirty="0"/>
              <a:t>Team Alpha</a:t>
            </a:r>
          </a:p>
          <a:p>
            <a:pPr algn="r"/>
            <a:r>
              <a:rPr lang="en-US" sz="1600" dirty="0"/>
              <a:t>Abhijit Bhadra()</a:t>
            </a:r>
          </a:p>
          <a:p>
            <a:pPr algn="r"/>
            <a:r>
              <a:rPr lang="en-US" sz="1600" dirty="0"/>
              <a:t>Sanjeev Kumar()</a:t>
            </a:r>
          </a:p>
          <a:p>
            <a:pPr algn="r"/>
            <a:r>
              <a:rPr lang="en-US" sz="1600" dirty="0"/>
              <a:t>Swati Nanda()</a:t>
            </a:r>
          </a:p>
        </p:txBody>
      </p:sp>
    </p:spTree>
    <p:extLst>
      <p:ext uri="{BB962C8B-B14F-4D97-AF65-F5344CB8AC3E}">
        <p14:creationId xmlns:p14="http://schemas.microsoft.com/office/powerpoint/2010/main" val="1377527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F10CC2-7967-9B44-A222-6896FA1E60F1}"/>
              </a:ext>
            </a:extLst>
          </p:cNvPr>
          <p:cNvSpPr txBox="1"/>
          <p:nvPr/>
        </p:nvSpPr>
        <p:spPr>
          <a:xfrm>
            <a:off x="408878" y="669074"/>
            <a:ext cx="996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Scenarios</a:t>
            </a:r>
            <a:r>
              <a:rPr lang="en-IN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E596F1-2D56-3D4B-9F13-F8AF4F37BA75}"/>
              </a:ext>
            </a:extLst>
          </p:cNvPr>
          <p:cNvSpPr txBox="1"/>
          <p:nvPr/>
        </p:nvSpPr>
        <p:spPr>
          <a:xfrm>
            <a:off x="408878" y="1196124"/>
            <a:ext cx="1124337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Is my system healthy?</a:t>
            </a:r>
          </a:p>
          <a:p>
            <a:pPr lvl="1"/>
            <a:r>
              <a:rPr lang="en-IN" sz="1200" dirty="0"/>
              <a:t>Get the alert in a given time duration</a:t>
            </a:r>
          </a:p>
          <a:p>
            <a:pPr lvl="1"/>
            <a:endParaRPr lang="en-IN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What could have caused that alert?</a:t>
            </a:r>
          </a:p>
          <a:p>
            <a:pPr lvl="1"/>
            <a:r>
              <a:rPr lang="en-IN" sz="1200" dirty="0"/>
              <a:t>Diagnose the alert - Get Correlated alerts</a:t>
            </a:r>
          </a:p>
          <a:p>
            <a:pPr lvl="1"/>
            <a:r>
              <a:rPr lang="en-IN" sz="1200" dirty="0"/>
              <a:t>Provide feedback and mark an alert as “root-cause” alert</a:t>
            </a:r>
          </a:p>
          <a:p>
            <a:pPr lvl="1"/>
            <a:endParaRPr lang="en-IN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Get Impacted Devices due to that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What are the Unhealthy services</a:t>
            </a:r>
            <a:br>
              <a:rPr lang="en-IN" sz="1600" dirty="0"/>
            </a:br>
            <a:br>
              <a:rPr lang="en-IN" sz="1600" dirty="0"/>
            </a:br>
            <a:r>
              <a:rPr lang="en-IN" sz="1600" dirty="0">
                <a:solidFill>
                  <a:srgbClr val="FF0000"/>
                </a:solidFill>
              </a:rPr>
              <a:t>&lt;TODO&gt; add queries </a:t>
            </a:r>
          </a:p>
        </p:txBody>
      </p:sp>
    </p:spTree>
    <p:extLst>
      <p:ext uri="{BB962C8B-B14F-4D97-AF65-F5344CB8AC3E}">
        <p14:creationId xmlns:p14="http://schemas.microsoft.com/office/powerpoint/2010/main" val="3471218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F10CC2-7967-9B44-A222-6896FA1E60F1}"/>
              </a:ext>
            </a:extLst>
          </p:cNvPr>
          <p:cNvSpPr txBox="1"/>
          <p:nvPr/>
        </p:nvSpPr>
        <p:spPr>
          <a:xfrm>
            <a:off x="408878" y="669074"/>
            <a:ext cx="996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81577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F10CC2-7967-9B44-A222-6896FA1E60F1}"/>
              </a:ext>
            </a:extLst>
          </p:cNvPr>
          <p:cNvSpPr txBox="1"/>
          <p:nvPr/>
        </p:nvSpPr>
        <p:spPr>
          <a:xfrm>
            <a:off x="482601" y="976152"/>
            <a:ext cx="5613399" cy="1772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600" dirty="0">
                <a:latin typeface="+mj-lt"/>
                <a:ea typeface="+mj-ea"/>
                <a:cs typeface="+mj-cs"/>
              </a:rPr>
              <a:t>Validation</a:t>
            </a:r>
          </a:p>
          <a:p>
            <a:pPr marL="285750" indent="-285750">
              <a:spcBef>
                <a:spcPct val="0"/>
              </a:spcBef>
              <a:spcAft>
                <a:spcPts val="600"/>
              </a:spcAft>
            </a:pPr>
            <a:endParaRPr lang="en-US" sz="6600" dirty="0"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0AD4F8-E8E5-4783-B7A9-DBB6EF261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C879D70-9794-4F48-B333-162B82E4CB13}"/>
              </a:ext>
            </a:extLst>
          </p:cNvPr>
          <p:cNvSpPr txBox="1"/>
          <p:nvPr/>
        </p:nvSpPr>
        <p:spPr>
          <a:xfrm>
            <a:off x="6324144" y="976158"/>
            <a:ext cx="5114069" cy="17725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Used Cranfield Methodology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Collected a Set of alarms from a real system where a known incidents has happened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Collected Cranfield Ground Truth for Alarm Correlation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105C5B1-BB24-4A5C-87B3-3B75CD259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40693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0B47AB4-2CE5-448F-8623-C07F28D2C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0AE6944-DAAB-9049-88A5-E3FADECDC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367678"/>
              </p:ext>
            </p:extLst>
          </p:nvPr>
        </p:nvGraphicFramePr>
        <p:xfrm>
          <a:off x="5947478" y="3506597"/>
          <a:ext cx="5867400" cy="2661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834">
                  <a:extLst>
                    <a:ext uri="{9D8B030D-6E8A-4147-A177-3AD203B41FA5}">
                      <a16:colId xmlns:a16="http://schemas.microsoft.com/office/drawing/2014/main" val="1511758300"/>
                    </a:ext>
                  </a:extLst>
                </a:gridCol>
                <a:gridCol w="755938">
                  <a:extLst>
                    <a:ext uri="{9D8B030D-6E8A-4147-A177-3AD203B41FA5}">
                      <a16:colId xmlns:a16="http://schemas.microsoft.com/office/drawing/2014/main" val="2432645055"/>
                    </a:ext>
                  </a:extLst>
                </a:gridCol>
                <a:gridCol w="755938">
                  <a:extLst>
                    <a:ext uri="{9D8B030D-6E8A-4147-A177-3AD203B41FA5}">
                      <a16:colId xmlns:a16="http://schemas.microsoft.com/office/drawing/2014/main" val="1775341343"/>
                    </a:ext>
                  </a:extLst>
                </a:gridCol>
                <a:gridCol w="755938">
                  <a:extLst>
                    <a:ext uri="{9D8B030D-6E8A-4147-A177-3AD203B41FA5}">
                      <a16:colId xmlns:a16="http://schemas.microsoft.com/office/drawing/2014/main" val="904434005"/>
                    </a:ext>
                  </a:extLst>
                </a:gridCol>
                <a:gridCol w="755938">
                  <a:extLst>
                    <a:ext uri="{9D8B030D-6E8A-4147-A177-3AD203B41FA5}">
                      <a16:colId xmlns:a16="http://schemas.microsoft.com/office/drawing/2014/main" val="3642424459"/>
                    </a:ext>
                  </a:extLst>
                </a:gridCol>
                <a:gridCol w="755938">
                  <a:extLst>
                    <a:ext uri="{9D8B030D-6E8A-4147-A177-3AD203B41FA5}">
                      <a16:colId xmlns:a16="http://schemas.microsoft.com/office/drawing/2014/main" val="830587791"/>
                    </a:ext>
                  </a:extLst>
                </a:gridCol>
                <a:gridCol w="755938">
                  <a:extLst>
                    <a:ext uri="{9D8B030D-6E8A-4147-A177-3AD203B41FA5}">
                      <a16:colId xmlns:a16="http://schemas.microsoft.com/office/drawing/2014/main" val="3299047187"/>
                    </a:ext>
                  </a:extLst>
                </a:gridCol>
                <a:gridCol w="755938">
                  <a:extLst>
                    <a:ext uri="{9D8B030D-6E8A-4147-A177-3AD203B41FA5}">
                      <a16:colId xmlns:a16="http://schemas.microsoft.com/office/drawing/2014/main" val="269265248"/>
                    </a:ext>
                  </a:extLst>
                </a:gridCol>
              </a:tblGrid>
              <a:tr h="1515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Id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41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82</a:t>
                      </a:r>
                      <a:endParaRPr lang="en-IN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205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567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789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987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extLst>
                  <a:ext uri="{0D108BD9-81ED-4DB2-BD59-A6C34878D82A}">
                    <a16:rowId xmlns:a16="http://schemas.microsoft.com/office/drawing/2014/main" val="1224715266"/>
                  </a:ext>
                </a:extLst>
              </a:tr>
              <a:tr h="3343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0.133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0.104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0.166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0.025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0.021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0.166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extLst>
                  <a:ext uri="{0D108BD9-81ED-4DB2-BD59-A6C34878D82A}">
                    <a16:rowId xmlns:a16="http://schemas.microsoft.com/office/drawing/2014/main" val="1276209995"/>
                  </a:ext>
                </a:extLst>
              </a:tr>
              <a:tr h="3343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41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0.133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0.104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0.105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0.019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0.018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0.156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extLst>
                  <a:ext uri="{0D108BD9-81ED-4DB2-BD59-A6C34878D82A}">
                    <a16:rowId xmlns:a16="http://schemas.microsoft.com/office/drawing/2014/main" val="2170810345"/>
                  </a:ext>
                </a:extLst>
              </a:tr>
              <a:tr h="3343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82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0.104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0.104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0.133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0.021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0.009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0.187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extLst>
                  <a:ext uri="{0D108BD9-81ED-4DB2-BD59-A6C34878D82A}">
                    <a16:rowId xmlns:a16="http://schemas.microsoft.com/office/drawing/2014/main" val="3116089807"/>
                  </a:ext>
                </a:extLst>
              </a:tr>
              <a:tr h="3343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205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0.166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0.105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0.133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0.019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0.019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0.127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extLst>
                  <a:ext uri="{0D108BD9-81ED-4DB2-BD59-A6C34878D82A}">
                    <a16:rowId xmlns:a16="http://schemas.microsoft.com/office/drawing/2014/main" val="172549168"/>
                  </a:ext>
                </a:extLst>
              </a:tr>
              <a:tr h="3343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567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0.025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0.019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0.021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0.019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0.011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0.016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extLst>
                  <a:ext uri="{0D108BD9-81ED-4DB2-BD59-A6C34878D82A}">
                    <a16:rowId xmlns:a16="http://schemas.microsoft.com/office/drawing/2014/main" val="2162430761"/>
                  </a:ext>
                </a:extLst>
              </a:tr>
              <a:tr h="3343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789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0.021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0.018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0.009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0.019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0.011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0.014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extLst>
                  <a:ext uri="{0D108BD9-81ED-4DB2-BD59-A6C34878D82A}">
                    <a16:rowId xmlns:a16="http://schemas.microsoft.com/office/drawing/2014/main" val="3628160633"/>
                  </a:ext>
                </a:extLst>
              </a:tr>
              <a:tr h="3343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987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0.166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0.156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0.187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0.127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0.016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0.014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extLst>
                  <a:ext uri="{0D108BD9-81ED-4DB2-BD59-A6C34878D82A}">
                    <a16:rowId xmlns:a16="http://schemas.microsoft.com/office/drawing/2014/main" val="238143678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C28375E-EB19-DD48-B6D0-D9E9622D2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936634"/>
              </p:ext>
            </p:extLst>
          </p:nvPr>
        </p:nvGraphicFramePr>
        <p:xfrm>
          <a:off x="482600" y="3506597"/>
          <a:ext cx="5249386" cy="25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582">
                  <a:extLst>
                    <a:ext uri="{9D8B030D-6E8A-4147-A177-3AD203B41FA5}">
                      <a16:colId xmlns:a16="http://schemas.microsoft.com/office/drawing/2014/main" val="2929316990"/>
                    </a:ext>
                  </a:extLst>
                </a:gridCol>
                <a:gridCol w="661972">
                  <a:extLst>
                    <a:ext uri="{9D8B030D-6E8A-4147-A177-3AD203B41FA5}">
                      <a16:colId xmlns:a16="http://schemas.microsoft.com/office/drawing/2014/main" val="2577333242"/>
                    </a:ext>
                  </a:extLst>
                </a:gridCol>
                <a:gridCol w="661972">
                  <a:extLst>
                    <a:ext uri="{9D8B030D-6E8A-4147-A177-3AD203B41FA5}">
                      <a16:colId xmlns:a16="http://schemas.microsoft.com/office/drawing/2014/main" val="718395798"/>
                    </a:ext>
                  </a:extLst>
                </a:gridCol>
                <a:gridCol w="661972">
                  <a:extLst>
                    <a:ext uri="{9D8B030D-6E8A-4147-A177-3AD203B41FA5}">
                      <a16:colId xmlns:a16="http://schemas.microsoft.com/office/drawing/2014/main" val="3382890545"/>
                    </a:ext>
                  </a:extLst>
                </a:gridCol>
                <a:gridCol w="661972">
                  <a:extLst>
                    <a:ext uri="{9D8B030D-6E8A-4147-A177-3AD203B41FA5}">
                      <a16:colId xmlns:a16="http://schemas.microsoft.com/office/drawing/2014/main" val="3772521713"/>
                    </a:ext>
                  </a:extLst>
                </a:gridCol>
                <a:gridCol w="661972">
                  <a:extLst>
                    <a:ext uri="{9D8B030D-6E8A-4147-A177-3AD203B41FA5}">
                      <a16:colId xmlns:a16="http://schemas.microsoft.com/office/drawing/2014/main" val="1389965220"/>
                    </a:ext>
                  </a:extLst>
                </a:gridCol>
                <a:gridCol w="661972">
                  <a:extLst>
                    <a:ext uri="{9D8B030D-6E8A-4147-A177-3AD203B41FA5}">
                      <a16:colId xmlns:a16="http://schemas.microsoft.com/office/drawing/2014/main" val="2426930162"/>
                    </a:ext>
                  </a:extLst>
                </a:gridCol>
                <a:gridCol w="661972">
                  <a:extLst>
                    <a:ext uri="{9D8B030D-6E8A-4147-A177-3AD203B41FA5}">
                      <a16:colId xmlns:a16="http://schemas.microsoft.com/office/drawing/2014/main" val="10786234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Id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41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82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205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567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789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987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extLst>
                  <a:ext uri="{0D108BD9-81ED-4DB2-BD59-A6C34878D82A}">
                    <a16:rowId xmlns:a16="http://schemas.microsoft.com/office/drawing/2014/main" val="3678214901"/>
                  </a:ext>
                </a:extLst>
              </a:tr>
              <a:tr h="2920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N/A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0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0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extLst>
                  <a:ext uri="{0D108BD9-81ED-4DB2-BD59-A6C34878D82A}">
                    <a16:rowId xmlns:a16="http://schemas.microsoft.com/office/drawing/2014/main" val="413500285"/>
                  </a:ext>
                </a:extLst>
              </a:tr>
              <a:tr h="2920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41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N/A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extLst>
                  <a:ext uri="{0D108BD9-81ED-4DB2-BD59-A6C34878D82A}">
                    <a16:rowId xmlns:a16="http://schemas.microsoft.com/office/drawing/2014/main" val="2238383723"/>
                  </a:ext>
                </a:extLst>
              </a:tr>
              <a:tr h="2920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82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N/A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extLst>
                  <a:ext uri="{0D108BD9-81ED-4DB2-BD59-A6C34878D82A}">
                    <a16:rowId xmlns:a16="http://schemas.microsoft.com/office/drawing/2014/main" val="1065013335"/>
                  </a:ext>
                </a:extLst>
              </a:tr>
              <a:tr h="2920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205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N/A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extLst>
                  <a:ext uri="{0D108BD9-81ED-4DB2-BD59-A6C34878D82A}">
                    <a16:rowId xmlns:a16="http://schemas.microsoft.com/office/drawing/2014/main" val="1102620422"/>
                  </a:ext>
                </a:extLst>
              </a:tr>
              <a:tr h="2920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567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en-IN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en-IN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en-IN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en-IN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N/A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en-IN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en-IN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extLst>
                  <a:ext uri="{0D108BD9-81ED-4DB2-BD59-A6C34878D82A}">
                    <a16:rowId xmlns:a16="http://schemas.microsoft.com/office/drawing/2014/main" val="2575405343"/>
                  </a:ext>
                </a:extLst>
              </a:tr>
              <a:tr h="2920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789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en-IN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en-IN" sz="20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en-IN" sz="20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en-IN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0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N/A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en-IN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extLst>
                  <a:ext uri="{0D108BD9-81ED-4DB2-BD59-A6C34878D82A}">
                    <a16:rowId xmlns:a16="http://schemas.microsoft.com/office/drawing/2014/main" val="1407096798"/>
                  </a:ext>
                </a:extLst>
              </a:tr>
              <a:tr h="2920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987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0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0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N/A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extLst>
                  <a:ext uri="{0D108BD9-81ED-4DB2-BD59-A6C34878D82A}">
                    <a16:rowId xmlns:a16="http://schemas.microsoft.com/office/drawing/2014/main" val="3147704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485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F10CC2-7967-9B44-A222-6896FA1E60F1}"/>
              </a:ext>
            </a:extLst>
          </p:cNvPr>
          <p:cNvSpPr txBox="1"/>
          <p:nvPr/>
        </p:nvSpPr>
        <p:spPr>
          <a:xfrm>
            <a:off x="356839" y="802890"/>
            <a:ext cx="104550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would like to answer the following sample questions through Knowledge Graph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Diagnose</a:t>
            </a:r>
            <a:r>
              <a:rPr lang="en-IN" dirty="0"/>
              <a:t> related alerts of an incident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Annotate</a:t>
            </a:r>
            <a:r>
              <a:rPr lang="en-IN" dirty="0"/>
              <a:t> root cause with time window based on manual feedback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Get </a:t>
            </a:r>
            <a:r>
              <a:rPr lang="en-IN" b="1" dirty="0"/>
              <a:t>Alert Counts </a:t>
            </a:r>
            <a:r>
              <a:rPr lang="en-IN" dirty="0"/>
              <a:t>in each duration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Get </a:t>
            </a:r>
            <a:r>
              <a:rPr lang="en-IN" b="1" dirty="0"/>
              <a:t>Impacted Devices </a:t>
            </a:r>
            <a:r>
              <a:rPr lang="en-IN" dirty="0"/>
              <a:t>due to an Alert in each duration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Unhealthy services </a:t>
            </a:r>
            <a:r>
              <a:rPr lang="en-IN" dirty="0"/>
              <a:t>in each duration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884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2833F9-D6E4-694D-8F2E-C8294DBBD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138" y="929840"/>
            <a:ext cx="8158112" cy="34282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76BE5B-5218-994F-B4C7-A6523B45C1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5411"/>
          <a:stretch/>
        </p:blipFill>
        <p:spPr>
          <a:xfrm>
            <a:off x="6635750" y="4622322"/>
            <a:ext cx="2371370" cy="12505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30466F-19A8-9347-8272-8993526A7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4622322"/>
            <a:ext cx="1898650" cy="14491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23C7EF-5528-D744-A1DD-AF2AF3E4C4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4200" y="4285973"/>
            <a:ext cx="790220" cy="361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4FE948-65ED-C14C-B521-F9768E26CA19}"/>
              </a:ext>
            </a:extLst>
          </p:cNvPr>
          <p:cNvSpPr txBox="1"/>
          <p:nvPr/>
        </p:nvSpPr>
        <p:spPr>
          <a:xfrm>
            <a:off x="2771420" y="4358513"/>
            <a:ext cx="2003780" cy="28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latin typeface="Arial" panose="020B0604020202020204" pitchFamily="34" charset="0"/>
                <a:ea typeface="Brush Script MT" panose="03060802040406070304" pitchFamily="66" charset="-122"/>
                <a:cs typeface="Arial" panose="020B0604020202020204" pitchFamily="34" charset="0"/>
              </a:rPr>
              <a:t>Mutual </a:t>
            </a:r>
            <a:r>
              <a:rPr lang="en-US" sz="1200" b="1" i="1" dirty="0">
                <a:ea typeface="Brush Script MT" panose="03060802040406070304" pitchFamily="66" charset="-122"/>
                <a:cs typeface="Arial" panose="020B0604020202020204" pitchFamily="34" charset="0"/>
              </a:rPr>
              <a:t>Information</a:t>
            </a:r>
            <a:r>
              <a:rPr lang="en-US" sz="1200" b="1" i="1" dirty="0">
                <a:latin typeface="Arial" panose="020B0604020202020204" pitchFamily="34" charset="0"/>
                <a:ea typeface="Brush Script MT" panose="03060802040406070304" pitchFamily="66" charset="-122"/>
                <a:cs typeface="Arial" panose="020B0604020202020204" pitchFamily="34" charset="0"/>
              </a:rPr>
              <a:t> I(X,Y)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25E79E-23D3-8949-9423-C247DB498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665637"/>
            <a:ext cx="8661400" cy="774192"/>
          </a:xfrm>
        </p:spPr>
        <p:txBody>
          <a:bodyPr/>
          <a:lstStyle/>
          <a:p>
            <a:r>
              <a:rPr lang="en-US" sz="2800" b="1" dirty="0"/>
              <a:t>Architecture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138F0F1-9A02-7946-950B-7F7E9F823393}"/>
              </a:ext>
            </a:extLst>
          </p:cNvPr>
          <p:cNvSpPr txBox="1">
            <a:spLocks/>
          </p:cNvSpPr>
          <p:nvPr/>
        </p:nvSpPr>
        <p:spPr>
          <a:xfrm>
            <a:off x="641350" y="3999090"/>
            <a:ext cx="8661400" cy="7741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Main Concepts</a:t>
            </a:r>
            <a:br>
              <a:rPr lang="en-US" sz="2800" b="1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3770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F10CC2-7967-9B44-A222-6896FA1E60F1}"/>
              </a:ext>
            </a:extLst>
          </p:cNvPr>
          <p:cNvSpPr txBox="1"/>
          <p:nvPr/>
        </p:nvSpPr>
        <p:spPr>
          <a:xfrm>
            <a:off x="360453" y="1310889"/>
            <a:ext cx="114710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Correlate these alerts using Mutual Information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Build a ontology based Knowledge Graph using Neo4j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Querying layer to extract all relevant information  and visualizing the cypher query result in Neo4j browser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5BE6497-41DB-AF42-9BCE-AD5C74972F3B}"/>
              </a:ext>
            </a:extLst>
          </p:cNvPr>
          <p:cNvSpPr txBox="1">
            <a:spLocks/>
          </p:cNvSpPr>
          <p:nvPr/>
        </p:nvSpPr>
        <p:spPr>
          <a:xfrm>
            <a:off x="438150" y="621187"/>
            <a:ext cx="8420100" cy="4710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/>
              <a:t>How have we achieved this 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60768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5FCEEC9D-1D0F-914B-8ACA-E87B97BBC7F5}"/>
              </a:ext>
            </a:extLst>
          </p:cNvPr>
          <p:cNvGrpSpPr/>
          <p:nvPr/>
        </p:nvGrpSpPr>
        <p:grpSpPr>
          <a:xfrm>
            <a:off x="352204" y="1547011"/>
            <a:ext cx="11395296" cy="4323647"/>
            <a:chOff x="250218" y="816761"/>
            <a:chExt cx="11395296" cy="432364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8018388-DA3D-B940-ABAA-D56859546152}"/>
                </a:ext>
              </a:extLst>
            </p:cNvPr>
            <p:cNvGrpSpPr/>
            <p:nvPr/>
          </p:nvGrpSpPr>
          <p:grpSpPr>
            <a:xfrm>
              <a:off x="250218" y="816761"/>
              <a:ext cx="11395296" cy="4323647"/>
              <a:chOff x="250218" y="779691"/>
              <a:chExt cx="11395296" cy="4323647"/>
            </a:xfrm>
          </p:grpSpPr>
          <p:pic>
            <p:nvPicPr>
              <p:cNvPr id="35" name="Picture 2" descr="Apache Kafka-icon | Brands AP - AZ">
                <a:extLst>
                  <a:ext uri="{FF2B5EF4-FFF2-40B4-BE49-F238E27FC236}">
                    <a16:creationId xmlns:a16="http://schemas.microsoft.com/office/drawing/2014/main" id="{B7DE5111-76AB-F54B-A740-650D48B90D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218" y="1394233"/>
                <a:ext cx="563217" cy="5632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11A4546-74E4-D44C-87F2-5E4D4486F561}"/>
                  </a:ext>
                </a:extLst>
              </p:cNvPr>
              <p:cNvSpPr/>
              <p:nvPr/>
            </p:nvSpPr>
            <p:spPr>
              <a:xfrm>
                <a:off x="2261286" y="1482811"/>
                <a:ext cx="7088659" cy="3175686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 anchor="t" anchorCtr="0">
                <a:noAutofit/>
              </a:bodyPr>
              <a:lstStyle/>
              <a:p>
                <a:r>
                  <a:rPr lang="en-US" dirty="0"/>
                  <a:t>Alert Processor</a:t>
                </a:r>
              </a:p>
            </p:txBody>
          </p:sp>
          <p:sp>
            <p:nvSpPr>
              <p:cNvPr id="37" name="Magnetic Disk 36">
                <a:extLst>
                  <a:ext uri="{FF2B5EF4-FFF2-40B4-BE49-F238E27FC236}">
                    <a16:creationId xmlns:a16="http://schemas.microsoft.com/office/drawing/2014/main" id="{440A83DE-6E81-E349-AA05-C19AEB22EB93}"/>
                  </a:ext>
                </a:extLst>
              </p:cNvPr>
              <p:cNvSpPr/>
              <p:nvPr/>
            </p:nvSpPr>
            <p:spPr>
              <a:xfrm>
                <a:off x="8084638" y="1842701"/>
                <a:ext cx="1025610" cy="988541"/>
              </a:xfrm>
              <a:prstGeom prst="flowChartMagneticDisk">
                <a:avLst/>
              </a:prstGeom>
              <a:solidFill>
                <a:schemeClr val="accent1"/>
              </a:solidFill>
              <a:ln w="50800">
                <a:solidFill>
                  <a:srgbClr val="FF0000"/>
                </a:solidFill>
              </a:ln>
              <a:effectLst>
                <a:glow rad="101600">
                  <a:srgbClr val="FF0000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Bag of Alerts</a:t>
                </a:r>
              </a:p>
            </p:txBody>
          </p:sp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87A5B00D-2E35-4E4B-878A-2670A0BD0EE0}"/>
                  </a:ext>
                </a:extLst>
              </p:cNvPr>
              <p:cNvSpPr/>
              <p:nvPr/>
            </p:nvSpPr>
            <p:spPr>
              <a:xfrm>
                <a:off x="2842054" y="1868959"/>
                <a:ext cx="1594022" cy="917488"/>
              </a:xfrm>
              <a:prstGeom prst="roundRect">
                <a:avLst/>
              </a:prstGeom>
              <a:ln w="50800">
                <a:solidFill>
                  <a:srgbClr val="FF0000"/>
                </a:solidFill>
              </a:ln>
              <a:effectLst>
                <a:glow rad="101600">
                  <a:srgbClr val="FF0000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Correlate Alerts</a:t>
                </a:r>
              </a:p>
            </p:txBody>
          </p:sp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67931953-6165-1647-BD2E-FE796DFEF5D9}"/>
                  </a:ext>
                </a:extLst>
              </p:cNvPr>
              <p:cNvSpPr/>
              <p:nvPr/>
            </p:nvSpPr>
            <p:spPr>
              <a:xfrm>
                <a:off x="5268096" y="1868959"/>
                <a:ext cx="1890583" cy="917488"/>
              </a:xfrm>
              <a:prstGeom prst="roundRect">
                <a:avLst/>
              </a:prstGeom>
              <a:solidFill>
                <a:schemeClr val="accent1"/>
              </a:solidFill>
              <a:ln w="50800">
                <a:solidFill>
                  <a:srgbClr val="FF0000"/>
                </a:solidFill>
              </a:ln>
              <a:effectLst>
                <a:glow rad="101600">
                  <a:srgbClr val="FF0000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Knowledge Graph</a:t>
                </a:r>
              </a:p>
            </p:txBody>
          </p:sp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B4BE1DF2-09C4-A249-9A9B-7ACA0FE89FCF}"/>
                  </a:ext>
                </a:extLst>
              </p:cNvPr>
              <p:cNvSpPr/>
              <p:nvPr/>
            </p:nvSpPr>
            <p:spPr>
              <a:xfrm>
                <a:off x="5463592" y="3662442"/>
                <a:ext cx="1474876" cy="8403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Feedback processor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0AD8BCC-FDAD-A248-AD68-523D419103CA}"/>
                  </a:ext>
                </a:extLst>
              </p:cNvPr>
              <p:cNvSpPr/>
              <p:nvPr/>
            </p:nvSpPr>
            <p:spPr>
              <a:xfrm>
                <a:off x="9612261" y="779691"/>
                <a:ext cx="2016510" cy="1792303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 anchor="t" anchorCtr="0">
                <a:noAutofit/>
              </a:bodyPr>
              <a:lstStyle/>
              <a:p>
                <a:r>
                  <a:rPr lang="en-US" dirty="0"/>
                  <a:t>Alert Graph</a:t>
                </a:r>
              </a:p>
            </p:txBody>
          </p:sp>
          <p:pic>
            <p:nvPicPr>
              <p:cNvPr id="42" name="Picture 4" descr="Alert Graph">
                <a:extLst>
                  <a:ext uri="{FF2B5EF4-FFF2-40B4-BE49-F238E27FC236}">
                    <a16:creationId xmlns:a16="http://schemas.microsoft.com/office/drawing/2014/main" id="{0DBA93B0-560B-B64A-923B-EDD2DEA76936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65506" y="1232023"/>
                <a:ext cx="1838636" cy="1299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1FEB336-7B32-7742-B9C6-5961C882C1DC}"/>
                  </a:ext>
                </a:extLst>
              </p:cNvPr>
              <p:cNvSpPr/>
              <p:nvPr/>
            </p:nvSpPr>
            <p:spPr>
              <a:xfrm>
                <a:off x="9629004" y="3311035"/>
                <a:ext cx="2016510" cy="1792303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 anchor="t" anchorCtr="0">
                <a:noAutofit/>
              </a:bodyPr>
              <a:lstStyle/>
              <a:p>
                <a:r>
                  <a:rPr lang="en-US" dirty="0"/>
                  <a:t>Chatbot </a:t>
                </a:r>
              </a:p>
            </p:txBody>
          </p:sp>
          <p:pic>
            <p:nvPicPr>
              <p:cNvPr id="44" name="Picture 10" descr="Robot icon. Bot sign design. Chatbot symbol concept (982640) | Icons |  Design Bundles">
                <a:extLst>
                  <a:ext uri="{FF2B5EF4-FFF2-40B4-BE49-F238E27FC236}">
                    <a16:creationId xmlns:a16="http://schemas.microsoft.com/office/drawing/2014/main" id="{B26FBF73-088F-384D-9B76-1C3774D0F5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63931" y="3870522"/>
                <a:ext cx="1546655" cy="1031103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45" name="Curved Connector 44">
                <a:extLst>
                  <a:ext uri="{FF2B5EF4-FFF2-40B4-BE49-F238E27FC236}">
                    <a16:creationId xmlns:a16="http://schemas.microsoft.com/office/drawing/2014/main" id="{28232F1E-0F22-AA42-B53B-10BD96A37B69}"/>
                  </a:ext>
                </a:extLst>
              </p:cNvPr>
              <p:cNvCxnSpPr>
                <a:cxnSpLocks/>
                <a:stCxn id="39" idx="0"/>
                <a:endCxn id="41" idx="1"/>
              </p:cNvCxnSpPr>
              <p:nvPr/>
            </p:nvCxnSpPr>
            <p:spPr>
              <a:xfrm rot="5400000" flipH="1" flipV="1">
                <a:off x="7816266" y="72965"/>
                <a:ext cx="193116" cy="3398873"/>
              </a:xfrm>
              <a:prstGeom prst="curvedConnector2">
                <a:avLst/>
              </a:prstGeom>
              <a:ln w="38100">
                <a:solidFill>
                  <a:srgbClr val="92D050"/>
                </a:solidFill>
                <a:headEnd type="non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urved Connector 45">
                <a:extLst>
                  <a:ext uri="{FF2B5EF4-FFF2-40B4-BE49-F238E27FC236}">
                    <a16:creationId xmlns:a16="http://schemas.microsoft.com/office/drawing/2014/main" id="{52594C9A-6E04-8946-8672-41D2DF151A7E}"/>
                  </a:ext>
                </a:extLst>
              </p:cNvPr>
              <p:cNvCxnSpPr>
                <a:cxnSpLocks/>
                <a:stCxn id="37" idx="3"/>
                <a:endCxn id="43" idx="0"/>
              </p:cNvCxnSpPr>
              <p:nvPr/>
            </p:nvCxnSpPr>
            <p:spPr>
              <a:xfrm rot="16200000" flipH="1">
                <a:off x="9377455" y="2051230"/>
                <a:ext cx="479793" cy="2039816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92D050"/>
                </a:solidFill>
                <a:headEnd type="non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urved Connector 46">
                <a:extLst>
                  <a:ext uri="{FF2B5EF4-FFF2-40B4-BE49-F238E27FC236}">
                    <a16:creationId xmlns:a16="http://schemas.microsoft.com/office/drawing/2014/main" id="{21640B22-DE98-9644-9C25-3C220051C5AD}"/>
                  </a:ext>
                </a:extLst>
              </p:cNvPr>
              <p:cNvCxnSpPr>
                <a:cxnSpLocks/>
                <a:stCxn id="43" idx="1"/>
                <a:endCxn id="40" idx="3"/>
              </p:cNvCxnSpPr>
              <p:nvPr/>
            </p:nvCxnSpPr>
            <p:spPr>
              <a:xfrm rot="10800000">
                <a:off x="6938468" y="4082611"/>
                <a:ext cx="2690536" cy="124577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FFC000"/>
                </a:solidFill>
                <a:headEnd type="non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C75527FD-2588-834F-8530-72320228F6E4}"/>
                  </a:ext>
                </a:extLst>
              </p:cNvPr>
              <p:cNvCxnSpPr>
                <a:cxnSpLocks/>
                <a:stCxn id="38" idx="3"/>
                <a:endCxn id="39" idx="1"/>
              </p:cNvCxnSpPr>
              <p:nvPr/>
            </p:nvCxnSpPr>
            <p:spPr>
              <a:xfrm>
                <a:off x="4436076" y="2327703"/>
                <a:ext cx="832020" cy="0"/>
              </a:xfrm>
              <a:prstGeom prst="straightConnector1">
                <a:avLst/>
              </a:prstGeom>
              <a:ln w="63500"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A662C76D-9135-2944-B0D5-45F2F0EEB8C2}"/>
                  </a:ext>
                </a:extLst>
              </p:cNvPr>
              <p:cNvCxnSpPr>
                <a:cxnSpLocks/>
                <a:stCxn id="39" idx="3"/>
                <a:endCxn id="37" idx="2"/>
              </p:cNvCxnSpPr>
              <p:nvPr/>
            </p:nvCxnSpPr>
            <p:spPr>
              <a:xfrm>
                <a:off x="7158679" y="2327703"/>
                <a:ext cx="925959" cy="9269"/>
              </a:xfrm>
              <a:prstGeom prst="straightConnector1">
                <a:avLst/>
              </a:prstGeom>
              <a:ln w="63500"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41DA0BF6-382C-8E43-A836-F6CF61ADAE2F}"/>
                  </a:ext>
                </a:extLst>
              </p:cNvPr>
              <p:cNvCxnSpPr>
                <a:cxnSpLocks/>
                <a:stCxn id="40" idx="0"/>
                <a:endCxn id="39" idx="2"/>
              </p:cNvCxnSpPr>
              <p:nvPr/>
            </p:nvCxnSpPr>
            <p:spPr>
              <a:xfrm flipV="1">
                <a:off x="6201030" y="2786447"/>
                <a:ext cx="12358" cy="875995"/>
              </a:xfrm>
              <a:prstGeom prst="straightConnector1">
                <a:avLst/>
              </a:prstGeom>
              <a:ln w="63500"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urved Connector 50">
                <a:extLst>
                  <a:ext uri="{FF2B5EF4-FFF2-40B4-BE49-F238E27FC236}">
                    <a16:creationId xmlns:a16="http://schemas.microsoft.com/office/drawing/2014/main" id="{19C8029B-8BD2-BE41-83F4-61A236A6E9B6}"/>
                  </a:ext>
                </a:extLst>
              </p:cNvPr>
              <p:cNvCxnSpPr>
                <a:cxnSpLocks/>
                <a:stCxn id="55" idx="3"/>
                <a:endCxn id="38" idx="1"/>
              </p:cNvCxnSpPr>
              <p:nvPr/>
            </p:nvCxnSpPr>
            <p:spPr>
              <a:xfrm flipV="1">
                <a:off x="1872865" y="2327703"/>
                <a:ext cx="969189" cy="732943"/>
              </a:xfrm>
              <a:prstGeom prst="curvedConnector3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headEnd type="non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A547081-660F-4145-845A-2763936ADB4B}"/>
                  </a:ext>
                </a:extLst>
              </p:cNvPr>
              <p:cNvSpPr txBox="1"/>
              <p:nvPr/>
            </p:nvSpPr>
            <p:spPr>
              <a:xfrm>
                <a:off x="7777533" y="3787336"/>
                <a:ext cx="1156005" cy="262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user feedback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9EF3569-34E9-6949-B0C4-BF5B57492615}"/>
                  </a:ext>
                </a:extLst>
              </p:cNvPr>
              <p:cNvSpPr txBox="1"/>
              <p:nvPr/>
            </p:nvSpPr>
            <p:spPr>
              <a:xfrm>
                <a:off x="7194702" y="2432047"/>
                <a:ext cx="79599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build bag of alerts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513C1C6-FD66-9A41-8609-D4EE706FACD3}"/>
                  </a:ext>
                </a:extLst>
              </p:cNvPr>
              <p:cNvSpPr txBox="1"/>
              <p:nvPr/>
            </p:nvSpPr>
            <p:spPr>
              <a:xfrm>
                <a:off x="4491253" y="2418487"/>
                <a:ext cx="870782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build Knowledge Graph</a:t>
                </a:r>
              </a:p>
            </p:txBody>
          </p:sp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EE6D0DBB-2C87-0842-8B7F-5529BA1A3158}"/>
                  </a:ext>
                </a:extLst>
              </p:cNvPr>
              <p:cNvSpPr/>
              <p:nvPr/>
            </p:nvSpPr>
            <p:spPr>
              <a:xfrm>
                <a:off x="278843" y="2601902"/>
                <a:ext cx="1594022" cy="917488"/>
              </a:xfrm>
              <a:prstGeom prst="roundRect">
                <a:avLst/>
              </a:prstGeom>
              <a:solidFill>
                <a:srgbClr val="00B0F0"/>
              </a:solidFill>
              <a:ln w="50800">
                <a:solidFill>
                  <a:srgbClr val="FF0000"/>
                </a:solidFill>
              </a:ln>
              <a:effectLst>
                <a:glow rad="101600">
                  <a:srgbClr val="FF0000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Read &amp; de-identify alerts</a:t>
                </a:r>
              </a:p>
            </p:txBody>
          </p:sp>
          <p:cxnSp>
            <p:nvCxnSpPr>
              <p:cNvPr id="56" name="Curved Connector 55">
                <a:extLst>
                  <a:ext uri="{FF2B5EF4-FFF2-40B4-BE49-F238E27FC236}">
                    <a16:creationId xmlns:a16="http://schemas.microsoft.com/office/drawing/2014/main" id="{4DD130B3-E571-3D49-97FD-A43691407581}"/>
                  </a:ext>
                </a:extLst>
              </p:cNvPr>
              <p:cNvCxnSpPr>
                <a:cxnSpLocks/>
                <a:stCxn id="33" idx="2"/>
                <a:endCxn id="55" idx="0"/>
              </p:cNvCxnSpPr>
              <p:nvPr/>
            </p:nvCxnSpPr>
            <p:spPr>
              <a:xfrm rot="5400000">
                <a:off x="974802" y="2131083"/>
                <a:ext cx="571872" cy="369767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2">
                    <a:lumMod val="75000"/>
                  </a:schemeClr>
                </a:solidFill>
                <a:headEnd type="non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97041CC-52E2-6B4C-875C-E30E0AFDB0AC}"/>
                  </a:ext>
                </a:extLst>
              </p:cNvPr>
              <p:cNvSpPr txBox="1"/>
              <p:nvPr/>
            </p:nvSpPr>
            <p:spPr>
              <a:xfrm>
                <a:off x="7509273" y="1445255"/>
                <a:ext cx="87078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present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8DE1592-A8E2-6F40-8BF4-B50FFF92793D}"/>
                  </a:ext>
                </a:extLst>
              </p:cNvPr>
              <p:cNvSpPr txBox="1"/>
              <p:nvPr/>
            </p:nvSpPr>
            <p:spPr>
              <a:xfrm>
                <a:off x="9292590" y="2809044"/>
                <a:ext cx="135764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present as search</a:t>
                </a:r>
              </a:p>
            </p:txBody>
          </p:sp>
        </p:grpSp>
        <p:cxnSp>
          <p:nvCxnSpPr>
            <p:cNvPr id="31" name="Curved Connector 30">
              <a:extLst>
                <a:ext uri="{FF2B5EF4-FFF2-40B4-BE49-F238E27FC236}">
                  <a16:creationId xmlns:a16="http://schemas.microsoft.com/office/drawing/2014/main" id="{AFA71DB7-7B60-0B4A-88F6-6E96F2BF9EFF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>
              <a:off x="427991" y="2030812"/>
              <a:ext cx="647863" cy="608160"/>
            </a:xfrm>
            <a:prstGeom prst="curvedConnector2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1F164D5-12D1-5B4B-9554-DF4523FCEA80}"/>
                </a:ext>
              </a:extLst>
            </p:cNvPr>
            <p:cNvGrpSpPr/>
            <p:nvPr/>
          </p:nvGrpSpPr>
          <p:grpSpPr>
            <a:xfrm>
              <a:off x="866680" y="1383699"/>
              <a:ext cx="1157881" cy="646331"/>
              <a:chOff x="866680" y="1383699"/>
              <a:chExt cx="1157881" cy="646331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DB551FD-F689-484B-A2D3-81171963989A}"/>
                  </a:ext>
                </a:extLst>
              </p:cNvPr>
              <p:cNvSpPr txBox="1"/>
              <p:nvPr/>
            </p:nvSpPr>
            <p:spPr>
              <a:xfrm>
                <a:off x="866680" y="1383699"/>
                <a:ext cx="1157881" cy="646331"/>
              </a:xfrm>
              <a:prstGeom prst="rect">
                <a:avLst/>
              </a:prstGeom>
              <a:noFill/>
              <a:ln w="50800">
                <a:solidFill>
                  <a:srgbClr val="FF0000"/>
                </a:solidFill>
              </a:ln>
              <a:effectLst>
                <a:glow rad="63500">
                  <a:srgbClr val="FF0000"/>
                </a:glo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Alert </a:t>
                </a:r>
                <a:br>
                  <a:rPr lang="en-US" b="1" dirty="0"/>
                </a:br>
                <a:r>
                  <a:rPr lang="en-US" b="1" dirty="0"/>
                  <a:t>Generator</a:t>
                </a:r>
              </a:p>
            </p:txBody>
          </p:sp>
          <p:pic>
            <p:nvPicPr>
              <p:cNvPr id="34" name="Graphic 33" descr="Bell outline">
                <a:extLst>
                  <a:ext uri="{FF2B5EF4-FFF2-40B4-BE49-F238E27FC236}">
                    <a16:creationId xmlns:a16="http://schemas.microsoft.com/office/drawing/2014/main" id="{FB0D06FB-FF9A-0F4F-BCAC-06003270DD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484311" y="1404760"/>
                <a:ext cx="388510" cy="388510"/>
              </a:xfrm>
              <a:prstGeom prst="rect">
                <a:avLst/>
              </a:prstGeom>
            </p:spPr>
          </p:pic>
        </p:grpSp>
      </p:grpSp>
      <p:sp>
        <p:nvSpPr>
          <p:cNvPr id="59" name="Title 1">
            <a:extLst>
              <a:ext uri="{FF2B5EF4-FFF2-40B4-BE49-F238E27FC236}">
                <a16:creationId xmlns:a16="http://schemas.microsoft.com/office/drawing/2014/main" id="{906E362C-6F5C-464B-BAB6-F963790B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665637"/>
            <a:ext cx="8661400" cy="774192"/>
          </a:xfrm>
        </p:spPr>
        <p:txBody>
          <a:bodyPr/>
          <a:lstStyle/>
          <a:p>
            <a:r>
              <a:rPr lang="en-US" sz="2800" b="1" dirty="0"/>
              <a:t>Mutual Information &amp; Knowledge Graph</a:t>
            </a:r>
            <a:br>
              <a:rPr lang="en-US" sz="2800" b="1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40782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F10CC2-7967-9B44-A222-6896FA1E60F1}"/>
              </a:ext>
            </a:extLst>
          </p:cNvPr>
          <p:cNvSpPr txBox="1"/>
          <p:nvPr/>
        </p:nvSpPr>
        <p:spPr>
          <a:xfrm>
            <a:off x="408878" y="669074"/>
            <a:ext cx="996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How to calculate Mutual Information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9F5C9E-4A77-9840-9027-51C2C965456B}"/>
              </a:ext>
            </a:extLst>
          </p:cNvPr>
          <p:cNvSpPr txBox="1"/>
          <p:nvPr/>
        </p:nvSpPr>
        <p:spPr>
          <a:xfrm>
            <a:off x="564994" y="1115122"/>
            <a:ext cx="987998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the syntagmatic relationship between the alerts over specified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Divide the time as 5 mnts window</a:t>
            </a:r>
          </a:p>
          <a:p>
            <a:endParaRPr lang="en-US" dirty="0"/>
          </a:p>
          <a:p>
            <a:r>
              <a:rPr lang="en-US" dirty="0"/>
              <a:t>t</a:t>
            </a:r>
            <a:r>
              <a:rPr lang="en-US" baseline="-25000" dirty="0"/>
              <a:t>i</a:t>
            </a:r>
            <a:r>
              <a:rPr lang="en-US" dirty="0"/>
              <a:t> = 1 means Alert gets generated on i</a:t>
            </a:r>
            <a:r>
              <a:rPr lang="en-US" baseline="30000" dirty="0"/>
              <a:t>th</a:t>
            </a:r>
            <a:r>
              <a:rPr lang="en-US" dirty="0"/>
              <a:t>  window</a:t>
            </a:r>
          </a:p>
          <a:p>
            <a:r>
              <a:rPr lang="en-US" dirty="0"/>
              <a:t>t</a:t>
            </a:r>
            <a:r>
              <a:rPr lang="en-US" baseline="-25000" dirty="0"/>
              <a:t>i</a:t>
            </a:r>
            <a:r>
              <a:rPr lang="en-US" dirty="0"/>
              <a:t> = 0 means Alert has not generated on i</a:t>
            </a:r>
            <a:r>
              <a:rPr lang="en-US" baseline="30000" dirty="0"/>
              <a:t>th</a:t>
            </a:r>
            <a:r>
              <a:rPr lang="en-US" dirty="0"/>
              <a:t>  window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I(A1,A2) = H(A1) – H(A1|A2) = H(A2) – H(A2|A1)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mutual information == more correlation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Calculate only p(A1|t</a:t>
            </a:r>
            <a:r>
              <a:rPr lang="en-US" baseline="-25000" dirty="0"/>
              <a:t>i</a:t>
            </a:r>
            <a:r>
              <a:rPr lang="en-US" dirty="0"/>
              <a:t>=1) , p(A2| t</a:t>
            </a:r>
            <a:r>
              <a:rPr lang="en-US" baseline="-25000" dirty="0"/>
              <a:t>i</a:t>
            </a:r>
            <a:r>
              <a:rPr lang="en-US" dirty="0"/>
              <a:t>=1) , p(A1 | t</a:t>
            </a:r>
            <a:r>
              <a:rPr lang="en-US" baseline="-25000" dirty="0"/>
              <a:t>i</a:t>
            </a:r>
            <a:r>
              <a:rPr lang="en-US" dirty="0"/>
              <a:t>=1) U p(A2 | t</a:t>
            </a:r>
            <a:r>
              <a:rPr lang="en-US" baseline="-25000" dirty="0"/>
              <a:t>i</a:t>
            </a:r>
            <a:r>
              <a:rPr lang="en-US" dirty="0"/>
              <a:t>=1) to get Mutual Information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Apply Smoothing during calculation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Send ontology information to neo4j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76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F10CC2-7967-9B44-A222-6896FA1E60F1}"/>
              </a:ext>
            </a:extLst>
          </p:cNvPr>
          <p:cNvSpPr txBox="1"/>
          <p:nvPr/>
        </p:nvSpPr>
        <p:spPr>
          <a:xfrm>
            <a:off x="356839" y="802889"/>
            <a:ext cx="9969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Sample Data for 2 incidents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198EA9-F655-0E4E-8EA3-D3C900572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1384300"/>
            <a:ext cx="83058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915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F10CC2-7967-9B44-A222-6896FA1E60F1}"/>
              </a:ext>
            </a:extLst>
          </p:cNvPr>
          <p:cNvSpPr txBox="1"/>
          <p:nvPr/>
        </p:nvSpPr>
        <p:spPr>
          <a:xfrm>
            <a:off x="408878" y="669074"/>
            <a:ext cx="996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48830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DA568B4-06BE-42A6-A5B6-A0FC251DA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CC85BFE-0D03-41B5-87E4-5FA667FA5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3A70522E-8AF8-6A4F-8657-48DA4CC4A164}"/>
              </a:ext>
            </a:extLst>
          </p:cNvPr>
          <p:cNvSpPr txBox="1">
            <a:spLocks/>
          </p:cNvSpPr>
          <p:nvPr/>
        </p:nvSpPr>
        <p:spPr>
          <a:xfrm>
            <a:off x="444500" y="665637"/>
            <a:ext cx="8661400" cy="7741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User Interaction, Query Layer, Neo4j Visualization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2AE59A-BBE9-F344-B432-A0FC9A5F95BD}"/>
              </a:ext>
            </a:extLst>
          </p:cNvPr>
          <p:cNvSpPr txBox="1"/>
          <p:nvPr/>
        </p:nvSpPr>
        <p:spPr>
          <a:xfrm>
            <a:off x="746038" y="5067970"/>
            <a:ext cx="104550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Neo4jAlert provides</a:t>
            </a:r>
          </a:p>
          <a:p>
            <a:pPr marL="342900" indent="-342900">
              <a:buAutoNum type="alphaLcParenR"/>
            </a:pPr>
            <a:r>
              <a:rPr lang="en-IN" dirty="0"/>
              <a:t>REST API to query Neo4j knowledge graph</a:t>
            </a:r>
          </a:p>
          <a:p>
            <a:pPr marL="342900" indent="-342900">
              <a:buAutoNum type="alphaLcParenR"/>
            </a:pPr>
            <a:r>
              <a:rPr lang="en-IN" dirty="0"/>
              <a:t>User interactive terminal interface (via REST API )</a:t>
            </a:r>
          </a:p>
          <a:p>
            <a:pPr marL="342900" indent="-342900">
              <a:buAutoNum type="alphaLcParenR"/>
            </a:pPr>
            <a:r>
              <a:rPr lang="en-IN" dirty="0"/>
              <a:t>Cypher queries that can be executed on Neo4j browser </a:t>
            </a:r>
          </a:p>
          <a:p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C430A1-1F1F-3E46-8FDD-78D2818A7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97" y="1051366"/>
            <a:ext cx="8482103" cy="396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00322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Custom 88">
      <a:dk1>
        <a:sysClr val="windowText" lastClr="000000"/>
      </a:dk1>
      <a:lt1>
        <a:sysClr val="window" lastClr="FFFFFF"/>
      </a:lt1>
      <a:dk2>
        <a:srgbClr val="18223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939393"/>
      </a:accent6>
      <a:hlink>
        <a:srgbClr val="3E8FF1"/>
      </a:hlink>
      <a:folHlink>
        <a:srgbClr val="939393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8779</TotalTime>
  <Words>557</Words>
  <Application>Microsoft Macintosh PowerPoint</Application>
  <PresentationFormat>Widescreen</PresentationFormat>
  <Paragraphs>210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Seaford</vt:lpstr>
      <vt:lpstr>LevelVTI</vt:lpstr>
      <vt:lpstr>Alert Correlation Engine using Mutual Information </vt:lpstr>
      <vt:lpstr>PowerPoint Presentation</vt:lpstr>
      <vt:lpstr>Architecture </vt:lpstr>
      <vt:lpstr>PowerPoint Presentation</vt:lpstr>
      <vt:lpstr>Mutual Information &amp; Knowledge Graph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Bhadra, Abhijit</dc:creator>
  <cp:lastModifiedBy>Swati Nanda</cp:lastModifiedBy>
  <cp:revision>10</cp:revision>
  <dcterms:created xsi:type="dcterms:W3CDTF">2021-11-30T23:50:31Z</dcterms:created>
  <dcterms:modified xsi:type="dcterms:W3CDTF">2021-12-07T18:33:38Z</dcterms:modified>
</cp:coreProperties>
</file>