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75" r:id="rId3"/>
    <p:sldId id="257" r:id="rId4"/>
    <p:sldId id="269" r:id="rId5"/>
    <p:sldId id="258" r:id="rId6"/>
    <p:sldId id="268" r:id="rId7"/>
    <p:sldId id="261" r:id="rId8"/>
    <p:sldId id="259" r:id="rId9"/>
    <p:sldId id="271" r:id="rId10"/>
    <p:sldId id="256" r:id="rId11"/>
    <p:sldId id="274" r:id="rId12"/>
    <p:sldId id="267" r:id="rId13"/>
    <p:sldId id="273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eev5@illinois.edu" TargetMode="External"/><Relationship Id="rId2" Type="http://schemas.openxmlformats.org/officeDocument/2006/relationships/hyperlink" Target="mailto:abhadra2@illino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watin2@illino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CD0-55FA-684E-ACA0-18DF757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Design Alert Correlation Engine using Mutual Information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236-35EC-174B-9BF4-74BD2F5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CS-410 – Fall 2021</a:t>
            </a:r>
          </a:p>
          <a:p>
            <a:r>
              <a:rPr lang="en-US" b="1" dirty="0"/>
              <a:t>Team Alpha</a:t>
            </a:r>
          </a:p>
          <a:p>
            <a:r>
              <a:rPr lang="en-US" sz="1600" dirty="0"/>
              <a:t>Abhijit Bhadra</a:t>
            </a:r>
            <a:br>
              <a:rPr lang="en-US" sz="1600" dirty="0"/>
            </a:b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abhadra2@illinois.edu</a:t>
            </a:r>
            <a:endParaRPr lang="en-US" sz="1200" dirty="0"/>
          </a:p>
          <a:p>
            <a:r>
              <a:rPr lang="en-US" sz="1600" dirty="0"/>
              <a:t>Sanjeev Kumar</a:t>
            </a:r>
            <a:br>
              <a:rPr lang="en-US" sz="1600" dirty="0"/>
            </a:b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sanjeev5@illinois.edu</a:t>
            </a:r>
            <a:endParaRPr lang="en-US" sz="1200" dirty="0"/>
          </a:p>
          <a:p>
            <a:r>
              <a:rPr lang="en-US" sz="1600" dirty="0"/>
              <a:t>Swati Nanda</a:t>
            </a:r>
            <a:br>
              <a:rPr lang="en-US" sz="1600" dirty="0"/>
            </a:b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swatin2@illinois.edu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75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User Interaction, Query Layer, Neo4j Visualization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AE59A-BBE9-F344-B432-A0FC9A5F95BD}"/>
              </a:ext>
            </a:extLst>
          </p:cNvPr>
          <p:cNvSpPr txBox="1"/>
          <p:nvPr/>
        </p:nvSpPr>
        <p:spPr>
          <a:xfrm>
            <a:off x="746038" y="5067970"/>
            <a:ext cx="1045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Neo4jAlert library provides</a:t>
            </a:r>
          </a:p>
          <a:p>
            <a:pPr marL="342900" indent="-342900">
              <a:buAutoNum type="alphaLcParenR"/>
            </a:pPr>
            <a:r>
              <a:rPr lang="en-IN" dirty="0"/>
              <a:t>REST API to query Neo4j knowledge graph</a:t>
            </a:r>
          </a:p>
          <a:p>
            <a:pPr marL="342900" indent="-342900">
              <a:buAutoNum type="alphaLcParenR"/>
            </a:pPr>
            <a:r>
              <a:rPr lang="en-IN" dirty="0"/>
              <a:t>User interactive terminal interface (via REST API )</a:t>
            </a:r>
          </a:p>
          <a:p>
            <a:pPr marL="342900" indent="-342900">
              <a:buAutoNum type="alphaLcParenR"/>
            </a:pPr>
            <a:r>
              <a:rPr lang="en-IN" dirty="0"/>
              <a:t>Cypher queries that can be executed on Neo4j browser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30A1-1F1F-3E46-8FDD-78D2818A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7" y="1051366"/>
            <a:ext cx="8482103" cy="3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Neo4jAlert service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EFFFCC-57BA-E24E-93D5-59D92086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2" y="1619528"/>
            <a:ext cx="11236126" cy="3062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2CEC4-72B0-634E-BC9B-0F7F92F33C02}"/>
              </a:ext>
            </a:extLst>
          </p:cNvPr>
          <p:cNvSpPr txBox="1"/>
          <p:nvPr/>
        </p:nvSpPr>
        <p:spPr>
          <a:xfrm>
            <a:off x="400432" y="1228519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Chat Client</a:t>
            </a:r>
            <a:endParaRPr lang="en-IN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93DA-24B5-DE4D-B48A-533B05287A14}"/>
              </a:ext>
            </a:extLst>
          </p:cNvPr>
          <p:cNvSpPr txBox="1"/>
          <p:nvPr/>
        </p:nvSpPr>
        <p:spPr>
          <a:xfrm>
            <a:off x="4401053" y="2067995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A1B75-DF0E-584C-BD04-078F196E52E7}"/>
              </a:ext>
            </a:extLst>
          </p:cNvPr>
          <p:cNvSpPr txBox="1"/>
          <p:nvPr/>
        </p:nvSpPr>
        <p:spPr>
          <a:xfrm>
            <a:off x="2468702" y="303787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Cypher Query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C8C15901-8E7C-3A4E-94A9-BDC5D72A106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7094" y="2067995"/>
            <a:ext cx="1073959" cy="184666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8CB2C0-4921-2141-B135-F9EB63F378F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31722" y="3222545"/>
            <a:ext cx="536980" cy="267898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BA72A4-7F09-7145-BFBE-753FC7C12DB2}"/>
              </a:ext>
            </a:extLst>
          </p:cNvPr>
          <p:cNvSpPr txBox="1"/>
          <p:nvPr/>
        </p:nvSpPr>
        <p:spPr>
          <a:xfrm>
            <a:off x="400432" y="4312338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REST APIs</a:t>
            </a:r>
            <a:endParaRPr lang="en-IN" sz="1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CAECD-33EF-EE40-8C45-B434BB640269}"/>
              </a:ext>
            </a:extLst>
          </p:cNvPr>
          <p:cNvSpPr txBox="1"/>
          <p:nvPr/>
        </p:nvSpPr>
        <p:spPr>
          <a:xfrm>
            <a:off x="438072" y="4765121"/>
            <a:ext cx="9497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following REST APIs can be accessed at </a:t>
            </a:r>
            <a:r>
              <a:rPr lang="en-US" sz="1200" dirty="0">
                <a:hlinkClick r:id="rId3"/>
              </a:rPr>
              <a:t>http://localhost:8080</a:t>
            </a:r>
            <a:r>
              <a:rPr lang="en-US" sz="1200" dirty="0"/>
              <a:t> when </a:t>
            </a:r>
            <a:r>
              <a:rPr lang="en-IN" sz="1200" dirty="0"/>
              <a:t>Neo4jAlert is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US" sz="1000" dirty="0" err="1"/>
              <a:t>alertCounts</a:t>
            </a:r>
            <a:r>
              <a:rPr lang="en-US" sz="1000" dirty="0"/>
              <a:t> – fetches alert 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/alerts – fetches top 5 correlated alert to he input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affectedCI</a:t>
            </a:r>
            <a:r>
              <a:rPr lang="en-US" sz="1000" dirty="0"/>
              <a:t>s – fetches affected devices from an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affectedServices</a:t>
            </a:r>
            <a:r>
              <a:rPr lang="en-US" sz="1000" dirty="0"/>
              <a:t> – fetches affected services from the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POST /</a:t>
            </a:r>
            <a:r>
              <a:rPr lang="en-IN" sz="1000" dirty="0" err="1"/>
              <a:t>setRootCause</a:t>
            </a:r>
            <a:r>
              <a:rPr lang="en-US" sz="1000" dirty="0"/>
              <a:t> – takes user feedback and marks the alert as root cause alert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IN" sz="1000" dirty="0" err="1"/>
              <a:t>rootCauseAlert</a:t>
            </a:r>
            <a:r>
              <a:rPr lang="en-US" sz="1000" dirty="0"/>
              <a:t>s – fetches root cause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4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099367"/>
            <a:ext cx="112433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my system healthy?</a:t>
            </a:r>
          </a:p>
          <a:p>
            <a:pPr lvl="1"/>
            <a:r>
              <a:rPr lang="en-IN" sz="1400" b="1" dirty="0"/>
              <a:t>What are the alerts counts in a given time duration?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MATCH(</a:t>
            </a:r>
            <a:r>
              <a:rPr lang="en-US" sz="1000" i="1" dirty="0" err="1"/>
              <a:t>i:Interval</a:t>
            </a:r>
            <a:r>
              <a:rPr lang="en-US" sz="1000" i="1" dirty="0"/>
              <a:t>)-[r]-(</a:t>
            </a:r>
            <a:r>
              <a:rPr lang="en-US" sz="1000" i="1" dirty="0" err="1"/>
              <a:t>a:Alert</a:t>
            </a:r>
            <a:r>
              <a:rPr lang="en-US" sz="1000" i="1" dirty="0"/>
              <a:t>) WHERE  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'23:00’  return  count(a) as </a:t>
            </a:r>
            <a:r>
              <a:rPr lang="en-US" sz="1000" i="1" dirty="0" err="1"/>
              <a:t>cnt</a:t>
            </a:r>
            <a:endParaRPr lang="en-US" sz="1000" i="1" dirty="0"/>
          </a:p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could have caused the alert?</a:t>
            </a:r>
          </a:p>
          <a:p>
            <a:pPr lvl="1"/>
            <a:r>
              <a:rPr lang="en-IN" sz="1400" b="1" dirty="0"/>
              <a:t>Diagnose the alert - get the top 5 correlated alerts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n.ci</a:t>
            </a:r>
            <a:r>
              <a:rPr lang="en-US" sz="1000" i="1" dirty="0"/>
              <a:t>)=</a:t>
            </a:r>
            <a:r>
              <a:rPr lang="en-US" sz="1000" i="1" dirty="0" err="1"/>
              <a:t>toLower</a:t>
            </a:r>
            <a:r>
              <a:rPr lang="en-US" sz="1000" i="1" dirty="0"/>
              <a:t>('bld-med-bca-05.ihl.broadcom.net’) </a:t>
            </a:r>
          </a:p>
          <a:p>
            <a:pPr lvl="1"/>
            <a:r>
              <a:rPr lang="en-US" sz="1000" i="1" dirty="0"/>
              <a:t>AND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</a:t>
            </a:r>
          </a:p>
          <a:p>
            <a:pPr lvl="1"/>
            <a:r>
              <a:rPr lang="en-US" sz="1000" i="1" dirty="0"/>
              <a:t> CALL { WITH n 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2"/>
            <a:r>
              <a:rPr lang="en-US" sz="1000" i="1" dirty="0"/>
              <a:t>RETURN </a:t>
            </a:r>
            <a:r>
              <a:rPr lang="en-US" sz="1000" i="1" dirty="0" err="1"/>
              <a:t>asso_alert</a:t>
            </a:r>
            <a:r>
              <a:rPr lang="en-US" sz="1000" i="1" dirty="0"/>
              <a:t>,(n)-[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as relation</a:t>
            </a:r>
          </a:p>
          <a:p>
            <a:pPr lvl="2"/>
            <a:r>
              <a:rPr lang="en-US" sz="1000" i="1" dirty="0"/>
              <a:t>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DESC.    }</a:t>
            </a:r>
          </a:p>
          <a:p>
            <a:pPr lvl="1"/>
            <a:r>
              <a:rPr lang="en-US" sz="1000" i="1" dirty="0"/>
              <a:t> RETURN </a:t>
            </a:r>
            <a:r>
              <a:rPr lang="en-US" sz="1000" i="1" dirty="0" err="1"/>
              <a:t>asso_alert</a:t>
            </a:r>
            <a:r>
              <a:rPr lang="en-US" sz="1000" i="1" dirty="0"/>
              <a:t> as vertex, relation as edge LIMIT 5</a:t>
            </a:r>
          </a:p>
          <a:p>
            <a:pPr lvl="1"/>
            <a:endParaRPr lang="en-IN" sz="1600" dirty="0"/>
          </a:p>
          <a:p>
            <a:pPr lvl="1"/>
            <a:r>
              <a:rPr lang="en-IN" sz="1400" b="1" dirty="0"/>
              <a:t>Provide feedback and mark an alert as “root-cause” alert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 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), (</a:t>
            </a:r>
            <a:r>
              <a:rPr lang="en-US" sz="1000" i="1" dirty="0" err="1"/>
              <a:t>asso_alert</a:t>
            </a:r>
            <a:r>
              <a:rPr lang="en-US" sz="1000" i="1" dirty="0"/>
              <a:t>)-[:GENERATED_AT]-(</a:t>
            </a:r>
            <a:r>
              <a:rPr lang="en-US" sz="1000" i="1" dirty="0" err="1"/>
              <a:t>i:Interval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WHERE  </a:t>
            </a:r>
            <a:r>
              <a:rPr lang="en-US" sz="1000" i="1" dirty="0" err="1"/>
              <a:t>i.date</a:t>
            </a:r>
            <a:r>
              <a:rPr lang="en-US" sz="1000" i="1" dirty="0"/>
              <a:t> 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&lt;= '20:43' AND </a:t>
            </a:r>
            <a:r>
              <a:rPr lang="en-US" sz="1000" i="1" dirty="0" err="1"/>
              <a:t>i.endTime</a:t>
            </a:r>
            <a:r>
              <a:rPr lang="en-US" sz="1000" i="1" dirty="0"/>
              <a:t> &gt;= '20:43' AND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asso_alert.name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CONTAINS </a:t>
            </a:r>
            <a:r>
              <a:rPr lang="en-US" sz="1000" i="1" dirty="0" err="1"/>
              <a:t>toLower</a:t>
            </a:r>
            <a:r>
              <a:rPr lang="en-US" sz="1000" i="1" dirty="0"/>
              <a:t>('MANAGEMENT AGENT LOST') </a:t>
            </a:r>
          </a:p>
          <a:p>
            <a:pPr lvl="1"/>
            <a:r>
              <a:rPr lang="en-US" sz="1000" i="1" dirty="0"/>
              <a:t>MERGE (</a:t>
            </a:r>
            <a:r>
              <a:rPr lang="en-US" sz="1000" i="1" dirty="0" err="1"/>
              <a:t>asso_alert</a:t>
            </a:r>
            <a:r>
              <a:rPr lang="en-US" sz="1000" i="1" dirty="0"/>
              <a:t>)-[</a:t>
            </a:r>
            <a:r>
              <a:rPr lang="en-US" sz="1000" i="1" dirty="0" err="1"/>
              <a:t>g:GENERATED_AT</a:t>
            </a:r>
            <a:r>
              <a:rPr lang="en-US" sz="1000" i="1" dirty="0"/>
              <a:t>]-(</a:t>
            </a:r>
            <a:r>
              <a:rPr lang="en-US" sz="1000" i="1" dirty="0" err="1"/>
              <a:t>i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ON MATCH SET </a:t>
            </a:r>
            <a:r>
              <a:rPr lang="en-US" sz="1000" i="1" dirty="0" err="1"/>
              <a:t>g.root_cause</a:t>
            </a:r>
            <a:r>
              <a:rPr lang="en-US" sz="1000" i="1" dirty="0"/>
              <a:t>=true</a:t>
            </a:r>
            <a:br>
              <a:rPr lang="en-US" sz="1000" i="1" dirty="0"/>
            </a:br>
            <a:endParaRPr lang="en-US" sz="1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are the “root-cause” alerts ?</a:t>
            </a:r>
            <a:br>
              <a:rPr lang="en-IN" sz="1600" dirty="0"/>
            </a:br>
            <a:r>
              <a:rPr lang="en-IN" sz="1000" b="1" dirty="0"/>
              <a:t>Cypher Query: </a:t>
            </a:r>
          </a:p>
          <a:p>
            <a:pPr lvl="1"/>
            <a:r>
              <a:rPr lang="en-US" sz="1200" i="1" dirty="0"/>
              <a:t>MATCH 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 </a:t>
            </a:r>
            <a:br>
              <a:rPr lang="en-US" sz="1200" i="1" dirty="0"/>
            </a:br>
            <a:r>
              <a:rPr lang="en-US" sz="1200" i="1" dirty="0"/>
              <a:t>WHERE </a:t>
            </a:r>
            <a:r>
              <a:rPr lang="en-US" sz="1200" i="1" dirty="0" err="1"/>
              <a:t>g.root_cause</a:t>
            </a:r>
            <a:r>
              <a:rPr lang="en-US" sz="1200" i="1" dirty="0"/>
              <a:t>=true and   </a:t>
            </a:r>
            <a:r>
              <a:rPr lang="en-US" sz="1200" i="1" dirty="0" err="1"/>
              <a:t>i.date</a:t>
            </a:r>
            <a:r>
              <a:rPr lang="en-US" sz="1200" i="1" dirty="0"/>
              <a:t> = '11-23-2021' and </a:t>
            </a:r>
            <a:r>
              <a:rPr lang="en-US" sz="1200" i="1" dirty="0" err="1"/>
              <a:t>i.startTime</a:t>
            </a:r>
            <a:r>
              <a:rPr lang="en-US" sz="1200" i="1" dirty="0"/>
              <a:t> &gt;= '16:00' and </a:t>
            </a:r>
            <a:r>
              <a:rPr lang="en-US" sz="1200" i="1" dirty="0" err="1"/>
              <a:t>i.endTime</a:t>
            </a:r>
            <a:r>
              <a:rPr lang="en-US" sz="1200" i="1" dirty="0"/>
              <a:t> &lt;= '23:00' </a:t>
            </a:r>
          </a:p>
          <a:p>
            <a:pPr lvl="1"/>
            <a:r>
              <a:rPr lang="en-US" sz="1200" i="1" dirty="0"/>
              <a:t>RETURN distinct((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)) </a:t>
            </a:r>
          </a:p>
          <a:p>
            <a:endParaRPr lang="en-US" sz="1000" i="1" dirty="0"/>
          </a:p>
          <a:p>
            <a:br>
              <a:rPr lang="en-IN" sz="1600" dirty="0"/>
            </a:br>
            <a:br>
              <a:rPr lang="en-IN" sz="1600" dirty="0"/>
            </a:b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D9DB1-1BFD-7244-8A1D-BAAD45FA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0" y="2105294"/>
            <a:ext cx="3385852" cy="1837202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359BB25-A27C-7647-8AB1-91AC464FAE1F}"/>
              </a:ext>
            </a:extLst>
          </p:cNvPr>
          <p:cNvCxnSpPr>
            <a:cxnSpLocks/>
          </p:cNvCxnSpPr>
          <p:nvPr/>
        </p:nvCxnSpPr>
        <p:spPr>
          <a:xfrm flipV="1">
            <a:off x="5780785" y="2478795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E8B6-288A-954A-A56E-6257128F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44" y="4514904"/>
            <a:ext cx="2812973" cy="1650668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B150199-B984-A149-AFB9-EB5B5228F6C8}"/>
              </a:ext>
            </a:extLst>
          </p:cNvPr>
          <p:cNvCxnSpPr>
            <a:cxnSpLocks/>
          </p:cNvCxnSpPr>
          <p:nvPr/>
        </p:nvCxnSpPr>
        <p:spPr>
          <a:xfrm flipV="1">
            <a:off x="6892811" y="5472194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 </a:t>
            </a:r>
            <a:r>
              <a:rPr lang="en-IN" sz="2000" b="1" i="1" dirty="0"/>
              <a:t>(continued…)</a:t>
            </a:r>
            <a:endParaRPr lang="en-IN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172733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impacted devices due to an alert?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092B74-553A-B94C-B221-D8716786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6" y="4370935"/>
            <a:ext cx="2948245" cy="1899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C83772-97F3-724D-A447-BEDB398BB703}"/>
              </a:ext>
            </a:extLst>
          </p:cNvPr>
          <p:cNvSpPr txBox="1"/>
          <p:nvPr/>
        </p:nvSpPr>
        <p:spPr>
          <a:xfrm>
            <a:off x="5952781" y="1192294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the Unhealthy services?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  <a:endParaRPr lang="en-IN" sz="1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72AE4-F89E-9340-930F-39CA312F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28" y="4307300"/>
            <a:ext cx="3251218" cy="1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18817" y="659135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157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05874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567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41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0.009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205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567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789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0.009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987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BAFD1-7FC1-1D4D-BBD1-F38B92842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11"/>
          <a:stretch/>
        </p:blipFill>
        <p:spPr>
          <a:xfrm>
            <a:off x="1243296" y="1196454"/>
            <a:ext cx="9049582" cy="47721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431A85-B1FC-264C-BDCB-150269C4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665637"/>
            <a:ext cx="10803874" cy="774192"/>
          </a:xfrm>
        </p:spPr>
        <p:txBody>
          <a:bodyPr/>
          <a:lstStyle/>
          <a:p>
            <a:r>
              <a:rPr lang="en-US" sz="2800" b="1" dirty="0"/>
              <a:t>Intent: Alert Correlation based on Ontology &amp; Mutual Information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3F9-D6E4-694D-8F2E-C8294DB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38" y="929840"/>
            <a:ext cx="6668298" cy="280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6BE5B-5218-994F-B4C7-A6523B45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11"/>
          <a:stretch/>
        </p:blipFill>
        <p:spPr>
          <a:xfrm>
            <a:off x="6127610" y="4354360"/>
            <a:ext cx="2879510" cy="1518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0466F-19A8-9347-8272-8993526A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3" y="4205922"/>
            <a:ext cx="2542697" cy="194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3C7EF-5528-D744-A1DD-AF2AF3E4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029" y="4076110"/>
            <a:ext cx="790220" cy="36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E948-65ED-C14C-B521-F9768E26CA19}"/>
              </a:ext>
            </a:extLst>
          </p:cNvPr>
          <p:cNvSpPr txBox="1"/>
          <p:nvPr/>
        </p:nvSpPr>
        <p:spPr>
          <a:xfrm>
            <a:off x="2022953" y="3972105"/>
            <a:ext cx="2003780" cy="2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Mutual </a:t>
            </a:r>
            <a:r>
              <a:rPr lang="en-US" sz="1200" b="1" i="1" dirty="0">
                <a:ea typeface="Brush Script MT" panose="03060802040406070304" pitchFamily="66" charset="-122"/>
                <a:cs typeface="Arial" panose="020B0604020202020204" pitchFamily="34" charset="0"/>
              </a:rPr>
              <a:t>Information</a:t>
            </a:r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I(X,Y)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25E79E-23D3-8949-9423-C247DB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Architecture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38F0F1-9A02-7946-950B-7F7E9F823393}"/>
              </a:ext>
            </a:extLst>
          </p:cNvPr>
          <p:cNvSpPr txBox="1">
            <a:spLocks/>
          </p:cNvSpPr>
          <p:nvPr/>
        </p:nvSpPr>
        <p:spPr>
          <a:xfrm>
            <a:off x="444500" y="3453805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Main Concepts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7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60453" y="1310889"/>
            <a:ext cx="11471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BE6497-41DB-AF42-9BCE-AD5C74972F3B}"/>
              </a:ext>
            </a:extLst>
          </p:cNvPr>
          <p:cNvSpPr txBox="1">
            <a:spLocks/>
          </p:cNvSpPr>
          <p:nvPr/>
        </p:nvSpPr>
        <p:spPr>
          <a:xfrm>
            <a:off x="438150" y="621187"/>
            <a:ext cx="8420100" cy="471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How have we achieved this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76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EEC9D-1D0F-914B-8ACA-E87B97BBC7F5}"/>
              </a:ext>
            </a:extLst>
          </p:cNvPr>
          <p:cNvGrpSpPr/>
          <p:nvPr/>
        </p:nvGrpSpPr>
        <p:grpSpPr>
          <a:xfrm>
            <a:off x="352204" y="1547011"/>
            <a:ext cx="11395296" cy="4323647"/>
            <a:chOff x="250218" y="816761"/>
            <a:chExt cx="11395296" cy="43236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018388-DA3D-B940-ABAA-D56859546152}"/>
                </a:ext>
              </a:extLst>
            </p:cNvPr>
            <p:cNvGrpSpPr/>
            <p:nvPr/>
          </p:nvGrpSpPr>
          <p:grpSpPr>
            <a:xfrm>
              <a:off x="250218" y="816761"/>
              <a:ext cx="11395296" cy="4323647"/>
              <a:chOff x="250218" y="779691"/>
              <a:chExt cx="11395296" cy="4323647"/>
            </a:xfrm>
          </p:grpSpPr>
          <p:pic>
            <p:nvPicPr>
              <p:cNvPr id="35" name="Picture 2" descr="Apache Kafka-icon | Brands AP - AZ">
                <a:extLst>
                  <a:ext uri="{FF2B5EF4-FFF2-40B4-BE49-F238E27FC236}">
                    <a16:creationId xmlns:a16="http://schemas.microsoft.com/office/drawing/2014/main" id="{B7DE5111-76AB-F54B-A740-650D48B90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18" y="1394233"/>
                <a:ext cx="563217" cy="563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1A4546-74E4-D44C-87F2-5E4D4486F561}"/>
                  </a:ext>
                </a:extLst>
              </p:cNvPr>
              <p:cNvSpPr/>
              <p:nvPr/>
            </p:nvSpPr>
            <p:spPr>
              <a:xfrm>
                <a:off x="2261286" y="1482811"/>
                <a:ext cx="7088659" cy="31756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Processor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40A83DE-6E81-E349-AA05-C19AEB22EB93}"/>
                  </a:ext>
                </a:extLst>
              </p:cNvPr>
              <p:cNvSpPr/>
              <p:nvPr/>
            </p:nvSpPr>
            <p:spPr>
              <a:xfrm>
                <a:off x="8084638" y="1842701"/>
                <a:ext cx="1025610" cy="988541"/>
              </a:xfrm>
              <a:prstGeom prst="flowChartMagneticDisk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Bag of Alerts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7A5B00D-2E35-4E4B-878A-2670A0BD0EE0}"/>
                  </a:ext>
                </a:extLst>
              </p:cNvPr>
              <p:cNvSpPr/>
              <p:nvPr/>
            </p:nvSpPr>
            <p:spPr>
              <a:xfrm>
                <a:off x="2842054" y="1868959"/>
                <a:ext cx="1594022" cy="917488"/>
              </a:xfrm>
              <a:prstGeom prst="roundRect">
                <a:avLst/>
              </a:prstGeom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Correlate Alerts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7931953-6165-1647-BD2E-FE796DFEF5D9}"/>
                  </a:ext>
                </a:extLst>
              </p:cNvPr>
              <p:cNvSpPr/>
              <p:nvPr/>
            </p:nvSpPr>
            <p:spPr>
              <a:xfrm>
                <a:off x="5268096" y="1868959"/>
                <a:ext cx="1890583" cy="917488"/>
              </a:xfrm>
              <a:prstGeom prst="roundRect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Knowledge Graph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BE1DF2-09C4-A249-9A9B-7ACA0FE89FCF}"/>
                  </a:ext>
                </a:extLst>
              </p:cNvPr>
              <p:cNvSpPr/>
              <p:nvPr/>
            </p:nvSpPr>
            <p:spPr>
              <a:xfrm>
                <a:off x="5463592" y="3662442"/>
                <a:ext cx="1474876" cy="84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 processor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AD8BCC-FDAD-A248-AD68-523D419103CA}"/>
                  </a:ext>
                </a:extLst>
              </p:cNvPr>
              <p:cNvSpPr/>
              <p:nvPr/>
            </p:nvSpPr>
            <p:spPr>
              <a:xfrm>
                <a:off x="9612261" y="779691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Graph</a:t>
                </a:r>
              </a:p>
            </p:txBody>
          </p:sp>
          <p:pic>
            <p:nvPicPr>
              <p:cNvPr id="42" name="Picture 4" descr="Alert Graph">
                <a:extLst>
                  <a:ext uri="{FF2B5EF4-FFF2-40B4-BE49-F238E27FC236}">
                    <a16:creationId xmlns:a16="http://schemas.microsoft.com/office/drawing/2014/main" id="{0DBA93B0-560B-B64A-923B-EDD2DEA7693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5506" y="1232023"/>
                <a:ext cx="1838636" cy="1299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1FEB336-7B32-7742-B9C6-5961C882C1DC}"/>
                  </a:ext>
                </a:extLst>
              </p:cNvPr>
              <p:cNvSpPr/>
              <p:nvPr/>
            </p:nvSpPr>
            <p:spPr>
              <a:xfrm>
                <a:off x="9629004" y="3311035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Chatbot </a:t>
                </a:r>
              </a:p>
            </p:txBody>
          </p:sp>
          <p:pic>
            <p:nvPicPr>
              <p:cNvPr id="44" name="Picture 10" descr="Robot icon. Bot sign design. Chatbot symbol concept (982640) | Icons |  Design Bundles">
                <a:extLst>
                  <a:ext uri="{FF2B5EF4-FFF2-40B4-BE49-F238E27FC236}">
                    <a16:creationId xmlns:a16="http://schemas.microsoft.com/office/drawing/2014/main" id="{B26FBF73-088F-384D-9B76-1C3774D0F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3931" y="3870522"/>
                <a:ext cx="1546655" cy="1031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28232F1E-0F22-AA42-B53B-10BD96A37B69}"/>
                  </a:ext>
                </a:extLst>
              </p:cNvPr>
              <p:cNvCxnSpPr>
                <a:cxnSpLocks/>
                <a:stCxn id="39" idx="0"/>
                <a:endCxn id="41" idx="1"/>
              </p:cNvCxnSpPr>
              <p:nvPr/>
            </p:nvCxnSpPr>
            <p:spPr>
              <a:xfrm rot="5400000" flipH="1" flipV="1">
                <a:off x="7816266" y="72965"/>
                <a:ext cx="193116" cy="3398873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52594C9A-6E04-8946-8672-41D2DF151A7E}"/>
                  </a:ext>
                </a:extLst>
              </p:cNvPr>
              <p:cNvCxnSpPr>
                <a:cxnSpLocks/>
                <a:stCxn id="37" idx="3"/>
                <a:endCxn id="43" idx="0"/>
              </p:cNvCxnSpPr>
              <p:nvPr/>
            </p:nvCxnSpPr>
            <p:spPr>
              <a:xfrm rot="16200000" flipH="1">
                <a:off x="9377455" y="2051230"/>
                <a:ext cx="479793" cy="20398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21640B22-DE98-9644-9C25-3C220051C5AD}"/>
                  </a:ext>
                </a:extLst>
              </p:cNvPr>
              <p:cNvCxnSpPr>
                <a:cxnSpLocks/>
                <a:stCxn id="43" idx="1"/>
                <a:endCxn id="40" idx="3"/>
              </p:cNvCxnSpPr>
              <p:nvPr/>
            </p:nvCxnSpPr>
            <p:spPr>
              <a:xfrm rot="10800000">
                <a:off x="6938468" y="4082611"/>
                <a:ext cx="2690536" cy="1245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75527FD-2588-834F-8530-72320228F6E4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4436076" y="2327703"/>
                <a:ext cx="832020" cy="0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62C76D-9135-2944-B0D5-45F2F0EEB8C2}"/>
                  </a:ext>
                </a:extLst>
              </p:cNvPr>
              <p:cNvCxnSpPr>
                <a:cxnSpLocks/>
                <a:stCxn id="39" idx="3"/>
                <a:endCxn id="37" idx="2"/>
              </p:cNvCxnSpPr>
              <p:nvPr/>
            </p:nvCxnSpPr>
            <p:spPr>
              <a:xfrm>
                <a:off x="7158679" y="2327703"/>
                <a:ext cx="925959" cy="9269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DA0BF6-382C-8E43-A836-F6CF61ADAE2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201030" y="2786447"/>
                <a:ext cx="12358" cy="875995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19C8029B-8BD2-BE41-83F4-61A236A6E9B6}"/>
                  </a:ext>
                </a:extLst>
              </p:cNvPr>
              <p:cNvCxnSpPr>
                <a:cxnSpLocks/>
                <a:stCxn id="55" idx="3"/>
                <a:endCxn id="38" idx="1"/>
              </p:cNvCxnSpPr>
              <p:nvPr/>
            </p:nvCxnSpPr>
            <p:spPr>
              <a:xfrm flipV="1">
                <a:off x="1872865" y="2327703"/>
                <a:ext cx="969189" cy="732943"/>
              </a:xfrm>
              <a:prstGeom prst="curved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547081-660F-4145-845A-2763936ADB4B}"/>
                  </a:ext>
                </a:extLst>
              </p:cNvPr>
              <p:cNvSpPr txBox="1"/>
              <p:nvPr/>
            </p:nvSpPr>
            <p:spPr>
              <a:xfrm>
                <a:off x="7777533" y="3787336"/>
                <a:ext cx="1156005" cy="26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user feedback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EF3569-34E9-6949-B0C4-BF5B57492615}"/>
                  </a:ext>
                </a:extLst>
              </p:cNvPr>
              <p:cNvSpPr txBox="1"/>
              <p:nvPr/>
            </p:nvSpPr>
            <p:spPr>
              <a:xfrm>
                <a:off x="7194702" y="2432047"/>
                <a:ext cx="7959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bag of alerts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1C6-FD66-9A41-8609-D4EE706FACD3}"/>
                  </a:ext>
                </a:extLst>
              </p:cNvPr>
              <p:cNvSpPr txBox="1"/>
              <p:nvPr/>
            </p:nvSpPr>
            <p:spPr>
              <a:xfrm>
                <a:off x="4491253" y="2418487"/>
                <a:ext cx="87078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Knowledge Graph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6D0DBB-2C87-0842-8B7F-5529BA1A3158}"/>
                  </a:ext>
                </a:extLst>
              </p:cNvPr>
              <p:cNvSpPr/>
              <p:nvPr/>
            </p:nvSpPr>
            <p:spPr>
              <a:xfrm>
                <a:off x="278843" y="2601902"/>
                <a:ext cx="1594022" cy="917488"/>
              </a:xfrm>
              <a:prstGeom prst="roundRect">
                <a:avLst/>
              </a:prstGeom>
              <a:solidFill>
                <a:srgbClr val="00B0F0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&amp; de-identify alerts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4DD130B3-E571-3D49-97FD-A43691407581}"/>
                  </a:ext>
                </a:extLst>
              </p:cNvPr>
              <p:cNvCxnSpPr>
                <a:cxnSpLocks/>
                <a:stCxn id="33" idx="2"/>
                <a:endCxn id="55" idx="0"/>
              </p:cNvCxnSpPr>
              <p:nvPr/>
            </p:nvCxnSpPr>
            <p:spPr>
              <a:xfrm rot="5400000">
                <a:off x="974802" y="2131083"/>
                <a:ext cx="571872" cy="36976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7041CC-52E2-6B4C-875C-E30E0AFDB0AC}"/>
                  </a:ext>
                </a:extLst>
              </p:cNvPr>
              <p:cNvSpPr txBox="1"/>
              <p:nvPr/>
            </p:nvSpPr>
            <p:spPr>
              <a:xfrm>
                <a:off x="7509273" y="1445255"/>
                <a:ext cx="8707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DE1592-A8E2-6F40-8BF4-B50FFF92793D}"/>
                  </a:ext>
                </a:extLst>
              </p:cNvPr>
              <p:cNvSpPr txBox="1"/>
              <p:nvPr/>
            </p:nvSpPr>
            <p:spPr>
              <a:xfrm>
                <a:off x="9292590" y="2809044"/>
                <a:ext cx="1357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 as search</a:t>
                </a:r>
              </a:p>
            </p:txBody>
          </p:sp>
        </p:grp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FA71DB7-7B60-0B4A-88F6-6E96F2BF9EFF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27991" y="2030812"/>
              <a:ext cx="647863" cy="60816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F164D5-12D1-5B4B-9554-DF4523FCEA80}"/>
                </a:ext>
              </a:extLst>
            </p:cNvPr>
            <p:cNvGrpSpPr/>
            <p:nvPr/>
          </p:nvGrpSpPr>
          <p:grpSpPr>
            <a:xfrm>
              <a:off x="866680" y="1383699"/>
              <a:ext cx="1157881" cy="646331"/>
              <a:chOff x="866680" y="1383699"/>
              <a:chExt cx="1157881" cy="6463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B551FD-F689-484B-A2D3-81171963989A}"/>
                  </a:ext>
                </a:extLst>
              </p:cNvPr>
              <p:cNvSpPr txBox="1"/>
              <p:nvPr/>
            </p:nvSpPr>
            <p:spPr>
              <a:xfrm>
                <a:off x="866680" y="1383699"/>
                <a:ext cx="1157881" cy="64633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  <a:effectLst>
                <a:glow rad="63500">
                  <a:srgbClr val="FF0000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Alert </a:t>
                </a:r>
                <a:br>
                  <a:rPr lang="en-US" b="1" dirty="0"/>
                </a:br>
                <a:r>
                  <a:rPr lang="en-US" b="1" dirty="0"/>
                  <a:t>Generator</a:t>
                </a:r>
              </a:p>
            </p:txBody>
          </p:sp>
          <p:pic>
            <p:nvPicPr>
              <p:cNvPr id="34" name="Graphic 33" descr="Bell outline">
                <a:extLst>
                  <a:ext uri="{FF2B5EF4-FFF2-40B4-BE49-F238E27FC236}">
                    <a16:creationId xmlns:a16="http://schemas.microsoft.com/office/drawing/2014/main" id="{FB0D06FB-FF9A-0F4F-BCAC-06003270D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4311" y="1404760"/>
                <a:ext cx="388510" cy="388510"/>
              </a:xfrm>
              <a:prstGeom prst="rect">
                <a:avLst/>
              </a:prstGeom>
            </p:spPr>
          </p:pic>
        </p:grp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06E362C-6F5C-464B-BAB6-F963790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Mutual Information &amp; Knowledge Graph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78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83002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</TotalTime>
  <Words>1569</Words>
  <Application>Microsoft Macintosh PowerPoint</Application>
  <PresentationFormat>Widescreen</PresentationFormat>
  <Paragraphs>278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Seaford</vt:lpstr>
      <vt:lpstr>LevelVTI</vt:lpstr>
      <vt:lpstr>Design Alert Correlation Engine using Mutual Information </vt:lpstr>
      <vt:lpstr>Intent: Alert Correlation based on Ontology &amp; Mutual Information </vt:lpstr>
      <vt:lpstr>PowerPoint Presentation</vt:lpstr>
      <vt:lpstr>Architecture </vt:lpstr>
      <vt:lpstr>PowerPoint Presentation</vt:lpstr>
      <vt:lpstr>Mutual Information &amp; Knowledge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Swati Nanda</cp:lastModifiedBy>
  <cp:revision>28</cp:revision>
  <dcterms:created xsi:type="dcterms:W3CDTF">2021-11-30T23:50:31Z</dcterms:created>
  <dcterms:modified xsi:type="dcterms:W3CDTF">2021-12-08T23:13:11Z</dcterms:modified>
</cp:coreProperties>
</file>