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72" r:id="rId4"/>
    <p:sldId id="261" r:id="rId5"/>
    <p:sldId id="262" r:id="rId6"/>
    <p:sldId id="274" r:id="rId7"/>
    <p:sldId id="27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5B87"/>
    <a:srgbClr val="2929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4660"/>
  </p:normalViewPr>
  <p:slideViewPr>
    <p:cSldViewPr snapToGrid="0">
      <p:cViewPr varScale="1">
        <p:scale>
          <a:sx n="86" d="100"/>
          <a:sy n="86" d="100"/>
        </p:scale>
        <p:origin x="75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6/20/2021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6/20/2021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1016" y="1937633"/>
            <a:ext cx="8097485" cy="1491367"/>
          </a:xfrm>
        </p:spPr>
        <p:txBody>
          <a:bodyPr/>
          <a:lstStyle/>
          <a:p>
            <a:pPr algn="ctr"/>
            <a:br>
              <a:rPr lang="en-US" sz="4800" b="1" dirty="0">
                <a:solidFill>
                  <a:srgbClr val="215B87"/>
                </a:solidFill>
                <a:latin typeface="Abadi" panose="020B0604020104020204" pitchFamily="34" charset="0"/>
              </a:rPr>
            </a:br>
            <a:r>
              <a:rPr lang="en-US" sz="4800" b="1" dirty="0" err="1">
                <a:solidFill>
                  <a:srgbClr val="215B87"/>
                </a:solidFill>
                <a:latin typeface="Abadi" panose="020B0604020104020204" pitchFamily="34" charset="0"/>
              </a:rPr>
              <a:t>Movielens</a:t>
            </a:r>
            <a:r>
              <a:rPr lang="en-US" sz="4800" b="1" dirty="0">
                <a:solidFill>
                  <a:srgbClr val="215B87"/>
                </a:solidFill>
                <a:latin typeface="Abadi" panose="020B0604020104020204" pitchFamily="34" charset="0"/>
              </a:rPr>
              <a:t> Data Analysis and Case Study</a:t>
            </a:r>
            <a:endParaRPr lang="en-US" sz="4800" dirty="0">
              <a:solidFill>
                <a:srgbClr val="215B87"/>
              </a:solidFill>
              <a:latin typeface="Abadi" panose="020B0604020104020204" pitchFamily="34" charset="0"/>
            </a:endParaRPr>
          </a:p>
        </p:txBody>
      </p:sp>
      <p:sp>
        <p:nvSpPr>
          <p:cNvPr id="3" name="Subtitle 2"/>
          <p:cNvSpPr>
            <a:spLocks noGrp="1"/>
          </p:cNvSpPr>
          <p:nvPr>
            <p:ph type="subTitle" idx="1"/>
          </p:nvPr>
        </p:nvSpPr>
        <p:spPr>
          <a:xfrm>
            <a:off x="1881016" y="3998403"/>
            <a:ext cx="3578751" cy="1301565"/>
          </a:xfrm>
        </p:spPr>
        <p:txBody>
          <a:bodyPr>
            <a:noAutofit/>
          </a:bodyPr>
          <a:lstStyle/>
          <a:p>
            <a:pPr algn="l"/>
            <a:r>
              <a:rPr lang="en-US" sz="2800" b="1" dirty="0">
                <a:solidFill>
                  <a:srgbClr val="215B87"/>
                </a:solidFill>
                <a:latin typeface="Abadi" panose="020B0604020104020204" pitchFamily="34" charset="0"/>
              </a:rPr>
              <a:t>Student: Swati Nayak</a:t>
            </a:r>
          </a:p>
          <a:p>
            <a:pPr algn="l"/>
            <a:r>
              <a:rPr lang="en-US" sz="2800" b="1" dirty="0">
                <a:solidFill>
                  <a:srgbClr val="215B87"/>
                </a:solidFill>
                <a:latin typeface="Abadi" panose="020B0604020104020204" pitchFamily="34" charset="0"/>
              </a:rPr>
              <a:t>Trainer:  Sunny</a:t>
            </a:r>
          </a:p>
        </p:txBody>
      </p:sp>
      <p:sp>
        <p:nvSpPr>
          <p:cNvPr id="4" name="Subtitle 2"/>
          <p:cNvSpPr txBox="1">
            <a:spLocks/>
          </p:cNvSpPr>
          <p:nvPr/>
        </p:nvSpPr>
        <p:spPr>
          <a:xfrm>
            <a:off x="3062548" y="981337"/>
            <a:ext cx="5566547" cy="72282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3600" b="1" dirty="0">
                <a:solidFill>
                  <a:srgbClr val="C00000"/>
                </a:solidFill>
                <a:latin typeface="Abadi" panose="020B0604020104020204" pitchFamily="34" charset="0"/>
              </a:rPr>
              <a:t>Python Project</a:t>
            </a:r>
          </a:p>
        </p:txBody>
      </p:sp>
    </p:spTree>
    <p:extLst>
      <p:ext uri="{BB962C8B-B14F-4D97-AF65-F5344CB8AC3E}">
        <p14:creationId xmlns:p14="http://schemas.microsoft.com/office/powerpoint/2010/main" val="3045701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999234" y="299621"/>
            <a:ext cx="7280694" cy="531765"/>
          </a:xfrm>
        </p:spPr>
        <p:txBody>
          <a:bodyPr>
            <a:normAutofit fontScale="90000"/>
          </a:bodyPr>
          <a:lstStyle/>
          <a:p>
            <a:pPr algn="ctr"/>
            <a:r>
              <a:rPr lang="en-US" b="1" dirty="0">
                <a:solidFill>
                  <a:srgbClr val="215B87"/>
                </a:solidFill>
                <a:latin typeface="Abadi" panose="020B0604020104020204" pitchFamily="34" charset="0"/>
              </a:rPr>
              <a:t>INTRODUCTION</a:t>
            </a:r>
            <a:endParaRPr lang="en-US" b="1" dirty="0">
              <a:latin typeface="Abadi" panose="020B0604020104020204" pitchFamily="34" charset="0"/>
            </a:endParaRPr>
          </a:p>
        </p:txBody>
      </p:sp>
      <p:sp>
        <p:nvSpPr>
          <p:cNvPr id="10" name="Content Placeholder 9"/>
          <p:cNvSpPr>
            <a:spLocks noGrp="1"/>
          </p:cNvSpPr>
          <p:nvPr>
            <p:ph idx="1"/>
          </p:nvPr>
        </p:nvSpPr>
        <p:spPr>
          <a:xfrm>
            <a:off x="692457" y="1020931"/>
            <a:ext cx="4545368" cy="5417151"/>
          </a:xfrm>
        </p:spPr>
        <p:txBody>
          <a:bodyPr>
            <a:noAutofit/>
          </a:bodyPr>
          <a:lstStyle/>
          <a:p>
            <a:pPr algn="just"/>
            <a:r>
              <a:rPr lang="en-US" sz="1500" b="1" dirty="0">
                <a:solidFill>
                  <a:srgbClr val="C00000"/>
                </a:solidFill>
                <a:latin typeface="Abadi" panose="020B0604020104020204" pitchFamily="34" charset="0"/>
              </a:rPr>
              <a:t>Domain: </a:t>
            </a:r>
            <a:r>
              <a:rPr lang="en-US" sz="1400" dirty="0">
                <a:solidFill>
                  <a:srgbClr val="215B87"/>
                </a:solidFill>
                <a:latin typeface="Abadi" panose="020B0604020104020204" pitchFamily="34" charset="0"/>
              </a:rPr>
              <a:t>Entertainment Industry</a:t>
            </a:r>
          </a:p>
          <a:p>
            <a:pPr algn="just"/>
            <a:r>
              <a:rPr lang="en-US" sz="1500" b="1" dirty="0">
                <a:solidFill>
                  <a:srgbClr val="C00000"/>
                </a:solidFill>
                <a:latin typeface="Abadi" panose="020B0604020104020204" pitchFamily="34" charset="0"/>
              </a:rPr>
              <a:t>Project Background : </a:t>
            </a:r>
            <a:r>
              <a:rPr lang="en-US" sz="1400" dirty="0">
                <a:solidFill>
                  <a:srgbClr val="215B87"/>
                </a:solidFill>
                <a:latin typeface="Abadi" panose="020B0604020104020204" pitchFamily="34" charset="0"/>
              </a:rPr>
              <a:t>The </a:t>
            </a:r>
            <a:r>
              <a:rPr lang="en-US" sz="1400" dirty="0" err="1">
                <a:solidFill>
                  <a:srgbClr val="215B87"/>
                </a:solidFill>
                <a:latin typeface="Abadi" panose="020B0604020104020204" pitchFamily="34" charset="0"/>
              </a:rPr>
              <a:t>GroupLens</a:t>
            </a:r>
            <a:r>
              <a:rPr lang="en-US" sz="1400" dirty="0">
                <a:solidFill>
                  <a:srgbClr val="215B87"/>
                </a:solidFill>
                <a:latin typeface="Abadi" panose="020B0604020104020204" pitchFamily="34" charset="0"/>
              </a:rPr>
              <a:t> Research Project is a research group in the Department of Computer Science and Engineering in the University of Minnesota. The researchers of this group are involved in many research projects related to the fields of information filtering, collaborative filtering, and recommender systems. Here, It is asked to perform the analysis for </a:t>
            </a:r>
            <a:r>
              <a:rPr lang="en-US" sz="1400" dirty="0" err="1">
                <a:solidFill>
                  <a:srgbClr val="215B87"/>
                </a:solidFill>
                <a:latin typeface="Abadi" panose="020B0604020104020204" pitchFamily="34" charset="0"/>
              </a:rPr>
              <a:t>Movielens</a:t>
            </a:r>
            <a:r>
              <a:rPr lang="en-US" sz="1400" dirty="0">
                <a:solidFill>
                  <a:srgbClr val="215B87"/>
                </a:solidFill>
                <a:latin typeface="Abadi" panose="020B0604020104020204" pitchFamily="34" charset="0"/>
              </a:rPr>
              <a:t> case study.</a:t>
            </a:r>
          </a:p>
          <a:p>
            <a:pPr algn="just"/>
            <a:r>
              <a:rPr lang="en-US" sz="1500" b="1" dirty="0">
                <a:solidFill>
                  <a:srgbClr val="C00000"/>
                </a:solidFill>
                <a:latin typeface="Abadi" panose="020B0604020104020204" pitchFamily="34" charset="0"/>
              </a:rPr>
              <a:t>Problem Objective:</a:t>
            </a:r>
            <a:r>
              <a:rPr lang="en-US" sz="1400" b="1" dirty="0">
                <a:solidFill>
                  <a:srgbClr val="C00000"/>
                </a:solidFill>
                <a:latin typeface="Abadi" panose="020B0604020104020204" pitchFamily="34" charset="0"/>
              </a:rPr>
              <a:t> </a:t>
            </a:r>
            <a:r>
              <a:rPr lang="en-US" sz="1400" dirty="0">
                <a:solidFill>
                  <a:srgbClr val="215B87"/>
                </a:solidFill>
                <a:latin typeface="Abadi" panose="020B0604020104020204" pitchFamily="34" charset="0"/>
              </a:rPr>
              <a:t>Perform the analysis using the Exploratory Data Analysis technique, find features affecting the ratings of any particular movie and apply the tools of machine learning to build a model to predict the movie ratings.</a:t>
            </a:r>
          </a:p>
          <a:p>
            <a:pPr algn="just"/>
            <a:r>
              <a:rPr lang="en-US" sz="1500" b="1" dirty="0">
                <a:solidFill>
                  <a:srgbClr val="C00000"/>
                </a:solidFill>
                <a:latin typeface="Abadi" panose="020B0604020104020204" pitchFamily="34" charset="0"/>
              </a:rPr>
              <a:t>Data Information:</a:t>
            </a:r>
          </a:p>
          <a:p>
            <a:pPr>
              <a:spcBef>
                <a:spcPts val="0"/>
              </a:spcBef>
            </a:pPr>
            <a:r>
              <a:rPr lang="en-US" sz="1400" dirty="0">
                <a:solidFill>
                  <a:srgbClr val="215B87"/>
                </a:solidFill>
                <a:latin typeface="Abadi" panose="020B0604020104020204" pitchFamily="34" charset="0"/>
              </a:rPr>
              <a:t>users dataset</a:t>
            </a:r>
          </a:p>
          <a:p>
            <a:pPr lvl="1">
              <a:spcBef>
                <a:spcPts val="0"/>
              </a:spcBef>
              <a:buFont typeface="Wingdings" panose="05000000000000000000" pitchFamily="2" charset="2"/>
              <a:buChar char="§"/>
            </a:pPr>
            <a:r>
              <a:rPr lang="en-US" sz="1400" dirty="0" err="1">
                <a:solidFill>
                  <a:srgbClr val="215B87"/>
                </a:solidFill>
                <a:latin typeface="Abadi" panose="020B0604020104020204" pitchFamily="34" charset="0"/>
              </a:rPr>
              <a:t>User_id</a:t>
            </a:r>
            <a:r>
              <a:rPr lang="en-US" sz="1400" dirty="0">
                <a:solidFill>
                  <a:srgbClr val="215B87"/>
                </a:solidFill>
                <a:latin typeface="Abadi" panose="020B0604020104020204" pitchFamily="34" charset="0"/>
              </a:rPr>
              <a:t> – unique id for each user</a:t>
            </a:r>
          </a:p>
          <a:p>
            <a:pPr lvl="1">
              <a:spcBef>
                <a:spcPts val="0"/>
              </a:spcBef>
              <a:buFont typeface="Wingdings" panose="05000000000000000000" pitchFamily="2" charset="2"/>
              <a:buChar char="§"/>
            </a:pPr>
            <a:r>
              <a:rPr lang="en-US" sz="1400" dirty="0">
                <a:solidFill>
                  <a:srgbClr val="215B87"/>
                </a:solidFill>
                <a:latin typeface="Abadi" panose="020B0604020104020204" pitchFamily="34" charset="0"/>
              </a:rPr>
              <a:t>Age – user’s age</a:t>
            </a:r>
          </a:p>
          <a:p>
            <a:pPr lvl="1">
              <a:spcBef>
                <a:spcPts val="0"/>
              </a:spcBef>
              <a:buFont typeface="Wingdings" panose="05000000000000000000" pitchFamily="2" charset="2"/>
              <a:buChar char="§"/>
            </a:pPr>
            <a:r>
              <a:rPr lang="en-US" sz="1400" dirty="0">
                <a:solidFill>
                  <a:srgbClr val="215B87"/>
                </a:solidFill>
                <a:latin typeface="Abadi" panose="020B0604020104020204" pitchFamily="34" charset="0"/>
              </a:rPr>
              <a:t>Gender – user’s gender (M or F)</a:t>
            </a:r>
          </a:p>
          <a:p>
            <a:pPr lvl="1">
              <a:spcBef>
                <a:spcPts val="0"/>
              </a:spcBef>
              <a:buFont typeface="Wingdings" panose="05000000000000000000" pitchFamily="2" charset="2"/>
              <a:buChar char="§"/>
            </a:pPr>
            <a:r>
              <a:rPr lang="en-US" sz="1400" dirty="0">
                <a:solidFill>
                  <a:srgbClr val="215B87"/>
                </a:solidFill>
                <a:latin typeface="Abadi" panose="020B0604020104020204" pitchFamily="34" charset="0"/>
              </a:rPr>
              <a:t>Occupation – user’s occupation</a:t>
            </a:r>
          </a:p>
          <a:p>
            <a:pPr lvl="1">
              <a:spcBef>
                <a:spcPts val="0"/>
              </a:spcBef>
              <a:buFont typeface="Wingdings" panose="05000000000000000000" pitchFamily="2" charset="2"/>
              <a:buChar char="§"/>
            </a:pPr>
            <a:r>
              <a:rPr lang="en-US" sz="1400" dirty="0">
                <a:solidFill>
                  <a:srgbClr val="215B87"/>
                </a:solidFill>
                <a:latin typeface="Abadi" panose="020B0604020104020204" pitchFamily="34" charset="0"/>
              </a:rPr>
              <a:t>Zip-code – zip-code for user’s location</a:t>
            </a:r>
          </a:p>
          <a:p>
            <a:pPr algn="just"/>
            <a:endParaRPr lang="en-US" sz="1400" dirty="0">
              <a:solidFill>
                <a:srgbClr val="215B87"/>
              </a:solidFill>
              <a:latin typeface="Abadi" panose="020B0604020104020204" pitchFamily="34" charset="0"/>
            </a:endParaRPr>
          </a:p>
          <a:p>
            <a:pPr lvl="1" algn="just">
              <a:spcBef>
                <a:spcPts val="0"/>
              </a:spcBef>
              <a:buFont typeface="Wingdings" panose="05000000000000000000" pitchFamily="2" charset="2"/>
              <a:buChar char="§"/>
            </a:pPr>
            <a:endParaRPr lang="en-US" sz="1400" dirty="0">
              <a:solidFill>
                <a:schemeClr val="accent2">
                  <a:lumMod val="75000"/>
                </a:schemeClr>
              </a:solidFill>
              <a:latin typeface="Abadi" panose="020B0604020104020204" pitchFamily="34" charset="0"/>
            </a:endParaRPr>
          </a:p>
          <a:p>
            <a:pPr marL="0" indent="0" algn="just">
              <a:buNone/>
            </a:pPr>
            <a:endParaRPr lang="en-US" sz="1400" dirty="0">
              <a:solidFill>
                <a:srgbClr val="215B87"/>
              </a:solidFill>
              <a:latin typeface="Abadi" panose="020B0604020104020204" pitchFamily="34" charset="0"/>
            </a:endParaRPr>
          </a:p>
        </p:txBody>
      </p:sp>
      <p:sp>
        <p:nvSpPr>
          <p:cNvPr id="4" name="Content Placeholder 9">
            <a:extLst>
              <a:ext uri="{FF2B5EF4-FFF2-40B4-BE49-F238E27FC236}">
                <a16:creationId xmlns:a16="http://schemas.microsoft.com/office/drawing/2014/main" id="{F547BDDF-48FC-4726-BA29-F7B03803D1D7}"/>
              </a:ext>
            </a:extLst>
          </p:cNvPr>
          <p:cNvSpPr txBox="1">
            <a:spLocks/>
          </p:cNvSpPr>
          <p:nvPr/>
        </p:nvSpPr>
        <p:spPr>
          <a:xfrm>
            <a:off x="6178858" y="1189608"/>
            <a:ext cx="4412202" cy="508157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sz="1400" dirty="0">
              <a:solidFill>
                <a:srgbClr val="C00000"/>
              </a:solidFill>
              <a:latin typeface="Berlin Sans FB" panose="020E0602020502020306" pitchFamily="34" charset="0"/>
            </a:endParaRPr>
          </a:p>
        </p:txBody>
      </p:sp>
      <p:sp>
        <p:nvSpPr>
          <p:cNvPr id="11" name="Content Placeholder 9">
            <a:extLst>
              <a:ext uri="{FF2B5EF4-FFF2-40B4-BE49-F238E27FC236}">
                <a16:creationId xmlns:a16="http://schemas.microsoft.com/office/drawing/2014/main" id="{A8986B9E-5869-47E7-846D-1DBDFDA185CB}"/>
              </a:ext>
            </a:extLst>
          </p:cNvPr>
          <p:cNvSpPr txBox="1">
            <a:spLocks/>
          </p:cNvSpPr>
          <p:nvPr/>
        </p:nvSpPr>
        <p:spPr>
          <a:xfrm>
            <a:off x="5628443" y="1020931"/>
            <a:ext cx="4962617" cy="553744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spcBef>
                <a:spcPts val="0"/>
              </a:spcBef>
            </a:pPr>
            <a:r>
              <a:rPr lang="en-US" sz="1400" dirty="0">
                <a:solidFill>
                  <a:srgbClr val="215B87"/>
                </a:solidFill>
                <a:latin typeface="Abadi" panose="020B0604020104020204" pitchFamily="34" charset="0"/>
              </a:rPr>
              <a:t>rating dataset</a:t>
            </a:r>
          </a:p>
          <a:p>
            <a:pPr lvl="1">
              <a:spcBef>
                <a:spcPts val="0"/>
              </a:spcBef>
              <a:buFont typeface="Wingdings" panose="05000000000000000000" pitchFamily="2" charset="2"/>
              <a:buChar char="§"/>
            </a:pPr>
            <a:r>
              <a:rPr lang="en-US" sz="1400" dirty="0" err="1">
                <a:solidFill>
                  <a:srgbClr val="215B87"/>
                </a:solidFill>
                <a:latin typeface="Abadi" panose="020B0604020104020204" pitchFamily="34" charset="0"/>
              </a:rPr>
              <a:t>User_id</a:t>
            </a:r>
            <a:r>
              <a:rPr lang="en-US" sz="1400" dirty="0">
                <a:solidFill>
                  <a:srgbClr val="215B87"/>
                </a:solidFill>
                <a:latin typeface="Abadi" panose="020B0604020104020204" pitchFamily="34" charset="0"/>
              </a:rPr>
              <a:t>- unique id for each user</a:t>
            </a:r>
          </a:p>
          <a:p>
            <a:pPr lvl="1">
              <a:spcBef>
                <a:spcPts val="0"/>
              </a:spcBef>
              <a:buFont typeface="Wingdings" panose="05000000000000000000" pitchFamily="2" charset="2"/>
              <a:buChar char="§"/>
            </a:pPr>
            <a:r>
              <a:rPr lang="en-US" sz="1400" dirty="0" err="1">
                <a:solidFill>
                  <a:srgbClr val="215B87"/>
                </a:solidFill>
                <a:latin typeface="Abadi" panose="020B0604020104020204" pitchFamily="34" charset="0"/>
              </a:rPr>
              <a:t>Movie_id</a:t>
            </a:r>
            <a:r>
              <a:rPr lang="en-US" sz="1400" dirty="0">
                <a:solidFill>
                  <a:srgbClr val="215B87"/>
                </a:solidFill>
                <a:latin typeface="Abadi" panose="020B0604020104020204" pitchFamily="34" charset="0"/>
              </a:rPr>
              <a:t> - unique id for each movie</a:t>
            </a:r>
          </a:p>
          <a:p>
            <a:pPr lvl="1">
              <a:spcBef>
                <a:spcPts val="0"/>
              </a:spcBef>
              <a:buFont typeface="Wingdings" panose="05000000000000000000" pitchFamily="2" charset="2"/>
              <a:buChar char="§"/>
            </a:pPr>
            <a:r>
              <a:rPr lang="en-US" sz="1400" dirty="0">
                <a:solidFill>
                  <a:srgbClr val="215B87"/>
                </a:solidFill>
                <a:latin typeface="Abadi" panose="020B0604020104020204" pitchFamily="34" charset="0"/>
              </a:rPr>
              <a:t>Rating – user rating for each movie</a:t>
            </a:r>
          </a:p>
          <a:p>
            <a:pPr lvl="1">
              <a:spcBef>
                <a:spcPts val="0"/>
              </a:spcBef>
              <a:buFont typeface="Wingdings" panose="05000000000000000000" pitchFamily="2" charset="2"/>
              <a:buChar char="§"/>
            </a:pPr>
            <a:r>
              <a:rPr lang="en-US" sz="1400" dirty="0">
                <a:solidFill>
                  <a:srgbClr val="215B87"/>
                </a:solidFill>
                <a:latin typeface="Abadi" panose="020B0604020104020204" pitchFamily="34" charset="0"/>
              </a:rPr>
              <a:t>Timestamp – timestamp generated while adding review</a:t>
            </a:r>
          </a:p>
          <a:p>
            <a:pPr>
              <a:spcBef>
                <a:spcPts val="0"/>
              </a:spcBef>
            </a:pPr>
            <a:r>
              <a:rPr lang="en-US" sz="1400" dirty="0">
                <a:solidFill>
                  <a:srgbClr val="215B87"/>
                </a:solidFill>
                <a:latin typeface="Abadi" panose="020B0604020104020204" pitchFamily="34" charset="0"/>
              </a:rPr>
              <a:t>movies dataset</a:t>
            </a:r>
          </a:p>
          <a:p>
            <a:pPr lvl="1">
              <a:spcBef>
                <a:spcPts val="0"/>
              </a:spcBef>
              <a:buFont typeface="Wingdings" panose="05000000000000000000" pitchFamily="2" charset="2"/>
              <a:buChar char="§"/>
            </a:pPr>
            <a:r>
              <a:rPr lang="en-US" sz="1400" dirty="0" err="1">
                <a:solidFill>
                  <a:srgbClr val="215B87"/>
                </a:solidFill>
                <a:latin typeface="Abadi" panose="020B0604020104020204" pitchFamily="34" charset="0"/>
              </a:rPr>
              <a:t>Movie_id</a:t>
            </a:r>
            <a:r>
              <a:rPr lang="en-US" sz="1400" dirty="0">
                <a:solidFill>
                  <a:srgbClr val="215B87"/>
                </a:solidFill>
                <a:latin typeface="Abadi" panose="020B0604020104020204" pitchFamily="34" charset="0"/>
              </a:rPr>
              <a:t> - unique id for each movie</a:t>
            </a:r>
          </a:p>
          <a:p>
            <a:pPr lvl="1">
              <a:spcBef>
                <a:spcPts val="0"/>
              </a:spcBef>
              <a:buFont typeface="Wingdings" panose="05000000000000000000" pitchFamily="2" charset="2"/>
              <a:buChar char="§"/>
            </a:pPr>
            <a:r>
              <a:rPr lang="en-US" sz="1400" dirty="0">
                <a:solidFill>
                  <a:srgbClr val="215B87"/>
                </a:solidFill>
                <a:latin typeface="Abadi" panose="020B0604020104020204" pitchFamily="34" charset="0"/>
              </a:rPr>
              <a:t>Title – movie name</a:t>
            </a:r>
          </a:p>
          <a:p>
            <a:pPr lvl="1">
              <a:spcBef>
                <a:spcPts val="0"/>
              </a:spcBef>
              <a:buFont typeface="Wingdings" panose="05000000000000000000" pitchFamily="2" charset="2"/>
              <a:buChar char="§"/>
            </a:pPr>
            <a:r>
              <a:rPr lang="en-US" sz="1400" dirty="0">
                <a:solidFill>
                  <a:srgbClr val="215B87"/>
                </a:solidFill>
                <a:latin typeface="Abadi" panose="020B0604020104020204" pitchFamily="34" charset="0"/>
              </a:rPr>
              <a:t>Genres – category of each movie</a:t>
            </a:r>
            <a:endParaRPr lang="en-US" sz="1500" b="1" dirty="0">
              <a:solidFill>
                <a:srgbClr val="C00000"/>
              </a:solidFill>
              <a:latin typeface="Abadi" panose="020B0604020104020204" pitchFamily="34" charset="0"/>
            </a:endParaRPr>
          </a:p>
          <a:p>
            <a:pPr>
              <a:spcBef>
                <a:spcPts val="0"/>
              </a:spcBef>
            </a:pPr>
            <a:r>
              <a:rPr lang="en-US" sz="1500" b="1" dirty="0">
                <a:solidFill>
                  <a:srgbClr val="C00000"/>
                </a:solidFill>
                <a:latin typeface="Abadi" panose="020B0604020104020204" pitchFamily="34" charset="0"/>
              </a:rPr>
              <a:t>Analysis Tasks to be performed:</a:t>
            </a:r>
            <a:endParaRPr lang="en-US" sz="1500" dirty="0">
              <a:solidFill>
                <a:srgbClr val="215B87"/>
              </a:solidFill>
              <a:latin typeface="Abadi" panose="020B0604020104020204" pitchFamily="34" charset="0"/>
            </a:endParaRPr>
          </a:p>
          <a:p>
            <a:pPr lvl="0">
              <a:spcBef>
                <a:spcPts val="0"/>
              </a:spcBef>
            </a:pPr>
            <a:r>
              <a:rPr lang="en-US" sz="1400" dirty="0">
                <a:solidFill>
                  <a:srgbClr val="215B87"/>
                </a:solidFill>
                <a:latin typeface="Abadi" panose="020B0604020104020204" pitchFamily="34" charset="0"/>
              </a:rPr>
              <a:t>Import the three datasets.</a:t>
            </a:r>
          </a:p>
          <a:p>
            <a:pPr lvl="1" algn="just">
              <a:spcBef>
                <a:spcPts val="0"/>
              </a:spcBef>
              <a:buFont typeface="Wingdings" panose="05000000000000000000" pitchFamily="2" charset="2"/>
              <a:buChar char="§"/>
            </a:pPr>
            <a:r>
              <a:rPr lang="en-US" sz="1400" dirty="0">
                <a:solidFill>
                  <a:srgbClr val="215B87"/>
                </a:solidFill>
                <a:latin typeface="Abadi" panose="020B0604020104020204" pitchFamily="34" charset="0"/>
              </a:rPr>
              <a:t>users dataset</a:t>
            </a:r>
          </a:p>
          <a:p>
            <a:pPr lvl="1" algn="just">
              <a:spcBef>
                <a:spcPts val="0"/>
              </a:spcBef>
              <a:buFont typeface="Wingdings" panose="05000000000000000000" pitchFamily="2" charset="2"/>
              <a:buChar char="§"/>
            </a:pPr>
            <a:r>
              <a:rPr lang="en-US" sz="1400" dirty="0">
                <a:solidFill>
                  <a:srgbClr val="215B87"/>
                </a:solidFill>
                <a:latin typeface="Abadi" panose="020B0604020104020204" pitchFamily="34" charset="0"/>
              </a:rPr>
              <a:t>rating dataset</a:t>
            </a:r>
          </a:p>
          <a:p>
            <a:pPr lvl="1" algn="just">
              <a:spcBef>
                <a:spcPts val="0"/>
              </a:spcBef>
              <a:buFont typeface="Wingdings" panose="05000000000000000000" pitchFamily="2" charset="2"/>
              <a:buChar char="§"/>
            </a:pPr>
            <a:r>
              <a:rPr lang="en-US" sz="1400" dirty="0">
                <a:solidFill>
                  <a:srgbClr val="215B87"/>
                </a:solidFill>
                <a:latin typeface="Abadi" panose="020B0604020104020204" pitchFamily="34" charset="0"/>
              </a:rPr>
              <a:t>movies dataset</a:t>
            </a:r>
          </a:p>
          <a:p>
            <a:pPr algn="just">
              <a:spcBef>
                <a:spcPts val="0"/>
              </a:spcBef>
            </a:pPr>
            <a:r>
              <a:rPr lang="en-US" sz="1400" dirty="0">
                <a:solidFill>
                  <a:srgbClr val="215B87"/>
                </a:solidFill>
                <a:latin typeface="Abadi" panose="020B0604020104020204" pitchFamily="34" charset="0"/>
              </a:rPr>
              <a:t>Create a new Master dataset by joining three datasets.</a:t>
            </a:r>
          </a:p>
          <a:p>
            <a:pPr lvl="0" algn="just">
              <a:spcBef>
                <a:spcPts val="0"/>
              </a:spcBef>
            </a:pPr>
            <a:r>
              <a:rPr lang="en-US" sz="1400" dirty="0">
                <a:solidFill>
                  <a:srgbClr val="215B87"/>
                </a:solidFill>
                <a:latin typeface="Abadi" panose="020B0604020104020204" pitchFamily="34" charset="0"/>
              </a:rPr>
              <a:t>Perform the Exploratory Data Analysis (EDA)</a:t>
            </a:r>
          </a:p>
          <a:p>
            <a:pPr lvl="1" algn="just">
              <a:spcBef>
                <a:spcPts val="0"/>
              </a:spcBef>
              <a:buFont typeface="Wingdings" panose="05000000000000000000" pitchFamily="2" charset="2"/>
              <a:buChar char="§"/>
            </a:pPr>
            <a:r>
              <a:rPr lang="en-US" sz="1400" dirty="0">
                <a:solidFill>
                  <a:srgbClr val="215B87"/>
                </a:solidFill>
                <a:latin typeface="Abadi" panose="020B0604020104020204" pitchFamily="34" charset="0"/>
              </a:rPr>
              <a:t>Visualize user age distribution</a:t>
            </a:r>
          </a:p>
          <a:p>
            <a:pPr lvl="1" algn="just">
              <a:spcBef>
                <a:spcPts val="0"/>
              </a:spcBef>
              <a:buFont typeface="Wingdings" panose="05000000000000000000" pitchFamily="2" charset="2"/>
              <a:buChar char="§"/>
            </a:pPr>
            <a:r>
              <a:rPr lang="en-US" sz="1400" dirty="0">
                <a:solidFill>
                  <a:srgbClr val="215B87"/>
                </a:solidFill>
                <a:latin typeface="Abadi" panose="020B0604020104020204" pitchFamily="34" charset="0"/>
              </a:rPr>
              <a:t>Visualize overall rating by users the movie “Toy Story”</a:t>
            </a:r>
          </a:p>
          <a:p>
            <a:pPr lvl="1" algn="just">
              <a:spcBef>
                <a:spcPts val="0"/>
              </a:spcBef>
              <a:buFont typeface="Wingdings" panose="05000000000000000000" pitchFamily="2" charset="2"/>
              <a:buChar char="§"/>
            </a:pPr>
            <a:r>
              <a:rPr lang="en-US" sz="1400" dirty="0">
                <a:solidFill>
                  <a:srgbClr val="215B87"/>
                </a:solidFill>
                <a:latin typeface="Abadi" panose="020B0604020104020204" pitchFamily="34" charset="0"/>
              </a:rPr>
              <a:t>Find and visualize the top 25 movies by viewership rating</a:t>
            </a:r>
          </a:p>
          <a:p>
            <a:pPr lvl="1" algn="just">
              <a:spcBef>
                <a:spcPts val="0"/>
              </a:spcBef>
              <a:buFont typeface="Wingdings" panose="05000000000000000000" pitchFamily="2" charset="2"/>
              <a:buChar char="§"/>
            </a:pPr>
            <a:r>
              <a:rPr lang="en-US" sz="1400" dirty="0">
                <a:solidFill>
                  <a:srgbClr val="215B87"/>
                </a:solidFill>
                <a:latin typeface="Abadi" panose="020B0604020104020204" pitchFamily="34" charset="0"/>
              </a:rPr>
              <a:t>Find and Visualize the rating and  for a particular user of user id = 2696</a:t>
            </a:r>
          </a:p>
          <a:p>
            <a:pPr lvl="1" algn="just">
              <a:spcBef>
                <a:spcPts val="0"/>
              </a:spcBef>
              <a:buFont typeface="Wingdings" panose="05000000000000000000" pitchFamily="2" charset="2"/>
              <a:buChar char="§"/>
            </a:pPr>
            <a:endParaRPr lang="en-US" sz="1400" dirty="0">
              <a:solidFill>
                <a:srgbClr val="215B87"/>
              </a:solidFill>
              <a:latin typeface="Abadi" panose="020B0604020104020204" pitchFamily="34" charset="0"/>
            </a:endParaRPr>
          </a:p>
          <a:p>
            <a:pPr algn="just">
              <a:spcBef>
                <a:spcPts val="0"/>
              </a:spcBef>
            </a:pPr>
            <a:endParaRPr lang="en-US" sz="1400" dirty="0">
              <a:solidFill>
                <a:srgbClr val="215B87"/>
              </a:solidFill>
              <a:latin typeface="Abadi" panose="020B0604020104020204" pitchFamily="34" charset="0"/>
            </a:endParaRPr>
          </a:p>
          <a:p>
            <a:pPr algn="just">
              <a:spcBef>
                <a:spcPts val="0"/>
              </a:spcBef>
            </a:pPr>
            <a:endParaRPr lang="en-US" sz="1300" dirty="0">
              <a:solidFill>
                <a:srgbClr val="215B87"/>
              </a:solidFill>
              <a:latin typeface="Abadi" panose="020B0604020104020204" pitchFamily="34" charset="0"/>
            </a:endParaRPr>
          </a:p>
        </p:txBody>
      </p:sp>
    </p:spTree>
    <p:extLst>
      <p:ext uri="{BB962C8B-B14F-4D97-AF65-F5344CB8AC3E}">
        <p14:creationId xmlns:p14="http://schemas.microsoft.com/office/powerpoint/2010/main" val="2023456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9">
            <a:extLst>
              <a:ext uri="{FF2B5EF4-FFF2-40B4-BE49-F238E27FC236}">
                <a16:creationId xmlns:a16="http://schemas.microsoft.com/office/drawing/2014/main" id="{46847133-192C-4346-A789-96F741681133}"/>
              </a:ext>
            </a:extLst>
          </p:cNvPr>
          <p:cNvSpPr txBox="1">
            <a:spLocks/>
          </p:cNvSpPr>
          <p:nvPr/>
        </p:nvSpPr>
        <p:spPr>
          <a:xfrm>
            <a:off x="942976" y="681726"/>
            <a:ext cx="4780492" cy="57894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spcBef>
                <a:spcPts val="0"/>
              </a:spcBef>
            </a:pPr>
            <a:endParaRPr lang="en-US" sz="1400" dirty="0">
              <a:solidFill>
                <a:srgbClr val="215B87"/>
              </a:solidFill>
              <a:latin typeface="Abadi" panose="020B0604020104020204" pitchFamily="34" charset="0"/>
            </a:endParaRPr>
          </a:p>
        </p:txBody>
      </p:sp>
      <p:sp>
        <p:nvSpPr>
          <p:cNvPr id="5" name="Content Placeholder 9">
            <a:extLst>
              <a:ext uri="{FF2B5EF4-FFF2-40B4-BE49-F238E27FC236}">
                <a16:creationId xmlns:a16="http://schemas.microsoft.com/office/drawing/2014/main" id="{3A647FAE-8332-4F90-BDF9-D4CED1C4BBD8}"/>
              </a:ext>
            </a:extLst>
          </p:cNvPr>
          <p:cNvSpPr txBox="1">
            <a:spLocks/>
          </p:cNvSpPr>
          <p:nvPr/>
        </p:nvSpPr>
        <p:spPr>
          <a:xfrm>
            <a:off x="5447006" y="681726"/>
            <a:ext cx="5802018" cy="5562600"/>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1500" b="1" u="sng" dirty="0">
                <a:solidFill>
                  <a:srgbClr val="C00000"/>
                </a:solidFill>
                <a:latin typeface="Abadi" panose="020B0604020104020204" pitchFamily="34" charset="0"/>
              </a:rPr>
              <a:t>Analysis tasks and Screen shots of Results:</a:t>
            </a:r>
          </a:p>
          <a:p>
            <a:pPr marL="285750" indent="-285750" algn="l">
              <a:buFont typeface="Wingdings" panose="05000000000000000000" pitchFamily="2" charset="2"/>
              <a:buChar char="Ø"/>
            </a:pPr>
            <a:r>
              <a:rPr lang="en-US" sz="1400" dirty="0">
                <a:solidFill>
                  <a:srgbClr val="215B87"/>
                </a:solidFill>
                <a:latin typeface="Abadi" panose="020B0604020104020204" pitchFamily="34" charset="0"/>
              </a:rPr>
              <a:t>Imported datasets.</a:t>
            </a:r>
          </a:p>
          <a:p>
            <a:pPr algn="l"/>
            <a:endParaRPr lang="en-US" sz="1500" b="1" u="sng" dirty="0">
              <a:solidFill>
                <a:srgbClr val="C00000"/>
              </a:solidFill>
              <a:latin typeface="Abadi" panose="020B0604020104020204" pitchFamily="34" charset="0"/>
            </a:endParaRPr>
          </a:p>
          <a:p>
            <a:pPr algn="l"/>
            <a:endParaRPr lang="en-US" sz="1500" b="1" u="sng" dirty="0">
              <a:solidFill>
                <a:srgbClr val="C00000"/>
              </a:solidFill>
              <a:latin typeface="Abadi" panose="020B0604020104020204" pitchFamily="34" charset="0"/>
            </a:endParaRPr>
          </a:p>
          <a:p>
            <a:endParaRPr lang="en-US" sz="1400" u="sng" dirty="0">
              <a:solidFill>
                <a:srgbClr val="C00000"/>
              </a:solidFill>
              <a:latin typeface="Abadi" panose="020B0604020104020204" pitchFamily="34" charset="0"/>
            </a:endParaRPr>
          </a:p>
          <a:p>
            <a:endParaRPr lang="en-US" sz="1400" u="sng" dirty="0">
              <a:solidFill>
                <a:srgbClr val="C00000"/>
              </a:solidFill>
              <a:latin typeface="Abadi" panose="020B0604020104020204" pitchFamily="34" charset="0"/>
            </a:endParaRPr>
          </a:p>
          <a:p>
            <a:endParaRPr lang="en-US" sz="1400" u="sng" dirty="0">
              <a:solidFill>
                <a:srgbClr val="C00000"/>
              </a:solidFill>
              <a:latin typeface="Abadi" panose="020B0604020104020204" pitchFamily="34" charset="0"/>
            </a:endParaRPr>
          </a:p>
          <a:p>
            <a:endParaRPr lang="en-US" sz="1400" u="sng" dirty="0">
              <a:solidFill>
                <a:srgbClr val="C00000"/>
              </a:solidFill>
              <a:latin typeface="Abadi" panose="020B0604020104020204" pitchFamily="34" charset="0"/>
            </a:endParaRPr>
          </a:p>
          <a:p>
            <a:endParaRPr lang="en-US" sz="1400" u="sng" dirty="0">
              <a:solidFill>
                <a:srgbClr val="C00000"/>
              </a:solidFill>
              <a:latin typeface="Abadi" panose="020B0604020104020204" pitchFamily="34" charset="0"/>
            </a:endParaRPr>
          </a:p>
          <a:p>
            <a:endParaRPr lang="en-US" sz="1400" u="sng" dirty="0">
              <a:solidFill>
                <a:srgbClr val="C00000"/>
              </a:solidFill>
              <a:latin typeface="Abadi" panose="020B0604020104020204" pitchFamily="34" charset="0"/>
            </a:endParaRPr>
          </a:p>
          <a:p>
            <a:endParaRPr lang="en-US" sz="1400" u="sng" dirty="0">
              <a:solidFill>
                <a:srgbClr val="C00000"/>
              </a:solidFill>
              <a:latin typeface="Abadi" panose="020B0604020104020204" pitchFamily="34" charset="0"/>
            </a:endParaRPr>
          </a:p>
          <a:p>
            <a:endParaRPr lang="en-US" sz="1100" u="sng" dirty="0">
              <a:solidFill>
                <a:srgbClr val="C00000"/>
              </a:solidFill>
              <a:latin typeface="Berlin Sans FB" panose="020E0602020502020306" pitchFamily="34" charset="0"/>
            </a:endParaRPr>
          </a:p>
          <a:p>
            <a:endParaRPr lang="en-US" sz="1100" u="sng" dirty="0">
              <a:solidFill>
                <a:srgbClr val="C00000"/>
              </a:solidFill>
              <a:latin typeface="Berlin Sans FB" panose="020E0602020502020306" pitchFamily="34" charset="0"/>
            </a:endParaRPr>
          </a:p>
          <a:p>
            <a:endParaRPr lang="en-US" sz="1100" u="sng" dirty="0">
              <a:solidFill>
                <a:srgbClr val="C00000"/>
              </a:solidFill>
              <a:latin typeface="Berlin Sans FB" panose="020E0602020502020306" pitchFamily="34" charset="0"/>
            </a:endParaRPr>
          </a:p>
          <a:p>
            <a:endParaRPr lang="en-US" sz="1100" u="sng" dirty="0">
              <a:solidFill>
                <a:srgbClr val="C00000"/>
              </a:solidFill>
              <a:latin typeface="Berlin Sans FB" panose="020E0602020502020306" pitchFamily="34" charset="0"/>
            </a:endParaRPr>
          </a:p>
        </p:txBody>
      </p:sp>
      <p:pic>
        <p:nvPicPr>
          <p:cNvPr id="2" name="Picture 1">
            <a:extLst>
              <a:ext uri="{FF2B5EF4-FFF2-40B4-BE49-F238E27FC236}">
                <a16:creationId xmlns:a16="http://schemas.microsoft.com/office/drawing/2014/main" id="{3CAAA7CA-2D88-4C73-B3A9-EA30B70FAAA1}"/>
              </a:ext>
            </a:extLst>
          </p:cNvPr>
          <p:cNvPicPr>
            <a:picLocks noChangeAspect="1"/>
          </p:cNvPicPr>
          <p:nvPr/>
        </p:nvPicPr>
        <p:blipFill>
          <a:blip r:embed="rId2"/>
          <a:stretch>
            <a:fillRect/>
          </a:stretch>
        </p:blipFill>
        <p:spPr>
          <a:xfrm>
            <a:off x="5947945" y="1384294"/>
            <a:ext cx="4687503" cy="4860032"/>
          </a:xfrm>
          <a:prstGeom prst="rect">
            <a:avLst/>
          </a:prstGeom>
          <a:ln>
            <a:noFill/>
          </a:ln>
          <a:effectLst>
            <a:outerShdw blurRad="190500" algn="tl" rotWithShape="0">
              <a:srgbClr val="000000">
                <a:alpha val="70000"/>
              </a:srgbClr>
            </a:outerShdw>
          </a:effectLst>
        </p:spPr>
      </p:pic>
      <p:sp>
        <p:nvSpPr>
          <p:cNvPr id="6" name="Content Placeholder 9">
            <a:extLst>
              <a:ext uri="{FF2B5EF4-FFF2-40B4-BE49-F238E27FC236}">
                <a16:creationId xmlns:a16="http://schemas.microsoft.com/office/drawing/2014/main" id="{E03E8E58-1B4A-45D5-A4D0-D11EC66E5DCD}"/>
              </a:ext>
            </a:extLst>
          </p:cNvPr>
          <p:cNvSpPr txBox="1">
            <a:spLocks/>
          </p:cNvSpPr>
          <p:nvPr/>
        </p:nvSpPr>
        <p:spPr>
          <a:xfrm>
            <a:off x="807868" y="681727"/>
            <a:ext cx="4083728" cy="56835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1400" b="1" u="sng" dirty="0">
                <a:solidFill>
                  <a:srgbClr val="C00000"/>
                </a:solidFill>
                <a:latin typeface="Abadi" panose="020B0604020104020204" pitchFamily="34" charset="0"/>
              </a:rPr>
              <a:t>Analysis Tasks to be performed (cont.):</a:t>
            </a:r>
            <a:endParaRPr lang="en-US" sz="1400" u="sng" dirty="0">
              <a:solidFill>
                <a:srgbClr val="215B87"/>
              </a:solidFill>
              <a:latin typeface="Abadi" panose="020B0604020104020204" pitchFamily="34" charset="0"/>
            </a:endParaRPr>
          </a:p>
          <a:p>
            <a:pPr algn="just"/>
            <a:r>
              <a:rPr lang="en-US" sz="1400" dirty="0">
                <a:solidFill>
                  <a:srgbClr val="215B87"/>
                </a:solidFill>
                <a:latin typeface="Abadi" panose="020B0604020104020204" pitchFamily="34" charset="0"/>
              </a:rPr>
              <a:t>Created a new Master dataset by joining three datasets.</a:t>
            </a:r>
          </a:p>
          <a:p>
            <a:pPr lvl="0" algn="just"/>
            <a:r>
              <a:rPr lang="en-US" sz="1400">
                <a:solidFill>
                  <a:srgbClr val="215B87"/>
                </a:solidFill>
                <a:latin typeface="Abadi" panose="020B0604020104020204" pitchFamily="34" charset="0"/>
              </a:rPr>
              <a:t>Performed </a:t>
            </a:r>
            <a:r>
              <a:rPr lang="en-US" sz="1400" dirty="0">
                <a:solidFill>
                  <a:srgbClr val="215B87"/>
                </a:solidFill>
                <a:latin typeface="Abadi" panose="020B0604020104020204" pitchFamily="34" charset="0"/>
              </a:rPr>
              <a:t>the Exploratory Data Analysis (EDA)</a:t>
            </a:r>
          </a:p>
          <a:p>
            <a:pPr lvl="1" algn="just">
              <a:spcBef>
                <a:spcPts val="0"/>
              </a:spcBef>
              <a:buFont typeface="Wingdings" panose="05000000000000000000" pitchFamily="2" charset="2"/>
              <a:buChar char="§"/>
            </a:pPr>
            <a:r>
              <a:rPr lang="en-US" sz="1400" dirty="0">
                <a:solidFill>
                  <a:srgbClr val="215B87"/>
                </a:solidFill>
                <a:latin typeface="Abadi" panose="020B0604020104020204" pitchFamily="34" charset="0"/>
              </a:rPr>
              <a:t>Visualize user age distribution</a:t>
            </a:r>
          </a:p>
          <a:p>
            <a:pPr lvl="1" algn="just">
              <a:spcBef>
                <a:spcPts val="0"/>
              </a:spcBef>
              <a:buFont typeface="Wingdings" panose="05000000000000000000" pitchFamily="2" charset="2"/>
              <a:buChar char="§"/>
            </a:pPr>
            <a:r>
              <a:rPr lang="en-US" sz="1400" dirty="0">
                <a:solidFill>
                  <a:srgbClr val="215B87"/>
                </a:solidFill>
                <a:latin typeface="Abadi" panose="020B0604020104020204" pitchFamily="34" charset="0"/>
              </a:rPr>
              <a:t>Visualize overall rating by users</a:t>
            </a:r>
          </a:p>
          <a:p>
            <a:pPr lvl="1" algn="just">
              <a:spcBef>
                <a:spcPts val="0"/>
              </a:spcBef>
              <a:buFont typeface="Wingdings" panose="05000000000000000000" pitchFamily="2" charset="2"/>
              <a:buChar char="§"/>
            </a:pPr>
            <a:r>
              <a:rPr lang="en-US" sz="1400" dirty="0">
                <a:solidFill>
                  <a:srgbClr val="215B87"/>
                </a:solidFill>
                <a:latin typeface="Abadi" panose="020B0604020104020204" pitchFamily="34" charset="0"/>
              </a:rPr>
              <a:t>Find and visualize the user rating of the movie “Toy Story”</a:t>
            </a:r>
          </a:p>
          <a:p>
            <a:pPr lvl="1" algn="just">
              <a:spcBef>
                <a:spcPts val="0"/>
              </a:spcBef>
              <a:buFont typeface="Wingdings" panose="05000000000000000000" pitchFamily="2" charset="2"/>
              <a:buChar char="§"/>
            </a:pPr>
            <a:r>
              <a:rPr lang="en-US" sz="1400" dirty="0">
                <a:solidFill>
                  <a:srgbClr val="215B87"/>
                </a:solidFill>
                <a:latin typeface="Abadi" panose="020B0604020104020204" pitchFamily="34" charset="0"/>
              </a:rPr>
              <a:t>Find and visualize the top 25 movies by viewership rating</a:t>
            </a:r>
          </a:p>
          <a:p>
            <a:pPr lvl="1" algn="just">
              <a:spcBef>
                <a:spcPts val="0"/>
              </a:spcBef>
              <a:buFont typeface="Wingdings" panose="05000000000000000000" pitchFamily="2" charset="2"/>
              <a:buChar char="§"/>
            </a:pPr>
            <a:r>
              <a:rPr lang="en-US" sz="1400" dirty="0">
                <a:solidFill>
                  <a:srgbClr val="215B87"/>
                </a:solidFill>
                <a:latin typeface="Abadi" panose="020B0604020104020204" pitchFamily="34" charset="0"/>
              </a:rPr>
              <a:t>Find and Visualize the rating and  for a particular user of user id = 2696</a:t>
            </a:r>
          </a:p>
          <a:p>
            <a:pPr lvl="0" algn="just"/>
            <a:r>
              <a:rPr lang="en-US" sz="1400" dirty="0">
                <a:solidFill>
                  <a:srgbClr val="215B87"/>
                </a:solidFill>
                <a:latin typeface="Abadi" panose="020B0604020104020204" pitchFamily="34" charset="0"/>
              </a:rPr>
              <a:t>Feature Engineering:</a:t>
            </a:r>
          </a:p>
          <a:p>
            <a:pPr lvl="1" algn="just">
              <a:spcBef>
                <a:spcPts val="0"/>
              </a:spcBef>
              <a:buFont typeface="Wingdings" panose="05000000000000000000" pitchFamily="2" charset="2"/>
              <a:buChar char="§"/>
            </a:pPr>
            <a:r>
              <a:rPr lang="en-US" sz="1400" dirty="0">
                <a:solidFill>
                  <a:srgbClr val="215B87"/>
                </a:solidFill>
                <a:latin typeface="Abadi" panose="020B0604020104020204" pitchFamily="34" charset="0"/>
              </a:rPr>
              <a:t>Use column genres:</a:t>
            </a:r>
          </a:p>
          <a:p>
            <a:pPr lvl="1" algn="just">
              <a:spcBef>
                <a:spcPts val="0"/>
              </a:spcBef>
              <a:buFont typeface="Wingdings" panose="05000000000000000000" pitchFamily="2" charset="2"/>
              <a:buChar char="§"/>
            </a:pPr>
            <a:r>
              <a:rPr lang="en-US" sz="1400" dirty="0">
                <a:solidFill>
                  <a:srgbClr val="215B87"/>
                </a:solidFill>
                <a:latin typeface="Abadi" panose="020B0604020104020204" pitchFamily="34" charset="0"/>
              </a:rPr>
              <a:t>Find out all the unique genres</a:t>
            </a:r>
          </a:p>
          <a:p>
            <a:pPr lvl="1" algn="just">
              <a:spcBef>
                <a:spcPts val="0"/>
              </a:spcBef>
              <a:buFont typeface="Wingdings" panose="05000000000000000000" pitchFamily="2" charset="2"/>
              <a:buChar char="§"/>
            </a:pPr>
            <a:r>
              <a:rPr lang="en-US" sz="1400" dirty="0">
                <a:solidFill>
                  <a:srgbClr val="215B87"/>
                </a:solidFill>
                <a:latin typeface="Abadi" panose="020B0604020104020204" pitchFamily="34" charset="0"/>
              </a:rPr>
              <a:t>Create a separate column for each genre category with a one-hot encoding (1 and 0) whether or not the movie belongs to that genre. </a:t>
            </a:r>
          </a:p>
          <a:p>
            <a:pPr lvl="1" algn="just">
              <a:spcBef>
                <a:spcPts val="0"/>
              </a:spcBef>
              <a:buFont typeface="Wingdings" panose="05000000000000000000" pitchFamily="2" charset="2"/>
              <a:buChar char="§"/>
            </a:pPr>
            <a:r>
              <a:rPr lang="en-US" sz="1400" dirty="0">
                <a:solidFill>
                  <a:srgbClr val="215B87"/>
                </a:solidFill>
                <a:latin typeface="Abadi" panose="020B0604020104020204" pitchFamily="34" charset="0"/>
              </a:rPr>
              <a:t>Determine the features affecting the ratings of any particular movie.</a:t>
            </a:r>
          </a:p>
          <a:p>
            <a:pPr lvl="1" algn="just">
              <a:spcBef>
                <a:spcPts val="0"/>
              </a:spcBef>
              <a:buFont typeface="Wingdings" panose="05000000000000000000" pitchFamily="2" charset="2"/>
              <a:buChar char="§"/>
            </a:pPr>
            <a:r>
              <a:rPr lang="en-US" sz="1400" dirty="0">
                <a:solidFill>
                  <a:srgbClr val="215B87"/>
                </a:solidFill>
                <a:latin typeface="Abadi" panose="020B0604020104020204" pitchFamily="34" charset="0"/>
              </a:rPr>
              <a:t>Develop an appropriate model to predict the movie ratings</a:t>
            </a:r>
          </a:p>
          <a:p>
            <a:pPr algn="just">
              <a:spcBef>
                <a:spcPts val="0"/>
              </a:spcBef>
            </a:pPr>
            <a:endParaRPr lang="en-US" sz="1400" dirty="0">
              <a:solidFill>
                <a:srgbClr val="215B87"/>
              </a:solidFill>
              <a:latin typeface="Abadi" panose="020B0604020104020204" pitchFamily="34" charset="0"/>
            </a:endParaRPr>
          </a:p>
          <a:p>
            <a:pPr algn="just">
              <a:spcBef>
                <a:spcPts val="0"/>
              </a:spcBef>
            </a:pPr>
            <a:endParaRPr lang="en-US" sz="1300" dirty="0">
              <a:solidFill>
                <a:srgbClr val="215B87"/>
              </a:solidFill>
              <a:latin typeface="Abadi" panose="020B0604020104020204" pitchFamily="34" charset="0"/>
            </a:endParaRPr>
          </a:p>
        </p:txBody>
      </p:sp>
    </p:spTree>
    <p:extLst>
      <p:ext uri="{BB962C8B-B14F-4D97-AF65-F5344CB8AC3E}">
        <p14:creationId xmlns:p14="http://schemas.microsoft.com/office/powerpoint/2010/main" val="329474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9">
            <a:extLst>
              <a:ext uri="{FF2B5EF4-FFF2-40B4-BE49-F238E27FC236}">
                <a16:creationId xmlns:a16="http://schemas.microsoft.com/office/drawing/2014/main" id="{5759DB09-A985-49C6-90E8-56FEC16EA15C}"/>
              </a:ext>
            </a:extLst>
          </p:cNvPr>
          <p:cNvSpPr txBox="1">
            <a:spLocks/>
          </p:cNvSpPr>
          <p:nvPr/>
        </p:nvSpPr>
        <p:spPr>
          <a:xfrm>
            <a:off x="769403" y="530788"/>
            <a:ext cx="10762690" cy="60377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400" u="sng" dirty="0">
                <a:solidFill>
                  <a:srgbClr val="C00000"/>
                </a:solidFill>
                <a:latin typeface="Berlin Sans FB" panose="020E0602020502020306" pitchFamily="34" charset="0"/>
              </a:rPr>
              <a:t>Analysis tasks and Screen shots of Results (cont.):</a:t>
            </a:r>
          </a:p>
          <a:p>
            <a:r>
              <a:rPr lang="en-US" sz="1400" dirty="0">
                <a:solidFill>
                  <a:srgbClr val="215B87"/>
                </a:solidFill>
                <a:highlight>
                  <a:srgbClr val="FFFF00"/>
                </a:highlight>
                <a:latin typeface="Abadi" panose="020B0604020104020204" pitchFamily="34" charset="0"/>
              </a:rPr>
              <a:t>Master dataset </a:t>
            </a:r>
            <a:r>
              <a:rPr lang="en-US" sz="1400" dirty="0">
                <a:solidFill>
                  <a:srgbClr val="215B87"/>
                </a:solidFill>
                <a:latin typeface="Abadi" panose="020B0604020104020204" pitchFamily="34" charset="0"/>
              </a:rPr>
              <a:t>by joining three datasets</a:t>
            </a:r>
          </a:p>
          <a:p>
            <a:endParaRPr lang="en-US" sz="1400" dirty="0">
              <a:solidFill>
                <a:srgbClr val="215B87"/>
              </a:solidFill>
              <a:latin typeface="Abadi" panose="020B0604020104020204" pitchFamily="34" charset="0"/>
            </a:endParaRPr>
          </a:p>
          <a:p>
            <a:endParaRPr lang="en-US" sz="1400" dirty="0">
              <a:solidFill>
                <a:srgbClr val="215B87"/>
              </a:solidFill>
              <a:latin typeface="Abadi" panose="020B0604020104020204" pitchFamily="34" charset="0"/>
            </a:endParaRPr>
          </a:p>
          <a:p>
            <a:endParaRPr lang="en-US" sz="1400" dirty="0">
              <a:solidFill>
                <a:srgbClr val="215B87"/>
              </a:solidFill>
              <a:latin typeface="Abadi" panose="020B0604020104020204" pitchFamily="34" charset="0"/>
            </a:endParaRPr>
          </a:p>
          <a:p>
            <a:endParaRPr lang="en-US" sz="1400" dirty="0">
              <a:solidFill>
                <a:srgbClr val="215B87"/>
              </a:solidFill>
              <a:latin typeface="Abadi" panose="020B0604020104020204" pitchFamily="34" charset="0"/>
            </a:endParaRPr>
          </a:p>
          <a:p>
            <a:endParaRPr lang="en-US" sz="1400" dirty="0">
              <a:solidFill>
                <a:srgbClr val="215B87"/>
              </a:solidFill>
              <a:latin typeface="Abadi" panose="020B0604020104020204" pitchFamily="34" charset="0"/>
            </a:endParaRPr>
          </a:p>
          <a:p>
            <a:endParaRPr lang="en-US" sz="1400" dirty="0">
              <a:solidFill>
                <a:srgbClr val="215B87"/>
              </a:solidFill>
              <a:latin typeface="Abadi" panose="020B0604020104020204" pitchFamily="34" charset="0"/>
            </a:endParaRPr>
          </a:p>
          <a:p>
            <a:r>
              <a:rPr lang="en-US" sz="1400" dirty="0">
                <a:solidFill>
                  <a:srgbClr val="215B87"/>
                </a:solidFill>
                <a:latin typeface="Abadi" panose="020B0604020104020204" pitchFamily="34" charset="0"/>
              </a:rPr>
              <a:t>Visual distribution of </a:t>
            </a:r>
            <a:r>
              <a:rPr lang="en-US" sz="1400" dirty="0">
                <a:solidFill>
                  <a:srgbClr val="215B87"/>
                </a:solidFill>
                <a:highlight>
                  <a:srgbClr val="FFFF00"/>
                </a:highlight>
                <a:latin typeface="Abadi" panose="020B0604020104020204" pitchFamily="34" charset="0"/>
              </a:rPr>
              <a:t>user age </a:t>
            </a:r>
            <a:r>
              <a:rPr lang="en-US" sz="1400" dirty="0">
                <a:solidFill>
                  <a:srgbClr val="215B87"/>
                </a:solidFill>
                <a:latin typeface="Abadi" panose="020B0604020104020204" pitchFamily="34" charset="0"/>
              </a:rPr>
              <a:t>and rating of the movie </a:t>
            </a:r>
            <a:r>
              <a:rPr lang="en-US" sz="1400" dirty="0">
                <a:solidFill>
                  <a:srgbClr val="215B87"/>
                </a:solidFill>
                <a:highlight>
                  <a:srgbClr val="FFFF00"/>
                </a:highlight>
                <a:latin typeface="Abadi" panose="020B0604020104020204" pitchFamily="34" charset="0"/>
              </a:rPr>
              <a:t>“Toy Story”.</a:t>
            </a:r>
          </a:p>
          <a:p>
            <a:pPr marL="0" indent="0">
              <a:buNone/>
            </a:pPr>
            <a:endParaRPr lang="en-US" sz="1400" dirty="0">
              <a:solidFill>
                <a:srgbClr val="215B87"/>
              </a:solidFill>
              <a:latin typeface="Abadi" panose="020B0604020104020204" pitchFamily="34" charset="0"/>
            </a:endParaRPr>
          </a:p>
          <a:p>
            <a:pPr marL="0" indent="0">
              <a:buFont typeface="Wingdings 3" charset="2"/>
              <a:buNone/>
            </a:pPr>
            <a:endParaRPr lang="en-US" sz="1400" dirty="0">
              <a:solidFill>
                <a:srgbClr val="215B87"/>
              </a:solidFill>
              <a:latin typeface="Abadi" panose="020B0604020104020204" pitchFamily="34" charset="0"/>
            </a:endParaRPr>
          </a:p>
          <a:p>
            <a:pPr marL="0" indent="0">
              <a:buFont typeface="Wingdings 3" charset="2"/>
              <a:buNone/>
            </a:pPr>
            <a:endParaRPr lang="en-US" sz="1400" dirty="0">
              <a:solidFill>
                <a:srgbClr val="215B87"/>
              </a:solidFill>
              <a:latin typeface="Abadi" panose="020B0604020104020204" pitchFamily="34" charset="0"/>
            </a:endParaRPr>
          </a:p>
          <a:p>
            <a:pPr marL="0" indent="0">
              <a:buFont typeface="Wingdings 3" charset="2"/>
              <a:buNone/>
            </a:pPr>
            <a:endParaRPr lang="en-US" sz="1400" dirty="0">
              <a:solidFill>
                <a:srgbClr val="215B87"/>
              </a:solidFill>
              <a:latin typeface="Abadi" panose="020B0604020104020204" pitchFamily="34" charset="0"/>
            </a:endParaRPr>
          </a:p>
          <a:p>
            <a:pPr marL="0" indent="0">
              <a:buFont typeface="Wingdings 3" charset="2"/>
              <a:buNone/>
            </a:pPr>
            <a:endParaRPr lang="en-US" sz="1400" u="sng" dirty="0">
              <a:solidFill>
                <a:srgbClr val="C00000"/>
              </a:solidFill>
              <a:latin typeface="Abadi" panose="020B0604020104020204" pitchFamily="34" charset="0"/>
            </a:endParaRPr>
          </a:p>
          <a:p>
            <a:pPr marL="0" indent="0">
              <a:buFont typeface="Wingdings 3" charset="2"/>
              <a:buNone/>
            </a:pPr>
            <a:endParaRPr lang="en-US" sz="1100" dirty="0">
              <a:solidFill>
                <a:srgbClr val="C00000"/>
              </a:solidFill>
              <a:latin typeface="Berlin Sans FB" panose="020E0602020502020306" pitchFamily="34" charset="0"/>
            </a:endParaRPr>
          </a:p>
        </p:txBody>
      </p:sp>
      <p:pic>
        <p:nvPicPr>
          <p:cNvPr id="5" name="Picture 4">
            <a:extLst>
              <a:ext uri="{FF2B5EF4-FFF2-40B4-BE49-F238E27FC236}">
                <a16:creationId xmlns:a16="http://schemas.microsoft.com/office/drawing/2014/main" id="{2FB31FB2-8D02-4309-8352-98056B7A5DF0}"/>
              </a:ext>
            </a:extLst>
          </p:cNvPr>
          <p:cNvPicPr>
            <a:picLocks noChangeAspect="1"/>
          </p:cNvPicPr>
          <p:nvPr/>
        </p:nvPicPr>
        <p:blipFill>
          <a:blip r:embed="rId2"/>
          <a:stretch>
            <a:fillRect/>
          </a:stretch>
        </p:blipFill>
        <p:spPr>
          <a:xfrm>
            <a:off x="828292" y="1192832"/>
            <a:ext cx="9700625" cy="1853385"/>
          </a:xfrm>
          <a:prstGeom prst="rect">
            <a:avLst/>
          </a:prstGeom>
          <a:ln>
            <a:noFill/>
          </a:ln>
          <a:effectLst>
            <a:outerShdw blurRad="190500" algn="tl" rotWithShape="0">
              <a:srgbClr val="000000">
                <a:alpha val="70000"/>
              </a:srgbClr>
            </a:outerShdw>
          </a:effectLst>
        </p:spPr>
      </p:pic>
      <p:pic>
        <p:nvPicPr>
          <p:cNvPr id="2" name="Picture 1">
            <a:extLst>
              <a:ext uri="{FF2B5EF4-FFF2-40B4-BE49-F238E27FC236}">
                <a16:creationId xmlns:a16="http://schemas.microsoft.com/office/drawing/2014/main" id="{5956C4FF-FF73-4D37-9929-67C5A1270209}"/>
              </a:ext>
            </a:extLst>
          </p:cNvPr>
          <p:cNvPicPr>
            <a:picLocks noChangeAspect="1"/>
          </p:cNvPicPr>
          <p:nvPr/>
        </p:nvPicPr>
        <p:blipFill>
          <a:blip r:embed="rId3"/>
          <a:stretch>
            <a:fillRect/>
          </a:stretch>
        </p:blipFill>
        <p:spPr>
          <a:xfrm>
            <a:off x="1391282" y="3708261"/>
            <a:ext cx="3316484" cy="2734433"/>
          </a:xfrm>
          <a:prstGeom prst="rect">
            <a:avLst/>
          </a:prstGeom>
          <a:ln>
            <a:noFill/>
          </a:ln>
          <a:effectLst>
            <a:outerShdw blurRad="190500" algn="tl" rotWithShape="0">
              <a:srgbClr val="000000">
                <a:alpha val="70000"/>
              </a:srgbClr>
            </a:outerShdw>
          </a:effectLst>
        </p:spPr>
      </p:pic>
      <p:pic>
        <p:nvPicPr>
          <p:cNvPr id="3" name="Picture 2">
            <a:extLst>
              <a:ext uri="{FF2B5EF4-FFF2-40B4-BE49-F238E27FC236}">
                <a16:creationId xmlns:a16="http://schemas.microsoft.com/office/drawing/2014/main" id="{3AE04981-174F-4E04-9CB9-ED2D8C22727A}"/>
              </a:ext>
            </a:extLst>
          </p:cNvPr>
          <p:cNvPicPr>
            <a:picLocks noChangeAspect="1"/>
          </p:cNvPicPr>
          <p:nvPr/>
        </p:nvPicPr>
        <p:blipFill>
          <a:blip r:embed="rId4"/>
          <a:stretch>
            <a:fillRect/>
          </a:stretch>
        </p:blipFill>
        <p:spPr>
          <a:xfrm>
            <a:off x="5816766" y="3748154"/>
            <a:ext cx="3860635" cy="269454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91243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6A4E80D-9587-4899-B3A6-4FB3F0890E18}"/>
              </a:ext>
            </a:extLst>
          </p:cNvPr>
          <p:cNvSpPr txBox="1"/>
          <p:nvPr/>
        </p:nvSpPr>
        <p:spPr>
          <a:xfrm>
            <a:off x="674127" y="658018"/>
            <a:ext cx="10644326" cy="5278368"/>
          </a:xfrm>
          <a:prstGeom prst="rect">
            <a:avLst/>
          </a:prstGeom>
          <a:noFill/>
        </p:spPr>
        <p:txBody>
          <a:bodyPr wrap="square" rtlCol="0">
            <a:spAutoFit/>
          </a:bodyPr>
          <a:lstStyle/>
          <a:p>
            <a:pPr marL="0" lvl="1">
              <a:spcBef>
                <a:spcPts val="600"/>
              </a:spcBef>
            </a:pPr>
            <a:r>
              <a:rPr lang="en-US" sz="1400" dirty="0">
                <a:solidFill>
                  <a:srgbClr val="215B87"/>
                </a:solidFill>
                <a:latin typeface="Abadi" panose="020B0604020104020204" pitchFamily="34" charset="0"/>
              </a:rPr>
              <a:t>   </a:t>
            </a:r>
            <a:r>
              <a:rPr lang="en-US" sz="1400" dirty="0">
                <a:solidFill>
                  <a:srgbClr val="215B87"/>
                </a:solidFill>
                <a:highlight>
                  <a:srgbClr val="FFFF00"/>
                </a:highlight>
                <a:latin typeface="Abadi" panose="020B0604020104020204" pitchFamily="34" charset="0"/>
              </a:rPr>
              <a:t>Top 25 movies </a:t>
            </a:r>
            <a:r>
              <a:rPr lang="en-US" sz="1400" dirty="0">
                <a:solidFill>
                  <a:srgbClr val="215B87"/>
                </a:solidFill>
                <a:latin typeface="Abadi" panose="020B0604020104020204" pitchFamily="34" charset="0"/>
              </a:rPr>
              <a:t>by viewership                            movie rating of </a:t>
            </a:r>
            <a:r>
              <a:rPr lang="en-US" sz="1400" dirty="0">
                <a:solidFill>
                  <a:srgbClr val="215B87"/>
                </a:solidFill>
                <a:highlight>
                  <a:srgbClr val="FFFF00"/>
                </a:highlight>
                <a:latin typeface="Abadi" panose="020B0604020104020204" pitchFamily="34" charset="0"/>
              </a:rPr>
              <a:t>user id = 2696</a:t>
            </a:r>
            <a:r>
              <a:rPr lang="en-US" sz="1400" dirty="0">
                <a:solidFill>
                  <a:srgbClr val="215B87"/>
                </a:solidFill>
                <a:latin typeface="Abadi" panose="020B0604020104020204" pitchFamily="34" charset="0"/>
              </a:rPr>
              <a:t>                             List of </a:t>
            </a:r>
            <a:r>
              <a:rPr lang="en-US" sz="1400" dirty="0">
                <a:solidFill>
                  <a:srgbClr val="215B87"/>
                </a:solidFill>
                <a:highlight>
                  <a:srgbClr val="FFFF00"/>
                </a:highlight>
                <a:latin typeface="Abadi" panose="020B0604020104020204" pitchFamily="34" charset="0"/>
              </a:rPr>
              <a:t>unique Genres</a:t>
            </a:r>
          </a:p>
          <a:p>
            <a:pPr marL="285750" lvl="1" indent="-285750">
              <a:spcBef>
                <a:spcPts val="600"/>
              </a:spcBef>
              <a:buFont typeface="Wingdings" panose="05000000000000000000" pitchFamily="2" charset="2"/>
              <a:buChar char="Ø"/>
            </a:pPr>
            <a:endParaRPr lang="en-US" sz="1400" dirty="0">
              <a:solidFill>
                <a:srgbClr val="215B87"/>
              </a:solidFill>
              <a:latin typeface="Abadi" panose="020B0604020104020204" pitchFamily="34" charset="0"/>
            </a:endParaRPr>
          </a:p>
          <a:p>
            <a:pPr marL="285750" lvl="1" indent="-285750">
              <a:spcBef>
                <a:spcPts val="600"/>
              </a:spcBef>
              <a:buFont typeface="Wingdings" panose="05000000000000000000" pitchFamily="2" charset="2"/>
              <a:buChar char="Ø"/>
            </a:pPr>
            <a:endParaRPr lang="en-US" sz="1400" dirty="0">
              <a:solidFill>
                <a:srgbClr val="215B87"/>
              </a:solidFill>
              <a:latin typeface="Abadi" panose="020B0604020104020204" pitchFamily="34" charset="0"/>
            </a:endParaRPr>
          </a:p>
          <a:p>
            <a:pPr marL="285750" lvl="1" indent="-285750">
              <a:spcBef>
                <a:spcPts val="600"/>
              </a:spcBef>
              <a:buFont typeface="Wingdings" panose="05000000000000000000" pitchFamily="2" charset="2"/>
              <a:buChar char="Ø"/>
            </a:pPr>
            <a:endParaRPr lang="en-US" sz="1400" dirty="0">
              <a:solidFill>
                <a:srgbClr val="215B87"/>
              </a:solidFill>
              <a:latin typeface="Abadi" panose="020B0604020104020204" pitchFamily="34" charset="0"/>
            </a:endParaRPr>
          </a:p>
          <a:p>
            <a:pPr marL="285750" lvl="1" indent="-285750">
              <a:spcBef>
                <a:spcPts val="600"/>
              </a:spcBef>
              <a:buFont typeface="Wingdings" panose="05000000000000000000" pitchFamily="2" charset="2"/>
              <a:buChar char="Ø"/>
            </a:pPr>
            <a:endParaRPr lang="en-US" sz="1400" dirty="0">
              <a:solidFill>
                <a:srgbClr val="215B87"/>
              </a:solidFill>
              <a:latin typeface="Abadi" panose="020B0604020104020204" pitchFamily="34" charset="0"/>
            </a:endParaRPr>
          </a:p>
          <a:p>
            <a:pPr marL="285750" lvl="1" indent="-285750">
              <a:spcBef>
                <a:spcPts val="600"/>
              </a:spcBef>
              <a:buFont typeface="Wingdings" panose="05000000000000000000" pitchFamily="2" charset="2"/>
              <a:buChar char="Ø"/>
            </a:pPr>
            <a:endParaRPr lang="en-US" sz="1400" dirty="0">
              <a:solidFill>
                <a:srgbClr val="215B87"/>
              </a:solidFill>
              <a:latin typeface="Abadi" panose="020B0604020104020204" pitchFamily="34" charset="0"/>
            </a:endParaRPr>
          </a:p>
          <a:p>
            <a:pPr marL="285750" lvl="1" indent="-285750">
              <a:spcBef>
                <a:spcPts val="600"/>
              </a:spcBef>
              <a:buFont typeface="Wingdings" panose="05000000000000000000" pitchFamily="2" charset="2"/>
              <a:buChar char="Ø"/>
            </a:pPr>
            <a:endParaRPr lang="en-US" sz="1400" dirty="0">
              <a:solidFill>
                <a:srgbClr val="215B87"/>
              </a:solidFill>
              <a:latin typeface="Abadi" panose="020B0604020104020204" pitchFamily="34" charset="0"/>
            </a:endParaRPr>
          </a:p>
          <a:p>
            <a:pPr marL="285750" indent="-285750">
              <a:spcBef>
                <a:spcPts val="600"/>
              </a:spcBef>
              <a:buFont typeface="Wingdings" panose="05000000000000000000" pitchFamily="2" charset="2"/>
              <a:buChar char="Ø"/>
            </a:pPr>
            <a:endParaRPr lang="en-US" sz="1400" dirty="0">
              <a:solidFill>
                <a:srgbClr val="215B87"/>
              </a:solidFill>
              <a:latin typeface="Abadi" panose="020B0604020104020204" pitchFamily="34" charset="0"/>
            </a:endParaRPr>
          </a:p>
          <a:p>
            <a:pPr marL="285750" indent="-285750">
              <a:spcBef>
                <a:spcPts val="600"/>
              </a:spcBef>
              <a:buFont typeface="Wingdings" panose="05000000000000000000" pitchFamily="2" charset="2"/>
              <a:buChar char="Ø"/>
            </a:pPr>
            <a:endParaRPr lang="en-US" sz="1400" dirty="0">
              <a:solidFill>
                <a:srgbClr val="215B87"/>
              </a:solidFill>
              <a:latin typeface="Abadi" panose="020B0604020104020204" pitchFamily="34" charset="0"/>
            </a:endParaRPr>
          </a:p>
          <a:p>
            <a:pPr marL="285750" indent="-285750">
              <a:spcBef>
                <a:spcPts val="600"/>
              </a:spcBef>
              <a:buFont typeface="Wingdings" panose="05000000000000000000" pitchFamily="2" charset="2"/>
              <a:buChar char="Ø"/>
            </a:pPr>
            <a:endParaRPr lang="en-US" sz="1400" dirty="0">
              <a:solidFill>
                <a:srgbClr val="215B87"/>
              </a:solidFill>
              <a:latin typeface="Abadi" panose="020B0604020104020204" pitchFamily="34" charset="0"/>
            </a:endParaRPr>
          </a:p>
          <a:p>
            <a:pPr marL="285750" indent="-285750">
              <a:spcBef>
                <a:spcPts val="600"/>
              </a:spcBef>
              <a:buFont typeface="Wingdings" panose="05000000000000000000" pitchFamily="2" charset="2"/>
              <a:buChar char="Ø"/>
            </a:pPr>
            <a:endParaRPr lang="en-US" sz="1400" dirty="0">
              <a:solidFill>
                <a:srgbClr val="215B87"/>
              </a:solidFill>
              <a:latin typeface="Abadi" panose="020B0604020104020204" pitchFamily="34" charset="0"/>
            </a:endParaRPr>
          </a:p>
          <a:p>
            <a:pPr marL="285750" indent="-285750">
              <a:spcBef>
                <a:spcPts val="600"/>
              </a:spcBef>
              <a:buFont typeface="Wingdings" panose="05000000000000000000" pitchFamily="2" charset="2"/>
              <a:buChar char="Ø"/>
            </a:pPr>
            <a:endParaRPr lang="en-US" sz="1400" dirty="0">
              <a:solidFill>
                <a:srgbClr val="215B87"/>
              </a:solidFill>
              <a:latin typeface="Abadi" panose="020B0604020104020204" pitchFamily="34" charset="0"/>
            </a:endParaRPr>
          </a:p>
          <a:p>
            <a:pPr marL="285750" indent="-285750">
              <a:spcBef>
                <a:spcPts val="600"/>
              </a:spcBef>
              <a:buFont typeface="Wingdings" panose="05000000000000000000" pitchFamily="2" charset="2"/>
              <a:buChar char="Ø"/>
            </a:pPr>
            <a:endParaRPr lang="en-US" sz="1400" dirty="0">
              <a:solidFill>
                <a:srgbClr val="215B87"/>
              </a:solidFill>
              <a:latin typeface="Abadi" panose="020B0604020104020204" pitchFamily="34" charset="0"/>
            </a:endParaRPr>
          </a:p>
          <a:p>
            <a:pPr marL="285750" indent="-285750">
              <a:spcBef>
                <a:spcPts val="600"/>
              </a:spcBef>
              <a:buFont typeface="Wingdings" panose="05000000000000000000" pitchFamily="2" charset="2"/>
              <a:buChar char="Ø"/>
            </a:pPr>
            <a:endParaRPr lang="en-US" sz="1400" dirty="0">
              <a:solidFill>
                <a:srgbClr val="215B87"/>
              </a:solidFill>
              <a:latin typeface="Abadi" panose="020B0604020104020204" pitchFamily="34" charset="0"/>
            </a:endParaRPr>
          </a:p>
          <a:p>
            <a:pPr>
              <a:spcBef>
                <a:spcPts val="600"/>
              </a:spcBef>
            </a:pPr>
            <a:endParaRPr lang="en-US" sz="1400" dirty="0">
              <a:solidFill>
                <a:srgbClr val="215B87"/>
              </a:solidFill>
              <a:latin typeface="Abadi" panose="020B0604020104020204" pitchFamily="34" charset="0"/>
            </a:endParaRPr>
          </a:p>
          <a:p>
            <a:pPr>
              <a:spcBef>
                <a:spcPts val="600"/>
              </a:spcBef>
            </a:pPr>
            <a:endParaRPr lang="en-US" sz="1400" dirty="0">
              <a:solidFill>
                <a:srgbClr val="215B87"/>
              </a:solidFill>
              <a:latin typeface="Abadi" panose="020B0604020104020204" pitchFamily="34" charset="0"/>
            </a:endParaRPr>
          </a:p>
          <a:p>
            <a:pPr>
              <a:spcBef>
                <a:spcPts val="600"/>
              </a:spcBef>
            </a:pPr>
            <a:endParaRPr lang="en-US" sz="1400" dirty="0">
              <a:solidFill>
                <a:srgbClr val="215B87"/>
              </a:solidFill>
              <a:latin typeface="Abadi" panose="020B0604020104020204" pitchFamily="34" charset="0"/>
            </a:endParaRPr>
          </a:p>
          <a:p>
            <a:pPr>
              <a:spcBef>
                <a:spcPts val="600"/>
              </a:spcBef>
            </a:pPr>
            <a:endParaRPr lang="en-US" sz="1400" dirty="0">
              <a:solidFill>
                <a:srgbClr val="215B87"/>
              </a:solidFill>
              <a:latin typeface="Abadi" panose="020B0604020104020204" pitchFamily="34" charset="0"/>
            </a:endParaRPr>
          </a:p>
        </p:txBody>
      </p:sp>
      <p:pic>
        <p:nvPicPr>
          <p:cNvPr id="2" name="Picture 1">
            <a:extLst>
              <a:ext uri="{FF2B5EF4-FFF2-40B4-BE49-F238E27FC236}">
                <a16:creationId xmlns:a16="http://schemas.microsoft.com/office/drawing/2014/main" id="{281707A5-0C54-4B50-8247-1C6755DDB24E}"/>
              </a:ext>
            </a:extLst>
          </p:cNvPr>
          <p:cNvPicPr>
            <a:picLocks noChangeAspect="1"/>
          </p:cNvPicPr>
          <p:nvPr/>
        </p:nvPicPr>
        <p:blipFill>
          <a:blip r:embed="rId2"/>
          <a:stretch>
            <a:fillRect/>
          </a:stretch>
        </p:blipFill>
        <p:spPr>
          <a:xfrm>
            <a:off x="873547" y="1215965"/>
            <a:ext cx="2521529" cy="4720421"/>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F0BC723B-C19F-482F-BF0D-0DBCAE0EE6F8}"/>
              </a:ext>
            </a:extLst>
          </p:cNvPr>
          <p:cNvPicPr>
            <a:picLocks noChangeAspect="1"/>
          </p:cNvPicPr>
          <p:nvPr/>
        </p:nvPicPr>
        <p:blipFill>
          <a:blip r:embed="rId3"/>
          <a:stretch>
            <a:fillRect/>
          </a:stretch>
        </p:blipFill>
        <p:spPr>
          <a:xfrm>
            <a:off x="6345753" y="1252739"/>
            <a:ext cx="2675811" cy="4352521"/>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BCAB067B-A9E4-4C0E-AEA5-9BDE2B48D0A6}"/>
              </a:ext>
            </a:extLst>
          </p:cNvPr>
          <p:cNvPicPr>
            <a:picLocks noChangeAspect="1"/>
          </p:cNvPicPr>
          <p:nvPr/>
        </p:nvPicPr>
        <p:blipFill>
          <a:blip r:embed="rId4"/>
          <a:stretch>
            <a:fillRect/>
          </a:stretch>
        </p:blipFill>
        <p:spPr>
          <a:xfrm>
            <a:off x="9235924" y="1583864"/>
            <a:ext cx="2437184" cy="4115599"/>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C6F4F3C4-8CCD-4B29-9048-7A21CF3213F7}"/>
              </a:ext>
            </a:extLst>
          </p:cNvPr>
          <p:cNvPicPr>
            <a:picLocks noChangeAspect="1"/>
          </p:cNvPicPr>
          <p:nvPr/>
        </p:nvPicPr>
        <p:blipFill>
          <a:blip r:embed="rId5"/>
          <a:stretch>
            <a:fillRect/>
          </a:stretch>
        </p:blipFill>
        <p:spPr>
          <a:xfrm>
            <a:off x="3652311" y="1583865"/>
            <a:ext cx="2437184" cy="2223913"/>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A984C00F-90BC-400B-AA3F-9AB709F77D37}"/>
              </a:ext>
            </a:extLst>
          </p:cNvPr>
          <p:cNvPicPr>
            <a:picLocks noChangeAspect="1"/>
          </p:cNvPicPr>
          <p:nvPr/>
        </p:nvPicPr>
        <p:blipFill>
          <a:blip r:embed="rId6"/>
          <a:stretch>
            <a:fillRect/>
          </a:stretch>
        </p:blipFill>
        <p:spPr>
          <a:xfrm>
            <a:off x="3575976" y="4012369"/>
            <a:ext cx="2555417" cy="216338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32117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355E89C-BA74-457B-9179-B8358225467B}"/>
              </a:ext>
            </a:extLst>
          </p:cNvPr>
          <p:cNvSpPr txBox="1"/>
          <p:nvPr/>
        </p:nvSpPr>
        <p:spPr>
          <a:xfrm>
            <a:off x="417251" y="631291"/>
            <a:ext cx="5362114" cy="5339923"/>
          </a:xfrm>
          <a:prstGeom prst="rect">
            <a:avLst/>
          </a:prstGeom>
          <a:noFill/>
        </p:spPr>
        <p:txBody>
          <a:bodyPr wrap="square" rtlCol="0">
            <a:spAutoFit/>
          </a:bodyPr>
          <a:lstStyle/>
          <a:p>
            <a:pPr marL="285750" indent="-285750">
              <a:spcBef>
                <a:spcPts val="600"/>
              </a:spcBef>
              <a:buFont typeface="Wingdings" panose="05000000000000000000" pitchFamily="2" charset="2"/>
              <a:buChar char="Ø"/>
            </a:pPr>
            <a:r>
              <a:rPr lang="en-US" sz="1400" dirty="0">
                <a:solidFill>
                  <a:srgbClr val="215B87"/>
                </a:solidFill>
                <a:latin typeface="Abadi" panose="020B0604020104020204" pitchFamily="34" charset="0"/>
              </a:rPr>
              <a:t>Each Genre with </a:t>
            </a:r>
            <a:r>
              <a:rPr lang="en-US" sz="1400" dirty="0">
                <a:solidFill>
                  <a:srgbClr val="215B87"/>
                </a:solidFill>
                <a:highlight>
                  <a:srgbClr val="FFFF00"/>
                </a:highlight>
                <a:latin typeface="Abadi" panose="020B0604020104020204" pitchFamily="34" charset="0"/>
              </a:rPr>
              <a:t>hot-encoding 0 &amp; 1</a:t>
            </a:r>
          </a:p>
          <a:p>
            <a:pPr marL="285750" indent="-285750">
              <a:spcBef>
                <a:spcPts val="600"/>
              </a:spcBef>
              <a:buFont typeface="Wingdings" panose="05000000000000000000" pitchFamily="2" charset="2"/>
              <a:buChar char="Ø"/>
            </a:pPr>
            <a:endParaRPr lang="en-US" sz="1400" dirty="0">
              <a:solidFill>
                <a:srgbClr val="215B87"/>
              </a:solidFill>
              <a:latin typeface="Abadi" panose="020B0604020104020204" pitchFamily="34" charset="0"/>
            </a:endParaRPr>
          </a:p>
          <a:p>
            <a:pPr marL="285750" indent="-285750">
              <a:spcBef>
                <a:spcPts val="600"/>
              </a:spcBef>
              <a:buFont typeface="Wingdings" panose="05000000000000000000" pitchFamily="2" charset="2"/>
              <a:buChar char="Ø"/>
            </a:pPr>
            <a:endParaRPr lang="en-US" sz="1400" dirty="0">
              <a:solidFill>
                <a:srgbClr val="215B87"/>
              </a:solidFill>
              <a:latin typeface="Abadi" panose="020B0604020104020204" pitchFamily="34" charset="0"/>
            </a:endParaRPr>
          </a:p>
          <a:p>
            <a:pPr marL="285750" indent="-285750">
              <a:spcBef>
                <a:spcPts val="600"/>
              </a:spcBef>
              <a:buFont typeface="Wingdings" panose="05000000000000000000" pitchFamily="2" charset="2"/>
              <a:buChar char="Ø"/>
            </a:pPr>
            <a:endParaRPr lang="en-US" sz="1400" dirty="0">
              <a:solidFill>
                <a:srgbClr val="215B87"/>
              </a:solidFill>
              <a:latin typeface="Abadi" panose="020B0604020104020204" pitchFamily="34" charset="0"/>
            </a:endParaRPr>
          </a:p>
          <a:p>
            <a:pPr marL="285750" indent="-285750">
              <a:spcBef>
                <a:spcPts val="600"/>
              </a:spcBef>
              <a:buFont typeface="Wingdings" panose="05000000000000000000" pitchFamily="2" charset="2"/>
              <a:buChar char="Ø"/>
            </a:pPr>
            <a:endParaRPr lang="en-US" sz="1400" dirty="0">
              <a:solidFill>
                <a:srgbClr val="215B87"/>
              </a:solidFill>
              <a:latin typeface="Abadi" panose="020B0604020104020204" pitchFamily="34" charset="0"/>
            </a:endParaRPr>
          </a:p>
          <a:p>
            <a:pPr marL="285750" indent="-285750">
              <a:spcBef>
                <a:spcPts val="600"/>
              </a:spcBef>
              <a:buFont typeface="Wingdings" panose="05000000000000000000" pitchFamily="2" charset="2"/>
              <a:buChar char="Ø"/>
            </a:pPr>
            <a:endParaRPr lang="en-US" sz="1400" dirty="0">
              <a:solidFill>
                <a:srgbClr val="215B87"/>
              </a:solidFill>
              <a:latin typeface="Abadi" panose="020B0604020104020204" pitchFamily="34" charset="0"/>
            </a:endParaRPr>
          </a:p>
          <a:p>
            <a:pPr marL="285750" indent="-285750">
              <a:spcBef>
                <a:spcPts val="600"/>
              </a:spcBef>
              <a:buFont typeface="Wingdings" panose="05000000000000000000" pitchFamily="2" charset="2"/>
              <a:buChar char="Ø"/>
            </a:pPr>
            <a:endParaRPr lang="en-US" sz="1400" dirty="0">
              <a:solidFill>
                <a:srgbClr val="215B87"/>
              </a:solidFill>
              <a:latin typeface="Abadi" panose="020B0604020104020204" pitchFamily="34" charset="0"/>
            </a:endParaRPr>
          </a:p>
          <a:p>
            <a:pPr marL="285750" indent="-285750">
              <a:spcBef>
                <a:spcPts val="600"/>
              </a:spcBef>
              <a:buFont typeface="Wingdings" panose="05000000000000000000" pitchFamily="2" charset="2"/>
              <a:buChar char="Ø"/>
            </a:pPr>
            <a:endParaRPr lang="en-US" sz="1400" dirty="0">
              <a:solidFill>
                <a:srgbClr val="215B87"/>
              </a:solidFill>
              <a:latin typeface="Abadi" panose="020B0604020104020204" pitchFamily="34" charset="0"/>
            </a:endParaRPr>
          </a:p>
          <a:p>
            <a:pPr marL="285750" indent="-285750">
              <a:spcBef>
                <a:spcPts val="600"/>
              </a:spcBef>
              <a:buFont typeface="Wingdings" panose="05000000000000000000" pitchFamily="2" charset="2"/>
              <a:buChar char="Ø"/>
            </a:pPr>
            <a:r>
              <a:rPr lang="en-US" sz="1400" dirty="0">
                <a:solidFill>
                  <a:srgbClr val="215B87"/>
                </a:solidFill>
                <a:highlight>
                  <a:srgbClr val="FFFF00"/>
                </a:highlight>
                <a:latin typeface="Abadi" panose="020B0604020104020204" pitchFamily="34" charset="0"/>
              </a:rPr>
              <a:t>Decision Tree Model</a:t>
            </a:r>
            <a:r>
              <a:rPr lang="en-US" sz="1400" dirty="0">
                <a:solidFill>
                  <a:srgbClr val="215B87"/>
                </a:solidFill>
                <a:latin typeface="Abadi" panose="020B0604020104020204" pitchFamily="34" charset="0"/>
              </a:rPr>
              <a:t> to predict Movie Rating</a:t>
            </a:r>
          </a:p>
          <a:p>
            <a:pPr>
              <a:spcBef>
                <a:spcPts val="600"/>
              </a:spcBef>
            </a:pPr>
            <a:endParaRPr lang="en-US" sz="1400" dirty="0">
              <a:solidFill>
                <a:srgbClr val="215B87"/>
              </a:solidFill>
              <a:latin typeface="Abadi" panose="020B0604020104020204" pitchFamily="34" charset="0"/>
            </a:endParaRPr>
          </a:p>
          <a:p>
            <a:pPr>
              <a:spcBef>
                <a:spcPts val="600"/>
              </a:spcBef>
            </a:pPr>
            <a:endParaRPr lang="en-US" sz="1400" dirty="0">
              <a:solidFill>
                <a:srgbClr val="215B87"/>
              </a:solidFill>
              <a:latin typeface="Abadi" panose="020B0604020104020204" pitchFamily="34" charset="0"/>
            </a:endParaRPr>
          </a:p>
          <a:p>
            <a:pPr>
              <a:spcBef>
                <a:spcPts val="600"/>
              </a:spcBef>
            </a:pPr>
            <a:endParaRPr lang="en-US" sz="1400" dirty="0">
              <a:solidFill>
                <a:srgbClr val="215B87"/>
              </a:solidFill>
              <a:latin typeface="Abadi" panose="020B0604020104020204" pitchFamily="34" charset="0"/>
            </a:endParaRPr>
          </a:p>
          <a:p>
            <a:pPr marL="285750" indent="-285750">
              <a:spcBef>
                <a:spcPts val="600"/>
              </a:spcBef>
              <a:buFont typeface="Wingdings" panose="05000000000000000000" pitchFamily="2" charset="2"/>
              <a:buChar char="Ø"/>
            </a:pPr>
            <a:endParaRPr lang="en-US" sz="1400" dirty="0">
              <a:solidFill>
                <a:srgbClr val="215B87"/>
              </a:solidFill>
              <a:latin typeface="Abadi" panose="020B0604020104020204" pitchFamily="34" charset="0"/>
            </a:endParaRPr>
          </a:p>
          <a:p>
            <a:pPr marL="285750" indent="-285750">
              <a:spcBef>
                <a:spcPts val="600"/>
              </a:spcBef>
              <a:buFont typeface="Wingdings" panose="05000000000000000000" pitchFamily="2" charset="2"/>
              <a:buChar char="Ø"/>
            </a:pPr>
            <a:endParaRPr lang="en-US" sz="1400" dirty="0">
              <a:solidFill>
                <a:srgbClr val="215B87"/>
              </a:solidFill>
              <a:latin typeface="Abadi" panose="020B0604020104020204" pitchFamily="34" charset="0"/>
            </a:endParaRPr>
          </a:p>
          <a:p>
            <a:pPr marL="285750" indent="-285750">
              <a:spcBef>
                <a:spcPts val="600"/>
              </a:spcBef>
              <a:buFont typeface="Wingdings" panose="05000000000000000000" pitchFamily="2" charset="2"/>
              <a:buChar char="Ø"/>
            </a:pPr>
            <a:endParaRPr lang="en-US" sz="1400" dirty="0">
              <a:solidFill>
                <a:srgbClr val="215B87"/>
              </a:solidFill>
              <a:latin typeface="Abadi" panose="020B0604020104020204" pitchFamily="34" charset="0"/>
            </a:endParaRPr>
          </a:p>
          <a:p>
            <a:pPr marL="285750" indent="-285750">
              <a:spcBef>
                <a:spcPts val="600"/>
              </a:spcBef>
              <a:buFont typeface="Wingdings" panose="05000000000000000000" pitchFamily="2" charset="2"/>
              <a:buChar char="Ø"/>
            </a:pPr>
            <a:endParaRPr lang="en-US" sz="1400" dirty="0">
              <a:solidFill>
                <a:srgbClr val="215B87"/>
              </a:solidFill>
              <a:latin typeface="Abadi" panose="020B0604020104020204" pitchFamily="34" charset="0"/>
            </a:endParaRPr>
          </a:p>
          <a:p>
            <a:endParaRPr lang="en-US" sz="1400" dirty="0">
              <a:solidFill>
                <a:srgbClr val="215B87"/>
              </a:solidFill>
              <a:latin typeface="Abadi" panose="020B0604020104020204" pitchFamily="34" charset="0"/>
            </a:endParaRPr>
          </a:p>
          <a:p>
            <a:endParaRPr lang="en-US" sz="1400" dirty="0">
              <a:solidFill>
                <a:srgbClr val="215B87"/>
              </a:solidFill>
              <a:latin typeface="Abadi" panose="020B0604020104020204" pitchFamily="34" charset="0"/>
            </a:endParaRPr>
          </a:p>
          <a:p>
            <a:endParaRPr lang="en-US" sz="1400" dirty="0">
              <a:solidFill>
                <a:srgbClr val="215B87"/>
              </a:solidFill>
              <a:latin typeface="Abadi" panose="020B0604020104020204" pitchFamily="34" charset="0"/>
            </a:endParaRPr>
          </a:p>
        </p:txBody>
      </p:sp>
      <p:pic>
        <p:nvPicPr>
          <p:cNvPr id="9" name="Picture 8">
            <a:extLst>
              <a:ext uri="{FF2B5EF4-FFF2-40B4-BE49-F238E27FC236}">
                <a16:creationId xmlns:a16="http://schemas.microsoft.com/office/drawing/2014/main" id="{6C19FCB6-BA2D-4613-BC80-9915B2919F32}"/>
              </a:ext>
            </a:extLst>
          </p:cNvPr>
          <p:cNvPicPr>
            <a:picLocks noChangeAspect="1"/>
          </p:cNvPicPr>
          <p:nvPr/>
        </p:nvPicPr>
        <p:blipFill>
          <a:blip r:embed="rId2"/>
          <a:stretch>
            <a:fillRect/>
          </a:stretch>
        </p:blipFill>
        <p:spPr>
          <a:xfrm>
            <a:off x="292965" y="1067284"/>
            <a:ext cx="5362114" cy="1807038"/>
          </a:xfrm>
          <a:prstGeom prst="rect">
            <a:avLst/>
          </a:prstGeom>
        </p:spPr>
      </p:pic>
      <p:pic>
        <p:nvPicPr>
          <p:cNvPr id="10" name="Picture 9">
            <a:extLst>
              <a:ext uri="{FF2B5EF4-FFF2-40B4-BE49-F238E27FC236}">
                <a16:creationId xmlns:a16="http://schemas.microsoft.com/office/drawing/2014/main" id="{9F7A98D7-9006-4379-93C5-D6775E66140B}"/>
              </a:ext>
            </a:extLst>
          </p:cNvPr>
          <p:cNvPicPr>
            <a:picLocks noChangeAspect="1"/>
          </p:cNvPicPr>
          <p:nvPr/>
        </p:nvPicPr>
        <p:blipFill>
          <a:blip r:embed="rId3"/>
          <a:stretch>
            <a:fillRect/>
          </a:stretch>
        </p:blipFill>
        <p:spPr>
          <a:xfrm>
            <a:off x="996420" y="3499037"/>
            <a:ext cx="4081608" cy="2291679"/>
          </a:xfrm>
          <a:prstGeom prst="rect">
            <a:avLst/>
          </a:prstGeom>
        </p:spPr>
      </p:pic>
      <p:sp>
        <p:nvSpPr>
          <p:cNvPr id="11" name="TextBox 10">
            <a:extLst>
              <a:ext uri="{FF2B5EF4-FFF2-40B4-BE49-F238E27FC236}">
                <a16:creationId xmlns:a16="http://schemas.microsoft.com/office/drawing/2014/main" id="{7690A3ED-5E13-4646-8A5B-C4948BD847CB}"/>
              </a:ext>
            </a:extLst>
          </p:cNvPr>
          <p:cNvSpPr txBox="1"/>
          <p:nvPr/>
        </p:nvSpPr>
        <p:spPr>
          <a:xfrm>
            <a:off x="6096000" y="546159"/>
            <a:ext cx="4554246" cy="5765681"/>
          </a:xfrm>
          <a:prstGeom prst="rect">
            <a:avLst/>
          </a:prstGeom>
          <a:noFill/>
        </p:spPr>
        <p:txBody>
          <a:bodyPr wrap="square" rtlCol="0">
            <a:spAutoFit/>
          </a:bodyPr>
          <a:lstStyle/>
          <a:p>
            <a:pPr algn="ctr">
              <a:spcBef>
                <a:spcPts val="800"/>
              </a:spcBef>
            </a:pPr>
            <a:r>
              <a:rPr lang="en-US" sz="2000" u="sng" dirty="0">
                <a:solidFill>
                  <a:srgbClr val="C00000"/>
                </a:solidFill>
                <a:latin typeface="Berlin Sans FB" panose="020E0602020502020306" pitchFamily="34" charset="0"/>
              </a:rPr>
              <a:t> Conclusions</a:t>
            </a:r>
            <a:r>
              <a:rPr lang="en-US" sz="2800" u="sng" dirty="0">
                <a:solidFill>
                  <a:srgbClr val="C00000"/>
                </a:solidFill>
                <a:latin typeface="Berlin Sans FB" panose="020E0602020502020306" pitchFamily="34" charset="0"/>
              </a:rPr>
              <a:t>:</a:t>
            </a:r>
          </a:p>
          <a:p>
            <a:pPr marL="342900" lvl="1" indent="-342900" algn="just">
              <a:spcBef>
                <a:spcPts val="800"/>
              </a:spcBef>
              <a:buClr>
                <a:schemeClr val="accent1"/>
              </a:buClr>
              <a:buSzPct val="80000"/>
              <a:buFont typeface="Wingdings 3" charset="2"/>
              <a:buChar char=""/>
            </a:pPr>
            <a:r>
              <a:rPr lang="en-US" sz="1400" dirty="0">
                <a:solidFill>
                  <a:srgbClr val="215B87"/>
                </a:solidFill>
                <a:latin typeface="Abadi" panose="020B0604020104020204" pitchFamily="34" charset="0"/>
              </a:rPr>
              <a:t>User age histogram shows that most users are between </a:t>
            </a:r>
            <a:r>
              <a:rPr lang="en-US" sz="1400" dirty="0">
                <a:solidFill>
                  <a:srgbClr val="215B87"/>
                </a:solidFill>
                <a:highlight>
                  <a:srgbClr val="FFFF00"/>
                </a:highlight>
                <a:latin typeface="Abadi" panose="020B0604020104020204" pitchFamily="34" charset="0"/>
              </a:rPr>
              <a:t>25 – 30 years </a:t>
            </a:r>
            <a:r>
              <a:rPr lang="en-US" sz="1400" dirty="0">
                <a:solidFill>
                  <a:srgbClr val="215B87"/>
                </a:solidFill>
                <a:latin typeface="Abadi" panose="020B0604020104020204" pitchFamily="34" charset="0"/>
              </a:rPr>
              <a:t>age category</a:t>
            </a:r>
          </a:p>
          <a:p>
            <a:pPr marL="342900" lvl="1" indent="-342900" algn="just">
              <a:spcBef>
                <a:spcPts val="800"/>
              </a:spcBef>
              <a:buClr>
                <a:schemeClr val="accent1"/>
              </a:buClr>
              <a:buSzPct val="80000"/>
              <a:buFont typeface="Wingdings 3" charset="2"/>
              <a:buChar char=""/>
            </a:pPr>
            <a:r>
              <a:rPr lang="en-US" sz="1400" dirty="0">
                <a:solidFill>
                  <a:srgbClr val="215B87"/>
                </a:solidFill>
                <a:latin typeface="Abadi" panose="020B0604020104020204" pitchFamily="34" charset="0"/>
              </a:rPr>
              <a:t>“Toy Story” movie rating histogram shows that the movie has mostly </a:t>
            </a:r>
            <a:r>
              <a:rPr lang="en-US" sz="1400" dirty="0">
                <a:solidFill>
                  <a:srgbClr val="215B87"/>
                </a:solidFill>
                <a:highlight>
                  <a:srgbClr val="FFFF00"/>
                </a:highlight>
                <a:latin typeface="Abadi" panose="020B0604020104020204" pitchFamily="34" charset="0"/>
              </a:rPr>
              <a:t>4 and 5 (Good) </a:t>
            </a:r>
            <a:r>
              <a:rPr lang="en-US" sz="1400" dirty="0">
                <a:solidFill>
                  <a:srgbClr val="215B87"/>
                </a:solidFill>
                <a:latin typeface="Abadi" panose="020B0604020104020204" pitchFamily="34" charset="0"/>
              </a:rPr>
              <a:t>ratings.</a:t>
            </a:r>
          </a:p>
          <a:p>
            <a:pPr marL="342900" lvl="1" indent="-342900" algn="just">
              <a:spcBef>
                <a:spcPts val="800"/>
              </a:spcBef>
              <a:buClr>
                <a:schemeClr val="accent1"/>
              </a:buClr>
              <a:buSzPct val="80000"/>
              <a:buFont typeface="Wingdings 3" charset="2"/>
              <a:buChar char=""/>
            </a:pPr>
            <a:r>
              <a:rPr lang="en-US" sz="1400" dirty="0">
                <a:solidFill>
                  <a:srgbClr val="215B87"/>
                </a:solidFill>
                <a:latin typeface="Abadi" panose="020B0604020104020204" pitchFamily="34" charset="0"/>
              </a:rPr>
              <a:t>Top 25 movies histogram shows that mostly top movies IDs are </a:t>
            </a:r>
            <a:r>
              <a:rPr lang="en-US" sz="1400" dirty="0">
                <a:solidFill>
                  <a:srgbClr val="215B87"/>
                </a:solidFill>
                <a:highlight>
                  <a:srgbClr val="FFFF00"/>
                </a:highlight>
                <a:latin typeface="Abadi" panose="020B0604020104020204" pitchFamily="34" charset="0"/>
              </a:rPr>
              <a:t>1500 to 2500 range</a:t>
            </a:r>
            <a:r>
              <a:rPr lang="en-US" sz="1400" dirty="0">
                <a:solidFill>
                  <a:srgbClr val="215B87"/>
                </a:solidFill>
                <a:latin typeface="Abadi" panose="020B0604020104020204" pitchFamily="34" charset="0"/>
              </a:rPr>
              <a:t>.</a:t>
            </a:r>
          </a:p>
          <a:p>
            <a:pPr marL="342900" lvl="1" indent="-342900" algn="just">
              <a:spcBef>
                <a:spcPts val="800"/>
              </a:spcBef>
              <a:buClr>
                <a:schemeClr val="accent1"/>
              </a:buClr>
              <a:buSzPct val="80000"/>
              <a:buFont typeface="Wingdings 3" charset="2"/>
              <a:buChar char=""/>
            </a:pPr>
            <a:r>
              <a:rPr lang="en-US" sz="1400" dirty="0">
                <a:solidFill>
                  <a:srgbClr val="215B87"/>
                </a:solidFill>
                <a:latin typeface="Abadi" panose="020B0604020104020204" pitchFamily="34" charset="0"/>
              </a:rPr>
              <a:t>User with ID 2696 has rated 4 to maximum movies</a:t>
            </a:r>
          </a:p>
          <a:p>
            <a:pPr marL="342900" lvl="1" indent="-342900" algn="just">
              <a:spcBef>
                <a:spcPts val="800"/>
              </a:spcBef>
              <a:buClr>
                <a:schemeClr val="accent1"/>
              </a:buClr>
              <a:buSzPct val="80000"/>
              <a:buFont typeface="Wingdings 3" charset="2"/>
              <a:buChar char=""/>
            </a:pPr>
            <a:r>
              <a:rPr lang="en-US" sz="1400" dirty="0">
                <a:solidFill>
                  <a:srgbClr val="215B87"/>
                </a:solidFill>
                <a:latin typeface="Abadi" panose="020B0604020104020204" pitchFamily="34" charset="0"/>
              </a:rPr>
              <a:t>Based on contextual analysis and domain knowledge, it is concluded that </a:t>
            </a:r>
            <a:r>
              <a:rPr lang="en-US" sz="1400" dirty="0" err="1">
                <a:solidFill>
                  <a:srgbClr val="215B87"/>
                </a:solidFill>
                <a:latin typeface="Abadi" panose="020B0604020104020204" pitchFamily="34" charset="0"/>
              </a:rPr>
              <a:t>movie_id</a:t>
            </a:r>
            <a:r>
              <a:rPr lang="en-US" sz="1400" dirty="0">
                <a:solidFill>
                  <a:srgbClr val="215B87"/>
                </a:solidFill>
                <a:latin typeface="Abadi" panose="020B0604020104020204" pitchFamily="34" charset="0"/>
              </a:rPr>
              <a:t>, </a:t>
            </a:r>
            <a:r>
              <a:rPr lang="en-US" sz="1400" dirty="0" err="1">
                <a:solidFill>
                  <a:srgbClr val="215B87"/>
                </a:solidFill>
                <a:latin typeface="Abadi" panose="020B0604020104020204" pitchFamily="34" charset="0"/>
              </a:rPr>
              <a:t>user_id</a:t>
            </a:r>
            <a:r>
              <a:rPr lang="en-US" sz="1400" dirty="0">
                <a:solidFill>
                  <a:srgbClr val="215B87"/>
                </a:solidFill>
                <a:latin typeface="Abadi" panose="020B0604020104020204" pitchFamily="34" charset="0"/>
              </a:rPr>
              <a:t>, zip, timestamp are the features that do not affect the movie rating. Hence</a:t>
            </a:r>
            <a:r>
              <a:rPr lang="en-US" sz="1400" dirty="0">
                <a:solidFill>
                  <a:srgbClr val="215B87"/>
                </a:solidFill>
                <a:highlight>
                  <a:srgbClr val="FFFF00"/>
                </a:highlight>
                <a:latin typeface="Abadi" panose="020B0604020104020204" pitchFamily="34" charset="0"/>
              </a:rPr>
              <a:t>, Age, and Gender </a:t>
            </a:r>
            <a:r>
              <a:rPr lang="en-US" sz="1400" dirty="0">
                <a:solidFill>
                  <a:srgbClr val="215B87"/>
                </a:solidFill>
                <a:latin typeface="Abadi" panose="020B0604020104020204" pitchFamily="34" charset="0"/>
              </a:rPr>
              <a:t>could be considered as affecting feature the target variables and would be taken for further model building.</a:t>
            </a:r>
          </a:p>
          <a:p>
            <a:pPr marL="342900" lvl="1" indent="-342900" algn="just">
              <a:spcBef>
                <a:spcPts val="800"/>
              </a:spcBef>
              <a:buClr>
                <a:schemeClr val="accent1"/>
              </a:buClr>
              <a:buSzPct val="80000"/>
              <a:buFont typeface="Wingdings 3" charset="2"/>
              <a:buChar char=""/>
            </a:pPr>
            <a:r>
              <a:rPr lang="en-US" sz="1400" dirty="0">
                <a:solidFill>
                  <a:srgbClr val="215B87"/>
                </a:solidFill>
                <a:latin typeface="Abadi" panose="020B0604020104020204" pitchFamily="34" charset="0"/>
              </a:rPr>
              <a:t>The target variable has </a:t>
            </a:r>
            <a:r>
              <a:rPr lang="en-US" sz="1400" dirty="0">
                <a:solidFill>
                  <a:srgbClr val="215B87"/>
                </a:solidFill>
                <a:highlight>
                  <a:srgbClr val="FFFF00"/>
                </a:highlight>
                <a:latin typeface="Abadi" panose="020B0604020104020204" pitchFamily="34" charset="0"/>
              </a:rPr>
              <a:t>5 categories</a:t>
            </a:r>
            <a:r>
              <a:rPr lang="en-US" sz="1400" dirty="0">
                <a:solidFill>
                  <a:srgbClr val="215B87"/>
                </a:solidFill>
                <a:latin typeface="Abadi" panose="020B0604020104020204" pitchFamily="34" charset="0"/>
              </a:rPr>
              <a:t>. So, It is a </a:t>
            </a:r>
            <a:r>
              <a:rPr lang="en-US" sz="1400" dirty="0">
                <a:solidFill>
                  <a:srgbClr val="215B87"/>
                </a:solidFill>
                <a:highlight>
                  <a:srgbClr val="FFFF00"/>
                </a:highlight>
                <a:latin typeface="Abadi" panose="020B0604020104020204" pitchFamily="34" charset="0"/>
              </a:rPr>
              <a:t>classification problem</a:t>
            </a:r>
            <a:r>
              <a:rPr lang="en-US" sz="1400" dirty="0">
                <a:solidFill>
                  <a:srgbClr val="215B87"/>
                </a:solidFill>
                <a:latin typeface="Abadi" panose="020B0604020104020204" pitchFamily="34" charset="0"/>
              </a:rPr>
              <a:t>. A variety of predictive models can be used. I have </a:t>
            </a:r>
            <a:r>
              <a:rPr lang="en-US" sz="1400" dirty="0">
                <a:solidFill>
                  <a:srgbClr val="215B87"/>
                </a:solidFill>
                <a:highlight>
                  <a:srgbClr val="FFFF00"/>
                </a:highlight>
                <a:latin typeface="Abadi" panose="020B0604020104020204" pitchFamily="34" charset="0"/>
              </a:rPr>
              <a:t>chosen Decision Tree model </a:t>
            </a:r>
            <a:r>
              <a:rPr lang="en-US" sz="1400" dirty="0">
                <a:solidFill>
                  <a:srgbClr val="215B87"/>
                </a:solidFill>
                <a:latin typeface="Abadi" panose="020B0604020104020204" pitchFamily="34" charset="0"/>
              </a:rPr>
              <a:t>for predicting the movie rating. After building the decision tree model, it is found that the accuracy </a:t>
            </a:r>
            <a:r>
              <a:rPr lang="en-US" sz="1400" dirty="0">
                <a:solidFill>
                  <a:srgbClr val="215B87"/>
                </a:solidFill>
                <a:highlight>
                  <a:srgbClr val="FFFF00"/>
                </a:highlight>
                <a:latin typeface="Abadi" panose="020B0604020104020204" pitchFamily="34" charset="0"/>
              </a:rPr>
              <a:t>is about 53% </a:t>
            </a:r>
            <a:r>
              <a:rPr lang="en-US" sz="1400" dirty="0">
                <a:solidFill>
                  <a:srgbClr val="215B87"/>
                </a:solidFill>
                <a:latin typeface="Abadi" panose="020B0604020104020204" pitchFamily="34" charset="0"/>
              </a:rPr>
              <a:t>which is low. .So we can try with some other feature columns to fine tune the model</a:t>
            </a:r>
          </a:p>
          <a:p>
            <a:pPr marL="342900" lvl="1" indent="-342900" algn="just">
              <a:spcBef>
                <a:spcPts val="800"/>
              </a:spcBef>
              <a:buClr>
                <a:schemeClr val="accent1"/>
              </a:buClr>
              <a:buSzPct val="80000"/>
              <a:buFont typeface="Wingdings 3" charset="2"/>
              <a:buChar char=""/>
            </a:pPr>
            <a:endParaRPr lang="en-US" sz="1400" dirty="0">
              <a:solidFill>
                <a:srgbClr val="215B87"/>
              </a:solidFill>
              <a:latin typeface="Abadi" panose="020B0604020104020204" pitchFamily="34" charset="0"/>
            </a:endParaRPr>
          </a:p>
        </p:txBody>
      </p:sp>
    </p:spTree>
    <p:extLst>
      <p:ext uri="{BB962C8B-B14F-4D97-AF65-F5344CB8AC3E}">
        <p14:creationId xmlns:p14="http://schemas.microsoft.com/office/powerpoint/2010/main" val="3183632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1F3700-7C4E-4C09-A905-054D76AD4D5E}"/>
              </a:ext>
            </a:extLst>
          </p:cNvPr>
          <p:cNvSpPr txBox="1"/>
          <p:nvPr/>
        </p:nvSpPr>
        <p:spPr>
          <a:xfrm>
            <a:off x="1397001" y="2284727"/>
            <a:ext cx="8678333" cy="1323439"/>
          </a:xfrm>
          <a:prstGeom prst="rect">
            <a:avLst/>
          </a:prstGeom>
          <a:noFill/>
        </p:spPr>
        <p:txBody>
          <a:bodyPr wrap="square" rtlCol="0">
            <a:spAutoFit/>
          </a:bodyPr>
          <a:lstStyle/>
          <a:p>
            <a:pPr algn="ctr"/>
            <a:r>
              <a:rPr lang="en-US" sz="8000" b="1" dirty="0">
                <a:solidFill>
                  <a:srgbClr val="215B87"/>
                </a:solidFill>
                <a:latin typeface="Abadi" panose="020B0604020104020204" pitchFamily="34" charset="0"/>
              </a:rPr>
              <a:t>Thank You</a:t>
            </a:r>
          </a:p>
        </p:txBody>
      </p:sp>
    </p:spTree>
    <p:extLst>
      <p:ext uri="{BB962C8B-B14F-4D97-AF65-F5344CB8AC3E}">
        <p14:creationId xmlns:p14="http://schemas.microsoft.com/office/powerpoint/2010/main" val="3200477824"/>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Ion</Template>
  <TotalTime>2647</TotalTime>
  <Words>693</Words>
  <Application>Microsoft Office PowerPoint</Application>
  <PresentationFormat>Widescreen</PresentationFormat>
  <Paragraphs>118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Abadi</vt:lpstr>
      <vt:lpstr>Arial</vt:lpstr>
      <vt:lpstr>Berlin Sans FB</vt:lpstr>
      <vt:lpstr>Trebuchet MS</vt:lpstr>
      <vt:lpstr>Wingdings</vt:lpstr>
      <vt:lpstr>Wingdings 3</vt:lpstr>
      <vt:lpstr>Facet</vt:lpstr>
      <vt:lpstr> Movielens Data Analysis and Case Study</vt:lpstr>
      <vt:lpstr>INTRODUCTION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Cost Analysis for the city of Wisconsin</dc:title>
  <dc:creator>Swati Nayak</dc:creator>
  <cp:lastModifiedBy>Arindam Hazra</cp:lastModifiedBy>
  <cp:revision>296</cp:revision>
  <dcterms:created xsi:type="dcterms:W3CDTF">2019-07-20T23:30:39Z</dcterms:created>
  <dcterms:modified xsi:type="dcterms:W3CDTF">2021-06-20T20:17:55Z</dcterms:modified>
</cp:coreProperties>
</file>