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70"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FF"/>
    <a:srgbClr val="0000FF"/>
    <a:srgbClr val="215B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64" autoAdjust="0"/>
    <p:restoredTop sz="94660"/>
  </p:normalViewPr>
  <p:slideViewPr>
    <p:cSldViewPr snapToGrid="0">
      <p:cViewPr varScale="1">
        <p:scale>
          <a:sx n="86" d="100"/>
          <a:sy n="86" d="100"/>
        </p:scale>
        <p:origin x="3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public.tableau.com/views/Swati_Final_Project/Swati_Final_Project?:embed=y&amp;:display_count=yes&amp;:origin=viz_share_lin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9595" y="1145219"/>
            <a:ext cx="8327045" cy="2120671"/>
          </a:xfrm>
        </p:spPr>
        <p:txBody>
          <a:bodyPr/>
          <a:lstStyle/>
          <a:p>
            <a:pPr algn="ctr"/>
            <a:r>
              <a:rPr lang="en-US" sz="6000" b="1" dirty="0">
                <a:solidFill>
                  <a:schemeClr val="accent1">
                    <a:lumMod val="75000"/>
                  </a:schemeClr>
                </a:solidFill>
              </a:rPr>
              <a:t>Sales Performance Analysis</a:t>
            </a:r>
            <a:endParaRPr lang="en-US" sz="6000" dirty="0">
              <a:solidFill>
                <a:schemeClr val="accent1">
                  <a:lumMod val="75000"/>
                </a:schemeClr>
              </a:solidFill>
              <a:latin typeface="Berlin Sans FB" panose="020E0602020502020306" pitchFamily="34" charset="0"/>
            </a:endParaRPr>
          </a:p>
        </p:txBody>
      </p:sp>
      <p:sp>
        <p:nvSpPr>
          <p:cNvPr id="3" name="Subtitle 2"/>
          <p:cNvSpPr>
            <a:spLocks noGrp="1"/>
          </p:cNvSpPr>
          <p:nvPr>
            <p:ph type="subTitle" idx="1"/>
          </p:nvPr>
        </p:nvSpPr>
        <p:spPr>
          <a:xfrm>
            <a:off x="1774485" y="4326879"/>
            <a:ext cx="4393401" cy="671249"/>
          </a:xfrm>
        </p:spPr>
        <p:txBody>
          <a:bodyPr>
            <a:noAutofit/>
          </a:bodyPr>
          <a:lstStyle/>
          <a:p>
            <a:pPr algn="l"/>
            <a:r>
              <a:rPr lang="en-US" sz="3200" dirty="0">
                <a:solidFill>
                  <a:schemeClr val="accent2">
                    <a:lumMod val="75000"/>
                  </a:schemeClr>
                </a:solidFill>
                <a:latin typeface="Berlin Sans FB" panose="020E0602020502020306" pitchFamily="34" charset="0"/>
              </a:rPr>
              <a:t>Student: Swati Nayak</a:t>
            </a:r>
          </a:p>
        </p:txBody>
      </p:sp>
      <p:sp>
        <p:nvSpPr>
          <p:cNvPr id="4" name="Subtitle 2"/>
          <p:cNvSpPr txBox="1">
            <a:spLocks/>
          </p:cNvSpPr>
          <p:nvPr/>
        </p:nvSpPr>
        <p:spPr>
          <a:xfrm>
            <a:off x="3554083" y="3265890"/>
            <a:ext cx="4399472" cy="52973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rgbClr val="C00000"/>
                </a:solidFill>
                <a:latin typeface="Berlin Sans FB" panose="020E0602020502020306" pitchFamily="34" charset="0"/>
              </a:rPr>
              <a:t>Tableau 10 - Project</a:t>
            </a:r>
          </a:p>
        </p:txBody>
      </p:sp>
    </p:spTree>
    <p:extLst>
      <p:ext uri="{BB962C8B-B14F-4D97-AF65-F5344CB8AC3E}">
        <p14:creationId xmlns:p14="http://schemas.microsoft.com/office/powerpoint/2010/main" val="30457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68415" y="782129"/>
            <a:ext cx="7280694" cy="856891"/>
          </a:xfrm>
        </p:spPr>
        <p:txBody>
          <a:bodyPr>
            <a:normAutofit/>
          </a:bodyPr>
          <a:lstStyle/>
          <a:p>
            <a:pPr algn="ctr"/>
            <a:r>
              <a:rPr lang="en-US" sz="4000" dirty="0">
                <a:solidFill>
                  <a:srgbClr val="215B87"/>
                </a:solidFill>
                <a:latin typeface="Berlin Sans FB" panose="020E0602020502020306" pitchFamily="34" charset="0"/>
              </a:rPr>
              <a:t>INTRODUCTION</a:t>
            </a:r>
            <a:endParaRPr lang="en-US" sz="4000" dirty="0"/>
          </a:p>
        </p:txBody>
      </p:sp>
      <p:sp>
        <p:nvSpPr>
          <p:cNvPr id="10" name="Content Placeholder 9"/>
          <p:cNvSpPr>
            <a:spLocks noGrp="1"/>
          </p:cNvSpPr>
          <p:nvPr>
            <p:ph idx="1"/>
          </p:nvPr>
        </p:nvSpPr>
        <p:spPr>
          <a:xfrm>
            <a:off x="1269507" y="1802167"/>
            <a:ext cx="9223899" cy="3746376"/>
          </a:xfrm>
        </p:spPr>
        <p:txBody>
          <a:bodyPr>
            <a:normAutofit/>
          </a:bodyPr>
          <a:lstStyle/>
          <a:p>
            <a:pPr algn="just"/>
            <a:r>
              <a:rPr lang="en-US" sz="2000" dirty="0">
                <a:solidFill>
                  <a:srgbClr val="C00000"/>
                </a:solidFill>
                <a:latin typeface="Berlin Sans FB" panose="020E0602020502020306" pitchFamily="34" charset="0"/>
              </a:rPr>
              <a:t>Industry:</a:t>
            </a:r>
            <a:r>
              <a:rPr lang="en-US" dirty="0">
                <a:solidFill>
                  <a:schemeClr val="accent2">
                    <a:lumMod val="75000"/>
                  </a:schemeClr>
                </a:solidFill>
                <a:latin typeface="Berlin Sans FB" panose="020E0602020502020306" pitchFamily="34" charset="0"/>
              </a:rPr>
              <a:t> Ecommerce</a:t>
            </a:r>
          </a:p>
          <a:p>
            <a:r>
              <a:rPr lang="en-US" sz="2000" dirty="0">
                <a:solidFill>
                  <a:srgbClr val="C00000"/>
                </a:solidFill>
                <a:latin typeface="Berlin Sans FB" panose="020E0602020502020306" pitchFamily="34" charset="0"/>
              </a:rPr>
              <a:t>Project Background :</a:t>
            </a:r>
            <a:r>
              <a:rPr lang="en-US" sz="1600" dirty="0">
                <a:latin typeface="Berlin Sans FB" panose="020E0602020502020306" pitchFamily="34" charset="0"/>
              </a:rPr>
              <a:t> </a:t>
            </a:r>
            <a:r>
              <a:rPr lang="en-US" dirty="0">
                <a:solidFill>
                  <a:srgbClr val="215B87"/>
                </a:solidFill>
                <a:latin typeface="Berlin Sans FB" panose="020E0602020502020306" pitchFamily="34" charset="0"/>
              </a:rPr>
              <a:t>A head of Product Management of a retail products company, is responsible for determining which products his company should continue to offer for sale and which products should be discontinued from the company’s product catalog. </a:t>
            </a:r>
          </a:p>
          <a:p>
            <a:r>
              <a:rPr lang="en-US" sz="2000" dirty="0">
                <a:solidFill>
                  <a:srgbClr val="C00000"/>
                </a:solidFill>
                <a:latin typeface="Berlin Sans FB" panose="020E0602020502020306" pitchFamily="34" charset="0"/>
              </a:rPr>
              <a:t>Objective</a:t>
            </a:r>
            <a:r>
              <a:rPr lang="en-US" sz="1600" dirty="0">
                <a:solidFill>
                  <a:srgbClr val="C00000"/>
                </a:solidFill>
                <a:latin typeface="Berlin Sans FB" panose="020E0602020502020306" pitchFamily="34" charset="0"/>
              </a:rPr>
              <a:t> :</a:t>
            </a:r>
            <a:r>
              <a:rPr lang="en-US" sz="1600" dirty="0">
                <a:latin typeface="Berlin Sans FB" panose="020E0602020502020306" pitchFamily="34" charset="0"/>
              </a:rPr>
              <a:t> </a:t>
            </a:r>
            <a:r>
              <a:rPr lang="en-US" dirty="0">
                <a:solidFill>
                  <a:srgbClr val="215B87"/>
                </a:solidFill>
                <a:latin typeface="Berlin Sans FB" panose="020E0602020502020306" pitchFamily="34" charset="0"/>
              </a:rPr>
              <a:t>To build a dashboard that will present monthly sales performance by product segment and product category to help client identifying the segments and categories that have met or exceeded their sales targets, as well as those that have not met their sales targets. </a:t>
            </a:r>
          </a:p>
          <a:p>
            <a:pPr algn="just"/>
            <a:r>
              <a:rPr lang="en-US" sz="2000" dirty="0">
                <a:solidFill>
                  <a:srgbClr val="C00000"/>
                </a:solidFill>
                <a:latin typeface="Berlin Sans FB" panose="020E0602020502020306" pitchFamily="34" charset="0"/>
              </a:rPr>
              <a:t>Business Solution: </a:t>
            </a:r>
            <a:r>
              <a:rPr lang="en-US" dirty="0">
                <a:solidFill>
                  <a:schemeClr val="accent2">
                    <a:lumMod val="75000"/>
                  </a:schemeClr>
                </a:solidFill>
                <a:latin typeface="Berlin Sans FB" panose="020E0602020502020306" pitchFamily="34" charset="0"/>
              </a:rPr>
              <a:t>To build a dashboard to show sales performance.</a:t>
            </a:r>
          </a:p>
        </p:txBody>
      </p:sp>
    </p:spTree>
    <p:extLst>
      <p:ext uri="{BB962C8B-B14F-4D97-AF65-F5344CB8AC3E}">
        <p14:creationId xmlns:p14="http://schemas.microsoft.com/office/powerpoint/2010/main" val="202345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149776" y="969353"/>
            <a:ext cx="9556694" cy="4463782"/>
          </a:xfrm>
        </p:spPr>
        <p:txBody>
          <a:bodyPr>
            <a:normAutofit lnSpcReduction="10000"/>
          </a:bodyPr>
          <a:lstStyle/>
          <a:p>
            <a:r>
              <a:rPr lang="en-US" sz="2000" dirty="0">
                <a:solidFill>
                  <a:srgbClr val="C00000"/>
                </a:solidFill>
                <a:latin typeface="Berlin Sans FB" panose="020E0602020502020306" pitchFamily="34" charset="0"/>
              </a:rPr>
              <a:t>Data sets to be used : </a:t>
            </a:r>
          </a:p>
          <a:p>
            <a:pPr lvl="1"/>
            <a:r>
              <a:rPr lang="en-US" sz="1800" dirty="0">
                <a:solidFill>
                  <a:schemeClr val="accent2">
                    <a:lumMod val="75000"/>
                  </a:schemeClr>
                </a:solidFill>
                <a:latin typeface="Berlin Sans FB" panose="020E0602020502020306" pitchFamily="34" charset="0"/>
              </a:rPr>
              <a:t>Sample Superstore</a:t>
            </a:r>
          </a:p>
          <a:p>
            <a:pPr lvl="1"/>
            <a:r>
              <a:rPr lang="en-US" sz="1800" dirty="0">
                <a:solidFill>
                  <a:schemeClr val="accent2">
                    <a:lumMod val="75000"/>
                  </a:schemeClr>
                </a:solidFill>
                <a:latin typeface="Berlin Sans FB" panose="020E0602020502020306" pitchFamily="34" charset="0"/>
              </a:rPr>
              <a:t>Sales Target</a:t>
            </a:r>
            <a:endParaRPr lang="en-US" sz="1800" dirty="0">
              <a:solidFill>
                <a:srgbClr val="C00000"/>
              </a:solidFill>
              <a:latin typeface="Berlin Sans FB" panose="020E0602020502020306" pitchFamily="34" charset="0"/>
            </a:endParaRPr>
          </a:p>
          <a:p>
            <a:r>
              <a:rPr lang="en-US" sz="2000" dirty="0">
                <a:solidFill>
                  <a:srgbClr val="C00000"/>
                </a:solidFill>
                <a:latin typeface="Berlin Sans FB" panose="020E0602020502020306" pitchFamily="34" charset="0"/>
              </a:rPr>
              <a:t>Analysis Tasks :</a:t>
            </a:r>
          </a:p>
          <a:p>
            <a:pPr>
              <a:buFont typeface="Arial" panose="020B0604020202020204" pitchFamily="34" charset="0"/>
              <a:buChar char="•"/>
            </a:pPr>
            <a:r>
              <a:rPr lang="en-US" dirty="0">
                <a:solidFill>
                  <a:srgbClr val="215B87"/>
                </a:solidFill>
                <a:latin typeface="Berlin Sans FB" panose="020E0602020502020306" pitchFamily="34" charset="0"/>
              </a:rPr>
              <a:t>Use the Saved Sample – Superstore dataset. </a:t>
            </a:r>
          </a:p>
          <a:p>
            <a:pPr>
              <a:buFont typeface="Arial" panose="020B0604020202020204" pitchFamily="34" charset="0"/>
              <a:buChar char="•"/>
            </a:pPr>
            <a:r>
              <a:rPr lang="en-US" dirty="0">
                <a:solidFill>
                  <a:srgbClr val="215B87"/>
                </a:solidFill>
                <a:latin typeface="Berlin Sans FB" panose="020E0602020502020306" pitchFamily="34" charset="0"/>
              </a:rPr>
              <a:t>Create a bullet chart with Category and Segment dimensions and Sales measures. </a:t>
            </a:r>
          </a:p>
          <a:p>
            <a:pPr>
              <a:buFont typeface="Arial" panose="020B0604020202020204" pitchFamily="34" charset="0"/>
              <a:buChar char="•"/>
            </a:pPr>
            <a:r>
              <a:rPr lang="en-US" dirty="0">
                <a:solidFill>
                  <a:srgbClr val="215B87"/>
                </a:solidFill>
                <a:latin typeface="Berlin Sans FB" panose="020E0602020502020306" pitchFamily="34" charset="0"/>
              </a:rPr>
              <a:t>Blend the data with the Saved Sample - Sales Target data set to bring in the Sales Target measure. </a:t>
            </a:r>
          </a:p>
          <a:p>
            <a:pPr>
              <a:buFont typeface="Arial" panose="020B0604020202020204" pitchFamily="34" charset="0"/>
              <a:buChar char="•"/>
            </a:pPr>
            <a:r>
              <a:rPr lang="en-US" dirty="0">
                <a:solidFill>
                  <a:srgbClr val="215B87"/>
                </a:solidFill>
                <a:latin typeface="Berlin Sans FB" panose="020E0602020502020306" pitchFamily="34" charset="0"/>
              </a:rPr>
              <a:t>Color code the chart to identify Categories and Segments that are above or below target. </a:t>
            </a:r>
          </a:p>
          <a:p>
            <a:pPr>
              <a:buFont typeface="Arial" panose="020B0604020202020204" pitchFamily="34" charset="0"/>
              <a:buChar char="•"/>
            </a:pPr>
            <a:r>
              <a:rPr lang="en-US" dirty="0">
                <a:solidFill>
                  <a:srgbClr val="215B87"/>
                </a:solidFill>
                <a:latin typeface="Berlin Sans FB" panose="020E0602020502020306" pitchFamily="34" charset="0"/>
              </a:rPr>
              <a:t>Add the year of sales to the view to identify trends and outliers. </a:t>
            </a:r>
          </a:p>
          <a:p>
            <a:pPr>
              <a:buFont typeface="Arial" panose="020B0604020202020204" pitchFamily="34" charset="0"/>
              <a:buChar char="•"/>
            </a:pPr>
            <a:r>
              <a:rPr lang="en-US" dirty="0">
                <a:solidFill>
                  <a:srgbClr val="215B87"/>
                </a:solidFill>
                <a:latin typeface="Berlin Sans FB" panose="020E0602020502020306" pitchFamily="34" charset="0"/>
              </a:rPr>
              <a:t>Add a filter so that the user can select one, more than one, or all years. </a:t>
            </a:r>
          </a:p>
          <a:p>
            <a:pPr>
              <a:buFont typeface="Arial" panose="020B0604020202020204" pitchFamily="34" charset="0"/>
              <a:buChar char="•"/>
            </a:pPr>
            <a:r>
              <a:rPr lang="en-US" dirty="0">
                <a:solidFill>
                  <a:srgbClr val="215B87"/>
                </a:solidFill>
                <a:latin typeface="Berlin Sans FB" panose="020E0602020502020306" pitchFamily="34" charset="0"/>
              </a:rPr>
              <a:t>Create a dashboard with this view.</a:t>
            </a:r>
          </a:p>
          <a:p>
            <a:endParaRPr lang="en-US" dirty="0">
              <a:solidFill>
                <a:srgbClr val="C00000"/>
              </a:solidFill>
              <a:latin typeface="Berlin Sans FB" panose="020E0602020502020306" pitchFamily="34" charset="0"/>
            </a:endParaRPr>
          </a:p>
          <a:p>
            <a:pPr lvl="1"/>
            <a:endParaRPr lang="en-US" sz="1800" dirty="0">
              <a:solidFill>
                <a:schemeClr val="accent2">
                  <a:lumMod val="75000"/>
                </a:schemeClr>
              </a:solidFill>
              <a:latin typeface="Berlin Sans FB" panose="020E0602020502020306" pitchFamily="34" charset="0"/>
            </a:endParaRPr>
          </a:p>
        </p:txBody>
      </p:sp>
    </p:spTree>
    <p:extLst>
      <p:ext uri="{BB962C8B-B14F-4D97-AF65-F5344CB8AC3E}">
        <p14:creationId xmlns:p14="http://schemas.microsoft.com/office/powerpoint/2010/main" val="179124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EF018-D745-4461-B1D0-525ADF2A2C22}"/>
              </a:ext>
            </a:extLst>
          </p:cNvPr>
          <p:cNvSpPr>
            <a:spLocks noGrp="1"/>
          </p:cNvSpPr>
          <p:nvPr>
            <p:ph type="title"/>
          </p:nvPr>
        </p:nvSpPr>
        <p:spPr>
          <a:xfrm>
            <a:off x="1470140" y="404103"/>
            <a:ext cx="8596668" cy="606528"/>
          </a:xfrm>
        </p:spPr>
        <p:txBody>
          <a:bodyPr>
            <a:normAutofit/>
          </a:bodyPr>
          <a:lstStyle/>
          <a:p>
            <a:r>
              <a:rPr lang="en-US" sz="3200" dirty="0">
                <a:solidFill>
                  <a:srgbClr val="C00000"/>
                </a:solidFill>
                <a:latin typeface="Berlin Sans FB" panose="020E0602020502020306" pitchFamily="34" charset="0"/>
              </a:rPr>
              <a:t>Screen Shot of Dashboard of Tableau Result</a:t>
            </a:r>
          </a:p>
        </p:txBody>
      </p:sp>
      <p:pic>
        <p:nvPicPr>
          <p:cNvPr id="13" name="Picture 12">
            <a:extLst>
              <a:ext uri="{FF2B5EF4-FFF2-40B4-BE49-F238E27FC236}">
                <a16:creationId xmlns:a16="http://schemas.microsoft.com/office/drawing/2014/main" id="{4DAFEFAE-14BA-4517-8D04-90DC91B16A7E}"/>
              </a:ext>
            </a:extLst>
          </p:cNvPr>
          <p:cNvPicPr>
            <a:picLocks noChangeAspect="1"/>
          </p:cNvPicPr>
          <p:nvPr/>
        </p:nvPicPr>
        <p:blipFill>
          <a:blip r:embed="rId2"/>
          <a:stretch>
            <a:fillRect/>
          </a:stretch>
        </p:blipFill>
        <p:spPr>
          <a:xfrm>
            <a:off x="1287259" y="1129570"/>
            <a:ext cx="9062531" cy="5200109"/>
          </a:xfrm>
          <a:prstGeom prst="rect">
            <a:avLst/>
          </a:prstGeom>
        </p:spPr>
      </p:pic>
    </p:spTree>
    <p:extLst>
      <p:ext uri="{BB962C8B-B14F-4D97-AF65-F5344CB8AC3E}">
        <p14:creationId xmlns:p14="http://schemas.microsoft.com/office/powerpoint/2010/main" val="113211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9">
            <a:extLst>
              <a:ext uri="{FF2B5EF4-FFF2-40B4-BE49-F238E27FC236}">
                <a16:creationId xmlns:a16="http://schemas.microsoft.com/office/drawing/2014/main" id="{EAFA4479-5F1D-4849-9352-5B1A195315CF}"/>
              </a:ext>
            </a:extLst>
          </p:cNvPr>
          <p:cNvSpPr txBox="1">
            <a:spLocks/>
          </p:cNvSpPr>
          <p:nvPr/>
        </p:nvSpPr>
        <p:spPr>
          <a:xfrm>
            <a:off x="1149776" y="969353"/>
            <a:ext cx="9290364" cy="419745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600" dirty="0">
                <a:solidFill>
                  <a:srgbClr val="C00000"/>
                </a:solidFill>
                <a:latin typeface="Berlin Sans FB" panose="020E0602020502020306" pitchFamily="34" charset="0"/>
              </a:rPr>
              <a:t>Result :</a:t>
            </a:r>
            <a:endParaRPr lang="en-US" sz="3600" dirty="0">
              <a:solidFill>
                <a:srgbClr val="215B87"/>
              </a:solidFill>
              <a:latin typeface="Berlin Sans FB" panose="020E0602020502020306" pitchFamily="34" charset="0"/>
            </a:endParaRPr>
          </a:p>
          <a:p>
            <a:pPr algn="l"/>
            <a:r>
              <a:rPr lang="en-US" sz="2400" dirty="0">
                <a:solidFill>
                  <a:srgbClr val="215B87"/>
                </a:solidFill>
                <a:latin typeface="Berlin Sans FB" panose="020E0602020502020306" pitchFamily="34" charset="0"/>
              </a:rPr>
              <a:t>	</a:t>
            </a:r>
            <a:r>
              <a:rPr lang="en-US" dirty="0">
                <a:solidFill>
                  <a:srgbClr val="215B87"/>
                </a:solidFill>
                <a:latin typeface="Berlin Sans FB" panose="020E0602020502020306" pitchFamily="34" charset="0"/>
              </a:rPr>
              <a:t>By creating the graphs and seeing the data visualization in Tableau, It is clearly evident that the sales of products above the target sales are shown in </a:t>
            </a:r>
            <a:r>
              <a:rPr lang="en-US" dirty="0">
                <a:solidFill>
                  <a:srgbClr val="00B050"/>
                </a:solidFill>
                <a:latin typeface="Berlin Sans FB" panose="020E0602020502020306" pitchFamily="34" charset="0"/>
              </a:rPr>
              <a:t>green</a:t>
            </a:r>
            <a:r>
              <a:rPr lang="en-US" dirty="0">
                <a:solidFill>
                  <a:srgbClr val="215B87"/>
                </a:solidFill>
                <a:latin typeface="Berlin Sans FB" panose="020E0602020502020306" pitchFamily="34" charset="0"/>
              </a:rPr>
              <a:t> color legend and sales of products below the target sales are shown in </a:t>
            </a:r>
            <a:r>
              <a:rPr lang="en-US" dirty="0">
                <a:solidFill>
                  <a:srgbClr val="FF0000"/>
                </a:solidFill>
                <a:latin typeface="Berlin Sans FB" panose="020E0602020502020306" pitchFamily="34" charset="0"/>
              </a:rPr>
              <a:t>red</a:t>
            </a:r>
            <a:r>
              <a:rPr lang="en-US" dirty="0">
                <a:solidFill>
                  <a:srgbClr val="215B87"/>
                </a:solidFill>
                <a:latin typeface="Berlin Sans FB" panose="020E0602020502020306" pitchFamily="34" charset="0"/>
              </a:rPr>
              <a:t> color legend. Therefore, The company should continue to offer for sale for green marked products and discontinue the sale of red marked products from company’s product catalog.</a:t>
            </a:r>
          </a:p>
          <a:p>
            <a:pPr algn="l"/>
            <a:r>
              <a:rPr lang="en-US" sz="2000" dirty="0">
                <a:solidFill>
                  <a:srgbClr val="C00000"/>
                </a:solidFill>
                <a:latin typeface="Berlin Sans FB" panose="020E0602020502020306" pitchFamily="34" charset="0"/>
              </a:rPr>
              <a:t>Link of the Tableau File:</a:t>
            </a:r>
          </a:p>
          <a:p>
            <a:pPr algn="l"/>
            <a:r>
              <a:rPr lang="en-US" dirty="0">
                <a:solidFill>
                  <a:srgbClr val="2929FF"/>
                </a:solidFill>
                <a:latin typeface="Berlin Sans FB" panose="020E0602020502020306" pitchFamily="34" charset="0"/>
                <a:hlinkClick r:id="rId2">
                  <a:extLst>
                    <a:ext uri="{A12FA001-AC4F-418D-AE19-62706E023703}">
                      <ahyp:hlinkClr xmlns:ahyp="http://schemas.microsoft.com/office/drawing/2018/hyperlinkcolor" val="tx"/>
                    </a:ext>
                  </a:extLst>
                </a:hlinkClick>
              </a:rPr>
              <a:t>https://public.tableau.com/views/Swati_Final_Project/Swati_Final_Project?:embed=y&amp;:display_count=yes&amp;:origin=viz_share_link</a:t>
            </a:r>
            <a:endParaRPr lang="en-US" dirty="0">
              <a:solidFill>
                <a:srgbClr val="2929FF"/>
              </a:solidFill>
              <a:latin typeface="Berlin Sans FB" panose="020E0602020502020306" pitchFamily="34" charset="0"/>
            </a:endParaRPr>
          </a:p>
        </p:txBody>
      </p:sp>
    </p:spTree>
    <p:extLst>
      <p:ext uri="{BB962C8B-B14F-4D97-AF65-F5344CB8AC3E}">
        <p14:creationId xmlns:p14="http://schemas.microsoft.com/office/powerpoint/2010/main" val="1159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62342" y="1930081"/>
            <a:ext cx="8611718" cy="1646302"/>
          </a:xfrm>
        </p:spPr>
        <p:txBody>
          <a:bodyPr/>
          <a:lstStyle/>
          <a:p>
            <a:pPr algn="ctr"/>
            <a:r>
              <a:rPr lang="en-US" sz="8000" dirty="0">
                <a:solidFill>
                  <a:srgbClr val="215B87"/>
                </a:solidFill>
                <a:latin typeface="Berlin Sans FB" panose="020E0602020502020306" pitchFamily="34" charset="0"/>
              </a:rPr>
              <a:t>Thank You</a:t>
            </a:r>
          </a:p>
        </p:txBody>
      </p:sp>
    </p:spTree>
    <p:extLst>
      <p:ext uri="{BB962C8B-B14F-4D97-AF65-F5344CB8AC3E}">
        <p14:creationId xmlns:p14="http://schemas.microsoft.com/office/powerpoint/2010/main" val="56898309"/>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Ion</Template>
  <TotalTime>3428</TotalTime>
  <Words>46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Berlin Sans FB</vt:lpstr>
      <vt:lpstr>Trebuchet MS</vt:lpstr>
      <vt:lpstr>Wingdings 3</vt:lpstr>
      <vt:lpstr>Facet</vt:lpstr>
      <vt:lpstr>Sales Performance Analysis</vt:lpstr>
      <vt:lpstr>INTRODUCTION</vt:lpstr>
      <vt:lpstr>PowerPoint Presentation</vt:lpstr>
      <vt:lpstr>Screen Shot of Dashboard of Tableau Result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Cost Analysis for the city of Wisconsin</dc:title>
  <dc:creator>Swati Nayak</dc:creator>
  <cp:lastModifiedBy>Swati Nayak</cp:lastModifiedBy>
  <cp:revision>116</cp:revision>
  <dcterms:created xsi:type="dcterms:W3CDTF">2019-07-20T23:30:39Z</dcterms:created>
  <dcterms:modified xsi:type="dcterms:W3CDTF">2020-01-25T17:19:11Z</dcterms:modified>
</cp:coreProperties>
</file>