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2" autoAdjust="0"/>
    <p:restoredTop sz="94660"/>
  </p:normalViewPr>
  <p:slideViewPr>
    <p:cSldViewPr>
      <p:cViewPr varScale="1">
        <p:scale>
          <a:sx n="68" d="100"/>
          <a:sy n="68" d="100"/>
        </p:scale>
        <p:origin x="89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851404" cy="685800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80" y="0"/>
                </a:moveTo>
                <a:lnTo>
                  <a:pt x="0" y="0"/>
                </a:lnTo>
                <a:lnTo>
                  <a:pt x="0" y="6858000"/>
                </a:lnTo>
                <a:lnTo>
                  <a:pt x="182880" y="6858000"/>
                </a:lnTo>
                <a:lnTo>
                  <a:pt x="182880" y="0"/>
                </a:lnTo>
                <a:close/>
              </a:path>
            </a:pathLst>
          </a:custGeom>
          <a:solidFill>
            <a:srgbClr val="2D52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4328" y="499617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71952" y="646938"/>
            <a:ext cx="227139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178DB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40404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851404" cy="685800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80" y="0"/>
                </a:moveTo>
                <a:lnTo>
                  <a:pt x="0" y="0"/>
                </a:lnTo>
                <a:lnTo>
                  <a:pt x="0" y="6858000"/>
                </a:lnTo>
                <a:lnTo>
                  <a:pt x="182880" y="6858000"/>
                </a:lnTo>
                <a:lnTo>
                  <a:pt x="182880" y="0"/>
                </a:lnTo>
                <a:close/>
              </a:path>
            </a:pathLst>
          </a:custGeom>
          <a:solidFill>
            <a:srgbClr val="2D52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4328" y="499617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178DB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40404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178DB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851404" cy="685800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80" y="0"/>
                </a:moveTo>
                <a:lnTo>
                  <a:pt x="0" y="0"/>
                </a:lnTo>
                <a:lnTo>
                  <a:pt x="0" y="6858000"/>
                </a:lnTo>
                <a:lnTo>
                  <a:pt x="182880" y="6858000"/>
                </a:lnTo>
                <a:lnTo>
                  <a:pt x="182880" y="0"/>
                </a:lnTo>
                <a:close/>
              </a:path>
            </a:pathLst>
          </a:custGeom>
          <a:solidFill>
            <a:srgbClr val="2D52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4328" y="499617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178DB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2851404" cy="685800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80" y="0"/>
                </a:moveTo>
                <a:lnTo>
                  <a:pt x="0" y="0"/>
                </a:lnTo>
                <a:lnTo>
                  <a:pt x="0" y="6858000"/>
                </a:lnTo>
                <a:lnTo>
                  <a:pt x="182880" y="6858000"/>
                </a:lnTo>
                <a:lnTo>
                  <a:pt x="182880" y="0"/>
                </a:lnTo>
                <a:close/>
              </a:path>
            </a:pathLst>
          </a:custGeom>
          <a:solidFill>
            <a:srgbClr val="2D52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609676"/>
            <a:ext cx="10471023" cy="11618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178DB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68270" y="2036191"/>
            <a:ext cx="8728075" cy="15024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40404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43934" y="2048371"/>
            <a:ext cx="4107179" cy="1381147"/>
          </a:xfrm>
          <a:prstGeom prst="rect">
            <a:avLst/>
          </a:prstGeom>
        </p:spPr>
        <p:txBody>
          <a:bodyPr vert="horz" wrap="square" lIns="0" tIns="4533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70"/>
              </a:spcBef>
            </a:pPr>
            <a:r>
              <a:rPr sz="6000" dirty="0">
                <a:solidFill>
                  <a:srgbClr val="000000"/>
                </a:solidFill>
                <a:latin typeface="Calibri Light"/>
                <a:cs typeface="Calibri Light"/>
              </a:rPr>
              <a:t>Decision</a:t>
            </a:r>
            <a:r>
              <a:rPr sz="6000" spc="-3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6000" spc="-80" dirty="0">
                <a:solidFill>
                  <a:srgbClr val="000000"/>
                </a:solidFill>
                <a:latin typeface="Calibri Light"/>
                <a:cs typeface="Calibri Light"/>
              </a:rPr>
              <a:t>Tree</a:t>
            </a:r>
            <a:endParaRPr sz="6000" dirty="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6527" y="934211"/>
            <a:ext cx="9838944" cy="49911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19792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>
                <a:solidFill>
                  <a:srgbClr val="000000"/>
                </a:solidFill>
                <a:latin typeface="Calibri Light"/>
                <a:cs typeface="Calibri Light"/>
              </a:rPr>
              <a:t>Aptitude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36801"/>
            <a:ext cx="10280650" cy="423672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241300" marR="373380" indent="-228600">
              <a:lnSpc>
                <a:spcPct val="70100"/>
              </a:lnSpc>
              <a:spcBef>
                <a:spcPts val="104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Hence,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it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quite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evident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that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among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all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features,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Aptitude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results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in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best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information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gain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when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adopted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for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split.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00"/>
              </a:spcBef>
              <a:buFont typeface="Arial MT"/>
              <a:buChar char="•"/>
            </a:pPr>
            <a:endParaRPr sz="2600">
              <a:latin typeface="Calibri"/>
              <a:cs typeface="Calibri"/>
            </a:endParaRPr>
          </a:p>
          <a:p>
            <a:pPr marL="241300" marR="161290" indent="-228600">
              <a:lnSpc>
                <a:spcPct val="70000"/>
              </a:lnSpc>
              <a:buFont typeface="Arial MT"/>
              <a:buChar char="•"/>
              <a:tabLst>
                <a:tab pos="241300" algn="l"/>
                <a:tab pos="8478520" algn="l"/>
              </a:tabLst>
            </a:pPr>
            <a:r>
              <a:rPr sz="2600" dirty="0">
                <a:latin typeface="Calibri"/>
                <a:cs typeface="Calibri"/>
              </a:rPr>
              <a:t>So,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at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first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level,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split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will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applied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according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value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Aptitude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or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other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words,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Aptitude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will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first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node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of</a:t>
            </a:r>
            <a:r>
              <a:rPr sz="2600" dirty="0">
                <a:latin typeface="Calibri"/>
                <a:cs typeface="Calibri"/>
              </a:rPr>
              <a:t>	the</a:t>
            </a:r>
            <a:r>
              <a:rPr sz="2600" spc="-10" dirty="0">
                <a:latin typeface="Calibri"/>
                <a:cs typeface="Calibri"/>
              </a:rPr>
              <a:t> decision </a:t>
            </a:r>
            <a:r>
              <a:rPr sz="2600" dirty="0">
                <a:latin typeface="Calibri"/>
                <a:cs typeface="Calibri"/>
              </a:rPr>
              <a:t>tree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formed.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15"/>
              </a:spcBef>
              <a:buFont typeface="Arial MT"/>
              <a:buChar char="•"/>
            </a:pPr>
            <a:endParaRPr sz="2600">
              <a:latin typeface="Calibri"/>
              <a:cs typeface="Calibri"/>
            </a:endParaRPr>
          </a:p>
          <a:p>
            <a:pPr marL="241300" marR="5080" indent="-228600">
              <a:lnSpc>
                <a:spcPct val="70000"/>
              </a:lnSpc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One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important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point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be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noted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here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that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for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Aptitude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=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Low,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entropy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is </a:t>
            </a:r>
            <a:r>
              <a:rPr sz="2600" dirty="0">
                <a:latin typeface="Calibri"/>
                <a:cs typeface="Calibri"/>
              </a:rPr>
              <a:t>0,which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indicates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that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always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result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will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same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irrespective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of</a:t>
            </a:r>
            <a:r>
              <a:rPr sz="2600" spc="6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values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other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features.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5"/>
              </a:spcBef>
              <a:buFont typeface="Arial MT"/>
              <a:buChar char="•"/>
            </a:pP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Hence,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branch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towards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Aptitude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=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Low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will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not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continue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any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further.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2272" y="147828"/>
            <a:ext cx="10887456" cy="655281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61359" y="1462625"/>
            <a:ext cx="4817364" cy="444287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4855" y="943355"/>
            <a:ext cx="9162288" cy="497128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4398" y="67054"/>
            <a:ext cx="6566383" cy="679094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67455" y="71626"/>
            <a:ext cx="6060948" cy="670521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4500" y="42670"/>
            <a:ext cx="8763000" cy="677265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1100" y="1042465"/>
            <a:ext cx="9906000" cy="48778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0257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000000"/>
                </a:solidFill>
                <a:latin typeface="Calibri Light"/>
                <a:cs typeface="Calibri Light"/>
              </a:rPr>
              <a:t>Decision</a:t>
            </a:r>
            <a:r>
              <a:rPr sz="4400" spc="-16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400" spc="-35" dirty="0">
                <a:solidFill>
                  <a:srgbClr val="000000"/>
                </a:solidFill>
                <a:latin typeface="Calibri Light"/>
                <a:cs typeface="Calibri Light"/>
              </a:rPr>
              <a:t>Tree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06841"/>
            <a:ext cx="9071610" cy="143510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Decision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tree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-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algorithms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classification.</a:t>
            </a:r>
            <a:endParaRPr sz="2800">
              <a:latin typeface="Calibri"/>
              <a:cs typeface="Calibri"/>
            </a:endParaRPr>
          </a:p>
          <a:p>
            <a:pPr marL="240029" marR="5080" indent="-227329">
              <a:lnSpc>
                <a:spcPts val="3020"/>
              </a:lnSpc>
              <a:spcBef>
                <a:spcPts val="1060"/>
              </a:spcBef>
              <a:buFont typeface="Arial MT"/>
              <a:buChar char="•"/>
              <a:tabLst>
                <a:tab pos="241300" algn="l"/>
                <a:tab pos="8214359" algn="l"/>
              </a:tabLst>
            </a:pPr>
            <a:r>
              <a:rPr sz="2800" dirty="0">
                <a:latin typeface="Calibri"/>
                <a:cs typeface="Calibri"/>
              </a:rPr>
              <a:t>As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name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indicates,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builds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model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form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	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tree 	</a:t>
            </a:r>
            <a:r>
              <a:rPr sz="2800" spc="-10" dirty="0">
                <a:latin typeface="Calibri"/>
                <a:cs typeface="Calibri"/>
              </a:rPr>
              <a:t>structure.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8827" y="227075"/>
            <a:ext cx="5931408" cy="644499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69023" y="2176667"/>
            <a:ext cx="4869180" cy="243388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5532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000000"/>
                </a:solidFill>
                <a:latin typeface="Calibri Light"/>
                <a:cs typeface="Calibri Light"/>
              </a:rPr>
              <a:t>How</a:t>
            </a:r>
            <a:r>
              <a:rPr sz="4400" spc="-21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400" spc="-30" dirty="0">
                <a:solidFill>
                  <a:srgbClr val="000000"/>
                </a:solidFill>
                <a:latin typeface="Calibri Light"/>
                <a:cs typeface="Calibri Light"/>
              </a:rPr>
              <a:t>Decision</a:t>
            </a:r>
            <a:r>
              <a:rPr sz="4400" spc="-17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400" spc="-100" dirty="0">
                <a:solidFill>
                  <a:srgbClr val="000000"/>
                </a:solidFill>
                <a:latin typeface="Calibri Light"/>
                <a:cs typeface="Calibri Light"/>
              </a:rPr>
              <a:t>Tree</a:t>
            </a:r>
            <a:r>
              <a:rPr sz="4400" spc="-15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400" dirty="0">
                <a:solidFill>
                  <a:srgbClr val="000000"/>
                </a:solidFill>
                <a:latin typeface="Calibri Light"/>
                <a:cs typeface="Calibri Light"/>
              </a:rPr>
              <a:t>is</a:t>
            </a:r>
            <a:r>
              <a:rPr sz="4400" spc="-13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400" spc="-20" dirty="0">
                <a:solidFill>
                  <a:srgbClr val="000000"/>
                </a:solidFill>
                <a:latin typeface="Calibri Light"/>
                <a:cs typeface="Calibri Light"/>
              </a:rPr>
              <a:t>formed?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45945"/>
            <a:ext cx="10208260" cy="397129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240029" marR="149225" indent="-227329" algn="just">
              <a:lnSpc>
                <a:spcPct val="70000"/>
              </a:lnSpc>
              <a:spcBef>
                <a:spcPts val="96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process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forming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decision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tree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involves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recursively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partitioning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data 	</a:t>
            </a:r>
            <a:r>
              <a:rPr sz="2400" dirty="0">
                <a:latin typeface="Calibri"/>
                <a:cs typeface="Calibri"/>
              </a:rPr>
              <a:t>based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values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different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attributes.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90"/>
              </a:spcBef>
              <a:buFont typeface="Arial MT"/>
              <a:buChar char="•"/>
            </a:pPr>
            <a:endParaRPr sz="2400">
              <a:latin typeface="Calibri"/>
              <a:cs typeface="Calibri"/>
            </a:endParaRPr>
          </a:p>
          <a:p>
            <a:pPr marL="240029" marR="278765" indent="-227329" algn="just">
              <a:lnSpc>
                <a:spcPct val="70000"/>
              </a:lnSpc>
              <a:spcBef>
                <a:spcPts val="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algorithm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selects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best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attribute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split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internal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node, 	</a:t>
            </a:r>
            <a:r>
              <a:rPr sz="2400" dirty="0">
                <a:latin typeface="Calibri"/>
                <a:cs typeface="Calibri"/>
              </a:rPr>
              <a:t>based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certain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criteria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such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information</a:t>
            </a:r>
            <a:r>
              <a:rPr sz="24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gain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Gini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impurity.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80"/>
              </a:spcBef>
              <a:buFont typeface="Arial MT"/>
              <a:buChar char="•"/>
            </a:pPr>
            <a:endParaRPr sz="2400">
              <a:latin typeface="Calibri"/>
              <a:cs typeface="Calibri"/>
            </a:endParaRPr>
          </a:p>
          <a:p>
            <a:pPr marL="240029" marR="17145" indent="-227329" algn="just">
              <a:lnSpc>
                <a:spcPct val="70000"/>
              </a:lnSpc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biggest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challenge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45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decision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tree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algorithm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find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feature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to 	</a:t>
            </a:r>
            <a:r>
              <a:rPr sz="2400" dirty="0">
                <a:latin typeface="Calibri"/>
                <a:cs typeface="Calibri"/>
              </a:rPr>
              <a:t>split</a:t>
            </a:r>
            <a:r>
              <a:rPr sz="2400" spc="-10" dirty="0">
                <a:latin typeface="Calibri"/>
                <a:cs typeface="Calibri"/>
              </a:rPr>
              <a:t> upon.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90"/>
              </a:spcBef>
              <a:buFont typeface="Arial MT"/>
              <a:buChar char="•"/>
            </a:pPr>
            <a:endParaRPr sz="2400">
              <a:latin typeface="Calibri"/>
              <a:cs typeface="Calibri"/>
            </a:endParaRPr>
          </a:p>
          <a:p>
            <a:pPr marL="240029" marR="5080" indent="-227329" algn="just">
              <a:lnSpc>
                <a:spcPct val="70000"/>
              </a:lnSpc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main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driver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identifying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feature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should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split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such 	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way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partitions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created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split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should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contain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examples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belonging 	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single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class.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4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happens,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partitions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considered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pure.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17786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>
                <a:solidFill>
                  <a:srgbClr val="000000"/>
                </a:solidFill>
                <a:latin typeface="Calibri Light"/>
                <a:cs typeface="Calibri Light"/>
              </a:rPr>
              <a:t>Entropy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06841"/>
            <a:ext cx="10144125" cy="1945639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240029" algn="l"/>
                <a:tab pos="3799204" algn="l"/>
                <a:tab pos="5563235" algn="l"/>
              </a:tabLst>
            </a:pPr>
            <a:r>
              <a:rPr sz="2800" dirty="0">
                <a:latin typeface="Calibri"/>
                <a:cs typeface="Calibri"/>
              </a:rPr>
              <a:t>Entropy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measure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	impurity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	an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attribute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Entropy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measure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uncertainty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random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variable</a:t>
            </a:r>
            <a:endParaRPr sz="2800">
              <a:latin typeface="Calibri"/>
              <a:cs typeface="Calibri"/>
            </a:endParaRPr>
          </a:p>
          <a:p>
            <a:pPr marL="240029" marR="5080" indent="-227329">
              <a:lnSpc>
                <a:spcPts val="3020"/>
              </a:lnSpc>
              <a:spcBef>
                <a:spcPts val="1045"/>
              </a:spcBef>
              <a:buFont typeface="Arial MT"/>
              <a:buChar char="•"/>
              <a:tabLst>
                <a:tab pos="241300" algn="l"/>
                <a:tab pos="4168140" algn="l"/>
                <a:tab pos="4923790" algn="l"/>
              </a:tabLst>
            </a:pPr>
            <a:r>
              <a:rPr sz="2800" dirty="0">
                <a:latin typeface="Calibri"/>
                <a:cs typeface="Calibri"/>
              </a:rPr>
              <a:t>Let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say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sample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	training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examples.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Then,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Entropy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(S) 	</a:t>
            </a:r>
            <a:r>
              <a:rPr sz="2800" dirty="0">
                <a:latin typeface="Calibri"/>
                <a:cs typeface="Calibri"/>
              </a:rPr>
              <a:t>measuring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impurity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	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defined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5244794"/>
            <a:ext cx="9712960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0029" marR="5080" indent="-227329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  <a:tab pos="2348230" algn="l"/>
                <a:tab pos="4021454" algn="l"/>
              </a:tabLst>
            </a:pPr>
            <a:r>
              <a:rPr sz="2800" dirty="0">
                <a:latin typeface="Calibri"/>
                <a:cs typeface="Calibri"/>
              </a:rPr>
              <a:t>where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number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different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class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labels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refers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the 	</a:t>
            </a:r>
            <a:r>
              <a:rPr sz="2800" spc="-10" dirty="0">
                <a:latin typeface="Calibri"/>
                <a:cs typeface="Calibri"/>
              </a:rPr>
              <a:t>proportion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	values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falling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into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i-</a:t>
            </a:r>
            <a:r>
              <a:rPr sz="2800" dirty="0">
                <a:latin typeface="Calibri"/>
                <a:cs typeface="Calibri"/>
              </a:rPr>
              <a:t>th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class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label.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39026" y="4214412"/>
            <a:ext cx="4063743" cy="74960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>
                <a:solidFill>
                  <a:srgbClr val="000000"/>
                </a:solidFill>
                <a:latin typeface="Calibri Light"/>
                <a:cs typeface="Calibri Light"/>
              </a:rPr>
              <a:t>Information</a:t>
            </a:r>
            <a:r>
              <a:rPr sz="4400" spc="-15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400" spc="-20" dirty="0">
                <a:solidFill>
                  <a:srgbClr val="000000"/>
                </a:solidFill>
                <a:latin typeface="Calibri Light"/>
                <a:cs typeface="Calibri Light"/>
              </a:rPr>
              <a:t>Gain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1539" y="1793189"/>
            <a:ext cx="10186670" cy="250126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65430" marR="30480" indent="-227329">
              <a:lnSpc>
                <a:spcPct val="90000"/>
              </a:lnSpc>
              <a:spcBef>
                <a:spcPts val="434"/>
              </a:spcBef>
              <a:buFont typeface="Arial MT"/>
              <a:buChar char="•"/>
              <a:tabLst>
                <a:tab pos="266700" algn="l"/>
              </a:tabLst>
            </a:pPr>
            <a:r>
              <a:rPr sz="2800" dirty="0">
                <a:latin typeface="Calibri"/>
                <a:cs typeface="Calibri"/>
              </a:rPr>
              <a:t>Information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gain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particular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feature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calculated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the 	</a:t>
            </a:r>
            <a:r>
              <a:rPr sz="2800" spc="-10" dirty="0">
                <a:latin typeface="Calibri"/>
                <a:cs typeface="Calibri"/>
              </a:rPr>
              <a:t>difference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entropy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before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split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(or</a:t>
            </a:r>
            <a:r>
              <a:rPr sz="2800" spc="-1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775" baseline="-21021" dirty="0">
                <a:latin typeface="Calibri"/>
                <a:cs typeface="Calibri"/>
              </a:rPr>
              <a:t>bs</a:t>
            </a:r>
            <a:r>
              <a:rPr sz="2800" dirty="0">
                <a:latin typeface="Calibri"/>
                <a:cs typeface="Calibri"/>
              </a:rPr>
              <a:t>)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entropy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after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the 	</a:t>
            </a:r>
            <a:r>
              <a:rPr sz="2800" dirty="0">
                <a:latin typeface="Calibri"/>
                <a:cs typeface="Calibri"/>
              </a:rPr>
              <a:t>split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(S</a:t>
            </a:r>
            <a:r>
              <a:rPr sz="2775" spc="-15" baseline="-21021" dirty="0">
                <a:latin typeface="Calibri"/>
                <a:cs typeface="Calibri"/>
              </a:rPr>
              <a:t>as</a:t>
            </a:r>
            <a:r>
              <a:rPr sz="2800" spc="-10" dirty="0">
                <a:latin typeface="Calibri"/>
                <a:cs typeface="Calibri"/>
              </a:rPr>
              <a:t>).</a:t>
            </a:r>
            <a:endParaRPr sz="2800">
              <a:latin typeface="Calibri"/>
              <a:cs typeface="Calibri"/>
            </a:endParaRPr>
          </a:p>
          <a:p>
            <a:pPr marL="265430" marR="549275" indent="-227329">
              <a:lnSpc>
                <a:spcPct val="90000"/>
              </a:lnSpc>
              <a:spcBef>
                <a:spcPts val="1005"/>
              </a:spcBef>
              <a:buFont typeface="Arial MT"/>
              <a:buChar char="•"/>
              <a:tabLst>
                <a:tab pos="266700" algn="l"/>
              </a:tabLst>
            </a:pPr>
            <a:r>
              <a:rPr sz="2800" dirty="0">
                <a:latin typeface="Calibri"/>
                <a:cs typeface="Calibri"/>
              </a:rPr>
              <a:t>Constructing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decision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tree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all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about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finding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attribute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that 	</a:t>
            </a:r>
            <a:r>
              <a:rPr sz="2800" dirty="0">
                <a:latin typeface="Calibri"/>
                <a:cs typeface="Calibri"/>
              </a:rPr>
              <a:t>returns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highest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information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gain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(i.e.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most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homogeneous 	branches).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75916" y="4591811"/>
            <a:ext cx="6658356" cy="90373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1812" y="105146"/>
            <a:ext cx="10706100" cy="670484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7116" y="1080533"/>
            <a:ext cx="11097768" cy="47731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1644" y="928116"/>
            <a:ext cx="10268712" cy="50017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123</Words>
  <Application>Microsoft Office PowerPoint</Application>
  <PresentationFormat>Widescreen</PresentationFormat>
  <Paragraphs>28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 MT</vt:lpstr>
      <vt:lpstr>Calibri</vt:lpstr>
      <vt:lpstr>Calibri Light</vt:lpstr>
      <vt:lpstr>Verdana</vt:lpstr>
      <vt:lpstr>Office Theme</vt:lpstr>
      <vt:lpstr>Decision Tree</vt:lpstr>
      <vt:lpstr>Decision Tree</vt:lpstr>
      <vt:lpstr>PowerPoint Presentation</vt:lpstr>
      <vt:lpstr>How Decision Tree is formed?</vt:lpstr>
      <vt:lpstr>Entropy</vt:lpstr>
      <vt:lpstr>Information Gain</vt:lpstr>
      <vt:lpstr>PowerPoint Presentation</vt:lpstr>
      <vt:lpstr>PowerPoint Presentation</vt:lpstr>
      <vt:lpstr>PowerPoint Presentation</vt:lpstr>
      <vt:lpstr>PowerPoint Presentation</vt:lpstr>
      <vt:lpstr>Aptitude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</dc:title>
  <cp:lastModifiedBy>swati</cp:lastModifiedBy>
  <cp:revision>1</cp:revision>
  <dcterms:created xsi:type="dcterms:W3CDTF">2025-04-15T08:29:45Z</dcterms:created>
  <dcterms:modified xsi:type="dcterms:W3CDTF">2025-04-15T08:26:34Z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2025-04-15T00:00:00Z</vt:filetime>
  </property>
  <property fmtid="{D5CDD505-2E9C-101B-9397-08002B2CF9AE}" pid="3" name="Creator">
    <vt:lpwstr>Nitro Pro 8</vt:lpwstr>
  </property>
  <property fmtid="{D5CDD505-2E9C-101B-9397-08002B2CF9AE}" pid="4" name="LastSaved">
    <vt:filetime>2025-04-15T00:00:00Z</vt:filetime>
  </property>
</Properties>
</file>