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5" r:id="rId5"/>
    <p:sldId id="310" r:id="rId6"/>
    <p:sldId id="314" r:id="rId7"/>
    <p:sldId id="315" r:id="rId8"/>
    <p:sldId id="317" r:id="rId9"/>
    <p:sldId id="318" r:id="rId10"/>
    <p:sldId id="330" r:id="rId11"/>
    <p:sldId id="324" r:id="rId12"/>
    <p:sldId id="332" r:id="rId13"/>
    <p:sldId id="333" r:id="rId14"/>
    <p:sldId id="331" r:id="rId15"/>
    <p:sldId id="325" r:id="rId16"/>
    <p:sldId id="321" r:id="rId17"/>
    <p:sldId id="322" r:id="rId18"/>
    <p:sldId id="323" r:id="rId19"/>
    <p:sldId id="328" r:id="rId20"/>
    <p:sldId id="327" r:id="rId21"/>
    <p:sldId id="329" r:id="rId22"/>
    <p:sldId id="335" r:id="rId23"/>
  </p:sldIdLst>
  <p:sldSz cx="12188825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97E38-55D5-49D0-A966-C3DB94FE3E45}" v="132" dt="2017-11-26T23:16:01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39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11/26/2017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11/26/2017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11/26/2017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11/26/2017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372598" cy="2895600"/>
          </a:xfrm>
        </p:spPr>
        <p:txBody>
          <a:bodyPr>
            <a:normAutofit/>
          </a:bodyPr>
          <a:lstStyle/>
          <a:p>
            <a:r>
              <a:rPr lang="en-US" sz="6000" b="1" spc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Human Resource Analytics:</a:t>
            </a:r>
            <a:br>
              <a:rPr lang="en-US"/>
            </a:br>
            <a:r>
              <a:rPr lang="en-US" sz="3200"/>
              <a:t>Why Are Employees Leaving Prematurely and Who’s Next?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Carlo Aseron</a:t>
            </a:r>
          </a:p>
          <a:p>
            <a:r>
              <a:rPr lang="en-US"/>
              <a:t>Swati Botuwar</a:t>
            </a:r>
          </a:p>
          <a:p>
            <a:r>
              <a:rPr lang="en-US"/>
              <a:t>Swathi Prakasha</a:t>
            </a:r>
          </a:p>
          <a:p>
            <a:r>
              <a:rPr lang="en-US"/>
              <a:t>Ashwini Ravindra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99946" y="457200"/>
            <a:ext cx="9144000" cy="429767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B4E6AB"/>
                </a:solidFill>
              </a:rPr>
              <a:t>Decision Tree Analysis Results</a:t>
            </a:r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DD4944A-7052-4FE6-A9C4-0CE973919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074" y="1905000"/>
            <a:ext cx="7195152" cy="4114800"/>
          </a:xfrm>
          <a:prstGeom prst="rect">
            <a:avLst/>
          </a:prstGeom>
        </p:spPr>
      </p:pic>
      <p:pic>
        <p:nvPicPr>
          <p:cNvPr id="6" name="Picture 2" descr="Inserting image...">
            <a:extLst>
              <a:ext uri="{FF2B5EF4-FFF2-40B4-BE49-F238E27FC236}">
                <a16:creationId xmlns:a16="http://schemas.microsoft.com/office/drawing/2014/main" id="{49CBF690-EC78-44EA-99B9-032DCAC38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44" y="1095375"/>
            <a:ext cx="10630955" cy="53426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671DC1-059F-4D37-94C7-DB306A664B96}"/>
              </a:ext>
            </a:extLst>
          </p:cNvPr>
          <p:cNvSpPr/>
          <p:nvPr/>
        </p:nvSpPr>
        <p:spPr>
          <a:xfrm>
            <a:off x="5827782" y="5381625"/>
            <a:ext cx="6062663" cy="1164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/>
              <a:buChar char="•"/>
            </a:pPr>
            <a:r>
              <a:rPr lang="en-US"/>
              <a:t>Satisfaction level best determinant of employee turnover</a:t>
            </a:r>
          </a:p>
          <a:p>
            <a:pPr marL="285750" indent="-285750" algn="ctr">
              <a:buFont typeface="Arial"/>
              <a:buChar char="•"/>
            </a:pPr>
            <a:r>
              <a:rPr lang="en-US"/>
              <a:t>Employees who worked less hours and less projects more likely to leave. </a:t>
            </a:r>
          </a:p>
        </p:txBody>
      </p:sp>
    </p:spTree>
    <p:extLst>
      <p:ext uri="{BB962C8B-B14F-4D97-AF65-F5344CB8AC3E}">
        <p14:creationId xmlns:p14="http://schemas.microsoft.com/office/powerpoint/2010/main" val="1518872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r>
              <a:rPr lang="en-US" b="1">
                <a:solidFill>
                  <a:srgbClr val="B4E6AB"/>
                </a:solidFill>
              </a:rPr>
              <a:t>Predicting the next employee to leave 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1.  Create the Model    </a:t>
            </a:r>
          </a:p>
          <a:p>
            <a:pPr marL="0" indent="0">
              <a:buNone/>
            </a:pPr>
            <a:r>
              <a:rPr lang="en-US"/>
              <a:t>2. Predict using the above model </a:t>
            </a:r>
          </a:p>
          <a:p>
            <a:pPr marL="0" indent="0">
              <a:buNone/>
            </a:pPr>
            <a:r>
              <a:rPr lang="en-US"/>
              <a:t>3. Compare the Prediction and Reference 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Logistics model chosen here as the Left is categorical binary variable 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3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F8045-C836-4436-AD1C-55AC27E33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622391"/>
            <a:ext cx="9134475" cy="43974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/>
              <a:t>glm</a:t>
            </a:r>
            <a:r>
              <a:rPr lang="en-US"/>
              <a:t>()  function is used to Logistics Regression , it takes </a:t>
            </a:r>
          </a:p>
          <a:p>
            <a:pPr marL="0" indent="0">
              <a:buNone/>
            </a:pPr>
            <a:r>
              <a:rPr lang="en-US"/>
              <a:t>Left – dependent variable </a:t>
            </a:r>
          </a:p>
          <a:p>
            <a:pPr marL="0" indent="0">
              <a:buNone/>
            </a:pPr>
            <a:r>
              <a:rPr lang="en-US"/>
              <a:t>All the other variables – Independent variable. </a:t>
            </a:r>
          </a:p>
          <a:p>
            <a:pPr marL="0" indent="0">
              <a:buNone/>
            </a:pPr>
            <a:r>
              <a:rPr lang="en-US" b="1">
                <a:solidFill>
                  <a:srgbClr val="CE4C06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/>
              <a:t>set of coefficients that indicate relative impact of each driver</a:t>
            </a:r>
          </a:p>
          <a:p>
            <a:pPr marL="0" indent="0">
              <a:buNone/>
            </a:pPr>
            <a:r>
              <a:rPr lang="en-US"/>
              <a:t>Which indicate the  log odd ratio of  Left w.r.t each drivers.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0518255-CBAA-4C55-A78F-17B41BEEF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036" y="5191125"/>
            <a:ext cx="9281796" cy="1208088"/>
          </a:xfrm>
          <a:prstGeom prst="rect">
            <a:avLst/>
          </a:prstGeom>
        </p:spPr>
      </p:pic>
      <p:sp>
        <p:nvSpPr>
          <p:cNvPr id="9" name="Title 12">
            <a:extLst>
              <a:ext uri="{FF2B5EF4-FFF2-40B4-BE49-F238E27FC236}">
                <a16:creationId xmlns:a16="http://schemas.microsoft.com/office/drawing/2014/main" id="{0E3DE23A-9182-447C-8305-C132E1CF8C51}"/>
              </a:ext>
            </a:extLst>
          </p:cNvPr>
          <p:cNvSpPr txBox="1">
            <a:spLocks/>
          </p:cNvSpPr>
          <p:nvPr/>
        </p:nvSpPr>
        <p:spPr>
          <a:xfrm>
            <a:off x="1447423" y="123825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B4E6AB"/>
                </a:solidFill>
              </a:rPr>
              <a:t>1. Creating  Logistics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37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r>
              <a:rPr lang="en-US">
                <a:solidFill>
                  <a:srgbClr val="B4E6AB"/>
                </a:solidFill>
              </a:rPr>
              <a:t>Reading the co-</a:t>
            </a:r>
            <a:r>
              <a:rPr lang="en-US" err="1">
                <a:solidFill>
                  <a:srgbClr val="B4E6AB"/>
                </a:solidFill>
              </a:rPr>
              <a:t>efficients</a:t>
            </a:r>
            <a:r>
              <a:rPr lang="en-US">
                <a:solidFill>
                  <a:srgbClr val="B4E6AB"/>
                </a:solidFill>
              </a:rPr>
              <a:t>  of Logistics Model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>
                <a:solidFill>
                  <a:srgbClr val="CE4C06"/>
                </a:solidFill>
              </a:rPr>
              <a:t>Left Vs. Satisfaction Level</a:t>
            </a:r>
            <a:r>
              <a:rPr lang="en-US" b="1"/>
              <a:t> </a:t>
            </a:r>
          </a:p>
          <a:p>
            <a:pPr marL="0" indent="0">
              <a:buNone/>
            </a:pPr>
            <a:r>
              <a:rPr lang="en-US"/>
              <a:t>Satisfaction Level :  -0.4108,    </a:t>
            </a:r>
          </a:p>
          <a:p>
            <a:pPr marL="0" indent="0">
              <a:buNone/>
            </a:pPr>
            <a:r>
              <a:rPr lang="en-US"/>
              <a:t>Odd ration =  </a:t>
            </a:r>
            <a:r>
              <a:rPr lang="en-US" err="1"/>
              <a:t>exp</a:t>
            </a:r>
            <a:r>
              <a:rPr lang="en-US"/>
              <a:t>( -0.4108)  = 0.66   </a:t>
            </a:r>
          </a:p>
          <a:p>
            <a:pPr marL="0" indent="0">
              <a:buNone/>
            </a:pPr>
            <a:r>
              <a:rPr lang="en-US"/>
              <a:t>The odd ratio to Leave the company reduces by 0.66 times for every unit increase in Satisfaction level 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Higher the Satisfaction level lowers the probability of  to leave the company. </a:t>
            </a:r>
          </a:p>
          <a:p>
            <a:pPr marL="0" indent="0">
              <a:buNone/>
            </a:pPr>
            <a:r>
              <a:rPr lang="en-US" b="1">
                <a:solidFill>
                  <a:srgbClr val="CE4C06"/>
                </a:solidFill>
              </a:rPr>
              <a:t>To Remember:</a:t>
            </a:r>
          </a:p>
          <a:p>
            <a:pPr marL="0" indent="0">
              <a:buNone/>
            </a:pPr>
            <a:r>
              <a:rPr lang="en-US"/>
              <a:t>The Odds ratio greater than 1  - Positive association </a:t>
            </a:r>
          </a:p>
          <a:p>
            <a:pPr marL="0" indent="0">
              <a:buNone/>
            </a:pPr>
            <a:r>
              <a:rPr lang="en-US"/>
              <a:t>The Odd ratio less than 1  - Negative association 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21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52500" y="1054568"/>
            <a:ext cx="9618663" cy="496205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>
                <a:solidFill>
                  <a:srgbClr val="CE4C06"/>
                </a:solidFill>
              </a:rPr>
              <a:t>Left Vs. Monthly Hours</a:t>
            </a:r>
            <a:endParaRPr lang="en-US">
              <a:solidFill>
                <a:srgbClr val="CE4C06"/>
              </a:solidFill>
            </a:endParaRPr>
          </a:p>
          <a:p>
            <a:pPr marL="0" indent="0">
              <a:buNone/>
            </a:pPr>
            <a:r>
              <a:rPr lang="en-US"/>
              <a:t>Average Monthly hours = 0.02632 </a:t>
            </a:r>
          </a:p>
          <a:p>
            <a:pPr marL="0" indent="0">
              <a:buNone/>
            </a:pPr>
            <a:r>
              <a:rPr lang="en-US"/>
              <a:t>Odd ratio  = 1.02</a:t>
            </a:r>
          </a:p>
          <a:p>
            <a:pPr marL="0" indent="0">
              <a:buNone/>
            </a:pPr>
            <a:r>
              <a:rPr lang="en-US"/>
              <a:t>The odd ratio  to leave the company increases  1.02 times by every unit increase in Average monthly hours  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CE4C06"/>
                </a:solidFill>
              </a:rPr>
              <a:t>Odd ratio's</a:t>
            </a:r>
          </a:p>
          <a:p>
            <a:pPr marL="0" indent="0">
              <a:buNone/>
            </a:pPr>
            <a:r>
              <a:rPr lang="en-US"/>
              <a:t> w.r.t  Number of Projects   = 2.73</a:t>
            </a:r>
          </a:p>
          <a:p>
            <a:pPr marL="0" indent="0">
              <a:buNone/>
            </a:pPr>
            <a:r>
              <a:rPr lang="en-US"/>
              <a:t> w.r.t Time Spend in company = 1.62</a:t>
            </a:r>
          </a:p>
          <a:p>
            <a:pPr marL="0" indent="0">
              <a:buNone/>
            </a:pPr>
            <a:r>
              <a:rPr lang="en-US"/>
              <a:t>w.r.t  Promotion in last 5 years = 0.97</a:t>
            </a:r>
          </a:p>
        </p:txBody>
      </p:sp>
    </p:spTree>
    <p:extLst>
      <p:ext uri="{BB962C8B-B14F-4D97-AF65-F5344CB8AC3E}">
        <p14:creationId xmlns:p14="http://schemas.microsoft.com/office/powerpoint/2010/main" val="1852944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r>
              <a:rPr lang="en-US" b="1">
                <a:solidFill>
                  <a:srgbClr val="B4E6AB"/>
                </a:solidFill>
              </a:rPr>
              <a:t>2.Predicting using the previous model 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>
              <a:buNone/>
            </a:pPr>
            <a:r>
              <a:rPr lang="en-US" err="1"/>
              <a:t>pred</a:t>
            </a:r>
            <a:r>
              <a:rPr lang="en-US"/>
              <a:t>    =    predict(</a:t>
            </a:r>
            <a:r>
              <a:rPr lang="en-US" err="1"/>
              <a:t>mylogit</a:t>
            </a:r>
            <a:r>
              <a:rPr lang="en-US"/>
              <a:t>,    type="response")</a:t>
            </a:r>
          </a:p>
          <a:p>
            <a:pPr marL="223520" indent="-223520">
              <a:buNone/>
            </a:pPr>
            <a:r>
              <a:rPr lang="en-US"/>
              <a:t>                   </a:t>
            </a:r>
            <a:r>
              <a:rPr lang="en-US" err="1"/>
              <a:t>mylogit</a:t>
            </a:r>
            <a:r>
              <a:rPr lang="en-US"/>
              <a:t> is the logistic Model result </a:t>
            </a:r>
          </a:p>
          <a:p>
            <a:pPr marL="223520" indent="-223520">
              <a:buNone/>
            </a:pPr>
            <a:r>
              <a:rPr lang="en-US"/>
              <a:t>The prediction variables are discrete value 0-1</a:t>
            </a:r>
          </a:p>
          <a:p>
            <a:pPr marL="223520" indent="-223520">
              <a:buNone/>
            </a:pPr>
            <a:endParaRPr lang="en-US"/>
          </a:p>
          <a:p>
            <a:pPr marL="223520" indent="-223520">
              <a:buNone/>
            </a:pPr>
            <a:r>
              <a:rPr lang="en-US"/>
              <a:t>so  we  made them categorical variable using below function </a:t>
            </a:r>
          </a:p>
          <a:p>
            <a:pPr marL="223520" indent="-223520">
              <a:buNone/>
            </a:pPr>
            <a:r>
              <a:rPr lang="en-US" err="1"/>
              <a:t>Mydata$predicted</a:t>
            </a:r>
            <a:r>
              <a:rPr lang="en-US"/>
              <a:t> &lt;- </a:t>
            </a:r>
            <a:r>
              <a:rPr lang="en-US" err="1"/>
              <a:t>ifelse</a:t>
            </a:r>
            <a:r>
              <a:rPr lang="en-US"/>
              <a:t>(</a:t>
            </a:r>
            <a:r>
              <a:rPr lang="en-US" err="1"/>
              <a:t>pred</a:t>
            </a:r>
            <a:r>
              <a:rPr lang="en-US"/>
              <a:t> &gt; 0.5, 1, 0)</a:t>
            </a:r>
          </a:p>
        </p:txBody>
      </p:sp>
    </p:spTree>
    <p:extLst>
      <p:ext uri="{BB962C8B-B14F-4D97-AF65-F5344CB8AC3E}">
        <p14:creationId xmlns:p14="http://schemas.microsoft.com/office/powerpoint/2010/main" val="2695141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18BB-F660-4321-92D3-DAD28CCE1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693819"/>
            <a:ext cx="9134475" cy="53259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The Predicted values are added to data set, </a:t>
            </a:r>
          </a:p>
          <a:p>
            <a:pPr marL="0" indent="0">
              <a:buNone/>
            </a:pPr>
            <a:r>
              <a:rPr lang="en-US"/>
              <a:t>With this table we can analyze who might leave next. 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ADAAB08A-E80E-42D9-B625-C5FCF7C6E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2" y="1652336"/>
            <a:ext cx="11502708" cy="350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44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r>
              <a:rPr lang="en-US" b="1">
                <a:solidFill>
                  <a:srgbClr val="B4E6AB"/>
                </a:solidFill>
              </a:rPr>
              <a:t>3. Compare the Prediction and Reference </a:t>
            </a:r>
            <a:endParaRPr lang="en-US">
              <a:solidFill>
                <a:srgbClr val="B4E6AB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Confusion Matrix   and ROC curve </a:t>
            </a:r>
          </a:p>
          <a:p>
            <a:pPr marL="0" indent="0">
              <a:buNone/>
            </a:pPr>
            <a:r>
              <a:rPr lang="en-US"/>
              <a:t>Lower the FP and FN better the model 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C46CFFF-E458-4C06-9C2A-1CC8B1004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73" y="3295650"/>
            <a:ext cx="3213976" cy="168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03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endParaRPr lang="en-US" b="1">
              <a:solidFill>
                <a:srgbClr val="B4E6AB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>
              <a:buNone/>
            </a:pPr>
            <a:r>
              <a:rPr lang="en-US"/>
              <a:t>ROC curve is 92%   - which suggest Model works well. </a:t>
            </a:r>
          </a:p>
          <a:p>
            <a:pPr marL="223520" indent="-223520">
              <a:buNone/>
            </a:pPr>
            <a:endParaRPr lang="en-US"/>
          </a:p>
          <a:p>
            <a:pPr marL="223520" indent="-223520">
              <a:buNone/>
            </a:pPr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283A137-AA89-4B28-AE9B-4CBC7883F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96" y="2438400"/>
            <a:ext cx="7065709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42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14243" y="390525"/>
            <a:ext cx="9144000" cy="640177"/>
          </a:xfrm>
        </p:spPr>
        <p:txBody>
          <a:bodyPr/>
          <a:lstStyle/>
          <a:p>
            <a:r>
              <a:rPr lang="en-US" b="1">
                <a:solidFill>
                  <a:srgbClr val="B4E6AB"/>
                </a:solidFill>
              </a:rPr>
              <a:t>Conclusion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009" y="1152525"/>
            <a:ext cx="5928015" cy="471597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3520" indent="-223520">
              <a:lnSpc>
                <a:spcPct val="100000"/>
              </a:lnSpc>
              <a:buNone/>
            </a:pPr>
            <a:r>
              <a:rPr lang="en-US" sz="1600" b="1"/>
              <a:t>Analyzed</a:t>
            </a:r>
            <a:r>
              <a:rPr lang="en-US" sz="1600"/>
              <a:t>:</a:t>
            </a:r>
            <a:endParaRPr lang="en-US"/>
          </a:p>
          <a:p>
            <a:pPr marL="223520" indent="-223520">
              <a:lnSpc>
                <a:spcPct val="100000"/>
              </a:lnSpc>
            </a:pPr>
            <a:r>
              <a:rPr lang="en-US" sz="1600"/>
              <a:t>Variable Distributions and Correlations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/>
              <a:t>Developed</a:t>
            </a:r>
            <a:r>
              <a:rPr lang="en-US" sz="1600"/>
              <a:t>:</a:t>
            </a:r>
          </a:p>
          <a:p>
            <a:pPr marL="223520" indent="-223520">
              <a:lnSpc>
                <a:spcPct val="100000"/>
              </a:lnSpc>
            </a:pPr>
            <a:r>
              <a:rPr lang="en-US" sz="1600"/>
              <a:t>Decision Tree to analyze under what conditions employees likely to leave.</a:t>
            </a:r>
          </a:p>
          <a:p>
            <a:pPr marL="223520" indent="-223520">
              <a:lnSpc>
                <a:spcPct val="100000"/>
              </a:lnSpc>
            </a:pPr>
            <a:r>
              <a:rPr lang="en-US" sz="1600"/>
              <a:t>Regression Model to predict which employees will leave next.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>
                <a:solidFill>
                  <a:srgbClr val="00B050"/>
                </a:solidFill>
              </a:rPr>
              <a:t>Results:</a:t>
            </a:r>
            <a:endParaRPr lang="en-US" sz="1600"/>
          </a:p>
          <a:p>
            <a:pPr marL="223520" indent="-223520">
              <a:lnSpc>
                <a:spcPct val="100000"/>
              </a:lnSpc>
            </a:pPr>
            <a:r>
              <a:rPr lang="en-US" sz="1600"/>
              <a:t>Satisfaction level found to be the best indicator of employee turnover (higher satisfaction = less likely to leave)</a:t>
            </a:r>
          </a:p>
          <a:p>
            <a:pPr marL="223520" indent="-223520">
              <a:lnSpc>
                <a:spcPct val="100000"/>
              </a:lnSpc>
            </a:pPr>
            <a:r>
              <a:rPr lang="en-US" sz="1600"/>
              <a:t>Employees with lower number of projects and lower work hours (I.e. underworked employees) more likely to leave</a:t>
            </a:r>
          </a:p>
          <a:p>
            <a:pPr marL="223520" indent="-223520">
              <a:lnSpc>
                <a:spcPct val="100000"/>
              </a:lnSpc>
            </a:pPr>
            <a:r>
              <a:rPr lang="en-US" sz="1600"/>
              <a:t>Number of Projects, </a:t>
            </a:r>
            <a:r>
              <a:rPr lang="en-US" sz="1600" err="1"/>
              <a:t>Avg</a:t>
            </a:r>
            <a:r>
              <a:rPr lang="en-US" sz="1600"/>
              <a:t> Monthly Hours, and Last Evaluation have bimodal distributions for employees who left. Satisfaction level has three main ranges of concern; may need to analyze why</a:t>
            </a:r>
          </a:p>
          <a:p>
            <a:pPr marL="223520" indent="-223520">
              <a:lnSpc>
                <a:spcPct val="100000"/>
              </a:lnSpc>
            </a:pPr>
            <a:endParaRPr lang="en-US" sz="1600"/>
          </a:p>
          <a:p>
            <a:pPr marL="0" indent="0">
              <a:lnSpc>
                <a:spcPct val="100000"/>
              </a:lnSpc>
              <a:buNone/>
            </a:pPr>
            <a:endParaRPr 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C01ACE-772B-4E38-A23F-856A03732BFC}"/>
              </a:ext>
            </a:extLst>
          </p:cNvPr>
          <p:cNvSpPr txBox="1"/>
          <p:nvPr/>
        </p:nvSpPr>
        <p:spPr>
          <a:xfrm>
            <a:off x="7332340" y="1266825"/>
            <a:ext cx="4651979" cy="258532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>
                <a:cs typeface="Arial"/>
              </a:rPr>
              <a:t>Recommendation</a:t>
            </a:r>
            <a:r>
              <a:rPr lang="en-US">
                <a:cs typeface="Arial"/>
              </a:rPr>
              <a:t>:</a:t>
            </a:r>
          </a:p>
          <a:p>
            <a:r>
              <a:rPr lang="en-US">
                <a:latin typeface="Corbel"/>
                <a:cs typeface="Arial"/>
              </a:rPr>
              <a:t>Use regression model to predict which employees will leave</a:t>
            </a:r>
          </a:p>
          <a:p>
            <a:r>
              <a:rPr lang="en-US">
                <a:latin typeface="Corbel"/>
                <a:cs typeface="Arial"/>
              </a:rPr>
              <a:t>Develop ways to address issues of low work hours to help retain employees</a:t>
            </a:r>
          </a:p>
          <a:p>
            <a:r>
              <a:rPr lang="en-US">
                <a:cs typeface="Arial"/>
              </a:rPr>
              <a:t>​</a:t>
            </a:r>
            <a:endParaRPr lang="en-US">
              <a:latin typeface="Arial"/>
              <a:cs typeface="Arial"/>
            </a:endParaRPr>
          </a:p>
          <a:p>
            <a:r>
              <a:rPr lang="en-US">
                <a:cs typeface="Arial"/>
              </a:rPr>
              <a:t>For future analysis:​</a:t>
            </a:r>
          </a:p>
          <a:p>
            <a:pPr>
              <a:buChar char="•"/>
            </a:pPr>
            <a:r>
              <a:rPr lang="en-US">
                <a:cs typeface="Arial"/>
              </a:rPr>
              <a:t>Categorical Variables (department, salary level)​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438E05B-4C64-44A2-A00F-821D373CF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34" y="4181475"/>
            <a:ext cx="2038913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64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r>
              <a:rPr lang="en-US" b="1" spc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Agenda</a:t>
            </a:r>
            <a:endParaRPr lang="en-US">
              <a:ln w="22225">
                <a:noFill/>
                <a:prstDash val="solid"/>
              </a:ln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Goal</a:t>
            </a:r>
          </a:p>
          <a:p>
            <a:r>
              <a:rPr lang="en-US"/>
              <a:t>Dataset</a:t>
            </a:r>
          </a:p>
          <a:p>
            <a:r>
              <a:rPr lang="en-US"/>
              <a:t>Data Discovery</a:t>
            </a:r>
          </a:p>
          <a:p>
            <a:r>
              <a:rPr lang="en-US"/>
              <a:t>Models</a:t>
            </a:r>
          </a:p>
          <a:p>
            <a:r>
              <a:rPr lang="en-US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r>
              <a:rPr lang="en-US" b="1" spc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Goal</a:t>
            </a:r>
            <a:endParaRPr lang="en-US">
              <a:ln w="22225">
                <a:noFill/>
                <a:prstDash val="solid"/>
              </a:ln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goal of this project was to analyze a dataset of human resource information to determine why employees are leaving prematurely in order to predict and identify which valuable employees may be next.</a:t>
            </a:r>
          </a:p>
        </p:txBody>
      </p:sp>
    </p:spTree>
    <p:extLst>
      <p:ext uri="{BB962C8B-B14F-4D97-AF65-F5344CB8AC3E}">
        <p14:creationId xmlns:p14="http://schemas.microsoft.com/office/powerpoint/2010/main" val="400650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52763" y="619125"/>
            <a:ext cx="9144001" cy="1371600"/>
          </a:xfrm>
        </p:spPr>
        <p:txBody>
          <a:bodyPr/>
          <a:lstStyle/>
          <a:p>
            <a:r>
              <a:rPr lang="en-US" b="1" spc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Dataset</a:t>
            </a:r>
            <a:endParaRPr lang="en-US">
              <a:ln w="22225">
                <a:noFill/>
                <a:prstDash val="solid"/>
              </a:ln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76542" y="2371725"/>
            <a:ext cx="9134391" cy="411480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This dataset includes employee information that we will use to analyze why the employee left. The attributes include: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FF302C-EE7F-47DD-B069-8AC4A9719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721" y="228600"/>
            <a:ext cx="7981950" cy="19133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5A671E-141D-41B0-8241-0E0A849DBD1F}"/>
              </a:ext>
            </a:extLst>
          </p:cNvPr>
          <p:cNvSpPr/>
          <p:nvPr/>
        </p:nvSpPr>
        <p:spPr>
          <a:xfrm>
            <a:off x="2400963" y="3438525"/>
            <a:ext cx="9656442" cy="281940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b="1" err="1"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satisfaction_level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i="1"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Data Type</a:t>
            </a:r>
            <a:r>
              <a:rPr lang="en-US" sz="1100"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: numeric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i="1"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1100"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: the level of satisfaction measured as a value between 0 and 1.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b="1" err="1"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last_evaluation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i="1"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Data Type</a:t>
            </a:r>
            <a:r>
              <a:rPr lang="en-US" sz="1100"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: numeric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i="1"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1100"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: the last evaluation score of the employee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b="1" err="1"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number_projects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Type: </a:t>
            </a:r>
            <a:r>
              <a:rPr lang="en-US" sz="1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numeric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  <a:r>
              <a:rPr lang="en-US" sz="1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number of projects completed while at work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b="1" err="1"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average_montly_hours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Type: </a:t>
            </a:r>
            <a:r>
              <a:rPr lang="en-US" sz="1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numeric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  <a:r>
              <a:rPr lang="en-US" sz="1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average monthly hours at the workplace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b="1" err="1"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time_spend_company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Type: </a:t>
            </a:r>
            <a:r>
              <a:rPr lang="en-US" sz="1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numeric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  <a:r>
              <a:rPr lang="en-US" sz="1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number of years spent in the company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b="1" err="1"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Work_accident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Type: </a:t>
            </a:r>
            <a:r>
              <a:rPr lang="en-US" sz="1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numeric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  <a:r>
              <a:rPr lang="en-US" sz="1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whether an employee had a workplace accident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b="1"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Promotion_last_5years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Type: </a:t>
            </a:r>
            <a:r>
              <a:rPr lang="en-US" sz="1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numeric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  <a:r>
              <a:rPr lang="en-US" sz="1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whether an employee was promoted in the last 5 years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b="1"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sales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Type: </a:t>
            </a:r>
            <a:r>
              <a:rPr lang="en-US" sz="1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  <a:r>
              <a:rPr lang="en-US" sz="1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department in which the employee works (sales, accounting, </a:t>
            </a:r>
            <a:r>
              <a:rPr lang="en-US" sz="11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hr</a:t>
            </a:r>
            <a:r>
              <a:rPr lang="en-US" sz="1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technical, support, management, IT, product-</a:t>
            </a:r>
            <a:r>
              <a:rPr lang="en-US" sz="11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mng</a:t>
            </a:r>
            <a:r>
              <a:rPr lang="en-US" sz="1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b="1"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salary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Type: </a:t>
            </a:r>
            <a:r>
              <a:rPr lang="en-US" sz="1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  <a:r>
              <a:rPr lang="en-US" sz="1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relative level of salary (low, medium, or high)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b="1"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left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Type: </a:t>
            </a:r>
            <a:r>
              <a:rPr lang="en-US" sz="1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numeric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  <a:r>
              <a:rPr lang="en-US" sz="1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whether the employee has left (1=yes, 0=no)</a:t>
            </a:r>
            <a:endParaRPr lang="en-US" sz="105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94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r>
              <a:rPr lang="en-US" b="1" spc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 Discovery</a:t>
            </a:r>
            <a:endParaRPr lang="en-US">
              <a:ln w="22225">
                <a:noFill/>
                <a:prstDash val="solid"/>
              </a:ln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No Missing Values</a:t>
            </a:r>
          </a:p>
          <a:p>
            <a:pPr marL="0" indent="0">
              <a:buNone/>
            </a:pPr>
            <a:r>
              <a:rPr lang="en-US"/>
              <a:t>Examined the Distributions of Numeric Attributes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2F5F983B-2356-4C2C-AA14-A35AD9C92F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87" y="3268206"/>
            <a:ext cx="3589931" cy="2147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A604A5-5E39-4662-B258-4CAF21BD131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13412" y="3095625"/>
            <a:ext cx="59436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22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2522" y="342900"/>
            <a:ext cx="9144000" cy="600512"/>
          </a:xfrm>
        </p:spPr>
        <p:txBody>
          <a:bodyPr/>
          <a:lstStyle/>
          <a:p>
            <a:r>
              <a:rPr lang="en-US" b="1" spc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 Discovery (continued)</a:t>
            </a:r>
            <a:endParaRPr lang="en-US">
              <a:ln w="22225">
                <a:noFill/>
                <a:prstDash val="solid"/>
              </a:ln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52603" y="1057275"/>
            <a:ext cx="5578477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Examined the Distributions of Data for </a:t>
            </a:r>
            <a:r>
              <a:rPr lang="en-US" sz="2000" i="1"/>
              <a:t>only employees who left</a:t>
            </a:r>
            <a:r>
              <a:rPr lang="en-US" sz="2000"/>
              <a:t>.</a:t>
            </a:r>
          </a:p>
          <a:p>
            <a:pPr marL="223520" indent="-223520"/>
            <a:r>
              <a:rPr lang="en-US" sz="2000"/>
              <a:t>Bimodal distributions for some variables: Avg. Monthly Hours, Num. Of Projects, Last Evaluation</a:t>
            </a:r>
          </a:p>
          <a:p>
            <a:pPr marL="223520" indent="-223520"/>
            <a:r>
              <a:rPr lang="en-US" sz="2000"/>
              <a:t>Satisfaction Level has 3 distinct groups</a:t>
            </a:r>
          </a:p>
          <a:p>
            <a:pPr marL="223520" indent="-223520"/>
            <a:r>
              <a:rPr lang="en-US" sz="2000"/>
              <a:t>Work Accident seems to have little effect since most who left didn't have accidents</a:t>
            </a:r>
          </a:p>
          <a:p>
            <a:pPr marL="223520" indent="-223520"/>
            <a:endParaRPr 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EA63E-35D4-4E8D-A15C-D78E0EBBE9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156" y="1914525"/>
            <a:ext cx="5849422" cy="4771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1EFB8C5-1BDB-487D-A15A-73BA0468B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108" y="4307861"/>
            <a:ext cx="2038913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7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85840" y="161925"/>
            <a:ext cx="9144001" cy="1371600"/>
          </a:xfrm>
        </p:spPr>
        <p:txBody>
          <a:bodyPr/>
          <a:lstStyle/>
          <a:p>
            <a:r>
              <a:rPr lang="en-US" b="1" spc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 Discovery</a:t>
            </a:r>
            <a:r>
              <a:rPr lang="en-US" b="1">
                <a:solidFill>
                  <a:srgbClr val="B4E6AB"/>
                </a:solidFill>
              </a:rPr>
              <a:t> (continued)</a:t>
            </a:r>
            <a:endParaRPr lang="en-US">
              <a:ln w="22225">
                <a:noFill/>
                <a:prstDash val="solid"/>
              </a:ln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30AFBDC-7FD9-4CDA-B636-7F7E7C0C5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686" y="1638300"/>
            <a:ext cx="5114351" cy="476825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8CD1105-3C0A-4845-9E8B-E500FBCC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53" y="2762250"/>
            <a:ext cx="3715980" cy="350144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CA313D-EC8B-46B9-9B17-887E5C9D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008" y="1638300"/>
            <a:ext cx="9134391" cy="41148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n-US"/>
              <a:t>Variable correlations</a:t>
            </a:r>
          </a:p>
        </p:txBody>
      </p:sp>
    </p:spTree>
    <p:extLst>
      <p:ext uri="{BB962C8B-B14F-4D97-AF65-F5344CB8AC3E}">
        <p14:creationId xmlns:p14="http://schemas.microsoft.com/office/powerpoint/2010/main" val="266608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90553" y="438150"/>
            <a:ext cx="9144001" cy="1371600"/>
          </a:xfrm>
        </p:spPr>
        <p:txBody>
          <a:bodyPr/>
          <a:lstStyle/>
          <a:p>
            <a:r>
              <a:rPr lang="en-US" b="1">
                <a:solidFill>
                  <a:srgbClr val="B4E6AB"/>
                </a:solidFill>
              </a:rPr>
              <a:t>Decision Tree Analysis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90553" y="1962150"/>
            <a:ext cx="5208613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Developed a decision tree under SAS EM used to show under what conditions employees are more likely to leave.</a:t>
            </a:r>
          </a:p>
          <a:p>
            <a:pPr marL="0" indent="0">
              <a:buNone/>
            </a:pPr>
            <a:r>
              <a:rPr lang="en-US"/>
              <a:t>Used all the variables to determine "left", the binary dependent variable.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2" name="Picture 2" descr="Inserting image...">
            <a:extLst>
              <a:ext uri="{FF2B5EF4-FFF2-40B4-BE49-F238E27FC236}">
                <a16:creationId xmlns:a16="http://schemas.microsoft.com/office/drawing/2014/main" id="{1695125C-A351-4D13-A485-9995E6D9E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358" y="1971675"/>
            <a:ext cx="4646538" cy="233701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4E9D07A-AC4C-4667-A01B-ECEC9C64A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329" y="3959567"/>
            <a:ext cx="1652211" cy="165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97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52435" y="257175"/>
            <a:ext cx="9144001" cy="1371600"/>
          </a:xfrm>
        </p:spPr>
        <p:txBody>
          <a:bodyPr/>
          <a:lstStyle/>
          <a:p>
            <a:r>
              <a:rPr lang="en-US" b="1">
                <a:solidFill>
                  <a:srgbClr val="B4E6AB"/>
                </a:solidFill>
              </a:rPr>
              <a:t>Decision Tree Analysis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4395" y="1971675"/>
            <a:ext cx="5208613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Based on Subtree Assessment Plot, optimal number of leaves is around 5-6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E9D07A-AC4C-4667-A01B-ECEC9C64A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35" y="2933700"/>
            <a:ext cx="3209381" cy="3211564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CEE0D3A-E64A-49BB-AA76-F850F1654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600075"/>
            <a:ext cx="3479319" cy="1901477"/>
          </a:xfrm>
          <a:prstGeom prst="rect">
            <a:avLst/>
          </a:prstGeom>
        </p:spPr>
      </p:pic>
      <p:pic>
        <p:nvPicPr>
          <p:cNvPr id="6" name="Picture 2" descr="Inserting image...">
            <a:extLst>
              <a:ext uri="{FF2B5EF4-FFF2-40B4-BE49-F238E27FC236}">
                <a16:creationId xmlns:a16="http://schemas.microsoft.com/office/drawing/2014/main" id="{4FDE5D8F-8DAE-4818-842E-3E9A2649B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179" y="2905125"/>
            <a:ext cx="4646538" cy="2337016"/>
          </a:xfrm>
          <a:prstGeom prst="rect">
            <a:avLst/>
          </a:prstGeom>
        </p:spPr>
      </p:pic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4D99A052-5167-4471-8935-9329D660AA89}"/>
              </a:ext>
            </a:extLst>
          </p:cNvPr>
          <p:cNvSpPr txBox="1">
            <a:spLocks/>
          </p:cNvSpPr>
          <p:nvPr/>
        </p:nvSpPr>
        <p:spPr>
          <a:xfrm>
            <a:off x="4180386" y="3856990"/>
            <a:ext cx="3445615" cy="10398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520" indent="-223520">
              <a:buNone/>
            </a:pPr>
            <a:r>
              <a:rPr lang="en-US"/>
              <a:t>Cut tree at depth of 3 as some variables began splitting further across same variable.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1E781E97-A027-48F5-A8B0-BCEDC40025D6}"/>
              </a:ext>
            </a:extLst>
          </p:cNvPr>
          <p:cNvSpPr/>
          <p:nvPr/>
        </p:nvSpPr>
        <p:spPr>
          <a:xfrm rot="5940000">
            <a:off x="9886681" y="1914525"/>
            <a:ext cx="813816" cy="868680"/>
          </a:xfrm>
          <a:prstGeom prst="ben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D57EE5-7B96-4B77-B227-F42CD862160D}"/>
              </a:ext>
            </a:extLst>
          </p:cNvPr>
          <p:cNvSpPr txBox="1">
            <a:spLocks/>
          </p:cNvSpPr>
          <p:nvPr/>
        </p:nvSpPr>
        <p:spPr>
          <a:xfrm>
            <a:off x="5898108" y="5618654"/>
            <a:ext cx="6030821" cy="10398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520" indent="-223520">
              <a:buNone/>
            </a:pPr>
            <a:r>
              <a:rPr lang="en-US"/>
              <a:t>Tried removing "irrelevant" variables (low correlations), but results the same</a:t>
            </a:r>
          </a:p>
        </p:txBody>
      </p:sp>
    </p:spTree>
    <p:extLst>
      <p:ext uri="{BB962C8B-B14F-4D97-AF65-F5344CB8AC3E}">
        <p14:creationId xmlns:p14="http://schemas.microsoft.com/office/powerpoint/2010/main" val="4231758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4873beb7-5857-4685-be1f-d57550cc96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4873beb7-5857-4685-be1f-d57550cc96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Digital Blue Tunnel 16x9</vt:lpstr>
      <vt:lpstr>Human Resource Analytics: Why Are Employees Leaving Prematurely and Who’s Next?</vt:lpstr>
      <vt:lpstr>Agenda</vt:lpstr>
      <vt:lpstr>Goal</vt:lpstr>
      <vt:lpstr>Dataset</vt:lpstr>
      <vt:lpstr>Data Discovery</vt:lpstr>
      <vt:lpstr>Data Discovery (continued)</vt:lpstr>
      <vt:lpstr>Data Discovery (continued)</vt:lpstr>
      <vt:lpstr>Decision Tree Analysis</vt:lpstr>
      <vt:lpstr>Decision Tree Analysis</vt:lpstr>
      <vt:lpstr>Decision Tree Analysis Results</vt:lpstr>
      <vt:lpstr>Predicting the next employee to leave </vt:lpstr>
      <vt:lpstr>PowerPoint Presentation</vt:lpstr>
      <vt:lpstr>Reading the co-efficients  of Logistics Model</vt:lpstr>
      <vt:lpstr>PowerPoint Presentation</vt:lpstr>
      <vt:lpstr>2.Predicting using the previous model </vt:lpstr>
      <vt:lpstr>PowerPoint Presentation</vt:lpstr>
      <vt:lpstr>3. Compare the Prediction and Reference 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 Analytics: Why Are Employees Leaving Prematurely and Who’s Next?</dc:title>
  <cp:revision>1</cp:revision>
  <dcterms:modified xsi:type="dcterms:W3CDTF">2017-11-26T23:18:28Z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