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tantia" panose="0203060205030603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xb0qF4lSNaiIrjvhIFLN5jQxn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C520D-18D5-4998-9ADA-40153F4DDBB8}">
  <a:tblStyle styleId="{DDFC520D-18D5-4998-9ADA-40153F4DDBB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42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7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Google Shape;92;p2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7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Image to Image translation using GANs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210"/>
          </a:p>
          <a:p>
            <a:pPr marL="0" lvl="0" indent="0" algn="ctr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Team members: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Monica Dommaraju</a:t>
            </a:r>
            <a:endParaRPr sz="2210"/>
          </a:p>
          <a:p>
            <a:pPr marL="0" lvl="0" indent="0" algn="ctr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Swati Narkhede</a:t>
            </a:r>
            <a:endParaRPr sz="2210"/>
          </a:p>
          <a:p>
            <a:pPr marL="0" lvl="0" indent="0" algn="ctr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Sri Sruthi Chilukuri</a:t>
            </a:r>
            <a:endParaRPr sz="22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We have performed few experiments with hyperparameter tuning.</a:t>
            </a:r>
            <a:endParaRPr/>
          </a:p>
        </p:txBody>
      </p:sp>
      <p:graphicFrame>
        <p:nvGraphicFramePr>
          <p:cNvPr id="168" name="Google Shape;168;p10"/>
          <p:cNvGraphicFramePr/>
          <p:nvPr/>
        </p:nvGraphicFramePr>
        <p:xfrm>
          <a:off x="685800" y="3429000"/>
          <a:ext cx="7162800" cy="1676400"/>
        </p:xfrm>
        <a:graphic>
          <a:graphicData uri="http://schemas.openxmlformats.org/drawingml/2006/table">
            <a:tbl>
              <a:tblPr>
                <a:noFill/>
                <a:tableStyleId>{DDFC520D-18D5-4998-9ADA-40153F4DDBB8}</a:tableStyleId>
              </a:tblPr>
              <a:tblGrid>
                <a:gridCol w="83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Exp No.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No. of Epochs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Learning Rate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Generator Loss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Discriminator Loss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Composite Loss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0.0002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0.002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0.009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8.06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0.001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0.013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13.512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0.0002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0.070</a:t>
                      </a:r>
                      <a:r>
                        <a:rPr lang="en-US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11.024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Deployment of the model</a:t>
            </a:r>
            <a:endParaRPr/>
          </a:p>
        </p:txBody>
      </p:sp>
      <p:pic>
        <p:nvPicPr>
          <p:cNvPr id="174" name="Google Shape;174;p11" descr="WhatsApp Image 2020-11-30 at 4.40.33 PM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861" y="1935163"/>
            <a:ext cx="7618277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Amazon S3</a:t>
            </a:r>
            <a:endParaRPr/>
          </a:p>
        </p:txBody>
      </p:sp>
      <p:pic>
        <p:nvPicPr>
          <p:cNvPr id="180" name="Google Shape;180;p13" descr="WhatsApp Image 2020-11-30 at 4.42.47 PM (1)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560" y="2282031"/>
            <a:ext cx="780288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DockerHub</a:t>
            </a:r>
            <a:endParaRPr/>
          </a:p>
        </p:txBody>
      </p:sp>
      <p:pic>
        <p:nvPicPr>
          <p:cNvPr id="186" name="Google Shape;186;p14" descr="WhatsApp Image 2020-11-30 at 4.42.47 PM (2)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560" y="2083911"/>
            <a:ext cx="7802880" cy="409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AWS EC2 Instance</a:t>
            </a:r>
            <a:endParaRPr/>
          </a:p>
        </p:txBody>
      </p:sp>
      <p:pic>
        <p:nvPicPr>
          <p:cNvPr id="192" name="Google Shape;192;p12" descr="WhatsApp Image 2020-11-30 at 4.42.47 PM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560" y="2182971"/>
            <a:ext cx="7802880" cy="389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dirty="0"/>
              <a:t>Project Contribution</a:t>
            </a:r>
            <a:endParaRPr dirty="0"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dirty="0"/>
              <a:t> 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79A226-CFE5-4935-8264-BEB6DC15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32546"/>
              </p:ext>
            </p:extLst>
          </p:nvPr>
        </p:nvGraphicFramePr>
        <p:xfrm>
          <a:off x="2225568" y="2092745"/>
          <a:ext cx="4751530" cy="405423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3504">
                  <a:extLst>
                    <a:ext uri="{9D8B030D-6E8A-4147-A177-3AD203B41FA5}">
                      <a16:colId xmlns:a16="http://schemas.microsoft.com/office/drawing/2014/main" val="4093926490"/>
                    </a:ext>
                  </a:extLst>
                </a:gridCol>
                <a:gridCol w="2028026">
                  <a:extLst>
                    <a:ext uri="{9D8B030D-6E8A-4147-A177-3AD203B41FA5}">
                      <a16:colId xmlns:a16="http://schemas.microsoft.com/office/drawing/2014/main" val="1832704919"/>
                    </a:ext>
                  </a:extLst>
                </a:gridCol>
              </a:tblGrid>
              <a:tr h="307128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Tasks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Task Assignee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36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Literature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Constantia"/>
                        </a:rPr>
                        <a:t>Survey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Sruthi, Monica, Swati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690442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Project Proposal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Sruthi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021257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Data Collection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Swati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386744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Data Preparation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Monica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48218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Pix2Pix GAN Model Training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Swati, Monica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86799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Hyperparameter Tuning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Swati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4238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Pix2Pix GAN Model Evaluation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Swati, Sruthi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031353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CycleGAN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 Model Training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Sruthi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719757"/>
                  </a:ext>
                </a:extLst>
              </a:tr>
              <a:tr h="33685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CycleGAN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 Model Evaluation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Sruthi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986042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User Interface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Monica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659100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Utility Methods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Monica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4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Deployment Pipeline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onstantia"/>
                          <a:ea typeface="+mn-ea"/>
                          <a:cs typeface="+mn-cs"/>
                          <a:sym typeface="Arial"/>
                        </a:rPr>
                        <a:t>Monica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5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0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Both the </a:t>
            </a:r>
            <a:r>
              <a:rPr lang="en-US" sz="2000" dirty="0" err="1"/>
              <a:t>cycleGAN</a:t>
            </a:r>
            <a:r>
              <a:rPr lang="en-US" sz="2000" dirty="0"/>
              <a:t> and Pix2Pix GAN methodologies have been explored to perform image to image translations.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As an end result it was understood that the </a:t>
            </a:r>
            <a:r>
              <a:rPr lang="en-US" sz="2000" dirty="0" err="1"/>
              <a:t>cycleGAN</a:t>
            </a:r>
            <a:r>
              <a:rPr lang="en-US" sz="2000" dirty="0"/>
              <a:t> is computationally more expensive than generic GAN networks.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The advantage of cycle GAN’s is that the images can be inter-converted (A &lt;-&gt; B).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More training time with increased dataset size can possibly generate more accurate results.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4D169-5BD3-453C-9AA4-B6D02EE2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851608"/>
          </a:xfrm>
        </p:spPr>
        <p:txBody>
          <a:bodyPr>
            <a:normAutofit/>
          </a:bodyPr>
          <a:lstStyle/>
          <a:p>
            <a:pPr algn="ctr"/>
            <a:r>
              <a:rPr lang="en-US" sz="10300" dirty="0">
                <a:solidFill>
                  <a:schemeClr val="bg1"/>
                </a:solidFill>
              </a:rPr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32818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381000" y="24688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Image to image translation is an application of computer vision techniques where the goal is to learn mapping between a given input image and output.</a:t>
            </a:r>
            <a:endParaRPr/>
          </a:p>
          <a:p>
            <a:pPr marL="274320" lvl="0" indent="-15367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GAN’s have an ability to create multiple plausible outputs and hence have wider range of applications.</a:t>
            </a:r>
            <a:endParaRPr/>
          </a:p>
          <a:p>
            <a:pPr marL="274320" lvl="0" indent="-15367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Applications include: Style transfer, object transfiguration, season transfer and photo enhancement, black and white images, etc.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304800" y="19812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To  carry out this image translation task, we have used a </a:t>
            </a:r>
            <a:r>
              <a:rPr lang="en-US" sz="2000" b="1"/>
              <a:t>Pix2Pix GAN </a:t>
            </a:r>
            <a:r>
              <a:rPr lang="en-US" sz="2000"/>
              <a:t>network. This is an CNN approach taken to work with large images.</a:t>
            </a:r>
            <a:endParaRPr/>
          </a:p>
          <a:p>
            <a:pPr marL="274320" lvl="0" indent="-15367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Pix2Pix uses a conditional GAN or cGAN that generates the output image is conditional on an input i.e. the source image.</a:t>
            </a:r>
            <a:endParaRPr/>
          </a:p>
          <a:p>
            <a:pPr marL="274320" lvl="0" indent="-15367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architecture has a discriminator-generator setup. Both are trained in a “zero-sum game” fashion.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Another approach taken to perform translation was by using “</a:t>
            </a:r>
            <a:r>
              <a:rPr lang="en-US" sz="2000" b="1"/>
              <a:t>CycleGAN”</a:t>
            </a:r>
            <a:r>
              <a:rPr lang="en-US" sz="2000"/>
              <a:t>.</a:t>
            </a:r>
            <a:endParaRPr/>
          </a:p>
        </p:txBody>
      </p:sp>
      <p:pic>
        <p:nvPicPr>
          <p:cNvPr id="124" name="Google Shape;124;p3" descr="imag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1950" y="5257200"/>
            <a:ext cx="4589650" cy="16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Introduction(Contd..)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architecture composition of the cycleGAN is as follows: 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model architecture is comprised of two generator models: one generator (Generator-A) for generating images for the first domain (Domain-A) and the second generator (Generator-B) for generating images for the second domain (Domain-B).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	Generator-A -&gt; Domain-A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	Generator-B -&gt; Domain-B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</p:txBody>
      </p:sp>
      <p:pic>
        <p:nvPicPr>
          <p:cNvPr id="131" name="Google Shape;131;p4" descr="model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4191000"/>
            <a:ext cx="4724306" cy="23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This work is based on a research paper ‘Image-to-Image Translation with Conditional Adversarial Networks’ by researchers from UC Berkeley.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They have performed Image to Image translation for various problems such as Semantic labels to photo, Black and White to color photos, sketch to photos, day and night, etc.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Implementation was done using PyTorch.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Researchers trained the map to aerial image model on 200 epochs.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About the dataset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The dataset is prepared for training a Pix2Pix GAN model in </a:t>
            </a:r>
            <a:r>
              <a:rPr lang="en-US" sz="2000" dirty="0" err="1"/>
              <a:t>keras</a:t>
            </a:r>
            <a:r>
              <a:rPr lang="en-US" sz="2000" dirty="0"/>
              <a:t>.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One of the datasets that was provided on Pix2Pix website: Maps dataset was used.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/>
              <a:t>Contains satellite images of </a:t>
            </a:r>
            <a:r>
              <a:rPr lang="en-US" sz="2000" dirty="0" err="1"/>
              <a:t>NewYork</a:t>
            </a:r>
            <a:r>
              <a:rPr lang="en-US" sz="2000" dirty="0"/>
              <a:t> along with corresponding google maps images of the same region.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 dirty="0" err="1"/>
              <a:t>Train:Validation</a:t>
            </a:r>
            <a:r>
              <a:rPr lang="en-US" sz="2000" dirty="0"/>
              <a:t> ratio is 1097:1099</a:t>
            </a:r>
            <a:endParaRPr dirty="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endParaRPr sz="2405"/>
          </a:p>
          <a:p>
            <a:pPr marL="27432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Architecture is comprised of two models: the discriminator and the generator.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None/>
            </a:pPr>
            <a:endParaRPr sz="2220"/>
          </a:p>
          <a:p>
            <a:pPr marL="27432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The </a:t>
            </a:r>
            <a:r>
              <a:rPr lang="en-US" sz="2220" b="1"/>
              <a:t>discriminator</a:t>
            </a:r>
            <a:r>
              <a:rPr lang="en-US" sz="2220"/>
              <a:t> is a CNN that performs conditional image classification.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None/>
            </a:pPr>
            <a:endParaRPr sz="2220"/>
          </a:p>
          <a:p>
            <a:pPr marL="27432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The </a:t>
            </a:r>
            <a:r>
              <a:rPr lang="en-US" sz="2220" b="1"/>
              <a:t>generator </a:t>
            </a:r>
            <a:r>
              <a:rPr lang="en-US" sz="2220"/>
              <a:t>is an encoder-decoder model using a U-Net architecture. The model takes a source image (e.g. satellite photo) and generates a target image (e.g. Google maps image)</a:t>
            </a:r>
            <a:endParaRPr/>
          </a:p>
          <a:p>
            <a:pPr marL="274320" lvl="0" indent="-140398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None/>
            </a:pPr>
            <a:endParaRPr sz="2220"/>
          </a:p>
          <a:p>
            <a:pPr marL="27432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Then, there is a GAN function that takes the already defined generator and discriminator models as arguments and connects both of them using the Keras functional API.</a:t>
            </a:r>
            <a:endParaRPr/>
          </a:p>
          <a:p>
            <a:pPr marL="274320" lvl="0" indent="-129238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endParaRPr sz="2405"/>
          </a:p>
          <a:p>
            <a:pPr marL="274320" lvl="0" indent="-129238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endParaRPr sz="2405"/>
          </a:p>
          <a:p>
            <a:pPr marL="274320" lvl="0" indent="-129238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endParaRPr sz="24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57200" y="2895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Code Walkthrough..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Tensorboard Setup to Visualize loss </a:t>
            </a:r>
            <a:endParaRPr/>
          </a:p>
        </p:txBody>
      </p:sp>
      <p:pic>
        <p:nvPicPr>
          <p:cNvPr id="160" name="Google Shape;160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09800"/>
            <a:ext cx="3909399" cy="329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133600"/>
            <a:ext cx="4016375" cy="32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643</Words>
  <Application>Microsoft Office PowerPoint</Application>
  <PresentationFormat>On-screen Show (4:3)</PresentationFormat>
  <Paragraphs>120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Noto Sans Symbols</vt:lpstr>
      <vt:lpstr>Constantia</vt:lpstr>
      <vt:lpstr>Flow</vt:lpstr>
      <vt:lpstr>Flow</vt:lpstr>
      <vt:lpstr>Image to Image translation using GANs</vt:lpstr>
      <vt:lpstr>Abstract</vt:lpstr>
      <vt:lpstr>Introduction</vt:lpstr>
      <vt:lpstr>Introduction(Contd..)</vt:lpstr>
      <vt:lpstr>Related Work</vt:lpstr>
      <vt:lpstr>About the dataset</vt:lpstr>
      <vt:lpstr>Methodology</vt:lpstr>
      <vt:lpstr>Code Walkthrough..</vt:lpstr>
      <vt:lpstr>Tensorboard Setup to Visualize loss </vt:lpstr>
      <vt:lpstr>Experiments</vt:lpstr>
      <vt:lpstr>Deployment of the model</vt:lpstr>
      <vt:lpstr>Amazon S3</vt:lpstr>
      <vt:lpstr>DockerHub</vt:lpstr>
      <vt:lpstr>AWS EC2 Instance</vt:lpstr>
      <vt:lpstr>Project Contribution</vt:lpstr>
      <vt:lpstr>Conclusion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Image translation using GANs</dc:title>
  <dc:creator>sruthi</dc:creator>
  <cp:lastModifiedBy>Swati Ganesh Narkhede</cp:lastModifiedBy>
  <cp:revision>5</cp:revision>
  <dcterms:created xsi:type="dcterms:W3CDTF">2020-11-30T18:00:45Z</dcterms:created>
  <dcterms:modified xsi:type="dcterms:W3CDTF">2020-12-07T20:19:38Z</dcterms:modified>
</cp:coreProperties>
</file>