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46BA43-F52B-415B-B3AB-0689C9D26D5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338115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106618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1408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1650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583068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46BA43-F52B-415B-B3AB-0689C9D26D5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785955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46BA43-F52B-415B-B3AB-0689C9D26D5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2123211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6BA43-F52B-415B-B3AB-0689C9D26D5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858524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6BA43-F52B-415B-B3AB-0689C9D26D5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266755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6BA43-F52B-415B-B3AB-0689C9D26D5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396877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6BA43-F52B-415B-B3AB-0689C9D26D5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419607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384881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6BA43-F52B-415B-B3AB-0689C9D26D55}"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1998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6BA43-F52B-415B-B3AB-0689C9D26D5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252076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6BA43-F52B-415B-B3AB-0689C9D26D55}"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199429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268900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6BA43-F52B-415B-B3AB-0689C9D26D5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12CB1-A289-4ED4-AAD9-AAD534F4EDFB}" type="slidenum">
              <a:rPr lang="en-IN" smtClean="0"/>
              <a:t>‹#›</a:t>
            </a:fld>
            <a:endParaRPr lang="en-IN"/>
          </a:p>
        </p:txBody>
      </p:sp>
    </p:spTree>
    <p:extLst>
      <p:ext uri="{BB962C8B-B14F-4D97-AF65-F5344CB8AC3E}">
        <p14:creationId xmlns:p14="http://schemas.microsoft.com/office/powerpoint/2010/main" val="413583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946BA43-F52B-415B-B3AB-0689C9D26D55}" type="datetimeFigureOut">
              <a:rPr lang="en-IN" smtClean="0"/>
              <a:t>18-01-2023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612CB1-A289-4ED4-AAD9-AAD534F4EDFB}" type="slidenum">
              <a:rPr lang="en-IN" smtClean="0"/>
              <a:t>‹#›</a:t>
            </a:fld>
            <a:endParaRPr lang="en-IN"/>
          </a:p>
        </p:txBody>
      </p:sp>
    </p:spTree>
    <p:extLst>
      <p:ext uri="{BB962C8B-B14F-4D97-AF65-F5344CB8AC3E}">
        <p14:creationId xmlns:p14="http://schemas.microsoft.com/office/powerpoint/2010/main" val="11810294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76DD-DECF-1639-9171-F5B3ADC66897}"/>
              </a:ext>
            </a:extLst>
          </p:cNvPr>
          <p:cNvSpPr>
            <a:spLocks noGrp="1"/>
          </p:cNvSpPr>
          <p:nvPr>
            <p:ph type="ctrTitle"/>
          </p:nvPr>
        </p:nvSpPr>
        <p:spPr>
          <a:xfrm>
            <a:off x="1375983" y="1272988"/>
            <a:ext cx="9440034" cy="1335741"/>
          </a:xfrm>
        </p:spPr>
        <p:txBody>
          <a:bodyPr>
            <a:normAutofit fontScale="90000"/>
          </a:bodyPr>
          <a:lstStyle/>
          <a:p>
            <a:r>
              <a:rPr lang="en-IN" sz="5300" dirty="0"/>
              <a:t>Hotel Review Classification</a:t>
            </a:r>
            <a:br>
              <a:rPr lang="en-IN" dirty="0"/>
            </a:br>
            <a:endParaRPr lang="en-IN" dirty="0"/>
          </a:p>
        </p:txBody>
      </p:sp>
      <p:sp>
        <p:nvSpPr>
          <p:cNvPr id="3" name="Subtitle 2">
            <a:extLst>
              <a:ext uri="{FF2B5EF4-FFF2-40B4-BE49-F238E27FC236}">
                <a16:creationId xmlns:a16="http://schemas.microsoft.com/office/drawing/2014/main" id="{E5562F3E-9C4E-0838-53DD-384BF2E0198C}"/>
              </a:ext>
            </a:extLst>
          </p:cNvPr>
          <p:cNvSpPr>
            <a:spLocks noGrp="1"/>
          </p:cNvSpPr>
          <p:nvPr>
            <p:ph type="subTitle" idx="1"/>
          </p:nvPr>
        </p:nvSpPr>
        <p:spPr>
          <a:xfrm>
            <a:off x="1237838" y="3329399"/>
            <a:ext cx="9440034" cy="3026579"/>
          </a:xfrm>
        </p:spPr>
        <p:txBody>
          <a:bodyPr>
            <a:normAutofit lnSpcReduction="10000"/>
          </a:bodyPr>
          <a:lstStyle/>
          <a:p>
            <a:pPr algn="r"/>
            <a:r>
              <a:rPr lang="en-IN" b="1" u="sng" dirty="0"/>
              <a:t>Submitted By:</a:t>
            </a:r>
          </a:p>
          <a:p>
            <a:pPr algn="r"/>
            <a:r>
              <a:rPr lang="en-IN" sz="1600" dirty="0"/>
              <a:t>Akshay B R</a:t>
            </a:r>
          </a:p>
          <a:p>
            <a:pPr algn="r"/>
            <a:r>
              <a:rPr lang="en-IN" sz="1600" dirty="0"/>
              <a:t>Sumedh Avinash Chavan</a:t>
            </a:r>
          </a:p>
          <a:p>
            <a:pPr algn="r"/>
            <a:r>
              <a:rPr lang="en-IN" sz="1600" dirty="0"/>
              <a:t>Swatipriya Mohapatra</a:t>
            </a:r>
          </a:p>
          <a:p>
            <a:pPr algn="r"/>
            <a:r>
              <a:rPr lang="en-IN" sz="1600" dirty="0"/>
              <a:t>Siri. K. S</a:t>
            </a:r>
          </a:p>
          <a:p>
            <a:pPr algn="r"/>
            <a:r>
              <a:rPr lang="en-IN" sz="1600" dirty="0"/>
              <a:t>S. Mohan Vishnu</a:t>
            </a:r>
          </a:p>
          <a:p>
            <a:pPr algn="r"/>
            <a:r>
              <a:rPr lang="en-IN" sz="1600" dirty="0"/>
              <a:t>Md Faiz Kounain</a:t>
            </a:r>
          </a:p>
          <a:p>
            <a:pPr algn="r"/>
            <a:r>
              <a:rPr lang="en-IN" sz="1600" dirty="0"/>
              <a:t>Sriram M S</a:t>
            </a:r>
          </a:p>
          <a:p>
            <a:pPr algn="r"/>
            <a:endParaRPr lang="en-IN" sz="1800" dirty="0"/>
          </a:p>
          <a:p>
            <a:pPr algn="r"/>
            <a:endParaRPr lang="en-IN" dirty="0"/>
          </a:p>
        </p:txBody>
      </p:sp>
    </p:spTree>
    <p:extLst>
      <p:ext uri="{BB962C8B-B14F-4D97-AF65-F5344CB8AC3E}">
        <p14:creationId xmlns:p14="http://schemas.microsoft.com/office/powerpoint/2010/main" val="172524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79BB7-30BD-0918-12C2-2D05A0687C10}"/>
              </a:ext>
            </a:extLst>
          </p:cNvPr>
          <p:cNvSpPr>
            <a:spLocks noGrp="1"/>
          </p:cNvSpPr>
          <p:nvPr>
            <p:ph idx="1"/>
          </p:nvPr>
        </p:nvSpPr>
        <p:spPr>
          <a:xfrm>
            <a:off x="919119" y="82945"/>
            <a:ext cx="10353762" cy="1817574"/>
          </a:xfrm>
        </p:spPr>
        <p:txBody>
          <a:bodyPr>
            <a:normAutofit/>
          </a:bodyPr>
          <a:lstStyle/>
          <a:p>
            <a:r>
              <a:rPr lang="en-US" dirty="0"/>
              <a:t>A Word Cloud is a visual representation of the most common words found in a text. The most frequently used words are displayed in larger font sizes, while less frequently used words are displayed in smaller font sizes. The word cloud can be useful for quickly identifying the main themes or topics that are present in a large amount of text.</a:t>
            </a:r>
            <a:r>
              <a:rPr lang="en-IN" dirty="0"/>
              <a:t> </a:t>
            </a:r>
          </a:p>
          <a:p>
            <a:r>
              <a:rPr lang="en-IN" dirty="0"/>
              <a:t>Word Cloud for rating 1</a:t>
            </a:r>
          </a:p>
        </p:txBody>
      </p:sp>
      <p:pic>
        <p:nvPicPr>
          <p:cNvPr id="4" name="Picture 3">
            <a:extLst>
              <a:ext uri="{FF2B5EF4-FFF2-40B4-BE49-F238E27FC236}">
                <a16:creationId xmlns:a16="http://schemas.microsoft.com/office/drawing/2014/main" id="{D7449A47-A686-D22E-895B-DDE63CFBB5D2}"/>
              </a:ext>
            </a:extLst>
          </p:cNvPr>
          <p:cNvPicPr>
            <a:picLocks noChangeAspect="1"/>
          </p:cNvPicPr>
          <p:nvPr/>
        </p:nvPicPr>
        <p:blipFill>
          <a:blip r:embed="rId2"/>
          <a:stretch>
            <a:fillRect/>
          </a:stretch>
        </p:blipFill>
        <p:spPr>
          <a:xfrm>
            <a:off x="3207901" y="1900519"/>
            <a:ext cx="5776197" cy="4740758"/>
          </a:xfrm>
          <a:prstGeom prst="rect">
            <a:avLst/>
          </a:prstGeom>
        </p:spPr>
      </p:pic>
    </p:spTree>
    <p:extLst>
      <p:ext uri="{BB962C8B-B14F-4D97-AF65-F5344CB8AC3E}">
        <p14:creationId xmlns:p14="http://schemas.microsoft.com/office/powerpoint/2010/main" val="150798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B471E-04D9-9B9A-FE5F-63E9C2F78C9A}"/>
              </a:ext>
            </a:extLst>
          </p:cNvPr>
          <p:cNvSpPr>
            <a:spLocks noGrp="1"/>
          </p:cNvSpPr>
          <p:nvPr>
            <p:ph idx="1"/>
          </p:nvPr>
        </p:nvSpPr>
        <p:spPr>
          <a:xfrm>
            <a:off x="919119" y="145696"/>
            <a:ext cx="10353762" cy="580445"/>
          </a:xfrm>
        </p:spPr>
        <p:txBody>
          <a:bodyPr/>
          <a:lstStyle/>
          <a:p>
            <a:r>
              <a:rPr lang="en-IN" dirty="0"/>
              <a:t>Word Cloud for rating 2 and 3.</a:t>
            </a:r>
          </a:p>
        </p:txBody>
      </p:sp>
      <p:pic>
        <p:nvPicPr>
          <p:cNvPr id="5" name="Picture 4">
            <a:extLst>
              <a:ext uri="{FF2B5EF4-FFF2-40B4-BE49-F238E27FC236}">
                <a16:creationId xmlns:a16="http://schemas.microsoft.com/office/drawing/2014/main" id="{D0707639-58E2-42A3-8F30-870BF3D694FF}"/>
              </a:ext>
            </a:extLst>
          </p:cNvPr>
          <p:cNvPicPr>
            <a:picLocks noChangeAspect="1"/>
          </p:cNvPicPr>
          <p:nvPr/>
        </p:nvPicPr>
        <p:blipFill>
          <a:blip r:embed="rId2"/>
          <a:stretch>
            <a:fillRect/>
          </a:stretch>
        </p:blipFill>
        <p:spPr>
          <a:xfrm>
            <a:off x="448233" y="903305"/>
            <a:ext cx="5317977" cy="5248411"/>
          </a:xfrm>
          <a:prstGeom prst="rect">
            <a:avLst/>
          </a:prstGeom>
        </p:spPr>
      </p:pic>
      <p:pic>
        <p:nvPicPr>
          <p:cNvPr id="2" name="Picture 1">
            <a:extLst>
              <a:ext uri="{FF2B5EF4-FFF2-40B4-BE49-F238E27FC236}">
                <a16:creationId xmlns:a16="http://schemas.microsoft.com/office/drawing/2014/main" id="{39061618-A9C6-817F-08D2-9D22F0866595}"/>
              </a:ext>
            </a:extLst>
          </p:cNvPr>
          <p:cNvPicPr>
            <a:picLocks noChangeAspect="1"/>
          </p:cNvPicPr>
          <p:nvPr/>
        </p:nvPicPr>
        <p:blipFill>
          <a:blip r:embed="rId3"/>
          <a:stretch>
            <a:fillRect/>
          </a:stretch>
        </p:blipFill>
        <p:spPr>
          <a:xfrm>
            <a:off x="6425792" y="855369"/>
            <a:ext cx="5570892" cy="5296347"/>
          </a:xfrm>
          <a:prstGeom prst="rect">
            <a:avLst/>
          </a:prstGeom>
        </p:spPr>
      </p:pic>
    </p:spTree>
    <p:extLst>
      <p:ext uri="{BB962C8B-B14F-4D97-AF65-F5344CB8AC3E}">
        <p14:creationId xmlns:p14="http://schemas.microsoft.com/office/powerpoint/2010/main" val="25105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9E090-BC9A-1D0E-F499-10DE2B610B86}"/>
              </a:ext>
            </a:extLst>
          </p:cNvPr>
          <p:cNvSpPr>
            <a:spLocks noGrp="1"/>
          </p:cNvSpPr>
          <p:nvPr>
            <p:ph idx="1"/>
          </p:nvPr>
        </p:nvSpPr>
        <p:spPr>
          <a:xfrm>
            <a:off x="919119" y="181556"/>
            <a:ext cx="10353762" cy="598374"/>
          </a:xfrm>
        </p:spPr>
        <p:txBody>
          <a:bodyPr/>
          <a:lstStyle/>
          <a:p>
            <a:r>
              <a:rPr lang="en-IN" dirty="0"/>
              <a:t>Word Cloud for rating 4 and 5.</a:t>
            </a:r>
          </a:p>
        </p:txBody>
      </p:sp>
      <p:pic>
        <p:nvPicPr>
          <p:cNvPr id="5" name="Picture 4">
            <a:extLst>
              <a:ext uri="{FF2B5EF4-FFF2-40B4-BE49-F238E27FC236}">
                <a16:creationId xmlns:a16="http://schemas.microsoft.com/office/drawing/2014/main" id="{E3B05BAF-548C-0DD6-4170-30F5A7AE1B8F}"/>
              </a:ext>
            </a:extLst>
          </p:cNvPr>
          <p:cNvPicPr>
            <a:picLocks noChangeAspect="1"/>
          </p:cNvPicPr>
          <p:nvPr/>
        </p:nvPicPr>
        <p:blipFill>
          <a:blip r:embed="rId2"/>
          <a:stretch>
            <a:fillRect/>
          </a:stretch>
        </p:blipFill>
        <p:spPr>
          <a:xfrm>
            <a:off x="304800" y="1083246"/>
            <a:ext cx="5311878" cy="5188704"/>
          </a:xfrm>
          <a:prstGeom prst="rect">
            <a:avLst/>
          </a:prstGeom>
        </p:spPr>
      </p:pic>
      <p:pic>
        <p:nvPicPr>
          <p:cNvPr id="2" name="Picture 1">
            <a:extLst>
              <a:ext uri="{FF2B5EF4-FFF2-40B4-BE49-F238E27FC236}">
                <a16:creationId xmlns:a16="http://schemas.microsoft.com/office/drawing/2014/main" id="{02581966-CBC4-6E3B-1776-E39565CC2766}"/>
              </a:ext>
            </a:extLst>
          </p:cNvPr>
          <p:cNvPicPr>
            <a:picLocks noChangeAspect="1"/>
          </p:cNvPicPr>
          <p:nvPr/>
        </p:nvPicPr>
        <p:blipFill>
          <a:blip r:embed="rId3"/>
          <a:stretch>
            <a:fillRect/>
          </a:stretch>
        </p:blipFill>
        <p:spPr>
          <a:xfrm>
            <a:off x="6575321" y="1083246"/>
            <a:ext cx="5280213" cy="5188705"/>
          </a:xfrm>
          <a:prstGeom prst="rect">
            <a:avLst/>
          </a:prstGeom>
        </p:spPr>
      </p:pic>
    </p:spTree>
    <p:extLst>
      <p:ext uri="{BB962C8B-B14F-4D97-AF65-F5344CB8AC3E}">
        <p14:creationId xmlns:p14="http://schemas.microsoft.com/office/powerpoint/2010/main" val="225415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4A6A-AD14-32F8-EF23-8CF433279093}"/>
              </a:ext>
            </a:extLst>
          </p:cNvPr>
          <p:cNvSpPr>
            <a:spLocks noGrp="1"/>
          </p:cNvSpPr>
          <p:nvPr>
            <p:ph type="title"/>
          </p:nvPr>
        </p:nvSpPr>
        <p:spPr>
          <a:xfrm>
            <a:off x="913795" y="98612"/>
            <a:ext cx="10353762" cy="970450"/>
          </a:xfrm>
        </p:spPr>
        <p:txBody>
          <a:bodyPr>
            <a:normAutofit/>
          </a:bodyPr>
          <a:lstStyle/>
          <a:p>
            <a:pPr algn="l"/>
            <a:r>
              <a:rPr lang="en-IN" sz="3200" dirty="0"/>
              <a:t>Model Building</a:t>
            </a:r>
          </a:p>
        </p:txBody>
      </p:sp>
      <p:sp>
        <p:nvSpPr>
          <p:cNvPr id="3" name="Content Placeholder 2">
            <a:extLst>
              <a:ext uri="{FF2B5EF4-FFF2-40B4-BE49-F238E27FC236}">
                <a16:creationId xmlns:a16="http://schemas.microsoft.com/office/drawing/2014/main" id="{BBA9AEB9-D365-37DB-7261-ED3AFDFAC0BB}"/>
              </a:ext>
            </a:extLst>
          </p:cNvPr>
          <p:cNvSpPr>
            <a:spLocks noGrp="1"/>
          </p:cNvSpPr>
          <p:nvPr>
            <p:ph idx="1"/>
          </p:nvPr>
        </p:nvSpPr>
        <p:spPr>
          <a:xfrm>
            <a:off x="913795" y="921520"/>
            <a:ext cx="10353762" cy="4058751"/>
          </a:xfrm>
        </p:spPr>
        <p:txBody>
          <a:bodyPr/>
          <a:lstStyle/>
          <a:p>
            <a:r>
              <a:rPr lang="en-IN" dirty="0"/>
              <a:t>In the model building for the Hotel Review Classification system we have used two types of approaches, they are:</a:t>
            </a:r>
          </a:p>
          <a:p>
            <a:pPr lvl="1"/>
            <a:r>
              <a:rPr lang="en-IN" dirty="0"/>
              <a:t>Based on the words.</a:t>
            </a:r>
          </a:p>
          <a:p>
            <a:pPr lvl="1"/>
            <a:r>
              <a:rPr lang="en-IN" dirty="0"/>
              <a:t>Based on the ratings.</a:t>
            </a:r>
          </a:p>
          <a:p>
            <a:r>
              <a:rPr lang="en-IN" dirty="0"/>
              <a:t>In the below table we can see the different algorithms that can be used and the test accuracy.</a:t>
            </a:r>
          </a:p>
          <a:p>
            <a:endParaRPr lang="en-IN" dirty="0"/>
          </a:p>
          <a:p>
            <a:endParaRPr lang="en-IN" dirty="0"/>
          </a:p>
          <a:p>
            <a:pPr marL="36900" indent="0">
              <a:buNone/>
            </a:pPr>
            <a:endParaRPr lang="en-IN" dirty="0"/>
          </a:p>
        </p:txBody>
      </p:sp>
      <p:pic>
        <p:nvPicPr>
          <p:cNvPr id="5" name="Picture 4">
            <a:extLst>
              <a:ext uri="{FF2B5EF4-FFF2-40B4-BE49-F238E27FC236}">
                <a16:creationId xmlns:a16="http://schemas.microsoft.com/office/drawing/2014/main" id="{2F78CADD-E0D6-4E95-D65E-1EEEEA8A7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953" y="3232490"/>
            <a:ext cx="5870093" cy="3329675"/>
          </a:xfrm>
          <a:prstGeom prst="rect">
            <a:avLst/>
          </a:prstGeom>
        </p:spPr>
      </p:pic>
    </p:spTree>
    <p:extLst>
      <p:ext uri="{BB962C8B-B14F-4D97-AF65-F5344CB8AC3E}">
        <p14:creationId xmlns:p14="http://schemas.microsoft.com/office/powerpoint/2010/main" val="304411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B6A39-6FF7-81F8-0960-8F60EB68F506}"/>
              </a:ext>
            </a:extLst>
          </p:cNvPr>
          <p:cNvSpPr>
            <a:spLocks noGrp="1"/>
          </p:cNvSpPr>
          <p:nvPr>
            <p:ph idx="1"/>
          </p:nvPr>
        </p:nvSpPr>
        <p:spPr>
          <a:xfrm>
            <a:off x="919119" y="262237"/>
            <a:ext cx="10353762" cy="1584492"/>
          </a:xfrm>
        </p:spPr>
        <p:txBody>
          <a:bodyPr/>
          <a:lstStyle/>
          <a:p>
            <a:r>
              <a:rPr lang="en-IN" dirty="0"/>
              <a:t>Model Building – Based on the words</a:t>
            </a:r>
          </a:p>
          <a:p>
            <a:pPr lvl="1"/>
            <a:r>
              <a:rPr lang="en-IN" dirty="0"/>
              <a:t>We build this model based on the words that are given in the rating.</a:t>
            </a:r>
          </a:p>
          <a:p>
            <a:pPr lvl="1"/>
            <a:r>
              <a:rPr lang="en-IN" dirty="0"/>
              <a:t>In the below code we can see that we have used “TextBlob” for the sentiment.</a:t>
            </a:r>
          </a:p>
        </p:txBody>
      </p:sp>
      <p:pic>
        <p:nvPicPr>
          <p:cNvPr id="5" name="Picture 4">
            <a:extLst>
              <a:ext uri="{FF2B5EF4-FFF2-40B4-BE49-F238E27FC236}">
                <a16:creationId xmlns:a16="http://schemas.microsoft.com/office/drawing/2014/main" id="{4CEAF4B9-BE08-EA45-92FA-D6579EB953CD}"/>
              </a:ext>
            </a:extLst>
          </p:cNvPr>
          <p:cNvPicPr>
            <a:picLocks noChangeAspect="1"/>
          </p:cNvPicPr>
          <p:nvPr/>
        </p:nvPicPr>
        <p:blipFill>
          <a:blip r:embed="rId2"/>
          <a:stretch>
            <a:fillRect/>
          </a:stretch>
        </p:blipFill>
        <p:spPr>
          <a:xfrm>
            <a:off x="959675" y="2263039"/>
            <a:ext cx="10272650" cy="2331922"/>
          </a:xfrm>
          <a:prstGeom prst="rect">
            <a:avLst/>
          </a:prstGeom>
        </p:spPr>
      </p:pic>
    </p:spTree>
    <p:extLst>
      <p:ext uri="{BB962C8B-B14F-4D97-AF65-F5344CB8AC3E}">
        <p14:creationId xmlns:p14="http://schemas.microsoft.com/office/powerpoint/2010/main" val="273997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309F6-C07D-E587-4051-886ABA84E58C}"/>
              </a:ext>
            </a:extLst>
          </p:cNvPr>
          <p:cNvSpPr>
            <a:spLocks noGrp="1"/>
          </p:cNvSpPr>
          <p:nvPr>
            <p:ph idx="1"/>
          </p:nvPr>
        </p:nvSpPr>
        <p:spPr>
          <a:xfrm>
            <a:off x="919119" y="181555"/>
            <a:ext cx="10353762" cy="1073504"/>
          </a:xfrm>
        </p:spPr>
        <p:txBody>
          <a:bodyPr>
            <a:normAutofit/>
          </a:bodyPr>
          <a:lstStyle/>
          <a:p>
            <a:r>
              <a:rPr lang="en-IN" dirty="0"/>
              <a:t>The output of the “TextBlob”</a:t>
            </a:r>
          </a:p>
          <a:p>
            <a:pPr marL="36900" indent="0">
              <a:buNone/>
            </a:pPr>
            <a:endParaRPr lang="en-IN" dirty="0"/>
          </a:p>
        </p:txBody>
      </p:sp>
      <p:pic>
        <p:nvPicPr>
          <p:cNvPr id="5" name="Picture 4">
            <a:extLst>
              <a:ext uri="{FF2B5EF4-FFF2-40B4-BE49-F238E27FC236}">
                <a16:creationId xmlns:a16="http://schemas.microsoft.com/office/drawing/2014/main" id="{C1555073-3348-9462-6EF5-2BD2AB5A7FA3}"/>
              </a:ext>
            </a:extLst>
          </p:cNvPr>
          <p:cNvPicPr>
            <a:picLocks noChangeAspect="1"/>
          </p:cNvPicPr>
          <p:nvPr/>
        </p:nvPicPr>
        <p:blipFill>
          <a:blip r:embed="rId2"/>
          <a:stretch>
            <a:fillRect/>
          </a:stretch>
        </p:blipFill>
        <p:spPr>
          <a:xfrm>
            <a:off x="952054" y="1255059"/>
            <a:ext cx="10287892" cy="5014395"/>
          </a:xfrm>
          <a:prstGeom prst="rect">
            <a:avLst/>
          </a:prstGeom>
        </p:spPr>
      </p:pic>
    </p:spTree>
    <p:extLst>
      <p:ext uri="{BB962C8B-B14F-4D97-AF65-F5344CB8AC3E}">
        <p14:creationId xmlns:p14="http://schemas.microsoft.com/office/powerpoint/2010/main" val="151064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77D5E-AC02-0AF1-354C-CBAE253B5765}"/>
              </a:ext>
            </a:extLst>
          </p:cNvPr>
          <p:cNvSpPr>
            <a:spLocks noGrp="1"/>
          </p:cNvSpPr>
          <p:nvPr>
            <p:ph idx="1"/>
          </p:nvPr>
        </p:nvSpPr>
        <p:spPr>
          <a:xfrm>
            <a:off x="913795" y="251013"/>
            <a:ext cx="10353762" cy="5540188"/>
          </a:xfrm>
        </p:spPr>
        <p:txBody>
          <a:bodyPr/>
          <a:lstStyle/>
          <a:p>
            <a:r>
              <a:rPr lang="en-IN" dirty="0"/>
              <a:t>Model Building – Based on the Ratings</a:t>
            </a:r>
          </a:p>
          <a:p>
            <a:pPr lvl="1"/>
            <a:r>
              <a:rPr lang="en-IN" dirty="0"/>
              <a:t>We use KNN and LightGBM.</a:t>
            </a:r>
          </a:p>
          <a:p>
            <a:pPr lvl="1"/>
            <a:r>
              <a:rPr lang="en-IN" dirty="0"/>
              <a:t>The KNN model is used along with the accuracy, test and train data </a:t>
            </a:r>
          </a:p>
        </p:txBody>
      </p:sp>
      <p:pic>
        <p:nvPicPr>
          <p:cNvPr id="5" name="Picture 4">
            <a:extLst>
              <a:ext uri="{FF2B5EF4-FFF2-40B4-BE49-F238E27FC236}">
                <a16:creationId xmlns:a16="http://schemas.microsoft.com/office/drawing/2014/main" id="{8147C2FC-1FF2-4462-18EC-C26132147A3B}"/>
              </a:ext>
            </a:extLst>
          </p:cNvPr>
          <p:cNvPicPr>
            <a:picLocks noChangeAspect="1"/>
          </p:cNvPicPr>
          <p:nvPr/>
        </p:nvPicPr>
        <p:blipFill>
          <a:blip r:embed="rId2"/>
          <a:stretch>
            <a:fillRect/>
          </a:stretch>
        </p:blipFill>
        <p:spPr>
          <a:xfrm>
            <a:off x="961971" y="1592592"/>
            <a:ext cx="10257409" cy="5014395"/>
          </a:xfrm>
          <a:prstGeom prst="rect">
            <a:avLst/>
          </a:prstGeom>
        </p:spPr>
      </p:pic>
    </p:spTree>
    <p:extLst>
      <p:ext uri="{BB962C8B-B14F-4D97-AF65-F5344CB8AC3E}">
        <p14:creationId xmlns:p14="http://schemas.microsoft.com/office/powerpoint/2010/main" val="404419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827BD-4B33-D60D-95DB-718CF3700F3C}"/>
              </a:ext>
            </a:extLst>
          </p:cNvPr>
          <p:cNvSpPr>
            <a:spLocks noGrp="1"/>
          </p:cNvSpPr>
          <p:nvPr>
            <p:ph idx="1"/>
          </p:nvPr>
        </p:nvSpPr>
        <p:spPr>
          <a:xfrm>
            <a:off x="913795" y="188259"/>
            <a:ext cx="10353762" cy="5602941"/>
          </a:xfrm>
        </p:spPr>
        <p:txBody>
          <a:bodyPr/>
          <a:lstStyle/>
          <a:p>
            <a:r>
              <a:rPr lang="en-IN" dirty="0"/>
              <a:t>LightGBM is a  gradient boosting framework.</a:t>
            </a:r>
          </a:p>
          <a:p>
            <a:r>
              <a:rPr lang="en-IN" dirty="0"/>
              <a:t>We use this LightGBM for the model building. </a:t>
            </a:r>
          </a:p>
        </p:txBody>
      </p:sp>
      <p:pic>
        <p:nvPicPr>
          <p:cNvPr id="5" name="Picture 4">
            <a:extLst>
              <a:ext uri="{FF2B5EF4-FFF2-40B4-BE49-F238E27FC236}">
                <a16:creationId xmlns:a16="http://schemas.microsoft.com/office/drawing/2014/main" id="{AE8341DB-ADAE-CBBD-3CBE-9DFFA1F5FCE3}"/>
              </a:ext>
            </a:extLst>
          </p:cNvPr>
          <p:cNvPicPr>
            <a:picLocks noChangeAspect="1"/>
          </p:cNvPicPr>
          <p:nvPr/>
        </p:nvPicPr>
        <p:blipFill>
          <a:blip r:embed="rId2"/>
          <a:stretch>
            <a:fillRect/>
          </a:stretch>
        </p:blipFill>
        <p:spPr>
          <a:xfrm>
            <a:off x="897196" y="1171496"/>
            <a:ext cx="10386960" cy="4619703"/>
          </a:xfrm>
          <a:prstGeom prst="rect">
            <a:avLst/>
          </a:prstGeom>
        </p:spPr>
      </p:pic>
    </p:spTree>
    <p:extLst>
      <p:ext uri="{BB962C8B-B14F-4D97-AF65-F5344CB8AC3E}">
        <p14:creationId xmlns:p14="http://schemas.microsoft.com/office/powerpoint/2010/main" val="78398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450E-8ED8-365E-6900-38BC937DE212}"/>
              </a:ext>
            </a:extLst>
          </p:cNvPr>
          <p:cNvSpPr>
            <a:spLocks noGrp="1"/>
          </p:cNvSpPr>
          <p:nvPr>
            <p:ph type="title"/>
          </p:nvPr>
        </p:nvSpPr>
        <p:spPr>
          <a:xfrm>
            <a:off x="919119" y="2943775"/>
            <a:ext cx="10353762" cy="970450"/>
          </a:xfrm>
        </p:spPr>
        <p:txBody>
          <a:bodyPr/>
          <a:lstStyle/>
          <a:p>
            <a:r>
              <a:rPr lang="en-IN" dirty="0"/>
              <a:t>Deployment</a:t>
            </a:r>
          </a:p>
        </p:txBody>
      </p:sp>
    </p:spTree>
    <p:extLst>
      <p:ext uri="{BB962C8B-B14F-4D97-AF65-F5344CB8AC3E}">
        <p14:creationId xmlns:p14="http://schemas.microsoft.com/office/powerpoint/2010/main" val="94732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17CE-5155-A14F-7649-25CC03BD92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275A71-3546-91DF-D2FE-4E665BB25D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22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8F0D-93F2-5BC1-8CA2-8448719AFAB8}"/>
              </a:ext>
            </a:extLst>
          </p:cNvPr>
          <p:cNvSpPr>
            <a:spLocks noGrp="1"/>
          </p:cNvSpPr>
          <p:nvPr>
            <p:ph type="title"/>
          </p:nvPr>
        </p:nvSpPr>
        <p:spPr/>
        <p:txBody>
          <a:bodyPr>
            <a:normAutofit/>
          </a:bodyPr>
          <a:lstStyle/>
          <a:p>
            <a:pPr algn="l"/>
            <a:r>
              <a:rPr lang="en-IN" sz="3600" dirty="0"/>
              <a:t>Contents</a:t>
            </a:r>
          </a:p>
        </p:txBody>
      </p:sp>
      <p:sp>
        <p:nvSpPr>
          <p:cNvPr id="3" name="Content Placeholder 2">
            <a:extLst>
              <a:ext uri="{FF2B5EF4-FFF2-40B4-BE49-F238E27FC236}">
                <a16:creationId xmlns:a16="http://schemas.microsoft.com/office/drawing/2014/main" id="{EB9ACE86-719F-7974-E302-E3B94702C854}"/>
              </a:ext>
            </a:extLst>
          </p:cNvPr>
          <p:cNvSpPr>
            <a:spLocks noGrp="1"/>
          </p:cNvSpPr>
          <p:nvPr>
            <p:ph idx="1"/>
          </p:nvPr>
        </p:nvSpPr>
        <p:spPr/>
        <p:txBody>
          <a:bodyPr/>
          <a:lstStyle/>
          <a:p>
            <a:r>
              <a:rPr lang="en-IN" dirty="0"/>
              <a:t>Introduction – The need for hotel review classification</a:t>
            </a:r>
          </a:p>
          <a:p>
            <a:r>
              <a:rPr lang="en-IN" dirty="0"/>
              <a:t>Data Pre-processing and details</a:t>
            </a:r>
          </a:p>
          <a:p>
            <a:r>
              <a:rPr lang="en-IN" dirty="0"/>
              <a:t>EDA – Visualization </a:t>
            </a:r>
          </a:p>
          <a:p>
            <a:r>
              <a:rPr lang="en-IN" dirty="0"/>
              <a:t>Model Building</a:t>
            </a:r>
          </a:p>
          <a:p>
            <a:r>
              <a:rPr lang="en-IN" dirty="0"/>
              <a:t>Model Evaluation</a:t>
            </a:r>
          </a:p>
          <a:p>
            <a:r>
              <a:rPr lang="en-IN" dirty="0"/>
              <a:t>Deployment</a:t>
            </a:r>
          </a:p>
        </p:txBody>
      </p:sp>
    </p:spTree>
    <p:extLst>
      <p:ext uri="{BB962C8B-B14F-4D97-AF65-F5344CB8AC3E}">
        <p14:creationId xmlns:p14="http://schemas.microsoft.com/office/powerpoint/2010/main" val="325201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1034-8663-AD04-736B-4261A8A800D4}"/>
              </a:ext>
            </a:extLst>
          </p:cNvPr>
          <p:cNvSpPr>
            <a:spLocks noGrp="1"/>
          </p:cNvSpPr>
          <p:nvPr>
            <p:ph type="title"/>
          </p:nvPr>
        </p:nvSpPr>
        <p:spPr/>
        <p:txBody>
          <a:bodyPr>
            <a:normAutofit/>
          </a:bodyPr>
          <a:lstStyle/>
          <a:p>
            <a:pPr algn="l"/>
            <a:r>
              <a:rPr lang="en-IN" sz="3600" dirty="0"/>
              <a:t>	Introduction</a:t>
            </a:r>
          </a:p>
        </p:txBody>
      </p:sp>
      <p:sp>
        <p:nvSpPr>
          <p:cNvPr id="3" name="Content Placeholder 2">
            <a:extLst>
              <a:ext uri="{FF2B5EF4-FFF2-40B4-BE49-F238E27FC236}">
                <a16:creationId xmlns:a16="http://schemas.microsoft.com/office/drawing/2014/main" id="{A4906F5E-6C71-57D2-FA79-E9AC6E3B0188}"/>
              </a:ext>
            </a:extLst>
          </p:cNvPr>
          <p:cNvSpPr>
            <a:spLocks noGrp="1"/>
          </p:cNvSpPr>
          <p:nvPr>
            <p:ph idx="1"/>
          </p:nvPr>
        </p:nvSpPr>
        <p:spPr/>
        <p:txBody>
          <a:bodyPr/>
          <a:lstStyle/>
          <a:p>
            <a:pPr>
              <a:buFont typeface="Wingdings" panose="05000000000000000000" pitchFamily="2" charset="2"/>
              <a:buChar char="§"/>
            </a:pPr>
            <a:r>
              <a:rPr lang="en-US" dirty="0"/>
              <a:t>The major idea of the hotel review classification is for the people who are in need to stay in hotels when needed, the reviews might help the customers or travelers who are looking for a room or hotel. Hotel Reviews are a gold mine of customer insights for any hotel business.</a:t>
            </a:r>
          </a:p>
          <a:p>
            <a:pPr>
              <a:buFont typeface="Wingdings" panose="05000000000000000000" pitchFamily="2" charset="2"/>
              <a:buChar char="§"/>
            </a:pPr>
            <a:r>
              <a:rPr lang="en-US" dirty="0"/>
              <a:t>By looking at the reviews we can understand which elements of their hotel influence more in forming a positive review or improves hotel brand image.</a:t>
            </a:r>
          </a:p>
          <a:p>
            <a:pPr>
              <a:buFont typeface="Wingdings" panose="05000000000000000000" pitchFamily="2" charset="2"/>
              <a:buChar char="§"/>
            </a:pPr>
            <a:r>
              <a:rPr lang="en-US" dirty="0"/>
              <a:t>Also, its importance increases by many folds since majority of the future customers rely on reviews while finalizing their stay in this study, we will analyze the hotel reviews based on the aspects of the rating and review text.</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7945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F605-D24A-0CEF-C803-465F066215DA}"/>
              </a:ext>
            </a:extLst>
          </p:cNvPr>
          <p:cNvSpPr>
            <a:spLocks noGrp="1"/>
          </p:cNvSpPr>
          <p:nvPr>
            <p:ph type="title"/>
          </p:nvPr>
        </p:nvSpPr>
        <p:spPr>
          <a:xfrm>
            <a:off x="913795" y="340659"/>
            <a:ext cx="10353762" cy="970450"/>
          </a:xfrm>
        </p:spPr>
        <p:txBody>
          <a:bodyPr>
            <a:normAutofit/>
          </a:bodyPr>
          <a:lstStyle/>
          <a:p>
            <a:pPr algn="l"/>
            <a:r>
              <a:rPr lang="en-IN" sz="3600" dirty="0"/>
              <a:t>Data Pre-processing</a:t>
            </a:r>
          </a:p>
        </p:txBody>
      </p:sp>
      <p:sp>
        <p:nvSpPr>
          <p:cNvPr id="3" name="Content Placeholder 2">
            <a:extLst>
              <a:ext uri="{FF2B5EF4-FFF2-40B4-BE49-F238E27FC236}">
                <a16:creationId xmlns:a16="http://schemas.microsoft.com/office/drawing/2014/main" id="{A67C3E20-49BC-91B8-7F4F-F9EACD9F4B19}"/>
              </a:ext>
            </a:extLst>
          </p:cNvPr>
          <p:cNvSpPr>
            <a:spLocks noGrp="1"/>
          </p:cNvSpPr>
          <p:nvPr>
            <p:ph idx="1"/>
          </p:nvPr>
        </p:nvSpPr>
        <p:spPr/>
        <p:txBody>
          <a:bodyPr/>
          <a:lstStyle/>
          <a:p>
            <a:r>
              <a:rPr lang="en-IN" dirty="0"/>
              <a:t>We can see the uploaded dataset, with 20491 rows and 2 columns namely. </a:t>
            </a:r>
          </a:p>
          <a:p>
            <a:endParaRPr lang="en-IN" dirty="0"/>
          </a:p>
        </p:txBody>
      </p:sp>
      <p:pic>
        <p:nvPicPr>
          <p:cNvPr id="7" name="Picture 6">
            <a:extLst>
              <a:ext uri="{FF2B5EF4-FFF2-40B4-BE49-F238E27FC236}">
                <a16:creationId xmlns:a16="http://schemas.microsoft.com/office/drawing/2014/main" id="{8278EF5B-51F7-24E0-F39A-787BEA75DBA0}"/>
              </a:ext>
            </a:extLst>
          </p:cNvPr>
          <p:cNvPicPr>
            <a:picLocks noChangeAspect="1"/>
          </p:cNvPicPr>
          <p:nvPr/>
        </p:nvPicPr>
        <p:blipFill>
          <a:blip r:embed="rId2"/>
          <a:stretch>
            <a:fillRect/>
          </a:stretch>
        </p:blipFill>
        <p:spPr>
          <a:xfrm>
            <a:off x="2672375" y="2330389"/>
            <a:ext cx="7447195" cy="4058752"/>
          </a:xfrm>
          <a:prstGeom prst="rect">
            <a:avLst/>
          </a:prstGeom>
        </p:spPr>
      </p:pic>
    </p:spTree>
    <p:extLst>
      <p:ext uri="{BB962C8B-B14F-4D97-AF65-F5344CB8AC3E}">
        <p14:creationId xmlns:p14="http://schemas.microsoft.com/office/powerpoint/2010/main" val="122863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C6172-6119-FC2C-AB63-6FA233578FA0}"/>
              </a:ext>
            </a:extLst>
          </p:cNvPr>
          <p:cNvSpPr>
            <a:spLocks noGrp="1"/>
          </p:cNvSpPr>
          <p:nvPr>
            <p:ph idx="1"/>
          </p:nvPr>
        </p:nvSpPr>
        <p:spPr>
          <a:xfrm>
            <a:off x="919119" y="224119"/>
            <a:ext cx="10353762" cy="2250140"/>
          </a:xfrm>
        </p:spPr>
        <p:txBody>
          <a:bodyPr/>
          <a:lstStyle/>
          <a:p>
            <a:r>
              <a:rPr lang="en-IN" dirty="0"/>
              <a:t>To clean the data – there are no duplicate or null values. </a:t>
            </a:r>
          </a:p>
          <a:p>
            <a:r>
              <a:rPr lang="en-IN" dirty="0"/>
              <a:t>So, we go for the value counts which gives us the ratings from each category.</a:t>
            </a:r>
          </a:p>
          <a:p>
            <a:r>
              <a:rPr lang="en-IN" dirty="0"/>
              <a:t>The info and the description of the dataset is given below.</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1F3F9FC2-36E8-237A-77FF-853322F5883D}"/>
              </a:ext>
            </a:extLst>
          </p:cNvPr>
          <p:cNvPicPr>
            <a:picLocks noChangeAspect="1"/>
          </p:cNvPicPr>
          <p:nvPr/>
        </p:nvPicPr>
        <p:blipFill>
          <a:blip r:embed="rId2"/>
          <a:stretch>
            <a:fillRect/>
          </a:stretch>
        </p:blipFill>
        <p:spPr>
          <a:xfrm>
            <a:off x="919119" y="1577789"/>
            <a:ext cx="10443196" cy="5154706"/>
          </a:xfrm>
          <a:prstGeom prst="rect">
            <a:avLst/>
          </a:prstGeom>
        </p:spPr>
      </p:pic>
    </p:spTree>
    <p:extLst>
      <p:ext uri="{BB962C8B-B14F-4D97-AF65-F5344CB8AC3E}">
        <p14:creationId xmlns:p14="http://schemas.microsoft.com/office/powerpoint/2010/main" val="173852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1FE1A-BB06-86DC-08CE-F37743D7CD0F}"/>
              </a:ext>
            </a:extLst>
          </p:cNvPr>
          <p:cNvSpPr>
            <a:spLocks noGrp="1"/>
          </p:cNvSpPr>
          <p:nvPr>
            <p:ph idx="1"/>
          </p:nvPr>
        </p:nvSpPr>
        <p:spPr>
          <a:xfrm>
            <a:off x="913795" y="295835"/>
            <a:ext cx="10353762" cy="5495365"/>
          </a:xfrm>
        </p:spPr>
        <p:txBody>
          <a:bodyPr/>
          <a:lstStyle/>
          <a:p>
            <a:r>
              <a:rPr lang="en-IN" dirty="0"/>
              <a:t>Now, we remove the punctuation marks, special characters from the dataset and make the data clean.</a:t>
            </a:r>
          </a:p>
          <a:p>
            <a:r>
              <a:rPr lang="en-US" dirty="0"/>
              <a:t>There are some words which may need to be removed, that are frequently repeated.</a:t>
            </a:r>
            <a:endParaRPr lang="en-IN" dirty="0"/>
          </a:p>
        </p:txBody>
      </p:sp>
      <p:pic>
        <p:nvPicPr>
          <p:cNvPr id="5" name="Picture 4">
            <a:extLst>
              <a:ext uri="{FF2B5EF4-FFF2-40B4-BE49-F238E27FC236}">
                <a16:creationId xmlns:a16="http://schemas.microsoft.com/office/drawing/2014/main" id="{65B255F8-BE03-E86F-8F77-C54AD550F55D}"/>
              </a:ext>
            </a:extLst>
          </p:cNvPr>
          <p:cNvPicPr>
            <a:picLocks noChangeAspect="1"/>
          </p:cNvPicPr>
          <p:nvPr/>
        </p:nvPicPr>
        <p:blipFill>
          <a:blip r:embed="rId2"/>
          <a:stretch>
            <a:fillRect/>
          </a:stretch>
        </p:blipFill>
        <p:spPr>
          <a:xfrm>
            <a:off x="1487797" y="1801906"/>
            <a:ext cx="9205758" cy="4760259"/>
          </a:xfrm>
          <a:prstGeom prst="rect">
            <a:avLst/>
          </a:prstGeom>
        </p:spPr>
      </p:pic>
    </p:spTree>
    <p:extLst>
      <p:ext uri="{BB962C8B-B14F-4D97-AF65-F5344CB8AC3E}">
        <p14:creationId xmlns:p14="http://schemas.microsoft.com/office/powerpoint/2010/main" val="402151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A34C-D7BE-32E8-8848-35BC6ECF9597}"/>
              </a:ext>
            </a:extLst>
          </p:cNvPr>
          <p:cNvSpPr>
            <a:spLocks noGrp="1"/>
          </p:cNvSpPr>
          <p:nvPr>
            <p:ph type="title"/>
          </p:nvPr>
        </p:nvSpPr>
        <p:spPr>
          <a:xfrm>
            <a:off x="919119" y="2943775"/>
            <a:ext cx="10353762" cy="970450"/>
          </a:xfrm>
        </p:spPr>
        <p:txBody>
          <a:bodyPr>
            <a:normAutofit/>
          </a:bodyPr>
          <a:lstStyle/>
          <a:p>
            <a:r>
              <a:rPr lang="en-IN" dirty="0"/>
              <a:t>EDA – Visualization </a:t>
            </a:r>
          </a:p>
        </p:txBody>
      </p:sp>
    </p:spTree>
    <p:extLst>
      <p:ext uri="{BB962C8B-B14F-4D97-AF65-F5344CB8AC3E}">
        <p14:creationId xmlns:p14="http://schemas.microsoft.com/office/powerpoint/2010/main" val="201468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0C947-1A09-9777-9438-D0452011904D}"/>
              </a:ext>
            </a:extLst>
          </p:cNvPr>
          <p:cNvSpPr>
            <a:spLocks noGrp="1"/>
          </p:cNvSpPr>
          <p:nvPr>
            <p:ph idx="1"/>
          </p:nvPr>
        </p:nvSpPr>
        <p:spPr>
          <a:xfrm>
            <a:off x="913795" y="475130"/>
            <a:ext cx="10353762" cy="824752"/>
          </a:xfrm>
        </p:spPr>
        <p:txBody>
          <a:bodyPr/>
          <a:lstStyle/>
          <a:p>
            <a:r>
              <a:rPr lang="en-IN" dirty="0"/>
              <a:t>We can see the Count Plot and Bar Plot for the reviews that were made.</a:t>
            </a:r>
          </a:p>
          <a:p>
            <a:endParaRPr lang="en-IN" dirty="0"/>
          </a:p>
        </p:txBody>
      </p:sp>
      <p:pic>
        <p:nvPicPr>
          <p:cNvPr id="5" name="Picture 4">
            <a:extLst>
              <a:ext uri="{FF2B5EF4-FFF2-40B4-BE49-F238E27FC236}">
                <a16:creationId xmlns:a16="http://schemas.microsoft.com/office/drawing/2014/main" id="{4101BC70-CBDA-697F-0C78-5822400DD4C1}"/>
              </a:ext>
            </a:extLst>
          </p:cNvPr>
          <p:cNvPicPr>
            <a:picLocks noChangeAspect="1"/>
          </p:cNvPicPr>
          <p:nvPr/>
        </p:nvPicPr>
        <p:blipFill>
          <a:blip r:embed="rId2"/>
          <a:stretch>
            <a:fillRect/>
          </a:stretch>
        </p:blipFill>
        <p:spPr>
          <a:xfrm>
            <a:off x="302761" y="1515037"/>
            <a:ext cx="5436777" cy="4150658"/>
          </a:xfrm>
          <a:prstGeom prst="rect">
            <a:avLst/>
          </a:prstGeom>
        </p:spPr>
      </p:pic>
      <p:pic>
        <p:nvPicPr>
          <p:cNvPr id="7" name="Picture 6">
            <a:extLst>
              <a:ext uri="{FF2B5EF4-FFF2-40B4-BE49-F238E27FC236}">
                <a16:creationId xmlns:a16="http://schemas.microsoft.com/office/drawing/2014/main" id="{230CDB4E-8C22-3565-2D32-8189D5367B8B}"/>
              </a:ext>
            </a:extLst>
          </p:cNvPr>
          <p:cNvPicPr>
            <a:picLocks noChangeAspect="1"/>
          </p:cNvPicPr>
          <p:nvPr/>
        </p:nvPicPr>
        <p:blipFill>
          <a:blip r:embed="rId3"/>
          <a:stretch>
            <a:fillRect/>
          </a:stretch>
        </p:blipFill>
        <p:spPr>
          <a:xfrm>
            <a:off x="6605094" y="1515038"/>
            <a:ext cx="5273497" cy="4150658"/>
          </a:xfrm>
          <a:prstGeom prst="rect">
            <a:avLst/>
          </a:prstGeom>
        </p:spPr>
      </p:pic>
      <p:sp>
        <p:nvSpPr>
          <p:cNvPr id="8" name="TextBox 7">
            <a:extLst>
              <a:ext uri="{FF2B5EF4-FFF2-40B4-BE49-F238E27FC236}">
                <a16:creationId xmlns:a16="http://schemas.microsoft.com/office/drawing/2014/main" id="{37FAE1FE-F6E5-7D07-FD63-64443F52CB23}"/>
              </a:ext>
            </a:extLst>
          </p:cNvPr>
          <p:cNvSpPr txBox="1"/>
          <p:nvPr/>
        </p:nvSpPr>
        <p:spPr>
          <a:xfrm>
            <a:off x="2384612" y="5800165"/>
            <a:ext cx="2061882" cy="369332"/>
          </a:xfrm>
          <a:prstGeom prst="rect">
            <a:avLst/>
          </a:prstGeom>
          <a:noFill/>
        </p:spPr>
        <p:txBody>
          <a:bodyPr wrap="square" rtlCol="0">
            <a:spAutoFit/>
          </a:bodyPr>
          <a:lstStyle/>
          <a:p>
            <a:r>
              <a:rPr lang="en-IN" dirty="0"/>
              <a:t>Count Plot</a:t>
            </a:r>
          </a:p>
        </p:txBody>
      </p:sp>
      <p:sp>
        <p:nvSpPr>
          <p:cNvPr id="9" name="TextBox 8">
            <a:extLst>
              <a:ext uri="{FF2B5EF4-FFF2-40B4-BE49-F238E27FC236}">
                <a16:creationId xmlns:a16="http://schemas.microsoft.com/office/drawing/2014/main" id="{FB7C7089-AF15-DA16-338C-800D71F443ED}"/>
              </a:ext>
            </a:extLst>
          </p:cNvPr>
          <p:cNvSpPr txBox="1"/>
          <p:nvPr/>
        </p:nvSpPr>
        <p:spPr>
          <a:xfrm>
            <a:off x="8946776" y="5800165"/>
            <a:ext cx="2241176" cy="369332"/>
          </a:xfrm>
          <a:prstGeom prst="rect">
            <a:avLst/>
          </a:prstGeom>
          <a:noFill/>
        </p:spPr>
        <p:txBody>
          <a:bodyPr wrap="square" rtlCol="0">
            <a:spAutoFit/>
          </a:bodyPr>
          <a:lstStyle/>
          <a:p>
            <a:r>
              <a:rPr lang="en-IN" dirty="0"/>
              <a:t>Bar Plot</a:t>
            </a:r>
          </a:p>
        </p:txBody>
      </p:sp>
    </p:spTree>
    <p:extLst>
      <p:ext uri="{BB962C8B-B14F-4D97-AF65-F5344CB8AC3E}">
        <p14:creationId xmlns:p14="http://schemas.microsoft.com/office/powerpoint/2010/main" val="347951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868C8-745C-B3D4-1A2A-AFFBB20A5376}"/>
              </a:ext>
            </a:extLst>
          </p:cNvPr>
          <p:cNvSpPr>
            <a:spLocks noGrp="1"/>
          </p:cNvSpPr>
          <p:nvPr>
            <p:ph idx="1"/>
          </p:nvPr>
        </p:nvSpPr>
        <p:spPr>
          <a:xfrm>
            <a:off x="811542" y="325879"/>
            <a:ext cx="10353762" cy="794709"/>
          </a:xfrm>
        </p:spPr>
        <p:txBody>
          <a:bodyPr/>
          <a:lstStyle/>
          <a:p>
            <a:r>
              <a:rPr lang="en-IN" dirty="0"/>
              <a:t>The Pie chart</a:t>
            </a:r>
          </a:p>
        </p:txBody>
      </p:sp>
      <p:pic>
        <p:nvPicPr>
          <p:cNvPr id="5" name="Picture 4">
            <a:extLst>
              <a:ext uri="{FF2B5EF4-FFF2-40B4-BE49-F238E27FC236}">
                <a16:creationId xmlns:a16="http://schemas.microsoft.com/office/drawing/2014/main" id="{3F54DE1A-32E4-0885-A51D-02DCB419525C}"/>
              </a:ext>
            </a:extLst>
          </p:cNvPr>
          <p:cNvPicPr>
            <a:picLocks noChangeAspect="1"/>
          </p:cNvPicPr>
          <p:nvPr/>
        </p:nvPicPr>
        <p:blipFill>
          <a:blip r:embed="rId2"/>
          <a:stretch>
            <a:fillRect/>
          </a:stretch>
        </p:blipFill>
        <p:spPr>
          <a:xfrm>
            <a:off x="2143800" y="1013903"/>
            <a:ext cx="7689246" cy="5105842"/>
          </a:xfrm>
          <a:prstGeom prst="rect">
            <a:avLst/>
          </a:prstGeom>
        </p:spPr>
      </p:pic>
    </p:spTree>
    <p:extLst>
      <p:ext uri="{BB962C8B-B14F-4D97-AF65-F5344CB8AC3E}">
        <p14:creationId xmlns:p14="http://schemas.microsoft.com/office/powerpoint/2010/main" val="3037042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1899</TotalTime>
  <Words>524</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Calisto MT</vt:lpstr>
      <vt:lpstr>Wingdings</vt:lpstr>
      <vt:lpstr>Wingdings 2</vt:lpstr>
      <vt:lpstr>Slate</vt:lpstr>
      <vt:lpstr>Hotel Review Classification </vt:lpstr>
      <vt:lpstr>Contents</vt:lpstr>
      <vt:lpstr> Introduction</vt:lpstr>
      <vt:lpstr>Data Pre-processing</vt:lpstr>
      <vt:lpstr>PowerPoint Presentation</vt:lpstr>
      <vt:lpstr>PowerPoint Presentation</vt:lpstr>
      <vt:lpstr>EDA – Visualization </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Deployment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 Classification </dc:title>
  <dc:creator>Mohan</dc:creator>
  <cp:lastModifiedBy>Mohan</cp:lastModifiedBy>
  <cp:revision>25</cp:revision>
  <dcterms:created xsi:type="dcterms:W3CDTF">2022-12-29T11:58:19Z</dcterms:created>
  <dcterms:modified xsi:type="dcterms:W3CDTF">2023-01-18T15:50:29Z</dcterms:modified>
</cp:coreProperties>
</file>