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70" r:id="rId4"/>
    <p:sldId id="257" r:id="rId5"/>
    <p:sldId id="260" r:id="rId6"/>
    <p:sldId id="262" r:id="rId7"/>
    <p:sldId id="278" r:id="rId8"/>
    <p:sldId id="261" r:id="rId9"/>
    <p:sldId id="264" r:id="rId10"/>
    <p:sldId id="265" r:id="rId11"/>
    <p:sldId id="263" r:id="rId12"/>
    <p:sldId id="279" r:id="rId13"/>
    <p:sldId id="274" r:id="rId14"/>
    <p:sldId id="280" r:id="rId15"/>
    <p:sldId id="281" r:id="rId16"/>
    <p:sldId id="282" r:id="rId17"/>
    <p:sldId id="271" r:id="rId18"/>
    <p:sldId id="276" r:id="rId19"/>
    <p:sldId id="272"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CF8F799-F3E9-4EAE-8786-6A1EE34A73A4}">
          <p14:sldIdLst>
            <p14:sldId id="256"/>
            <p14:sldId id="259"/>
            <p14:sldId id="270"/>
            <p14:sldId id="257"/>
            <p14:sldId id="260"/>
            <p14:sldId id="262"/>
            <p14:sldId id="278"/>
            <p14:sldId id="261"/>
            <p14:sldId id="264"/>
            <p14:sldId id="265"/>
            <p14:sldId id="263"/>
            <p14:sldId id="279"/>
            <p14:sldId id="274"/>
            <p14:sldId id="280"/>
            <p14:sldId id="281"/>
            <p14:sldId id="282"/>
            <p14:sldId id="271"/>
            <p14:sldId id="276"/>
            <p14:sldId id="272"/>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1" autoAdjust="0"/>
    <p:restoredTop sz="94660"/>
  </p:normalViewPr>
  <p:slideViewPr>
    <p:cSldViewPr>
      <p:cViewPr varScale="1">
        <p:scale>
          <a:sx n="82" d="100"/>
          <a:sy n="82" d="100"/>
        </p:scale>
        <p:origin x="146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303334-5B4D-4576-99C7-4F17C91CFDB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303334-5B4D-4576-99C7-4F17C91CFDB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303334-5B4D-4576-99C7-4F17C91CFDB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303334-5B4D-4576-99C7-4F17C91CFDB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303334-5B4D-4576-99C7-4F17C91CFDB3}"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B570C34-46D6-47B1-848D-304929A1DFDB}" type="datetimeFigureOut">
              <a:rPr lang="en-US" smtClean="0"/>
              <a:t>4/5/2021</a:t>
            </a:fld>
            <a:endParaRPr lang="en-US" dirty="0"/>
          </a:p>
        </p:txBody>
      </p:sp>
      <p:sp>
        <p:nvSpPr>
          <p:cNvPr id="9" name="Slide Number Placeholder 8"/>
          <p:cNvSpPr>
            <a:spLocks noGrp="1"/>
          </p:cNvSpPr>
          <p:nvPr>
            <p:ph type="sldNum" sz="quarter" idx="11"/>
          </p:nvPr>
        </p:nvSpPr>
        <p:spPr/>
        <p:txBody>
          <a:bodyPr/>
          <a:lstStyle/>
          <a:p>
            <a:fld id="{12303334-5B4D-4576-99C7-4F17C91CFDB3}"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2303334-5B4D-4576-99C7-4F17C91CFDB3}"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B570C34-46D6-47B1-848D-304929A1DFDB}" type="datetimeFigureOut">
              <a:rPr lang="en-US" smtClean="0"/>
              <a:t>4/5/2021</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step-by-step-vgg16-implementation-in-keras-forbeginnersa833c686ae6c#:~:text=VGG16%20is%20a%20convolution%20neural,vision%20model%20architecture%20till%20date.&amp;text=It%20follows%20this%20arrangement%20of,consistently%20throughout%20the%20whole%20architecture" TargetMode="External"/><Relationship Id="rId2" Type="http://schemas.openxmlformats.org/officeDocument/2006/relationships/hyperlink" Target="https://towardsdatascience.com/predict-age-and-gender-using-convolutional-neural-network-and-opencv-fd90390e3ce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57201"/>
            <a:ext cx="7543800" cy="761999"/>
          </a:xfrm>
        </p:spPr>
        <p:txBody>
          <a:bodyPr/>
          <a:lstStyle/>
          <a:p>
            <a:pPr algn="ctr"/>
            <a:r>
              <a:rPr lang="en-US" sz="4000" dirty="0">
                <a:solidFill>
                  <a:schemeClr val="tx1"/>
                </a:solidFill>
              </a:rPr>
              <a:t>Major Project On</a:t>
            </a:r>
          </a:p>
        </p:txBody>
      </p:sp>
      <p:sp>
        <p:nvSpPr>
          <p:cNvPr id="3" name="Subtitle 2"/>
          <p:cNvSpPr>
            <a:spLocks noGrp="1"/>
          </p:cNvSpPr>
          <p:nvPr>
            <p:ph type="subTitle" idx="1"/>
          </p:nvPr>
        </p:nvSpPr>
        <p:spPr>
          <a:xfrm>
            <a:off x="457200" y="4038600"/>
            <a:ext cx="7620000" cy="2590800"/>
          </a:xfrm>
        </p:spPr>
        <p:txBody>
          <a:bodyPr>
            <a:normAutofit lnSpcReduction="10000"/>
          </a:bodyPr>
          <a:lstStyle/>
          <a:p>
            <a:r>
              <a:rPr lang="en-US" sz="2400" dirty="0">
                <a:solidFill>
                  <a:srgbClr val="C00000"/>
                </a:solidFill>
              </a:rPr>
              <a:t>Under the guidance of: </a:t>
            </a:r>
            <a:r>
              <a:rPr lang="en-US" sz="2400" dirty="0">
                <a:solidFill>
                  <a:schemeClr val="tx1"/>
                </a:solidFill>
              </a:rPr>
              <a:t>		</a:t>
            </a:r>
            <a:r>
              <a:rPr lang="en-US" sz="2400" dirty="0">
                <a:solidFill>
                  <a:srgbClr val="C00000"/>
                </a:solidFill>
              </a:rPr>
              <a:t>By:</a:t>
            </a:r>
          </a:p>
          <a:p>
            <a:r>
              <a:rPr lang="en-US" sz="2400" dirty="0">
                <a:solidFill>
                  <a:schemeClr val="tx1"/>
                </a:solidFill>
              </a:rPr>
              <a:t>Mr. Mohit Ved				Aditya Kumar Agrawal</a:t>
            </a:r>
          </a:p>
          <a:p>
            <a:r>
              <a:rPr lang="en-US" sz="2400" dirty="0">
                <a:solidFill>
                  <a:schemeClr val="tx1"/>
                </a:solidFill>
              </a:rPr>
              <a:t>(Joint Director,		                           Amit Kumar</a:t>
            </a:r>
          </a:p>
          <a:p>
            <a:r>
              <a:rPr lang="en-US" sz="2400" dirty="0">
                <a:solidFill>
                  <a:schemeClr val="tx1"/>
                </a:solidFill>
              </a:rPr>
              <a:t>Big Data Analytics Group,		Anjali Dubey</a:t>
            </a:r>
          </a:p>
          <a:p>
            <a:r>
              <a:rPr lang="en-US" sz="2400" dirty="0">
                <a:solidFill>
                  <a:schemeClr val="tx1"/>
                </a:solidFill>
              </a:rPr>
              <a:t>C-DAC, Bengaluru)	 		Swati Singh</a:t>
            </a:r>
          </a:p>
          <a:p>
            <a:r>
              <a:rPr lang="en-US" sz="2400" dirty="0">
                <a:solidFill>
                  <a:schemeClr val="tx1"/>
                </a:solidFill>
              </a:rPr>
              <a:t>					Vinita Yadav</a:t>
            </a:r>
            <a:endParaRPr lang="en-US" sz="2400" dirty="0"/>
          </a:p>
        </p:txBody>
      </p:sp>
      <p:sp>
        <p:nvSpPr>
          <p:cNvPr id="8" name="TextBox 7"/>
          <p:cNvSpPr txBox="1"/>
          <p:nvPr/>
        </p:nvSpPr>
        <p:spPr>
          <a:xfrm>
            <a:off x="228600" y="1524000"/>
            <a:ext cx="8001000" cy="1200329"/>
          </a:xfrm>
          <a:prstGeom prst="rect">
            <a:avLst/>
          </a:prstGeom>
          <a:noFill/>
        </p:spPr>
        <p:txBody>
          <a:bodyPr wrap="square" rtlCol="0">
            <a:spAutoFit/>
          </a:bodyPr>
          <a:lstStyle/>
          <a:p>
            <a:pPr algn="ctr"/>
            <a:r>
              <a:rPr lang="en-US" sz="3600" u="sng" dirty="0">
                <a:solidFill>
                  <a:srgbClr val="0070C0"/>
                </a:solidFill>
              </a:rPr>
              <a:t>“Facial emotion, Age And Gender Recognition System”</a:t>
            </a:r>
          </a:p>
        </p:txBody>
      </p:sp>
      <p:pic>
        <p:nvPicPr>
          <p:cNvPr id="7" name="Picture 6">
            <a:extLst>
              <a:ext uri="{FF2B5EF4-FFF2-40B4-BE49-F238E27FC236}">
                <a16:creationId xmlns:a16="http://schemas.microsoft.com/office/drawing/2014/main" id="{F326506D-9DAD-48E3-AB5E-9B38D1B2BE51}"/>
              </a:ext>
            </a:extLst>
          </p:cNvPr>
          <p:cNvPicPr>
            <a:picLocks noChangeAspect="1"/>
          </p:cNvPicPr>
          <p:nvPr/>
        </p:nvPicPr>
        <p:blipFill>
          <a:blip r:embed="rId2"/>
          <a:stretch>
            <a:fillRect/>
          </a:stretch>
        </p:blipFill>
        <p:spPr>
          <a:xfrm>
            <a:off x="304800" y="213827"/>
            <a:ext cx="1724025" cy="1333500"/>
          </a:xfrm>
          <a:prstGeom prst="rect">
            <a:avLst/>
          </a:prstGeom>
        </p:spPr>
      </p:pic>
      <p:graphicFrame>
        <p:nvGraphicFramePr>
          <p:cNvPr id="10" name="Table 10">
            <a:extLst>
              <a:ext uri="{FF2B5EF4-FFF2-40B4-BE49-F238E27FC236}">
                <a16:creationId xmlns:a16="http://schemas.microsoft.com/office/drawing/2014/main" id="{18CC8652-B0A3-4652-B925-AE4781D0375B}"/>
              </a:ext>
            </a:extLst>
          </p:cNvPr>
          <p:cNvGraphicFramePr>
            <a:graphicFrameLocks noGrp="1"/>
          </p:cNvGraphicFramePr>
          <p:nvPr>
            <p:extLst>
              <p:ext uri="{D42A27DB-BD31-4B8C-83A1-F6EECF244321}">
                <p14:modId xmlns:p14="http://schemas.microsoft.com/office/powerpoint/2010/main" val="3264518635"/>
              </p:ext>
            </p:extLst>
          </p:nvPr>
        </p:nvGraphicFramePr>
        <p:xfrm>
          <a:off x="1149706" y="3001137"/>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80335330"/>
                    </a:ext>
                  </a:extLst>
                </a:gridCol>
              </a:tblGrid>
              <a:tr h="370840">
                <a:tc>
                  <a:txBody>
                    <a:bodyPr/>
                    <a:lstStyle/>
                    <a:p>
                      <a:endParaRPr lang="en-IN" dirty="0"/>
                    </a:p>
                  </a:txBody>
                  <a:tcPr>
                    <a:noFill/>
                  </a:tcPr>
                </a:tc>
                <a:extLst>
                  <a:ext uri="{0D108BD9-81ED-4DB2-BD59-A6C34878D82A}">
                    <a16:rowId xmlns:a16="http://schemas.microsoft.com/office/drawing/2014/main" val="1434633109"/>
                  </a:ext>
                </a:extLst>
              </a:tr>
            </a:tbl>
          </a:graphicData>
        </a:graphic>
      </p:graphicFrame>
      <p:sp>
        <p:nvSpPr>
          <p:cNvPr id="11" name="TextBox 10">
            <a:extLst>
              <a:ext uri="{FF2B5EF4-FFF2-40B4-BE49-F238E27FC236}">
                <a16:creationId xmlns:a16="http://schemas.microsoft.com/office/drawing/2014/main" id="{84F93DA7-75F5-48C9-A7D7-F597C47163C7}"/>
              </a:ext>
            </a:extLst>
          </p:cNvPr>
          <p:cNvSpPr txBox="1"/>
          <p:nvPr/>
        </p:nvSpPr>
        <p:spPr>
          <a:xfrm>
            <a:off x="1600200" y="3116692"/>
            <a:ext cx="5105400" cy="523220"/>
          </a:xfrm>
          <a:prstGeom prst="rect">
            <a:avLst/>
          </a:prstGeom>
          <a:noFill/>
        </p:spPr>
        <p:txBody>
          <a:bodyPr wrap="square" rtlCol="0">
            <a:spAutoFit/>
          </a:bodyPr>
          <a:lstStyle/>
          <a:p>
            <a:pPr algn="ctr"/>
            <a:r>
              <a:rPr lang="en-US" sz="2800" dirty="0">
                <a:solidFill>
                  <a:schemeClr val="bg2">
                    <a:lumMod val="50000"/>
                  </a:schemeClr>
                </a:solidFill>
              </a:rPr>
              <a:t>e-DBDA,Sep-20</a:t>
            </a:r>
            <a:endParaRPr lang="en-IN" sz="2800" dirty="0">
              <a:solidFill>
                <a:schemeClr val="bg2">
                  <a:lumMod val="50000"/>
                </a:schemeClr>
              </a:solidFill>
            </a:endParaRPr>
          </a:p>
        </p:txBody>
      </p:sp>
    </p:spTree>
    <p:extLst>
      <p:ext uri="{BB962C8B-B14F-4D97-AF65-F5344CB8AC3E}">
        <p14:creationId xmlns:p14="http://schemas.microsoft.com/office/powerpoint/2010/main" val="1974707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pPr algn="ctr"/>
            <a:r>
              <a:rPr lang="en-US" sz="4400" dirty="0">
                <a:solidFill>
                  <a:srgbClr val="C00000"/>
                </a:solidFill>
              </a:rPr>
              <a:t>CNN for Age, Gender and Emotion Estimation</a:t>
            </a:r>
          </a:p>
        </p:txBody>
      </p:sp>
      <p:sp>
        <p:nvSpPr>
          <p:cNvPr id="3" name="Content Placeholder 2"/>
          <p:cNvSpPr>
            <a:spLocks noGrp="1"/>
          </p:cNvSpPr>
          <p:nvPr>
            <p:ph idx="1"/>
          </p:nvPr>
        </p:nvSpPr>
        <p:spPr>
          <a:xfrm>
            <a:off x="457200" y="1981200"/>
            <a:ext cx="7620000" cy="4419600"/>
          </a:xfrm>
        </p:spPr>
        <p:txBody>
          <a:bodyPr>
            <a:normAutofit/>
          </a:bodyPr>
          <a:lstStyle/>
          <a:p>
            <a:pPr marL="114300" indent="0" algn="just">
              <a:buNone/>
            </a:pPr>
            <a:endParaRPr lang="en-US" sz="2000" dirty="0"/>
          </a:p>
          <a:p>
            <a:pPr marL="114300" indent="0" algn="just">
              <a:buNone/>
            </a:pPr>
            <a:r>
              <a:rPr lang="en-US" sz="2000" dirty="0"/>
              <a:t>Data-sets for age, gender and emotion estimation from real-world social images are therefore relatively limited in size and presently no match in size with the much larger image classification data-sets. </a:t>
            </a:r>
          </a:p>
          <a:p>
            <a:pPr marL="114300" indent="0" algn="just">
              <a:buNone/>
            </a:pPr>
            <a:endParaRPr lang="en-US" sz="2000" dirty="0"/>
          </a:p>
          <a:p>
            <a:pPr marL="114300" indent="0" algn="just">
              <a:buNone/>
            </a:pPr>
            <a:r>
              <a:rPr lang="en-US" sz="2000" dirty="0"/>
              <a:t>Over fitting is common problem when machine learning based methods are used on such small image collections. This problem is exacerbated when considering deep convolutional neural networks due to their huge numbers of model parameters. Care must therefore be taken in order to avoid over fitting under such circumstances.</a:t>
            </a:r>
          </a:p>
        </p:txBody>
      </p:sp>
      <p:cxnSp>
        <p:nvCxnSpPr>
          <p:cNvPr id="4" name="Straight Connector 3"/>
          <p:cNvCxnSpPr/>
          <p:nvPr/>
        </p:nvCxnSpPr>
        <p:spPr>
          <a:xfrm>
            <a:off x="387927" y="1676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897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304800"/>
            <a:ext cx="7620000" cy="1143000"/>
          </a:xfrm>
        </p:spPr>
        <p:txBody>
          <a:bodyPr/>
          <a:lstStyle/>
          <a:p>
            <a:pPr algn="ctr"/>
            <a:r>
              <a:rPr lang="en-US" sz="4400" dirty="0">
                <a:solidFill>
                  <a:srgbClr val="C00000"/>
                </a:solidFill>
              </a:rPr>
              <a:t>NETWORK ARCHITECTURE</a:t>
            </a:r>
          </a:p>
        </p:txBody>
      </p:sp>
      <p:sp>
        <p:nvSpPr>
          <p:cNvPr id="3" name="Content Placeholder 2"/>
          <p:cNvSpPr>
            <a:spLocks noGrp="1"/>
          </p:cNvSpPr>
          <p:nvPr>
            <p:ph idx="1"/>
          </p:nvPr>
        </p:nvSpPr>
        <p:spPr/>
        <p:txBody>
          <a:bodyPr/>
          <a:lstStyle/>
          <a:p>
            <a:pPr marL="114300" indent="0" algn="just">
              <a:buNone/>
            </a:pPr>
            <a:r>
              <a:rPr lang="en-US" sz="2800" b="1" dirty="0">
                <a:solidFill>
                  <a:srgbClr val="0070C0"/>
                </a:solidFill>
              </a:rPr>
              <a:t>Age and Gender model:-</a:t>
            </a:r>
          </a:p>
          <a:p>
            <a:pPr algn="just">
              <a:buFont typeface="Wingdings" pitchFamily="2" charset="2"/>
              <a:buChar char="Ø"/>
            </a:pPr>
            <a:r>
              <a:rPr lang="en-US" dirty="0"/>
              <a:t>The network comprises of only three convolutional layers and four fully-connected layer in age-model, six fully connected layer in gender-model with a small number of neurons.</a:t>
            </a:r>
          </a:p>
          <a:p>
            <a:pPr algn="just">
              <a:buFont typeface="Wingdings" pitchFamily="2" charset="2"/>
              <a:buChar char="Ø"/>
            </a:pPr>
            <a:r>
              <a:rPr lang="en-US" dirty="0"/>
              <a:t>Images are first rescaled to 64 X 64 and is fed to the network.</a:t>
            </a:r>
          </a:p>
          <a:p>
            <a:pPr algn="just">
              <a:buFont typeface="Wingdings" pitchFamily="2" charset="2"/>
              <a:buChar char="Ø"/>
            </a:pPr>
            <a:r>
              <a:rPr lang="en-US" dirty="0"/>
              <a:t> Each  convolutional  layer, followed by a rectified linear operator (ReLu), 2 X 2 a max pooling layer.</a:t>
            </a:r>
          </a:p>
          <a:p>
            <a:pPr algn="just">
              <a:buFont typeface="Wingdings" pitchFamily="2" charset="2"/>
              <a:buChar char="Ø"/>
            </a:pPr>
            <a:r>
              <a:rPr lang="en-US" dirty="0"/>
              <a:t>Last fully connected layer maps to the final classes for age or gender.</a:t>
            </a:r>
          </a:p>
        </p:txBody>
      </p:sp>
      <p:cxnSp>
        <p:nvCxnSpPr>
          <p:cNvPr id="4" name="Straight Connector 3"/>
          <p:cNvCxnSpPr/>
          <p:nvPr/>
        </p:nvCxnSpPr>
        <p:spPr>
          <a:xfrm>
            <a:off x="387927" y="14478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9973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304800"/>
            <a:ext cx="7620000" cy="1143000"/>
          </a:xfrm>
        </p:spPr>
        <p:txBody>
          <a:bodyPr/>
          <a:lstStyle/>
          <a:p>
            <a:pPr algn="ctr"/>
            <a:r>
              <a:rPr lang="en-US" sz="4400" dirty="0">
                <a:solidFill>
                  <a:srgbClr val="C00000"/>
                </a:solidFill>
              </a:rPr>
              <a:t>NETWORK ARCHITECTURE</a:t>
            </a:r>
          </a:p>
        </p:txBody>
      </p:sp>
      <p:sp>
        <p:nvSpPr>
          <p:cNvPr id="3" name="Content Placeholder 2"/>
          <p:cNvSpPr>
            <a:spLocks noGrp="1"/>
          </p:cNvSpPr>
          <p:nvPr>
            <p:ph idx="1"/>
          </p:nvPr>
        </p:nvSpPr>
        <p:spPr/>
        <p:txBody>
          <a:bodyPr/>
          <a:lstStyle/>
          <a:p>
            <a:pPr marL="114300" indent="0" algn="just">
              <a:buNone/>
            </a:pPr>
            <a:r>
              <a:rPr lang="en-US" sz="2800" b="1" dirty="0">
                <a:solidFill>
                  <a:srgbClr val="0070C0"/>
                </a:solidFill>
              </a:rPr>
              <a:t>Emotion model:-</a:t>
            </a:r>
          </a:p>
          <a:p>
            <a:pPr algn="just">
              <a:buFont typeface="Wingdings" pitchFamily="2" charset="2"/>
              <a:buChar char="Ø"/>
            </a:pPr>
            <a:r>
              <a:rPr lang="en-US" dirty="0"/>
              <a:t>The network comprises of a VGG-16 architecture and one fully-connected layer.</a:t>
            </a:r>
          </a:p>
          <a:p>
            <a:pPr algn="just">
              <a:buFont typeface="Wingdings" pitchFamily="2" charset="2"/>
              <a:buChar char="Ø"/>
            </a:pPr>
            <a:r>
              <a:rPr lang="en-US" dirty="0"/>
              <a:t>Images are first rescaled to 224 X 224 and is fed to the network.</a:t>
            </a:r>
          </a:p>
          <a:p>
            <a:pPr algn="just">
              <a:buFont typeface="Wingdings" pitchFamily="2" charset="2"/>
              <a:buChar char="Ø"/>
            </a:pPr>
            <a:r>
              <a:rPr lang="en-US" dirty="0"/>
              <a:t>Last fully connected layer maps to the final classes for emotion.</a:t>
            </a:r>
          </a:p>
        </p:txBody>
      </p:sp>
      <p:cxnSp>
        <p:nvCxnSpPr>
          <p:cNvPr id="4" name="Straight Connector 3"/>
          <p:cNvCxnSpPr/>
          <p:nvPr/>
        </p:nvCxnSpPr>
        <p:spPr>
          <a:xfrm>
            <a:off x="387927" y="14478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631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descr="Image result for age and gender detection using neural networks p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9" descr="Image result for motivation of age and gender detection using cn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103393" y="609600"/>
            <a:ext cx="6189067" cy="769441"/>
          </a:xfrm>
          <a:prstGeom prst="rect">
            <a:avLst/>
          </a:prstGeom>
          <a:noFill/>
        </p:spPr>
        <p:txBody>
          <a:bodyPr wrap="none" rtlCol="0">
            <a:spAutoFit/>
          </a:bodyPr>
          <a:lstStyle/>
          <a:p>
            <a:pPr algn="ctr"/>
            <a:r>
              <a:rPr lang="en-US" sz="4400" dirty="0">
                <a:solidFill>
                  <a:srgbClr val="C00000"/>
                </a:solidFill>
              </a:rPr>
              <a:t>NETWORK ARCHITECTURE</a:t>
            </a:r>
          </a:p>
        </p:txBody>
      </p:sp>
      <p:cxnSp>
        <p:nvCxnSpPr>
          <p:cNvPr id="12" name="Straight Connector 11"/>
          <p:cNvCxnSpPr/>
          <p:nvPr/>
        </p:nvCxnSpPr>
        <p:spPr>
          <a:xfrm>
            <a:off x="387927" y="1447800"/>
            <a:ext cx="7613073"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C745EF80-7BE5-4ADD-B20A-5157FBCFE9C0}"/>
              </a:ext>
            </a:extLst>
          </p:cNvPr>
          <p:cNvPicPr>
            <a:picLocks noChangeAspect="1"/>
          </p:cNvPicPr>
          <p:nvPr/>
        </p:nvPicPr>
        <p:blipFill>
          <a:blip r:embed="rId2"/>
          <a:stretch>
            <a:fillRect/>
          </a:stretch>
        </p:blipFill>
        <p:spPr>
          <a:xfrm>
            <a:off x="307975" y="1952625"/>
            <a:ext cx="7915275" cy="2952750"/>
          </a:xfrm>
          <a:prstGeom prst="rect">
            <a:avLst/>
          </a:prstGeom>
        </p:spPr>
      </p:pic>
    </p:spTree>
    <p:extLst>
      <p:ext uri="{BB962C8B-B14F-4D97-AF65-F5344CB8AC3E}">
        <p14:creationId xmlns:p14="http://schemas.microsoft.com/office/powerpoint/2010/main" val="115777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descr="Image result for age and gender detection using neural networks p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9" descr="Image result for motivation of age and gender detection using cn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6762" y="609600"/>
            <a:ext cx="3642344" cy="769441"/>
          </a:xfrm>
          <a:prstGeom prst="rect">
            <a:avLst/>
          </a:prstGeom>
          <a:noFill/>
        </p:spPr>
        <p:txBody>
          <a:bodyPr wrap="none" rtlCol="0">
            <a:spAutoFit/>
          </a:bodyPr>
          <a:lstStyle/>
          <a:p>
            <a:pPr algn="ctr"/>
            <a:r>
              <a:rPr lang="en-US" sz="4400" dirty="0">
                <a:solidFill>
                  <a:srgbClr val="C00000"/>
                </a:solidFill>
              </a:rPr>
              <a:t>Sample Output</a:t>
            </a:r>
          </a:p>
        </p:txBody>
      </p:sp>
      <p:cxnSp>
        <p:nvCxnSpPr>
          <p:cNvPr id="12" name="Straight Connector 11"/>
          <p:cNvCxnSpPr/>
          <p:nvPr/>
        </p:nvCxnSpPr>
        <p:spPr>
          <a:xfrm>
            <a:off x="387927" y="1447800"/>
            <a:ext cx="7613073" cy="0"/>
          </a:xfrm>
          <a:prstGeom prst="line">
            <a:avLst/>
          </a:prstGeom>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4F8C7F3B-9BA7-4813-83E9-83AD9B268BC0}"/>
              </a:ext>
            </a:extLst>
          </p:cNvPr>
          <p:cNvPicPr>
            <a:picLocks noChangeAspect="1"/>
          </p:cNvPicPr>
          <p:nvPr/>
        </p:nvPicPr>
        <p:blipFill>
          <a:blip r:embed="rId2"/>
          <a:stretch>
            <a:fillRect/>
          </a:stretch>
        </p:blipFill>
        <p:spPr>
          <a:xfrm>
            <a:off x="460375" y="1597484"/>
            <a:ext cx="3322292" cy="2537837"/>
          </a:xfrm>
          <a:prstGeom prst="rect">
            <a:avLst/>
          </a:prstGeom>
        </p:spPr>
      </p:pic>
      <p:pic>
        <p:nvPicPr>
          <p:cNvPr id="15" name="Picture 14">
            <a:extLst>
              <a:ext uri="{FF2B5EF4-FFF2-40B4-BE49-F238E27FC236}">
                <a16:creationId xmlns:a16="http://schemas.microsoft.com/office/drawing/2014/main" id="{FD495144-4C78-48C2-9728-A985C5CC93A7}"/>
              </a:ext>
            </a:extLst>
          </p:cNvPr>
          <p:cNvPicPr/>
          <p:nvPr/>
        </p:nvPicPr>
        <p:blipFill>
          <a:blip r:embed="rId3">
            <a:extLst>
              <a:ext uri="{28A0092B-C50C-407E-A947-70E740481C1C}">
                <a14:useLocalDpi xmlns:a14="http://schemas.microsoft.com/office/drawing/2010/main" val="0"/>
              </a:ext>
            </a:extLst>
          </a:blip>
          <a:stretch>
            <a:fillRect/>
          </a:stretch>
        </p:blipFill>
        <p:spPr>
          <a:xfrm>
            <a:off x="524006" y="4135321"/>
            <a:ext cx="3195029" cy="2537838"/>
          </a:xfrm>
          <a:prstGeom prst="rect">
            <a:avLst/>
          </a:prstGeom>
        </p:spPr>
      </p:pic>
      <p:pic>
        <p:nvPicPr>
          <p:cNvPr id="17" name="Picture 16">
            <a:extLst>
              <a:ext uri="{FF2B5EF4-FFF2-40B4-BE49-F238E27FC236}">
                <a16:creationId xmlns:a16="http://schemas.microsoft.com/office/drawing/2014/main" id="{D30E970B-F2DC-491B-945B-C2E8636926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3598" y="1567880"/>
            <a:ext cx="3207470" cy="2567442"/>
          </a:xfrm>
          <a:prstGeom prst="rect">
            <a:avLst/>
          </a:prstGeom>
        </p:spPr>
      </p:pic>
      <p:pic>
        <p:nvPicPr>
          <p:cNvPr id="19" name="Picture 18">
            <a:extLst>
              <a:ext uri="{FF2B5EF4-FFF2-40B4-BE49-F238E27FC236}">
                <a16:creationId xmlns:a16="http://schemas.microsoft.com/office/drawing/2014/main" id="{7A541981-7C64-48D1-9919-9E2AF3D536B9}"/>
              </a:ext>
            </a:extLst>
          </p:cNvPr>
          <p:cNvPicPr>
            <a:picLocks noChangeAspect="1"/>
          </p:cNvPicPr>
          <p:nvPr/>
        </p:nvPicPr>
        <p:blipFill>
          <a:blip r:embed="rId5"/>
          <a:stretch>
            <a:fillRect/>
          </a:stretch>
        </p:blipFill>
        <p:spPr>
          <a:xfrm>
            <a:off x="4702843" y="4255402"/>
            <a:ext cx="3195029" cy="2417747"/>
          </a:xfrm>
          <a:prstGeom prst="rect">
            <a:avLst/>
          </a:prstGeom>
        </p:spPr>
      </p:pic>
    </p:spTree>
    <p:extLst>
      <p:ext uri="{BB962C8B-B14F-4D97-AF65-F5344CB8AC3E}">
        <p14:creationId xmlns:p14="http://schemas.microsoft.com/office/powerpoint/2010/main" val="402262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descr="Image result for age and gender detection using neural networks p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9" descr="Image result for motivation of age and gender detection using cn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079838" y="609600"/>
            <a:ext cx="2236190" cy="769441"/>
          </a:xfrm>
          <a:prstGeom prst="rect">
            <a:avLst/>
          </a:prstGeom>
          <a:noFill/>
        </p:spPr>
        <p:txBody>
          <a:bodyPr wrap="none" rtlCol="0">
            <a:spAutoFit/>
          </a:bodyPr>
          <a:lstStyle/>
          <a:p>
            <a:pPr algn="ctr"/>
            <a:r>
              <a:rPr lang="en-US" sz="4400" dirty="0">
                <a:solidFill>
                  <a:srgbClr val="C00000"/>
                </a:solidFill>
              </a:rPr>
              <a:t>Accuracy</a:t>
            </a:r>
          </a:p>
        </p:txBody>
      </p:sp>
      <p:cxnSp>
        <p:nvCxnSpPr>
          <p:cNvPr id="12" name="Straight Connector 11"/>
          <p:cNvCxnSpPr/>
          <p:nvPr/>
        </p:nvCxnSpPr>
        <p:spPr>
          <a:xfrm>
            <a:off x="387927" y="1447800"/>
            <a:ext cx="7613073"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8113AFED-ED99-4DEE-BE48-CDE02855D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73" y="2209800"/>
            <a:ext cx="7613073" cy="4343400"/>
          </a:xfrm>
          <a:prstGeom prst="rect">
            <a:avLst/>
          </a:prstGeom>
        </p:spPr>
      </p:pic>
      <p:sp>
        <p:nvSpPr>
          <p:cNvPr id="7" name="TextBox 6">
            <a:extLst>
              <a:ext uri="{FF2B5EF4-FFF2-40B4-BE49-F238E27FC236}">
                <a16:creationId xmlns:a16="http://schemas.microsoft.com/office/drawing/2014/main" id="{17BB689E-728A-482D-BEDE-DD6FC811EA2B}"/>
              </a:ext>
            </a:extLst>
          </p:cNvPr>
          <p:cNvSpPr txBox="1"/>
          <p:nvPr/>
        </p:nvSpPr>
        <p:spPr>
          <a:xfrm>
            <a:off x="612775" y="1676400"/>
            <a:ext cx="7235825" cy="338554"/>
          </a:xfrm>
          <a:prstGeom prst="rect">
            <a:avLst/>
          </a:prstGeom>
          <a:noFill/>
        </p:spPr>
        <p:txBody>
          <a:bodyPr wrap="square" rtlCol="0">
            <a:spAutoFit/>
          </a:bodyPr>
          <a:lstStyle/>
          <a:p>
            <a:pPr algn="ctr"/>
            <a:r>
              <a:rPr lang="en-US" sz="1600" dirty="0"/>
              <a:t>Test accuracy for emotion model is 94.69%.</a:t>
            </a:r>
            <a:endParaRPr lang="en-IN" sz="1600" dirty="0"/>
          </a:p>
        </p:txBody>
      </p:sp>
    </p:spTree>
    <p:extLst>
      <p:ext uri="{BB962C8B-B14F-4D97-AF65-F5344CB8AC3E}">
        <p14:creationId xmlns:p14="http://schemas.microsoft.com/office/powerpoint/2010/main" val="337210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descr="Image result for age and gender detection using neural networks p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9" descr="Image result for motivation of age and gender detection using cn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079838" y="609600"/>
            <a:ext cx="2236190" cy="769441"/>
          </a:xfrm>
          <a:prstGeom prst="rect">
            <a:avLst/>
          </a:prstGeom>
          <a:noFill/>
        </p:spPr>
        <p:txBody>
          <a:bodyPr wrap="none" rtlCol="0">
            <a:spAutoFit/>
          </a:bodyPr>
          <a:lstStyle/>
          <a:p>
            <a:pPr algn="ctr"/>
            <a:r>
              <a:rPr lang="en-US" sz="4400" dirty="0">
                <a:solidFill>
                  <a:srgbClr val="C00000"/>
                </a:solidFill>
              </a:rPr>
              <a:t>Accuracy</a:t>
            </a:r>
          </a:p>
        </p:txBody>
      </p:sp>
      <p:cxnSp>
        <p:nvCxnSpPr>
          <p:cNvPr id="12" name="Straight Connector 11"/>
          <p:cNvCxnSpPr/>
          <p:nvPr/>
        </p:nvCxnSpPr>
        <p:spPr>
          <a:xfrm>
            <a:off x="387927" y="1447800"/>
            <a:ext cx="7613073"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128252E1-22E4-4901-8420-0D6C43516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7" y="2209800"/>
            <a:ext cx="7613073" cy="4473692"/>
          </a:xfrm>
          <a:prstGeom prst="rect">
            <a:avLst/>
          </a:prstGeom>
        </p:spPr>
      </p:pic>
      <p:sp>
        <p:nvSpPr>
          <p:cNvPr id="8" name="TextBox 7">
            <a:extLst>
              <a:ext uri="{FF2B5EF4-FFF2-40B4-BE49-F238E27FC236}">
                <a16:creationId xmlns:a16="http://schemas.microsoft.com/office/drawing/2014/main" id="{BA7E215F-6A89-450C-844B-5B2456C0458B}"/>
              </a:ext>
            </a:extLst>
          </p:cNvPr>
          <p:cNvSpPr txBox="1"/>
          <p:nvPr/>
        </p:nvSpPr>
        <p:spPr>
          <a:xfrm>
            <a:off x="460375" y="1659523"/>
            <a:ext cx="7391400" cy="338554"/>
          </a:xfrm>
          <a:prstGeom prst="rect">
            <a:avLst/>
          </a:prstGeom>
          <a:noFill/>
        </p:spPr>
        <p:txBody>
          <a:bodyPr wrap="square" rtlCol="0">
            <a:spAutoFit/>
          </a:bodyPr>
          <a:lstStyle/>
          <a:p>
            <a:pPr algn="ctr"/>
            <a:r>
              <a:rPr lang="en-US" sz="1600" dirty="0"/>
              <a:t>Test accuracy for age and gender model is 74.28%</a:t>
            </a:r>
            <a:endParaRPr lang="en-IN" sz="1600" dirty="0"/>
          </a:p>
        </p:txBody>
      </p:sp>
    </p:spTree>
    <p:extLst>
      <p:ext uri="{BB962C8B-B14F-4D97-AF65-F5344CB8AC3E}">
        <p14:creationId xmlns:p14="http://schemas.microsoft.com/office/powerpoint/2010/main" val="53148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a:solidFill>
                  <a:srgbClr val="C00000"/>
                </a:solidFill>
              </a:rPr>
              <a:t>APPLICATIONS</a:t>
            </a:r>
          </a:p>
        </p:txBody>
      </p:sp>
      <p:sp>
        <p:nvSpPr>
          <p:cNvPr id="3" name="Content Placeholder 2"/>
          <p:cNvSpPr>
            <a:spLocks noGrp="1"/>
          </p:cNvSpPr>
          <p:nvPr>
            <p:ph idx="1"/>
          </p:nvPr>
        </p:nvSpPr>
        <p:spPr/>
        <p:txBody>
          <a:bodyPr/>
          <a:lstStyle/>
          <a:p>
            <a:pPr algn="just">
              <a:buFont typeface="Wingdings" pitchFamily="2" charset="2"/>
              <a:buChar char="Ø"/>
            </a:pPr>
            <a:endParaRPr lang="en-US" dirty="0"/>
          </a:p>
          <a:p>
            <a:pPr algn="just">
              <a:buFont typeface="Wingdings" pitchFamily="2" charset="2"/>
              <a:buChar char="Ø"/>
            </a:pPr>
            <a:r>
              <a:rPr lang="en-US" dirty="0"/>
              <a:t>Applications for this technology have a broad scope and the potential to make a large impact. This could be used to aid assisted vision devices for those with deteriorating, or lost, eyesight. </a:t>
            </a:r>
          </a:p>
          <a:p>
            <a:pPr algn="just">
              <a:buFont typeface="Wingdings" pitchFamily="2" charset="2"/>
              <a:buChar char="Ø"/>
            </a:pPr>
            <a:r>
              <a:rPr lang="en-US" dirty="0"/>
              <a:t>Social media websites like Facebook could use the information about the age and gender of the people to better infer the context of the image.</a:t>
            </a:r>
          </a:p>
          <a:p>
            <a:pPr algn="just">
              <a:buFont typeface="Wingdings" pitchFamily="2" charset="2"/>
              <a:buChar char="Ø"/>
            </a:pPr>
            <a:r>
              <a:rPr lang="en-US" dirty="0"/>
              <a:t>In human machine interaction.</a:t>
            </a:r>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00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CONCLUSION</a:t>
            </a:r>
          </a:p>
        </p:txBody>
      </p:sp>
      <p:sp>
        <p:nvSpPr>
          <p:cNvPr id="3" name="Content Placeholder 2"/>
          <p:cNvSpPr>
            <a:spLocks noGrp="1"/>
          </p:cNvSpPr>
          <p:nvPr>
            <p:ph idx="1"/>
          </p:nvPr>
        </p:nvSpPr>
        <p:spPr/>
        <p:txBody>
          <a:bodyPr/>
          <a:lstStyle/>
          <a:p>
            <a:pPr algn="just"/>
            <a:endParaRPr lang="en-US" dirty="0"/>
          </a:p>
          <a:p>
            <a:pPr algn="just"/>
            <a:r>
              <a:rPr lang="en-US" dirty="0"/>
              <a:t>CNN can be used to provide improved age and gender classification results, even considering the much smaller size of contemporary unconstrained image sets labeled for age and gender and emotion.</a:t>
            </a:r>
          </a:p>
          <a:p>
            <a:pPr algn="just"/>
            <a:r>
              <a:rPr lang="en-US" dirty="0"/>
              <a:t>The simplicity of the model implies that more elaborate systems using more training data may well be capable of substantially improving results beyond these results.</a:t>
            </a:r>
          </a:p>
          <a:p>
            <a:pPr algn="just"/>
            <a:r>
              <a:rPr lang="en-US" dirty="0"/>
              <a:t>One can also try to use a regression model instead of classification for Age Prediction if enough data is available.</a:t>
            </a:r>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4686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REFERENCES</a:t>
            </a:r>
          </a:p>
        </p:txBody>
      </p:sp>
      <p:sp>
        <p:nvSpPr>
          <p:cNvPr id="3" name="Content Placeholder 2"/>
          <p:cNvSpPr>
            <a:spLocks noGrp="1"/>
          </p:cNvSpPr>
          <p:nvPr>
            <p:ph idx="1"/>
          </p:nvPr>
        </p:nvSpPr>
        <p:spPr/>
        <p:txBody>
          <a:bodyPr>
            <a:normAutofit/>
          </a:bodyPr>
          <a:lstStyle/>
          <a:p>
            <a:pPr marL="114300" indent="0">
              <a:buNone/>
            </a:pPr>
            <a:endParaRPr lang="en-US" dirty="0"/>
          </a:p>
          <a:p>
            <a:r>
              <a:rPr lang="en-US" dirty="0"/>
              <a:t>Nagesh Singh Chauhan (2018), Predict Age and Gender using Convolutional Neural Network and </a:t>
            </a:r>
            <a:r>
              <a:rPr lang="en-US" dirty="0" err="1"/>
              <a:t>openCV</a:t>
            </a:r>
            <a:r>
              <a:rPr lang="en-US" dirty="0"/>
              <a:t>. Retrieved from </a:t>
            </a:r>
            <a:r>
              <a:rPr lang="en-US" u="sng" dirty="0">
                <a:hlinkClick r:id="rId2"/>
              </a:rPr>
              <a:t>https://towardsdatascience.com/predict-age-and-gender-using-convolutional-neural-network-and-opencv-fd90390e3ce6</a:t>
            </a:r>
            <a:endParaRPr lang="en-US" u="sng" dirty="0"/>
          </a:p>
          <a:p>
            <a:r>
              <a:rPr lang="en-US" sz="1800" dirty="0">
                <a:effectLst/>
                <a:latin typeface="Times New Roman" panose="02020603050405020304" pitchFamily="18" charset="0"/>
                <a:ea typeface="Times New Roman" panose="02020603050405020304" pitchFamily="18" charset="0"/>
                <a:cs typeface="Mangal" panose="02040503050203030202" pitchFamily="18" charset="0"/>
              </a:rPr>
              <a:t>VGG 16 - </a:t>
            </a:r>
            <a:r>
              <a:rPr lang="en-US" sz="1800" u="none" strike="noStrike" dirty="0">
                <a:solidFill>
                  <a:srgbClr val="0000FF"/>
                </a:solidFill>
                <a:effectLst/>
                <a:latin typeface="Times New Roman" panose="02020603050405020304" pitchFamily="18" charset="0"/>
                <a:ea typeface="Times New Roman" panose="02020603050405020304" pitchFamily="18" charset="0"/>
                <a:cs typeface="Mangal" panose="02040503050203030202" pitchFamily="18" charset="0"/>
                <a:hlinkClick r:id="rId3"/>
              </a:rPr>
              <a:t>https://towardsdatascience.com/step-by-step-vgg16-implementation-in-keras-forbeginnersa833c686ae6c#:~:text=VGG16%20is%20a%20convolution%20neural,vision%20model%20architecture%20till%20date.&amp;text=It%20follows%20this%20arrangement%20of,consistently%20throughout%20the%20whole%20architecture</a:t>
            </a:r>
            <a:r>
              <a:rPr lang="en-US" sz="1800" dirty="0">
                <a:effectLst/>
                <a:latin typeface="Cambria" panose="02040503050406030204" pitchFamily="18" charset="0"/>
                <a:ea typeface="Times New Roman" panose="02020603050405020304" pitchFamily="18" charset="0"/>
                <a:cs typeface="Calibri" panose="020F0502020204030204" pitchFamily="34" charset="0"/>
              </a:rPr>
              <a:t>.</a:t>
            </a:r>
            <a:endParaRPr lang="en-US" dirty="0"/>
          </a:p>
          <a:p>
            <a:pPr marL="114300" indent="0">
              <a:buNone/>
            </a:pPr>
            <a:endParaRPr lang="en-US" dirty="0"/>
          </a:p>
        </p:txBody>
      </p:sp>
      <p:cxnSp>
        <p:nvCxnSpPr>
          <p:cNvPr id="4" name="Straight Connector 3"/>
          <p:cNvCxnSpPr/>
          <p:nvPr/>
        </p:nvCxnSpPr>
        <p:spPr>
          <a:xfrm>
            <a:off x="387927" y="13716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050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CONTENTS</a:t>
            </a:r>
          </a:p>
        </p:txBody>
      </p:sp>
      <p:sp>
        <p:nvSpPr>
          <p:cNvPr id="3" name="Content Placeholder 2"/>
          <p:cNvSpPr>
            <a:spLocks noGrp="1"/>
          </p:cNvSpPr>
          <p:nvPr>
            <p:ph idx="1"/>
          </p:nvPr>
        </p:nvSpPr>
        <p:spPr>
          <a:xfrm>
            <a:off x="457200" y="1905000"/>
            <a:ext cx="7620000" cy="3733800"/>
          </a:xfrm>
        </p:spPr>
        <p:txBody>
          <a:bodyPr/>
          <a:lstStyle/>
          <a:p>
            <a:r>
              <a:rPr lang="en-US" dirty="0"/>
              <a:t>Motivation </a:t>
            </a:r>
          </a:p>
          <a:p>
            <a:r>
              <a:rPr lang="en-US" dirty="0"/>
              <a:t>Introduction</a:t>
            </a:r>
          </a:p>
          <a:p>
            <a:r>
              <a:rPr lang="en-US" dirty="0"/>
              <a:t>Project Overview</a:t>
            </a:r>
          </a:p>
          <a:p>
            <a:r>
              <a:rPr lang="en-US" dirty="0"/>
              <a:t>Dataset</a:t>
            </a:r>
          </a:p>
          <a:p>
            <a:r>
              <a:rPr lang="en-US" dirty="0"/>
              <a:t>Convolutional  Neural Networks</a:t>
            </a:r>
          </a:p>
          <a:p>
            <a:r>
              <a:rPr lang="en-US" dirty="0"/>
              <a:t>Network Architecture</a:t>
            </a:r>
          </a:p>
          <a:p>
            <a:r>
              <a:rPr lang="en-US" dirty="0"/>
              <a:t>Applications</a:t>
            </a:r>
          </a:p>
          <a:p>
            <a:r>
              <a:rPr lang="en-US" dirty="0"/>
              <a:t>Conclusion</a:t>
            </a:r>
          </a:p>
          <a:p>
            <a:pPr marL="114300" indent="0">
              <a:buNone/>
            </a:pPr>
            <a:endParaRPr lang="en-US" dirty="0"/>
          </a:p>
          <a:p>
            <a:endParaRPr lang="en-US" dirty="0"/>
          </a:p>
          <a:p>
            <a:endParaRPr lang="en-US" dirty="0"/>
          </a:p>
          <a:p>
            <a:endParaRPr lang="en-US"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5068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7772400" cy="1143000"/>
          </a:xfrm>
        </p:spPr>
        <p:txBody>
          <a:bodyPr/>
          <a:lstStyle/>
          <a:p>
            <a:pPr algn="ctr"/>
            <a:r>
              <a:rPr lang="en-US" sz="6600" dirty="0">
                <a:solidFill>
                  <a:srgbClr val="C00000"/>
                </a:solidFill>
              </a:rPr>
              <a:t>THANK YOU </a:t>
            </a:r>
          </a:p>
        </p:txBody>
      </p:sp>
    </p:spTree>
    <p:extLst>
      <p:ext uri="{BB962C8B-B14F-4D97-AF65-F5344CB8AC3E}">
        <p14:creationId xmlns:p14="http://schemas.microsoft.com/office/powerpoint/2010/main" val="402300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MOTIVATION</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000" dirty="0"/>
              <a:t>Automatic age, gender and emotion classification has become relevant to an increasing amount of applications, particularly since the rise of social platforms and social media.</a:t>
            </a:r>
          </a:p>
          <a:p>
            <a:pPr marL="114300" indent="0" algn="just">
              <a:buNone/>
            </a:pPr>
            <a:r>
              <a:rPr lang="en-US" sz="2000" dirty="0"/>
              <a:t>					</a:t>
            </a:r>
          </a:p>
          <a:p>
            <a:pPr algn="just">
              <a:buFont typeface="Wingdings" pitchFamily="2" charset="2"/>
              <a:buChar char="Ø"/>
            </a:pPr>
            <a:r>
              <a:rPr lang="en-US" sz="2000" dirty="0"/>
              <a:t>By learning representations through the use of deep-convolutional neural networks (CNN), a significant increase in performance can be obtained on these tasks. we used a simple convolutional network architecture that can be used to do the same.</a:t>
            </a: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6135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a:solidFill>
                  <a:srgbClr val="C00000"/>
                </a:solidFill>
              </a:rPr>
              <a:t>I</a:t>
            </a:r>
            <a:r>
              <a:rPr lang="en-US" sz="4400" dirty="0">
                <a:solidFill>
                  <a:srgbClr val="C00000"/>
                </a:solidFill>
              </a:rPr>
              <a:t>NTRODUCTION</a:t>
            </a:r>
          </a:p>
        </p:txBody>
      </p:sp>
      <p:sp>
        <p:nvSpPr>
          <p:cNvPr id="3" name="Content Placeholder 2"/>
          <p:cNvSpPr>
            <a:spLocks noGrp="1"/>
          </p:cNvSpPr>
          <p:nvPr>
            <p:ph idx="1"/>
          </p:nvPr>
        </p:nvSpPr>
        <p:spPr>
          <a:xfrm>
            <a:off x="457200" y="1600200"/>
            <a:ext cx="7391400" cy="4800600"/>
          </a:xfrm>
        </p:spPr>
        <p:txBody>
          <a:bodyPr>
            <a:normAutofit/>
          </a:bodyPr>
          <a:lstStyle/>
          <a:p>
            <a:pPr marL="114300" indent="0" algn="just">
              <a:buNone/>
            </a:pPr>
            <a:endParaRPr lang="en-US" sz="2000" dirty="0"/>
          </a:p>
          <a:p>
            <a:pPr marL="114300" indent="0" algn="just">
              <a:buNone/>
            </a:pPr>
            <a:r>
              <a:rPr lang="en-US" sz="2000" dirty="0"/>
              <a:t>Age and gender play fundamental roles in social interactions. Languages reserve different salutations and grammar rules for men or women, and very often different vocabularies are used when addressing elders compared to young people. </a:t>
            </a:r>
          </a:p>
          <a:p>
            <a:pPr marL="114300" indent="0" algn="just">
              <a:buNone/>
            </a:pPr>
            <a:endParaRPr lang="en-US" sz="2000" dirty="0"/>
          </a:p>
          <a:p>
            <a:pPr marL="114300" indent="0" algn="just">
              <a:buNone/>
            </a:pPr>
            <a:r>
              <a:rPr lang="en-US" sz="2000" dirty="0"/>
              <a:t>Therefore automated translation services and other forms of speech generation can factor in gender and age classification of subjects to improve their performance. Having an idea about the age and gender of a person  makes the task of interaction with them easier.</a:t>
            </a:r>
          </a:p>
          <a:p>
            <a:pPr marL="114300" indent="0" algn="just">
              <a:buNone/>
            </a:pPr>
            <a:endParaRPr lang="en-US" sz="2000" dirty="0"/>
          </a:p>
          <a:p>
            <a:pPr marL="114300" indent="0" algn="just">
              <a:buNone/>
            </a:pPr>
            <a:r>
              <a:rPr lang="en-US" sz="2000" dirty="0"/>
              <a:t>It can be further improved by sensing the emotion of the subject and proceeding accordingly.</a:t>
            </a:r>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440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sz="4400" dirty="0">
                <a:solidFill>
                  <a:srgbClr val="C00000"/>
                </a:solidFill>
              </a:rPr>
              <a:t>PROJECT OVERVIEW </a:t>
            </a:r>
          </a:p>
        </p:txBody>
      </p:sp>
      <p:sp>
        <p:nvSpPr>
          <p:cNvPr id="3" name="Content Placeholder 2"/>
          <p:cNvSpPr>
            <a:spLocks noGrp="1"/>
          </p:cNvSpPr>
          <p:nvPr>
            <p:ph idx="1"/>
          </p:nvPr>
        </p:nvSpPr>
        <p:spPr>
          <a:xfrm>
            <a:off x="457200" y="1417638"/>
            <a:ext cx="7620000" cy="4827977"/>
          </a:xfrm>
        </p:spPr>
        <p:txBody>
          <a:bodyPr>
            <a:normAutofit lnSpcReduction="10000"/>
          </a:bodyPr>
          <a:lstStyle/>
          <a:p>
            <a:pPr marL="114300" indent="0" algn="just">
              <a:lnSpc>
                <a:spcPct val="150000"/>
              </a:lnSpc>
              <a:buNone/>
            </a:pPr>
            <a:endParaRPr lang="en-US" sz="2000" dirty="0"/>
          </a:p>
          <a:p>
            <a:pPr algn="just">
              <a:lnSpc>
                <a:spcPct val="150000"/>
              </a:lnSpc>
              <a:buFont typeface="Wingdings" pitchFamily="2" charset="2"/>
              <a:buChar char="Ø"/>
            </a:pPr>
            <a:r>
              <a:rPr lang="en-US" sz="2000" dirty="0"/>
              <a:t>We have used UTKFACE dataset for age and gender classification.</a:t>
            </a:r>
          </a:p>
          <a:p>
            <a:pPr algn="just">
              <a:lnSpc>
                <a:spcPct val="150000"/>
              </a:lnSpc>
              <a:buFont typeface="Wingdings" pitchFamily="2" charset="2"/>
              <a:buChar char="Ø"/>
            </a:pPr>
            <a:r>
              <a:rPr lang="en-US" sz="2000" dirty="0"/>
              <a:t>Trained CNN (Convolutional Neural Networks) using the same dataset for age and gender prediction.</a:t>
            </a:r>
          </a:p>
          <a:p>
            <a:pPr algn="just">
              <a:lnSpc>
                <a:spcPct val="150000"/>
              </a:lnSpc>
              <a:buFont typeface="Wingdings" pitchFamily="2" charset="2"/>
              <a:buChar char="Ø"/>
            </a:pPr>
            <a:r>
              <a:rPr lang="en-US" sz="2000" dirty="0"/>
              <a:t>For emotion detection, we have used CKPLUS dataset.</a:t>
            </a:r>
          </a:p>
          <a:p>
            <a:pPr algn="just">
              <a:lnSpc>
                <a:spcPct val="150000"/>
              </a:lnSpc>
              <a:buFont typeface="Wingdings" pitchFamily="2" charset="2"/>
              <a:buChar char="Ø"/>
            </a:pPr>
            <a:r>
              <a:rPr lang="en-US" sz="2000" dirty="0"/>
              <a:t>Trained CNN (Convolutional Neural Networks) using the same dataset for emotion prediction.</a:t>
            </a:r>
          </a:p>
          <a:p>
            <a:pPr algn="just">
              <a:lnSpc>
                <a:spcPct val="150000"/>
              </a:lnSpc>
              <a:buFont typeface="Wingdings" pitchFamily="2" charset="2"/>
              <a:buChar char="Ø"/>
            </a:pPr>
            <a:r>
              <a:rPr lang="en-US" sz="2000" dirty="0"/>
              <a:t>Created a python application using OpenCV  deep learning module to combine both model and perform real time age, gender and emotion detection.</a:t>
            </a: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4091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UTKFACE DATASET </a:t>
            </a:r>
          </a:p>
        </p:txBody>
      </p:sp>
      <p:sp>
        <p:nvSpPr>
          <p:cNvPr id="3" name="Content Placeholder 2"/>
          <p:cNvSpPr>
            <a:spLocks noGrp="1"/>
          </p:cNvSpPr>
          <p:nvPr>
            <p:ph idx="1"/>
          </p:nvPr>
        </p:nvSpPr>
        <p:spPr>
          <a:xfrm>
            <a:off x="421341" y="1447800"/>
            <a:ext cx="7620000" cy="4800600"/>
          </a:xfrm>
        </p:spPr>
        <p:txBody>
          <a:bodyPr>
            <a:normAutofit/>
          </a:bodyPr>
          <a:lstStyle/>
          <a:p>
            <a:pPr marL="114300" indent="0">
              <a:buFont typeface="Arial" pitchFamily="34" charset="0"/>
              <a:buNone/>
            </a:pPr>
            <a:endParaRPr lang="en-US" sz="2000" dirty="0"/>
          </a:p>
          <a:p>
            <a:pPr marL="114300" indent="0">
              <a:buFont typeface="Arial" pitchFamily="34" charset="0"/>
              <a:buNone/>
            </a:pPr>
            <a:r>
              <a:rPr lang="en-US" sz="2000" dirty="0"/>
              <a:t>UTKFACE dataset is a large-scale face dataset with long age span (range from 0 to 116 years old). The dataset consists of 23,708 face images with annotations of age, gender, and ethnicity. The images cover large variation in pose, facial expression, illumination, occlusion, resolution, etc.</a:t>
            </a:r>
          </a:p>
          <a:p>
            <a:pPr algn="l" fontAlgn="base">
              <a:buFont typeface="Arial" panose="020B0604020202020204" pitchFamily="34" charset="0"/>
              <a:buChar char="•"/>
            </a:pPr>
            <a:r>
              <a:rPr lang="en-US" sz="2000" dirty="0"/>
              <a:t>consists of 20k+ face images in the wild (only single face in one image)</a:t>
            </a:r>
          </a:p>
          <a:p>
            <a:pPr algn="l" fontAlgn="base">
              <a:buFont typeface="Arial" panose="020B0604020202020204" pitchFamily="34" charset="0"/>
              <a:buChar char="•"/>
            </a:pPr>
            <a:r>
              <a:rPr lang="en-US" sz="2000" dirty="0"/>
              <a:t>provides the correspondingly aligned and cropped faces</a:t>
            </a:r>
          </a:p>
          <a:p>
            <a:pPr algn="l" fontAlgn="base">
              <a:buFont typeface="Arial" panose="020B0604020202020204" pitchFamily="34" charset="0"/>
              <a:buChar char="•"/>
            </a:pPr>
            <a:r>
              <a:rPr lang="en-US" sz="2000" dirty="0"/>
              <a:t>provides the corresponding landmarks (68 points)</a:t>
            </a:r>
          </a:p>
          <a:p>
            <a:pPr algn="l" fontAlgn="base">
              <a:buFont typeface="Arial" panose="020B0604020202020204" pitchFamily="34" charset="0"/>
              <a:buChar char="•"/>
            </a:pPr>
            <a:r>
              <a:rPr lang="en-US" sz="2000" dirty="0"/>
              <a:t>images are labelled by age, gender, and ethnicity</a:t>
            </a:r>
          </a:p>
          <a:p>
            <a:pPr algn="l" fontAlgn="base">
              <a:buFont typeface="Arial" panose="020B0604020202020204" pitchFamily="34" charset="0"/>
              <a:buChar char="•"/>
            </a:pPr>
            <a:r>
              <a:rPr lang="en-US" sz="2000" dirty="0"/>
              <a:t>File name is formatted like:-</a:t>
            </a:r>
          </a:p>
          <a:p>
            <a:pPr marL="114300" indent="0" algn="l" fontAlgn="base">
              <a:buNone/>
            </a:pPr>
            <a:r>
              <a:rPr lang="en-US" sz="2000" dirty="0"/>
              <a:t>	[age]_[gender]_[race]_[date&amp;time].jpg</a:t>
            </a:r>
          </a:p>
          <a:p>
            <a:pPr marL="114300" indent="0">
              <a:buNone/>
            </a:pPr>
            <a:endParaRPr lang="en-US" dirty="0"/>
          </a:p>
          <a:p>
            <a:endParaRPr lang="en-US" dirty="0"/>
          </a:p>
          <a:p>
            <a:endParaRPr lang="en-US"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763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CKPLUS DATASET </a:t>
            </a:r>
          </a:p>
        </p:txBody>
      </p:sp>
      <p:sp>
        <p:nvSpPr>
          <p:cNvPr id="3" name="Content Placeholder 2"/>
          <p:cNvSpPr>
            <a:spLocks noGrp="1"/>
          </p:cNvSpPr>
          <p:nvPr>
            <p:ph idx="1"/>
          </p:nvPr>
        </p:nvSpPr>
        <p:spPr>
          <a:xfrm>
            <a:off x="421341" y="1447800"/>
            <a:ext cx="7620000" cy="4800600"/>
          </a:xfrm>
        </p:spPr>
        <p:txBody>
          <a:bodyPr>
            <a:normAutofit/>
          </a:bodyPr>
          <a:lstStyle/>
          <a:p>
            <a:pPr marL="114300" indent="0">
              <a:buFont typeface="Arial" pitchFamily="34" charset="0"/>
              <a:buNone/>
            </a:pPr>
            <a:endParaRPr lang="en-US" sz="2000" dirty="0"/>
          </a:p>
          <a:p>
            <a:pPr marL="114300" indent="0">
              <a:buFont typeface="Arial" pitchFamily="34" charset="0"/>
              <a:buNone/>
            </a:pPr>
            <a:r>
              <a:rPr lang="en-US" sz="2000" dirty="0"/>
              <a:t>CKPLUS dataset consists of 981 file in 7 folder, each having similar emotion namely:</a:t>
            </a:r>
          </a:p>
          <a:p>
            <a:r>
              <a:rPr lang="en-US" sz="2000" dirty="0"/>
              <a:t>Anger – 135 files</a:t>
            </a:r>
          </a:p>
          <a:p>
            <a:r>
              <a:rPr lang="en-US" sz="2000" dirty="0"/>
              <a:t>Contempt – 54 files</a:t>
            </a:r>
          </a:p>
          <a:p>
            <a:r>
              <a:rPr lang="en-US" sz="2000" dirty="0"/>
              <a:t>Disgust – 177 files</a:t>
            </a:r>
          </a:p>
          <a:p>
            <a:r>
              <a:rPr lang="en-US" sz="2000" dirty="0"/>
              <a:t>Fear – 75 files</a:t>
            </a:r>
          </a:p>
          <a:p>
            <a:r>
              <a:rPr lang="en-US" sz="2000" dirty="0"/>
              <a:t>Happy – 207 files</a:t>
            </a:r>
          </a:p>
          <a:p>
            <a:r>
              <a:rPr lang="en-US" sz="2000" dirty="0"/>
              <a:t>Surprise – 249 files</a:t>
            </a:r>
          </a:p>
          <a:p>
            <a:r>
              <a:rPr lang="en-US" sz="2000" dirty="0"/>
              <a:t>Sadness – 84 files</a:t>
            </a:r>
          </a:p>
          <a:p>
            <a:pPr marL="114300" indent="0">
              <a:buNone/>
            </a:pPr>
            <a:r>
              <a:rPr lang="en-US" sz="2000" dirty="0"/>
              <a:t>Each folder has different number of images.</a:t>
            </a:r>
            <a:endParaRPr lang="en-US" dirty="0"/>
          </a:p>
          <a:p>
            <a:endParaRPr lang="en-US"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902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228600"/>
            <a:ext cx="7772400" cy="1249362"/>
          </a:xfrm>
        </p:spPr>
        <p:txBody>
          <a:bodyPr/>
          <a:lstStyle/>
          <a:p>
            <a:r>
              <a:rPr lang="en-US" sz="3600" dirty="0">
                <a:solidFill>
                  <a:srgbClr val="C00000"/>
                </a:solidFill>
              </a:rPr>
              <a:t>CONVOLUTIONAL  NEURAL NETWORKS</a:t>
            </a:r>
          </a:p>
        </p:txBody>
      </p:sp>
      <p:sp>
        <p:nvSpPr>
          <p:cNvPr id="3" name="Content Placeholder 2"/>
          <p:cNvSpPr>
            <a:spLocks noGrp="1"/>
          </p:cNvSpPr>
          <p:nvPr>
            <p:ph idx="1"/>
          </p:nvPr>
        </p:nvSpPr>
        <p:spPr>
          <a:xfrm>
            <a:off x="457200" y="1752600"/>
            <a:ext cx="7620000" cy="4648200"/>
          </a:xfrm>
        </p:spPr>
        <p:txBody>
          <a:bodyPr>
            <a:normAutofit/>
          </a:bodyPr>
          <a:lstStyle/>
          <a:p>
            <a:pPr marL="114300" indent="0" algn="just">
              <a:buNone/>
            </a:pPr>
            <a:r>
              <a:rPr lang="en-US" sz="2000" dirty="0"/>
              <a:t>Convolutional neural networks are a special type of feed-forward networks. These models are designed to emulate the behavior of a visual cortex. CNNs perform very well on visual recognition tasks.</a:t>
            </a:r>
          </a:p>
          <a:p>
            <a:pPr marL="114300" indent="0" algn="just">
              <a:buNone/>
            </a:pPr>
            <a:endParaRPr lang="en-US" sz="2000" dirty="0"/>
          </a:p>
          <a:p>
            <a:pPr marL="114300" indent="0" algn="just">
              <a:buNone/>
            </a:pPr>
            <a:r>
              <a:rPr lang="en-US" sz="2000" dirty="0"/>
              <a:t>These networks have 3 types of layers: Input layer, hidden layer and output layer. In these networks, data moves from the input layer through the hidden nodes and to the output nodes.</a:t>
            </a:r>
          </a:p>
          <a:p>
            <a:pPr marL="114300" indent="0" algn="just">
              <a:buNone/>
            </a:pPr>
            <a:endParaRPr lang="en-US" sz="2000" dirty="0"/>
          </a:p>
          <a:p>
            <a:pPr marL="114300" indent="0" algn="just">
              <a:buNone/>
            </a:pPr>
            <a:r>
              <a:rPr lang="en-US" sz="2000" dirty="0"/>
              <a:t>The convolutional, pooling and </a:t>
            </a:r>
            <a:r>
              <a:rPr lang="en-US" sz="2000" dirty="0" err="1"/>
              <a:t>ReLU</a:t>
            </a:r>
            <a:r>
              <a:rPr lang="en-US" sz="2000" dirty="0"/>
              <a:t> layers act as learnable features extractors, while the fully connected layers acts as a machine learning classifier.</a:t>
            </a: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3411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8920" r="18920"/>
          <a:stretch>
            <a:fillRect/>
          </a:stretch>
        </p:blipFill>
        <p:spPr/>
      </p:pic>
      <p:sp>
        <p:nvSpPr>
          <p:cNvPr id="4" name="Text Placeholder 3"/>
          <p:cNvSpPr>
            <a:spLocks noGrp="1"/>
          </p:cNvSpPr>
          <p:nvPr>
            <p:ph type="body" sz="half" idx="2"/>
          </p:nvPr>
        </p:nvSpPr>
        <p:spPr>
          <a:xfrm>
            <a:off x="381000" y="7010400"/>
            <a:ext cx="7772400" cy="612648"/>
          </a:xfrm>
        </p:spPr>
        <p:txBody>
          <a:bodyPr/>
          <a:lstStyle/>
          <a:p>
            <a:endParaRPr lang="en-US" dirty="0"/>
          </a:p>
        </p:txBody>
      </p:sp>
    </p:spTree>
    <p:extLst>
      <p:ext uri="{BB962C8B-B14F-4D97-AF65-F5344CB8AC3E}">
        <p14:creationId xmlns:p14="http://schemas.microsoft.com/office/powerpoint/2010/main" val="4231702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1423</TotalTime>
  <Words>1084</Words>
  <Application>Microsoft Office PowerPoint</Application>
  <PresentationFormat>On-screen Show (4:3)</PresentationFormat>
  <Paragraphs>102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vt:lpstr>
      <vt:lpstr>Times New Roman</vt:lpstr>
      <vt:lpstr>Wingdings</vt:lpstr>
      <vt:lpstr>Adjacency</vt:lpstr>
      <vt:lpstr>Major Project On</vt:lpstr>
      <vt:lpstr>CONTENTS</vt:lpstr>
      <vt:lpstr>MOTIVATION</vt:lpstr>
      <vt:lpstr>INTRODUCTION</vt:lpstr>
      <vt:lpstr>         PROJECT OVERVIEW </vt:lpstr>
      <vt:lpstr>UTKFACE DATASET </vt:lpstr>
      <vt:lpstr>CKPLUS DATASET </vt:lpstr>
      <vt:lpstr>CONVOLUTIONAL  NEURAL NETWORKS</vt:lpstr>
      <vt:lpstr>PowerPoint Presentation</vt:lpstr>
      <vt:lpstr>CNN for Age, Gender and Emotion Estimation</vt:lpstr>
      <vt:lpstr>NETWORK ARCHITECTURE</vt:lpstr>
      <vt:lpstr>NETWORK ARCHITECTURE</vt:lpstr>
      <vt:lpstr>PowerPoint Presentation</vt:lpstr>
      <vt:lpstr>PowerPoint Presentation</vt:lpstr>
      <vt:lpstr>PowerPoint Presentation</vt:lpstr>
      <vt:lpstr>PowerPoint Presentation</vt:lpstr>
      <vt:lpstr>APPLICATIONS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Detection using Tensorflow and Opencv</dc:title>
  <dc:creator>komalchauhan</dc:creator>
  <cp:lastModifiedBy>Aditya agrawal</cp:lastModifiedBy>
  <cp:revision>91</cp:revision>
  <dcterms:created xsi:type="dcterms:W3CDTF">2019-02-17T03:43:10Z</dcterms:created>
  <dcterms:modified xsi:type="dcterms:W3CDTF">2021-04-05T08:56:28Z</dcterms:modified>
</cp:coreProperties>
</file>