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7" r:id="rId1"/>
    <p:sldMasterId id="2147483658" r:id="rId2"/>
    <p:sldMasterId id="2147483659" r:id="rId3"/>
    <p:sldMasterId id="2147483660" r:id="rId4"/>
  </p:sldMasterIdLst>
  <p:notesMasterIdLst>
    <p:notesMasterId r:id="rId28"/>
  </p:notesMasterIdLst>
  <p:sldIdLst>
    <p:sldId id="256" r:id="rId5"/>
    <p:sldId id="257" r:id="rId6"/>
    <p:sldId id="268" r:id="rId7"/>
    <p:sldId id="269" r:id="rId8"/>
    <p:sldId id="270" r:id="rId9"/>
    <p:sldId id="283" r:id="rId10"/>
    <p:sldId id="259" r:id="rId11"/>
    <p:sldId id="273" r:id="rId12"/>
    <p:sldId id="274" r:id="rId13"/>
    <p:sldId id="282" r:id="rId14"/>
    <p:sldId id="284" r:id="rId15"/>
    <p:sldId id="285" r:id="rId16"/>
    <p:sldId id="286" r:id="rId17"/>
    <p:sldId id="275" r:id="rId18"/>
    <p:sldId id="276" r:id="rId19"/>
    <p:sldId id="287" r:id="rId20"/>
    <p:sldId id="278" r:id="rId21"/>
    <p:sldId id="288" r:id="rId22"/>
    <p:sldId id="289" r:id="rId23"/>
    <p:sldId id="290" r:id="rId24"/>
    <p:sldId id="262" r:id="rId25"/>
    <p:sldId id="279" r:id="rId26"/>
    <p:sldId id="281" r:id="rId27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4EFA300-D87B-42D7-84B3-77BAC2F0A8D1}">
  <a:tblStyle styleId="{B4EFA300-D87B-42D7-84B3-77BAC2F0A8D1}" styleName="Table_0"/>
  <a:tblStyle styleId="{65E2A1E9-1426-4D57-AD69-F3DB54AED6FB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728" y="-5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142751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rgbClr val="131313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80508" y="2092271"/>
            <a:ext cx="5558117" cy="2179449"/>
          </a:xfrm>
          <a:prstGeom prst="rect">
            <a:avLst/>
          </a:prstGeom>
          <a:noFill/>
          <a:ln>
            <a:noFill/>
          </a:ln>
        </p:spPr>
        <p:txBody>
          <a:bodyPr lIns="51850" tIns="51850" rIns="51850" bIns="51850" anchor="t" anchorCtr="0"/>
          <a:lstStyle>
            <a:lvl1pPr mar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300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52400" indent="-50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Proxima Nova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304800" indent="-63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Proxima Nova"/>
              <a:buChar char="–"/>
              <a:defRPr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457200" indent="-63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Proxima Nova"/>
              <a:buChar char="–"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609600" indent="-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762000" indent="1143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 sz="2300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914400" indent="254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 sz="2300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1054100" indent="406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 sz="2300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1206500" indent="533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 sz="2300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94851" y="83545"/>
            <a:ext cx="5307105" cy="1641851"/>
          </a:xfrm>
          <a:prstGeom prst="rect">
            <a:avLst/>
          </a:prstGeom>
          <a:noFill/>
          <a:ln>
            <a:noFill/>
          </a:ln>
        </p:spPr>
        <p:txBody>
          <a:bodyPr lIns="51850" tIns="51850" rIns="51850" bIns="51850" anchor="b" anchorCtr="0"/>
          <a:lstStyle>
            <a:lvl1pPr marL="0" indent="0" algn="l" rtl="0">
              <a:lnSpc>
                <a:spcPct val="101515"/>
              </a:lnSpc>
              <a:spcBef>
                <a:spcPts val="0"/>
              </a:spcBef>
              <a:spcAft>
                <a:spcPts val="0"/>
              </a:spcAft>
              <a:defRPr sz="3700" b="1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indent="0" algn="l" rtl="0">
              <a:lnSpc>
                <a:spcPct val="101515"/>
              </a:lnSpc>
              <a:spcBef>
                <a:spcPts val="0"/>
              </a:spcBef>
              <a:spcAft>
                <a:spcPts val="0"/>
              </a:spcAft>
              <a:defRPr sz="3700" b="1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indent="0" algn="l" rtl="0">
              <a:lnSpc>
                <a:spcPct val="101515"/>
              </a:lnSpc>
              <a:spcBef>
                <a:spcPts val="0"/>
              </a:spcBef>
              <a:spcAft>
                <a:spcPts val="0"/>
              </a:spcAft>
              <a:defRPr sz="3700" b="1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indent="0" algn="l" rtl="0">
              <a:lnSpc>
                <a:spcPct val="101515"/>
              </a:lnSpc>
              <a:spcBef>
                <a:spcPts val="0"/>
              </a:spcBef>
              <a:spcAft>
                <a:spcPts val="0"/>
              </a:spcAft>
              <a:defRPr sz="3700" b="1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indent="0" algn="l" rtl="0">
              <a:lnSpc>
                <a:spcPct val="101515"/>
              </a:lnSpc>
              <a:spcBef>
                <a:spcPts val="0"/>
              </a:spcBef>
              <a:spcAft>
                <a:spcPts val="0"/>
              </a:spcAft>
              <a:defRPr sz="3700" b="1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indent="0" algn="l" rtl="0">
              <a:lnSpc>
                <a:spcPct val="101515"/>
              </a:lnSpc>
              <a:spcBef>
                <a:spcPts val="0"/>
              </a:spcBef>
              <a:spcAft>
                <a:spcPts val="0"/>
              </a:spcAft>
              <a:defRPr sz="3700" b="1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indent="0" algn="l" rtl="0">
              <a:lnSpc>
                <a:spcPct val="101515"/>
              </a:lnSpc>
              <a:spcBef>
                <a:spcPts val="0"/>
              </a:spcBef>
              <a:spcAft>
                <a:spcPts val="0"/>
              </a:spcAft>
              <a:defRPr sz="3700" b="1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indent="0" algn="l" rtl="0">
              <a:lnSpc>
                <a:spcPct val="101515"/>
              </a:lnSpc>
              <a:spcBef>
                <a:spcPts val="0"/>
              </a:spcBef>
              <a:spcAft>
                <a:spcPts val="0"/>
              </a:spcAft>
              <a:defRPr sz="3700" b="1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indent="0" algn="l" rtl="0">
              <a:lnSpc>
                <a:spcPct val="101515"/>
              </a:lnSpc>
              <a:spcBef>
                <a:spcPts val="0"/>
              </a:spcBef>
              <a:spcAft>
                <a:spcPts val="0"/>
              </a:spcAft>
              <a:defRPr sz="3700" b="1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rgbClr val="131313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>
            <a:off x="8553225" y="217944"/>
            <a:ext cx="95922" cy="123502"/>
          </a:xfrm>
          <a:prstGeom prst="rect">
            <a:avLst/>
          </a:prstGeom>
          <a:noFill/>
          <a:ln>
            <a:noFill/>
          </a:ln>
        </p:spPr>
        <p:txBody>
          <a:bodyPr lIns="51850" tIns="25925" rIns="51850" bIns="25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800"/>
              <a:t> 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517263" y="261533"/>
            <a:ext cx="4317402" cy="290593"/>
          </a:xfrm>
          <a:prstGeom prst="rect">
            <a:avLst/>
          </a:prstGeom>
          <a:noFill/>
          <a:ln>
            <a:noFill/>
          </a:ln>
        </p:spPr>
        <p:txBody>
          <a:bodyPr lIns="51850" tIns="51850" rIns="51850" bIns="51850" anchor="t" anchorCtr="0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900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900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900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900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900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900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900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900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900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516367" y="1375776"/>
            <a:ext cx="1938169" cy="3767722"/>
          </a:xfrm>
          <a:prstGeom prst="rect">
            <a:avLst/>
          </a:prstGeom>
          <a:noFill/>
          <a:ln>
            <a:noFill/>
          </a:ln>
        </p:spPr>
        <p:txBody>
          <a:bodyPr lIns="51850" tIns="51850" rIns="51850" bIns="51850" anchor="t" anchorCtr="0"/>
          <a:lstStyle>
            <a:lvl1pPr mar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defRPr sz="1400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defRPr sz="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rgbClr val="131313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87679" y="653834"/>
            <a:ext cx="8118437" cy="762807"/>
          </a:xfrm>
          <a:prstGeom prst="rect">
            <a:avLst/>
          </a:prstGeom>
          <a:noFill/>
          <a:ln>
            <a:noFill/>
          </a:ln>
        </p:spPr>
        <p:txBody>
          <a:bodyPr lIns="51850" tIns="51850" rIns="51850" bIns="51850" anchor="t" anchorCtr="0"/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500" b="1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500" b="1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500" b="1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500" b="1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500" b="1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500" b="1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500" b="1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500" b="1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500" b="1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502023" y="1569203"/>
            <a:ext cx="8118437" cy="3218320"/>
          </a:xfrm>
          <a:prstGeom prst="rect">
            <a:avLst/>
          </a:prstGeom>
          <a:noFill/>
          <a:ln>
            <a:noFill/>
          </a:ln>
        </p:spPr>
        <p:txBody>
          <a:bodyPr lIns="51850" tIns="51850" rIns="51850" bIns="51850" anchor="t" anchorCtr="0"/>
          <a:lstStyle>
            <a:lvl1pPr mar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defRPr sz="1600" baseline="0">
                <a:solidFill>
                  <a:srgbClr val="84BD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52400" indent="-508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4BD00"/>
              </a:buClr>
              <a:buFont typeface="Proxima Nova"/>
              <a:buChar char="•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330200" indent="-762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4BD00"/>
              </a:buClr>
              <a:buFont typeface="Proxima Nova"/>
              <a:buChar char="–"/>
              <a:defRPr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482600" indent="-635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4BD00"/>
              </a:buClr>
              <a:buFont typeface="Proxima Nova"/>
              <a:buChar char="–"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635000" indent="-635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4BD00"/>
              </a:buClr>
              <a:buFont typeface="Proxima Nova"/>
              <a:buChar char="–"/>
              <a:defRPr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787400" indent="-508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4BD00"/>
              </a:buClr>
              <a:buFont typeface="Proxima Nova"/>
              <a:buChar char="–"/>
              <a:defRPr sz="1600" baseline="0">
                <a:solidFill>
                  <a:srgbClr val="84BD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939800" indent="-38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4BD00"/>
              </a:buClr>
              <a:buFont typeface="Proxima Nova"/>
              <a:buChar char="–"/>
              <a:defRPr sz="1600" baseline="0">
                <a:solidFill>
                  <a:srgbClr val="84BD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1092200" indent="-38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4BD00"/>
              </a:buClr>
              <a:buFont typeface="Proxima Nova"/>
              <a:buChar char="–"/>
              <a:defRPr sz="1600" baseline="0">
                <a:solidFill>
                  <a:srgbClr val="84BD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1257300" indent="-508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4BD00"/>
              </a:buClr>
              <a:buFont typeface="Proxima Nova"/>
              <a:buChar char="–"/>
              <a:defRPr sz="1600" baseline="0">
                <a:solidFill>
                  <a:srgbClr val="84BD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/>
          <p:nvPr/>
        </p:nvSpPr>
        <p:spPr>
          <a:xfrm>
            <a:off x="8554122" y="221577"/>
            <a:ext cx="95025" cy="123502"/>
          </a:xfrm>
          <a:prstGeom prst="rect">
            <a:avLst/>
          </a:prstGeom>
          <a:noFill/>
          <a:ln>
            <a:noFill/>
          </a:ln>
        </p:spPr>
        <p:txBody>
          <a:bodyPr lIns="51850" tIns="25925" rIns="51850" bIns="25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800"/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3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80508" y="2092271"/>
            <a:ext cx="5558117" cy="2179449"/>
          </a:xfrm>
          <a:prstGeom prst="rect">
            <a:avLst/>
          </a:prstGeom>
          <a:noFill/>
          <a:ln>
            <a:noFill/>
          </a:ln>
        </p:spPr>
        <p:txBody>
          <a:bodyPr lIns="51850" tIns="51850" rIns="51850" bIns="51850" anchor="t" anchorCtr="0"/>
          <a:lstStyle>
            <a:lvl1pPr marL="0" marR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34782"/>
              <a:defRPr sz="2300" b="0" i="0" u="none" strike="noStrike" cap="none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52400" marR="0" indent="-50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Proxima Nova"/>
              <a:buChar char="•"/>
              <a:defRPr sz="1600" b="0" i="0" u="none" strike="noStrike" cap="none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304800" marR="0" indent="-63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53333"/>
              <a:buFont typeface="Proxima Nova"/>
              <a:buChar char="–"/>
              <a:defRPr sz="1500" b="0" i="0" u="none" strike="noStrike" cap="none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457200" marR="0" indent="-63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57142"/>
              <a:buFont typeface="Proxima Nova"/>
              <a:buChar char="–"/>
              <a:defRPr sz="1400" b="0" i="0" u="none" strike="noStrike" cap="none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609600" marR="0" indent="-12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57142"/>
              <a:defRPr sz="1400" b="0" i="0" u="none" strike="noStrike" cap="none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762000" marR="0" indent="1143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34782"/>
              <a:defRPr sz="2300" b="0" i="0" u="none" strike="noStrike" cap="none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914400" marR="0" indent="254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34782"/>
              <a:defRPr sz="2300" b="0" i="0" u="none" strike="noStrike" cap="none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1054100" marR="0" indent="406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34782"/>
              <a:defRPr sz="2300" b="0" i="0" u="none" strike="noStrike" cap="none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1206500" marR="0" indent="533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34782"/>
              <a:defRPr sz="2300" b="0" i="0" u="none" strike="noStrike" cap="none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87679" y="0"/>
            <a:ext cx="5307105" cy="1725397"/>
          </a:xfrm>
          <a:prstGeom prst="rect">
            <a:avLst/>
          </a:prstGeom>
          <a:noFill/>
          <a:ln>
            <a:noFill/>
          </a:ln>
        </p:spPr>
        <p:txBody>
          <a:bodyPr lIns="51850" tIns="51850" rIns="51850" bIns="51850" anchor="b" anchorCtr="0"/>
          <a:lstStyle>
            <a:lvl1pPr marL="0" marR="0" indent="0" algn="l" rtl="0">
              <a:lnSpc>
                <a:spcPct val="101515"/>
              </a:lnSpc>
              <a:spcBef>
                <a:spcPts val="0"/>
              </a:spcBef>
              <a:spcAft>
                <a:spcPts val="0"/>
              </a:spcAft>
              <a:buSzPct val="25000"/>
              <a:defRPr sz="3700" b="1" i="0" u="none" strike="noStrike" cap="none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0" algn="l" rtl="0">
              <a:lnSpc>
                <a:spcPct val="101515"/>
              </a:lnSpc>
              <a:spcBef>
                <a:spcPts val="0"/>
              </a:spcBef>
              <a:spcAft>
                <a:spcPts val="0"/>
              </a:spcAft>
              <a:buSzPct val="25000"/>
              <a:defRPr sz="3700" b="1" i="0" u="none" strike="noStrike" cap="none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0" algn="l" rtl="0">
              <a:lnSpc>
                <a:spcPct val="101515"/>
              </a:lnSpc>
              <a:spcBef>
                <a:spcPts val="0"/>
              </a:spcBef>
              <a:spcAft>
                <a:spcPts val="0"/>
              </a:spcAft>
              <a:buSzPct val="25000"/>
              <a:defRPr sz="3700" b="1" i="0" u="none" strike="noStrike" cap="none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0" algn="l" rtl="0">
              <a:lnSpc>
                <a:spcPct val="101515"/>
              </a:lnSpc>
              <a:spcBef>
                <a:spcPts val="0"/>
              </a:spcBef>
              <a:spcAft>
                <a:spcPts val="0"/>
              </a:spcAft>
              <a:buSzPct val="25000"/>
              <a:defRPr sz="3700" b="1" i="0" u="none" strike="noStrike" cap="none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0" algn="l" rtl="0">
              <a:lnSpc>
                <a:spcPct val="101515"/>
              </a:lnSpc>
              <a:spcBef>
                <a:spcPts val="0"/>
              </a:spcBef>
              <a:spcAft>
                <a:spcPts val="0"/>
              </a:spcAft>
              <a:buSzPct val="25000"/>
              <a:defRPr sz="3700" b="1" i="0" u="none" strike="noStrike" cap="none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indent="0" algn="l" rtl="0">
              <a:lnSpc>
                <a:spcPct val="101515"/>
              </a:lnSpc>
              <a:spcBef>
                <a:spcPts val="0"/>
              </a:spcBef>
              <a:spcAft>
                <a:spcPts val="0"/>
              </a:spcAft>
              <a:buSzPct val="25000"/>
              <a:defRPr sz="3700" b="1" i="0" u="none" strike="noStrike" cap="none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indent="0" algn="l" rtl="0">
              <a:lnSpc>
                <a:spcPct val="101515"/>
              </a:lnSpc>
              <a:spcBef>
                <a:spcPts val="0"/>
              </a:spcBef>
              <a:spcAft>
                <a:spcPts val="0"/>
              </a:spcAft>
              <a:buSzPct val="25000"/>
              <a:defRPr sz="3700" b="1" i="0" u="none" strike="noStrike" cap="none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indent="0" algn="l" rtl="0">
              <a:lnSpc>
                <a:spcPct val="101515"/>
              </a:lnSpc>
              <a:spcBef>
                <a:spcPts val="0"/>
              </a:spcBef>
              <a:spcAft>
                <a:spcPts val="0"/>
              </a:spcAft>
              <a:buSzPct val="25000"/>
              <a:defRPr sz="3700" b="1" i="0" u="none" strike="noStrike" cap="none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indent="0" algn="l" rtl="0">
              <a:lnSpc>
                <a:spcPct val="101515"/>
              </a:lnSpc>
              <a:spcBef>
                <a:spcPts val="0"/>
              </a:spcBef>
              <a:spcAft>
                <a:spcPts val="0"/>
              </a:spcAft>
              <a:buSzPct val="25000"/>
              <a:defRPr sz="3700" b="1" i="0" u="none" strike="noStrike" cap="none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3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517263" y="261533"/>
            <a:ext cx="4317402" cy="290593"/>
          </a:xfrm>
          <a:prstGeom prst="rect">
            <a:avLst/>
          </a:prstGeom>
          <a:noFill/>
          <a:ln>
            <a:noFill/>
          </a:ln>
        </p:spPr>
        <p:txBody>
          <a:bodyPr lIns="51850" tIns="51850" rIns="51850" bIns="51850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8888"/>
              <a:defRPr sz="900" b="0" i="0" u="none" strike="noStrike" cap="none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8888"/>
              <a:defRPr sz="900" b="0" i="0" u="none" strike="noStrike" cap="none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8888"/>
              <a:defRPr sz="900" b="0" i="0" u="none" strike="noStrike" cap="none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8888"/>
              <a:defRPr sz="900" b="0" i="0" u="none" strike="noStrike" cap="none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8888"/>
              <a:defRPr sz="900" b="0" i="0" u="none" strike="noStrike" cap="none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8888"/>
              <a:defRPr sz="900" b="0" i="0" u="none" strike="noStrike" cap="none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8888"/>
              <a:defRPr sz="900" b="0" i="0" u="none" strike="noStrike" cap="none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8888"/>
              <a:defRPr sz="900" b="0" i="0" u="none" strike="noStrike" cap="none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8888"/>
              <a:defRPr sz="900" b="0" i="0" u="none" strike="noStrike" cap="none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/>
          <p:nvPr/>
        </p:nvSpPr>
        <p:spPr>
          <a:xfrm>
            <a:off x="8553225" y="217944"/>
            <a:ext cx="95922" cy="123502"/>
          </a:xfrm>
          <a:prstGeom prst="rect">
            <a:avLst/>
          </a:prstGeom>
          <a:noFill/>
          <a:ln>
            <a:noFill/>
          </a:ln>
        </p:spPr>
        <p:txBody>
          <a:bodyPr lIns="51850" tIns="25925" rIns="51850" bIns="259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" sz="800" b="0" i="0" u="none" strike="noStrike" cap="none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*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516367" y="1375776"/>
            <a:ext cx="1938169" cy="3767722"/>
          </a:xfrm>
          <a:prstGeom prst="rect">
            <a:avLst/>
          </a:prstGeom>
          <a:noFill/>
          <a:ln>
            <a:noFill/>
          </a:ln>
        </p:spPr>
        <p:txBody>
          <a:bodyPr lIns="51850" tIns="51850" rIns="51850" bIns="51850" anchor="t" anchorCtr="0"/>
          <a:lstStyle>
            <a:lvl1pPr marL="0" marR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ct val="57142"/>
              <a:defRPr sz="1400" b="0" i="0" u="none" strike="noStrike" cap="none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100000"/>
              <a:defRPr sz="800" b="0" i="0" u="none" strike="noStrike" cap="none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800" b="0" i="0" u="none" strike="noStrike" cap="none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800" b="0" i="0" u="none" strike="noStrike" cap="none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 sz="800" b="0" i="0" u="none" strike="noStrike" cap="none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7142"/>
              <a:defRPr sz="1400" b="0" i="0" u="none" strike="noStrike" cap="none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7142"/>
              <a:defRPr sz="1400" b="0" i="0" u="none" strike="noStrike" cap="none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7142"/>
              <a:defRPr sz="1400" b="0" i="0" u="none" strike="noStrike" cap="none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7142"/>
              <a:defRPr sz="1400" b="0" i="0" u="none" strike="noStrike" cap="none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3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509195" y="1569203"/>
            <a:ext cx="8118437" cy="3218320"/>
          </a:xfrm>
          <a:prstGeom prst="rect">
            <a:avLst/>
          </a:prstGeom>
          <a:noFill/>
          <a:ln>
            <a:noFill/>
          </a:ln>
        </p:spPr>
        <p:txBody>
          <a:bodyPr lIns="51850" tIns="51850" rIns="51850" bIns="51850" anchor="t" anchorCtr="0"/>
          <a:lstStyle>
            <a:lvl1pPr marL="0" marR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50000"/>
              <a:defRPr sz="1600" b="0" i="0" u="none" strike="noStrike" cap="none" baseline="0">
                <a:solidFill>
                  <a:srgbClr val="84BD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52400" marR="0" indent="-508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4BD00"/>
              </a:buClr>
              <a:buSzPct val="50000"/>
              <a:buFont typeface="Proxima Nova"/>
              <a:buChar char="•"/>
              <a:defRPr sz="1600" b="0" i="0" u="none" strike="noStrike" cap="none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330200" marR="0" indent="-762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4BD00"/>
              </a:buClr>
              <a:buSzPct val="53333"/>
              <a:buFont typeface="Proxima Nova"/>
              <a:buChar char="–"/>
              <a:defRPr sz="1500" b="0" i="0" u="none" strike="noStrike" cap="none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482600" marR="0" indent="-635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4BD00"/>
              </a:buClr>
              <a:buSzPct val="57142"/>
              <a:buFont typeface="Proxima Nova"/>
              <a:buChar char="–"/>
              <a:defRPr sz="1400" b="0" i="0" u="none" strike="noStrike" cap="none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635000" marR="0" indent="-635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4BD00"/>
              </a:buClr>
              <a:buSzPct val="57142"/>
              <a:buFont typeface="Proxima Nova"/>
              <a:buChar char="–"/>
              <a:defRPr sz="1400" b="0" i="0" u="none" strike="noStrike" cap="none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787400" marR="0" indent="-508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4BD00"/>
              </a:buClr>
              <a:buSzPct val="50000"/>
              <a:buFont typeface="Proxima Nova"/>
              <a:buChar char="–"/>
              <a:defRPr sz="1600" b="0" i="0" u="none" strike="noStrike" cap="none" baseline="0">
                <a:solidFill>
                  <a:srgbClr val="84BD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939800" marR="0" indent="-38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4BD00"/>
              </a:buClr>
              <a:buSzPct val="50000"/>
              <a:buFont typeface="Proxima Nova"/>
              <a:buChar char="–"/>
              <a:defRPr sz="1600" b="0" i="0" u="none" strike="noStrike" cap="none" baseline="0">
                <a:solidFill>
                  <a:srgbClr val="84BD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1092200" marR="0" indent="-38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4BD00"/>
              </a:buClr>
              <a:buSzPct val="50000"/>
              <a:buFont typeface="Proxima Nova"/>
              <a:buChar char="–"/>
              <a:defRPr sz="1600" b="0" i="0" u="none" strike="noStrike" cap="none" baseline="0">
                <a:solidFill>
                  <a:srgbClr val="84BD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1257300" marR="0" indent="-508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4BD00"/>
              </a:buClr>
              <a:buSzPct val="50000"/>
              <a:buFont typeface="Proxima Nova"/>
              <a:buChar char="–"/>
              <a:defRPr sz="1600" b="0" i="0" u="none" strike="noStrike" cap="none" baseline="0">
                <a:solidFill>
                  <a:srgbClr val="84BD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516367" y="653834"/>
            <a:ext cx="8118437" cy="762807"/>
          </a:xfrm>
          <a:prstGeom prst="rect">
            <a:avLst/>
          </a:prstGeom>
          <a:noFill/>
          <a:ln>
            <a:noFill/>
          </a:ln>
        </p:spPr>
        <p:txBody>
          <a:bodyPr lIns="51850" tIns="51850" rIns="51850" bIns="51850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2000"/>
              <a:defRPr sz="2500" b="1" i="0" u="none" strike="noStrike" cap="none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2000"/>
              <a:defRPr sz="2500" b="1" i="0" u="none" strike="noStrike" cap="none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2000"/>
              <a:defRPr sz="2500" b="1" i="0" u="none" strike="noStrike" cap="none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2000"/>
              <a:defRPr sz="2500" b="1" i="0" u="none" strike="noStrike" cap="none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2000"/>
              <a:defRPr sz="2500" b="1" i="0" u="none" strike="noStrike" cap="none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2000"/>
              <a:defRPr sz="2500" b="1" i="0" u="none" strike="noStrike" cap="none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2000"/>
              <a:defRPr sz="2500" b="1" i="0" u="none" strike="noStrike" cap="none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2000"/>
              <a:defRPr sz="2500" b="1" i="0" u="none" strike="noStrike" cap="none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2000"/>
              <a:defRPr sz="2500" b="1" i="0" u="none" strike="noStrike" cap="none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/>
          <p:nvPr/>
        </p:nvSpPr>
        <p:spPr>
          <a:xfrm>
            <a:off x="8554122" y="221577"/>
            <a:ext cx="95025" cy="123502"/>
          </a:xfrm>
          <a:prstGeom prst="rect">
            <a:avLst/>
          </a:prstGeom>
          <a:noFill/>
          <a:ln>
            <a:noFill/>
          </a:ln>
        </p:spPr>
        <p:txBody>
          <a:bodyPr lIns="51850" tIns="25925" rIns="51850" bIns="259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" sz="800" b="0" i="0" u="none" strike="noStrike" cap="none" baseline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*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tif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4.tif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3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Shape 45"/>
          <p:cNvGraphicFramePr/>
          <p:nvPr>
            <p:extLst>
              <p:ext uri="{D42A27DB-BD31-4B8C-83A1-F6EECF244321}">
                <p14:modId xmlns:p14="http://schemas.microsoft.com/office/powerpoint/2010/main" val="4197616657"/>
              </p:ext>
            </p:extLst>
          </p:nvPr>
        </p:nvGraphicFramePr>
        <p:xfrm>
          <a:off x="6704703" y="4466054"/>
          <a:ext cx="1957875" cy="326900"/>
        </p:xfrm>
        <a:graphic>
          <a:graphicData uri="http://schemas.openxmlformats.org/drawingml/2006/table">
            <a:tbl>
              <a:tblPr>
                <a:noFill/>
                <a:tableStyleId>{B4EFA300-D87B-42D7-84B3-77BAC2F0A8D1}</a:tableStyleId>
              </a:tblPr>
              <a:tblGrid>
                <a:gridCol w="1957875"/>
              </a:tblGrid>
              <a:tr h="3269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Proxima Nova"/>
                        <a:buNone/>
                      </a:pPr>
                      <a:endParaRPr lang="en" dirty="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675" marR="28675" marT="29050" marB="29050" anchor="ctr"/>
                </a:tc>
              </a:tr>
            </a:tbl>
          </a:graphicData>
        </a:graphic>
      </p:graphicFrame>
      <p:sp>
        <p:nvSpPr>
          <p:cNvPr id="46" name="Shape 46"/>
          <p:cNvSpPr/>
          <p:nvPr/>
        </p:nvSpPr>
        <p:spPr>
          <a:xfrm>
            <a:off x="-7171" y="-65383"/>
            <a:ext cx="9144000" cy="65383"/>
          </a:xfrm>
          <a:prstGeom prst="rect">
            <a:avLst/>
          </a:prstGeom>
          <a:solidFill>
            <a:srgbClr val="141414"/>
          </a:solidFill>
          <a:ln w="25400" cap="flat">
            <a:solidFill>
              <a:srgbClr val="1414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67" y="4431546"/>
            <a:ext cx="1281952" cy="38727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80508" y="2092271"/>
            <a:ext cx="5558117" cy="2179449"/>
          </a:xfrm>
          <a:prstGeom prst="rect">
            <a:avLst/>
          </a:prstGeom>
          <a:noFill/>
          <a:ln>
            <a:noFill/>
          </a:ln>
        </p:spPr>
        <p:txBody>
          <a:bodyPr lIns="51850" tIns="25925" rIns="21600" bIns="25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roxima Nova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3600" dirty="0" smtClean="0"/>
              <a:t>Project XRAY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endParaRPr lang="en-US" sz="3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3600" dirty="0" smtClean="0"/>
              <a:t>Swati Shah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endParaRPr sz="3600" dirty="0"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94851" y="83545"/>
            <a:ext cx="5307105" cy="1641851"/>
          </a:xfrm>
          <a:prstGeom prst="rect">
            <a:avLst/>
          </a:prstGeom>
          <a:noFill/>
          <a:ln>
            <a:noFill/>
          </a:ln>
        </p:spPr>
        <p:txBody>
          <a:bodyPr lIns="51850" tIns="25925" rIns="21600" bIns="25925" anchor="b" anchorCtr="0">
            <a:noAutofit/>
          </a:bodyPr>
          <a:lstStyle/>
          <a:p>
            <a:pPr marL="0" marR="0" lvl="0" indent="0" algn="l" rtl="0">
              <a:lnSpc>
                <a:spcPct val="1015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" dirty="0"/>
              <a:t>Hackweek </a:t>
            </a:r>
            <a:r>
              <a:rPr lang="en-US" dirty="0" smtClean="0"/>
              <a:t>10/</a:t>
            </a:r>
            <a:r>
              <a:rPr lang="en" dirty="0" smtClean="0"/>
              <a:t>1</a:t>
            </a:r>
            <a:r>
              <a:rPr lang="en-US" dirty="0" smtClean="0"/>
              <a:t>0/</a:t>
            </a:r>
            <a:r>
              <a:rPr lang="en" dirty="0" smtClean="0"/>
              <a:t>14</a:t>
            </a:r>
            <a:endParaRPr lang="en" dirty="0"/>
          </a:p>
        </p:txBody>
      </p:sp>
      <p:pic>
        <p:nvPicPr>
          <p:cNvPr id="50" name="Shape 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8221" y="-849985"/>
            <a:ext cx="3872752" cy="3872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Shape 69"/>
          <p:cNvGraphicFramePr/>
          <p:nvPr>
            <p:extLst>
              <p:ext uri="{D42A27DB-BD31-4B8C-83A1-F6EECF244321}">
                <p14:modId xmlns:p14="http://schemas.microsoft.com/office/powerpoint/2010/main" val="2391041259"/>
              </p:ext>
            </p:extLst>
          </p:nvPr>
        </p:nvGraphicFramePr>
        <p:xfrm>
          <a:off x="6704703" y="4466054"/>
          <a:ext cx="1957875" cy="326900"/>
        </p:xfrm>
        <a:graphic>
          <a:graphicData uri="http://schemas.openxmlformats.org/drawingml/2006/table">
            <a:tbl>
              <a:tblPr>
                <a:noFill/>
                <a:tableStyleId>{65E2A1E9-1426-4D57-AD69-F3DB54AED6FB}</a:tableStyleId>
              </a:tblPr>
              <a:tblGrid>
                <a:gridCol w="1957875"/>
              </a:tblGrid>
              <a:tr h="3269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Proxima Nova"/>
                        <a:buNone/>
                      </a:pPr>
                      <a:r>
                        <a:rPr lang="en" sz="1400" baseline="0" dirty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October </a:t>
                      </a:r>
                      <a:r>
                        <a:rPr lang="en" sz="1400" baseline="0" dirty="0" smtClean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r>
                        <a:rPr lang="en-US" sz="1400" baseline="0" dirty="0" smtClean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r>
                        <a:rPr lang="en" sz="1400" baseline="0" dirty="0" smtClean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201</a:t>
                      </a:r>
                      <a:r>
                        <a:rPr lang="en-US" sz="1400" baseline="0" dirty="0" smtClean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lang="en" sz="1400" baseline="0" dirty="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675" marR="28675" marT="29050" marB="29050" anchor="ctr"/>
                </a:tc>
              </a:tr>
            </a:tbl>
          </a:graphicData>
        </a:graphic>
      </p:graphicFrame>
      <p:sp>
        <p:nvSpPr>
          <p:cNvPr id="70" name="Shape 70"/>
          <p:cNvSpPr/>
          <p:nvPr/>
        </p:nvSpPr>
        <p:spPr>
          <a:xfrm>
            <a:off x="-7171" y="-65383"/>
            <a:ext cx="9144000" cy="65383"/>
          </a:xfrm>
          <a:prstGeom prst="rect">
            <a:avLst/>
          </a:prstGeom>
          <a:solidFill>
            <a:srgbClr val="141414"/>
          </a:solidFill>
          <a:ln w="25400" cap="flat">
            <a:solidFill>
              <a:srgbClr val="1414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67" y="4431546"/>
            <a:ext cx="1281952" cy="3872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80508" y="181447"/>
            <a:ext cx="8182070" cy="4090274"/>
          </a:xfrm>
          <a:prstGeom prst="rect">
            <a:avLst/>
          </a:prstGeom>
          <a:noFill/>
          <a:ln>
            <a:noFill/>
          </a:ln>
        </p:spPr>
        <p:txBody>
          <a:bodyPr lIns="51850" tIns="25925" rIns="21600" bIns="25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2300" b="0" i="0" u="none" strike="noStrike" cap="none" baseline="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Twitter frequency</a:t>
            </a:r>
            <a:r>
              <a:rPr lang="en-US" sz="2300" b="0" i="0" u="none" strike="noStrike" cap="none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graph on #</a:t>
            </a:r>
            <a:r>
              <a:rPr lang="en-US" sz="2300" b="0" i="0" u="none" strike="noStrike" cap="none" dirty="0" err="1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SpotifyCares</a:t>
            </a:r>
            <a:endParaRPr lang="en-US" sz="2300" b="0" i="0" u="none" strike="noStrike" cap="none" dirty="0" smtClean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endParaRPr lang="en-US" baseline="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endParaRPr lang="en" sz="2300" b="0" i="0" u="none" strike="noStrike" cap="none" baseline="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367" y="727512"/>
            <a:ext cx="7780966" cy="354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9260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Shape 69"/>
          <p:cNvGraphicFramePr/>
          <p:nvPr>
            <p:extLst>
              <p:ext uri="{D42A27DB-BD31-4B8C-83A1-F6EECF244321}">
                <p14:modId xmlns:p14="http://schemas.microsoft.com/office/powerpoint/2010/main" val="321838410"/>
              </p:ext>
            </p:extLst>
          </p:nvPr>
        </p:nvGraphicFramePr>
        <p:xfrm>
          <a:off x="6704703" y="4466054"/>
          <a:ext cx="1957875" cy="326900"/>
        </p:xfrm>
        <a:graphic>
          <a:graphicData uri="http://schemas.openxmlformats.org/drawingml/2006/table">
            <a:tbl>
              <a:tblPr>
                <a:noFill/>
                <a:tableStyleId>{65E2A1E9-1426-4D57-AD69-F3DB54AED6FB}</a:tableStyleId>
              </a:tblPr>
              <a:tblGrid>
                <a:gridCol w="1957875"/>
              </a:tblGrid>
              <a:tr h="3269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Proxima Nova"/>
                        <a:buNone/>
                      </a:pPr>
                      <a:r>
                        <a:rPr lang="en" sz="1400" baseline="0" dirty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October </a:t>
                      </a:r>
                      <a:r>
                        <a:rPr lang="en" sz="1400" baseline="0" dirty="0" smtClean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r>
                        <a:rPr lang="en-US" sz="1400" baseline="0" dirty="0" smtClean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r>
                        <a:rPr lang="en" sz="1400" baseline="0" dirty="0" smtClean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201</a:t>
                      </a:r>
                      <a:r>
                        <a:rPr lang="en-US" sz="1400" baseline="0" dirty="0" smtClean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lang="en" sz="1400" baseline="0" dirty="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675" marR="28675" marT="29050" marB="29050" anchor="ctr"/>
                </a:tc>
              </a:tr>
            </a:tbl>
          </a:graphicData>
        </a:graphic>
      </p:graphicFrame>
      <p:sp>
        <p:nvSpPr>
          <p:cNvPr id="70" name="Shape 70"/>
          <p:cNvSpPr/>
          <p:nvPr/>
        </p:nvSpPr>
        <p:spPr>
          <a:xfrm>
            <a:off x="-7171" y="-65383"/>
            <a:ext cx="9144000" cy="65383"/>
          </a:xfrm>
          <a:prstGeom prst="rect">
            <a:avLst/>
          </a:prstGeom>
          <a:solidFill>
            <a:srgbClr val="141414"/>
          </a:solidFill>
          <a:ln w="25400" cap="flat">
            <a:solidFill>
              <a:srgbClr val="1414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67" y="4431546"/>
            <a:ext cx="1281952" cy="3872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80508" y="181447"/>
            <a:ext cx="8182070" cy="4090274"/>
          </a:xfrm>
          <a:prstGeom prst="rect">
            <a:avLst/>
          </a:prstGeom>
          <a:noFill/>
          <a:ln>
            <a:noFill/>
          </a:ln>
        </p:spPr>
        <p:txBody>
          <a:bodyPr lIns="51850" tIns="25925" rIns="21600" bIns="25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2300" b="0" i="0" u="none" strike="noStrike" cap="none" baseline="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Twitter </a:t>
            </a:r>
            <a:r>
              <a:rPr lang="en-US" dirty="0" smtClean="0"/>
              <a:t>Topic Graph on #</a:t>
            </a:r>
            <a:r>
              <a:rPr lang="en-US" dirty="0" err="1" smtClean="0"/>
              <a:t>SpotifyCares</a:t>
            </a:r>
            <a:r>
              <a:rPr lang="en-US" dirty="0" smtClean="0"/>
              <a:t> – based on ‘Crashes’</a:t>
            </a:r>
            <a:endParaRPr lang="en-US" sz="2300" b="0" i="0" u="none" strike="noStrike" cap="none" dirty="0" smtClean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endParaRPr lang="en-US" baseline="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endParaRPr lang="en" sz="2300" b="0" i="0" u="none" strike="noStrike" cap="none" baseline="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Picture 2" descr="cluster_crash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452" y="753534"/>
            <a:ext cx="4387431" cy="332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9888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Shape 69"/>
          <p:cNvGraphicFramePr/>
          <p:nvPr>
            <p:extLst>
              <p:ext uri="{D42A27DB-BD31-4B8C-83A1-F6EECF244321}">
                <p14:modId xmlns:p14="http://schemas.microsoft.com/office/powerpoint/2010/main" val="688586407"/>
              </p:ext>
            </p:extLst>
          </p:nvPr>
        </p:nvGraphicFramePr>
        <p:xfrm>
          <a:off x="6704703" y="4466054"/>
          <a:ext cx="1957875" cy="326900"/>
        </p:xfrm>
        <a:graphic>
          <a:graphicData uri="http://schemas.openxmlformats.org/drawingml/2006/table">
            <a:tbl>
              <a:tblPr>
                <a:noFill/>
                <a:tableStyleId>{65E2A1E9-1426-4D57-AD69-F3DB54AED6FB}</a:tableStyleId>
              </a:tblPr>
              <a:tblGrid>
                <a:gridCol w="1957875"/>
              </a:tblGrid>
              <a:tr h="3269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Proxima Nova"/>
                        <a:buNone/>
                      </a:pPr>
                      <a:r>
                        <a:rPr lang="en" sz="1400" baseline="0" dirty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October </a:t>
                      </a:r>
                      <a:r>
                        <a:rPr lang="en" sz="1400" baseline="0" dirty="0" smtClean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r>
                        <a:rPr lang="en-US" sz="1400" baseline="0" dirty="0" smtClean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r>
                        <a:rPr lang="en" sz="1400" baseline="0" dirty="0" smtClean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201</a:t>
                      </a:r>
                      <a:r>
                        <a:rPr lang="en-US" sz="1400" baseline="0" dirty="0" smtClean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lang="en" sz="1400" baseline="0" dirty="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675" marR="28675" marT="29050" marB="29050" anchor="ctr"/>
                </a:tc>
              </a:tr>
            </a:tbl>
          </a:graphicData>
        </a:graphic>
      </p:graphicFrame>
      <p:sp>
        <p:nvSpPr>
          <p:cNvPr id="70" name="Shape 70"/>
          <p:cNvSpPr/>
          <p:nvPr/>
        </p:nvSpPr>
        <p:spPr>
          <a:xfrm>
            <a:off x="-7171" y="-65383"/>
            <a:ext cx="9144000" cy="65383"/>
          </a:xfrm>
          <a:prstGeom prst="rect">
            <a:avLst/>
          </a:prstGeom>
          <a:solidFill>
            <a:srgbClr val="141414"/>
          </a:solidFill>
          <a:ln w="25400" cap="flat">
            <a:solidFill>
              <a:srgbClr val="1414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67" y="4431546"/>
            <a:ext cx="1281952" cy="3872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80508" y="181447"/>
            <a:ext cx="8182070" cy="4090274"/>
          </a:xfrm>
          <a:prstGeom prst="rect">
            <a:avLst/>
          </a:prstGeom>
          <a:noFill/>
          <a:ln>
            <a:noFill/>
          </a:ln>
        </p:spPr>
        <p:txBody>
          <a:bodyPr lIns="51850" tIns="25925" rIns="21600" bIns="25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2300" b="0" i="0" u="none" strike="noStrike" cap="none" baseline="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Twitter </a:t>
            </a:r>
            <a:r>
              <a:rPr lang="en-US" dirty="0" smtClean="0"/>
              <a:t>Top Trending </a:t>
            </a:r>
            <a:r>
              <a:rPr lang="en-US" dirty="0" smtClean="0"/>
              <a:t>Words on #</a:t>
            </a:r>
            <a:r>
              <a:rPr lang="en-US" dirty="0" err="1" smtClean="0"/>
              <a:t>Spotify</a:t>
            </a:r>
            <a:r>
              <a:rPr lang="en-US" dirty="0" err="1" smtClean="0"/>
              <a:t>Cares</a:t>
            </a:r>
            <a:endParaRPr lang="en-US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endParaRPr lang="en-US" sz="23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endParaRPr lang="en-US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endParaRPr lang="en-US" sz="2300" b="0" i="0" u="none" strike="noStrike" cap="none" dirty="0" smtClean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endParaRPr lang="en-US" baseline="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endParaRPr lang="en" sz="2300" b="0" i="0" u="none" strike="noStrike" cap="none" baseline="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695" y="990600"/>
            <a:ext cx="7441104" cy="238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3084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Shape 69"/>
          <p:cNvGraphicFramePr/>
          <p:nvPr>
            <p:extLst>
              <p:ext uri="{D42A27DB-BD31-4B8C-83A1-F6EECF244321}">
                <p14:modId xmlns:p14="http://schemas.microsoft.com/office/powerpoint/2010/main" val="2149513649"/>
              </p:ext>
            </p:extLst>
          </p:nvPr>
        </p:nvGraphicFramePr>
        <p:xfrm>
          <a:off x="6704703" y="4466054"/>
          <a:ext cx="1957875" cy="326900"/>
        </p:xfrm>
        <a:graphic>
          <a:graphicData uri="http://schemas.openxmlformats.org/drawingml/2006/table">
            <a:tbl>
              <a:tblPr>
                <a:noFill/>
                <a:tableStyleId>{65E2A1E9-1426-4D57-AD69-F3DB54AED6FB}</a:tableStyleId>
              </a:tblPr>
              <a:tblGrid>
                <a:gridCol w="1957875"/>
              </a:tblGrid>
              <a:tr h="3269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Proxima Nova"/>
                        <a:buNone/>
                      </a:pPr>
                      <a:r>
                        <a:rPr lang="en" sz="1400" baseline="0" dirty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October </a:t>
                      </a:r>
                      <a:r>
                        <a:rPr lang="en" sz="1400" baseline="0" dirty="0" smtClean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r>
                        <a:rPr lang="en-US" sz="1400" baseline="0" dirty="0" smtClean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r>
                        <a:rPr lang="en" sz="1400" baseline="0" dirty="0" smtClean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201</a:t>
                      </a:r>
                      <a:r>
                        <a:rPr lang="en-US" sz="1400" baseline="0" dirty="0" smtClean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lang="en" sz="1400" baseline="0" dirty="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675" marR="28675" marT="29050" marB="29050" anchor="ctr"/>
                </a:tc>
              </a:tr>
            </a:tbl>
          </a:graphicData>
        </a:graphic>
      </p:graphicFrame>
      <p:sp>
        <p:nvSpPr>
          <p:cNvPr id="70" name="Shape 70"/>
          <p:cNvSpPr/>
          <p:nvPr/>
        </p:nvSpPr>
        <p:spPr>
          <a:xfrm>
            <a:off x="-7171" y="-65383"/>
            <a:ext cx="9144000" cy="65383"/>
          </a:xfrm>
          <a:prstGeom prst="rect">
            <a:avLst/>
          </a:prstGeom>
          <a:solidFill>
            <a:srgbClr val="141414"/>
          </a:solidFill>
          <a:ln w="25400" cap="flat">
            <a:solidFill>
              <a:srgbClr val="1414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67" y="4431546"/>
            <a:ext cx="1281952" cy="3872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80508" y="181447"/>
            <a:ext cx="8182070" cy="4090274"/>
          </a:xfrm>
          <a:prstGeom prst="rect">
            <a:avLst/>
          </a:prstGeom>
          <a:noFill/>
          <a:ln>
            <a:noFill/>
          </a:ln>
        </p:spPr>
        <p:txBody>
          <a:bodyPr lIns="51850" tIns="25925" rIns="21600" bIns="25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2300" b="0" i="0" u="none" strike="noStrike" cap="none" baseline="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Twitter </a:t>
            </a:r>
            <a:r>
              <a:rPr lang="en-US" dirty="0" smtClean="0"/>
              <a:t>Sentiment graph on ‘</a:t>
            </a:r>
            <a:r>
              <a:rPr lang="en-US" dirty="0" err="1" smtClean="0"/>
              <a:t>Spotify</a:t>
            </a:r>
            <a:r>
              <a:rPr lang="en-US" dirty="0" smtClean="0"/>
              <a:t>’</a:t>
            </a:r>
            <a:endParaRPr lang="en-US" sz="2300" b="0" i="0" u="none" strike="noStrike" cap="none" dirty="0" smtClean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endParaRPr lang="en-US" baseline="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endParaRPr lang="en" sz="2300" b="0" i="0" u="none" strike="noStrike" cap="none" baseline="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367" y="655635"/>
            <a:ext cx="8019061" cy="361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6741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Shape 69"/>
          <p:cNvGraphicFramePr/>
          <p:nvPr>
            <p:extLst>
              <p:ext uri="{D42A27DB-BD31-4B8C-83A1-F6EECF244321}">
                <p14:modId xmlns:p14="http://schemas.microsoft.com/office/powerpoint/2010/main" val="1730769421"/>
              </p:ext>
            </p:extLst>
          </p:nvPr>
        </p:nvGraphicFramePr>
        <p:xfrm>
          <a:off x="6704703" y="4466054"/>
          <a:ext cx="1957875" cy="326900"/>
        </p:xfrm>
        <a:graphic>
          <a:graphicData uri="http://schemas.openxmlformats.org/drawingml/2006/table">
            <a:tbl>
              <a:tblPr>
                <a:noFill/>
                <a:tableStyleId>{65E2A1E9-1426-4D57-AD69-F3DB54AED6FB}</a:tableStyleId>
              </a:tblPr>
              <a:tblGrid>
                <a:gridCol w="1957875"/>
              </a:tblGrid>
              <a:tr h="3269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Proxima Nova"/>
                        <a:buNone/>
                      </a:pPr>
                      <a:r>
                        <a:rPr lang="en" sz="1400" baseline="0" dirty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October </a:t>
                      </a:r>
                      <a:r>
                        <a:rPr lang="en" sz="1400" baseline="0" dirty="0" smtClean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r>
                        <a:rPr lang="en-US" sz="1400" baseline="0" dirty="0" smtClean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r>
                        <a:rPr lang="en" sz="1400" baseline="0" dirty="0" smtClean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201</a:t>
                      </a:r>
                      <a:r>
                        <a:rPr lang="en-US" sz="1400" baseline="0" dirty="0" smtClean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lang="en" sz="1400" baseline="0" dirty="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675" marR="28675" marT="29050" marB="29050" anchor="ctr"/>
                </a:tc>
              </a:tr>
            </a:tbl>
          </a:graphicData>
        </a:graphic>
      </p:graphicFrame>
      <p:sp>
        <p:nvSpPr>
          <p:cNvPr id="70" name="Shape 70"/>
          <p:cNvSpPr/>
          <p:nvPr/>
        </p:nvSpPr>
        <p:spPr>
          <a:xfrm>
            <a:off x="-7171" y="-65383"/>
            <a:ext cx="9144000" cy="65383"/>
          </a:xfrm>
          <a:prstGeom prst="rect">
            <a:avLst/>
          </a:prstGeom>
          <a:solidFill>
            <a:srgbClr val="141414"/>
          </a:solidFill>
          <a:ln w="25400" cap="flat">
            <a:solidFill>
              <a:srgbClr val="1414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67" y="4431546"/>
            <a:ext cx="1281952" cy="3872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80508" y="181447"/>
            <a:ext cx="8182070" cy="4090274"/>
          </a:xfrm>
          <a:prstGeom prst="rect">
            <a:avLst/>
          </a:prstGeom>
          <a:noFill/>
          <a:ln>
            <a:noFill/>
          </a:ln>
        </p:spPr>
        <p:txBody>
          <a:bodyPr lIns="51850" tIns="25925" rIns="21600" bIns="25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dirty="0" smtClean="0"/>
              <a:t>Insights about Twitter Feed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endParaRPr lang="en-US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</a:pPr>
            <a:r>
              <a:rPr lang="en-US" dirty="0" smtClean="0"/>
              <a:t>Lots of data – give us idea of related words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</a:pPr>
            <a:endParaRPr lang="en-US" dirty="0" smtClean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What is useful for QA…?: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</a:pPr>
            <a:endParaRPr lang="en-US" dirty="0" smtClean="0"/>
          </a:p>
          <a:p>
            <a:pPr marL="495300" lvl="1" indent="-342900">
              <a:spcBef>
                <a:spcPts val="0"/>
              </a:spcBef>
              <a:buSzPct val="25000"/>
              <a:buFont typeface="Arial"/>
              <a:buChar char="•"/>
            </a:pPr>
            <a:r>
              <a:rPr lang="en-US" sz="2000" dirty="0" smtClean="0"/>
              <a:t>Knowing the frequency of the all tweets and the date/time of tweets </a:t>
            </a:r>
          </a:p>
          <a:p>
            <a:pPr marL="495300" lvl="1" indent="-342900">
              <a:spcBef>
                <a:spcPts val="0"/>
              </a:spcBef>
              <a:buSzPct val="25000"/>
              <a:buFont typeface="Arial"/>
              <a:buChar char="•"/>
            </a:pPr>
            <a:r>
              <a:rPr lang="en-US" dirty="0" smtClean="0"/>
              <a:t>i.e. if tweets go up from 300 per week to 300 a day; near Release Cycle date</a:t>
            </a:r>
          </a:p>
          <a:p>
            <a:pPr marL="495300" lvl="1" indent="-342900">
              <a:spcBef>
                <a:spcPts val="0"/>
              </a:spcBef>
              <a:buSzPct val="25000"/>
              <a:buFont typeface="Arial"/>
              <a:buChar char="•"/>
            </a:pPr>
            <a:endParaRPr lang="en-US" dirty="0"/>
          </a:p>
          <a:p>
            <a:pPr marL="495300" lvl="1" indent="-342900">
              <a:spcBef>
                <a:spcPts val="0"/>
              </a:spcBef>
              <a:buSzPct val="25000"/>
              <a:buFont typeface="Arial"/>
              <a:buChar char="•"/>
            </a:pPr>
            <a:r>
              <a:rPr lang="en-US" sz="2000" dirty="0" smtClean="0"/>
              <a:t>Build Early Warning Detection system via Dashboard</a:t>
            </a:r>
          </a:p>
          <a:p>
            <a:pPr marL="495300" lvl="1" indent="-342900">
              <a:spcBef>
                <a:spcPts val="0"/>
              </a:spcBef>
              <a:buSzPct val="25000"/>
              <a:buFont typeface="Arial"/>
              <a:buChar char="•"/>
            </a:pPr>
            <a:r>
              <a:rPr lang="en-US" sz="1900" dirty="0" smtClean="0"/>
              <a:t>This would benefit all feature teams (Ads, Social, Platform)</a:t>
            </a:r>
          </a:p>
          <a:p>
            <a:pPr marL="495300" lvl="1" indent="-342900">
              <a:spcBef>
                <a:spcPts val="0"/>
              </a:spcBef>
              <a:buSzPct val="25000"/>
              <a:buFont typeface="Arial"/>
              <a:buChar char="•"/>
            </a:pPr>
            <a:r>
              <a:rPr lang="en-US" sz="1900" dirty="0" smtClean="0"/>
              <a:t>Use Twitter API for more refined searches</a:t>
            </a:r>
          </a:p>
          <a:p>
            <a:pPr marL="495300" lvl="1" indent="-342900">
              <a:spcBef>
                <a:spcPts val="0"/>
              </a:spcBef>
              <a:buSzPct val="25000"/>
              <a:buFont typeface="Arial"/>
              <a:buChar char="•"/>
            </a:pPr>
            <a:endParaRPr lang="en-US" dirty="0" smtClean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</a:pPr>
            <a:endParaRPr lang="en-US" dirty="0" smtClean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</a:pPr>
            <a:endParaRPr lang="en-US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endParaRPr lang="en-US" sz="2300" b="0" i="0" u="none" strike="noStrike" cap="none" baseline="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endParaRPr lang="en" sz="2300" b="0" i="0" u="none" strike="noStrike" cap="none" baseline="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4188579494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3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Shape 69"/>
          <p:cNvGraphicFramePr/>
          <p:nvPr>
            <p:extLst>
              <p:ext uri="{D42A27DB-BD31-4B8C-83A1-F6EECF244321}">
                <p14:modId xmlns:p14="http://schemas.microsoft.com/office/powerpoint/2010/main" val="3625990627"/>
              </p:ext>
            </p:extLst>
          </p:nvPr>
        </p:nvGraphicFramePr>
        <p:xfrm>
          <a:off x="6704703" y="4466054"/>
          <a:ext cx="1957875" cy="326900"/>
        </p:xfrm>
        <a:graphic>
          <a:graphicData uri="http://schemas.openxmlformats.org/drawingml/2006/table">
            <a:tbl>
              <a:tblPr>
                <a:noFill/>
                <a:tableStyleId>{65E2A1E9-1426-4D57-AD69-F3DB54AED6FB}</a:tableStyleId>
              </a:tblPr>
              <a:tblGrid>
                <a:gridCol w="1957875"/>
              </a:tblGrid>
              <a:tr h="3269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Proxima Nova"/>
                        <a:buNone/>
                      </a:pPr>
                      <a:r>
                        <a:rPr lang="en" sz="1400" baseline="0" dirty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October </a:t>
                      </a:r>
                      <a:r>
                        <a:rPr lang="en" sz="1400" baseline="0" dirty="0" smtClean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r>
                        <a:rPr lang="en-US" sz="1400" baseline="0" dirty="0" smtClean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r>
                        <a:rPr lang="en" sz="1400" baseline="0" dirty="0" smtClean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201</a:t>
                      </a:r>
                      <a:r>
                        <a:rPr lang="en-US" sz="1400" baseline="0" dirty="0" smtClean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lang="en" sz="1400" baseline="0" dirty="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675" marR="28675" marT="29050" marB="29050" anchor="ctr"/>
                </a:tc>
              </a:tr>
            </a:tbl>
          </a:graphicData>
        </a:graphic>
      </p:graphicFrame>
      <p:sp>
        <p:nvSpPr>
          <p:cNvPr id="70" name="Shape 70"/>
          <p:cNvSpPr/>
          <p:nvPr/>
        </p:nvSpPr>
        <p:spPr>
          <a:xfrm>
            <a:off x="-7171" y="-65383"/>
            <a:ext cx="9144000" cy="65383"/>
          </a:xfrm>
          <a:prstGeom prst="rect">
            <a:avLst/>
          </a:prstGeom>
          <a:solidFill>
            <a:srgbClr val="141414"/>
          </a:solidFill>
          <a:ln w="25400" cap="flat">
            <a:solidFill>
              <a:srgbClr val="1414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67" y="4431546"/>
            <a:ext cx="1281952" cy="3872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80508" y="495301"/>
            <a:ext cx="5307105" cy="990600"/>
          </a:xfrm>
          <a:prstGeom prst="rect">
            <a:avLst/>
          </a:prstGeom>
          <a:noFill/>
          <a:ln>
            <a:noFill/>
          </a:ln>
        </p:spPr>
        <p:txBody>
          <a:bodyPr lIns="51850" tIns="25925" rIns="21600" bIns="25925" anchor="b" anchorCtr="0">
            <a:noAutofit/>
          </a:bodyPr>
          <a:lstStyle/>
          <a:p>
            <a:pPr marL="0" marR="0" lvl="0" indent="0" algn="l" rtl="0">
              <a:lnSpc>
                <a:spcPct val="1015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User Forum Data on </a:t>
            </a:r>
            <a:r>
              <a:rPr lang="en-US" dirty="0" err="1" smtClean="0"/>
              <a:t>Spotify</a:t>
            </a:r>
            <a:r>
              <a:rPr lang="en-US" dirty="0" smtClean="0"/>
              <a:t> Community</a:t>
            </a:r>
            <a:endParaRPr lang="en" sz="3700" b="1" i="0" u="none" strike="noStrike" cap="none" baseline="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80508" y="2126138"/>
            <a:ext cx="5558117" cy="2179449"/>
          </a:xfrm>
          <a:prstGeom prst="rect">
            <a:avLst/>
          </a:prstGeom>
          <a:noFill/>
          <a:ln>
            <a:noFill/>
          </a:ln>
        </p:spPr>
        <p:txBody>
          <a:bodyPr lIns="51850" tIns="25925" rIns="21600" bIns="25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2300" b="0" i="0" u="none" strike="noStrike" cap="none" baseline="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Data: 10 Users Posts</a:t>
            </a:r>
            <a:r>
              <a:rPr lang="en-US" sz="2300" b="0" i="0" u="none" strike="noStrike" cap="none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with </a:t>
            </a:r>
            <a:r>
              <a:rPr lang="en-US" sz="2300" b="0" i="0" u="none" strike="noStrike" cap="none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radio </a:t>
            </a:r>
            <a:r>
              <a:rPr lang="en-US" sz="2300" b="0" i="0" u="none" strike="noStrike" cap="none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tag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baseline="0" dirty="0" smtClean="0"/>
              <a:t>Data is much more detailed, insightful</a:t>
            </a:r>
            <a:endParaRPr lang="en-US" sz="2300" b="0" i="0" u="none" strike="noStrike" cap="none" baseline="0" dirty="0" smtClean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endParaRPr lang="en-US" sz="2300" b="0" i="0" u="none" strike="noStrike" cap="none" baseline="0" dirty="0" smtClean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dirty="0" smtClean="0"/>
              <a:t>Analysis</a:t>
            </a:r>
            <a:r>
              <a:rPr lang="en-US" sz="2300" b="0" i="0" u="none" strike="noStrike" cap="none" baseline="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: Put</a:t>
            </a:r>
            <a:r>
              <a:rPr lang="en-US" sz="2300" b="0" i="0" u="none" strike="noStrike" cap="none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data into </a:t>
            </a:r>
            <a:r>
              <a:rPr lang="en-US" sz="2300" b="0" i="0" u="none" strike="noStrike" cap="none" dirty="0" err="1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WordCloud</a:t>
            </a:r>
            <a:endParaRPr lang="en-US" sz="2300" b="0" i="0" u="none" strike="noStrike" cap="none" dirty="0" smtClean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endParaRPr lang="en-US" sz="2300" b="0" i="0" u="none" strike="noStrike" cap="none" dirty="0" smtClean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endParaRPr lang="en-US" sz="2300" b="0" i="0" u="none" strike="noStrike" cap="none" baseline="0" dirty="0" smtClean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endParaRPr lang="en" sz="2300" b="0" i="0" u="none" strike="noStrike" cap="none" baseline="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81994848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3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Shape 69"/>
          <p:cNvGraphicFramePr/>
          <p:nvPr>
            <p:extLst>
              <p:ext uri="{D42A27DB-BD31-4B8C-83A1-F6EECF244321}">
                <p14:modId xmlns:p14="http://schemas.microsoft.com/office/powerpoint/2010/main" val="1249224683"/>
              </p:ext>
            </p:extLst>
          </p:nvPr>
        </p:nvGraphicFramePr>
        <p:xfrm>
          <a:off x="6704703" y="4466054"/>
          <a:ext cx="1957875" cy="326900"/>
        </p:xfrm>
        <a:graphic>
          <a:graphicData uri="http://schemas.openxmlformats.org/drawingml/2006/table">
            <a:tbl>
              <a:tblPr>
                <a:noFill/>
                <a:tableStyleId>{65E2A1E9-1426-4D57-AD69-F3DB54AED6FB}</a:tableStyleId>
              </a:tblPr>
              <a:tblGrid>
                <a:gridCol w="1957875"/>
              </a:tblGrid>
              <a:tr h="3269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Proxima Nova"/>
                        <a:buNone/>
                      </a:pPr>
                      <a:r>
                        <a:rPr lang="en" sz="1400" baseline="0" dirty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October </a:t>
                      </a:r>
                      <a:r>
                        <a:rPr lang="en" sz="1400" baseline="0" dirty="0" smtClean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r>
                        <a:rPr lang="en-US" sz="1400" baseline="0" dirty="0" smtClean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r>
                        <a:rPr lang="en" sz="1400" baseline="0" dirty="0" smtClean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201</a:t>
                      </a:r>
                      <a:r>
                        <a:rPr lang="en-US" sz="1400" baseline="0" dirty="0" smtClean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lang="en" sz="1400" baseline="0" dirty="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675" marR="28675" marT="29050" marB="29050" anchor="ctr"/>
                </a:tc>
              </a:tr>
            </a:tbl>
          </a:graphicData>
        </a:graphic>
      </p:graphicFrame>
      <p:sp>
        <p:nvSpPr>
          <p:cNvPr id="70" name="Shape 70"/>
          <p:cNvSpPr/>
          <p:nvPr/>
        </p:nvSpPr>
        <p:spPr>
          <a:xfrm>
            <a:off x="-7171" y="-65383"/>
            <a:ext cx="9144000" cy="65383"/>
          </a:xfrm>
          <a:prstGeom prst="rect">
            <a:avLst/>
          </a:prstGeom>
          <a:solidFill>
            <a:srgbClr val="141414"/>
          </a:solidFill>
          <a:ln w="25400" cap="flat">
            <a:solidFill>
              <a:srgbClr val="1414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67" y="4431546"/>
            <a:ext cx="1281952" cy="3872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80508" y="495301"/>
            <a:ext cx="5307105" cy="990600"/>
          </a:xfrm>
          <a:prstGeom prst="rect">
            <a:avLst/>
          </a:prstGeom>
          <a:noFill/>
          <a:ln>
            <a:noFill/>
          </a:ln>
        </p:spPr>
        <p:txBody>
          <a:bodyPr lIns="51850" tIns="25925" rIns="21600" bIns="25925" anchor="b" anchorCtr="0">
            <a:noAutofit/>
          </a:bodyPr>
          <a:lstStyle/>
          <a:p>
            <a:pPr marL="0" marR="0" lvl="0" indent="0" algn="l" rtl="0">
              <a:lnSpc>
                <a:spcPct val="1015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User </a:t>
            </a:r>
            <a:r>
              <a:rPr lang="en-US" dirty="0" smtClean="0"/>
              <a:t>Post in Forum:</a:t>
            </a:r>
            <a:endParaRPr lang="en" sz="3700" b="1" i="0" u="none" strike="noStrike" cap="none" baseline="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80508" y="2126138"/>
            <a:ext cx="5558117" cy="2179449"/>
          </a:xfrm>
          <a:prstGeom prst="rect">
            <a:avLst/>
          </a:prstGeom>
          <a:noFill/>
          <a:ln>
            <a:noFill/>
          </a:ln>
        </p:spPr>
        <p:txBody>
          <a:bodyPr lIns="51850" tIns="25925" rIns="21600" bIns="25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endParaRPr lang="en-US" sz="2300" b="0" i="0" u="none" strike="noStrike" cap="none" dirty="0" smtClean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endParaRPr lang="en-US" sz="2300" b="0" i="0" u="none" strike="noStrike" cap="none" baseline="0" dirty="0" smtClean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endParaRPr lang="en" sz="2300" b="0" i="0" u="none" strike="noStrike" cap="none" baseline="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130" y="1799168"/>
            <a:ext cx="6757403" cy="231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3630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Shape 69"/>
          <p:cNvGraphicFramePr/>
          <p:nvPr>
            <p:extLst>
              <p:ext uri="{D42A27DB-BD31-4B8C-83A1-F6EECF244321}">
                <p14:modId xmlns:p14="http://schemas.microsoft.com/office/powerpoint/2010/main" val="1942775845"/>
              </p:ext>
            </p:extLst>
          </p:nvPr>
        </p:nvGraphicFramePr>
        <p:xfrm>
          <a:off x="6704703" y="4466054"/>
          <a:ext cx="1957875" cy="326900"/>
        </p:xfrm>
        <a:graphic>
          <a:graphicData uri="http://schemas.openxmlformats.org/drawingml/2006/table">
            <a:tbl>
              <a:tblPr>
                <a:noFill/>
                <a:tableStyleId>{65E2A1E9-1426-4D57-AD69-F3DB54AED6FB}</a:tableStyleId>
              </a:tblPr>
              <a:tblGrid>
                <a:gridCol w="1957875"/>
              </a:tblGrid>
              <a:tr h="3269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Proxima Nova"/>
                        <a:buNone/>
                      </a:pPr>
                      <a:r>
                        <a:rPr lang="en" sz="1400" baseline="0" dirty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October </a:t>
                      </a:r>
                      <a:r>
                        <a:rPr lang="en" sz="1400" baseline="0" dirty="0" smtClean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r>
                        <a:rPr lang="en-US" sz="1400" baseline="0" dirty="0" smtClean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r>
                        <a:rPr lang="en" sz="1400" baseline="0" dirty="0" smtClean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201</a:t>
                      </a:r>
                      <a:r>
                        <a:rPr lang="en-US" sz="1400" baseline="0" dirty="0" smtClean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lang="en" sz="1400" baseline="0" dirty="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675" marR="28675" marT="29050" marB="29050" anchor="ctr"/>
                </a:tc>
              </a:tr>
            </a:tbl>
          </a:graphicData>
        </a:graphic>
      </p:graphicFrame>
      <p:sp>
        <p:nvSpPr>
          <p:cNvPr id="70" name="Shape 70"/>
          <p:cNvSpPr/>
          <p:nvPr/>
        </p:nvSpPr>
        <p:spPr>
          <a:xfrm>
            <a:off x="-7171" y="-65383"/>
            <a:ext cx="9144000" cy="65383"/>
          </a:xfrm>
          <a:prstGeom prst="rect">
            <a:avLst/>
          </a:prstGeom>
          <a:solidFill>
            <a:srgbClr val="141414"/>
          </a:solidFill>
          <a:ln w="25400" cap="flat">
            <a:solidFill>
              <a:srgbClr val="1414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67" y="4431546"/>
            <a:ext cx="1281952" cy="3872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80508" y="1"/>
            <a:ext cx="7418892" cy="4271720"/>
          </a:xfrm>
          <a:prstGeom prst="rect">
            <a:avLst/>
          </a:prstGeom>
          <a:noFill/>
          <a:ln>
            <a:noFill/>
          </a:ln>
        </p:spPr>
        <p:txBody>
          <a:bodyPr lIns="51850" tIns="25925" rIns="21600" bIns="25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2300" dirty="0" smtClean="0"/>
              <a:t>5 User’s Posts with tag ‘Radio’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endParaRPr lang="en-US" sz="23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endParaRPr lang="en" sz="2300" b="0" i="0" u="none" strike="noStrike" cap="none" baseline="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Picture 2" descr="Screen Shot 2014-10-06 at 6.12.3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550563"/>
            <a:ext cx="61976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77602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Shape 69"/>
          <p:cNvGraphicFramePr/>
          <p:nvPr>
            <p:extLst>
              <p:ext uri="{D42A27DB-BD31-4B8C-83A1-F6EECF244321}">
                <p14:modId xmlns:p14="http://schemas.microsoft.com/office/powerpoint/2010/main" val="2340969597"/>
              </p:ext>
            </p:extLst>
          </p:nvPr>
        </p:nvGraphicFramePr>
        <p:xfrm>
          <a:off x="6704703" y="4466054"/>
          <a:ext cx="1957875" cy="326900"/>
        </p:xfrm>
        <a:graphic>
          <a:graphicData uri="http://schemas.openxmlformats.org/drawingml/2006/table">
            <a:tbl>
              <a:tblPr>
                <a:noFill/>
                <a:tableStyleId>{65E2A1E9-1426-4D57-AD69-F3DB54AED6FB}</a:tableStyleId>
              </a:tblPr>
              <a:tblGrid>
                <a:gridCol w="1957875"/>
              </a:tblGrid>
              <a:tr h="3269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Proxima Nova"/>
                        <a:buNone/>
                      </a:pPr>
                      <a:r>
                        <a:rPr lang="en" sz="1400" baseline="0" dirty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October </a:t>
                      </a:r>
                      <a:r>
                        <a:rPr lang="en" sz="1400" baseline="0" dirty="0" smtClean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r>
                        <a:rPr lang="en-US" sz="1400" baseline="0" dirty="0" smtClean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r>
                        <a:rPr lang="en" sz="1400" baseline="0" dirty="0" smtClean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201</a:t>
                      </a:r>
                      <a:r>
                        <a:rPr lang="en-US" sz="1400" baseline="0" dirty="0" smtClean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lang="en" sz="1400" baseline="0" dirty="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675" marR="28675" marT="29050" marB="29050" anchor="ctr"/>
                </a:tc>
              </a:tr>
            </a:tbl>
          </a:graphicData>
        </a:graphic>
      </p:graphicFrame>
      <p:sp>
        <p:nvSpPr>
          <p:cNvPr id="70" name="Shape 70"/>
          <p:cNvSpPr/>
          <p:nvPr/>
        </p:nvSpPr>
        <p:spPr>
          <a:xfrm>
            <a:off x="-7171" y="-65383"/>
            <a:ext cx="9144000" cy="65383"/>
          </a:xfrm>
          <a:prstGeom prst="rect">
            <a:avLst/>
          </a:prstGeom>
          <a:solidFill>
            <a:srgbClr val="141414"/>
          </a:solidFill>
          <a:ln w="25400" cap="flat">
            <a:solidFill>
              <a:srgbClr val="1414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67" y="4431546"/>
            <a:ext cx="1281952" cy="3872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80508" y="1"/>
            <a:ext cx="7418892" cy="4271720"/>
          </a:xfrm>
          <a:prstGeom prst="rect">
            <a:avLst/>
          </a:prstGeom>
          <a:noFill/>
          <a:ln>
            <a:noFill/>
          </a:ln>
        </p:spPr>
        <p:txBody>
          <a:bodyPr lIns="51850" tIns="25925" rIns="21600" bIns="25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endParaRPr lang="en-US" sz="23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2300" dirty="0" smtClean="0"/>
              <a:t>Top # Views of  Post (Radio)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endParaRPr lang="en-US" sz="23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endParaRPr lang="en" sz="2300" b="0" i="0" u="none" strike="noStrike" cap="none" baseline="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" name="Picture 1" descr="top-posts-and-pag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259" y="1006459"/>
            <a:ext cx="4689444" cy="342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19965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Shape 69"/>
          <p:cNvGraphicFramePr/>
          <p:nvPr>
            <p:extLst>
              <p:ext uri="{D42A27DB-BD31-4B8C-83A1-F6EECF244321}">
                <p14:modId xmlns:p14="http://schemas.microsoft.com/office/powerpoint/2010/main" val="2607570723"/>
              </p:ext>
            </p:extLst>
          </p:nvPr>
        </p:nvGraphicFramePr>
        <p:xfrm>
          <a:off x="6704703" y="4466054"/>
          <a:ext cx="1957875" cy="326900"/>
        </p:xfrm>
        <a:graphic>
          <a:graphicData uri="http://schemas.openxmlformats.org/drawingml/2006/table">
            <a:tbl>
              <a:tblPr>
                <a:noFill/>
                <a:tableStyleId>{65E2A1E9-1426-4D57-AD69-F3DB54AED6FB}</a:tableStyleId>
              </a:tblPr>
              <a:tblGrid>
                <a:gridCol w="1957875"/>
              </a:tblGrid>
              <a:tr h="3269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Proxima Nova"/>
                        <a:buNone/>
                      </a:pPr>
                      <a:r>
                        <a:rPr lang="en" sz="1400" baseline="0" dirty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October </a:t>
                      </a:r>
                      <a:r>
                        <a:rPr lang="en" sz="1400" baseline="0" dirty="0" smtClean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r>
                        <a:rPr lang="en-US" sz="1400" baseline="0" dirty="0" smtClean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r>
                        <a:rPr lang="en" sz="1400" baseline="0" dirty="0" smtClean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201</a:t>
                      </a:r>
                      <a:r>
                        <a:rPr lang="en-US" sz="1400" baseline="0" dirty="0" smtClean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lang="en" sz="1400" baseline="0" dirty="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675" marR="28675" marT="29050" marB="29050" anchor="ctr"/>
                </a:tc>
              </a:tr>
            </a:tbl>
          </a:graphicData>
        </a:graphic>
      </p:graphicFrame>
      <p:sp>
        <p:nvSpPr>
          <p:cNvPr id="70" name="Shape 70"/>
          <p:cNvSpPr/>
          <p:nvPr/>
        </p:nvSpPr>
        <p:spPr>
          <a:xfrm>
            <a:off x="-7171" y="-65383"/>
            <a:ext cx="9144000" cy="65383"/>
          </a:xfrm>
          <a:prstGeom prst="rect">
            <a:avLst/>
          </a:prstGeom>
          <a:solidFill>
            <a:srgbClr val="141414"/>
          </a:solidFill>
          <a:ln w="25400" cap="flat">
            <a:solidFill>
              <a:srgbClr val="1414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67" y="4431546"/>
            <a:ext cx="1281952" cy="3872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80508" y="1"/>
            <a:ext cx="7418892" cy="4271720"/>
          </a:xfrm>
          <a:prstGeom prst="rect">
            <a:avLst/>
          </a:prstGeom>
          <a:noFill/>
          <a:ln>
            <a:noFill/>
          </a:ln>
        </p:spPr>
        <p:txBody>
          <a:bodyPr lIns="51850" tIns="25925" rIns="21600" bIns="25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endParaRPr lang="en-US" sz="23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2300" dirty="0" smtClean="0"/>
              <a:t>Top # of Radio Topics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endParaRPr lang="en-US" sz="23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endParaRPr lang="en" sz="2300" b="0" i="0" u="none" strike="noStrike" cap="none" baseline="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" name="Picture 1" descr="cluster_radio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133" y="982132"/>
            <a:ext cx="3679843" cy="311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85454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-7171" y="-72648"/>
            <a:ext cx="9144000" cy="65383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1414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509195" y="1327647"/>
            <a:ext cx="8132700" cy="3407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45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QA Engineer – NOVA Squad (Radio, Discover)</a:t>
            </a:r>
            <a:endParaRPr lang="en" sz="45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-7171" y="-65383"/>
            <a:ext cx="9144000" cy="65383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1414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 txBox="1"/>
          <p:nvPr/>
        </p:nvSpPr>
        <p:spPr>
          <a:xfrm>
            <a:off x="8553225" y="217944"/>
            <a:ext cx="95922" cy="123502"/>
          </a:xfrm>
          <a:prstGeom prst="rect">
            <a:avLst/>
          </a:prstGeom>
          <a:noFill/>
          <a:ln>
            <a:noFill/>
          </a:ln>
        </p:spPr>
        <p:txBody>
          <a:bodyPr lIns="51850" tIns="25925" rIns="51850" bIns="25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800"/>
              <a:t>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Shape 69"/>
          <p:cNvGraphicFramePr/>
          <p:nvPr>
            <p:extLst>
              <p:ext uri="{D42A27DB-BD31-4B8C-83A1-F6EECF244321}">
                <p14:modId xmlns:p14="http://schemas.microsoft.com/office/powerpoint/2010/main" val="359239990"/>
              </p:ext>
            </p:extLst>
          </p:nvPr>
        </p:nvGraphicFramePr>
        <p:xfrm>
          <a:off x="6704703" y="4466054"/>
          <a:ext cx="1957875" cy="326900"/>
        </p:xfrm>
        <a:graphic>
          <a:graphicData uri="http://schemas.openxmlformats.org/drawingml/2006/table">
            <a:tbl>
              <a:tblPr>
                <a:noFill/>
                <a:tableStyleId>{65E2A1E9-1426-4D57-AD69-F3DB54AED6FB}</a:tableStyleId>
              </a:tblPr>
              <a:tblGrid>
                <a:gridCol w="1957875"/>
              </a:tblGrid>
              <a:tr h="3269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Proxima Nova"/>
                        <a:buNone/>
                      </a:pPr>
                      <a:r>
                        <a:rPr lang="en" sz="1400" baseline="0" dirty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October </a:t>
                      </a:r>
                      <a:r>
                        <a:rPr lang="en" sz="1400" baseline="0" dirty="0" smtClean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r>
                        <a:rPr lang="en-US" sz="1400" baseline="0" dirty="0" smtClean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r>
                        <a:rPr lang="en" sz="1400" baseline="0" dirty="0" smtClean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201</a:t>
                      </a:r>
                      <a:r>
                        <a:rPr lang="en-US" sz="1400" baseline="0" dirty="0" smtClean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lang="en" sz="1400" baseline="0" dirty="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675" marR="28675" marT="29050" marB="29050" anchor="ctr"/>
                </a:tc>
              </a:tr>
            </a:tbl>
          </a:graphicData>
        </a:graphic>
      </p:graphicFrame>
      <p:sp>
        <p:nvSpPr>
          <p:cNvPr id="70" name="Shape 70"/>
          <p:cNvSpPr/>
          <p:nvPr/>
        </p:nvSpPr>
        <p:spPr>
          <a:xfrm>
            <a:off x="-7171" y="-65383"/>
            <a:ext cx="9144000" cy="65383"/>
          </a:xfrm>
          <a:prstGeom prst="rect">
            <a:avLst/>
          </a:prstGeom>
          <a:solidFill>
            <a:srgbClr val="141414"/>
          </a:solidFill>
          <a:ln w="25400" cap="flat">
            <a:solidFill>
              <a:srgbClr val="1414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67" y="4431546"/>
            <a:ext cx="1281952" cy="3872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80508" y="1"/>
            <a:ext cx="7418892" cy="4271720"/>
          </a:xfrm>
          <a:prstGeom prst="rect">
            <a:avLst/>
          </a:prstGeom>
          <a:noFill/>
          <a:ln>
            <a:noFill/>
          </a:ln>
        </p:spPr>
        <p:txBody>
          <a:bodyPr lIns="51850" tIns="25925" rIns="21600" bIns="25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endParaRPr lang="en-US" sz="23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2300" dirty="0" smtClean="0"/>
              <a:t>Top Trending </a:t>
            </a:r>
            <a:r>
              <a:rPr lang="en-US" sz="2300" dirty="0" smtClean="0"/>
              <a:t>Topics – example:</a:t>
            </a:r>
            <a:endParaRPr lang="en-US" sz="23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endParaRPr lang="en-US" sz="23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endParaRPr lang="en" sz="2300" b="0" i="0" u="none" strike="noStrike" cap="none" baseline="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" name="Picture 1" descr="Graph4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399" y="1155211"/>
            <a:ext cx="6372468" cy="311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8327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3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-7171" y="-65383"/>
            <a:ext cx="9144000" cy="654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1414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35823" y="272384"/>
            <a:ext cx="8118299" cy="762899"/>
          </a:xfrm>
          <a:prstGeom prst="rect">
            <a:avLst/>
          </a:prstGeom>
          <a:noFill/>
          <a:ln>
            <a:noFill/>
          </a:ln>
        </p:spPr>
        <p:txBody>
          <a:bodyPr lIns="51850" tIns="25925" rIns="0" bIns="25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dirty="0" smtClean="0"/>
              <a:t>Insights about Forum Data</a:t>
            </a:r>
            <a:endParaRPr lang="en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502023" y="917269"/>
            <a:ext cx="8118299" cy="3468463"/>
          </a:xfrm>
          <a:prstGeom prst="rect">
            <a:avLst/>
          </a:prstGeom>
          <a:noFill/>
          <a:ln>
            <a:noFill/>
          </a:ln>
        </p:spPr>
        <p:txBody>
          <a:bodyPr lIns="51850" tIns="25925" rIns="0" bIns="25925" anchor="t" anchorCtr="0">
            <a:noAutofit/>
          </a:bodyPr>
          <a:lstStyle/>
          <a:p>
            <a:pPr marL="285750" marR="0" lvl="1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4BD00"/>
              </a:buClr>
              <a:buSzPct val="100000"/>
              <a:buFont typeface="Arial"/>
              <a:buChar char="•"/>
            </a:pPr>
            <a:r>
              <a:rPr lang="en-US" sz="2000" dirty="0" smtClean="0"/>
              <a:t>Some posts have detailed information from user perspective (i.e. future tracks)</a:t>
            </a:r>
          </a:p>
          <a:p>
            <a:pPr marL="285750" marR="0" lvl="1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4BD00"/>
              </a:buClr>
              <a:buSzPct val="100000"/>
              <a:buFont typeface="Arial"/>
              <a:buChar char="•"/>
            </a:pPr>
            <a:r>
              <a:rPr lang="en-US" sz="2000" dirty="0" smtClean="0"/>
              <a:t>Generally, less than 10% of users report issues to forums</a:t>
            </a:r>
          </a:p>
          <a:p>
            <a:pPr marL="285750" marR="0" lvl="1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4BD00"/>
              </a:buClr>
              <a:buSzPct val="100000"/>
              <a:buFont typeface="Arial"/>
              <a:buChar char="•"/>
            </a:pPr>
            <a:endParaRPr lang="en" dirty="0"/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4BD00"/>
              </a:buClr>
              <a:buSzPct val="25000"/>
              <a:buFont typeface="Proxima Nova"/>
              <a:buNone/>
            </a:pPr>
            <a:r>
              <a:rPr lang="en-US" sz="2000" dirty="0" smtClean="0"/>
              <a:t>What is useful to QA…?</a:t>
            </a:r>
            <a:endParaRPr lang="en" sz="2000" dirty="0"/>
          </a:p>
          <a:p>
            <a:pPr marL="152400" marR="0" lvl="1" indent="-152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4BD00"/>
              </a:buClr>
              <a:buSzPct val="100000"/>
              <a:buFont typeface="Proxima Nova"/>
              <a:buChar char="•"/>
            </a:pPr>
            <a:r>
              <a:rPr lang="en" sz="1800" dirty="0" smtClean="0"/>
              <a:t>U</a:t>
            </a:r>
            <a:r>
              <a:rPr lang="en-US" sz="1800" dirty="0" err="1" smtClean="0"/>
              <a:t>nderstand</a:t>
            </a:r>
            <a:r>
              <a:rPr lang="en-US" sz="1800" dirty="0" smtClean="0"/>
              <a:t> users from another perspective</a:t>
            </a:r>
            <a:endParaRPr lang="en" sz="1800" dirty="0"/>
          </a:p>
          <a:p>
            <a:pPr marL="152400" marR="0" lvl="1" indent="-152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4BD00"/>
              </a:buClr>
              <a:buSzPct val="100000"/>
              <a:buFont typeface="Proxima Nova"/>
              <a:buChar char="•"/>
            </a:pPr>
            <a:r>
              <a:rPr lang="en" sz="1800" dirty="0" smtClean="0"/>
              <a:t>S</a:t>
            </a:r>
            <a:r>
              <a:rPr lang="en-US" sz="1800" dirty="0" err="1" smtClean="0"/>
              <a:t>ee</a:t>
            </a:r>
            <a:r>
              <a:rPr lang="en-US" sz="1800" dirty="0" smtClean="0"/>
              <a:t> how they use the product in unexpected way (integration other features)</a:t>
            </a:r>
          </a:p>
          <a:p>
            <a:pPr marL="152400" marR="0" lvl="1" indent="-152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4BD00"/>
              </a:buClr>
              <a:buSzPct val="100000"/>
              <a:buFont typeface="Proxima Nova"/>
              <a:buChar char="•"/>
            </a:pPr>
            <a:r>
              <a:rPr lang="en-US" sz="1800" dirty="0" smtClean="0"/>
              <a:t>Customer insights help drive product improvements (i.e. delete stations)</a:t>
            </a:r>
          </a:p>
          <a:p>
            <a:pPr marL="152400" marR="0" lvl="1" indent="-152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4BD00"/>
              </a:buClr>
              <a:buSzPct val="100000"/>
              <a:buFont typeface="Proxima Nova"/>
              <a:buChar char="•"/>
            </a:pPr>
            <a:r>
              <a:rPr lang="en-US" sz="1800" dirty="0" smtClean="0"/>
              <a:t>Understand common topics / trends users are experiencing</a:t>
            </a:r>
            <a:endParaRPr lang="en" sz="1800" dirty="0"/>
          </a:p>
          <a:p>
            <a:pPr marL="152400" marR="0" lvl="1" indent="-152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4BD00"/>
              </a:buClr>
              <a:buSzPct val="100000"/>
              <a:buFont typeface="Proxima Nova"/>
              <a:buChar char="•"/>
            </a:pPr>
            <a:r>
              <a:rPr lang="en-US" sz="1800" dirty="0" smtClean="0"/>
              <a:t>Get feedback for new releases/features in Radio (repeated tracks)</a:t>
            </a:r>
          </a:p>
          <a:p>
            <a:pPr lvl="2" indent="-152400">
              <a:buSzPct val="100000"/>
              <a:buFont typeface="Proxima Nova"/>
              <a:buChar char="•"/>
            </a:pPr>
            <a:r>
              <a:rPr lang="en-US" sz="1700" dirty="0" smtClean="0"/>
              <a:t>i.e. New backend services (Apollo) on mobile (</a:t>
            </a:r>
            <a:r>
              <a:rPr lang="en-US" sz="1700" dirty="0" err="1" smtClean="0"/>
              <a:t>iOS</a:t>
            </a:r>
            <a:r>
              <a:rPr lang="en-US" sz="1700" dirty="0" smtClean="0"/>
              <a:t> &amp; Android) impacts 5+ million users</a:t>
            </a:r>
          </a:p>
          <a:p>
            <a:pPr marL="152400" marR="0" lvl="1" indent="-152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4BD00"/>
              </a:buClr>
              <a:buSzPct val="100000"/>
              <a:buFont typeface="Proxima Nova"/>
              <a:buChar char="•"/>
            </a:pPr>
            <a:endParaRPr lang="en" sz="2000" dirty="0" smtClean="0"/>
          </a:p>
          <a:p>
            <a:pPr marL="1371600" lvl="0" indent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6" name="Shape 116"/>
          <p:cNvSpPr txBox="1"/>
          <p:nvPr/>
        </p:nvSpPr>
        <p:spPr>
          <a:xfrm>
            <a:off x="8554122" y="221577"/>
            <a:ext cx="95100" cy="123600"/>
          </a:xfrm>
          <a:prstGeom prst="rect">
            <a:avLst/>
          </a:prstGeom>
          <a:noFill/>
          <a:ln>
            <a:noFill/>
          </a:ln>
        </p:spPr>
        <p:txBody>
          <a:bodyPr lIns="51850" tIns="25925" rIns="51850" bIns="25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800"/>
              <a:t>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3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-7171" y="-65383"/>
            <a:ext cx="9144000" cy="654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1414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87679" y="653834"/>
            <a:ext cx="8118299" cy="762899"/>
          </a:xfrm>
          <a:prstGeom prst="rect">
            <a:avLst/>
          </a:prstGeom>
          <a:noFill/>
          <a:ln>
            <a:noFill/>
          </a:ln>
        </p:spPr>
        <p:txBody>
          <a:bodyPr lIns="51850" tIns="25925" rIns="0" bIns="25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dirty="0" smtClean="0"/>
              <a:t>Vision: XRAY Dashboard</a:t>
            </a:r>
            <a:endParaRPr lang="en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502023" y="1340603"/>
            <a:ext cx="8118299" cy="3730930"/>
          </a:xfrm>
          <a:prstGeom prst="rect">
            <a:avLst/>
          </a:prstGeom>
          <a:noFill/>
          <a:ln>
            <a:noFill/>
          </a:ln>
        </p:spPr>
        <p:txBody>
          <a:bodyPr lIns="51850" tIns="25925" rIns="0" bIns="25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4BD00"/>
              </a:buClr>
              <a:buSzPct val="25000"/>
              <a:buFont typeface="Proxima Nova"/>
              <a:buNone/>
            </a:pPr>
            <a:endParaRPr lang="en-US" dirty="0" smtClean="0"/>
          </a:p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marL="1371600" lvl="0" indent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6" name="Shape 116"/>
          <p:cNvSpPr txBox="1"/>
          <p:nvPr/>
        </p:nvSpPr>
        <p:spPr>
          <a:xfrm>
            <a:off x="8554122" y="221577"/>
            <a:ext cx="95100" cy="123600"/>
          </a:xfrm>
          <a:prstGeom prst="rect">
            <a:avLst/>
          </a:prstGeom>
          <a:noFill/>
          <a:ln>
            <a:noFill/>
          </a:ln>
        </p:spPr>
        <p:txBody>
          <a:bodyPr lIns="51850" tIns="25925" rIns="51850" bIns="25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938849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502025" y="578598"/>
            <a:ext cx="8118299" cy="4514999"/>
          </a:xfrm>
          <a:prstGeom prst="rect">
            <a:avLst/>
          </a:prstGeom>
        </p:spPr>
        <p:txBody>
          <a:bodyPr lIns="51850" tIns="51850" rIns="51850" bIns="5185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sz="3600" dirty="0" smtClean="0"/>
              <a:t>Shout out to:</a:t>
            </a:r>
          </a:p>
          <a:p>
            <a:pPr>
              <a:spcBef>
                <a:spcPts val="0"/>
              </a:spcBef>
              <a:buNone/>
            </a:pPr>
            <a:endParaRPr lang="en-US" sz="3600" dirty="0"/>
          </a:p>
          <a:p>
            <a:pPr>
              <a:spcBef>
                <a:spcPts val="0"/>
              </a:spcBef>
              <a:buNone/>
            </a:pPr>
            <a:r>
              <a:rPr lang="en-US" sz="3600" dirty="0" smtClean="0"/>
              <a:t>Sebastian – CS analytics</a:t>
            </a:r>
          </a:p>
          <a:p>
            <a:pPr>
              <a:spcBef>
                <a:spcPts val="0"/>
              </a:spcBef>
              <a:buNone/>
            </a:pPr>
            <a:r>
              <a:rPr lang="en-US" sz="3600" dirty="0" smtClean="0"/>
              <a:t>Rajiv – Data cruncher</a:t>
            </a:r>
          </a:p>
          <a:p>
            <a:pPr>
              <a:spcBef>
                <a:spcPts val="0"/>
              </a:spcBef>
              <a:buNone/>
            </a:pPr>
            <a:endParaRPr lang="en-US" sz="3600" dirty="0" smtClean="0"/>
          </a:p>
          <a:p>
            <a:pPr>
              <a:spcBef>
                <a:spcPts val="0"/>
              </a:spcBef>
              <a:buNone/>
            </a:pPr>
            <a:r>
              <a:rPr lang="en-US" sz="3600" dirty="0" smtClean="0"/>
              <a:t>Project XRAY – seeing through data</a:t>
            </a:r>
          </a:p>
          <a:p>
            <a:pPr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682973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-7171" y="-72648"/>
            <a:ext cx="9144000" cy="65383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1414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509195" y="726513"/>
            <a:ext cx="8132700" cy="3407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" sz="45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Day to Day </a:t>
            </a:r>
            <a:r>
              <a:rPr lang="en" sz="45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Life</a:t>
            </a:r>
            <a:endParaRPr lang="en-US" sz="45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endParaRPr lang="en-US" sz="4500" dirty="0" smtClean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685800" marR="0" lvl="0" indent="-685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Wingdings" charset="2"/>
              <a:buChar char="§"/>
            </a:pPr>
            <a:r>
              <a:rPr lang="en-US" sz="28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Test releases to ensure features are working</a:t>
            </a:r>
          </a:p>
          <a:p>
            <a:pPr marL="685800" marR="0" lvl="0" indent="-685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Wingdings" charset="2"/>
              <a:buChar char="§"/>
            </a:pPr>
            <a:r>
              <a:rPr lang="en-US" sz="28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Improving product quality</a:t>
            </a:r>
          </a:p>
          <a:p>
            <a:pPr marL="685800" lvl="0" indent="-685800">
              <a:buClr>
                <a:schemeClr val="dk1"/>
              </a:buClr>
              <a:buSzPct val="25000"/>
              <a:buFont typeface="Arial"/>
              <a:buChar char="•"/>
            </a:pPr>
            <a:r>
              <a:rPr lang="en-US" sz="28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Finding bugs to </a:t>
            </a:r>
            <a:r>
              <a:rPr lang="en-US" sz="2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r>
              <a:rPr lang="en-US" sz="28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educe software costs</a:t>
            </a:r>
          </a:p>
          <a:p>
            <a:pPr marL="685800" marR="0" lvl="0" indent="-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</a:pPr>
            <a:endParaRPr lang="en" sz="32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-7171" y="-65383"/>
            <a:ext cx="9144000" cy="65383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1414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 txBox="1"/>
          <p:nvPr/>
        </p:nvSpPr>
        <p:spPr>
          <a:xfrm>
            <a:off x="8553225" y="217944"/>
            <a:ext cx="95922" cy="123502"/>
          </a:xfrm>
          <a:prstGeom prst="rect">
            <a:avLst/>
          </a:prstGeom>
          <a:noFill/>
          <a:ln>
            <a:noFill/>
          </a:ln>
        </p:spPr>
        <p:txBody>
          <a:bodyPr lIns="51850" tIns="25925" rIns="51850" bIns="25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776865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-7171" y="-72648"/>
            <a:ext cx="9144000" cy="65383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1414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420525" y="341447"/>
            <a:ext cx="8132700" cy="4393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45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do I find out about problems…?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endParaRPr lang="en-US" sz="45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endParaRPr lang="en-US" sz="4500" dirty="0" smtClean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endParaRPr lang="en-US" sz="45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endParaRPr lang="en-US" sz="4500" dirty="0" smtClean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685800" marR="0" lvl="0" indent="-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</a:pPr>
            <a:endParaRPr lang="en" sz="32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-7171" y="-65383"/>
            <a:ext cx="9144000" cy="65383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1414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 txBox="1"/>
          <p:nvPr/>
        </p:nvSpPr>
        <p:spPr>
          <a:xfrm>
            <a:off x="8553225" y="217944"/>
            <a:ext cx="95922" cy="123502"/>
          </a:xfrm>
          <a:prstGeom prst="rect">
            <a:avLst/>
          </a:prstGeom>
          <a:noFill/>
          <a:ln>
            <a:noFill/>
          </a:ln>
        </p:spPr>
        <p:txBody>
          <a:bodyPr lIns="51850" tIns="25925" rIns="51850" bIns="25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80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232" y="1947333"/>
            <a:ext cx="4028104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8983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-7171" y="-72648"/>
            <a:ext cx="9144000" cy="65383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1414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420525" y="341447"/>
            <a:ext cx="8132700" cy="4393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endParaRPr lang="en-US" sz="4500" dirty="0" smtClean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endParaRPr lang="en-US" sz="45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endParaRPr lang="en-US" sz="4500" dirty="0" smtClean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endParaRPr lang="en-US" sz="4500" dirty="0" smtClean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45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Listen to Customer’s Voice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endParaRPr lang="en-US" sz="45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45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lang="en-US" sz="45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endParaRPr lang="en-US" sz="45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endParaRPr lang="en-US" sz="4500" dirty="0" smtClean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685800" marR="0" lvl="0" indent="-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</a:pPr>
            <a:endParaRPr lang="en" sz="32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-7171" y="-65383"/>
            <a:ext cx="9144000" cy="65383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1414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 txBox="1"/>
          <p:nvPr/>
        </p:nvSpPr>
        <p:spPr>
          <a:xfrm>
            <a:off x="8553225" y="217944"/>
            <a:ext cx="95922" cy="123502"/>
          </a:xfrm>
          <a:prstGeom prst="rect">
            <a:avLst/>
          </a:prstGeom>
          <a:noFill/>
          <a:ln>
            <a:noFill/>
          </a:ln>
        </p:spPr>
        <p:txBody>
          <a:bodyPr lIns="51850" tIns="25925" rIns="51850" bIns="25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80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292" y="768277"/>
            <a:ext cx="1521440" cy="152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77416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-7171" y="-72648"/>
            <a:ext cx="9144000" cy="65383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1414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420525" y="341447"/>
            <a:ext cx="8132700" cy="4393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endParaRPr lang="en-US" sz="45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3">
              <a:buClr>
                <a:schemeClr val="dk1"/>
              </a:buClr>
              <a:buSzPct val="25000"/>
            </a:pPr>
            <a:r>
              <a:rPr lang="en-US" sz="45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r>
              <a:rPr lang="en-US" sz="45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		Twitter</a:t>
            </a:r>
          </a:p>
          <a:p>
            <a:pPr lvl="3">
              <a:buClr>
                <a:schemeClr val="dk1"/>
              </a:buClr>
              <a:buSzPct val="25000"/>
            </a:pPr>
            <a:endParaRPr lang="en-US" sz="4500" dirty="0" smtClean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2" algn="ctr">
              <a:buClr>
                <a:schemeClr val="dk1"/>
              </a:buClr>
              <a:buSzPct val="25000"/>
            </a:pPr>
            <a:r>
              <a:rPr lang="en-US" sz="45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User </a:t>
            </a:r>
            <a:r>
              <a:rPr lang="en-US" sz="45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forums</a:t>
            </a:r>
          </a:p>
          <a:p>
            <a:pPr marL="685800" lvl="2" indent="-685800" algn="ctr">
              <a:buClr>
                <a:schemeClr val="dk1"/>
              </a:buClr>
              <a:buSzPct val="25000"/>
              <a:buFont typeface="Arial"/>
              <a:buChar char="•"/>
            </a:pPr>
            <a:endParaRPr lang="en-US" sz="4500" dirty="0" smtClean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685800" lvl="2" indent="-685800" algn="ctr">
              <a:buClr>
                <a:schemeClr val="dk1"/>
              </a:buClr>
              <a:buSzPct val="25000"/>
              <a:buFont typeface="Arial"/>
              <a:buChar char="•"/>
            </a:pPr>
            <a:endParaRPr lang="en-US" sz="4500" dirty="0" smtClean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685800" lvl="2" indent="-685800" algn="ctr">
              <a:buClr>
                <a:schemeClr val="dk1"/>
              </a:buClr>
              <a:buSzPct val="25000"/>
              <a:buFont typeface="Arial"/>
              <a:buChar char="•"/>
            </a:pPr>
            <a:endParaRPr lang="en-US" sz="45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endParaRPr lang="en-US" sz="45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endParaRPr lang="en-US" sz="4500" dirty="0" smtClean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685800" marR="0" lvl="0" indent="-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Char char="•"/>
            </a:pPr>
            <a:endParaRPr lang="en" sz="32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-7171" y="-65383"/>
            <a:ext cx="9144000" cy="65383"/>
          </a:xfrm>
          <a:prstGeom prst="rect">
            <a:avLst/>
          </a:prstGeom>
          <a:solidFill>
            <a:schemeClr val="accent1"/>
          </a:solidFill>
          <a:ln w="25400" cap="flat">
            <a:solidFill>
              <a:srgbClr val="1414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 txBox="1"/>
          <p:nvPr/>
        </p:nvSpPr>
        <p:spPr>
          <a:xfrm>
            <a:off x="8553225" y="217944"/>
            <a:ext cx="95922" cy="123502"/>
          </a:xfrm>
          <a:prstGeom prst="rect">
            <a:avLst/>
          </a:prstGeom>
          <a:noFill/>
          <a:ln>
            <a:noFill/>
          </a:ln>
        </p:spPr>
        <p:txBody>
          <a:bodyPr lIns="51850" tIns="25925" rIns="51850" bIns="25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546313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3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Shape 69"/>
          <p:cNvGraphicFramePr/>
          <p:nvPr>
            <p:extLst>
              <p:ext uri="{D42A27DB-BD31-4B8C-83A1-F6EECF244321}">
                <p14:modId xmlns:p14="http://schemas.microsoft.com/office/powerpoint/2010/main" val="3131280468"/>
              </p:ext>
            </p:extLst>
          </p:nvPr>
        </p:nvGraphicFramePr>
        <p:xfrm>
          <a:off x="6704703" y="4466054"/>
          <a:ext cx="1957875" cy="326900"/>
        </p:xfrm>
        <a:graphic>
          <a:graphicData uri="http://schemas.openxmlformats.org/drawingml/2006/table">
            <a:tbl>
              <a:tblPr>
                <a:noFill/>
                <a:tableStyleId>{65E2A1E9-1426-4D57-AD69-F3DB54AED6FB}</a:tableStyleId>
              </a:tblPr>
              <a:tblGrid>
                <a:gridCol w="1957875"/>
              </a:tblGrid>
              <a:tr h="3269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Proxima Nova"/>
                        <a:buNone/>
                      </a:pPr>
                      <a:r>
                        <a:rPr lang="en" sz="1400" baseline="0" dirty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October </a:t>
                      </a:r>
                      <a:r>
                        <a:rPr lang="en" sz="1400" baseline="0" dirty="0" smtClean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r>
                        <a:rPr lang="en-US" sz="1400" baseline="0" dirty="0" smtClean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r>
                        <a:rPr lang="en" sz="1400" baseline="0" dirty="0" smtClean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201</a:t>
                      </a:r>
                      <a:r>
                        <a:rPr lang="en-US" sz="1400" baseline="0" dirty="0" smtClean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lang="en" sz="1400" baseline="0" dirty="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675" marR="28675" marT="29050" marB="29050" anchor="ctr"/>
                </a:tc>
              </a:tr>
            </a:tbl>
          </a:graphicData>
        </a:graphic>
      </p:graphicFrame>
      <p:sp>
        <p:nvSpPr>
          <p:cNvPr id="70" name="Shape 70"/>
          <p:cNvSpPr/>
          <p:nvPr/>
        </p:nvSpPr>
        <p:spPr>
          <a:xfrm>
            <a:off x="-7171" y="-65383"/>
            <a:ext cx="9144000" cy="65383"/>
          </a:xfrm>
          <a:prstGeom prst="rect">
            <a:avLst/>
          </a:prstGeom>
          <a:solidFill>
            <a:srgbClr val="141414"/>
          </a:solidFill>
          <a:ln w="25400" cap="flat">
            <a:solidFill>
              <a:srgbClr val="1414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67" y="4431546"/>
            <a:ext cx="1281952" cy="3872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87679" y="0"/>
            <a:ext cx="5307105" cy="1725397"/>
          </a:xfrm>
          <a:prstGeom prst="rect">
            <a:avLst/>
          </a:prstGeom>
          <a:noFill/>
          <a:ln>
            <a:noFill/>
          </a:ln>
        </p:spPr>
        <p:txBody>
          <a:bodyPr lIns="51850" tIns="25925" rIns="21600" bIns="25925" anchor="b" anchorCtr="0">
            <a:noAutofit/>
          </a:bodyPr>
          <a:lstStyle/>
          <a:p>
            <a:pPr marL="0" marR="0" lvl="0" indent="0" algn="l" rtl="0">
              <a:lnSpc>
                <a:spcPct val="10151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dirty="0" smtClean="0"/>
              <a:t>Twitter Data on #</a:t>
            </a:r>
            <a:r>
              <a:rPr lang="en-US" dirty="0" err="1" smtClean="0"/>
              <a:t>SpotifyCares</a:t>
            </a:r>
            <a:endParaRPr lang="en" sz="3700" b="1" i="0" u="none" strike="noStrike" cap="none" baseline="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80508" y="2092271"/>
            <a:ext cx="5558117" cy="2179449"/>
          </a:xfrm>
          <a:prstGeom prst="rect">
            <a:avLst/>
          </a:prstGeom>
          <a:noFill/>
          <a:ln>
            <a:noFill/>
          </a:ln>
        </p:spPr>
        <p:txBody>
          <a:bodyPr lIns="51850" tIns="25925" rIns="21600" bIns="25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2300" b="0" i="0" u="none" strike="noStrike" cap="none" baseline="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Data: 100,000 tweets for 1 week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endParaRPr lang="en-US" sz="2300" b="0" i="0" u="none" strike="noStrike" cap="none" baseline="0" dirty="0" smtClean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dirty="0" smtClean="0"/>
              <a:t>Analysis</a:t>
            </a:r>
            <a:r>
              <a:rPr lang="en-US" sz="2300" b="0" i="0" u="none" strike="noStrike" cap="none" baseline="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: Key word</a:t>
            </a:r>
            <a:r>
              <a:rPr lang="en-US" sz="2300" b="0" i="0" u="none" strike="noStrike" cap="none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searches (Radio, Crashes, Frustrated) into a </a:t>
            </a:r>
            <a:r>
              <a:rPr lang="en-US" sz="2300" b="0" i="0" u="none" strike="noStrike" cap="none" dirty="0" err="1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WordCloud</a:t>
            </a:r>
            <a:endParaRPr lang="en-US" sz="2300" b="0" i="0" u="none" strike="noStrike" cap="none" dirty="0" smtClean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endParaRPr lang="en-US" sz="2300" b="0" i="0" u="none" strike="noStrike" cap="none" baseline="0" dirty="0" smtClean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endParaRPr lang="en" sz="2300" b="0" i="0" u="none" strike="noStrike" cap="none" baseline="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Shape 69"/>
          <p:cNvGraphicFramePr/>
          <p:nvPr>
            <p:extLst>
              <p:ext uri="{D42A27DB-BD31-4B8C-83A1-F6EECF244321}">
                <p14:modId xmlns:p14="http://schemas.microsoft.com/office/powerpoint/2010/main" val="1730769421"/>
              </p:ext>
            </p:extLst>
          </p:nvPr>
        </p:nvGraphicFramePr>
        <p:xfrm>
          <a:off x="6704703" y="4466054"/>
          <a:ext cx="1957875" cy="326900"/>
        </p:xfrm>
        <a:graphic>
          <a:graphicData uri="http://schemas.openxmlformats.org/drawingml/2006/table">
            <a:tbl>
              <a:tblPr>
                <a:noFill/>
                <a:tableStyleId>{65E2A1E9-1426-4D57-AD69-F3DB54AED6FB}</a:tableStyleId>
              </a:tblPr>
              <a:tblGrid>
                <a:gridCol w="1957875"/>
              </a:tblGrid>
              <a:tr h="3269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Proxima Nova"/>
                        <a:buNone/>
                      </a:pPr>
                      <a:r>
                        <a:rPr lang="en" sz="1400" baseline="0" dirty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October </a:t>
                      </a:r>
                      <a:r>
                        <a:rPr lang="en" sz="1400" baseline="0" dirty="0" smtClean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r>
                        <a:rPr lang="en-US" sz="1400" baseline="0" dirty="0" smtClean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r>
                        <a:rPr lang="en" sz="1400" baseline="0" dirty="0" smtClean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201</a:t>
                      </a:r>
                      <a:r>
                        <a:rPr lang="en-US" sz="1400" baseline="0" dirty="0" smtClean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lang="en" sz="1400" baseline="0" dirty="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675" marR="28675" marT="29050" marB="29050" anchor="ctr"/>
                </a:tc>
              </a:tr>
            </a:tbl>
          </a:graphicData>
        </a:graphic>
      </p:graphicFrame>
      <p:sp>
        <p:nvSpPr>
          <p:cNvPr id="70" name="Shape 70"/>
          <p:cNvSpPr/>
          <p:nvPr/>
        </p:nvSpPr>
        <p:spPr>
          <a:xfrm>
            <a:off x="-7171" y="-65383"/>
            <a:ext cx="9144000" cy="65383"/>
          </a:xfrm>
          <a:prstGeom prst="rect">
            <a:avLst/>
          </a:prstGeom>
          <a:solidFill>
            <a:srgbClr val="141414"/>
          </a:solidFill>
          <a:ln w="25400" cap="flat">
            <a:solidFill>
              <a:srgbClr val="1414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67" y="4431546"/>
            <a:ext cx="1281952" cy="3872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80508" y="181447"/>
            <a:ext cx="8182070" cy="4090274"/>
          </a:xfrm>
          <a:prstGeom prst="rect">
            <a:avLst/>
          </a:prstGeom>
          <a:noFill/>
          <a:ln>
            <a:noFill/>
          </a:ln>
        </p:spPr>
        <p:txBody>
          <a:bodyPr lIns="51850" tIns="25925" rIns="21600" bIns="25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2300" b="0" i="0" u="none" strike="noStrike" cap="none" baseline="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‘</a:t>
            </a:r>
            <a:r>
              <a:rPr lang="en-US" sz="2300" b="0" i="0" u="none" strike="noStrike" cap="none" baseline="0" dirty="0" err="1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Spotify</a:t>
            </a:r>
            <a:r>
              <a:rPr lang="en-US" sz="2300" b="0" i="0" u="none" strike="noStrike" cap="none" baseline="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’ in Twitter feed</a:t>
            </a:r>
            <a:endParaRPr lang="en" sz="2300" b="0" i="0" u="none" strike="noStrike" cap="none" baseline="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" name="Picture 3" descr="spotify_32000twee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19" y="643793"/>
            <a:ext cx="5749714" cy="378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79494"/>
      </p:ext>
    </p:extLst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Shape 69"/>
          <p:cNvGraphicFramePr/>
          <p:nvPr>
            <p:extLst>
              <p:ext uri="{D42A27DB-BD31-4B8C-83A1-F6EECF244321}">
                <p14:modId xmlns:p14="http://schemas.microsoft.com/office/powerpoint/2010/main" val="1730769421"/>
              </p:ext>
            </p:extLst>
          </p:nvPr>
        </p:nvGraphicFramePr>
        <p:xfrm>
          <a:off x="6704703" y="4466054"/>
          <a:ext cx="1957875" cy="326900"/>
        </p:xfrm>
        <a:graphic>
          <a:graphicData uri="http://schemas.openxmlformats.org/drawingml/2006/table">
            <a:tbl>
              <a:tblPr>
                <a:noFill/>
                <a:tableStyleId>{65E2A1E9-1426-4D57-AD69-F3DB54AED6FB}</a:tableStyleId>
              </a:tblPr>
              <a:tblGrid>
                <a:gridCol w="1957875"/>
              </a:tblGrid>
              <a:tr h="3269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Proxima Nova"/>
                        <a:buNone/>
                      </a:pPr>
                      <a:r>
                        <a:rPr lang="en" sz="1400" baseline="0" dirty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October </a:t>
                      </a:r>
                      <a:r>
                        <a:rPr lang="en" sz="1400" baseline="0" dirty="0" smtClean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r>
                        <a:rPr lang="en-US" sz="1400" baseline="0" dirty="0" smtClean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r>
                        <a:rPr lang="en" sz="1400" baseline="0" dirty="0" smtClean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201</a:t>
                      </a:r>
                      <a:r>
                        <a:rPr lang="en-US" sz="1400" baseline="0" dirty="0" smtClean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lang="en" sz="1400" baseline="0" dirty="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28675" marR="28675" marT="29050" marB="29050" anchor="ctr"/>
                </a:tc>
              </a:tr>
            </a:tbl>
          </a:graphicData>
        </a:graphic>
      </p:graphicFrame>
      <p:sp>
        <p:nvSpPr>
          <p:cNvPr id="70" name="Shape 70"/>
          <p:cNvSpPr/>
          <p:nvPr/>
        </p:nvSpPr>
        <p:spPr>
          <a:xfrm>
            <a:off x="-7171" y="-65383"/>
            <a:ext cx="9144000" cy="65383"/>
          </a:xfrm>
          <a:prstGeom prst="rect">
            <a:avLst/>
          </a:prstGeom>
          <a:solidFill>
            <a:srgbClr val="141414"/>
          </a:solidFill>
          <a:ln w="25400" cap="flat">
            <a:solidFill>
              <a:srgbClr val="141414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67" y="4431546"/>
            <a:ext cx="1281952" cy="3872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80508" y="181447"/>
            <a:ext cx="8182070" cy="4090274"/>
          </a:xfrm>
          <a:prstGeom prst="rect">
            <a:avLst/>
          </a:prstGeom>
          <a:noFill/>
          <a:ln>
            <a:noFill/>
          </a:ln>
        </p:spPr>
        <p:txBody>
          <a:bodyPr lIns="51850" tIns="25925" rIns="21600" bIns="25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Proxima Nova"/>
              <a:buNone/>
            </a:pPr>
            <a:r>
              <a:rPr lang="en-US" sz="2300" b="0" i="0" u="none" strike="noStrike" cap="none" baseline="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‘Crashes’ in Twitter feed</a:t>
            </a:r>
            <a:endParaRPr lang="en" sz="2300" b="0" i="0" u="none" strike="noStrike" cap="none" baseline="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Picture 2" descr="crash_300twee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80" y="575732"/>
            <a:ext cx="5765985" cy="377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79494"/>
      </p:ext>
    </p:extLst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slide on black with green icon">
  <a:themeElements>
    <a:clrScheme name="Title slide on black with green icon 1">
      <a:dk1>
        <a:srgbClr val="FFFFFF"/>
      </a:dk1>
      <a:lt1>
        <a:srgbClr val="141414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141414"/>
      </a:accent3>
      <a:accent4>
        <a:srgbClr val="FFFFFF"/>
      </a:accent4>
      <a:accent5>
        <a:srgbClr val="333399"/>
      </a:accent5>
      <a:accent6>
        <a:srgbClr val="141414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 column text on black">
  <a:themeElements>
    <a:clrScheme name="2 column text on black 1">
      <a:dk1>
        <a:srgbClr val="FFFFFF"/>
      </a:dk1>
      <a:lt1>
        <a:srgbClr val="141414"/>
      </a:lt1>
      <a:dk2>
        <a:srgbClr val="000000"/>
      </a:dk2>
      <a:lt2>
        <a:srgbClr val="808080"/>
      </a:lt2>
      <a:accent1>
        <a:srgbClr val="141414"/>
      </a:accent1>
      <a:accent2>
        <a:srgbClr val="333399"/>
      </a:accent2>
      <a:accent3>
        <a:srgbClr val="141414"/>
      </a:accent3>
      <a:accent4>
        <a:srgbClr val="141414"/>
      </a:accent4>
      <a:accent5>
        <a:srgbClr val="333399"/>
      </a:accent5>
      <a:accent6>
        <a:srgbClr val="141414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ulleted text on black">
  <a:themeElements>
    <a:clrScheme name="Bulleted text on black 1">
      <a:dk1>
        <a:srgbClr val="FFFFFF"/>
      </a:dk1>
      <a:lt1>
        <a:srgbClr val="141414"/>
      </a:lt1>
      <a:dk2>
        <a:srgbClr val="000000"/>
      </a:dk2>
      <a:lt2>
        <a:srgbClr val="808080"/>
      </a:lt2>
      <a:accent1>
        <a:srgbClr val="141414"/>
      </a:accent1>
      <a:accent2>
        <a:srgbClr val="333399"/>
      </a:accent2>
      <a:accent3>
        <a:srgbClr val="141414"/>
      </a:accent3>
      <a:accent4>
        <a:srgbClr val="141414"/>
      </a:accent4>
      <a:accent5>
        <a:srgbClr val="333399"/>
      </a:accent5>
      <a:accent6>
        <a:srgbClr val="141414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</TotalTime>
  <Words>480</Words>
  <Application>Microsoft Macintosh PowerPoint</Application>
  <PresentationFormat>On-screen Show (16:9)</PresentationFormat>
  <Paragraphs>115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simple-light</vt:lpstr>
      <vt:lpstr>Title slide on black with green icon</vt:lpstr>
      <vt:lpstr>2 column text on black</vt:lpstr>
      <vt:lpstr>Bulleted text on black</vt:lpstr>
      <vt:lpstr>Hackweek 10/10/14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Twitter Data on #SpotifyCares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User Forum Data on Spotify Community</vt:lpstr>
      <vt:lpstr> User Post in Forum:</vt:lpstr>
      <vt:lpstr>PowerPoint Presentation</vt:lpstr>
      <vt:lpstr>PowerPoint Presentation</vt:lpstr>
      <vt:lpstr>PowerPoint Presentation</vt:lpstr>
      <vt:lpstr>PowerPoint Presentation</vt:lpstr>
      <vt:lpstr>Insights about Forum Data</vt:lpstr>
      <vt:lpstr>Vision: XRAY Dashboard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Hackweek 10/10/14</dc:title>
  <cp:lastModifiedBy>Swati Shah</cp:lastModifiedBy>
  <cp:revision>55</cp:revision>
  <dcterms:modified xsi:type="dcterms:W3CDTF">2014-10-10T00:53:34Z</dcterms:modified>
</cp:coreProperties>
</file>