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427A2-D04B-42E1-90FC-BABCCADF7A9C}" v="50" dt="2023-11-26T18:57:50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897525-1F62-482F-B4CA-01A9DBAD38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EDAD38-86B8-4710-AB06-705F7A41B235}">
      <dgm:prSet custT="1"/>
      <dgm:spPr/>
      <dgm:t>
        <a:bodyPr/>
        <a:lstStyle/>
        <a:p>
          <a:r>
            <a:rPr lang="en-US" sz="2400" dirty="0"/>
            <a:t>Executive Summary</a:t>
          </a:r>
        </a:p>
      </dgm:t>
    </dgm:pt>
    <dgm:pt modelId="{934C9A43-306B-4C8F-87E4-114E7A846436}" type="parTrans" cxnId="{9C547368-CC19-43B7-A44D-EC42831322E1}">
      <dgm:prSet/>
      <dgm:spPr/>
      <dgm:t>
        <a:bodyPr/>
        <a:lstStyle/>
        <a:p>
          <a:endParaRPr lang="en-US"/>
        </a:p>
      </dgm:t>
    </dgm:pt>
    <dgm:pt modelId="{31D68100-8ED0-4492-BD60-AF4CE358A2B9}" type="sibTrans" cxnId="{9C547368-CC19-43B7-A44D-EC42831322E1}">
      <dgm:prSet/>
      <dgm:spPr/>
      <dgm:t>
        <a:bodyPr/>
        <a:lstStyle/>
        <a:p>
          <a:endParaRPr lang="en-US"/>
        </a:p>
      </dgm:t>
    </dgm:pt>
    <dgm:pt modelId="{77C80ADA-5DFE-4D50-8B48-75F5EE2CD90A}">
      <dgm:prSet/>
      <dgm:spPr/>
      <dgm:t>
        <a:bodyPr/>
        <a:lstStyle/>
        <a:p>
          <a:r>
            <a:rPr lang="en-US" dirty="0"/>
            <a:t>The project provides an overview of the food inspection results for Chicago for a period ranging from 2010 to present</a:t>
          </a:r>
        </a:p>
      </dgm:t>
    </dgm:pt>
    <dgm:pt modelId="{C8C7C6D9-5ADF-4095-8331-40AE7CA8EEA0}" type="parTrans" cxnId="{C8858748-BAFB-41E5-A6CC-29E79A995ACB}">
      <dgm:prSet/>
      <dgm:spPr/>
      <dgm:t>
        <a:bodyPr/>
        <a:lstStyle/>
        <a:p>
          <a:endParaRPr lang="en-US"/>
        </a:p>
      </dgm:t>
    </dgm:pt>
    <dgm:pt modelId="{3B823372-F214-45AA-8029-C474E4CB28B6}" type="sibTrans" cxnId="{C8858748-BAFB-41E5-A6CC-29E79A995ACB}">
      <dgm:prSet/>
      <dgm:spPr/>
      <dgm:t>
        <a:bodyPr/>
        <a:lstStyle/>
        <a:p>
          <a:endParaRPr lang="en-US"/>
        </a:p>
      </dgm:t>
    </dgm:pt>
    <dgm:pt modelId="{7634A5DE-B735-4750-A91A-FE1FDC394C5D}">
      <dgm:prSet/>
      <dgm:spPr/>
      <dgm:t>
        <a:bodyPr/>
        <a:lstStyle/>
        <a:p>
          <a:r>
            <a:rPr lang="en-US" dirty="0"/>
            <a:t>Details</a:t>
          </a:r>
        </a:p>
      </dgm:t>
    </dgm:pt>
    <dgm:pt modelId="{AB081EEF-1655-44D6-9AAF-6DE4E3DAD0C8}" type="parTrans" cxnId="{FF630CFF-1B6E-4837-A88D-8FC53A57D88F}">
      <dgm:prSet/>
      <dgm:spPr/>
      <dgm:t>
        <a:bodyPr/>
        <a:lstStyle/>
        <a:p>
          <a:endParaRPr lang="en-US"/>
        </a:p>
      </dgm:t>
    </dgm:pt>
    <dgm:pt modelId="{11F3C10C-E9C1-4932-86E4-A6F44141F96E}" type="sibTrans" cxnId="{FF630CFF-1B6E-4837-A88D-8FC53A57D88F}">
      <dgm:prSet/>
      <dgm:spPr/>
      <dgm:t>
        <a:bodyPr/>
        <a:lstStyle/>
        <a:p>
          <a:endParaRPr lang="en-US"/>
        </a:p>
      </dgm:t>
    </dgm:pt>
    <dgm:pt modelId="{CDBBBB07-8910-4348-94D9-443778729991}">
      <dgm:prSet/>
      <dgm:spPr/>
      <dgm:t>
        <a:bodyPr/>
        <a:lstStyle/>
        <a:p>
          <a:r>
            <a:rPr lang="en-US"/>
            <a:t>The tableau dashboard provides the following analysis</a:t>
          </a:r>
        </a:p>
      </dgm:t>
    </dgm:pt>
    <dgm:pt modelId="{C16A699D-2E95-4EAB-9B3E-493347469A7B}" type="parTrans" cxnId="{88269EF6-BFBE-45CB-985A-373F600C0746}">
      <dgm:prSet/>
      <dgm:spPr/>
      <dgm:t>
        <a:bodyPr/>
        <a:lstStyle/>
        <a:p>
          <a:endParaRPr lang="en-US"/>
        </a:p>
      </dgm:t>
    </dgm:pt>
    <dgm:pt modelId="{6D2CD802-173C-4340-837A-560C1FAF2327}" type="sibTrans" cxnId="{88269EF6-BFBE-45CB-985A-373F600C0746}">
      <dgm:prSet/>
      <dgm:spPr/>
      <dgm:t>
        <a:bodyPr/>
        <a:lstStyle/>
        <a:p>
          <a:endParaRPr lang="en-US"/>
        </a:p>
      </dgm:t>
    </dgm:pt>
    <dgm:pt modelId="{0B4A6109-887C-414D-AB33-DFA366E3858B}">
      <dgm:prSet/>
      <dgm:spPr/>
      <dgm:t>
        <a:bodyPr/>
        <a:lstStyle/>
        <a:p>
          <a:r>
            <a:rPr lang="en-US"/>
            <a:t>Trend in violation from 2010 to present day.</a:t>
          </a:r>
        </a:p>
      </dgm:t>
    </dgm:pt>
    <dgm:pt modelId="{7BD7A384-E577-4663-B0D5-FCE6321214F0}" type="parTrans" cxnId="{01BBF048-0F03-4B9B-8994-D47C08F04D84}">
      <dgm:prSet/>
      <dgm:spPr/>
      <dgm:t>
        <a:bodyPr/>
        <a:lstStyle/>
        <a:p>
          <a:endParaRPr lang="en-US"/>
        </a:p>
      </dgm:t>
    </dgm:pt>
    <dgm:pt modelId="{603F8704-C33D-4A56-8EC7-B83D2052ABC2}" type="sibTrans" cxnId="{01BBF048-0F03-4B9B-8994-D47C08F04D84}">
      <dgm:prSet/>
      <dgm:spPr/>
      <dgm:t>
        <a:bodyPr/>
        <a:lstStyle/>
        <a:p>
          <a:endParaRPr lang="en-US"/>
        </a:p>
      </dgm:t>
    </dgm:pt>
    <dgm:pt modelId="{51396ADB-E6C6-426E-A829-8CC1B21A4015}">
      <dgm:prSet/>
      <dgm:spPr/>
      <dgm:t>
        <a:bodyPr/>
        <a:lstStyle/>
        <a:p>
          <a:r>
            <a:rPr lang="en-US"/>
            <a:t>Breakdown based on inspection type</a:t>
          </a:r>
        </a:p>
      </dgm:t>
    </dgm:pt>
    <dgm:pt modelId="{DABA6846-7B36-455F-9095-EA84A7722E7A}" type="parTrans" cxnId="{D0C9F461-345F-4B4D-A435-855EF03E8044}">
      <dgm:prSet/>
      <dgm:spPr/>
      <dgm:t>
        <a:bodyPr/>
        <a:lstStyle/>
        <a:p>
          <a:endParaRPr lang="en-US"/>
        </a:p>
      </dgm:t>
    </dgm:pt>
    <dgm:pt modelId="{642BA125-735E-4E5A-83B2-A540A77EE5B0}" type="sibTrans" cxnId="{D0C9F461-345F-4B4D-A435-855EF03E8044}">
      <dgm:prSet/>
      <dgm:spPr/>
      <dgm:t>
        <a:bodyPr/>
        <a:lstStyle/>
        <a:p>
          <a:endParaRPr lang="en-US"/>
        </a:p>
      </dgm:t>
    </dgm:pt>
    <dgm:pt modelId="{2B1059CC-3EF1-4DC7-A2D7-858E048C9FF5}">
      <dgm:prSet/>
      <dgm:spPr/>
      <dgm:t>
        <a:bodyPr/>
        <a:lstStyle/>
        <a:p>
          <a:r>
            <a:rPr lang="en-US"/>
            <a:t>Breakdown based on Risk type</a:t>
          </a:r>
        </a:p>
      </dgm:t>
    </dgm:pt>
    <dgm:pt modelId="{D9EC0387-9584-4F46-8CB4-1AAF9A1B1050}" type="parTrans" cxnId="{7C402C52-64C4-484A-A600-961BBD8E821C}">
      <dgm:prSet/>
      <dgm:spPr/>
      <dgm:t>
        <a:bodyPr/>
        <a:lstStyle/>
        <a:p>
          <a:endParaRPr lang="en-US"/>
        </a:p>
      </dgm:t>
    </dgm:pt>
    <dgm:pt modelId="{D92236F2-3709-4D26-952A-470F0FE55276}" type="sibTrans" cxnId="{7C402C52-64C4-484A-A600-961BBD8E821C}">
      <dgm:prSet/>
      <dgm:spPr/>
      <dgm:t>
        <a:bodyPr/>
        <a:lstStyle/>
        <a:p>
          <a:endParaRPr lang="en-US"/>
        </a:p>
      </dgm:t>
    </dgm:pt>
    <dgm:pt modelId="{66EC6845-F96B-40B6-AA0C-C3529956E8F0}">
      <dgm:prSet/>
      <dgm:spPr/>
      <dgm:t>
        <a:bodyPr/>
        <a:lstStyle/>
        <a:p>
          <a:r>
            <a:rPr lang="en-US"/>
            <a:t>Overview of the facility type with the most violations</a:t>
          </a:r>
        </a:p>
      </dgm:t>
    </dgm:pt>
    <dgm:pt modelId="{85969721-712F-4470-89EF-ED3C58C65B5C}" type="parTrans" cxnId="{17971459-5ACC-414A-AF31-92E4EF71FC1B}">
      <dgm:prSet/>
      <dgm:spPr/>
      <dgm:t>
        <a:bodyPr/>
        <a:lstStyle/>
        <a:p>
          <a:endParaRPr lang="en-US"/>
        </a:p>
      </dgm:t>
    </dgm:pt>
    <dgm:pt modelId="{A7807D13-25CF-4E80-A779-87FC21C069BD}" type="sibTrans" cxnId="{17971459-5ACC-414A-AF31-92E4EF71FC1B}">
      <dgm:prSet/>
      <dgm:spPr/>
      <dgm:t>
        <a:bodyPr/>
        <a:lstStyle/>
        <a:p>
          <a:endParaRPr lang="en-US"/>
        </a:p>
      </dgm:t>
    </dgm:pt>
    <dgm:pt modelId="{05C45CE0-9046-4C69-B10D-7DB769614AF9}">
      <dgm:prSet/>
      <dgm:spPr/>
      <dgm:t>
        <a:bodyPr/>
        <a:lstStyle/>
        <a:p>
          <a:r>
            <a:rPr lang="en-US"/>
            <a:t>The total count of  business and the breakdown by License status</a:t>
          </a:r>
        </a:p>
      </dgm:t>
    </dgm:pt>
    <dgm:pt modelId="{775E128A-C5EB-40E7-8DE7-4FE1B13635E3}" type="parTrans" cxnId="{5C65E75E-3546-4A1B-B7DD-8DA242F57FBF}">
      <dgm:prSet/>
      <dgm:spPr/>
      <dgm:t>
        <a:bodyPr/>
        <a:lstStyle/>
        <a:p>
          <a:endParaRPr lang="en-US"/>
        </a:p>
      </dgm:t>
    </dgm:pt>
    <dgm:pt modelId="{268B261F-13A2-4C16-8EE9-0C1BF1468E71}" type="sibTrans" cxnId="{5C65E75E-3546-4A1B-B7DD-8DA242F57FBF}">
      <dgm:prSet/>
      <dgm:spPr/>
      <dgm:t>
        <a:bodyPr/>
        <a:lstStyle/>
        <a:p>
          <a:endParaRPr lang="en-US"/>
        </a:p>
      </dgm:t>
    </dgm:pt>
    <dgm:pt modelId="{3C0F9B03-9ACB-4009-8A60-C91D02A60D07}">
      <dgm:prSet/>
      <dgm:spPr/>
      <dgm:t>
        <a:bodyPr/>
        <a:lstStyle/>
        <a:p>
          <a:r>
            <a:rPr lang="en-US" dirty="0"/>
            <a:t>Easy lookup of the application type based on business type</a:t>
          </a:r>
        </a:p>
      </dgm:t>
    </dgm:pt>
    <dgm:pt modelId="{41D3B873-9444-4649-B506-DA6618DD5963}" type="parTrans" cxnId="{3B45684F-7755-4DB8-B8DE-150292905E01}">
      <dgm:prSet/>
      <dgm:spPr/>
      <dgm:t>
        <a:bodyPr/>
        <a:lstStyle/>
        <a:p>
          <a:endParaRPr lang="en-US"/>
        </a:p>
      </dgm:t>
    </dgm:pt>
    <dgm:pt modelId="{2925574D-A347-496D-B8AB-13B4CA46EE9B}" type="sibTrans" cxnId="{3B45684F-7755-4DB8-B8DE-150292905E01}">
      <dgm:prSet/>
      <dgm:spPr/>
      <dgm:t>
        <a:bodyPr/>
        <a:lstStyle/>
        <a:p>
          <a:endParaRPr lang="en-US"/>
        </a:p>
      </dgm:t>
    </dgm:pt>
    <dgm:pt modelId="{A9287F9B-E1E2-447D-9BC5-1C9E93D18A77}">
      <dgm:prSet/>
      <dgm:spPr/>
      <dgm:t>
        <a:bodyPr/>
        <a:lstStyle/>
        <a:p>
          <a:r>
            <a:rPr lang="en-US" dirty="0"/>
            <a:t>Easy lookup of the License code based on description.</a:t>
          </a:r>
        </a:p>
      </dgm:t>
    </dgm:pt>
    <dgm:pt modelId="{66387BDC-2D40-43CD-8FA0-126B94AED5D5}" type="parTrans" cxnId="{CE54FC37-5F36-457A-B346-A9C358DDD723}">
      <dgm:prSet/>
      <dgm:spPr/>
      <dgm:t>
        <a:bodyPr/>
        <a:lstStyle/>
        <a:p>
          <a:endParaRPr lang="en-US"/>
        </a:p>
      </dgm:t>
    </dgm:pt>
    <dgm:pt modelId="{5E3BEBE0-072E-4BF5-9377-31CBAC08D5F9}" type="sibTrans" cxnId="{CE54FC37-5F36-457A-B346-A9C358DDD723}">
      <dgm:prSet/>
      <dgm:spPr/>
      <dgm:t>
        <a:bodyPr/>
        <a:lstStyle/>
        <a:p>
          <a:endParaRPr lang="en-US"/>
        </a:p>
      </dgm:t>
    </dgm:pt>
    <dgm:pt modelId="{2A545FFC-4C5D-4CA2-91E6-238C1A8902E6}">
      <dgm:prSet/>
      <dgm:spPr/>
      <dgm:t>
        <a:bodyPr/>
        <a:lstStyle/>
        <a:p>
          <a:r>
            <a:rPr lang="en-US"/>
            <a:t>Historical Details of Business – Inspection and License</a:t>
          </a:r>
        </a:p>
      </dgm:t>
    </dgm:pt>
    <dgm:pt modelId="{9C303D75-D295-4C16-A13B-C4D452928B0E}" type="parTrans" cxnId="{812B7F32-2A48-4A40-A65E-2256FFDB4760}">
      <dgm:prSet/>
      <dgm:spPr/>
      <dgm:t>
        <a:bodyPr/>
        <a:lstStyle/>
        <a:p>
          <a:endParaRPr lang="en-US"/>
        </a:p>
      </dgm:t>
    </dgm:pt>
    <dgm:pt modelId="{3741E579-2E99-417E-8A83-1D8A17417926}" type="sibTrans" cxnId="{812B7F32-2A48-4A40-A65E-2256FFDB4760}">
      <dgm:prSet/>
      <dgm:spPr/>
      <dgm:t>
        <a:bodyPr/>
        <a:lstStyle/>
        <a:p>
          <a:endParaRPr lang="en-US"/>
        </a:p>
      </dgm:t>
    </dgm:pt>
    <dgm:pt modelId="{C7F16AE6-83B0-4450-9F16-CC8EEE20F775}" type="pres">
      <dgm:prSet presAssocID="{4B897525-1F62-482F-B4CA-01A9DBAD38A1}" presName="linear" presStyleCnt="0">
        <dgm:presLayoutVars>
          <dgm:animLvl val="lvl"/>
          <dgm:resizeHandles val="exact"/>
        </dgm:presLayoutVars>
      </dgm:prSet>
      <dgm:spPr/>
    </dgm:pt>
    <dgm:pt modelId="{7F2279DA-CC95-4D37-9278-FD981B4944C2}" type="pres">
      <dgm:prSet presAssocID="{E5EDAD38-86B8-4710-AB06-705F7A41B235}" presName="parentText" presStyleLbl="node1" presStyleIdx="0" presStyleCnt="2" custScaleY="58152">
        <dgm:presLayoutVars>
          <dgm:chMax val="0"/>
          <dgm:bulletEnabled val="1"/>
        </dgm:presLayoutVars>
      </dgm:prSet>
      <dgm:spPr/>
    </dgm:pt>
    <dgm:pt modelId="{E409AC34-BFC6-44EB-B69C-84599B701571}" type="pres">
      <dgm:prSet presAssocID="{E5EDAD38-86B8-4710-AB06-705F7A41B235}" presName="childText" presStyleLbl="revTx" presStyleIdx="0" presStyleCnt="2">
        <dgm:presLayoutVars>
          <dgm:bulletEnabled val="1"/>
        </dgm:presLayoutVars>
      </dgm:prSet>
      <dgm:spPr/>
    </dgm:pt>
    <dgm:pt modelId="{E7143E89-B2F4-4894-84BF-897409637299}" type="pres">
      <dgm:prSet presAssocID="{7634A5DE-B735-4750-A91A-FE1FDC394C5D}" presName="parentText" presStyleLbl="node1" presStyleIdx="1" presStyleCnt="2" custScaleY="44665" custLinFactNeighborX="228" custLinFactNeighborY="-7161">
        <dgm:presLayoutVars>
          <dgm:chMax val="0"/>
          <dgm:bulletEnabled val="1"/>
        </dgm:presLayoutVars>
      </dgm:prSet>
      <dgm:spPr/>
    </dgm:pt>
    <dgm:pt modelId="{FD30DF6D-8C42-4F25-BAD8-7C01CA35AABB}" type="pres">
      <dgm:prSet presAssocID="{7634A5DE-B735-4750-A91A-FE1FDC394C5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B6BC502-EEDF-4FE7-B5C6-0D5AF5CBF064}" type="presOf" srcId="{05C45CE0-9046-4C69-B10D-7DB769614AF9}" destId="{FD30DF6D-8C42-4F25-BAD8-7C01CA35AABB}" srcOrd="0" destOrd="5" presId="urn:microsoft.com/office/officeart/2005/8/layout/vList2"/>
    <dgm:cxn modelId="{1F9E3109-673B-49E9-8362-DFCD0140487C}" type="presOf" srcId="{E5EDAD38-86B8-4710-AB06-705F7A41B235}" destId="{7F2279DA-CC95-4D37-9278-FD981B4944C2}" srcOrd="0" destOrd="0" presId="urn:microsoft.com/office/officeart/2005/8/layout/vList2"/>
    <dgm:cxn modelId="{812B7F32-2A48-4A40-A65E-2256FFDB4760}" srcId="{CDBBBB07-8910-4348-94D9-443778729991}" destId="{2A545FFC-4C5D-4CA2-91E6-238C1A8902E6}" srcOrd="7" destOrd="0" parTransId="{9C303D75-D295-4C16-A13B-C4D452928B0E}" sibTransId="{3741E579-2E99-417E-8A83-1D8A17417926}"/>
    <dgm:cxn modelId="{CE54FC37-5F36-457A-B346-A9C358DDD723}" srcId="{CDBBBB07-8910-4348-94D9-443778729991}" destId="{A9287F9B-E1E2-447D-9BC5-1C9E93D18A77}" srcOrd="6" destOrd="0" parTransId="{66387BDC-2D40-43CD-8FA0-126B94AED5D5}" sibTransId="{5E3BEBE0-072E-4BF5-9377-31CBAC08D5F9}"/>
    <dgm:cxn modelId="{E4B4E23E-8008-411E-B145-1FE4BF18E30D}" type="presOf" srcId="{3C0F9B03-9ACB-4009-8A60-C91D02A60D07}" destId="{FD30DF6D-8C42-4F25-BAD8-7C01CA35AABB}" srcOrd="0" destOrd="6" presId="urn:microsoft.com/office/officeart/2005/8/layout/vList2"/>
    <dgm:cxn modelId="{885B715D-C558-488D-B913-1984219040CA}" type="presOf" srcId="{2A545FFC-4C5D-4CA2-91E6-238C1A8902E6}" destId="{FD30DF6D-8C42-4F25-BAD8-7C01CA35AABB}" srcOrd="0" destOrd="8" presId="urn:microsoft.com/office/officeart/2005/8/layout/vList2"/>
    <dgm:cxn modelId="{5C65E75E-3546-4A1B-B7DD-8DA242F57FBF}" srcId="{CDBBBB07-8910-4348-94D9-443778729991}" destId="{05C45CE0-9046-4C69-B10D-7DB769614AF9}" srcOrd="4" destOrd="0" parTransId="{775E128A-C5EB-40E7-8DE7-4FE1B13635E3}" sibTransId="{268B261F-13A2-4C16-8EE9-0C1BF1468E71}"/>
    <dgm:cxn modelId="{D0C9F461-345F-4B4D-A435-855EF03E8044}" srcId="{CDBBBB07-8910-4348-94D9-443778729991}" destId="{51396ADB-E6C6-426E-A829-8CC1B21A4015}" srcOrd="1" destOrd="0" parTransId="{DABA6846-7B36-455F-9095-EA84A7722E7A}" sibTransId="{642BA125-735E-4E5A-83B2-A540A77EE5B0}"/>
    <dgm:cxn modelId="{DB482867-3CF6-487A-93CF-DF9D051F7D77}" type="presOf" srcId="{77C80ADA-5DFE-4D50-8B48-75F5EE2CD90A}" destId="{E409AC34-BFC6-44EB-B69C-84599B701571}" srcOrd="0" destOrd="0" presId="urn:microsoft.com/office/officeart/2005/8/layout/vList2"/>
    <dgm:cxn modelId="{9C547368-CC19-43B7-A44D-EC42831322E1}" srcId="{4B897525-1F62-482F-B4CA-01A9DBAD38A1}" destId="{E5EDAD38-86B8-4710-AB06-705F7A41B235}" srcOrd="0" destOrd="0" parTransId="{934C9A43-306B-4C8F-87E4-114E7A846436}" sibTransId="{31D68100-8ED0-4492-BD60-AF4CE358A2B9}"/>
    <dgm:cxn modelId="{C8858748-BAFB-41E5-A6CC-29E79A995ACB}" srcId="{E5EDAD38-86B8-4710-AB06-705F7A41B235}" destId="{77C80ADA-5DFE-4D50-8B48-75F5EE2CD90A}" srcOrd="0" destOrd="0" parTransId="{C8C7C6D9-5ADF-4095-8331-40AE7CA8EEA0}" sibTransId="{3B823372-F214-45AA-8029-C474E4CB28B6}"/>
    <dgm:cxn modelId="{01BBF048-0F03-4B9B-8994-D47C08F04D84}" srcId="{CDBBBB07-8910-4348-94D9-443778729991}" destId="{0B4A6109-887C-414D-AB33-DFA366E3858B}" srcOrd="0" destOrd="0" parTransId="{7BD7A384-E577-4663-B0D5-FCE6321214F0}" sibTransId="{603F8704-C33D-4A56-8EC7-B83D2052ABC2}"/>
    <dgm:cxn modelId="{79604449-4522-4FAE-9559-3AB91D275663}" type="presOf" srcId="{7634A5DE-B735-4750-A91A-FE1FDC394C5D}" destId="{E7143E89-B2F4-4894-84BF-897409637299}" srcOrd="0" destOrd="0" presId="urn:microsoft.com/office/officeart/2005/8/layout/vList2"/>
    <dgm:cxn modelId="{565ADD4C-D92F-44B7-8D2A-B694D1AF4D73}" type="presOf" srcId="{A9287F9B-E1E2-447D-9BC5-1C9E93D18A77}" destId="{FD30DF6D-8C42-4F25-BAD8-7C01CA35AABB}" srcOrd="0" destOrd="7" presId="urn:microsoft.com/office/officeart/2005/8/layout/vList2"/>
    <dgm:cxn modelId="{3B45684F-7755-4DB8-B8DE-150292905E01}" srcId="{CDBBBB07-8910-4348-94D9-443778729991}" destId="{3C0F9B03-9ACB-4009-8A60-C91D02A60D07}" srcOrd="5" destOrd="0" parTransId="{41D3B873-9444-4649-B506-DA6618DD5963}" sibTransId="{2925574D-A347-496D-B8AB-13B4CA46EE9B}"/>
    <dgm:cxn modelId="{7C402C52-64C4-484A-A600-961BBD8E821C}" srcId="{CDBBBB07-8910-4348-94D9-443778729991}" destId="{2B1059CC-3EF1-4DC7-A2D7-858E048C9FF5}" srcOrd="2" destOrd="0" parTransId="{D9EC0387-9584-4F46-8CB4-1AAF9A1B1050}" sibTransId="{D92236F2-3709-4D26-952A-470F0FE55276}"/>
    <dgm:cxn modelId="{88E40856-0FA7-4E60-B470-468E6E30A2FE}" type="presOf" srcId="{CDBBBB07-8910-4348-94D9-443778729991}" destId="{FD30DF6D-8C42-4F25-BAD8-7C01CA35AABB}" srcOrd="0" destOrd="0" presId="urn:microsoft.com/office/officeart/2005/8/layout/vList2"/>
    <dgm:cxn modelId="{17971459-5ACC-414A-AF31-92E4EF71FC1B}" srcId="{CDBBBB07-8910-4348-94D9-443778729991}" destId="{66EC6845-F96B-40B6-AA0C-C3529956E8F0}" srcOrd="3" destOrd="0" parTransId="{85969721-712F-4470-89EF-ED3C58C65B5C}" sibTransId="{A7807D13-25CF-4E80-A779-87FC21C069BD}"/>
    <dgm:cxn modelId="{5796A7A2-B249-4719-AE25-79EB13B53708}" type="presOf" srcId="{51396ADB-E6C6-426E-A829-8CC1B21A4015}" destId="{FD30DF6D-8C42-4F25-BAD8-7C01CA35AABB}" srcOrd="0" destOrd="2" presId="urn:microsoft.com/office/officeart/2005/8/layout/vList2"/>
    <dgm:cxn modelId="{D643BBC2-E75B-404D-A79F-C924235356C0}" type="presOf" srcId="{2B1059CC-3EF1-4DC7-A2D7-858E048C9FF5}" destId="{FD30DF6D-8C42-4F25-BAD8-7C01CA35AABB}" srcOrd="0" destOrd="3" presId="urn:microsoft.com/office/officeart/2005/8/layout/vList2"/>
    <dgm:cxn modelId="{C75B90CD-CCF1-4A93-A451-099788ACFB5A}" type="presOf" srcId="{66EC6845-F96B-40B6-AA0C-C3529956E8F0}" destId="{FD30DF6D-8C42-4F25-BAD8-7C01CA35AABB}" srcOrd="0" destOrd="4" presId="urn:microsoft.com/office/officeart/2005/8/layout/vList2"/>
    <dgm:cxn modelId="{8E1CAAE0-FA2D-4072-99DA-AD2344F75115}" type="presOf" srcId="{4B897525-1F62-482F-B4CA-01A9DBAD38A1}" destId="{C7F16AE6-83B0-4450-9F16-CC8EEE20F775}" srcOrd="0" destOrd="0" presId="urn:microsoft.com/office/officeart/2005/8/layout/vList2"/>
    <dgm:cxn modelId="{1F110EF0-64E8-48F9-A2B5-B36FEBA690D3}" type="presOf" srcId="{0B4A6109-887C-414D-AB33-DFA366E3858B}" destId="{FD30DF6D-8C42-4F25-BAD8-7C01CA35AABB}" srcOrd="0" destOrd="1" presId="urn:microsoft.com/office/officeart/2005/8/layout/vList2"/>
    <dgm:cxn modelId="{88269EF6-BFBE-45CB-985A-373F600C0746}" srcId="{7634A5DE-B735-4750-A91A-FE1FDC394C5D}" destId="{CDBBBB07-8910-4348-94D9-443778729991}" srcOrd="0" destOrd="0" parTransId="{C16A699D-2E95-4EAB-9B3E-493347469A7B}" sibTransId="{6D2CD802-173C-4340-837A-560C1FAF2327}"/>
    <dgm:cxn modelId="{FF630CFF-1B6E-4837-A88D-8FC53A57D88F}" srcId="{4B897525-1F62-482F-B4CA-01A9DBAD38A1}" destId="{7634A5DE-B735-4750-A91A-FE1FDC394C5D}" srcOrd="1" destOrd="0" parTransId="{AB081EEF-1655-44D6-9AAF-6DE4E3DAD0C8}" sibTransId="{11F3C10C-E9C1-4932-86E4-A6F44141F96E}"/>
    <dgm:cxn modelId="{73FDD4DE-0282-435C-AC93-559887D9BD74}" type="presParOf" srcId="{C7F16AE6-83B0-4450-9F16-CC8EEE20F775}" destId="{7F2279DA-CC95-4D37-9278-FD981B4944C2}" srcOrd="0" destOrd="0" presId="urn:microsoft.com/office/officeart/2005/8/layout/vList2"/>
    <dgm:cxn modelId="{925E61A6-41B8-4A34-8345-B57D83F6B4CF}" type="presParOf" srcId="{C7F16AE6-83B0-4450-9F16-CC8EEE20F775}" destId="{E409AC34-BFC6-44EB-B69C-84599B701571}" srcOrd="1" destOrd="0" presId="urn:microsoft.com/office/officeart/2005/8/layout/vList2"/>
    <dgm:cxn modelId="{4CD0BB38-5227-4DCB-A207-CBC59BB81239}" type="presParOf" srcId="{C7F16AE6-83B0-4450-9F16-CC8EEE20F775}" destId="{E7143E89-B2F4-4894-84BF-897409637299}" srcOrd="2" destOrd="0" presId="urn:microsoft.com/office/officeart/2005/8/layout/vList2"/>
    <dgm:cxn modelId="{B89F1FE0-DA6B-470A-A237-7CF15B536B7A}" type="presParOf" srcId="{C7F16AE6-83B0-4450-9F16-CC8EEE20F775}" destId="{FD30DF6D-8C42-4F25-BAD8-7C01CA35AAB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279DA-CC95-4D37-9278-FD981B4944C2}">
      <dsp:nvSpPr>
        <dsp:cNvPr id="0" name=""/>
        <dsp:cNvSpPr/>
      </dsp:nvSpPr>
      <dsp:spPr>
        <a:xfrm>
          <a:off x="0" y="65656"/>
          <a:ext cx="11349486" cy="5718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Executive Summary</a:t>
          </a:r>
        </a:p>
      </dsp:txBody>
      <dsp:txXfrm>
        <a:off x="27916" y="93572"/>
        <a:ext cx="11293654" cy="516026"/>
      </dsp:txXfrm>
    </dsp:sp>
    <dsp:sp modelId="{E409AC34-BFC6-44EB-B69C-84599B701571}">
      <dsp:nvSpPr>
        <dsp:cNvPr id="0" name=""/>
        <dsp:cNvSpPr/>
      </dsp:nvSpPr>
      <dsp:spPr>
        <a:xfrm>
          <a:off x="0" y="637514"/>
          <a:ext cx="11349486" cy="99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34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The project provides an overview of the food inspection results for Chicago for a period ranging from 2010 to present</a:t>
          </a:r>
        </a:p>
      </dsp:txBody>
      <dsp:txXfrm>
        <a:off x="0" y="637514"/>
        <a:ext cx="11349486" cy="997222"/>
      </dsp:txXfrm>
    </dsp:sp>
    <dsp:sp modelId="{E7143E89-B2F4-4894-84BF-897409637299}">
      <dsp:nvSpPr>
        <dsp:cNvPr id="0" name=""/>
        <dsp:cNvSpPr/>
      </dsp:nvSpPr>
      <dsp:spPr>
        <a:xfrm>
          <a:off x="0" y="1245774"/>
          <a:ext cx="11349486" cy="439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Details</a:t>
          </a:r>
        </a:p>
      </dsp:txBody>
      <dsp:txXfrm>
        <a:off x="21441" y="1267215"/>
        <a:ext cx="11306604" cy="396346"/>
      </dsp:txXfrm>
    </dsp:sp>
    <dsp:sp modelId="{FD30DF6D-8C42-4F25-BAD8-7C01CA35AABB}">
      <dsp:nvSpPr>
        <dsp:cNvPr id="0" name=""/>
        <dsp:cNvSpPr/>
      </dsp:nvSpPr>
      <dsp:spPr>
        <a:xfrm>
          <a:off x="0" y="2073966"/>
          <a:ext cx="11349486" cy="543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346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The tableau dashboard provides the following analysis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Trend in violation from 2010 to present day.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Breakdown based on inspection type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Breakdown based on Risk type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Overview of the facility type with the most violations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The total count of  business and the breakdown by License status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Easy lookup of the application type based on business type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Easy lookup of the License code based on description.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Historical Details of Business – Inspection and License</a:t>
          </a:r>
        </a:p>
      </dsp:txBody>
      <dsp:txXfrm>
        <a:off x="0" y="2073966"/>
        <a:ext cx="11349486" cy="543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BC17-19BC-1FD6-D868-C6F2FA2A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229E1-44A5-A187-514C-AB9F78F7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2EBBC-2C53-C4EE-4EFF-370998D3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D36B-8B6D-4EC5-BE4F-685A1BE9D5E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073B-C281-80E3-5209-033563B6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8893-C517-73B4-A462-A25F5BD14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2FEE-7B99-437B-A48E-A1B473C6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550A-5300-3029-665B-B5E1822B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F627E-21C4-B5FE-D787-96103147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F4773-6F96-35E9-57AD-E768855B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D36B-8B6D-4EC5-BE4F-685A1BE9D5E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EA34E-71A6-ACCF-2955-626A558F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E9D42-6E0A-CD9F-DF0E-22097467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2FEE-7B99-437B-A48E-A1B473C6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8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E5EC5-4A35-DF2A-DA22-9258BF7CD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C2E16-F27B-A0DD-9FE3-B9F6DF773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AEC65-342D-59F8-C129-D4F08278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D36B-8B6D-4EC5-BE4F-685A1BE9D5E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FDED0-82FB-18C6-3872-03329D99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B09C-9D57-05EB-4F31-8E5FA75D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2FEE-7B99-437B-A48E-A1B473C6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F6D7-AF23-F41E-FAE9-47FF5306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1EF4E-5023-5AFA-8B3F-41ADA676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6110A-5B3F-8B55-F177-96C91E59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D36B-8B6D-4EC5-BE4F-685A1BE9D5E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B7DF2-3E5F-4434-2698-2ECADDF8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EC6DB-FAA6-AFE3-22F4-35186B6C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2FEE-7B99-437B-A48E-A1B473C6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A81F-657D-C0A9-75DE-69DF7388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38A8B-E340-5E99-CB79-DB5251A7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9B64A-B6BD-9E81-D3C4-5F1F4D06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D36B-8B6D-4EC5-BE4F-685A1BE9D5E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5299-BAE5-C553-DB31-17786A05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5D06B-996A-8357-3639-A9AE3885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2FEE-7B99-437B-A48E-A1B473C6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6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2686-18D3-ED6D-64C8-F5FC7799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2D01-F14A-23E2-8E72-0B15900DD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24A39-9C0C-B9EB-D555-B6A764FE9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BF06C-896D-535E-C2EA-91472204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D36B-8B6D-4EC5-BE4F-685A1BE9D5E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15450-798B-B2EF-8336-344BDC14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002F-9169-166D-9999-F5ABE313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2FEE-7B99-437B-A48E-A1B473C6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8D18-4D91-9508-C605-FC2B4F97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39966-92AC-7951-EACB-149355211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87C7D-031B-77D9-9420-956014229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4F43E-CE4A-B102-4431-173858FF2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107B4-9B9A-CF06-2EC7-E172D449F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004E5-FC7F-2598-8989-78D05BEB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D36B-8B6D-4EC5-BE4F-685A1BE9D5E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05256-6814-5989-4C21-71610E8C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08D125-27A1-A4E5-AFD0-4C469C35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2FEE-7B99-437B-A48E-A1B473C6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4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CDB9-D260-7B3B-824E-4A39F131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79FCF6-C378-7F20-2196-B1335F3B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D36B-8B6D-4EC5-BE4F-685A1BE9D5E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3C857-31E3-A6EC-02CD-FDE3DCE1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9A401-8CE7-36F2-3261-E3C60DC9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2FEE-7B99-437B-A48E-A1B473C6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8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A3122-F0CD-66E3-FAE2-E2F7122F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D36B-8B6D-4EC5-BE4F-685A1BE9D5E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E782F-ED52-4AE4-D92F-92784FCB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A25C5-9C30-935A-E9A9-9D99C436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2FEE-7B99-437B-A48E-A1B473C6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8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EEAD-4B21-2F29-4471-6B1CAAD5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CB48-900A-183D-22AF-807578A8F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8A1BC-351D-D7ED-FF2A-D28AA60BE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80AF-BD90-78D4-BE1C-DB5A03F6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D36B-8B6D-4EC5-BE4F-685A1BE9D5E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2EF07-6DEE-6731-EF2A-01D69C46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D3B50-09E7-EC70-AA3B-8BB531D9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2FEE-7B99-437B-A48E-A1B473C6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7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C0EE-C28A-9613-0626-F2C6BE79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712FA-4B63-B838-0663-D38F65C49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699C9-679B-8D36-840F-FD8BD1C0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4EEA-7DD5-49DD-2828-48A2FF6F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D36B-8B6D-4EC5-BE4F-685A1BE9D5E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026DA-412C-3F97-05DD-B5340C79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92797-734C-07B7-467A-E9E5F940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2FEE-7B99-437B-A48E-A1B473C6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9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A558D-5C50-E623-A452-F6A4CA2A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9C324-05B0-15E8-8325-48541828D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66F67-E5EB-62ED-13F8-E8FECC6BA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7D36B-8B6D-4EC5-BE4F-685A1BE9D5EA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A826D-9660-0848-31D4-0FD4486C9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4A7D6-81A7-2F59-87C1-F79A9C21B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2FEE-7B99-437B-A48E-A1B473C63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bstract background of data">
            <a:extLst>
              <a:ext uri="{FF2B5EF4-FFF2-40B4-BE49-F238E27FC236}">
                <a16:creationId xmlns:a16="http://schemas.microsoft.com/office/drawing/2014/main" id="{C1F35A7F-356A-C513-71FB-377B03C632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35" r="14554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03AF1E-9C85-C429-C365-95E3D39F2253}"/>
              </a:ext>
            </a:extLst>
          </p:cNvPr>
          <p:cNvSpPr txBox="1"/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Data Engineering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+mj-lt"/>
                <a:ea typeface="+mj-ea"/>
                <a:cs typeface="+mj-cs"/>
              </a:rPr>
              <a:t>Final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215866-BDD9-A207-47F5-FC6594A46D67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Swati Susan Sathyan</a:t>
            </a:r>
          </a:p>
        </p:txBody>
      </p:sp>
    </p:spTree>
    <p:extLst>
      <p:ext uri="{BB962C8B-B14F-4D97-AF65-F5344CB8AC3E}">
        <p14:creationId xmlns:p14="http://schemas.microsoft.com/office/powerpoint/2010/main" val="218485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extBox 4">
            <a:extLst>
              <a:ext uri="{FF2B5EF4-FFF2-40B4-BE49-F238E27FC236}">
                <a16:creationId xmlns:a16="http://schemas.microsoft.com/office/drawing/2014/main" id="{DFD72FB2-EDA1-4DEC-680D-6BB8EFAFF4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069563"/>
              </p:ext>
            </p:extLst>
          </p:nvPr>
        </p:nvGraphicFramePr>
        <p:xfrm>
          <a:off x="606725" y="361607"/>
          <a:ext cx="11349486" cy="7571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86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718276" y="729523"/>
            <a:ext cx="6858000" cy="5398953"/>
          </a:xfrm>
          <a:prstGeom prst="rect">
            <a:avLst/>
          </a:prstGeom>
          <a:ln>
            <a:noFill/>
          </a:ln>
          <a:effectLst>
            <a:outerShdw blurRad="419100" dist="152400" sx="94000" sy="94000" algn="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CRM Customer Insights App">
            <a:extLst>
              <a:ext uri="{FF2B5EF4-FFF2-40B4-BE49-F238E27FC236}">
                <a16:creationId xmlns:a16="http://schemas.microsoft.com/office/drawing/2014/main" id="{DC228DE7-1BD9-98D8-525D-CBBCC8BDF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764" y="3429000"/>
            <a:ext cx="2666998" cy="2666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0611FE-9E93-BC3F-F110-FB5F5029CEA4}"/>
              </a:ext>
            </a:extLst>
          </p:cNvPr>
          <p:cNvSpPr txBox="1"/>
          <p:nvPr/>
        </p:nvSpPr>
        <p:spPr>
          <a:xfrm>
            <a:off x="6096000" y="785366"/>
            <a:ext cx="5257797" cy="5310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Research objective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objective of this project is to provide business and future business owners a better understanding of the business licenses and the food inspection details in the city of Chicago.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Identify patterns in violation using the food inspection data set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data sets used for this project are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Chicago food inspection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Business Licenses</a:t>
            </a:r>
          </a:p>
        </p:txBody>
      </p:sp>
    </p:spTree>
    <p:extLst>
      <p:ext uri="{BB962C8B-B14F-4D97-AF65-F5344CB8AC3E}">
        <p14:creationId xmlns:p14="http://schemas.microsoft.com/office/powerpoint/2010/main" val="213526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63C3A-E043-3945-59A4-FE8DF6080E87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EER Diagram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17C71-F83F-1584-3FC9-BA67C683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91602"/>
            <a:ext cx="7583180" cy="52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80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457A6058-E563-E501-6AD8-7A11F1E40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4" r="7127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ABCC5B-7252-859D-77AF-F705FF512351}"/>
              </a:ext>
            </a:extLst>
          </p:cNvPr>
          <p:cNvSpPr txBox="1"/>
          <p:nvPr/>
        </p:nvSpPr>
        <p:spPr>
          <a:xfrm>
            <a:off x="534473" y="2950387"/>
            <a:ext cx="3052293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58733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744B64-D70C-F99B-B281-83A381FD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51" y="457200"/>
            <a:ext cx="986489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3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0BBE5F-4ABF-2B29-77E9-C0DA178D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77" y="457200"/>
            <a:ext cx="99892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1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166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Swati Sathyan</dc:creator>
  <cp:lastModifiedBy>Swati Sathyan</cp:lastModifiedBy>
  <cp:revision>2</cp:revision>
  <dcterms:created xsi:type="dcterms:W3CDTF">2023-11-25T11:50:56Z</dcterms:created>
  <dcterms:modified xsi:type="dcterms:W3CDTF">2023-11-26T21:23:12Z</dcterms:modified>
</cp:coreProperties>
</file>