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Data Science Capstone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Predicting the restaurant type for a future business venture in New York</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AD7A-E637-4607-88C5-E58394304EC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6D8B79-357F-4A40-8813-B6A34130761B}"/>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The success of any business venture depends on an in-depth study of the market and understanding the business location. Restaurant business survive in areas that are heavily populated, popular or areas with heavy foot traffic. Factors such as the ethnicity of the population can also contribute to the success or failure of a restaurant. This project will analyze the neighborhoods in New York and the type of restaurants that are present in a neighborhood. Using the information from the analyses I will determine the best option for a future restaurant in each neighborhood in New York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6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1AB6-75D0-463B-9363-AF76778217C7}"/>
              </a:ext>
            </a:extLst>
          </p:cNvPr>
          <p:cNvSpPr>
            <a:spLocks noGrp="1"/>
          </p:cNvSpPr>
          <p:nvPr>
            <p:ph type="title"/>
          </p:nvPr>
        </p:nvSpPr>
        <p:spPr/>
        <p:txBody>
          <a:bodyPr/>
          <a:lstStyle/>
          <a:p>
            <a:r>
              <a:rPr lang="en-US" dirty="0"/>
              <a:t>Data for the Project</a:t>
            </a:r>
          </a:p>
        </p:txBody>
      </p:sp>
      <p:sp>
        <p:nvSpPr>
          <p:cNvPr id="3" name="Content Placeholder 2">
            <a:extLst>
              <a:ext uri="{FF2B5EF4-FFF2-40B4-BE49-F238E27FC236}">
                <a16:creationId xmlns:a16="http://schemas.microsoft.com/office/drawing/2014/main" id="{77E5BE1A-12D5-4086-9215-4816BFDE7762}"/>
              </a:ext>
            </a:extLst>
          </p:cNvPr>
          <p:cNvSpPr>
            <a:spLocks noGrp="1"/>
          </p:cNvSpPr>
          <p:nvPr>
            <p:ph idx="1"/>
          </p:nvPr>
        </p:nvSpPr>
        <p:spPr/>
        <p:txBody>
          <a:bodyPr/>
          <a:lstStyle/>
          <a:p>
            <a:pPr algn="l"/>
            <a:r>
              <a:rPr lang="en-US" b="0" i="0" dirty="0">
                <a:solidFill>
                  <a:srgbClr val="000000"/>
                </a:solidFill>
                <a:effectLst/>
                <a:latin typeface="ibm-plex-sans"/>
              </a:rPr>
              <a:t>Use the Foursquare API to explore neighborhoods in New York City. </a:t>
            </a:r>
            <a:r>
              <a:rPr lang="en-US" b="0" i="0" dirty="0" err="1">
                <a:solidFill>
                  <a:srgbClr val="000000"/>
                </a:solidFill>
                <a:effectLst/>
                <a:latin typeface="ibm-plex-sans"/>
              </a:rPr>
              <a:t>Neighbourhood</a:t>
            </a:r>
            <a:r>
              <a:rPr lang="en-US" b="0" i="0" dirty="0">
                <a:solidFill>
                  <a:srgbClr val="000000"/>
                </a:solidFill>
                <a:effectLst/>
                <a:latin typeface="ibm-plex-sans"/>
              </a:rPr>
              <a:t> data for New York - </a:t>
            </a:r>
            <a:r>
              <a:rPr lang="en-US" b="0" i="0" u="sng" dirty="0">
                <a:solidFill>
                  <a:srgbClr val="296EAA"/>
                </a:solidFill>
                <a:effectLst/>
                <a:latin typeface="ibm-plex-sans"/>
                <a:hlinkClick r:id="rId2"/>
              </a:rPr>
              <a:t>https://geo.nyu.edu/catalog/nyu_2451_34572</a:t>
            </a:r>
            <a:endParaRPr lang="en-US" b="0" i="0" dirty="0">
              <a:solidFill>
                <a:srgbClr val="000000"/>
              </a:solidFill>
              <a:effectLst/>
              <a:latin typeface="ibm-plex-sans"/>
            </a:endParaRPr>
          </a:p>
          <a:p>
            <a:endParaRPr lang="en-US" dirty="0"/>
          </a:p>
        </p:txBody>
      </p:sp>
    </p:spTree>
    <p:extLst>
      <p:ext uri="{BB962C8B-B14F-4D97-AF65-F5344CB8AC3E}">
        <p14:creationId xmlns:p14="http://schemas.microsoft.com/office/powerpoint/2010/main" val="294208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7380-987F-4656-874A-3273D146D83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7258FAA-3453-44B7-AB2C-C0325AE2534F}"/>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Download and Explore Dataset</a:t>
            </a:r>
          </a:p>
          <a:p>
            <a:r>
              <a:rPr lang="en-US" sz="2800" dirty="0">
                <a:latin typeface="Times New Roman" panose="02020603050405020304" pitchFamily="18" charset="0"/>
                <a:cs typeface="Times New Roman" panose="02020603050405020304" pitchFamily="18" charset="0"/>
              </a:rPr>
              <a:t>Explore Neighborhoods in New York City</a:t>
            </a:r>
          </a:p>
          <a:p>
            <a:r>
              <a:rPr lang="en-US" sz="2800" dirty="0">
                <a:latin typeface="Times New Roman" panose="02020603050405020304" pitchFamily="18" charset="0"/>
                <a:cs typeface="Times New Roman" panose="02020603050405020304" pitchFamily="18" charset="0"/>
              </a:rPr>
              <a:t> Analyze Each Neighborhood</a:t>
            </a:r>
          </a:p>
          <a:p>
            <a:r>
              <a:rPr lang="en-US" sz="2800" dirty="0">
                <a:latin typeface="Times New Roman" panose="02020603050405020304" pitchFamily="18" charset="0"/>
                <a:cs typeface="Times New Roman" panose="02020603050405020304" pitchFamily="18" charset="0"/>
              </a:rPr>
              <a:t> Cluster Neighborhoods</a:t>
            </a:r>
          </a:p>
          <a:p>
            <a:r>
              <a:rPr lang="en-US" sz="2800" dirty="0">
                <a:latin typeface="Times New Roman" panose="02020603050405020304" pitchFamily="18" charset="0"/>
                <a:cs typeface="Times New Roman" panose="02020603050405020304" pitchFamily="18" charset="0"/>
              </a:rPr>
              <a:t>Examine Clusters</a:t>
            </a:r>
          </a:p>
          <a:p>
            <a:pPr marL="0" indent="0">
              <a:buNone/>
            </a:pPr>
            <a:endParaRPr lang="en-US" dirty="0"/>
          </a:p>
        </p:txBody>
      </p:sp>
    </p:spTree>
    <p:extLst>
      <p:ext uri="{BB962C8B-B14F-4D97-AF65-F5344CB8AC3E}">
        <p14:creationId xmlns:p14="http://schemas.microsoft.com/office/powerpoint/2010/main" val="31353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C9FA-A165-4D6F-86D5-EAFFD678AE8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3A0FDF0-9805-45EC-BAE1-4460E2500B99}"/>
              </a:ext>
            </a:extLst>
          </p:cNvPr>
          <p:cNvSpPr>
            <a:spLocks noGrp="1"/>
          </p:cNvSpPr>
          <p:nvPr>
            <p:ph idx="1"/>
          </p:nvPr>
        </p:nvSpPr>
        <p:spPr/>
        <p:txBody>
          <a:bodyPr/>
          <a:lstStyle/>
          <a:p>
            <a:r>
              <a:rPr lang="en-US" dirty="0"/>
              <a:t>Neighborhoods in Manhattan</a:t>
            </a:r>
          </a:p>
          <a:p>
            <a:endParaRPr lang="en-US" dirty="0"/>
          </a:p>
        </p:txBody>
      </p:sp>
      <p:pic>
        <p:nvPicPr>
          <p:cNvPr id="5" name="Picture 4">
            <a:extLst>
              <a:ext uri="{FF2B5EF4-FFF2-40B4-BE49-F238E27FC236}">
                <a16:creationId xmlns:a16="http://schemas.microsoft.com/office/drawing/2014/main" id="{0B6D8B16-318B-4840-B954-44991499A78E}"/>
              </a:ext>
            </a:extLst>
          </p:cNvPr>
          <p:cNvPicPr>
            <a:picLocks noChangeAspect="1"/>
          </p:cNvPicPr>
          <p:nvPr/>
        </p:nvPicPr>
        <p:blipFill>
          <a:blip r:embed="rId2"/>
          <a:stretch>
            <a:fillRect/>
          </a:stretch>
        </p:blipFill>
        <p:spPr>
          <a:xfrm>
            <a:off x="1556678" y="2395881"/>
            <a:ext cx="6867525" cy="3819525"/>
          </a:xfrm>
          <a:prstGeom prst="rect">
            <a:avLst/>
          </a:prstGeom>
        </p:spPr>
      </p:pic>
    </p:spTree>
    <p:extLst>
      <p:ext uri="{BB962C8B-B14F-4D97-AF65-F5344CB8AC3E}">
        <p14:creationId xmlns:p14="http://schemas.microsoft.com/office/powerpoint/2010/main" val="4052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C352-1198-4170-87B2-8A15FE8804E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4A28485-4D4C-44B7-A62F-237E4F591D74}"/>
              </a:ext>
            </a:extLst>
          </p:cNvPr>
          <p:cNvSpPr>
            <a:spLocks noGrp="1"/>
          </p:cNvSpPr>
          <p:nvPr>
            <p:ph idx="1"/>
          </p:nvPr>
        </p:nvSpPr>
        <p:spPr/>
        <p:txBody>
          <a:bodyPr>
            <a:normAutofit fontScale="62500" lnSpcReduction="20000"/>
          </a:bodyPr>
          <a:lstStyle/>
          <a:p>
            <a:pPr algn="just"/>
            <a:r>
              <a:rPr lang="en-US" b="0" i="0" dirty="0">
                <a:solidFill>
                  <a:srgbClr val="000000"/>
                </a:solidFill>
                <a:effectLst/>
                <a:latin typeface="Helvetica Neue"/>
              </a:rPr>
              <a:t>The results of this project being extensive, I would like to share a concise set of results based on just Manhattan in New York. Presented below are the results of the analysis of the </a:t>
            </a:r>
            <a:r>
              <a:rPr lang="en-US" b="0" i="0" dirty="0" err="1">
                <a:solidFill>
                  <a:srgbClr val="000000"/>
                </a:solidFill>
                <a:effectLst/>
                <a:latin typeface="Helvetica Neue"/>
              </a:rPr>
              <a:t>neighbourhoods</a:t>
            </a:r>
            <a:r>
              <a:rPr lang="en-US" b="0" i="0" dirty="0">
                <a:solidFill>
                  <a:srgbClr val="000000"/>
                </a:solidFill>
                <a:effectLst/>
                <a:latin typeface="Helvetica Neue"/>
              </a:rPr>
              <a:t> of Manhattan. The frequency of venues ----Battery Park City---- venue </a:t>
            </a:r>
            <a:r>
              <a:rPr lang="en-US" b="0" i="0" dirty="0" err="1">
                <a:solidFill>
                  <a:srgbClr val="000000"/>
                </a:solidFill>
                <a:effectLst/>
                <a:latin typeface="Helvetica Neue"/>
              </a:rPr>
              <a:t>freq</a:t>
            </a:r>
            <a:r>
              <a:rPr lang="en-US" b="0" i="0" dirty="0">
                <a:solidFill>
                  <a:srgbClr val="000000"/>
                </a:solidFill>
                <a:effectLst/>
                <a:latin typeface="Helvetica Neue"/>
              </a:rPr>
              <a:t> 0 Park 0.11 1 Hotel 0.07 2 Gym 0.05 3 Coffee Shop 0.05 4 Memorial Site 0.04</a:t>
            </a:r>
          </a:p>
          <a:p>
            <a:pPr algn="just"/>
            <a:r>
              <a:rPr lang="en-US" b="0" i="0" dirty="0">
                <a:solidFill>
                  <a:srgbClr val="000000"/>
                </a:solidFill>
                <a:effectLst/>
                <a:latin typeface="Helvetica Neue"/>
              </a:rPr>
              <a:t>----Carnegie Hill---- venue </a:t>
            </a:r>
            <a:r>
              <a:rPr lang="en-US" b="0" i="0" dirty="0" err="1">
                <a:solidFill>
                  <a:srgbClr val="000000"/>
                </a:solidFill>
                <a:effectLst/>
                <a:latin typeface="Helvetica Neue"/>
              </a:rPr>
              <a:t>freq</a:t>
            </a:r>
            <a:r>
              <a:rPr lang="en-US" b="0" i="0" dirty="0">
                <a:solidFill>
                  <a:srgbClr val="000000"/>
                </a:solidFill>
                <a:effectLst/>
                <a:latin typeface="Helvetica Neue"/>
              </a:rPr>
              <a:t> 0 Coffee Shop 0.08 1 Café 0.04 2 Yoga Studio 0.03 3 Bakery 0.03 4 Cosmetics Shop 0.03</a:t>
            </a:r>
          </a:p>
          <a:p>
            <a:pPr algn="just"/>
            <a:r>
              <a:rPr lang="en-US" b="0" i="0" dirty="0">
                <a:solidFill>
                  <a:srgbClr val="000000"/>
                </a:solidFill>
                <a:effectLst/>
                <a:latin typeface="Helvetica Neue"/>
              </a:rPr>
              <a:t>----Central Harlem---- venue </a:t>
            </a:r>
            <a:r>
              <a:rPr lang="en-US" b="0" i="0" dirty="0" err="1">
                <a:solidFill>
                  <a:srgbClr val="000000"/>
                </a:solidFill>
                <a:effectLst/>
                <a:latin typeface="Helvetica Neue"/>
              </a:rPr>
              <a:t>freq</a:t>
            </a:r>
            <a:r>
              <a:rPr lang="en-US" b="0" i="0" dirty="0">
                <a:solidFill>
                  <a:srgbClr val="000000"/>
                </a:solidFill>
                <a:effectLst/>
                <a:latin typeface="Helvetica Neue"/>
              </a:rPr>
              <a:t> 0 African Restaurant 0.07 1 American Restaurant 0.05 2 Seafood Restaurant 0.05 3 Bar 0.05 4 French Restaurant 0.05</a:t>
            </a:r>
          </a:p>
          <a:p>
            <a:pPr algn="just"/>
            <a:r>
              <a:rPr lang="en-US" b="0" i="0" dirty="0">
                <a:solidFill>
                  <a:srgbClr val="000000"/>
                </a:solidFill>
                <a:effectLst/>
                <a:latin typeface="Helvetica Neue"/>
              </a:rPr>
              <a:t>----Chelsea---- venue </a:t>
            </a:r>
            <a:r>
              <a:rPr lang="en-US" b="0" i="0" dirty="0" err="1">
                <a:solidFill>
                  <a:srgbClr val="000000"/>
                </a:solidFill>
                <a:effectLst/>
                <a:latin typeface="Helvetica Neue"/>
              </a:rPr>
              <a:t>freq</a:t>
            </a:r>
            <a:r>
              <a:rPr lang="en-US" b="0" i="0" dirty="0">
                <a:solidFill>
                  <a:srgbClr val="000000"/>
                </a:solidFill>
                <a:effectLst/>
                <a:latin typeface="Helvetica Neue"/>
              </a:rPr>
              <a:t> 0 Coffee Shop 0.08 1 Art Gallery 0.04 2 American Restaurant 0.04 3 Bakery 0.04 4 Italian Restaurant 0.03</a:t>
            </a:r>
          </a:p>
          <a:p>
            <a:pPr algn="just"/>
            <a:r>
              <a:rPr lang="en-US" b="0" i="0" dirty="0">
                <a:solidFill>
                  <a:srgbClr val="000000"/>
                </a:solidFill>
                <a:effectLst/>
                <a:latin typeface="Helvetica Neue"/>
              </a:rPr>
              <a:t>----Chinatown---- venue </a:t>
            </a:r>
            <a:r>
              <a:rPr lang="en-US" b="0" i="0" dirty="0" err="1">
                <a:solidFill>
                  <a:srgbClr val="000000"/>
                </a:solidFill>
                <a:effectLst/>
                <a:latin typeface="Helvetica Neue"/>
              </a:rPr>
              <a:t>freq</a:t>
            </a:r>
            <a:r>
              <a:rPr lang="en-US" b="0" i="0" dirty="0">
                <a:solidFill>
                  <a:srgbClr val="000000"/>
                </a:solidFill>
                <a:effectLst/>
                <a:latin typeface="Helvetica Neue"/>
              </a:rPr>
              <a:t> 0 Chinese Restaurant 0.08 1 Bakery 0.06 2 Cocktail Bar 0.05 3 Dessert Shop 0.04 4 Vietnamese Restaurant 0.04</a:t>
            </a:r>
          </a:p>
          <a:p>
            <a:pPr algn="just"/>
            <a:r>
              <a:rPr lang="en-US" b="0" i="0" dirty="0">
                <a:solidFill>
                  <a:srgbClr val="000000"/>
                </a:solidFill>
                <a:effectLst/>
                <a:latin typeface="Helvetica Neue"/>
              </a:rPr>
              <a:t>----Civic Center---- venue </a:t>
            </a:r>
            <a:r>
              <a:rPr lang="en-US" b="0" i="0" dirty="0" err="1">
                <a:solidFill>
                  <a:srgbClr val="000000"/>
                </a:solidFill>
                <a:effectLst/>
                <a:latin typeface="Helvetica Neue"/>
              </a:rPr>
              <a:t>freq</a:t>
            </a:r>
            <a:r>
              <a:rPr lang="en-US" b="0" i="0" dirty="0">
                <a:solidFill>
                  <a:srgbClr val="000000"/>
                </a:solidFill>
                <a:effectLst/>
                <a:latin typeface="Helvetica Neue"/>
              </a:rPr>
              <a:t> 0 Coffee Shop 0.07 1 Cocktail Bar 0.04 2 Hotel 0.04 3 Gym / Fitness Center 0.04 4 Spa 0.03</a:t>
            </a:r>
          </a:p>
          <a:p>
            <a:pPr algn="just"/>
            <a:r>
              <a:rPr lang="en-US" b="0" i="0" dirty="0">
                <a:solidFill>
                  <a:srgbClr val="000000"/>
                </a:solidFill>
                <a:effectLst/>
                <a:latin typeface="Helvetica Neue"/>
              </a:rPr>
              <a:t>----Clinton---- venue </a:t>
            </a:r>
            <a:r>
              <a:rPr lang="en-US" b="0" i="0" dirty="0" err="1">
                <a:solidFill>
                  <a:srgbClr val="000000"/>
                </a:solidFill>
                <a:effectLst/>
                <a:latin typeface="Helvetica Neue"/>
              </a:rPr>
              <a:t>freq</a:t>
            </a:r>
            <a:r>
              <a:rPr lang="en-US" b="0" i="0" dirty="0">
                <a:solidFill>
                  <a:srgbClr val="000000"/>
                </a:solidFill>
                <a:effectLst/>
                <a:latin typeface="Helvetica Neue"/>
              </a:rPr>
              <a:t> 0 Theater 0.07 1 Gym / Fitness Center 0.05 2 Gym 0.05 3 Sandwich Place 0.04 4 American Restaurant 0.04</a:t>
            </a:r>
          </a:p>
          <a:p>
            <a:pPr algn="just"/>
            <a:r>
              <a:rPr lang="en-US" b="0" i="0" dirty="0">
                <a:solidFill>
                  <a:srgbClr val="000000"/>
                </a:solidFill>
                <a:effectLst/>
                <a:latin typeface="Helvetica Neue"/>
              </a:rPr>
              <a:t>----East Harlem---- venue </a:t>
            </a:r>
            <a:r>
              <a:rPr lang="en-US" b="0" i="0" dirty="0" err="1">
                <a:solidFill>
                  <a:srgbClr val="000000"/>
                </a:solidFill>
                <a:effectLst/>
                <a:latin typeface="Helvetica Neue"/>
              </a:rPr>
              <a:t>freq</a:t>
            </a:r>
            <a:r>
              <a:rPr lang="en-US" b="0" i="0" dirty="0">
                <a:solidFill>
                  <a:srgbClr val="000000"/>
                </a:solidFill>
                <a:effectLst/>
                <a:latin typeface="Helvetica Neue"/>
              </a:rPr>
              <a:t> 0 Mexican Restaurant 0.12 1 Bakery 0.10 2 Thai Restaurant 0.08 3 Deli / Bodega 0.05 4 Sandwich Place 0.05</a:t>
            </a:r>
          </a:p>
          <a:p>
            <a:pPr algn="just"/>
            <a:r>
              <a:rPr lang="en-US" b="0" i="0" dirty="0">
                <a:solidFill>
                  <a:srgbClr val="000000"/>
                </a:solidFill>
                <a:effectLst/>
                <a:latin typeface="Helvetica Neue"/>
              </a:rPr>
              <a:t>----East Village---- venue </a:t>
            </a:r>
            <a:r>
              <a:rPr lang="en-US" b="0" i="0" dirty="0" err="1">
                <a:solidFill>
                  <a:srgbClr val="000000"/>
                </a:solidFill>
                <a:effectLst/>
                <a:latin typeface="Helvetica Neue"/>
              </a:rPr>
              <a:t>freq</a:t>
            </a:r>
            <a:r>
              <a:rPr lang="en-US" b="0" i="0" dirty="0">
                <a:solidFill>
                  <a:srgbClr val="000000"/>
                </a:solidFill>
                <a:effectLst/>
                <a:latin typeface="Helvetica Neue"/>
              </a:rPr>
              <a:t> 0 Bar 0.08 1 Pizza Place 0.05 2 Mexican Restaurant 0.05 3 Ice Cream Shop 0.04 4 Cocktail Bar 0.04</a:t>
            </a:r>
          </a:p>
          <a:p>
            <a:pPr algn="just"/>
            <a:r>
              <a:rPr lang="en-US" b="0" i="0" dirty="0">
                <a:solidFill>
                  <a:srgbClr val="000000"/>
                </a:solidFill>
                <a:effectLst/>
                <a:latin typeface="Helvetica Neue"/>
              </a:rPr>
              <a:t>----Financial District---- venue </a:t>
            </a:r>
            <a:r>
              <a:rPr lang="en-US" b="0" i="0" dirty="0" err="1">
                <a:solidFill>
                  <a:srgbClr val="000000"/>
                </a:solidFill>
                <a:effectLst/>
                <a:latin typeface="Helvetica Neue"/>
              </a:rPr>
              <a:t>freq</a:t>
            </a:r>
            <a:r>
              <a:rPr lang="en-US" b="0" i="0" dirty="0">
                <a:solidFill>
                  <a:srgbClr val="000000"/>
                </a:solidFill>
                <a:effectLst/>
                <a:latin typeface="Helvetica Neue"/>
              </a:rPr>
              <a:t> 0 Coffee Shop 0.11 1 Pizza Place 0.05 2 Cocktail Bar 0.04 3 Gym / Fitness Center 0.03 4 Hotel 0.03</a:t>
            </a:r>
          </a:p>
          <a:p>
            <a:pPr algn="just"/>
            <a:r>
              <a:rPr lang="en-US" b="0" i="0" dirty="0">
                <a:solidFill>
                  <a:srgbClr val="000000"/>
                </a:solidFill>
                <a:effectLst/>
                <a:latin typeface="Helvetica Neue"/>
              </a:rPr>
              <a:t>----Flatiron---- venue </a:t>
            </a:r>
            <a:r>
              <a:rPr lang="en-US" b="0" i="0" dirty="0" err="1">
                <a:solidFill>
                  <a:srgbClr val="000000"/>
                </a:solidFill>
                <a:effectLst/>
                <a:latin typeface="Helvetica Neue"/>
              </a:rPr>
              <a:t>freq</a:t>
            </a:r>
            <a:r>
              <a:rPr lang="en-US" b="0" i="0" dirty="0">
                <a:solidFill>
                  <a:srgbClr val="000000"/>
                </a:solidFill>
                <a:effectLst/>
                <a:latin typeface="Helvetica Neue"/>
              </a:rPr>
              <a:t> 0 New American Restaurant 0.05 1 Japanese Restaurant 0.04 2 Italian Restaurant 0.04 3 Mediterranean Restaurant 0.04 4 American Restaurant 0.03</a:t>
            </a:r>
          </a:p>
          <a:p>
            <a:pPr algn="just"/>
            <a:r>
              <a:rPr lang="en-US" b="0" i="0" dirty="0">
                <a:solidFill>
                  <a:srgbClr val="000000"/>
                </a:solidFill>
                <a:effectLst/>
                <a:latin typeface="Helvetica Neue"/>
              </a:rPr>
              <a:t>----Gramercy---- venue </a:t>
            </a:r>
            <a:r>
              <a:rPr lang="en-US" b="0" i="0" dirty="0" err="1">
                <a:solidFill>
                  <a:srgbClr val="000000"/>
                </a:solidFill>
                <a:effectLst/>
                <a:latin typeface="Helvetica Neue"/>
              </a:rPr>
              <a:t>freq</a:t>
            </a:r>
            <a:r>
              <a:rPr lang="en-US" b="0" i="0" dirty="0">
                <a:solidFill>
                  <a:srgbClr val="000000"/>
                </a:solidFill>
                <a:effectLst/>
                <a:latin typeface="Helvetica Neue"/>
              </a:rPr>
              <a:t> 0 Bar 0.07 1 American Restaurant 0.04 2 Italian Restaurant 0.04 3 Coffee Shop 0.04 4 Pizza Place 0.04</a:t>
            </a:r>
          </a:p>
          <a:p>
            <a:pPr algn="just"/>
            <a:r>
              <a:rPr lang="en-US" b="0" i="0" dirty="0">
                <a:solidFill>
                  <a:srgbClr val="000000"/>
                </a:solidFill>
                <a:effectLst/>
                <a:latin typeface="Helvetica Neue"/>
              </a:rPr>
              <a:t>----Greenwich Village---- venue </a:t>
            </a:r>
            <a:r>
              <a:rPr lang="en-US" b="0" i="0" dirty="0" err="1">
                <a:solidFill>
                  <a:srgbClr val="000000"/>
                </a:solidFill>
                <a:effectLst/>
                <a:latin typeface="Helvetica Neue"/>
              </a:rPr>
              <a:t>freq</a:t>
            </a:r>
            <a:r>
              <a:rPr lang="en-US" b="0" i="0" dirty="0">
                <a:solidFill>
                  <a:srgbClr val="000000"/>
                </a:solidFill>
                <a:effectLst/>
                <a:latin typeface="Helvetica Neue"/>
              </a:rPr>
              <a:t> 0 Italian Restaurant 0.11 1 Clothing Store 0.05 2 Sushi Restaurant 0.05 3 Café 0.04 4 Chinese Restaurant 0.03</a:t>
            </a:r>
          </a:p>
          <a:p>
            <a:pPr algn="just"/>
            <a:r>
              <a:rPr lang="en-US" b="0" i="0" dirty="0">
                <a:solidFill>
                  <a:srgbClr val="000000"/>
                </a:solidFill>
                <a:effectLst/>
                <a:latin typeface="Helvetica Neue"/>
              </a:rPr>
              <a:t>----Hamilton Heights---- venue </a:t>
            </a:r>
            <a:r>
              <a:rPr lang="en-US" b="0" i="0" dirty="0" err="1">
                <a:solidFill>
                  <a:srgbClr val="000000"/>
                </a:solidFill>
                <a:effectLst/>
                <a:latin typeface="Helvetica Neue"/>
              </a:rPr>
              <a:t>freq</a:t>
            </a:r>
            <a:r>
              <a:rPr lang="en-US" b="0" i="0" dirty="0">
                <a:solidFill>
                  <a:srgbClr val="000000"/>
                </a:solidFill>
                <a:effectLst/>
                <a:latin typeface="Helvetica Neue"/>
              </a:rPr>
              <a:t> 0 Pizza Place 0.08 1 Café 0.07 2 Coffee Shop 0.07 3 Mexican Restaurant 0.05 4 Latin American Restaurant 0.03</a:t>
            </a:r>
          </a:p>
          <a:p>
            <a:pPr algn="just"/>
            <a:r>
              <a:rPr lang="en-US" b="0" i="0" dirty="0">
                <a:solidFill>
                  <a:srgbClr val="000000"/>
                </a:solidFill>
                <a:effectLst/>
                <a:latin typeface="Helvetica Neue"/>
              </a:rPr>
              <a:t>----Hudson Yards---- venue </a:t>
            </a:r>
            <a:r>
              <a:rPr lang="en-US" b="0" i="0" dirty="0" err="1">
                <a:solidFill>
                  <a:srgbClr val="000000"/>
                </a:solidFill>
                <a:effectLst/>
                <a:latin typeface="Helvetica Neue"/>
              </a:rPr>
              <a:t>freq</a:t>
            </a:r>
            <a:r>
              <a:rPr lang="en-US" b="0" i="0" dirty="0">
                <a:solidFill>
                  <a:srgbClr val="000000"/>
                </a:solidFill>
                <a:effectLst/>
                <a:latin typeface="Helvetica Neue"/>
              </a:rPr>
              <a:t> 0 Gym / Fitness Center 0.07 1 Hotel 0.07 2 American Restaurant 0.07 3 Italian Restaurant 0.05 4 Gym 0.04</a:t>
            </a:r>
          </a:p>
          <a:p>
            <a:endParaRPr lang="en-US" dirty="0"/>
          </a:p>
        </p:txBody>
      </p:sp>
    </p:spTree>
    <p:extLst>
      <p:ext uri="{BB962C8B-B14F-4D97-AF65-F5344CB8AC3E}">
        <p14:creationId xmlns:p14="http://schemas.microsoft.com/office/powerpoint/2010/main" val="27046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B37-B6E2-480B-A912-0045777F0BD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89CF80-2E34-4751-A3A1-129AFBB0D776}"/>
              </a:ext>
            </a:extLst>
          </p:cNvPr>
          <p:cNvSpPr>
            <a:spLocks noGrp="1"/>
          </p:cNvSpPr>
          <p:nvPr>
            <p:ph idx="1"/>
          </p:nvPr>
        </p:nvSpPr>
        <p:spPr/>
        <p:txBody>
          <a:bodyPr/>
          <a:lstStyle/>
          <a:p>
            <a:r>
              <a:rPr lang="en-US" b="0" i="0" dirty="0">
                <a:solidFill>
                  <a:srgbClr val="000000"/>
                </a:solidFill>
                <a:effectLst/>
                <a:latin typeface="Helvetica Neue"/>
              </a:rPr>
              <a:t>The project and the results obtained help us to determine the best option for a new business venture in New </a:t>
            </a:r>
            <a:r>
              <a:rPr lang="en-US" b="0" i="0" dirty="0" err="1">
                <a:solidFill>
                  <a:srgbClr val="000000"/>
                </a:solidFill>
                <a:effectLst/>
                <a:latin typeface="Helvetica Neue"/>
              </a:rPr>
              <a:t>york</a:t>
            </a:r>
            <a:r>
              <a:rPr lang="en-US" b="0" i="0" dirty="0">
                <a:solidFill>
                  <a:srgbClr val="000000"/>
                </a:solidFill>
                <a:effectLst/>
                <a:latin typeface="Helvetica Neue"/>
              </a:rPr>
              <a:t> </a:t>
            </a:r>
            <a:r>
              <a:rPr lang="en-US" b="0" i="0" dirty="0" err="1">
                <a:solidFill>
                  <a:srgbClr val="000000"/>
                </a:solidFill>
                <a:effectLst/>
                <a:latin typeface="Helvetica Neue"/>
              </a:rPr>
              <a:t>city.The</a:t>
            </a:r>
            <a:r>
              <a:rPr lang="en-US" b="0" i="0" dirty="0">
                <a:solidFill>
                  <a:srgbClr val="000000"/>
                </a:solidFill>
                <a:effectLst/>
                <a:latin typeface="Helvetica Neue"/>
              </a:rPr>
              <a:t> results and </a:t>
            </a:r>
            <a:r>
              <a:rPr lang="en-US" b="0" i="0" dirty="0" err="1">
                <a:solidFill>
                  <a:srgbClr val="000000"/>
                </a:solidFill>
                <a:effectLst/>
                <a:latin typeface="Helvetica Neue"/>
              </a:rPr>
              <a:t>analuysis</a:t>
            </a:r>
            <a:r>
              <a:rPr lang="en-US" b="0" i="0" dirty="0">
                <a:solidFill>
                  <a:srgbClr val="000000"/>
                </a:solidFill>
                <a:effectLst/>
                <a:latin typeface="Helvetica Neue"/>
              </a:rPr>
              <a:t> </a:t>
            </a:r>
            <a:r>
              <a:rPr lang="en-US" b="0" i="0" dirty="0" err="1">
                <a:solidFill>
                  <a:srgbClr val="000000"/>
                </a:solidFill>
                <a:effectLst/>
                <a:latin typeface="Helvetica Neue"/>
              </a:rPr>
              <a:t>beong</a:t>
            </a:r>
            <a:r>
              <a:rPr lang="en-US" b="0" i="0" dirty="0">
                <a:solidFill>
                  <a:srgbClr val="000000"/>
                </a:solidFill>
                <a:effectLst/>
                <a:latin typeface="Helvetica Neue"/>
              </a:rPr>
              <a:t> too large I have limited the study to just Manhattan and examining cluster. </a:t>
            </a:r>
            <a:r>
              <a:rPr lang="en-US" b="0" i="0">
                <a:solidFill>
                  <a:srgbClr val="000000"/>
                </a:solidFill>
                <a:effectLst/>
                <a:latin typeface="Helvetica Neue"/>
              </a:rPr>
              <a:t>By examining the most common venues and the frequency of the venues we can understand which would be the best option to start a new business venture based on the location.</a:t>
            </a:r>
            <a:endParaRPr lang="en-US"/>
          </a:p>
        </p:txBody>
      </p:sp>
    </p:spTree>
    <p:extLst>
      <p:ext uri="{BB962C8B-B14F-4D97-AF65-F5344CB8AC3E}">
        <p14:creationId xmlns:p14="http://schemas.microsoft.com/office/powerpoint/2010/main" val="4116878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{8357ADA8-4A29-4F61-932E-A07AA6EAFA10}tf78438558_win32</Template>
  <TotalTime>1626</TotalTime>
  <Words>676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Century Gothic</vt:lpstr>
      <vt:lpstr>Garamond</vt:lpstr>
      <vt:lpstr>Helvetica Neue</vt:lpstr>
      <vt:lpstr>ibm-plex-sans</vt:lpstr>
      <vt:lpstr>Times New Roman</vt:lpstr>
      <vt:lpstr>SavonVTI</vt:lpstr>
      <vt:lpstr>Data Science Capstone Project</vt:lpstr>
      <vt:lpstr>Introduction</vt:lpstr>
      <vt:lpstr>Data for the Project</vt:lpstr>
      <vt:lpstr>Methodology</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Swati Sathyan</dc:creator>
  <cp:lastModifiedBy>Swati Sathyan</cp:lastModifiedBy>
  <cp:revision>4</cp:revision>
  <dcterms:created xsi:type="dcterms:W3CDTF">2020-08-20T13:54:08Z</dcterms:created>
  <dcterms:modified xsi:type="dcterms:W3CDTF">2020-08-21T17:01:00Z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