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Garet Light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Garet Bold" charset="1" panose="00000000000000000000"/>
      <p:regular r:id="rId18"/>
    </p:embeddedFont>
    <p:embeddedFont>
      <p:font typeface="Georgia Pro" charset="1" panose="020405020504050203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https://www.canva.com/design/DAGzgAO9Phk/JE8jwr4CmS5NeGZFrwnRAw/edit?utm_content=DAGzgAO9Phk&amp;utm_campaign=designshare&amp;utm_medium=link2&amp;utm_source=sharebutton" TargetMode="External" Type="http://schemas.openxmlformats.org/officeDocument/2006/relationships/hyperlink"/><Relationship Id="rId7" Target="https://www.canva.com/design/DAGzgAO9Phk/JE8jwr4CmS5NeGZFrwnRAw/edit?utm_content=DAGzgAO9Phk&amp;utm_campaign=designshare&amp;utm_medium=link2&amp;utm_source=sharebutton" TargetMode="External" Type="http://schemas.openxmlformats.org/officeDocument/2006/relationships/hyperlink"/><Relationship Id="rId8" Target="https://www.canva.com/design/DAGzgAO9Phk/JE8jwr4CmS5NeGZFrwnRAw/edit?utm_content=DAGzgAO9Phk&amp;utm_campaign=designshare&amp;utm_medium=link2&amp;utm_source=sharebutton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7884" y="320711"/>
            <a:ext cx="2421642" cy="1028162"/>
          </a:xfrm>
          <a:custGeom>
            <a:avLst/>
            <a:gdLst/>
            <a:ahLst/>
            <a:cxnLst/>
            <a:rect r="r" b="b" t="t" l="l"/>
            <a:pathLst>
              <a:path h="1028162" w="2421642">
                <a:moveTo>
                  <a:pt x="0" y="0"/>
                </a:moveTo>
                <a:lnTo>
                  <a:pt x="2421642" y="0"/>
                </a:lnTo>
                <a:lnTo>
                  <a:pt x="2421642" y="1028162"/>
                </a:lnTo>
                <a:lnTo>
                  <a:pt x="0" y="10281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8292" r="0" b="-38356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983090" y="6914553"/>
            <a:ext cx="4276210" cy="70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3394" indent="-296697" lvl="1">
              <a:lnSpc>
                <a:spcPts val="2748"/>
              </a:lnSpc>
              <a:buFont typeface="Arial"/>
              <a:buChar char="•"/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Swati  </a:t>
            </a:r>
          </a:p>
          <a:p>
            <a:pPr algn="just" marL="593394" indent="-296697" lvl="1">
              <a:lnSpc>
                <a:spcPts val="2748"/>
              </a:lnSpc>
              <a:spcBef>
                <a:spcPct val="0"/>
              </a:spcBef>
              <a:buFont typeface="Arial"/>
              <a:buChar char="•"/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Navya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7884" y="1449845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B. M. S. College of Engineering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20/09/2025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85854" y="2083954"/>
            <a:ext cx="10773446" cy="4648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  <a:hlinkClick r:id="rId6" tooltip="https://www.canva.com/design/DAGzgAO9Phk/JE8jwr4CmS5NeGZFrwnRAw/edit?utm_content=DAGzgAO9Phk&amp;utm_campaign=designshare&amp;utm_medium=link2&amp;utm_source=sharebutton"/>
              </a:rPr>
              <a:t>CHANTING </a:t>
            </a:r>
          </a:p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  <a:hlinkClick r:id="rId7" tooltip="https://www.canva.com/design/DAGzgAO9Phk/JE8jwr4CmS5NeGZFrwnRAw/edit?utm_content=DAGzgAO9Phk&amp;utm_campaign=designshare&amp;utm_medium=link2&amp;utm_source=sharebutton"/>
              </a:rPr>
              <a:t>OM </a:t>
            </a:r>
          </a:p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  <a:hlinkClick r:id="rId8" tooltip="https://www.canva.com/design/DAGzgAO9Phk/JE8jwr4CmS5NeGZFrwnRAw/edit?utm_content=DAGzgAO9Phk&amp;utm_campaign=designshare&amp;utm_medium=link2&amp;utm_source=sharebutton"/>
              </a:rPr>
              <a:t>KARA</a:t>
            </a:r>
          </a:p>
          <a:p>
            <a:pPr algn="r">
              <a:lnSpc>
                <a:spcPts val="5459"/>
              </a:lnSpc>
            </a:pPr>
          </a:p>
          <a:p>
            <a:pPr algn="r" marL="0" indent="0" lvl="0">
              <a:lnSpc>
                <a:spcPts val="5459"/>
              </a:lnSpc>
              <a:spcBef>
                <a:spcPct val="0"/>
              </a:spcBef>
            </a:pPr>
            <a:r>
              <a:rPr lang="en-US" sz="6999" spc="-55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WELLNESS ASSITANCE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0658"/>
            <a:ext cx="1252563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3441383"/>
            <a:ext cx="13010947" cy="3804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ny people perform Om chanting incorrectly (poor posture, distractions).</a:t>
            </a:r>
          </a:p>
          <a:p>
            <a:pPr algn="l">
              <a:lnSpc>
                <a:spcPts val="4325"/>
              </a:lnSpc>
            </a:pPr>
          </a:p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Lack of real-time feedback leads to ineffective practice.</a:t>
            </a:r>
          </a:p>
          <a:p>
            <a:pPr algn="l">
              <a:lnSpc>
                <a:spcPts val="4325"/>
              </a:lnSpc>
            </a:pPr>
          </a:p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 digital solution to monitor, guide, and correct practitioners during meditation.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5154883" y="-19900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0658"/>
            <a:ext cx="1252563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8225" y="3441383"/>
            <a:ext cx="13010947" cy="435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Provide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real-time posture correction during Om chanting.</a:t>
            </a:r>
          </a:p>
          <a:p>
            <a:pPr algn="l">
              <a:lnSpc>
                <a:spcPts val="4325"/>
              </a:lnSpc>
            </a:pPr>
          </a:p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Detect and correct head/neck misalignment.</a:t>
            </a:r>
          </a:p>
          <a:p>
            <a:pPr algn="l">
              <a:lnSpc>
                <a:spcPts val="4325"/>
              </a:lnSpc>
            </a:pPr>
          </a:p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Monitor eye closure and give instant audio alerts if eyes open.</a:t>
            </a:r>
          </a:p>
          <a:p>
            <a:pPr algn="l">
              <a:lnSpc>
                <a:spcPts val="4325"/>
              </a:lnSpc>
            </a:pPr>
          </a:p>
          <a:p>
            <a:pPr algn="l" marL="666999" indent="-333499" lvl="1">
              <a:lnSpc>
                <a:spcPts val="4325"/>
              </a:lnSpc>
              <a:buFont typeface="Arial"/>
              <a:buChar char="•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Track and guide chant length (time in seconds) for proper rhythm.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5154883" y="-19900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481153"/>
            <a:ext cx="13010947" cy="486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Spin</a:t>
            </a: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al Alignment Correction 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– ensure practitioner sits straight.</a:t>
            </a:r>
          </a:p>
          <a:p>
            <a:pPr algn="l">
              <a:lnSpc>
                <a:spcPts val="4325"/>
              </a:lnSpc>
            </a:pPr>
          </a:p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Head/Neck Positioning Feedback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maintain balance.</a:t>
            </a:r>
          </a:p>
          <a:p>
            <a:pPr algn="l">
              <a:lnSpc>
                <a:spcPts val="4325"/>
              </a:lnSpc>
            </a:pPr>
          </a:p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Eye Monitoring with Alerts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sustain meditative focus.</a:t>
            </a:r>
          </a:p>
          <a:p>
            <a:pPr algn="l">
              <a:lnSpc>
                <a:spcPts val="4325"/>
              </a:lnSpc>
            </a:pPr>
          </a:p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Chant Duration Guide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measure and guide length of Om chanting.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154883" y="-19900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516836" y="7346158"/>
            <a:ext cx="6249074" cy="2476195"/>
          </a:xfrm>
          <a:custGeom>
            <a:avLst/>
            <a:gdLst/>
            <a:ahLst/>
            <a:cxnLst/>
            <a:rect r="r" b="b" t="t" l="l"/>
            <a:pathLst>
              <a:path h="2476195" w="6249074">
                <a:moveTo>
                  <a:pt x="0" y="0"/>
                </a:moveTo>
                <a:lnTo>
                  <a:pt x="6249074" y="0"/>
                </a:lnTo>
                <a:lnTo>
                  <a:pt x="6249074" y="2476195"/>
                </a:lnTo>
                <a:lnTo>
                  <a:pt x="0" y="247619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30330" y="7845851"/>
            <a:ext cx="6603844" cy="1476809"/>
          </a:xfrm>
          <a:custGeom>
            <a:avLst/>
            <a:gdLst/>
            <a:ahLst/>
            <a:cxnLst/>
            <a:rect r="r" b="b" t="t" l="l"/>
            <a:pathLst>
              <a:path h="1476809" w="6603844">
                <a:moveTo>
                  <a:pt x="0" y="0"/>
                </a:moveTo>
                <a:lnTo>
                  <a:pt x="6603843" y="0"/>
                </a:lnTo>
                <a:lnTo>
                  <a:pt x="6603843" y="1476809"/>
                </a:lnTo>
                <a:lnTo>
                  <a:pt x="0" y="14768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910658"/>
            <a:ext cx="1252563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Key 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0658"/>
            <a:ext cx="1252563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419559"/>
            <a:ext cx="13010947" cy="486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Computer</a:t>
            </a: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Vision &amp; Pose Detection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opencv-python – Video capture &amp; frame processing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mediapipe – Detect spine, head/neck, facial landmarks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numpy – Compute metrics like Eye Aspect Ratio (EAR)</a:t>
            </a:r>
          </a:p>
          <a:p>
            <a:pPr algn="l">
              <a:lnSpc>
                <a:spcPts val="4325"/>
              </a:lnSpc>
            </a:pPr>
          </a:p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Audio Processing &amp; Feedback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speech-recognition – Detect Om chanting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pyaudio – Microphone input for real-time audio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pyttsx3 – Audio alerts for inhalation &amp; exhalation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5154883" y="-19900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10658"/>
            <a:ext cx="12525633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 Stack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612094"/>
            <a:ext cx="13010947" cy="486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Integration Modules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posture_detector.py – Monitors spinal &amp; head/neck alignment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eye_detector.py – Monitors eye closure and calculates EAR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breathing_thread.py – Manages Om chanting sessions</a:t>
            </a:r>
          </a:p>
          <a:p>
            <a:pPr algn="l" marL="1333996" indent="-444665" lvl="2">
              <a:lnSpc>
                <a:spcPts val="4325"/>
              </a:lnSpc>
              <a:buFont typeface="Arial"/>
              <a:buChar char="⚬"/>
            </a:pP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speech_engine.py – Handles audio feedback</a:t>
            </a:r>
          </a:p>
          <a:p>
            <a:pPr algn="l">
              <a:lnSpc>
                <a:spcPts val="4325"/>
              </a:lnSpc>
            </a:pPr>
          </a:p>
          <a:p>
            <a:pPr algn="l" marL="666998" indent="-333499" lvl="1">
              <a:lnSpc>
                <a:spcPts val="4325"/>
              </a:lnSpc>
              <a:buFont typeface="Arial"/>
              <a:buChar char="•"/>
            </a:pPr>
            <a:r>
              <a:rPr lang="en-US" b="true" sz="308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Threads &amp; Classes</a:t>
            </a:r>
            <a:r>
              <a:rPr lang="en-US" sz="308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– Run real-time monitoring in parallel</a:t>
            </a:r>
          </a:p>
          <a:p>
            <a:pPr algn="l">
              <a:lnSpc>
                <a:spcPts val="4325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10800000">
            <a:off x="15154883" y="-19900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5252953" y="0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557564"/>
            <a:ext cx="9774269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Flowcharts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533263" y="2343269"/>
            <a:ext cx="3435874" cy="652384"/>
            <a:chOff x="0" y="0"/>
            <a:chExt cx="850877" cy="1615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0877" cy="161560"/>
            </a:xfrm>
            <a:custGeom>
              <a:avLst/>
              <a:gdLst/>
              <a:ahLst/>
              <a:cxnLst/>
              <a:rect r="r" b="b" t="t" l="l"/>
              <a:pathLst>
                <a:path h="161560" w="850877">
                  <a:moveTo>
                    <a:pt x="0" y="0"/>
                  </a:moveTo>
                  <a:lnTo>
                    <a:pt x="850877" y="0"/>
                  </a:lnTo>
                  <a:lnTo>
                    <a:pt x="850877" y="161560"/>
                  </a:lnTo>
                  <a:lnTo>
                    <a:pt x="0" y="161560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50877" cy="20918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Initialize WellnessApp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7533263" y="3302557"/>
            <a:ext cx="3435874" cy="652384"/>
            <a:chOff x="0" y="0"/>
            <a:chExt cx="850877" cy="1615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0877" cy="161560"/>
            </a:xfrm>
            <a:custGeom>
              <a:avLst/>
              <a:gdLst/>
              <a:ahLst/>
              <a:cxnLst/>
              <a:rect r="r" b="b" t="t" l="l"/>
              <a:pathLst>
                <a:path h="161560" w="850877">
                  <a:moveTo>
                    <a:pt x="0" y="0"/>
                  </a:moveTo>
                  <a:lnTo>
                    <a:pt x="850877" y="0"/>
                  </a:lnTo>
                  <a:lnTo>
                    <a:pt x="850877" y="161560"/>
                  </a:lnTo>
                  <a:lnTo>
                    <a:pt x="0" y="161560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50877" cy="20918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Test Components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533263" y="4215957"/>
            <a:ext cx="3435874" cy="652384"/>
            <a:chOff x="0" y="0"/>
            <a:chExt cx="850877" cy="16156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50877" cy="161560"/>
            </a:xfrm>
            <a:custGeom>
              <a:avLst/>
              <a:gdLst/>
              <a:ahLst/>
              <a:cxnLst/>
              <a:rect r="r" b="b" t="t" l="l"/>
              <a:pathLst>
                <a:path h="161560" w="850877">
                  <a:moveTo>
                    <a:pt x="0" y="0"/>
                  </a:moveTo>
                  <a:lnTo>
                    <a:pt x="850877" y="0"/>
                  </a:lnTo>
                  <a:lnTo>
                    <a:pt x="850877" y="161560"/>
                  </a:lnTo>
                  <a:lnTo>
                    <a:pt x="0" y="161560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50877" cy="20918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Calibrate System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533263" y="5129357"/>
            <a:ext cx="3435874" cy="1764647"/>
            <a:chOff x="0" y="0"/>
            <a:chExt cx="850877" cy="43700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0877" cy="437006"/>
            </a:xfrm>
            <a:custGeom>
              <a:avLst/>
              <a:gdLst/>
              <a:ahLst/>
              <a:cxnLst/>
              <a:rect r="r" b="b" t="t" l="l"/>
              <a:pathLst>
                <a:path h="437006" w="850877">
                  <a:moveTo>
                    <a:pt x="0" y="0"/>
                  </a:moveTo>
                  <a:lnTo>
                    <a:pt x="850877" y="0"/>
                  </a:lnTo>
                  <a:lnTo>
                    <a:pt x="850877" y="437006"/>
                  </a:lnTo>
                  <a:lnTo>
                    <a:pt x="0" y="437006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50877" cy="484631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Start Breathing Thread</a:t>
              </a:r>
            </a:p>
            <a:p>
              <a:pPr algn="ctr" marL="453387" indent="-226693" lvl="1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Inhale</a:t>
              </a:r>
            </a:p>
            <a:p>
              <a:pPr algn="ctr" marL="453387" indent="-226693" lvl="1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Exhale</a:t>
              </a:r>
            </a:p>
            <a:p>
              <a:pPr algn="ctr" marL="453387" indent="-226693" lvl="1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Chant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258248" y="7196232"/>
            <a:ext cx="3985906" cy="1379992"/>
            <a:chOff x="0" y="0"/>
            <a:chExt cx="987089" cy="34174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87089" cy="341748"/>
            </a:xfrm>
            <a:custGeom>
              <a:avLst/>
              <a:gdLst/>
              <a:ahLst/>
              <a:cxnLst/>
              <a:rect r="r" b="b" t="t" l="l"/>
              <a:pathLst>
                <a:path h="341748" w="987089">
                  <a:moveTo>
                    <a:pt x="0" y="0"/>
                  </a:moveTo>
                  <a:lnTo>
                    <a:pt x="987089" y="0"/>
                  </a:lnTo>
                  <a:lnTo>
                    <a:pt x="987089" y="341748"/>
                  </a:lnTo>
                  <a:lnTo>
                    <a:pt x="0" y="341748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987089" cy="389373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Capture Frame from Camera</a:t>
              </a:r>
            </a:p>
            <a:p>
              <a:pPr algn="ctr" marL="453387" indent="-226693" lvl="1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Posture Detection</a:t>
              </a:r>
            </a:p>
            <a:p>
              <a:pPr algn="ctr" marL="453387" indent="-226693" lvl="1">
                <a:lnSpc>
                  <a:spcPts val="2939"/>
                </a:lnSpc>
                <a:buFont typeface="Arial"/>
                <a:buChar char="•"/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Eye Detection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V="true">
            <a:off x="9251201" y="2995653"/>
            <a:ext cx="0" cy="306904"/>
          </a:xfrm>
          <a:prstGeom prst="line">
            <a:avLst/>
          </a:prstGeom>
          <a:ln cap="flat" w="28575">
            <a:solidFill>
              <a:srgbClr val="A37D6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 flipH="true" flipV="true">
            <a:off x="9251201" y="3954941"/>
            <a:ext cx="0" cy="261016"/>
          </a:xfrm>
          <a:prstGeom prst="line">
            <a:avLst/>
          </a:prstGeom>
          <a:ln cap="flat" w="28575">
            <a:solidFill>
              <a:srgbClr val="A37D6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9251201" y="4868341"/>
            <a:ext cx="0" cy="261016"/>
          </a:xfrm>
          <a:prstGeom prst="line">
            <a:avLst/>
          </a:prstGeom>
          <a:ln cap="flat" w="28575">
            <a:solidFill>
              <a:srgbClr val="A37D65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H="true" flipV="true">
            <a:off x="9251201" y="6894003"/>
            <a:ext cx="0" cy="302229"/>
          </a:xfrm>
          <a:prstGeom prst="line">
            <a:avLst/>
          </a:prstGeom>
          <a:ln cap="flat" w="28575">
            <a:solidFill>
              <a:srgbClr val="A37D65"/>
            </a:solidFill>
            <a:prstDash val="solid"/>
            <a:headEnd type="arrow" len="sm" w="med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7533263" y="8878453"/>
            <a:ext cx="3435874" cy="652384"/>
            <a:chOff x="0" y="0"/>
            <a:chExt cx="850877" cy="16156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0877" cy="161560"/>
            </a:xfrm>
            <a:custGeom>
              <a:avLst/>
              <a:gdLst/>
              <a:ahLst/>
              <a:cxnLst/>
              <a:rect r="r" b="b" t="t" l="l"/>
              <a:pathLst>
                <a:path h="161560" w="850877">
                  <a:moveTo>
                    <a:pt x="0" y="0"/>
                  </a:moveTo>
                  <a:lnTo>
                    <a:pt x="850877" y="0"/>
                  </a:lnTo>
                  <a:lnTo>
                    <a:pt x="850877" y="161560"/>
                  </a:lnTo>
                  <a:lnTo>
                    <a:pt x="0" y="161560"/>
                  </a:lnTo>
                  <a:close/>
                </a:path>
              </a:pathLst>
            </a:custGeom>
            <a:solidFill>
              <a:srgbClr val="FFFDF5"/>
            </a:solidFill>
            <a:ln w="19050" cap="sq">
              <a:solidFill>
                <a:srgbClr val="DCBBA6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850877" cy="20918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2939"/>
                </a:lnSpc>
              </a:pPr>
              <a:r>
                <a:rPr lang="en-US" sz="2099">
                  <a:solidFill>
                    <a:srgbClr val="000000"/>
                  </a:solidFill>
                  <a:latin typeface="Georgia Pro"/>
                  <a:ea typeface="Georgia Pro"/>
                  <a:cs typeface="Georgia Pro"/>
                  <a:sym typeface="Georgia Pro"/>
                </a:rPr>
                <a:t>Session Summary</a:t>
              </a:r>
            </a:p>
          </p:txBody>
        </p:sp>
      </p:grpSp>
      <p:sp>
        <p:nvSpPr>
          <p:cNvPr name="AutoShape 29" id="29"/>
          <p:cNvSpPr/>
          <p:nvPr/>
        </p:nvSpPr>
        <p:spPr>
          <a:xfrm flipV="true">
            <a:off x="9251201" y="8576224"/>
            <a:ext cx="0" cy="302229"/>
          </a:xfrm>
          <a:prstGeom prst="line">
            <a:avLst/>
          </a:prstGeom>
          <a:ln cap="flat" w="28575">
            <a:solidFill>
              <a:srgbClr val="A37D65"/>
            </a:solidFill>
            <a:prstDash val="solid"/>
            <a:headEnd type="arrow" len="sm" w="med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15252953" y="0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99880" y="3954482"/>
            <a:ext cx="6550446" cy="184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846"/>
              </a:lnSpc>
              <a:spcBef>
                <a:spcPct val="0"/>
              </a:spcBef>
            </a:pPr>
            <a:r>
              <a:rPr lang="en-US" sz="13846" spc="-109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DEMO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93613" y="4921919"/>
            <a:ext cx="3814977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5204199" y="0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7" y="0"/>
                </a:lnTo>
                <a:lnTo>
                  <a:pt x="26110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10800000">
            <a:off x="358549" y="6172200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261102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2611028" y="0"/>
                </a:lnTo>
                <a:lnTo>
                  <a:pt x="2611028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DAGzgAO9Phk</dc:identifier>
  <dcterms:modified xsi:type="dcterms:W3CDTF">2011-08-01T06:04:30Z</dcterms:modified>
  <cp:revision>1</cp:revision>
  <dc:title>BMS_Hackathon</dc:title>
</cp:coreProperties>
</file>