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7"/>
  </p:notesMasterIdLst>
  <p:sldIdLst>
    <p:sldId id="257" r:id="rId3"/>
    <p:sldId id="285" r:id="rId4"/>
    <p:sldId id="268" r:id="rId5"/>
    <p:sldId id="270" r:id="rId6"/>
    <p:sldId id="284" r:id="rId7"/>
    <p:sldId id="294" r:id="rId8"/>
    <p:sldId id="291" r:id="rId9"/>
    <p:sldId id="287" r:id="rId10"/>
    <p:sldId id="292" r:id="rId11"/>
    <p:sldId id="259" r:id="rId12"/>
    <p:sldId id="288" r:id="rId13"/>
    <p:sldId id="286" r:id="rId14"/>
    <p:sldId id="293"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747832-4403-48CD-8CBF-758E7168B068}">
          <p14:sldIdLst>
            <p14:sldId id="257"/>
            <p14:sldId id="285"/>
          </p14:sldIdLst>
        </p14:section>
        <p14:section name="Ramp up Readiness" id="{29FB31A0-4DB1-481B-96EF-A79BCC29E852}">
          <p14:sldIdLst>
            <p14:sldId id="268"/>
            <p14:sldId id="270"/>
            <p14:sldId id="284"/>
          </p14:sldIdLst>
        </p14:section>
        <p14:section name="Organizational Structure" id="{10B6C9A8-A04C-4776-818E-F26B45C4233D}">
          <p14:sldIdLst>
            <p14:sldId id="294"/>
            <p14:sldId id="291"/>
          </p14:sldIdLst>
        </p14:section>
        <p14:section name="KT Clearance" id="{D4B550F5-98F2-47C5-AE05-2E8F54F51D09}">
          <p14:sldIdLst>
            <p14:sldId id="287"/>
          </p14:sldIdLst>
        </p14:section>
        <p14:section name="Ramp Governance" id="{AFF04966-4CD9-4188-9558-7D626DAC3F04}">
          <p14:sldIdLst>
            <p14:sldId id="292"/>
          </p14:sldIdLst>
        </p14:section>
        <p14:section name="Ramp Plan" id="{236EC0E9-6483-49ED-8894-36B321505F90}">
          <p14:sldIdLst>
            <p14:sldId id="259"/>
          </p14:sldIdLst>
        </p14:section>
        <p14:section name="Quality Framework" id="{F8EFF808-D756-46E4-B854-FFDBF40CE8BF}">
          <p14:sldIdLst>
            <p14:sldId id="288"/>
          </p14:sldIdLst>
        </p14:section>
        <p14:section name="SOP Status" id="{E70D96A2-65A0-4A46-BB3F-266DADD577E0}">
          <p14:sldIdLst>
            <p14:sldId id="286"/>
          </p14:sldIdLst>
        </p14:section>
        <p14:section name="IT" id="{0C307E2A-9BE6-4D47-A6AA-80DE652761B6}">
          <p14:sldIdLst>
            <p14:sldId id="293"/>
          </p14:sldIdLst>
        </p14:section>
        <p14:section name="BCP Plan" id="{2AB12902-AD8C-434F-9755-BA48AAA00EF6}">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88" autoAdjust="0"/>
    <p:restoredTop sz="94660"/>
  </p:normalViewPr>
  <p:slideViewPr>
    <p:cSldViewPr snapToGrid="0">
      <p:cViewPr varScale="1">
        <p:scale>
          <a:sx n="69" d="100"/>
          <a:sy n="69"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11525-EED0-4BB9-8A7A-34F4822F78C2}"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A4834-5617-44F1-AC1E-7400E61136F2}" type="slidenum">
              <a:rPr lang="en-US" smtClean="0"/>
              <a:t>‹#›</a:t>
            </a:fld>
            <a:endParaRPr lang="en-US"/>
          </a:p>
        </p:txBody>
      </p:sp>
    </p:spTree>
    <p:extLst>
      <p:ext uri="{BB962C8B-B14F-4D97-AF65-F5344CB8AC3E}">
        <p14:creationId xmlns:p14="http://schemas.microsoft.com/office/powerpoint/2010/main" val="177484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BC731B-1A92-4403-A84F-B5EDA6F28D1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11/18/2021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A9BDF1-D95A-424A-9484-AC4D25F4FE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77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324B6B-6E09-394B-A6FE-4FF57B90A5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913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6</a:t>
            </a:fld>
            <a:endParaRPr lang="en-US"/>
          </a:p>
        </p:txBody>
      </p:sp>
    </p:spTree>
    <p:extLst>
      <p:ext uri="{BB962C8B-B14F-4D97-AF65-F5344CB8AC3E}">
        <p14:creationId xmlns:p14="http://schemas.microsoft.com/office/powerpoint/2010/main" val="82689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14</a:t>
            </a:fld>
            <a:endParaRPr lang="en-US" dirty="0"/>
          </a:p>
        </p:txBody>
      </p:sp>
    </p:spTree>
    <p:extLst>
      <p:ext uri="{BB962C8B-B14F-4D97-AF65-F5344CB8AC3E}">
        <p14:creationId xmlns:p14="http://schemas.microsoft.com/office/powerpoint/2010/main" val="3290629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71B5B1-7889-4A47-BB9F-51950D71B93C}"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35384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1B5B1-7889-4A47-BB9F-51950D71B93C}"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151052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1B5B1-7889-4A47-BB9F-51950D71B93C}"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86411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Center X">
    <p:spTree>
      <p:nvGrpSpPr>
        <p:cNvPr id="1" name=""/>
        <p:cNvGrpSpPr/>
        <p:nvPr/>
      </p:nvGrpSpPr>
      <p:grpSpPr>
        <a:xfrm>
          <a:off x="0" y="0"/>
          <a:ext cx="0" cy="0"/>
          <a:chOff x="0" y="0"/>
          <a:chExt cx="0" cy="0"/>
        </a:xfrm>
      </p:grpSpPr>
      <p:grpSp>
        <p:nvGrpSpPr>
          <p:cNvPr id="13" name="Group 12"/>
          <p:cNvGrpSpPr/>
          <p:nvPr userDrawn="1"/>
        </p:nvGrpSpPr>
        <p:grpSpPr>
          <a:xfrm>
            <a:off x="-6471" y="0"/>
            <a:ext cx="9314205" cy="6858000"/>
            <a:chOff x="-6471" y="0"/>
            <a:chExt cx="9314205" cy="6858000"/>
          </a:xfrm>
        </p:grpSpPr>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71" y="0"/>
              <a:ext cx="8503920" cy="6858000"/>
            </a:xfrm>
            <a:prstGeom prst="rect">
              <a:avLst/>
            </a:prstGeom>
          </p:spPr>
        </p:pic>
        <p:sp>
          <p:nvSpPr>
            <p:cNvPr id="15" name="Oval 14"/>
            <p:cNvSpPr/>
            <p:nvPr/>
          </p:nvSpPr>
          <p:spPr>
            <a:xfrm>
              <a:off x="2262991" y="1553007"/>
              <a:ext cx="7044743" cy="3052293"/>
            </a:xfrm>
            <a:prstGeom prst="ellipse">
              <a:avLst/>
            </a:prstGeom>
            <a:solidFill>
              <a:schemeClr val="tx1"/>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83" y="-15498"/>
            <a:ext cx="13906913" cy="6896745"/>
          </a:xfrm>
          <a:prstGeom prst="rect">
            <a:avLst/>
          </a:prstGeom>
        </p:spPr>
      </p:pic>
      <p:pic>
        <p:nvPicPr>
          <p:cNvPr id="6" name="Picture 5"/>
          <p:cNvPicPr>
            <a:picLocks noChangeAspect="1"/>
          </p:cNvPicPr>
          <p:nvPr userDrawn="1"/>
        </p:nvPicPr>
        <p:blipFill rotWithShape="1">
          <a:blip r:embed="rId4" cstate="email">
            <a:extLst>
              <a:ext uri="{28A0092B-C50C-407E-A947-70E740481C1C}">
                <a14:useLocalDpi xmlns:a14="http://schemas.microsoft.com/office/drawing/2010/main"/>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a:t>Name of Presenter</a:t>
            </a:r>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928237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626881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grpSp>
        <p:nvGrpSpPr>
          <p:cNvPr id="13" name="Group 12"/>
          <p:cNvGrpSpPr/>
          <p:nvPr userDrawn="1"/>
        </p:nvGrpSpPr>
        <p:grpSpPr>
          <a:xfrm>
            <a:off x="-6471" y="0"/>
            <a:ext cx="9314205" cy="6858000"/>
            <a:chOff x="-6471" y="0"/>
            <a:chExt cx="9314205" cy="6858000"/>
          </a:xfrm>
        </p:grpSpPr>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71" y="0"/>
              <a:ext cx="8503920" cy="6858000"/>
            </a:xfrm>
            <a:prstGeom prst="rect">
              <a:avLst/>
            </a:prstGeom>
          </p:spPr>
        </p:pic>
        <p:sp>
          <p:nvSpPr>
            <p:cNvPr id="15" name="Oval 14"/>
            <p:cNvSpPr/>
            <p:nvPr/>
          </p:nvSpPr>
          <p:spPr>
            <a:xfrm>
              <a:off x="2262991" y="1553007"/>
              <a:ext cx="7044743" cy="3052293"/>
            </a:xfrm>
            <a:prstGeom prst="ellipse">
              <a:avLst/>
            </a:prstGeom>
            <a:solidFill>
              <a:schemeClr val="tx1"/>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83" y="-15498"/>
            <a:ext cx="13906913" cy="6896745"/>
          </a:xfrm>
          <a:prstGeom prst="rect">
            <a:avLst/>
          </a:prstGeom>
        </p:spPr>
      </p:pic>
      <p:pic>
        <p:nvPicPr>
          <p:cNvPr id="6" name="Picture 5"/>
          <p:cNvPicPr>
            <a:picLocks noChangeAspect="1"/>
          </p:cNvPicPr>
          <p:nvPr userDrawn="1"/>
        </p:nvPicPr>
        <p:blipFill rotWithShape="1">
          <a:blip r:embed="rId4" cstate="email">
            <a:extLst>
              <a:ext uri="{28A0092B-C50C-407E-A947-70E740481C1C}">
                <a14:useLocalDpi xmlns:a14="http://schemas.microsoft.com/office/drawing/2010/main"/>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a:t>Name of Presenter</a:t>
            </a:r>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446085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3109679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759527"/>
            <a:ext cx="10972800" cy="3993574"/>
          </a:xfrm>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62703930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3486150"/>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1042055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3959226"/>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3959226"/>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2158403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96410" y="162821"/>
            <a:ext cx="2443140" cy="1260469"/>
          </a:xfrm>
          <a:prstGeom prst="rect">
            <a:avLst/>
          </a:prstGeom>
        </p:spPr>
      </p:pic>
    </p:spTree>
    <p:extLst>
      <p:ext uri="{BB962C8B-B14F-4D97-AF65-F5344CB8AC3E}">
        <p14:creationId xmlns:p14="http://schemas.microsoft.com/office/powerpoint/2010/main" val="238382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1B5B1-7889-4A47-BB9F-51950D71B93C}"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584960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96410" y="162821"/>
            <a:ext cx="2443140" cy="1260469"/>
          </a:xfrm>
          <a:prstGeom prst="rect">
            <a:avLst/>
          </a:prstGeom>
        </p:spPr>
      </p:pic>
    </p:spTree>
    <p:extLst>
      <p:ext uri="{BB962C8B-B14F-4D97-AF65-F5344CB8AC3E}">
        <p14:creationId xmlns:p14="http://schemas.microsoft.com/office/powerpoint/2010/main" val="1345049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3919462"/>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2086655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1896329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3644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62925" y="5310441"/>
            <a:ext cx="2599575" cy="1341178"/>
          </a:xfrm>
          <a:prstGeom prst="rect">
            <a:avLst/>
          </a:prstGeom>
        </p:spPr>
      </p:pic>
    </p:spTree>
    <p:extLst>
      <p:ext uri="{BB962C8B-B14F-4D97-AF65-F5344CB8AC3E}">
        <p14:creationId xmlns:p14="http://schemas.microsoft.com/office/powerpoint/2010/main" val="4063581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3180" y="61446"/>
            <a:ext cx="914400" cy="613410"/>
          </a:xfrm>
          <a:prstGeom prst="rect">
            <a:avLst/>
          </a:prstGeom>
        </p:spPr>
      </p:pic>
    </p:spTree>
    <p:extLst>
      <p:ext uri="{BB962C8B-B14F-4D97-AF65-F5344CB8AC3E}">
        <p14:creationId xmlns:p14="http://schemas.microsoft.com/office/powerpoint/2010/main" val="1654271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823633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1038334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1384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2020 ExlService Holdings, Inc.  All rights reserved. For more information go to www.exlservice.com/legal-disclaimer</a:t>
            </a:r>
          </a:p>
          <a:p>
            <a:endParaRPr lang="en-US" sz="1000" dirty="0">
              <a:solidFill>
                <a:schemeClr val="bg1"/>
              </a:solidFill>
            </a:endParaRPr>
          </a:p>
        </p:txBody>
      </p:sp>
      <p:sp>
        <p:nvSpPr>
          <p:cNvPr id="18" name="TextBox 17"/>
          <p:cNvSpPr txBox="1"/>
          <p:nvPr userDrawn="1"/>
        </p:nvSpPr>
        <p:spPr>
          <a:xfrm>
            <a:off x="609600" y="5225144"/>
            <a:ext cx="5995307" cy="923330"/>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helps our clients build and grow sustainable businesses. By orchestrating our domain expertise, data, analytics and digital technology, we look deeper to design and manage agile, customer-centric operating models to improve global operations, drive profitability, enhance customer satisfaction, increase data-driven insights, and manage risk and compliance. Headquartered in New York, EXL has more than 32,600 professionals in locations throughout the United States, the UK, Europe, India, the Philippines, Colombia, Australia and South Africa. EXL serves multiple industries including insurance, healthcare, banking and financial services, utilities, travel, transportation and logistics, media and retail, among others. </a:t>
            </a:r>
          </a:p>
          <a:p>
            <a:endParaRPr lang="en-US" sz="750" kern="1200" dirty="0">
              <a:solidFill>
                <a:schemeClr val="bg2"/>
              </a:solidFill>
              <a:effectLst/>
              <a:latin typeface="+mn-lt"/>
              <a:ea typeface="+mn-ea"/>
              <a:cs typeface="+mn-cs"/>
            </a:endParaRPr>
          </a:p>
          <a:p>
            <a:r>
              <a:rPr lang="en-US" sz="750" kern="1200" dirty="0">
                <a:solidFill>
                  <a:schemeClr val="bg2"/>
                </a:solidFill>
                <a:effectLst/>
                <a:latin typeface="+mn-lt"/>
                <a:ea typeface="+mn-ea"/>
                <a:cs typeface="+mn-cs"/>
              </a:rPr>
              <a:t>For more information, visit www.exlservice.com.</a:t>
            </a:r>
          </a:p>
        </p:txBody>
      </p:sp>
      <p:sp>
        <p:nvSpPr>
          <p:cNvPr id="19" name="Rectangle 18"/>
          <p:cNvSpPr/>
          <p:nvPr userDrawn="1"/>
        </p:nvSpPr>
        <p:spPr>
          <a:xfrm>
            <a:off x="8852759" y="3581711"/>
            <a:ext cx="2984821" cy="2108269"/>
          </a:xfrm>
          <a:prstGeom prst="rect">
            <a:avLst/>
          </a:prstGeom>
        </p:spPr>
        <p:txBody>
          <a:bodyPr wrap="square">
            <a:spAutoFit/>
          </a:bodyPr>
          <a:lstStyle/>
          <a:p>
            <a:pPr>
              <a:spcAft>
                <a:spcPts val="1200"/>
              </a:spcAft>
            </a:pPr>
            <a:r>
              <a:rPr lang="en-US" sz="2300" b="1" dirty="0">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320 Park Avenue, 29</a:t>
            </a:r>
            <a:r>
              <a:rPr lang="en-US" sz="1100" baseline="30000" dirty="0">
                <a:solidFill>
                  <a:srgbClr val="123D71"/>
                </a:solidFill>
                <a:effectLst/>
                <a:latin typeface="Arial" charset="0"/>
              </a:rPr>
              <a:t>th</a:t>
            </a:r>
            <a:r>
              <a:rPr lang="en-US" sz="1100" dirty="0">
                <a:solidFill>
                  <a:srgbClr val="123D71"/>
                </a:solidFill>
                <a:effectLst/>
                <a:latin typeface="Arial" charset="0"/>
              </a:rPr>
              <a:t> Floor</a:t>
            </a:r>
          </a:p>
          <a:p>
            <a:r>
              <a:rPr lang="en-US" sz="1100" dirty="0">
                <a:solidFill>
                  <a:srgbClr val="123D71"/>
                </a:solidFill>
                <a:effectLst/>
                <a:latin typeface="Arial" charset="0"/>
              </a:rPr>
              <a:t>New York, New York 10022</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Australia  Bulgaria  •  Colombia  •  Czech</a:t>
            </a:r>
            <a:r>
              <a:rPr lang="en-US" sz="1000" baseline="0" dirty="0">
                <a:solidFill>
                  <a:srgbClr val="123D71"/>
                </a:solidFill>
                <a:effectLst/>
                <a:latin typeface="Arial" charset="0"/>
              </a:rPr>
              <a:t> R</a:t>
            </a:r>
            <a:r>
              <a:rPr lang="en-US" sz="1000" dirty="0">
                <a:solidFill>
                  <a:srgbClr val="123D71"/>
                </a:solidFill>
                <a:effectLst/>
                <a:latin typeface="Arial" charset="0"/>
              </a:rPr>
              <a:t>epublic  •  </a:t>
            </a:r>
            <a:br>
              <a:rPr lang="en-US" sz="1000" dirty="0">
                <a:solidFill>
                  <a:srgbClr val="123D71"/>
                </a:solidFill>
                <a:effectLst/>
                <a:latin typeface="Arial" charset="0"/>
              </a:rPr>
            </a:br>
            <a:r>
              <a:rPr lang="en-US" sz="1000" spc="-10" baseline="0" dirty="0">
                <a:solidFill>
                  <a:srgbClr val="123D71"/>
                </a:solidFill>
                <a:effectLst/>
                <a:latin typeface="Arial" charset="0"/>
              </a:rPr>
              <a:t>India  •  Philippines  •  Romania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28461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71B5B1-7889-4A47-BB9F-51950D71B93C}"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21349801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r>
              <a:rPr lang="en-US" sz="900" dirty="0">
                <a:solidFill>
                  <a:schemeClr val="bg1"/>
                </a:solidFill>
              </a:rPr>
              <a:t>CONFIDENTIAL      </a:t>
            </a:r>
            <a:fld id="{79C7C16D-3FCE-4FD9-B5D5-8D283AC2A2D0}" type="datetime4">
              <a:rPr lang="en-US" sz="900" smtClean="0">
                <a:solidFill>
                  <a:schemeClr val="bg1"/>
                </a:solidFill>
              </a:rPr>
              <a:t>November 18, 2021</a:t>
            </a:fld>
            <a:endParaRPr lang="en-US" sz="900" dirty="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3899983041"/>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r>
              <a:rPr lang="en-US" sz="900" dirty="0">
                <a:solidFill>
                  <a:schemeClr val="bg1"/>
                </a:solidFill>
              </a:rPr>
              <a:t>CONFIDENTIAL     </a:t>
            </a:r>
            <a:fld id="{79C7C16D-3FCE-4FD9-B5D5-8D283AC2A2D0}" type="datetime4">
              <a:rPr lang="en-US" sz="900" smtClean="0">
                <a:solidFill>
                  <a:schemeClr val="bg1"/>
                </a:solidFill>
              </a:rPr>
              <a:t>November 18, 2021</a:t>
            </a:fld>
            <a:endParaRPr lang="en-US" sz="900" dirty="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28981327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 name="TextBox 15"/>
          <p:cNvSpPr txBox="1"/>
          <p:nvPr userDrawn="1"/>
        </p:nvSpPr>
        <p:spPr>
          <a:xfrm>
            <a:off x="6483177" y="6648872"/>
            <a:ext cx="2079575" cy="138499"/>
          </a:xfrm>
          <a:prstGeom prst="rect">
            <a:avLst/>
          </a:prstGeom>
          <a:noFill/>
        </p:spPr>
        <p:txBody>
          <a:bodyPr wrap="square" lIns="0" tIns="0" rIns="0" bIns="0" rtlCol="0">
            <a:spAutoFit/>
          </a:bodyPr>
          <a:lstStyle/>
          <a:p>
            <a:pPr algn="r"/>
            <a:r>
              <a:rPr lang="en-US" sz="900" dirty="0">
                <a:solidFill>
                  <a:schemeClr val="bg1"/>
                </a:solidFill>
              </a:rPr>
              <a:t>CONFIDENTIAL      </a:t>
            </a:r>
            <a:fld id="{79C7C16D-3FCE-4FD9-B5D5-8D283AC2A2D0}" type="datetime4">
              <a:rPr lang="en-US" sz="900" smtClean="0">
                <a:solidFill>
                  <a:schemeClr val="bg1"/>
                </a:solidFill>
              </a:rPr>
              <a:t>November 18, 2021</a:t>
            </a:fld>
            <a:endParaRPr lang="en-US" sz="900" dirty="0">
              <a:solidFill>
                <a:schemeClr val="bg1"/>
              </a:solidFill>
            </a:endParaRPr>
          </a:p>
        </p:txBody>
      </p:sp>
      <p:sp>
        <p:nvSpPr>
          <p:cNvPr id="17" name="TextBox 16"/>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18" name="TextBox 17"/>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38754416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Tree>
    <p:extLst>
      <p:ext uri="{BB962C8B-B14F-4D97-AF65-F5344CB8AC3E}">
        <p14:creationId xmlns:p14="http://schemas.microsoft.com/office/powerpoint/2010/main" val="1650656220"/>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71B5B1-7889-4A47-BB9F-51950D71B93C}"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13730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71B5B1-7889-4A47-BB9F-51950D71B93C}"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343597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71B5B1-7889-4A47-BB9F-51950D71B93C}"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188775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1B5B1-7889-4A47-BB9F-51950D71B93C}"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392347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71B5B1-7889-4A47-BB9F-51950D71B93C}"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65073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71B5B1-7889-4A47-BB9F-51950D71B93C}"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125838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1B5B1-7889-4A47-BB9F-51950D71B93C}" type="datetimeFigureOut">
              <a:rPr lang="en-US" smtClean="0"/>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4CC7E-0AD1-41C1-97E7-65046B1F47D2}" type="slidenum">
              <a:rPr lang="en-US" smtClean="0"/>
              <a:t>‹#›</a:t>
            </a:fld>
            <a:endParaRPr lang="en-US"/>
          </a:p>
        </p:txBody>
      </p:sp>
    </p:spTree>
    <p:extLst>
      <p:ext uri="{BB962C8B-B14F-4D97-AF65-F5344CB8AC3E}">
        <p14:creationId xmlns:p14="http://schemas.microsoft.com/office/powerpoint/2010/main" val="3835015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978861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5.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hyperlink" Target="mailto:Fiona.Pereira@exlservice.com" TargetMode="External"/><Relationship Id="rId13" Type="http://schemas.openxmlformats.org/officeDocument/2006/relationships/hyperlink" Target="mailto:Vani.jain@exlservice.com" TargetMode="External"/><Relationship Id="rId3" Type="http://schemas.openxmlformats.org/officeDocument/2006/relationships/hyperlink" Target="mailto:Cindy.Novey@BSWHealth.org" TargetMode="External"/><Relationship Id="rId7" Type="http://schemas.openxmlformats.org/officeDocument/2006/relationships/hyperlink" Target="mailto:Kiran.Joy@exlservice.com" TargetMode="External"/><Relationship Id="rId12" Type="http://schemas.openxmlformats.org/officeDocument/2006/relationships/hyperlink" Target="mailto:Alex.Abraham@exlservice.com" TargetMode="External"/><Relationship Id="rId2" Type="http://schemas.openxmlformats.org/officeDocument/2006/relationships/hyperlink" Target="mailto:David.Jenkins@BSWHealth.org" TargetMode="External"/><Relationship Id="rId1" Type="http://schemas.openxmlformats.org/officeDocument/2006/relationships/slideLayout" Target="../slideLayouts/slideLayout13.xml"/><Relationship Id="rId6" Type="http://schemas.openxmlformats.org/officeDocument/2006/relationships/hyperlink" Target="mailto:Molbin.J@exlservice.com" TargetMode="External"/><Relationship Id="rId11" Type="http://schemas.openxmlformats.org/officeDocument/2006/relationships/hyperlink" Target="mailto:Shibu.Scaria@exlservice.com" TargetMode="External"/><Relationship Id="rId5" Type="http://schemas.openxmlformats.org/officeDocument/2006/relationships/hyperlink" Target="mailto:Febin.AbdulSalim@exlservice.com" TargetMode="External"/><Relationship Id="rId15" Type="http://schemas.openxmlformats.org/officeDocument/2006/relationships/hyperlink" Target="mailto:Bal.Gupta@exlservice.com" TargetMode="External"/><Relationship Id="rId10" Type="http://schemas.openxmlformats.org/officeDocument/2006/relationships/hyperlink" Target="mailto:Yashin.Edison@exlservice.com" TargetMode="External"/><Relationship Id="rId4" Type="http://schemas.openxmlformats.org/officeDocument/2006/relationships/hyperlink" Target="mailto:Angie.Hutson@BSWHealth.org" TargetMode="External"/><Relationship Id="rId9" Type="http://schemas.openxmlformats.org/officeDocument/2006/relationships/hyperlink" Target="mailto:Vidya.Kumble@exlservice.com" TargetMode="External"/><Relationship Id="rId14" Type="http://schemas.openxmlformats.org/officeDocument/2006/relationships/hyperlink" Target="mailto:Abhay.Mehta@exlservice.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316584" y="4276448"/>
            <a:ext cx="6711232" cy="374869"/>
          </a:xfrm>
        </p:spPr>
        <p:txBody>
          <a:bodyPr>
            <a:noAutofit/>
          </a:bodyPr>
          <a:lstStyle/>
          <a:p>
            <a:pPr algn="ctr"/>
            <a:r>
              <a:rPr lang="en-US" sz="2800" b="1" dirty="0" smtClean="0"/>
              <a:t>Parallel Run Readiness Toll Gate </a:t>
            </a:r>
          </a:p>
          <a:p>
            <a:pPr algn="ctr"/>
            <a:r>
              <a:rPr lang="en-US" sz="2000" b="1" dirty="0" smtClean="0"/>
              <a:t>Accounts Payable and T &amp; E</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56217" y="2045985"/>
            <a:ext cx="6166297" cy="2230463"/>
          </a:xfrm>
          <a:prstGeom prst="rect">
            <a:avLst/>
          </a:prstGeom>
        </p:spPr>
      </p:pic>
    </p:spTree>
    <p:extLst>
      <p:ext uri="{BB962C8B-B14F-4D97-AF65-F5344CB8AC3E}">
        <p14:creationId xmlns:p14="http://schemas.microsoft.com/office/powerpoint/2010/main" val="3859675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 &amp; TE-  Ramp and quality Plan</a:t>
            </a:r>
            <a:endParaRPr lang="en-US" dirty="0"/>
          </a:p>
        </p:txBody>
      </p:sp>
      <p:pic>
        <p:nvPicPr>
          <p:cNvPr id="5" name="Picture 4"/>
          <p:cNvPicPr>
            <a:picLocks noChangeAspect="1"/>
          </p:cNvPicPr>
          <p:nvPr/>
        </p:nvPicPr>
        <p:blipFill>
          <a:blip r:embed="rId3"/>
          <a:stretch>
            <a:fillRect/>
          </a:stretch>
        </p:blipFill>
        <p:spPr>
          <a:xfrm>
            <a:off x="419809" y="909895"/>
            <a:ext cx="11352381" cy="4123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6" name="Object 5"/>
          <p:cNvGraphicFramePr>
            <a:graphicFrameLocks noChangeAspect="1"/>
          </p:cNvGraphicFramePr>
          <p:nvPr>
            <p:extLst>
              <p:ext uri="{D42A27DB-BD31-4B8C-83A1-F6EECF244321}">
                <p14:modId xmlns:p14="http://schemas.microsoft.com/office/powerpoint/2010/main" val="32613803"/>
              </p:ext>
            </p:extLst>
          </p:nvPr>
        </p:nvGraphicFramePr>
        <p:xfrm>
          <a:off x="10455832" y="5406027"/>
          <a:ext cx="1538427" cy="1298048"/>
        </p:xfrm>
        <a:graphic>
          <a:graphicData uri="http://schemas.openxmlformats.org/presentationml/2006/ole">
            <mc:AlternateContent xmlns:mc="http://schemas.openxmlformats.org/markup-compatibility/2006">
              <mc:Choice xmlns:v="urn:schemas-microsoft-com:vml" Requires="v">
                <p:oleObj spid="_x0000_s1078"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455832" y="5406027"/>
                        <a:ext cx="1538427" cy="1298048"/>
                      </a:xfrm>
                      <a:prstGeom prst="rect">
                        <a:avLst/>
                      </a:prstGeom>
                    </p:spPr>
                  </p:pic>
                </p:oleObj>
              </mc:Fallback>
            </mc:AlternateContent>
          </a:graphicData>
        </a:graphic>
      </p:graphicFrame>
    </p:spTree>
    <p:extLst>
      <p:ext uri="{BB962C8B-B14F-4D97-AF65-F5344CB8AC3E}">
        <p14:creationId xmlns:p14="http://schemas.microsoft.com/office/powerpoint/2010/main" val="3439959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AP &amp; TE </a:t>
            </a:r>
            <a:r>
              <a:rPr lang="en-US" dirty="0" smtClean="0"/>
              <a:t>- Quality frame work</a:t>
            </a:r>
            <a:endParaRPr lang="en-US" dirty="0"/>
          </a:p>
        </p:txBody>
      </p:sp>
      <p:cxnSp>
        <p:nvCxnSpPr>
          <p:cNvPr id="4" name="Straight Arrow Connector 3"/>
          <p:cNvCxnSpPr/>
          <p:nvPr/>
        </p:nvCxnSpPr>
        <p:spPr>
          <a:xfrm flipV="1">
            <a:off x="1515291" y="-78377"/>
            <a:ext cx="0" cy="78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7166" y="962697"/>
            <a:ext cx="11494719" cy="369332"/>
          </a:xfrm>
          <a:prstGeom prst="rect">
            <a:avLst/>
          </a:prstGeom>
        </p:spPr>
        <p:txBody>
          <a:bodyPr wrap="square">
            <a:spAutoFit/>
          </a:bodyPr>
          <a:lstStyle/>
          <a:p>
            <a:r>
              <a:rPr lang="en-US" dirty="0"/>
              <a:t>			</a:t>
            </a:r>
          </a:p>
        </p:txBody>
      </p:sp>
      <p:sp>
        <p:nvSpPr>
          <p:cNvPr id="7" name="Rectangle 6"/>
          <p:cNvSpPr/>
          <p:nvPr/>
        </p:nvSpPr>
        <p:spPr>
          <a:xfrm>
            <a:off x="444433" y="3894925"/>
            <a:ext cx="11260183" cy="255812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Attached </a:t>
            </a:r>
            <a:r>
              <a:rPr lang="en-US" sz="1600" dirty="0">
                <a:latin typeface="Arial" panose="020B0604020202020204" pitchFamily="34" charset="0"/>
                <a:cs typeface="Arial" panose="020B0604020202020204" pitchFamily="34" charset="0"/>
              </a:rPr>
              <a:t>format to be used to share the feedback with the EXL team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BSWH team to share quality feedback on daily a basis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Incase of 100% accuracy an email to be shared end of the day with the team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All the feedback/Errors to be discussed on the daily call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During ramp quality scores would be tracked on a daily basis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Audits for activities which are not frequent in nature would be done as and when reports are available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BSWH to share a consolidated email for the all the processes	</a:t>
            </a:r>
          </a:p>
        </p:txBody>
      </p:sp>
      <p:pic>
        <p:nvPicPr>
          <p:cNvPr id="11" name="Picture 10"/>
          <p:cNvPicPr>
            <a:picLocks noChangeAspect="1"/>
          </p:cNvPicPr>
          <p:nvPr/>
        </p:nvPicPr>
        <p:blipFill>
          <a:blip r:embed="rId3"/>
          <a:stretch>
            <a:fillRect/>
          </a:stretch>
        </p:blipFill>
        <p:spPr>
          <a:xfrm>
            <a:off x="444432" y="962697"/>
            <a:ext cx="11260183" cy="27332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Object 4"/>
          <p:cNvGraphicFramePr>
            <a:graphicFrameLocks noChangeAspect="1"/>
          </p:cNvGraphicFramePr>
          <p:nvPr>
            <p:extLst>
              <p:ext uri="{D42A27DB-BD31-4B8C-83A1-F6EECF244321}">
                <p14:modId xmlns:p14="http://schemas.microsoft.com/office/powerpoint/2010/main" val="960701544"/>
              </p:ext>
            </p:extLst>
          </p:nvPr>
        </p:nvGraphicFramePr>
        <p:xfrm>
          <a:off x="10375771" y="3983807"/>
          <a:ext cx="1328844" cy="1121212"/>
        </p:xfrm>
        <a:graphic>
          <a:graphicData uri="http://schemas.openxmlformats.org/presentationml/2006/ole">
            <mc:AlternateContent xmlns:mc="http://schemas.openxmlformats.org/markup-compatibility/2006">
              <mc:Choice xmlns:v="urn:schemas-microsoft-com:vml" Requires="v">
                <p:oleObj spid="_x0000_s5164"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375771" y="3983807"/>
                        <a:ext cx="1328844" cy="1121212"/>
                      </a:xfrm>
                      <a:prstGeom prst="rect">
                        <a:avLst/>
                      </a:prstGeom>
                    </p:spPr>
                  </p:pic>
                </p:oleObj>
              </mc:Fallback>
            </mc:AlternateContent>
          </a:graphicData>
        </a:graphic>
      </p:graphicFrame>
    </p:spTree>
    <p:extLst>
      <p:ext uri="{BB962C8B-B14F-4D97-AF65-F5344CB8AC3E}">
        <p14:creationId xmlns:p14="http://schemas.microsoft.com/office/powerpoint/2010/main" val="683801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 &amp; TE – SOP Status</a:t>
            </a:r>
            <a:endParaRPr lang="en-US" dirty="0"/>
          </a:p>
        </p:txBody>
      </p:sp>
      <p:sp>
        <p:nvSpPr>
          <p:cNvPr id="5" name="TextBox 4"/>
          <p:cNvSpPr txBox="1"/>
          <p:nvPr/>
        </p:nvSpPr>
        <p:spPr>
          <a:xfrm>
            <a:off x="9248503" y="1045029"/>
            <a:ext cx="254725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All the SOPs have been shared with  BSWH for review.</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BSWH team to review all the documents and share the feedback</a:t>
            </a:r>
          </a:p>
        </p:txBody>
      </p:sp>
      <p:pic>
        <p:nvPicPr>
          <p:cNvPr id="6" name="Picture 5"/>
          <p:cNvPicPr>
            <a:picLocks noChangeAspect="1"/>
          </p:cNvPicPr>
          <p:nvPr/>
        </p:nvPicPr>
        <p:blipFill>
          <a:blip r:embed="rId2"/>
          <a:stretch>
            <a:fillRect/>
          </a:stretch>
        </p:blipFill>
        <p:spPr>
          <a:xfrm>
            <a:off x="1202462" y="1045029"/>
            <a:ext cx="7536589" cy="5251268"/>
          </a:xfrm>
          <a:prstGeom prst="rect">
            <a:avLst/>
          </a:prstGeom>
        </p:spPr>
      </p:pic>
    </p:spTree>
    <p:extLst>
      <p:ext uri="{BB962C8B-B14F-4D97-AF65-F5344CB8AC3E}">
        <p14:creationId xmlns:p14="http://schemas.microsoft.com/office/powerpoint/2010/main" val="1179734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 &amp; TE – ACCESS AND TELEPHONY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72817624"/>
              </p:ext>
            </p:extLst>
          </p:nvPr>
        </p:nvGraphicFramePr>
        <p:xfrm>
          <a:off x="609600" y="909161"/>
          <a:ext cx="10702833" cy="3479800"/>
        </p:xfrm>
        <a:graphic>
          <a:graphicData uri="http://schemas.openxmlformats.org/drawingml/2006/table">
            <a:tbl>
              <a:tblPr firstRow="1" bandRow="1">
                <a:tableStyleId>{5C22544A-7EE6-4342-B048-85BDC9FD1C3A}</a:tableStyleId>
              </a:tblPr>
              <a:tblGrid>
                <a:gridCol w="2172789">
                  <a:extLst>
                    <a:ext uri="{9D8B030D-6E8A-4147-A177-3AD203B41FA5}">
                      <a16:colId xmlns:a16="http://schemas.microsoft.com/office/drawing/2014/main" val="4037785187"/>
                    </a:ext>
                  </a:extLst>
                </a:gridCol>
                <a:gridCol w="4962433">
                  <a:extLst>
                    <a:ext uri="{9D8B030D-6E8A-4147-A177-3AD203B41FA5}">
                      <a16:colId xmlns:a16="http://schemas.microsoft.com/office/drawing/2014/main" val="218436757"/>
                    </a:ext>
                  </a:extLst>
                </a:gridCol>
                <a:gridCol w="3567611">
                  <a:extLst>
                    <a:ext uri="{9D8B030D-6E8A-4147-A177-3AD203B41FA5}">
                      <a16:colId xmlns:a16="http://schemas.microsoft.com/office/drawing/2014/main" val="3388791057"/>
                    </a:ext>
                  </a:extLst>
                </a:gridCol>
              </a:tblGrid>
              <a:tr h="370840">
                <a:tc>
                  <a:txBody>
                    <a:bodyPr/>
                    <a:lstStyle/>
                    <a:p>
                      <a:r>
                        <a:rPr lang="en-US" dirty="0" smtClean="0"/>
                        <a:t>Task</a:t>
                      </a:r>
                      <a:endParaRPr lang="en-US" dirty="0"/>
                    </a:p>
                  </a:txBody>
                  <a:tcPr/>
                </a:tc>
                <a:tc>
                  <a:txBody>
                    <a:bodyPr/>
                    <a:lstStyle/>
                    <a:p>
                      <a:r>
                        <a:rPr lang="en-US" dirty="0" smtClean="0"/>
                        <a:t>Remarks</a:t>
                      </a:r>
                      <a:endParaRPr lang="en-US" dirty="0"/>
                    </a:p>
                  </a:txBody>
                  <a:tcPr/>
                </a:tc>
                <a:tc>
                  <a:txBody>
                    <a:bodyPr/>
                    <a:lstStyle/>
                    <a:p>
                      <a:r>
                        <a:rPr lang="en-US" dirty="0" smtClean="0"/>
                        <a:t>File</a:t>
                      </a:r>
                      <a:endParaRPr lang="en-US" dirty="0"/>
                    </a:p>
                  </a:txBody>
                  <a:tcPr/>
                </a:tc>
                <a:extLst>
                  <a:ext uri="{0D108BD9-81ED-4DB2-BD59-A6C34878D82A}">
                    <a16:rowId xmlns:a16="http://schemas.microsoft.com/office/drawing/2014/main" val="308125122"/>
                  </a:ext>
                </a:extLst>
              </a:tr>
              <a:tr h="370840">
                <a:tc>
                  <a:txBody>
                    <a:bodyPr/>
                    <a:lstStyle/>
                    <a:p>
                      <a:r>
                        <a:rPr lang="en-US" sz="1600" b="1" dirty="0" smtClean="0">
                          <a:solidFill>
                            <a:schemeClr val="tx1"/>
                          </a:solidFill>
                          <a:latin typeface="Arial" panose="020B0604020202020204" pitchFamily="34" charset="0"/>
                          <a:cs typeface="Arial" panose="020B0604020202020204" pitchFamily="34" charset="0"/>
                        </a:rPr>
                        <a:t>Applications Access</a:t>
                      </a:r>
                      <a:endParaRPr lang="en-US" sz="1600" b="1" dirty="0">
                        <a:solidFill>
                          <a:schemeClr val="tx1"/>
                        </a:solidFill>
                        <a:latin typeface="Arial" panose="020B0604020202020204" pitchFamily="34" charset="0"/>
                        <a:cs typeface="Arial" panose="020B0604020202020204" pitchFamily="34" charset="0"/>
                      </a:endParaRPr>
                    </a:p>
                  </a:txBody>
                  <a:tcPr anchor="ctr"/>
                </a:tc>
                <a:tc>
                  <a:txBody>
                    <a:bodyPr/>
                    <a:lstStyle/>
                    <a:p>
                      <a:pPr marL="0" indent="0">
                        <a:buFont typeface="Arial" panose="020B0604020202020204" pitchFamily="34" charset="0"/>
                        <a:buNone/>
                      </a:pPr>
                      <a:r>
                        <a:rPr lang="en-US" sz="1600" dirty="0" smtClean="0">
                          <a:solidFill>
                            <a:schemeClr val="tx1"/>
                          </a:solidFill>
                          <a:latin typeface="Arial" panose="020B0604020202020204" pitchFamily="34" charset="0"/>
                          <a:cs typeface="Arial" panose="020B0604020202020204" pitchFamily="34" charset="0"/>
                        </a:rPr>
                        <a:t>Access</a:t>
                      </a:r>
                      <a:r>
                        <a:rPr lang="en-US" sz="1600" baseline="0" dirty="0" smtClean="0">
                          <a:solidFill>
                            <a:schemeClr val="tx1"/>
                          </a:solidFill>
                          <a:latin typeface="Arial" panose="020B0604020202020204" pitchFamily="34" charset="0"/>
                          <a:cs typeface="Arial" panose="020B0604020202020204" pitchFamily="34" charset="0"/>
                        </a:rPr>
                        <a:t> pending for below mentioned applications</a:t>
                      </a:r>
                    </a:p>
                    <a:p>
                      <a:pPr marL="285750" lvl="0" indent="-285750">
                        <a:buFont typeface="Arial" panose="020B0604020202020204" pitchFamily="34" charset="0"/>
                        <a:buChar char="•"/>
                      </a:pPr>
                      <a:r>
                        <a:rPr lang="en-US" sz="1600" kern="1200" dirty="0" smtClean="0">
                          <a:solidFill>
                            <a:schemeClr val="tx1"/>
                          </a:solidFill>
                          <a:effectLst/>
                          <a:latin typeface="Arial" panose="020B0604020202020204" pitchFamily="34" charset="0"/>
                          <a:ea typeface="+mn-ea"/>
                          <a:cs typeface="Arial" panose="020B0604020202020204" pitchFamily="34" charset="0"/>
                        </a:rPr>
                        <a:t>Financial Edge – Login issue has been addressed. The VDI will be updated to allow login testing on Monday</a:t>
                      </a:r>
                      <a:r>
                        <a:rPr lang="en-US" sz="1600" kern="1200" baseline="0" dirty="0" smtClean="0">
                          <a:solidFill>
                            <a:schemeClr val="tx1"/>
                          </a:solidFill>
                          <a:effectLst/>
                          <a:latin typeface="Arial" panose="020B0604020202020204" pitchFamily="34" charset="0"/>
                          <a:ea typeface="+mn-ea"/>
                          <a:cs typeface="Arial" panose="020B0604020202020204" pitchFamily="34" charset="0"/>
                        </a:rPr>
                        <a:t> – 11/30</a:t>
                      </a:r>
                      <a:endParaRPr lang="en-US" sz="1600" kern="1200" dirty="0" smtClean="0">
                        <a:solidFill>
                          <a:schemeClr val="tx1"/>
                        </a:solidFill>
                        <a:effectLst/>
                        <a:latin typeface="Arial" panose="020B0604020202020204" pitchFamily="34" charset="0"/>
                        <a:ea typeface="+mn-ea"/>
                        <a:cs typeface="Arial" panose="020B0604020202020204" pitchFamily="34" charset="0"/>
                      </a:endParaRPr>
                    </a:p>
                    <a:p>
                      <a:pPr marL="285750" lvl="0" indent="-285750">
                        <a:buFont typeface="Arial" panose="020B0604020202020204" pitchFamily="34" charset="0"/>
                        <a:buChar char="•"/>
                      </a:pPr>
                      <a:r>
                        <a:rPr lang="en-US" sz="1600" kern="1200" dirty="0" smtClean="0">
                          <a:solidFill>
                            <a:schemeClr val="tx1"/>
                          </a:solidFill>
                          <a:effectLst/>
                          <a:latin typeface="Arial" panose="020B0604020202020204" pitchFamily="34" charset="0"/>
                          <a:ea typeface="+mn-ea"/>
                          <a:cs typeface="Arial" panose="020B0604020202020204" pitchFamily="34" charset="0"/>
                        </a:rPr>
                        <a:t>VRU – User access request has been submitted to the bank (BOA) for setup (11/19).</a:t>
                      </a:r>
                      <a:endParaRPr lang="en-US" sz="1400" kern="1200" dirty="0" smtClean="0">
                        <a:solidFill>
                          <a:schemeClr val="tx1"/>
                        </a:solidFill>
                        <a:effectLst/>
                        <a:latin typeface="Arial" panose="020B0604020202020204" pitchFamily="34" charset="0"/>
                        <a:ea typeface="+mn-ea"/>
                        <a:cs typeface="Arial" panose="020B0604020202020204" pitchFamily="34" charset="0"/>
                      </a:endParaRPr>
                    </a:p>
                    <a:p>
                      <a:pPr marL="285750" lvl="0" indent="-285750">
                        <a:buFont typeface="Arial" panose="020B0604020202020204" pitchFamily="34" charset="0"/>
                        <a:buChar char="•"/>
                      </a:pPr>
                      <a:r>
                        <a:rPr lang="en-US" sz="1600" kern="1200" dirty="0" smtClean="0">
                          <a:solidFill>
                            <a:schemeClr val="tx1"/>
                          </a:solidFill>
                          <a:effectLst/>
                          <a:latin typeface="Arial" panose="020B0604020202020204" pitchFamily="34" charset="0"/>
                          <a:ea typeface="+mn-ea"/>
                          <a:cs typeface="Arial" panose="020B0604020202020204" pitchFamily="34" charset="0"/>
                        </a:rPr>
                        <a:t>Search America</a:t>
                      </a:r>
                      <a:endParaRPr lang="en-US" sz="1400" kern="1200" dirty="0" smtClean="0">
                        <a:solidFill>
                          <a:schemeClr val="tx1"/>
                        </a:solidFill>
                        <a:effectLst/>
                        <a:latin typeface="Arial" panose="020B0604020202020204" pitchFamily="34" charset="0"/>
                        <a:ea typeface="+mn-ea"/>
                        <a:cs typeface="Arial" panose="020B0604020202020204" pitchFamily="34" charset="0"/>
                      </a:endParaRPr>
                    </a:p>
                  </a:txBody>
                  <a:tcPr/>
                </a:tc>
                <a:tc>
                  <a:txBody>
                    <a:bodyPr/>
                    <a:lstStyle/>
                    <a:p>
                      <a:endParaRPr lang="en-US" sz="16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23910814"/>
                  </a:ext>
                </a:extLst>
              </a:tr>
              <a:tr h="370840">
                <a:tc>
                  <a:txBody>
                    <a:bodyPr/>
                    <a:lstStyle/>
                    <a:p>
                      <a:r>
                        <a:rPr lang="en-US" sz="1600" b="1" dirty="0" smtClean="0">
                          <a:solidFill>
                            <a:schemeClr val="tx1"/>
                          </a:solidFill>
                          <a:latin typeface="Arial" panose="020B0604020202020204" pitchFamily="34" charset="0"/>
                          <a:cs typeface="Arial" panose="020B0604020202020204" pitchFamily="34" charset="0"/>
                        </a:rPr>
                        <a:t>Telephony Update</a:t>
                      </a:r>
                      <a:endParaRPr lang="en-US" sz="1600" b="1" dirty="0">
                        <a:solidFill>
                          <a:schemeClr val="tx1"/>
                        </a:solidFill>
                        <a:latin typeface="Arial" panose="020B0604020202020204" pitchFamily="34" charset="0"/>
                        <a:cs typeface="Arial" panose="020B0604020202020204" pitchFamily="34" charset="0"/>
                      </a:endParaRPr>
                    </a:p>
                  </a:txBody>
                  <a:tcPr anchor="ctr"/>
                </a:tc>
                <a:tc>
                  <a:txBody>
                    <a:bodyPr/>
                    <a:lstStyle/>
                    <a:p>
                      <a:pPr marL="285750" lvl="0" indent="-285750">
                        <a:buFont typeface="Arial" panose="020B0604020202020204" pitchFamily="34" charset="0"/>
                        <a:buChar char="•"/>
                      </a:pPr>
                      <a:r>
                        <a:rPr lang="en-US" sz="1600" kern="1200" dirty="0" smtClean="0">
                          <a:solidFill>
                            <a:schemeClr val="tx1"/>
                          </a:solidFill>
                          <a:effectLst/>
                          <a:latin typeface="Arial" panose="020B0604020202020204" pitchFamily="34" charset="0"/>
                          <a:ea typeface="+mn-ea"/>
                          <a:cs typeface="Arial" panose="020B0604020202020204" pitchFamily="34" charset="0"/>
                        </a:rPr>
                        <a:t>confirming customer support team will handle inquiries via voice mail instead of telephone calls until further communication. We have discussed this with Dinesh (EXL IT) and will initiate steps for setting up voice mail. </a:t>
                      </a:r>
                    </a:p>
                  </a:txBody>
                  <a:tcPr/>
                </a:tc>
                <a:tc>
                  <a:txBody>
                    <a:bodyPr/>
                    <a:lstStyle/>
                    <a:p>
                      <a:endParaRPr lang="en-US" sz="16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62500175"/>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7043387"/>
              </p:ext>
            </p:extLst>
          </p:nvPr>
        </p:nvGraphicFramePr>
        <p:xfrm>
          <a:off x="8630195" y="1563915"/>
          <a:ext cx="1767840" cy="1491615"/>
        </p:xfrm>
        <a:graphic>
          <a:graphicData uri="http://schemas.openxmlformats.org/presentationml/2006/ole">
            <mc:AlternateContent xmlns:mc="http://schemas.openxmlformats.org/markup-compatibility/2006">
              <mc:Choice xmlns:v="urn:schemas-microsoft-com:vml" Requires="v">
                <p:oleObj spid="_x0000_s315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8630195" y="1563915"/>
                        <a:ext cx="1767840" cy="149161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1641968"/>
              </p:ext>
            </p:extLst>
          </p:nvPr>
        </p:nvGraphicFramePr>
        <p:xfrm>
          <a:off x="7846446" y="3880837"/>
          <a:ext cx="3335337" cy="414337"/>
        </p:xfrm>
        <a:graphic>
          <a:graphicData uri="http://schemas.openxmlformats.org/presentationml/2006/ole">
            <mc:AlternateContent xmlns:mc="http://schemas.openxmlformats.org/markup-compatibility/2006">
              <mc:Choice xmlns:v="urn:schemas-microsoft-com:vml" Requires="v">
                <p:oleObj spid="_x0000_s3160" name="Packager Shell Object" showAsIcon="1" r:id="rId5" imgW="3335760" imgH="415080" progId="Package">
                  <p:embed/>
                </p:oleObj>
              </mc:Choice>
              <mc:Fallback>
                <p:oleObj name="Packager Shell Object" showAsIcon="1" r:id="rId5" imgW="3335760" imgH="415080" progId="Package">
                  <p:embed/>
                  <p:pic>
                    <p:nvPicPr>
                      <p:cNvPr id="0" name=""/>
                      <p:cNvPicPr/>
                      <p:nvPr/>
                    </p:nvPicPr>
                    <p:blipFill>
                      <a:blip r:embed="rId6"/>
                      <a:stretch>
                        <a:fillRect/>
                      </a:stretch>
                    </p:blipFill>
                    <p:spPr>
                      <a:xfrm>
                        <a:off x="7846446" y="3880837"/>
                        <a:ext cx="3335337" cy="414337"/>
                      </a:xfrm>
                      <a:prstGeom prst="rect">
                        <a:avLst/>
                      </a:prstGeom>
                    </p:spPr>
                  </p:pic>
                </p:oleObj>
              </mc:Fallback>
            </mc:AlternateContent>
          </a:graphicData>
        </a:graphic>
      </p:graphicFrame>
    </p:spTree>
    <p:extLst>
      <p:ext uri="{BB962C8B-B14F-4D97-AF65-F5344CB8AC3E}">
        <p14:creationId xmlns:p14="http://schemas.microsoft.com/office/powerpoint/2010/main" val="236313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 Placeholder 1"/>
          <p:cNvSpPr>
            <a:spLocks noGrp="1"/>
          </p:cNvSpPr>
          <p:nvPr>
            <p:ph type="body" sz="quarter" idx="13"/>
          </p:nvPr>
        </p:nvSpPr>
        <p:spPr>
          <a:xfrm>
            <a:off x="511270" y="90676"/>
            <a:ext cx="9623425" cy="585788"/>
          </a:xfrm>
        </p:spPr>
        <p:txBody>
          <a:bodyPr/>
          <a:lstStyle/>
          <a:p>
            <a:r>
              <a:rPr lang="en-US" sz="2400" dirty="0" smtClean="0"/>
              <a:t>AP &amp; TE: BCP </a:t>
            </a:r>
            <a:endParaRPr lang="en-US" sz="2400" dirty="0"/>
          </a:p>
        </p:txBody>
      </p:sp>
      <p:graphicFrame>
        <p:nvGraphicFramePr>
          <p:cNvPr id="15" name="Table 14"/>
          <p:cNvGraphicFramePr>
            <a:graphicFrameLocks noGrp="1"/>
          </p:cNvGraphicFramePr>
          <p:nvPr>
            <p:extLst>
              <p:ext uri="{D42A27DB-BD31-4B8C-83A1-F6EECF244321}">
                <p14:modId xmlns:p14="http://schemas.microsoft.com/office/powerpoint/2010/main" val="2454400464"/>
              </p:ext>
            </p:extLst>
          </p:nvPr>
        </p:nvGraphicFramePr>
        <p:xfrm>
          <a:off x="416606" y="989104"/>
          <a:ext cx="11310940" cy="2998696"/>
        </p:xfrm>
        <a:graphic>
          <a:graphicData uri="http://schemas.openxmlformats.org/drawingml/2006/table">
            <a:tbl>
              <a:tblPr firstRow="1" bandRow="1">
                <a:tableStyleId>{5C22544A-7EE6-4342-B048-85BDC9FD1C3A}</a:tableStyleId>
              </a:tblPr>
              <a:tblGrid>
                <a:gridCol w="1788115">
                  <a:extLst>
                    <a:ext uri="{9D8B030D-6E8A-4147-A177-3AD203B41FA5}">
                      <a16:colId xmlns:a16="http://schemas.microsoft.com/office/drawing/2014/main" val="1472641723"/>
                    </a:ext>
                  </a:extLst>
                </a:gridCol>
                <a:gridCol w="6087291">
                  <a:extLst>
                    <a:ext uri="{9D8B030D-6E8A-4147-A177-3AD203B41FA5}">
                      <a16:colId xmlns:a16="http://schemas.microsoft.com/office/drawing/2014/main" val="593465480"/>
                    </a:ext>
                  </a:extLst>
                </a:gridCol>
                <a:gridCol w="2416629">
                  <a:extLst>
                    <a:ext uri="{9D8B030D-6E8A-4147-A177-3AD203B41FA5}">
                      <a16:colId xmlns:a16="http://schemas.microsoft.com/office/drawing/2014/main" val="3885992389"/>
                    </a:ext>
                  </a:extLst>
                </a:gridCol>
                <a:gridCol w="1018905">
                  <a:extLst>
                    <a:ext uri="{9D8B030D-6E8A-4147-A177-3AD203B41FA5}">
                      <a16:colId xmlns:a16="http://schemas.microsoft.com/office/drawing/2014/main" val="2988577994"/>
                    </a:ext>
                  </a:extLst>
                </a:gridCol>
              </a:tblGrid>
              <a:tr h="749674">
                <a:tc>
                  <a:txBody>
                    <a:bodyPr/>
                    <a:lstStyle/>
                    <a:p>
                      <a:r>
                        <a:rPr lang="en-US" sz="1200" dirty="0" smtClean="0">
                          <a:latin typeface="Arial" panose="020B0604020202020204" pitchFamily="34" charset="0"/>
                          <a:cs typeface="Arial" panose="020B0604020202020204" pitchFamily="34" charset="0"/>
                        </a:rPr>
                        <a:t>Recovery type 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Description</a:t>
                      </a:r>
                    </a:p>
                  </a:txBody>
                  <a:tcPr/>
                </a:tc>
                <a:tc>
                  <a:txBody>
                    <a:bodyPr/>
                    <a:lstStyle/>
                    <a:p>
                      <a:r>
                        <a:rPr lang="en-US" sz="1200" dirty="0" smtClean="0">
                          <a:latin typeface="Arial" panose="020B0604020202020204" pitchFamily="34" charset="0"/>
                          <a:cs typeface="Arial" panose="020B0604020202020204" pitchFamily="34" charset="0"/>
                        </a:rPr>
                        <a:t>Recovery Time Objective and Recovery</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Percentage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Total FTE</a:t>
                      </a:r>
                    </a:p>
                  </a:txBody>
                  <a:tcPr/>
                </a:tc>
                <a:extLst>
                  <a:ext uri="{0D108BD9-81ED-4DB2-BD59-A6C34878D82A}">
                    <a16:rowId xmlns:a16="http://schemas.microsoft.com/office/drawing/2014/main" val="2868387013"/>
                  </a:ext>
                </a:extLst>
              </a:tr>
              <a:tr h="2249022">
                <a:tc>
                  <a:txBody>
                    <a:bodyPr/>
                    <a:lstStyle/>
                    <a:p>
                      <a:pPr algn="l"/>
                      <a:r>
                        <a:rPr lang="en-US" sz="1600" dirty="0" smtClean="0">
                          <a:latin typeface="Arial" panose="020B0604020202020204" pitchFamily="34" charset="0"/>
                          <a:cs typeface="Arial" panose="020B0604020202020204" pitchFamily="34" charset="0"/>
                        </a:rPr>
                        <a:t>Work from anywhere/home model</a:t>
                      </a:r>
                      <a:endParaRPr lang="en-US" sz="1600" dirty="0">
                        <a:latin typeface="Arial" panose="020B0604020202020204" pitchFamily="34" charset="0"/>
                        <a:cs typeface="Arial" panose="020B0604020202020204" pitchFamily="34" charset="0"/>
                      </a:endParaRPr>
                    </a:p>
                  </a:txBody>
                  <a:tcPr anchor="ctr"/>
                </a:tc>
                <a:tc>
                  <a:txBody>
                    <a:bodyPr/>
                    <a:lstStyle/>
                    <a:p>
                      <a:pPr marL="171450" indent="-1714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100% employees will be enabled with laptops to operate remotely (50% employees will work from home (WFH) and remaining will Work From Office (WFO) </a:t>
                      </a:r>
                    </a:p>
                    <a:p>
                      <a:pPr marL="171450" indent="-1714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WFH employees can temporarily operate from office in case of any disruption at their home </a:t>
                      </a:r>
                    </a:p>
                    <a:p>
                      <a:pPr marL="171450" indent="-1714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WFO employees will be allowed to operate from home, during BCP activation at the employee’s Supplier Location/the pendency of pandemic “stay at home” or similar orders</a:t>
                      </a:r>
                      <a:endParaRPr lang="en-US" sz="1600"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50% in 1 Business Day </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75% in 2 Business Days </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100% in 3 Business Days </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125</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99560592"/>
                  </a:ext>
                </a:extLst>
              </a:tr>
            </a:tbl>
          </a:graphicData>
        </a:graphic>
      </p:graphicFrame>
      <p:sp>
        <p:nvSpPr>
          <p:cNvPr id="16" name="TextBox 15"/>
          <p:cNvSpPr txBox="1"/>
          <p:nvPr/>
        </p:nvSpPr>
        <p:spPr>
          <a:xfrm>
            <a:off x="416606" y="4192361"/>
            <a:ext cx="10527165" cy="307777"/>
          </a:xfrm>
          <a:prstGeom prst="rect">
            <a:avLst/>
          </a:prstGeom>
          <a:noFill/>
        </p:spPr>
        <p:txBody>
          <a:bodyPr wrap="square" rtlCol="0">
            <a:spAutoFit/>
          </a:bodyPr>
          <a:lstStyle/>
          <a:p>
            <a:r>
              <a:rPr lang="en-US" sz="1400" b="1" i="1" dirty="0" smtClean="0">
                <a:solidFill>
                  <a:schemeClr val="accent2"/>
                </a:solidFill>
                <a:latin typeface="Arial" panose="020B0604020202020204" pitchFamily="34" charset="0"/>
                <a:cs typeface="Arial" panose="020B0604020202020204" pitchFamily="34" charset="0"/>
              </a:rPr>
              <a:t>Reference document SOW – </a:t>
            </a:r>
            <a:r>
              <a:rPr lang="en-US" sz="1400" b="1" i="1" dirty="0">
                <a:solidFill>
                  <a:schemeClr val="accent2"/>
                </a:solidFill>
                <a:latin typeface="Arial" panose="020B0604020202020204" pitchFamily="34" charset="0"/>
                <a:cs typeface="Arial" panose="020B0604020202020204" pitchFamily="34" charset="0"/>
              </a:rPr>
              <a:t>Schedule G – Business Continuity Plan</a:t>
            </a:r>
          </a:p>
        </p:txBody>
      </p:sp>
    </p:spTree>
    <p:extLst>
      <p:ext uri="{BB962C8B-B14F-4D97-AF65-F5344CB8AC3E}">
        <p14:creationId xmlns:p14="http://schemas.microsoft.com/office/powerpoint/2010/main" val="2989351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481668" y="1921596"/>
            <a:ext cx="2357945" cy="4529813"/>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1"/>
          <p:cNvSpPr>
            <a:spLocks noGrp="1"/>
          </p:cNvSpPr>
          <p:nvPr>
            <p:ph type="body" sz="quarter" idx="13"/>
          </p:nvPr>
        </p:nvSpPr>
        <p:spPr>
          <a:xfrm>
            <a:off x="569522" y="88937"/>
            <a:ext cx="9549941" cy="585920"/>
          </a:xfrm>
        </p:spPr>
        <p:txBody>
          <a:bodyPr>
            <a:normAutofit/>
          </a:bodyPr>
          <a:lstStyle/>
          <a:p>
            <a:pPr>
              <a:buClr>
                <a:srgbClr val="FF6503"/>
              </a:buClr>
            </a:pPr>
            <a:r>
              <a:rPr lang="en-US" sz="2100" dirty="0" smtClean="0">
                <a:solidFill>
                  <a:srgbClr val="FFFFFF"/>
                </a:solidFill>
              </a:rPr>
              <a:t>Transition Methodology &amp; approach </a:t>
            </a:r>
            <a:endParaRPr lang="en-GB" sz="2100" dirty="0">
              <a:solidFill>
                <a:srgbClr val="FFFFFF"/>
              </a:solidFill>
            </a:endParaRPr>
          </a:p>
        </p:txBody>
      </p:sp>
      <p:sp>
        <p:nvSpPr>
          <p:cNvPr id="58" name="Rounded Rectangle 6">
            <a:extLst>
              <a:ext uri="{FF2B5EF4-FFF2-40B4-BE49-F238E27FC236}">
                <a16:creationId xmlns:a16="http://schemas.microsoft.com/office/drawing/2014/main" id="{88681828-7D69-4939-91DF-9BE0764BCA20}"/>
              </a:ext>
            </a:extLst>
          </p:cNvPr>
          <p:cNvSpPr/>
          <p:nvPr/>
        </p:nvSpPr>
        <p:spPr bwMode="gray">
          <a:xfrm rot="16200000">
            <a:off x="78061" y="5140108"/>
            <a:ext cx="1378753" cy="274321"/>
          </a:xfrm>
          <a:prstGeom prst="roundRect">
            <a:avLst/>
          </a:prstGeom>
          <a:solidFill>
            <a:schemeClr val="tx2"/>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Outcomes</a:t>
            </a:r>
          </a:p>
        </p:txBody>
      </p:sp>
      <p:sp>
        <p:nvSpPr>
          <p:cNvPr id="59" name="Rectangle 58">
            <a:extLst>
              <a:ext uri="{FF2B5EF4-FFF2-40B4-BE49-F238E27FC236}">
                <a16:creationId xmlns:a16="http://schemas.microsoft.com/office/drawing/2014/main" id="{F8FA7F2D-6479-4350-8D60-78FDBC61AE9E}"/>
              </a:ext>
            </a:extLst>
          </p:cNvPr>
          <p:cNvSpPr/>
          <p:nvPr/>
        </p:nvSpPr>
        <p:spPr bwMode="gray">
          <a:xfrm>
            <a:off x="614494" y="2330275"/>
            <a:ext cx="2834640" cy="316958"/>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93FF">
                    <a:lumMod val="75000"/>
                  </a:srgbClr>
                </a:solidFill>
                <a:effectLst/>
                <a:uLnTx/>
                <a:uFillTx/>
                <a:latin typeface="Arial"/>
                <a:ea typeface="+mn-ea"/>
                <a:cs typeface="+mn-cs"/>
              </a:rPr>
              <a:t>Finalize "To Be” state</a:t>
            </a:r>
          </a:p>
        </p:txBody>
      </p:sp>
      <p:sp>
        <p:nvSpPr>
          <p:cNvPr id="78" name="Rounded Rectangle 6">
            <a:extLst>
              <a:ext uri="{FF2B5EF4-FFF2-40B4-BE49-F238E27FC236}">
                <a16:creationId xmlns:a16="http://schemas.microsoft.com/office/drawing/2014/main" id="{88681828-7D69-4939-91DF-9BE0764BCA20}"/>
              </a:ext>
            </a:extLst>
          </p:cNvPr>
          <p:cNvSpPr/>
          <p:nvPr/>
        </p:nvSpPr>
        <p:spPr bwMode="gray">
          <a:xfrm rot="16200000">
            <a:off x="-101242" y="3146377"/>
            <a:ext cx="1737360" cy="274320"/>
          </a:xfrm>
          <a:prstGeom prst="roundRect">
            <a:avLst/>
          </a:prstGeom>
          <a:solidFill>
            <a:schemeClr val="tx2"/>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Activities</a:t>
            </a:r>
          </a:p>
        </p:txBody>
      </p:sp>
      <p:sp>
        <p:nvSpPr>
          <p:cNvPr id="80" name="Pentagon 79"/>
          <p:cNvSpPr/>
          <p:nvPr/>
        </p:nvSpPr>
        <p:spPr>
          <a:xfrm rot="5400000">
            <a:off x="6014136" y="1267265"/>
            <a:ext cx="808851" cy="300855"/>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Tollgate Review </a:t>
            </a:r>
          </a:p>
        </p:txBody>
      </p:sp>
      <p:grpSp>
        <p:nvGrpSpPr>
          <p:cNvPr id="10" name="Group 9"/>
          <p:cNvGrpSpPr/>
          <p:nvPr/>
        </p:nvGrpSpPr>
        <p:grpSpPr>
          <a:xfrm>
            <a:off x="569522" y="844373"/>
            <a:ext cx="10837823" cy="5184952"/>
            <a:chOff x="630277" y="872948"/>
            <a:chExt cx="10837823" cy="5184952"/>
          </a:xfrm>
        </p:grpSpPr>
        <p:sp>
          <p:nvSpPr>
            <p:cNvPr id="43" name="Oval 42"/>
            <p:cNvSpPr/>
            <p:nvPr/>
          </p:nvSpPr>
          <p:spPr>
            <a:xfrm>
              <a:off x="1592703"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47" name="Oval 46"/>
            <p:cNvSpPr/>
            <p:nvPr/>
          </p:nvSpPr>
          <p:spPr>
            <a:xfrm>
              <a:off x="4417951"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50" name="Oval 49"/>
            <p:cNvSpPr/>
            <p:nvPr/>
          </p:nvSpPr>
          <p:spPr>
            <a:xfrm>
              <a:off x="7004047"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53" name="Oval 52"/>
            <p:cNvSpPr/>
            <p:nvPr/>
          </p:nvSpPr>
          <p:spPr>
            <a:xfrm>
              <a:off x="9730826"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54" name="Pentagon 57">
              <a:extLst>
                <a:ext uri="{FF2B5EF4-FFF2-40B4-BE49-F238E27FC236}">
                  <a16:creationId xmlns:a16="http://schemas.microsoft.com/office/drawing/2014/main" id="{31B64F5C-FFEE-44CF-8914-8424EA849C77}"/>
                </a:ext>
              </a:extLst>
            </p:cNvPr>
            <p:cNvSpPr>
              <a:spLocks noChangeArrowheads="1"/>
            </p:cNvSpPr>
            <p:nvPr/>
          </p:nvSpPr>
          <p:spPr bwMode="auto">
            <a:xfrm>
              <a:off x="675249" y="1938531"/>
              <a:ext cx="3035195" cy="391848"/>
            </a:xfrm>
            <a:prstGeom prst="rect">
              <a:avLst/>
            </a:prstGeom>
            <a:noFill/>
            <a:ln w="28575" algn="ctr">
              <a:noFill/>
              <a:round/>
              <a:headEnd/>
              <a:tailEnd/>
            </a:ln>
          </p:spPr>
          <p:txBody>
            <a:bodyPr lIns="0" tIns="54864" rIns="0" bIns="54864" anchor="ctr" anchorCtr="1"/>
            <a:lstStyle/>
            <a:p>
              <a:pPr marL="0" marR="0" lvl="0" indent="0" algn="ctr" defTabSz="685800" rtl="0" eaLnBrk="1" fontAlgn="base" latinLnBrk="0" hangingPunct="1">
                <a:lnSpc>
                  <a:spcPct val="106000"/>
                </a:lnSpc>
                <a:spcBef>
                  <a:spcPts val="0"/>
                </a:spcBef>
                <a:spcAft>
                  <a:spcPct val="0"/>
                </a:spcAft>
                <a:buClr>
                  <a:srgbClr val="4E4F52"/>
                </a:buClr>
                <a:buSzPct val="80000"/>
                <a:buFontTx/>
                <a:buNone/>
                <a:tabLst/>
                <a:defRPr/>
              </a:pPr>
              <a:r>
                <a:rPr kumimoji="0" lang="en-US" sz="1200" b="1" i="0" u="none" strike="noStrike" kern="1200" cap="none" spc="0" normalizeH="0" baseline="0" noProof="0" dirty="0">
                  <a:ln>
                    <a:noFill/>
                  </a:ln>
                  <a:solidFill>
                    <a:srgbClr val="FF6503"/>
                  </a:solidFill>
                  <a:effectLst/>
                  <a:uLnTx/>
                  <a:uFillTx/>
                  <a:latin typeface="Arial"/>
                  <a:ea typeface="+mn-ea"/>
                  <a:cs typeface="+mn-cs"/>
                </a:rPr>
                <a:t>Solution Design &amp; Transition Set Up</a:t>
              </a:r>
            </a:p>
          </p:txBody>
        </p:sp>
        <p:sp>
          <p:nvSpPr>
            <p:cNvPr id="55" name="Chevron 58">
              <a:extLst>
                <a:ext uri="{FF2B5EF4-FFF2-40B4-BE49-F238E27FC236}">
                  <a16:creationId xmlns:a16="http://schemas.microsoft.com/office/drawing/2014/main" id="{8D05D0BB-F88B-4472-B04F-65BCE4651DFB}"/>
                </a:ext>
              </a:extLst>
            </p:cNvPr>
            <p:cNvSpPr>
              <a:spLocks noChangeArrowheads="1"/>
            </p:cNvSpPr>
            <p:nvPr/>
          </p:nvSpPr>
          <p:spPr bwMode="auto">
            <a:xfrm>
              <a:off x="3710445" y="1938531"/>
              <a:ext cx="2433198" cy="391848"/>
            </a:xfrm>
            <a:prstGeom prst="rect">
              <a:avLst/>
            </a:prstGeom>
            <a:noFill/>
            <a:ln w="28575" algn="ctr">
              <a:noFill/>
              <a:round/>
              <a:headEnd/>
              <a:tailEnd/>
            </a:ln>
          </p:spPr>
          <p:txBody>
            <a:bodyPr lIns="0" tIns="54864" rIns="0" bIns="54864" anchor="ctr" anchorCtr="1"/>
            <a:lstStyle/>
            <a:p>
              <a:pPr marL="0" marR="0" lvl="0" indent="0" algn="ctr" defTabSz="685800" rtl="0" eaLnBrk="0" fontAlgn="base" latinLnBrk="0" hangingPunct="0">
                <a:lnSpc>
                  <a:spcPct val="106000"/>
                </a:lnSpc>
                <a:spcBef>
                  <a:spcPts val="0"/>
                </a:spcBef>
                <a:spcAft>
                  <a:spcPct val="0"/>
                </a:spcAft>
                <a:buClrTx/>
                <a:buSzTx/>
                <a:buFontTx/>
                <a:buNone/>
                <a:tabLst/>
                <a:defRPr/>
              </a:pPr>
              <a:r>
                <a:rPr kumimoji="0" lang="en-US" sz="1200" b="1" i="0" u="none" strike="noStrike" kern="1200" cap="none" spc="0" normalizeH="0" baseline="0" noProof="0" dirty="0">
                  <a:ln>
                    <a:noFill/>
                  </a:ln>
                  <a:solidFill>
                    <a:srgbClr val="FF6503"/>
                  </a:solidFill>
                  <a:effectLst/>
                  <a:uLnTx/>
                  <a:uFillTx/>
                  <a:latin typeface="Arial"/>
                  <a:ea typeface="+mn-ea"/>
                  <a:cs typeface="+mn-cs"/>
                </a:rPr>
                <a:t>Knowledge Transfer</a:t>
              </a:r>
            </a:p>
          </p:txBody>
        </p:sp>
        <p:sp>
          <p:nvSpPr>
            <p:cNvPr id="56" name="Chevron 58">
              <a:extLst>
                <a:ext uri="{FF2B5EF4-FFF2-40B4-BE49-F238E27FC236}">
                  <a16:creationId xmlns:a16="http://schemas.microsoft.com/office/drawing/2014/main" id="{7100695B-E147-4B67-A2E5-A30DDB9C228A}"/>
                </a:ext>
              </a:extLst>
            </p:cNvPr>
            <p:cNvSpPr>
              <a:spLocks noChangeArrowheads="1"/>
            </p:cNvSpPr>
            <p:nvPr/>
          </p:nvSpPr>
          <p:spPr bwMode="auto">
            <a:xfrm>
              <a:off x="6570863" y="1938531"/>
              <a:ext cx="2160994" cy="391848"/>
            </a:xfrm>
            <a:prstGeom prst="rect">
              <a:avLst/>
            </a:prstGeom>
            <a:noFill/>
            <a:ln w="28575" algn="ctr">
              <a:noFill/>
              <a:round/>
              <a:headEnd/>
              <a:tailEnd/>
            </a:ln>
          </p:spPr>
          <p:txBody>
            <a:bodyPr lIns="0" tIns="54864" rIns="0" bIns="54864" anchor="ctr" anchorCtr="1"/>
            <a:lstStyle/>
            <a:p>
              <a:pPr marL="0" marR="0" lvl="0" indent="0" algn="ctr" defTabSz="685800" rtl="0" eaLnBrk="0" fontAlgn="base" latinLnBrk="0" hangingPunct="0">
                <a:lnSpc>
                  <a:spcPct val="106000"/>
                </a:lnSpc>
                <a:spcBef>
                  <a:spcPts val="0"/>
                </a:spcBef>
                <a:spcAft>
                  <a:spcPct val="0"/>
                </a:spcAft>
                <a:buClrTx/>
                <a:buSzTx/>
                <a:buFontTx/>
                <a:buNone/>
                <a:tabLst/>
                <a:defRPr/>
              </a:pPr>
              <a:r>
                <a:rPr kumimoji="0" lang="en-US" sz="1200" b="1" i="0" u="none" strike="noStrike" kern="1200" cap="none" spc="0" normalizeH="0" baseline="0" noProof="0" dirty="0">
                  <a:ln>
                    <a:noFill/>
                  </a:ln>
                  <a:solidFill>
                    <a:srgbClr val="FF6503"/>
                  </a:solidFill>
                  <a:effectLst/>
                  <a:uLnTx/>
                  <a:uFillTx/>
                  <a:latin typeface="Arial"/>
                  <a:ea typeface="+mn-ea"/>
                  <a:cs typeface="+mn-cs"/>
                </a:rPr>
                <a:t>Ramp Up/Parallel Run </a:t>
              </a:r>
            </a:p>
          </p:txBody>
        </p:sp>
        <p:sp>
          <p:nvSpPr>
            <p:cNvPr id="57" name="Chevron 58">
              <a:extLst>
                <a:ext uri="{FF2B5EF4-FFF2-40B4-BE49-F238E27FC236}">
                  <a16:creationId xmlns:a16="http://schemas.microsoft.com/office/drawing/2014/main" id="{2117785E-B4A9-400A-A432-FFB64CD33979}"/>
                </a:ext>
              </a:extLst>
            </p:cNvPr>
            <p:cNvSpPr>
              <a:spLocks noChangeArrowheads="1"/>
            </p:cNvSpPr>
            <p:nvPr/>
          </p:nvSpPr>
          <p:spPr bwMode="auto">
            <a:xfrm>
              <a:off x="9145319" y="1938531"/>
              <a:ext cx="1954090" cy="391848"/>
            </a:xfrm>
            <a:prstGeom prst="rect">
              <a:avLst/>
            </a:prstGeom>
            <a:noFill/>
            <a:ln w="28575" algn="ctr">
              <a:noFill/>
              <a:round/>
              <a:headEnd/>
              <a:tailEnd/>
            </a:ln>
          </p:spPr>
          <p:txBody>
            <a:bodyPr lIns="0" tIns="54864" rIns="0" bIns="54864" anchor="ctr" anchorCtr="1"/>
            <a:lstStyle/>
            <a:p>
              <a:pPr marL="0" marR="0" lvl="0" indent="0" algn="ctr" defTabSz="685800" rtl="0" eaLnBrk="0" fontAlgn="base" latinLnBrk="0" hangingPunct="0">
                <a:lnSpc>
                  <a:spcPct val="106000"/>
                </a:lnSpc>
                <a:spcBef>
                  <a:spcPts val="0"/>
                </a:spcBef>
                <a:spcAft>
                  <a:spcPct val="0"/>
                </a:spcAft>
                <a:buClrTx/>
                <a:buSzTx/>
                <a:buFontTx/>
                <a:buNone/>
                <a:tabLst/>
                <a:defRPr/>
              </a:pPr>
              <a:r>
                <a:rPr kumimoji="0" lang="en-US" sz="1200" b="1" i="0" u="none" strike="noStrike" kern="1200" cap="none" spc="0" normalizeH="0" baseline="0" noProof="0" dirty="0">
                  <a:ln>
                    <a:noFill/>
                  </a:ln>
                  <a:solidFill>
                    <a:srgbClr val="FF6503"/>
                  </a:solidFill>
                  <a:effectLst/>
                  <a:uLnTx/>
                  <a:uFillTx/>
                  <a:latin typeface="Arial"/>
                  <a:ea typeface="+mn-ea"/>
                  <a:cs typeface="+mn-cs"/>
                </a:rPr>
                <a:t>Steady State</a:t>
              </a:r>
            </a:p>
          </p:txBody>
        </p:sp>
        <p:sp>
          <p:nvSpPr>
            <p:cNvPr id="60" name="Rectangle 59">
              <a:extLst>
                <a:ext uri="{FF2B5EF4-FFF2-40B4-BE49-F238E27FC236}">
                  <a16:creationId xmlns:a16="http://schemas.microsoft.com/office/drawing/2014/main" id="{FFE42F40-1F0D-4EFF-8931-1D855DCD4E4F}"/>
                </a:ext>
              </a:extLst>
            </p:cNvPr>
            <p:cNvSpPr/>
            <p:nvPr/>
          </p:nvSpPr>
          <p:spPr bwMode="gray">
            <a:xfrm>
              <a:off x="3815514" y="2331572"/>
              <a:ext cx="2286000" cy="492588"/>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0093FF">
                      <a:lumMod val="75000"/>
                    </a:srgbClr>
                  </a:solidFill>
                  <a:effectLst/>
                  <a:uLnTx/>
                  <a:uFillTx/>
                  <a:latin typeface="Arial"/>
                  <a:ea typeface="+mn-ea"/>
                  <a:cs typeface="+mn-cs"/>
                </a:rPr>
                <a:t>Knowledge acquisition and detailed documentation</a:t>
              </a:r>
            </a:p>
          </p:txBody>
        </p:sp>
        <p:sp>
          <p:nvSpPr>
            <p:cNvPr id="61" name="Rectangle 60">
              <a:extLst>
                <a:ext uri="{FF2B5EF4-FFF2-40B4-BE49-F238E27FC236}">
                  <a16:creationId xmlns:a16="http://schemas.microsoft.com/office/drawing/2014/main" id="{C1B5E34D-C98B-4404-BAEE-7D1279B42D80}"/>
                </a:ext>
              </a:extLst>
            </p:cNvPr>
            <p:cNvSpPr/>
            <p:nvPr/>
          </p:nvSpPr>
          <p:spPr bwMode="gray">
            <a:xfrm>
              <a:off x="6570863" y="2330379"/>
              <a:ext cx="2191088" cy="239054"/>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0093FF">
                      <a:lumMod val="75000"/>
                    </a:srgbClr>
                  </a:solidFill>
                  <a:effectLst/>
                  <a:uLnTx/>
                  <a:uFillTx/>
                  <a:latin typeface="Arial"/>
                  <a:ea typeface="+mn-ea"/>
                  <a:cs typeface="+mn-cs"/>
                </a:rPr>
                <a:t>Measure supervised performance against plan</a:t>
              </a:r>
            </a:p>
          </p:txBody>
        </p:sp>
        <p:sp>
          <p:nvSpPr>
            <p:cNvPr id="62" name="TextBox 61">
              <a:extLst>
                <a:ext uri="{FF2B5EF4-FFF2-40B4-BE49-F238E27FC236}">
                  <a16:creationId xmlns:a16="http://schemas.microsoft.com/office/drawing/2014/main" id="{ADD22EB0-E6C8-4E95-A779-8F25C1C7D163}"/>
                </a:ext>
              </a:extLst>
            </p:cNvPr>
            <p:cNvSpPr txBox="1"/>
            <p:nvPr/>
          </p:nvSpPr>
          <p:spPr>
            <a:xfrm>
              <a:off x="1107873" y="2782367"/>
              <a:ext cx="2435614" cy="1692771"/>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As is documentation enabling standardization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Scope finalization</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FTE validation</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Hiring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IT solution design &amp; implementation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Infrastructure setup</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Pre-transition workshop to finalize transition roadmap, process maps &amp; readiness for KT </a:t>
              </a:r>
            </a:p>
          </p:txBody>
        </p:sp>
        <p:sp>
          <p:nvSpPr>
            <p:cNvPr id="63" name="TextBox 62">
              <a:extLst>
                <a:ext uri="{FF2B5EF4-FFF2-40B4-BE49-F238E27FC236}">
                  <a16:creationId xmlns:a16="http://schemas.microsoft.com/office/drawing/2014/main" id="{BCD1745C-843B-4532-BB5B-D7CB20269D2D}"/>
                </a:ext>
              </a:extLst>
            </p:cNvPr>
            <p:cNvSpPr txBox="1"/>
            <p:nvPr/>
          </p:nvSpPr>
          <p:spPr>
            <a:xfrm>
              <a:off x="6583720" y="2782367"/>
              <a:ext cx="2286000" cy="1692771"/>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Execute volume as per agreed ramp plan under BSWH supervision</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Report on metrics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Root cause &amp; action plan where required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Query and exception mgmt</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Regular joint reviews and structured governance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Robust risk management</a:t>
              </a:r>
            </a:p>
          </p:txBody>
        </p:sp>
        <p:sp>
          <p:nvSpPr>
            <p:cNvPr id="64" name="TextBox 63">
              <a:extLst>
                <a:ext uri="{FF2B5EF4-FFF2-40B4-BE49-F238E27FC236}">
                  <a16:creationId xmlns:a16="http://schemas.microsoft.com/office/drawing/2014/main" id="{D201B82F-E82F-4AB7-AF51-27C5B0D200B4}"/>
                </a:ext>
              </a:extLst>
            </p:cNvPr>
            <p:cNvSpPr txBox="1"/>
            <p:nvPr/>
          </p:nvSpPr>
          <p:spPr>
            <a:xfrm>
              <a:off x="3815514" y="2782367"/>
              <a:ext cx="2286000" cy="1523494"/>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Complete pre process training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Complete job shadow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Prepare standard operating procedures (SOP)</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Complete weekly knowledge  assessments</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Finalize volume ramp plan</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Test IT &amp; Infra readiness</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Understand metrics &amp; reporting </a:t>
              </a:r>
            </a:p>
          </p:txBody>
        </p:sp>
        <p:sp>
          <p:nvSpPr>
            <p:cNvPr id="65" name="Rectangle 64">
              <a:extLst>
                <a:ext uri="{FF2B5EF4-FFF2-40B4-BE49-F238E27FC236}">
                  <a16:creationId xmlns:a16="http://schemas.microsoft.com/office/drawing/2014/main" id="{A225CA75-5E86-455E-9D46-9CB7D5C7CEE0}"/>
                </a:ext>
              </a:extLst>
            </p:cNvPr>
            <p:cNvSpPr/>
            <p:nvPr/>
          </p:nvSpPr>
          <p:spPr bwMode="gray">
            <a:xfrm>
              <a:off x="9033977" y="2400788"/>
              <a:ext cx="2148373" cy="275020"/>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93FF">
                      <a:lumMod val="75000"/>
                    </a:srgbClr>
                  </a:solidFill>
                  <a:effectLst/>
                  <a:uLnTx/>
                  <a:uFillTx/>
                  <a:latin typeface="Arial"/>
                  <a:ea typeface="+mn-ea"/>
                  <a:cs typeface="+mn-cs"/>
                </a:rPr>
                <a:t>Business As Usual (BAU)</a:t>
              </a:r>
            </a:p>
          </p:txBody>
        </p:sp>
        <p:sp>
          <p:nvSpPr>
            <p:cNvPr id="66" name="TextBox 65">
              <a:extLst>
                <a:ext uri="{FF2B5EF4-FFF2-40B4-BE49-F238E27FC236}">
                  <a16:creationId xmlns:a16="http://schemas.microsoft.com/office/drawing/2014/main" id="{C9175D8D-E6B3-4850-A661-7862BDBEE9E0}"/>
                </a:ext>
              </a:extLst>
            </p:cNvPr>
            <p:cNvSpPr txBox="1"/>
            <p:nvPr/>
          </p:nvSpPr>
          <p:spPr>
            <a:xfrm>
              <a:off x="9011117" y="2782367"/>
              <a:ext cx="2286000" cy="1369606"/>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Independent production by EXL team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Report service levels &amp; KPIs against contractual obligations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Set up operating governance</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Create &amp; execute improvement roadmap</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7" name="TextBox 66">
              <a:extLst>
                <a:ext uri="{FF2B5EF4-FFF2-40B4-BE49-F238E27FC236}">
                  <a16:creationId xmlns:a16="http://schemas.microsoft.com/office/drawing/2014/main" id="{ADD22EB0-E6C8-4E95-A779-8F25C1C7D163}"/>
                </a:ext>
              </a:extLst>
            </p:cNvPr>
            <p:cNvSpPr txBox="1"/>
            <p:nvPr/>
          </p:nvSpPr>
          <p:spPr>
            <a:xfrm>
              <a:off x="1130734" y="5121178"/>
              <a:ext cx="2286000" cy="861774"/>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Finalized to be solution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Validated Statement of Work</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Finalized transition roadmap</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Governance </a:t>
              </a:r>
            </a:p>
            <a:p>
              <a:pPr marL="171450" marR="0" lvl="0" indent="-17145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8" name="Isosceles Triangle 67">
              <a:extLst>
                <a:ext uri="{FF2B5EF4-FFF2-40B4-BE49-F238E27FC236}">
                  <a16:creationId xmlns:a16="http://schemas.microsoft.com/office/drawing/2014/main" id="{B1423525-EE7C-4959-AFDE-4549C8FA0F3C}"/>
                </a:ext>
              </a:extLst>
            </p:cNvPr>
            <p:cNvSpPr/>
            <p:nvPr/>
          </p:nvSpPr>
          <p:spPr bwMode="gray">
            <a:xfrm rot="10800000">
              <a:off x="1354660"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69" name="Isosceles Triangle 68">
              <a:extLst>
                <a:ext uri="{FF2B5EF4-FFF2-40B4-BE49-F238E27FC236}">
                  <a16:creationId xmlns:a16="http://schemas.microsoft.com/office/drawing/2014/main" id="{B1423525-EE7C-4959-AFDE-4549C8FA0F3C}"/>
                </a:ext>
              </a:extLst>
            </p:cNvPr>
            <p:cNvSpPr/>
            <p:nvPr/>
          </p:nvSpPr>
          <p:spPr bwMode="gray">
            <a:xfrm rot="10800000">
              <a:off x="6946907"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70" name="Isosceles Triangle 69">
              <a:extLst>
                <a:ext uri="{FF2B5EF4-FFF2-40B4-BE49-F238E27FC236}">
                  <a16:creationId xmlns:a16="http://schemas.microsoft.com/office/drawing/2014/main" id="{B1423525-EE7C-4959-AFDE-4549C8FA0F3C}"/>
                </a:ext>
              </a:extLst>
            </p:cNvPr>
            <p:cNvSpPr/>
            <p:nvPr/>
          </p:nvSpPr>
          <p:spPr bwMode="gray">
            <a:xfrm rot="10800000">
              <a:off x="4320470"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71" name="Isosceles Triangle 70">
              <a:extLst>
                <a:ext uri="{FF2B5EF4-FFF2-40B4-BE49-F238E27FC236}">
                  <a16:creationId xmlns:a16="http://schemas.microsoft.com/office/drawing/2014/main" id="{B1423525-EE7C-4959-AFDE-4549C8FA0F3C}"/>
                </a:ext>
              </a:extLst>
            </p:cNvPr>
            <p:cNvSpPr/>
            <p:nvPr/>
          </p:nvSpPr>
          <p:spPr bwMode="gray">
            <a:xfrm rot="10800000">
              <a:off x="9414456"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72" name="TextBox 71">
              <a:extLst>
                <a:ext uri="{FF2B5EF4-FFF2-40B4-BE49-F238E27FC236}">
                  <a16:creationId xmlns:a16="http://schemas.microsoft.com/office/drawing/2014/main" id="{ADD22EB0-E6C8-4E95-A779-8F25C1C7D163}"/>
                </a:ext>
              </a:extLst>
            </p:cNvPr>
            <p:cNvSpPr txBox="1"/>
            <p:nvPr/>
          </p:nvSpPr>
          <p:spPr>
            <a:xfrm>
              <a:off x="3815514" y="5121178"/>
              <a:ext cx="2286000" cy="677108"/>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Obtain sign-off on SOPs</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Obtain sign off on FTE’s, metrics and service level framework</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Parallel run readiness</a:t>
              </a:r>
            </a:p>
          </p:txBody>
        </p:sp>
        <p:sp>
          <p:nvSpPr>
            <p:cNvPr id="73" name="TextBox 72">
              <a:extLst>
                <a:ext uri="{FF2B5EF4-FFF2-40B4-BE49-F238E27FC236}">
                  <a16:creationId xmlns:a16="http://schemas.microsoft.com/office/drawing/2014/main" id="{ADD22EB0-E6C8-4E95-A779-8F25C1C7D163}"/>
                </a:ext>
              </a:extLst>
            </p:cNvPr>
            <p:cNvSpPr txBox="1"/>
            <p:nvPr/>
          </p:nvSpPr>
          <p:spPr>
            <a:xfrm>
              <a:off x="6570863" y="5121178"/>
              <a:ext cx="2286000" cy="169277"/>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Readiness for steady state </a:t>
              </a:r>
            </a:p>
          </p:txBody>
        </p:sp>
        <p:sp>
          <p:nvSpPr>
            <p:cNvPr id="74" name="TextBox 73">
              <a:extLst>
                <a:ext uri="{FF2B5EF4-FFF2-40B4-BE49-F238E27FC236}">
                  <a16:creationId xmlns:a16="http://schemas.microsoft.com/office/drawing/2014/main" id="{ADD22EB0-E6C8-4E95-A779-8F25C1C7D163}"/>
                </a:ext>
              </a:extLst>
            </p:cNvPr>
            <p:cNvSpPr txBox="1"/>
            <p:nvPr/>
          </p:nvSpPr>
          <p:spPr>
            <a:xfrm>
              <a:off x="9033977" y="5121178"/>
              <a:ext cx="2286000" cy="507831"/>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BAU operations</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Steady state operating governance with BSWH</a:t>
              </a:r>
            </a:p>
          </p:txBody>
        </p:sp>
        <p:sp>
          <p:nvSpPr>
            <p:cNvPr id="79" name="Pentagon 78"/>
            <p:cNvSpPr/>
            <p:nvPr/>
          </p:nvSpPr>
          <p:spPr>
            <a:xfrm rot="5400000">
              <a:off x="3198228" y="1371601"/>
              <a:ext cx="1174940" cy="429732"/>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Tollgate Review </a:t>
              </a:r>
            </a:p>
          </p:txBody>
        </p:sp>
        <p:sp>
          <p:nvSpPr>
            <p:cNvPr id="83" name="Pentagon 82"/>
            <p:cNvSpPr/>
            <p:nvPr/>
          </p:nvSpPr>
          <p:spPr>
            <a:xfrm rot="5400000">
              <a:off x="5875796" y="1371601"/>
              <a:ext cx="1174940" cy="429732"/>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Tollgate Review </a:t>
              </a:r>
            </a:p>
          </p:txBody>
        </p:sp>
        <p:sp>
          <p:nvSpPr>
            <p:cNvPr id="84" name="Pentagon 83"/>
            <p:cNvSpPr/>
            <p:nvPr/>
          </p:nvSpPr>
          <p:spPr>
            <a:xfrm rot="5400000">
              <a:off x="8542796" y="1371601"/>
              <a:ext cx="1174940" cy="429732"/>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Tollgate Review </a:t>
              </a:r>
            </a:p>
          </p:txBody>
        </p:sp>
        <p:pic>
          <p:nvPicPr>
            <p:cNvPr id="2" name="Picture 1"/>
            <p:cNvPicPr>
              <a:picLocks noChangeAspect="1"/>
            </p:cNvPicPr>
            <p:nvPr/>
          </p:nvPicPr>
          <p:blipFill>
            <a:blip r:embed="rId3">
              <a:duotone>
                <a:schemeClr val="accent1">
                  <a:shade val="45000"/>
                  <a:satMod val="135000"/>
                </a:schemeClr>
                <a:prstClr val="white"/>
              </a:duotone>
            </a:blip>
            <a:stretch>
              <a:fillRect/>
            </a:stretch>
          </p:blipFill>
          <p:spPr>
            <a:xfrm>
              <a:off x="3064291" y="1212532"/>
              <a:ext cx="352443" cy="574816"/>
            </a:xfrm>
            <a:prstGeom prst="rect">
              <a:avLst/>
            </a:prstGeom>
          </p:spPr>
        </p:pic>
        <p:pic>
          <p:nvPicPr>
            <p:cNvPr id="85" name="Picture 84"/>
            <p:cNvPicPr>
              <a:picLocks noChangeAspect="1"/>
            </p:cNvPicPr>
            <p:nvPr/>
          </p:nvPicPr>
          <p:blipFill>
            <a:blip r:embed="rId3">
              <a:duotone>
                <a:schemeClr val="accent1">
                  <a:shade val="45000"/>
                  <a:satMod val="135000"/>
                </a:schemeClr>
                <a:prstClr val="white"/>
              </a:duotone>
            </a:blip>
            <a:stretch>
              <a:fillRect/>
            </a:stretch>
          </p:blipFill>
          <p:spPr>
            <a:xfrm>
              <a:off x="5791200" y="1212532"/>
              <a:ext cx="352443" cy="574816"/>
            </a:xfrm>
            <a:prstGeom prst="rect">
              <a:avLst/>
            </a:prstGeom>
          </p:spPr>
        </p:pic>
        <p:pic>
          <p:nvPicPr>
            <p:cNvPr id="86" name="Picture 85"/>
            <p:cNvPicPr>
              <a:picLocks noChangeAspect="1"/>
            </p:cNvPicPr>
            <p:nvPr/>
          </p:nvPicPr>
          <p:blipFill>
            <a:blip r:embed="rId3">
              <a:duotone>
                <a:schemeClr val="accent1">
                  <a:shade val="45000"/>
                  <a:satMod val="135000"/>
                </a:schemeClr>
                <a:prstClr val="white"/>
              </a:duotone>
            </a:blip>
            <a:stretch>
              <a:fillRect/>
            </a:stretch>
          </p:blipFill>
          <p:spPr>
            <a:xfrm>
              <a:off x="8477250" y="1212532"/>
              <a:ext cx="352443" cy="574816"/>
            </a:xfrm>
            <a:prstGeom prst="rect">
              <a:avLst/>
            </a:prstGeom>
          </p:spPr>
        </p:pic>
        <p:pic>
          <p:nvPicPr>
            <p:cNvPr id="3" name="Picture 2"/>
            <p:cNvPicPr>
              <a:picLocks noChangeAspect="1"/>
            </p:cNvPicPr>
            <p:nvPr/>
          </p:nvPicPr>
          <p:blipFill>
            <a:blip r:embed="rId4"/>
            <a:stretch>
              <a:fillRect/>
            </a:stretch>
          </p:blipFill>
          <p:spPr>
            <a:xfrm>
              <a:off x="1699021" y="1128148"/>
              <a:ext cx="704327" cy="433952"/>
            </a:xfrm>
            <a:prstGeom prst="rect">
              <a:avLst/>
            </a:prstGeom>
          </p:spPr>
        </p:pic>
        <p:pic>
          <p:nvPicPr>
            <p:cNvPr id="4" name="Picture 3"/>
            <p:cNvPicPr>
              <a:picLocks noChangeAspect="1"/>
            </p:cNvPicPr>
            <p:nvPr/>
          </p:nvPicPr>
          <p:blipFill>
            <a:blip r:embed="rId5"/>
            <a:stretch>
              <a:fillRect/>
            </a:stretch>
          </p:blipFill>
          <p:spPr>
            <a:xfrm>
              <a:off x="4616287" y="1043834"/>
              <a:ext cx="555787" cy="571793"/>
            </a:xfrm>
            <a:prstGeom prst="rect">
              <a:avLst/>
            </a:prstGeom>
          </p:spPr>
        </p:pic>
        <p:pic>
          <p:nvPicPr>
            <p:cNvPr id="5" name="Picture 4"/>
            <p:cNvPicPr>
              <a:picLocks noChangeAspect="1"/>
            </p:cNvPicPr>
            <p:nvPr/>
          </p:nvPicPr>
          <p:blipFill>
            <a:blip r:embed="rId6">
              <a:duotone>
                <a:prstClr val="black"/>
                <a:schemeClr val="accent2">
                  <a:tint val="45000"/>
                  <a:satMod val="400000"/>
                </a:schemeClr>
              </a:duotone>
            </a:blip>
            <a:stretch>
              <a:fillRect/>
            </a:stretch>
          </p:blipFill>
          <p:spPr>
            <a:xfrm>
              <a:off x="7108003" y="1099573"/>
              <a:ext cx="702498" cy="376152"/>
            </a:xfrm>
            <a:prstGeom prst="rect">
              <a:avLst/>
            </a:prstGeom>
          </p:spPr>
        </p:pic>
        <p:pic>
          <p:nvPicPr>
            <p:cNvPr id="6" name="Picture 5"/>
            <p:cNvPicPr>
              <a:picLocks noChangeAspect="1"/>
            </p:cNvPicPr>
            <p:nvPr/>
          </p:nvPicPr>
          <p:blipFill>
            <a:blip r:embed="rId7"/>
            <a:stretch>
              <a:fillRect/>
            </a:stretch>
          </p:blipFill>
          <p:spPr>
            <a:xfrm>
              <a:off x="9928298" y="1045120"/>
              <a:ext cx="568252" cy="580032"/>
            </a:xfrm>
            <a:prstGeom prst="rect">
              <a:avLst/>
            </a:prstGeom>
          </p:spPr>
        </p:pic>
        <p:cxnSp>
          <p:nvCxnSpPr>
            <p:cNvPr id="9" name="Straight Connector 8"/>
            <p:cNvCxnSpPr/>
            <p:nvPr/>
          </p:nvCxnSpPr>
          <p:spPr>
            <a:xfrm>
              <a:off x="630277" y="2273229"/>
              <a:ext cx="10837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0277" y="6057900"/>
              <a:ext cx="108378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6523797" y="6073344"/>
            <a:ext cx="2315816" cy="334715"/>
          </a:xfrm>
          <a:prstGeom prst="rect">
            <a:avLst/>
          </a:prstGeom>
          <a:noFill/>
        </p:spPr>
        <p:txBody>
          <a:bodyPr wrap="square" lIns="0" tIns="0" rIns="0" bIns="0" rtlCol="0">
            <a:spAutoFit/>
          </a:bodyPr>
          <a:lstStyle/>
          <a:p>
            <a:pPr algn="ctr"/>
            <a:r>
              <a:rPr lang="en-US" sz="1050" b="1" dirty="0" smtClean="0">
                <a:solidFill>
                  <a:schemeClr val="accent3"/>
                </a:solidFill>
              </a:rPr>
              <a:t>Focus of discussion, Ramp readiness for AP&amp;TE</a:t>
            </a:r>
          </a:p>
        </p:txBody>
      </p:sp>
    </p:spTree>
    <p:extLst>
      <p:ext uri="{BB962C8B-B14F-4D97-AF65-F5344CB8AC3E}">
        <p14:creationId xmlns:p14="http://schemas.microsoft.com/office/powerpoint/2010/main" val="2440403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Transition Readiness Checklist (1/2)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96936894"/>
              </p:ext>
            </p:extLst>
          </p:nvPr>
        </p:nvGraphicFramePr>
        <p:xfrm>
          <a:off x="277223" y="811325"/>
          <a:ext cx="11717384" cy="5625714"/>
        </p:xfrm>
        <a:graphic>
          <a:graphicData uri="http://schemas.openxmlformats.org/drawingml/2006/table">
            <a:tbl>
              <a:tblPr firstRow="1" bandRow="1">
                <a:tableStyleId>{5C22544A-7EE6-4342-B048-85BDC9FD1C3A}</a:tableStyleId>
              </a:tblPr>
              <a:tblGrid>
                <a:gridCol w="4249992">
                  <a:extLst>
                    <a:ext uri="{9D8B030D-6E8A-4147-A177-3AD203B41FA5}">
                      <a16:colId xmlns:a16="http://schemas.microsoft.com/office/drawing/2014/main" val="2800438693"/>
                    </a:ext>
                  </a:extLst>
                </a:gridCol>
                <a:gridCol w="906773">
                  <a:extLst>
                    <a:ext uri="{9D8B030D-6E8A-4147-A177-3AD203B41FA5}">
                      <a16:colId xmlns:a16="http://schemas.microsoft.com/office/drawing/2014/main" val="401643036"/>
                    </a:ext>
                  </a:extLst>
                </a:gridCol>
                <a:gridCol w="1094658">
                  <a:extLst>
                    <a:ext uri="{9D8B030D-6E8A-4147-A177-3AD203B41FA5}">
                      <a16:colId xmlns:a16="http://schemas.microsoft.com/office/drawing/2014/main" val="2745725525"/>
                    </a:ext>
                  </a:extLst>
                </a:gridCol>
                <a:gridCol w="5465961">
                  <a:extLst>
                    <a:ext uri="{9D8B030D-6E8A-4147-A177-3AD203B41FA5}">
                      <a16:colId xmlns:a16="http://schemas.microsoft.com/office/drawing/2014/main" val="1903588959"/>
                    </a:ext>
                  </a:extLst>
                </a:gridCol>
              </a:tblGrid>
              <a:tr h="258050">
                <a:tc gridSpan="4">
                  <a:txBody>
                    <a:bodyPr/>
                    <a:lstStyle/>
                    <a:p>
                      <a:r>
                        <a:rPr lang="en-US" sz="1100" dirty="0" smtClean="0">
                          <a:solidFill>
                            <a:schemeClr val="tx1"/>
                          </a:solidFill>
                          <a:latin typeface="Arial" panose="020B0604020202020204" pitchFamily="34" charset="0"/>
                          <a:cs typeface="Arial" panose="020B0604020202020204" pitchFamily="34" charset="0"/>
                        </a:rPr>
                        <a:t>1.0 Contracts, Legal &amp; Compliance</a:t>
                      </a:r>
                      <a:endParaRPr lang="en-US" sz="1100" dirty="0">
                        <a:solidFill>
                          <a:schemeClr val="tx1"/>
                        </a:solidFill>
                        <a:latin typeface="Arial" panose="020B0604020202020204" pitchFamily="34" charset="0"/>
                        <a:cs typeface="Arial" panose="020B0604020202020204" pitchFamily="34" charset="0"/>
                      </a:endParaRPr>
                    </a:p>
                  </a:txBody>
                  <a:tcPr/>
                </a:tc>
                <a:tc hMerge="1">
                  <a:txBody>
                    <a:bodyPr/>
                    <a:lstStyle/>
                    <a:p>
                      <a:endParaRPr lang="en-US" sz="11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9610322"/>
                  </a:ext>
                </a:extLst>
              </a:tr>
              <a:tr h="285473">
                <a:tc>
                  <a:txBody>
                    <a:bodyPr/>
                    <a:lstStyle/>
                    <a:p>
                      <a:pPr algn="ctr"/>
                      <a:r>
                        <a:rPr lang="en-US" sz="1100" b="1" dirty="0" smtClean="0">
                          <a:solidFill>
                            <a:schemeClr val="tx1"/>
                          </a:solidFill>
                          <a:latin typeface="Arial" panose="020B0604020202020204" pitchFamily="34" charset="0"/>
                          <a:cs typeface="Arial" panose="020B0604020202020204" pitchFamily="34" charset="0"/>
                        </a:rPr>
                        <a:t>Criteria</a:t>
                      </a:r>
                      <a:endParaRPr lang="en-US" sz="1100" b="1"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Owner</a:t>
                      </a:r>
                      <a:endParaRPr lang="en-US" sz="1100" b="1"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Status</a:t>
                      </a:r>
                      <a:endParaRPr lang="en-US" sz="1100" b="1"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b="1" dirty="0" smtClean="0">
                          <a:solidFill>
                            <a:schemeClr val="tx1"/>
                          </a:solidFill>
                          <a:latin typeface="Arial" panose="020B0604020202020204" pitchFamily="34" charset="0"/>
                          <a:cs typeface="Arial" panose="020B0604020202020204" pitchFamily="34" charset="0"/>
                        </a:rPr>
                        <a:t>Remarks</a:t>
                      </a:r>
                      <a:endParaRPr lang="en-US" sz="1100" b="1"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47059898"/>
                  </a:ext>
                </a:extLst>
              </a:tr>
              <a:tr h="430083">
                <a:tc>
                  <a:txBody>
                    <a:bodyPr/>
                    <a:lstStyle/>
                    <a:p>
                      <a:r>
                        <a:rPr lang="en-US" sz="1100" dirty="0" smtClean="0">
                          <a:solidFill>
                            <a:schemeClr val="tx1"/>
                          </a:solidFill>
                          <a:latin typeface="Arial" panose="020B0604020202020204" pitchFamily="34" charset="0"/>
                          <a:cs typeface="Arial" panose="020B0604020202020204" pitchFamily="34" charset="0"/>
                        </a:rPr>
                        <a:t>All legal and regulatory process requirements identified &amp; confirmed compliance</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chemeClr val="tx1"/>
                          </a:solidFill>
                          <a:latin typeface="Arial" panose="020B0604020202020204" pitchFamily="34" charset="0"/>
                          <a:cs typeface="Arial" panose="020B0604020202020204" pitchFamily="34" charset="0"/>
                        </a:rPr>
                        <a:t>EXL</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rgbClr val="00B050"/>
                          </a:solidFill>
                          <a:latin typeface="Arial" panose="020B0604020202020204" pitchFamily="34" charset="0"/>
                          <a:cs typeface="Arial" panose="020B0604020202020204" pitchFamily="34" charset="0"/>
                        </a:rPr>
                        <a:t>Complete</a:t>
                      </a:r>
                      <a:endParaRPr lang="en-US" sz="1100" dirty="0">
                        <a:solidFill>
                          <a:srgbClr val="00B050"/>
                        </a:solidFill>
                        <a:latin typeface="Arial" panose="020B0604020202020204" pitchFamily="34" charset="0"/>
                        <a:cs typeface="Arial" panose="020B0604020202020204" pitchFamily="34" charset="0"/>
                      </a:endParaRPr>
                    </a:p>
                  </a:txBody>
                  <a:tcPr anchor="ctr"/>
                </a:tc>
                <a:tc>
                  <a:txBody>
                    <a:bodyPr/>
                    <a:lstStyle/>
                    <a:p>
                      <a:r>
                        <a:rPr lang="en-US" sz="1100" dirty="0" smtClean="0">
                          <a:solidFill>
                            <a:schemeClr val="tx1"/>
                          </a:solidFill>
                          <a:latin typeface="Arial" panose="020B0604020202020204" pitchFamily="34" charset="0"/>
                          <a:cs typeface="Arial" panose="020B0604020202020204" pitchFamily="34" charset="0"/>
                        </a:rPr>
                        <a:t>EXL adhering to requirements as per the contract. </a:t>
                      </a:r>
                      <a:endParaRPr lang="en-US" sz="11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18855686"/>
                  </a:ext>
                </a:extLst>
              </a:tr>
              <a:tr h="258050">
                <a:tc gridSpan="4">
                  <a:txBody>
                    <a:bodyPr/>
                    <a:lstStyle/>
                    <a:p>
                      <a:pPr marL="0" algn="l" defTabSz="9144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2.0 Project Governance</a:t>
                      </a:r>
                      <a:endParaRPr lang="en-US" sz="1100" b="1" kern="1200" dirty="0">
                        <a:solidFill>
                          <a:schemeClr val="tx1"/>
                        </a:solidFill>
                        <a:latin typeface="Arial" panose="020B0604020202020204" pitchFamily="34" charset="0"/>
                        <a:ea typeface="+mn-ea"/>
                        <a:cs typeface="Arial" panose="020B0604020202020204" pitchFamily="34" charset="0"/>
                      </a:endParaRPr>
                    </a:p>
                  </a:txBody>
                  <a:tcPr anchor="ctr">
                    <a:solidFill>
                      <a:srgbClr val="5B9BD5"/>
                    </a:solidFill>
                  </a:tcPr>
                </a:tc>
                <a:tc hMerge="1">
                  <a:txBody>
                    <a:bodyPr/>
                    <a:lstStyle/>
                    <a:p>
                      <a:endParaRPr lang="en-US" sz="1100">
                        <a:latin typeface="Arial" panose="020B0604020202020204" pitchFamily="34" charset="0"/>
                        <a:cs typeface="Arial" panose="020B0604020202020204"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7376907"/>
                  </a:ext>
                </a:extLst>
              </a:tr>
              <a:tr h="430083">
                <a:tc>
                  <a:txBody>
                    <a:bodyPr/>
                    <a:lstStyle/>
                    <a:p>
                      <a:r>
                        <a:rPr lang="en-US" sz="1100" dirty="0" smtClean="0">
                          <a:solidFill>
                            <a:schemeClr val="tx1"/>
                          </a:solidFill>
                          <a:latin typeface="Arial" panose="020B0604020202020204" pitchFamily="34" charset="0"/>
                          <a:cs typeface="Arial" panose="020B0604020202020204" pitchFamily="34" charset="0"/>
                        </a:rPr>
                        <a:t>Agreed weekly ramp performance review meetings setup in calendar</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chemeClr val="tx1"/>
                          </a:solidFill>
                          <a:latin typeface="Arial" panose="020B0604020202020204" pitchFamily="34" charset="0"/>
                          <a:cs typeface="Arial" panose="020B0604020202020204" pitchFamily="34" charset="0"/>
                        </a:rPr>
                        <a:t>EXL</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rgbClr val="00B050"/>
                          </a:solidFill>
                          <a:latin typeface="Arial" panose="020B0604020202020204" pitchFamily="34" charset="0"/>
                          <a:cs typeface="Arial" panose="020B0604020202020204" pitchFamily="34" charset="0"/>
                        </a:rPr>
                        <a:t>Complete</a:t>
                      </a:r>
                      <a:endParaRPr lang="en-US" sz="1100" dirty="0">
                        <a:solidFill>
                          <a:srgbClr val="00B050"/>
                        </a:solidFill>
                        <a:latin typeface="Arial" panose="020B0604020202020204" pitchFamily="34" charset="0"/>
                        <a:cs typeface="Arial" panose="020B0604020202020204" pitchFamily="34" charset="0"/>
                      </a:endParaRPr>
                    </a:p>
                  </a:txBody>
                  <a:tcPr anchor="ctr"/>
                </a:tc>
                <a:tc>
                  <a:txBody>
                    <a:bodyPr/>
                    <a:lstStyle/>
                    <a:p>
                      <a:pPr algn="l" fontAlgn="ctr"/>
                      <a:r>
                        <a:rPr lang="en-US" sz="1100" b="0" i="0" u="none" strike="noStrike" dirty="0" smtClean="0">
                          <a:solidFill>
                            <a:schemeClr val="tx1"/>
                          </a:solidFill>
                          <a:effectLst/>
                          <a:latin typeface="Arial" panose="020B0604020202020204" pitchFamily="34" charset="0"/>
                          <a:cs typeface="Arial" panose="020B0604020202020204" pitchFamily="34" charset="0"/>
                        </a:rPr>
                        <a:t>Transition</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governance in place. Daily  &amp; weekly KT cadence to kick in from 11/30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15579909"/>
                  </a:ext>
                </a:extLst>
              </a:tr>
              <a:tr h="430083">
                <a:tc>
                  <a:txBody>
                    <a:bodyPr/>
                    <a:lstStyle/>
                    <a:p>
                      <a:pPr algn="l" fontAlgn="ctr"/>
                      <a:r>
                        <a:rPr lang="en-US" sz="1100" b="0" i="0" u="none" strike="noStrike" dirty="0" smtClean="0">
                          <a:solidFill>
                            <a:schemeClr val="tx1"/>
                          </a:solidFill>
                          <a:effectLst/>
                          <a:latin typeface="Arial" panose="020B0604020202020204" pitchFamily="34" charset="0"/>
                          <a:cs typeface="Arial" panose="020B0604020202020204" pitchFamily="34" charset="0"/>
                        </a:rPr>
                        <a:t>Risks, Actions, Issues and Dependencies documented and shared with all relevant stakeholders</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chemeClr val="tx1"/>
                          </a:solidFill>
                          <a:latin typeface="Arial" panose="020B0604020202020204" pitchFamily="34" charset="0"/>
                          <a:cs typeface="Arial" panose="020B0604020202020204" pitchFamily="34" charset="0"/>
                        </a:rPr>
                        <a:t>EXL</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rgbClr val="00B050"/>
                          </a:solidFill>
                          <a:latin typeface="Arial" panose="020B0604020202020204" pitchFamily="34" charset="0"/>
                          <a:cs typeface="Arial" panose="020B0604020202020204" pitchFamily="34" charset="0"/>
                        </a:rPr>
                        <a:t>Complete</a:t>
                      </a:r>
                      <a:endParaRPr lang="en-US" sz="1100" dirty="0">
                        <a:solidFill>
                          <a:srgbClr val="00B050"/>
                        </a:solidFill>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RAID discussed</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as part of the program plan </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76533231"/>
                  </a:ext>
                </a:extLst>
              </a:tr>
              <a:tr h="258050">
                <a:tc gridSpan="4">
                  <a:txBody>
                    <a:bodyPr/>
                    <a:lstStyle/>
                    <a:p>
                      <a:r>
                        <a:rPr lang="en-US" sz="1100" b="1" dirty="0" smtClean="0">
                          <a:solidFill>
                            <a:schemeClr val="tx1"/>
                          </a:solidFill>
                          <a:latin typeface="Arial" panose="020B0604020202020204" pitchFamily="34" charset="0"/>
                          <a:cs typeface="Arial" panose="020B0604020202020204" pitchFamily="34" charset="0"/>
                        </a:rPr>
                        <a:t>3.0 Knowledge Transfer</a:t>
                      </a:r>
                      <a:endParaRPr lang="en-US" sz="1100" b="1" dirty="0">
                        <a:solidFill>
                          <a:schemeClr val="tx1"/>
                        </a:solidFill>
                        <a:latin typeface="Arial" panose="020B0604020202020204" pitchFamily="34" charset="0"/>
                        <a:cs typeface="Arial" panose="020B0604020202020204" pitchFamily="34" charset="0"/>
                      </a:endParaRPr>
                    </a:p>
                  </a:txBody>
                  <a:tcPr anchor="ctr">
                    <a:solidFill>
                      <a:schemeClr val="accent1"/>
                    </a:solidFill>
                  </a:tcPr>
                </a:tc>
                <a:tc hMerge="1">
                  <a:txBody>
                    <a:bodyPr/>
                    <a:lstStyle/>
                    <a:p>
                      <a:pPr algn="ctr"/>
                      <a:endParaRPr lang="en-US" sz="11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2743426"/>
                  </a:ext>
                </a:extLst>
              </a:tr>
              <a:tr h="430083">
                <a:tc>
                  <a:txBody>
                    <a:bodyPr/>
                    <a:lstStyle/>
                    <a:p>
                      <a:r>
                        <a:rPr lang="en-US" sz="1100" dirty="0" smtClean="0">
                          <a:solidFill>
                            <a:schemeClr val="tx1"/>
                          </a:solidFill>
                          <a:latin typeface="Arial" panose="020B0604020202020204" pitchFamily="34" charset="0"/>
                          <a:cs typeface="Arial" panose="020B0604020202020204" pitchFamily="34" charset="0"/>
                        </a:rPr>
                        <a:t>Training documentation completed and signed off</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chemeClr val="tx1"/>
                          </a:solidFill>
                          <a:latin typeface="Arial" panose="020B0604020202020204" pitchFamily="34" charset="0"/>
                          <a:cs typeface="Arial" panose="020B0604020202020204" pitchFamily="34" charset="0"/>
                        </a:rPr>
                        <a:t>EXL</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rgbClr val="00B050"/>
                          </a:solidFill>
                          <a:latin typeface="Arial" panose="020B0604020202020204" pitchFamily="34" charset="0"/>
                          <a:cs typeface="Arial" panose="020B0604020202020204" pitchFamily="34" charset="0"/>
                        </a:rPr>
                        <a:t>Complete</a:t>
                      </a:r>
                      <a:endParaRPr lang="en-US" sz="1100" dirty="0">
                        <a:solidFill>
                          <a:srgbClr val="00B050"/>
                        </a:solidFill>
                        <a:latin typeface="Arial" panose="020B0604020202020204" pitchFamily="34" charset="0"/>
                        <a:cs typeface="Arial" panose="020B0604020202020204" pitchFamily="34" charset="0"/>
                      </a:endParaRPr>
                    </a:p>
                  </a:txBody>
                  <a:tcPr anchor="ctr"/>
                </a:tc>
                <a:tc>
                  <a:txBody>
                    <a:bodyPr/>
                    <a:lstStyle/>
                    <a:p>
                      <a:r>
                        <a:rPr lang="en-US" sz="1100" dirty="0" smtClean="0">
                          <a:solidFill>
                            <a:schemeClr val="tx1"/>
                          </a:solidFill>
                          <a:latin typeface="Arial" panose="020B0604020202020204" pitchFamily="34" charset="0"/>
                          <a:cs typeface="Arial" panose="020B0604020202020204" pitchFamily="34" charset="0"/>
                        </a:rPr>
                        <a:t>23 out</a:t>
                      </a:r>
                      <a:r>
                        <a:rPr lang="en-US" sz="1100" baseline="0" dirty="0" smtClean="0">
                          <a:solidFill>
                            <a:schemeClr val="tx1"/>
                          </a:solidFill>
                          <a:latin typeface="Arial" panose="020B0604020202020204" pitchFamily="34" charset="0"/>
                          <a:cs typeface="Arial" panose="020B0604020202020204" pitchFamily="34" charset="0"/>
                        </a:rPr>
                        <a:t> 223 documents shared today. BSWH team to review and sign off all the SOPs</a:t>
                      </a:r>
                      <a:endParaRPr lang="en-US" sz="11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85900564"/>
                  </a:ext>
                </a:extLst>
              </a:tr>
              <a:tr h="258050">
                <a:tc>
                  <a:txBody>
                    <a:bodyPr/>
                    <a:lstStyle/>
                    <a:p>
                      <a:r>
                        <a:rPr lang="en-US" sz="1100" dirty="0" smtClean="0">
                          <a:solidFill>
                            <a:schemeClr val="tx1"/>
                          </a:solidFill>
                          <a:latin typeface="Arial" panose="020B0604020202020204" pitchFamily="34" charset="0"/>
                          <a:cs typeface="Arial" panose="020B0604020202020204" pitchFamily="34" charset="0"/>
                        </a:rPr>
                        <a:t>Clearance of Process Training by all FTEs</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chemeClr val="tx1"/>
                          </a:solidFill>
                          <a:latin typeface="Arial" panose="020B0604020202020204" pitchFamily="34" charset="0"/>
                          <a:cs typeface="Arial" panose="020B0604020202020204" pitchFamily="34" charset="0"/>
                        </a:rPr>
                        <a:t>EXL</a:t>
                      </a:r>
                      <a:endParaRPr lang="en-US" sz="11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rgbClr val="00B050"/>
                          </a:solidFill>
                          <a:latin typeface="Arial" panose="020B0604020202020204" pitchFamily="34" charset="0"/>
                          <a:cs typeface="Arial" panose="020B0604020202020204" pitchFamily="34" charset="0"/>
                        </a:rPr>
                        <a:t>Complete</a:t>
                      </a:r>
                      <a:endParaRPr lang="en-US" sz="1100" dirty="0">
                        <a:solidFill>
                          <a:srgbClr val="00B050"/>
                        </a:solidFill>
                        <a:latin typeface="Arial" panose="020B0604020202020204" pitchFamily="34" charset="0"/>
                        <a:cs typeface="Arial" panose="020B0604020202020204" pitchFamily="34" charset="0"/>
                      </a:endParaRPr>
                    </a:p>
                  </a:txBody>
                  <a:tcPr anchor="ctr"/>
                </a:tc>
                <a:tc>
                  <a:txBody>
                    <a:bodyPr/>
                    <a:lstStyle/>
                    <a:p>
                      <a:r>
                        <a:rPr lang="en-US" sz="1100" dirty="0" smtClean="0">
                          <a:solidFill>
                            <a:schemeClr val="tx1"/>
                          </a:solidFill>
                          <a:latin typeface="Arial" panose="020B0604020202020204" pitchFamily="34" charset="0"/>
                          <a:cs typeface="Arial" panose="020B0604020202020204" pitchFamily="34" charset="0"/>
                        </a:rPr>
                        <a:t>Entire</a:t>
                      </a:r>
                      <a:r>
                        <a:rPr lang="en-US" sz="1100" baseline="0" dirty="0" smtClean="0">
                          <a:solidFill>
                            <a:schemeClr val="tx1"/>
                          </a:solidFill>
                          <a:latin typeface="Arial" panose="020B0604020202020204" pitchFamily="34" charset="0"/>
                          <a:cs typeface="Arial" panose="020B0604020202020204" pitchFamily="34" charset="0"/>
                        </a:rPr>
                        <a:t> team cleared the assessment with the aggregate scores of 89.86%</a:t>
                      </a:r>
                      <a:endParaRPr lang="en-US" sz="11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93453661"/>
                  </a:ext>
                </a:extLst>
              </a:tr>
              <a:tr h="258050">
                <a:tc gridSpan="4">
                  <a:txBody>
                    <a:bodyPr/>
                    <a:lstStyle/>
                    <a:p>
                      <a:r>
                        <a:rPr lang="en-US" sz="1100" dirty="0" smtClean="0">
                          <a:solidFill>
                            <a:schemeClr val="tx1"/>
                          </a:solidFill>
                          <a:latin typeface="Arial" panose="020B0604020202020204" pitchFamily="34" charset="0"/>
                          <a:cs typeface="Arial" panose="020B0604020202020204" pitchFamily="34" charset="0"/>
                        </a:rPr>
                        <a:t>4.0 Process Management</a:t>
                      </a:r>
                      <a:endParaRPr lang="en-US" sz="1100" dirty="0">
                        <a:solidFill>
                          <a:schemeClr val="tx1"/>
                        </a:solidFill>
                        <a:latin typeface="Arial" panose="020B0604020202020204" pitchFamily="34" charset="0"/>
                        <a:cs typeface="Arial" panose="020B0604020202020204" pitchFamily="34" charset="0"/>
                      </a:endParaRPr>
                    </a:p>
                  </a:txBody>
                  <a:tcPr anchor="ctr">
                    <a:solidFill>
                      <a:srgbClr val="5B9BD5"/>
                    </a:solidFill>
                  </a:tcPr>
                </a:tc>
                <a:tc hMerge="1">
                  <a:txBody>
                    <a:bodyPr/>
                    <a:lstStyle/>
                    <a:p>
                      <a:pPr algn="ctr"/>
                      <a:endParaRPr lang="en-US" sz="11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7711773"/>
                  </a:ext>
                </a:extLst>
              </a:tr>
              <a:tr h="258050">
                <a:tc>
                  <a:txBody>
                    <a:bodyPr/>
                    <a:lstStyle/>
                    <a:p>
                      <a:r>
                        <a:rPr lang="en-US" sz="1100" dirty="0" smtClean="0">
                          <a:latin typeface="Arial" panose="020B0604020202020204" pitchFamily="34" charset="0"/>
                          <a:cs typeface="Arial" panose="020B0604020202020204" pitchFamily="34" charset="0"/>
                        </a:rPr>
                        <a:t>Workflow design agreed and tested</a:t>
                      </a:r>
                      <a:endParaRPr lang="en-US" sz="1100" dirty="0">
                        <a:latin typeface="Arial" panose="020B0604020202020204" pitchFamily="34" charset="0"/>
                        <a:cs typeface="Arial" panose="020B0604020202020204" pitchFamily="34" charset="0"/>
                      </a:endParaRPr>
                    </a:p>
                  </a:txBody>
                  <a:tcPr anchor="ctr"/>
                </a:tc>
                <a:tc>
                  <a:txBody>
                    <a:bodyPr/>
                    <a:lstStyle/>
                    <a:p>
                      <a:pPr algn="ctr"/>
                      <a:r>
                        <a:rPr lang="en-US" sz="1100" dirty="0" smtClean="0">
                          <a:latin typeface="Arial" panose="020B0604020202020204" pitchFamily="34" charset="0"/>
                          <a:cs typeface="Arial" panose="020B0604020202020204" pitchFamily="34" charset="0"/>
                        </a:rPr>
                        <a:t>EXL</a:t>
                      </a:r>
                      <a:endParaRPr lang="en-US" sz="1100" dirty="0">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rgbClr val="00B050"/>
                          </a:solidFill>
                          <a:latin typeface="Arial" panose="020B0604020202020204" pitchFamily="34" charset="0"/>
                          <a:cs typeface="Arial" panose="020B0604020202020204" pitchFamily="34" charset="0"/>
                        </a:rPr>
                        <a:t>Complete</a:t>
                      </a:r>
                      <a:endParaRPr lang="en-US" sz="1100" dirty="0">
                        <a:solidFill>
                          <a:srgbClr val="00B050"/>
                        </a:solidFill>
                        <a:latin typeface="Arial" panose="020B0604020202020204" pitchFamily="34" charset="0"/>
                        <a:cs typeface="Arial" panose="020B0604020202020204" pitchFamily="34" charset="0"/>
                      </a:endParaRPr>
                    </a:p>
                  </a:txBody>
                  <a:tcPr anchor="ctr"/>
                </a:tc>
                <a:tc>
                  <a:txBody>
                    <a:bodyPr/>
                    <a:lstStyle/>
                    <a:p>
                      <a:r>
                        <a:rPr lang="en-US" sz="1100" dirty="0" smtClean="0">
                          <a:latin typeface="Arial" panose="020B0604020202020204" pitchFamily="34" charset="0"/>
                          <a:cs typeface="Arial" panose="020B0604020202020204" pitchFamily="34" charset="0"/>
                        </a:rPr>
                        <a:t>Work allocation is being done via Ivalua/ Email / ImageNow/ Barinware. </a:t>
                      </a:r>
                      <a:endParaRPr lang="en-US"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753477812"/>
                  </a:ext>
                </a:extLst>
              </a:tr>
              <a:tr h="258050">
                <a:tc>
                  <a:txBody>
                    <a:bodyPr/>
                    <a:lstStyle/>
                    <a:p>
                      <a:r>
                        <a:rPr lang="en-US" sz="1100" dirty="0" smtClean="0">
                          <a:latin typeface="Arial" panose="020B0604020202020204" pitchFamily="34" charset="0"/>
                          <a:cs typeface="Arial" panose="020B0604020202020204" pitchFamily="34" charset="0"/>
                        </a:rPr>
                        <a:t>Volume ramp up plan agreed for ramp</a:t>
                      </a:r>
                      <a:endParaRPr lang="en-US" sz="1100" dirty="0">
                        <a:latin typeface="Arial" panose="020B0604020202020204" pitchFamily="34" charset="0"/>
                        <a:cs typeface="Arial" panose="020B0604020202020204" pitchFamily="34" charset="0"/>
                      </a:endParaRPr>
                    </a:p>
                  </a:txBody>
                  <a:tcPr anchor="ctr"/>
                </a:tc>
                <a:tc>
                  <a:txBody>
                    <a:bodyPr/>
                    <a:lstStyle/>
                    <a:p>
                      <a:pPr algn="ctr"/>
                      <a:r>
                        <a:rPr lang="en-US" sz="1100" dirty="0" smtClean="0">
                          <a:latin typeface="Arial" panose="020B0604020202020204" pitchFamily="34" charset="0"/>
                          <a:cs typeface="Arial" panose="020B0604020202020204" pitchFamily="34" charset="0"/>
                        </a:rPr>
                        <a:t>EXL</a:t>
                      </a:r>
                      <a:endParaRPr lang="en-US" sz="1100" dirty="0">
                        <a:latin typeface="Arial" panose="020B0604020202020204" pitchFamily="34" charset="0"/>
                        <a:cs typeface="Arial" panose="020B0604020202020204" pitchFamily="34" charset="0"/>
                      </a:endParaRPr>
                    </a:p>
                  </a:txBody>
                  <a:tcPr anchor="ctr"/>
                </a:tc>
                <a:tc>
                  <a:txBody>
                    <a:bodyPr/>
                    <a:lstStyle/>
                    <a:p>
                      <a:pPr algn="ctr"/>
                      <a:r>
                        <a:rPr lang="en-US" sz="1100" dirty="0" smtClean="0">
                          <a:solidFill>
                            <a:srgbClr val="00B050"/>
                          </a:solidFill>
                          <a:latin typeface="Arial" panose="020B0604020202020204" pitchFamily="34" charset="0"/>
                          <a:cs typeface="Arial" panose="020B0604020202020204" pitchFamily="34" charset="0"/>
                        </a:rPr>
                        <a:t>Complete</a:t>
                      </a:r>
                      <a:endParaRPr lang="en-US" sz="1100" dirty="0">
                        <a:solidFill>
                          <a:srgbClr val="00B050"/>
                        </a:solidFill>
                        <a:latin typeface="Arial" panose="020B0604020202020204" pitchFamily="34" charset="0"/>
                        <a:cs typeface="Arial" panose="020B0604020202020204" pitchFamily="34" charset="0"/>
                      </a:endParaRPr>
                    </a:p>
                  </a:txBody>
                  <a:tcPr anchor="ctr"/>
                </a:tc>
                <a:tc>
                  <a:txBody>
                    <a:bodyPr/>
                    <a:lstStyle/>
                    <a:p>
                      <a:r>
                        <a:rPr lang="en-US" sz="1100" dirty="0" smtClean="0">
                          <a:latin typeface="Arial" panose="020B0604020202020204" pitchFamily="34" charset="0"/>
                          <a:cs typeface="Arial" panose="020B0604020202020204" pitchFamily="34" charset="0"/>
                        </a:rPr>
                        <a:t>Ramp plan created and Approved</a:t>
                      </a:r>
                      <a:endParaRPr lang="en-US"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53995563"/>
                  </a:ext>
                </a:extLst>
              </a:tr>
              <a:tr h="430083">
                <a:tc>
                  <a:txBody>
                    <a:bodyPr/>
                    <a:lstStyle/>
                    <a:p>
                      <a:pPr marL="228600" indent="-228600">
                        <a:buAutoNum type="arabicParenR"/>
                      </a:pPr>
                      <a:r>
                        <a:rPr lang="en-US" sz="1100" dirty="0" smtClean="0">
                          <a:latin typeface="Arial" panose="020B0604020202020204" pitchFamily="34" charset="0"/>
                          <a:cs typeface="Arial" panose="020B0604020202020204" pitchFamily="34" charset="0"/>
                        </a:rPr>
                        <a:t>SLAs metrics agreed</a:t>
                      </a:r>
                      <a:r>
                        <a:rPr lang="en-US" sz="1100" baseline="0" dirty="0" smtClean="0">
                          <a:latin typeface="Arial" panose="020B0604020202020204" pitchFamily="34" charset="0"/>
                          <a:cs typeface="Arial" panose="020B0604020202020204" pitchFamily="34" charset="0"/>
                        </a:rPr>
                        <a:t> </a:t>
                      </a:r>
                    </a:p>
                    <a:p>
                      <a:pPr marL="228600" indent="-228600">
                        <a:buAutoNum type="arabicParenR"/>
                      </a:pPr>
                      <a:r>
                        <a:rPr lang="en-US" sz="1100" dirty="0" smtClean="0">
                          <a:latin typeface="Arial" panose="020B0604020202020204" pitchFamily="34" charset="0"/>
                          <a:cs typeface="Arial" panose="020B0604020202020204" pitchFamily="34" charset="0"/>
                        </a:rPr>
                        <a:t>SLAs targets agreed or baseline approach agreed </a:t>
                      </a:r>
                      <a:endParaRPr lang="en-US" sz="1100" dirty="0">
                        <a:latin typeface="Arial" panose="020B0604020202020204" pitchFamily="34" charset="0"/>
                        <a:cs typeface="Arial" panose="020B0604020202020204" pitchFamily="34" charset="0"/>
                      </a:endParaRPr>
                    </a:p>
                  </a:txBody>
                  <a:tcPr anchor="ctr"/>
                </a:tc>
                <a:tc>
                  <a:txBody>
                    <a:bodyPr/>
                    <a:lstStyle/>
                    <a:p>
                      <a:pPr algn="ctr"/>
                      <a:r>
                        <a:rPr lang="en-US" sz="1100" dirty="0" smtClean="0">
                          <a:latin typeface="Arial" panose="020B0604020202020204" pitchFamily="34" charset="0"/>
                          <a:cs typeface="Arial" panose="020B0604020202020204" pitchFamily="34" charset="0"/>
                        </a:rPr>
                        <a:t>EXL</a:t>
                      </a:r>
                      <a:endParaRPr lang="en-US" sz="11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B050"/>
                          </a:solidFill>
                          <a:latin typeface="Arial" panose="020B0604020202020204" pitchFamily="34" charset="0"/>
                          <a:cs typeface="Arial" panose="020B0604020202020204" pitchFamily="34" charset="0"/>
                        </a:rPr>
                        <a:t>Complete</a:t>
                      </a:r>
                    </a:p>
                  </a:txBody>
                  <a:tcPr anchor="ctr"/>
                </a:tc>
                <a:tc>
                  <a:txBody>
                    <a:bodyPr/>
                    <a:lstStyle/>
                    <a:p>
                      <a:r>
                        <a:rPr lang="en-US" sz="1100" dirty="0" smtClean="0">
                          <a:latin typeface="Arial" panose="020B0604020202020204" pitchFamily="34" charset="0"/>
                          <a:cs typeface="Arial" panose="020B0604020202020204" pitchFamily="34" charset="0"/>
                        </a:rPr>
                        <a:t>SLAs agreed and finalized</a:t>
                      </a:r>
                      <a:endParaRPr lang="en-US"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0500642"/>
                  </a:ext>
                </a:extLst>
              </a:tr>
              <a:tr h="430083">
                <a:tc>
                  <a:txBody>
                    <a:bodyPr/>
                    <a:lstStyle/>
                    <a:p>
                      <a:r>
                        <a:rPr lang="en-US" sz="1100" dirty="0" smtClean="0">
                          <a:latin typeface="Arial" panose="020B0604020202020204" pitchFamily="34" charset="0"/>
                          <a:cs typeface="Arial" panose="020B0604020202020204" pitchFamily="34" charset="0"/>
                        </a:rPr>
                        <a:t>Quality audit mechanism agreed</a:t>
                      </a:r>
                      <a:endParaRPr lang="en-US" sz="1100" dirty="0">
                        <a:latin typeface="Arial" panose="020B0604020202020204" pitchFamily="34" charset="0"/>
                        <a:cs typeface="Arial" panose="020B0604020202020204" pitchFamily="34" charset="0"/>
                      </a:endParaRPr>
                    </a:p>
                  </a:txBody>
                  <a:tcPr anchor="ctr"/>
                </a:tc>
                <a:tc>
                  <a:txBody>
                    <a:bodyPr/>
                    <a:lstStyle/>
                    <a:p>
                      <a:pPr algn="ctr"/>
                      <a:r>
                        <a:rPr lang="en-US" sz="1100" dirty="0" smtClean="0">
                          <a:latin typeface="Arial" panose="020B0604020202020204" pitchFamily="34" charset="0"/>
                          <a:cs typeface="Arial" panose="020B0604020202020204" pitchFamily="34" charset="0"/>
                        </a:rPr>
                        <a:t>EXL</a:t>
                      </a:r>
                      <a:endParaRPr lang="en-US" sz="11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rgbClr val="00B050"/>
                          </a:solidFill>
                          <a:latin typeface="Arial" panose="020B0604020202020204" pitchFamily="34" charset="0"/>
                          <a:ea typeface="+mn-ea"/>
                          <a:cs typeface="Arial" panose="020B0604020202020204" pitchFamily="34" charset="0"/>
                        </a:rPr>
                        <a:t>Complete</a:t>
                      </a:r>
                      <a:endParaRPr lang="en-US" sz="1100" kern="1200" dirty="0">
                        <a:solidFill>
                          <a:srgbClr val="00B050"/>
                        </a:solidFill>
                        <a:latin typeface="Arial" panose="020B0604020202020204" pitchFamily="34" charset="0"/>
                        <a:ea typeface="+mn-ea"/>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Quality plan and audit % agreed for ramp duration.</a:t>
                      </a:r>
                      <a:r>
                        <a:rPr lang="en-US" sz="1100" baseline="0" dirty="0" smtClean="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Accuracy to be reported on a daily and weekly frequency</a:t>
                      </a:r>
                    </a:p>
                  </a:txBody>
                  <a:tcPr anchor="ctr"/>
                </a:tc>
                <a:extLst>
                  <a:ext uri="{0D108BD9-81ED-4DB2-BD59-A6C34878D82A}">
                    <a16:rowId xmlns:a16="http://schemas.microsoft.com/office/drawing/2014/main" val="1089412951"/>
                  </a:ext>
                </a:extLst>
              </a:tr>
              <a:tr h="946183">
                <a:tc>
                  <a:txBody>
                    <a:bodyPr/>
                    <a:lstStyle/>
                    <a:p>
                      <a:r>
                        <a:rPr lang="en-US" sz="1100" dirty="0" smtClean="0">
                          <a:latin typeface="Arial" panose="020B0604020202020204" pitchFamily="34" charset="0"/>
                          <a:cs typeface="Arial" panose="020B0604020202020204" pitchFamily="34" charset="0"/>
                        </a:rPr>
                        <a:t>Shift design agreed</a:t>
                      </a:r>
                      <a:endParaRPr lang="en-US" sz="1100" dirty="0">
                        <a:latin typeface="Arial" panose="020B0604020202020204" pitchFamily="34" charset="0"/>
                        <a:cs typeface="Arial" panose="020B0604020202020204" pitchFamily="34" charset="0"/>
                      </a:endParaRPr>
                    </a:p>
                  </a:txBody>
                  <a:tcPr anchor="ctr"/>
                </a:tc>
                <a:tc>
                  <a:txBody>
                    <a:bodyPr/>
                    <a:lstStyle/>
                    <a:p>
                      <a:pPr algn="ctr"/>
                      <a:r>
                        <a:rPr lang="en-US" sz="1100" dirty="0" smtClean="0">
                          <a:latin typeface="Arial" panose="020B0604020202020204" pitchFamily="34" charset="0"/>
                          <a:cs typeface="Arial" panose="020B0604020202020204" pitchFamily="34" charset="0"/>
                        </a:rPr>
                        <a:t>EXL</a:t>
                      </a:r>
                      <a:endParaRPr lang="en-US" sz="11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B050"/>
                          </a:solidFill>
                          <a:latin typeface="Arial" panose="020B0604020202020204" pitchFamily="34" charset="0"/>
                          <a:cs typeface="Arial" panose="020B0604020202020204" pitchFamily="34" charset="0"/>
                        </a:rPr>
                        <a:t>Complete</a:t>
                      </a:r>
                    </a:p>
                  </a:txBody>
                  <a:tcPr anchor="ctr"/>
                </a:tc>
                <a:tc>
                  <a:txBody>
                    <a:bodyPr/>
                    <a:lstStyle/>
                    <a:p>
                      <a:r>
                        <a:rPr lang="en-US" sz="1100" dirty="0" smtClean="0">
                          <a:latin typeface="Arial" panose="020B0604020202020204" pitchFamily="34" charset="0"/>
                          <a:cs typeface="Arial" panose="020B0604020202020204" pitchFamily="34" charset="0"/>
                        </a:rPr>
                        <a:t>5:30 AM to 2:30 PM CDT</a:t>
                      </a:r>
                      <a:r>
                        <a:rPr lang="en-US" sz="1100" baseline="0" dirty="0" smtClean="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i.e. 5 PM to 2</a:t>
                      </a:r>
                      <a:r>
                        <a:rPr lang="en-US" sz="1100" baseline="0" dirty="0" smtClean="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AM IST / CST 5:30 AM to 2:30 PM </a:t>
                      </a:r>
                      <a:r>
                        <a:rPr lang="en-US" sz="1100" dirty="0" err="1" smtClean="0">
                          <a:latin typeface="Arial" panose="020B0604020202020204" pitchFamily="34" charset="0"/>
                          <a:cs typeface="Arial" panose="020B0604020202020204" pitchFamily="34" charset="0"/>
                        </a:rPr>
                        <a:t>i.e</a:t>
                      </a:r>
                      <a:r>
                        <a:rPr lang="en-US" sz="1100" dirty="0" smtClean="0">
                          <a:latin typeface="Arial" panose="020B0604020202020204" pitchFamily="34" charset="0"/>
                          <a:cs typeface="Arial" panose="020B0604020202020204" pitchFamily="34" charset="0"/>
                        </a:rPr>
                        <a:t> 4:00 PM – 1:00</a:t>
                      </a:r>
                      <a:r>
                        <a:rPr lang="en-US" sz="1100" baseline="0" dirty="0" smtClean="0">
                          <a:latin typeface="Arial" panose="020B0604020202020204" pitchFamily="34" charset="0"/>
                          <a:cs typeface="Arial" panose="020B0604020202020204" pitchFamily="34" charset="0"/>
                        </a:rPr>
                        <a:t> AM IST </a:t>
                      </a:r>
                      <a:r>
                        <a:rPr lang="en-US" sz="1100" dirty="0" smtClean="0">
                          <a:latin typeface="Arial" panose="020B0604020202020204" pitchFamily="34" charset="0"/>
                          <a:cs typeface="Arial" panose="020B0604020202020204" pitchFamily="34" charset="0"/>
                        </a:rPr>
                        <a:t>Providing 6+ hours of overlap with functional stakeholders </a:t>
                      </a:r>
                    </a:p>
                    <a:p>
                      <a:r>
                        <a:rPr lang="en-US" sz="1100" dirty="0" smtClean="0">
                          <a:latin typeface="Arial" panose="020B0604020202020204" pitchFamily="34" charset="0"/>
                          <a:cs typeface="Arial" panose="020B0604020202020204" pitchFamily="34" charset="0"/>
                        </a:rPr>
                        <a:t>Customer support and Disbursement</a:t>
                      </a:r>
                      <a:r>
                        <a:rPr lang="en-US" sz="1100" baseline="0" dirty="0" smtClean="0">
                          <a:latin typeface="Arial" panose="020B0604020202020204" pitchFamily="34" charset="0"/>
                          <a:cs typeface="Arial" panose="020B0604020202020204" pitchFamily="34" charset="0"/>
                        </a:rPr>
                        <a:t> – ~ 4 resources from these teams will follow 06:30 AM – 3:30 PM CDT. i.e. 06:00 PM – 3:00 AM IST/ </a:t>
                      </a:r>
                      <a:r>
                        <a:rPr lang="en-US" sz="1100" dirty="0" smtClean="0">
                          <a:latin typeface="Arial" panose="020B0604020202020204" pitchFamily="34" charset="0"/>
                          <a:cs typeface="Arial" panose="020B0604020202020204" pitchFamily="34" charset="0"/>
                        </a:rPr>
                        <a:t>CST 5:30 AM to 2:30 PM </a:t>
                      </a:r>
                      <a:r>
                        <a:rPr lang="en-US" sz="1100" dirty="0" err="1" smtClean="0">
                          <a:latin typeface="Arial" panose="020B0604020202020204" pitchFamily="34" charset="0"/>
                          <a:cs typeface="Arial" panose="020B0604020202020204" pitchFamily="34" charset="0"/>
                        </a:rPr>
                        <a:t>i.e</a:t>
                      </a:r>
                      <a:r>
                        <a:rPr lang="en-US" sz="1100" dirty="0" smtClean="0">
                          <a:latin typeface="Arial" panose="020B0604020202020204" pitchFamily="34" charset="0"/>
                          <a:cs typeface="Arial" panose="020B0604020202020204" pitchFamily="34" charset="0"/>
                        </a:rPr>
                        <a:t> 4:00 PM – 1:00</a:t>
                      </a:r>
                      <a:r>
                        <a:rPr lang="en-US" sz="1100" baseline="0" dirty="0" smtClean="0">
                          <a:latin typeface="Arial" panose="020B0604020202020204" pitchFamily="34" charset="0"/>
                          <a:cs typeface="Arial" panose="020B0604020202020204" pitchFamily="34" charset="0"/>
                        </a:rPr>
                        <a:t> AM IST, </a:t>
                      </a:r>
                      <a:r>
                        <a:rPr lang="en-US" sz="1100" dirty="0" smtClean="0">
                          <a:latin typeface="Arial" panose="020B0604020202020204" pitchFamily="34" charset="0"/>
                          <a:cs typeface="Arial" panose="020B0604020202020204" pitchFamily="34" charset="0"/>
                        </a:rPr>
                        <a:t>During Month/</a:t>
                      </a:r>
                      <a:r>
                        <a:rPr lang="en-US" sz="1100" baseline="0" dirty="0" smtClean="0">
                          <a:latin typeface="Arial" panose="020B0604020202020204" pitchFamily="34" charset="0"/>
                          <a:cs typeface="Arial" panose="020B0604020202020204" pitchFamily="34" charset="0"/>
                        </a:rPr>
                        <a:t> Annual </a:t>
                      </a:r>
                      <a:r>
                        <a:rPr lang="en-US" sz="1100" dirty="0" smtClean="0">
                          <a:latin typeface="Arial" panose="020B0604020202020204" pitchFamily="34" charset="0"/>
                          <a:cs typeface="Arial" panose="020B0604020202020204" pitchFamily="34" charset="0"/>
                        </a:rPr>
                        <a:t>close – 100% overlap</a:t>
                      </a:r>
                      <a:r>
                        <a:rPr lang="en-US" sz="1100" baseline="0" dirty="0" smtClean="0">
                          <a:latin typeface="Arial" panose="020B0604020202020204" pitchFamily="34" charset="0"/>
                          <a:cs typeface="Arial" panose="020B0604020202020204" pitchFamily="34" charset="0"/>
                        </a:rPr>
                        <a:t> if required</a:t>
                      </a:r>
                      <a:endParaRPr lang="en-US"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22609603"/>
                  </a:ext>
                </a:extLst>
              </a:tr>
            </a:tbl>
          </a:graphicData>
        </a:graphic>
      </p:graphicFrame>
    </p:spTree>
    <p:extLst>
      <p:ext uri="{BB962C8B-B14F-4D97-AF65-F5344CB8AC3E}">
        <p14:creationId xmlns:p14="http://schemas.microsoft.com/office/powerpoint/2010/main" val="3639932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Transition Readiness Checklist (2/2)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11698569"/>
              </p:ext>
            </p:extLst>
          </p:nvPr>
        </p:nvGraphicFramePr>
        <p:xfrm>
          <a:off x="404949" y="836615"/>
          <a:ext cx="11665132" cy="6027572"/>
        </p:xfrm>
        <a:graphic>
          <a:graphicData uri="http://schemas.openxmlformats.org/drawingml/2006/table">
            <a:tbl>
              <a:tblPr firstRow="1" bandRow="1">
                <a:tableStyleId>{5C22544A-7EE6-4342-B048-85BDC9FD1C3A}</a:tableStyleId>
              </a:tblPr>
              <a:tblGrid>
                <a:gridCol w="4231039">
                  <a:extLst>
                    <a:ext uri="{9D8B030D-6E8A-4147-A177-3AD203B41FA5}">
                      <a16:colId xmlns:a16="http://schemas.microsoft.com/office/drawing/2014/main" val="2800438693"/>
                    </a:ext>
                  </a:extLst>
                </a:gridCol>
                <a:gridCol w="1137795">
                  <a:extLst>
                    <a:ext uri="{9D8B030D-6E8A-4147-A177-3AD203B41FA5}">
                      <a16:colId xmlns:a16="http://schemas.microsoft.com/office/drawing/2014/main" val="401643036"/>
                    </a:ext>
                  </a:extLst>
                </a:gridCol>
                <a:gridCol w="1149532">
                  <a:extLst>
                    <a:ext uri="{9D8B030D-6E8A-4147-A177-3AD203B41FA5}">
                      <a16:colId xmlns:a16="http://schemas.microsoft.com/office/drawing/2014/main" val="2270895937"/>
                    </a:ext>
                  </a:extLst>
                </a:gridCol>
                <a:gridCol w="5146766">
                  <a:extLst>
                    <a:ext uri="{9D8B030D-6E8A-4147-A177-3AD203B41FA5}">
                      <a16:colId xmlns:a16="http://schemas.microsoft.com/office/drawing/2014/main" val="2138643247"/>
                    </a:ext>
                  </a:extLst>
                </a:gridCol>
              </a:tblGrid>
              <a:tr h="276662">
                <a:tc gridSpan="4">
                  <a:txBody>
                    <a:bodyPr/>
                    <a:lstStyle/>
                    <a:p>
                      <a:r>
                        <a:rPr lang="en-US" sz="1200" dirty="0" smtClean="0">
                          <a:latin typeface="Arial" panose="020B0604020202020204" pitchFamily="34" charset="0"/>
                          <a:cs typeface="Arial" panose="020B0604020202020204" pitchFamily="34" charset="0"/>
                        </a:rPr>
                        <a:t>5.0 People</a:t>
                      </a:r>
                      <a:endParaRPr lang="en-US" sz="1200" dirty="0">
                        <a:latin typeface="Arial" panose="020B0604020202020204" pitchFamily="34" charset="0"/>
                        <a:cs typeface="Arial" panose="020B0604020202020204" pitchFamily="34" charset="0"/>
                      </a:endParaRPr>
                    </a:p>
                  </a:txBody>
                  <a:tcPr/>
                </a:tc>
                <a:tc hMerge="1">
                  <a:txBody>
                    <a:bodyPr/>
                    <a:lstStyle/>
                    <a:p>
                      <a:endParaRPr lang="en-US" sz="11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9610322"/>
                  </a:ext>
                </a:extLst>
              </a:tr>
              <a:tr h="276662">
                <a:tc>
                  <a:txBody>
                    <a:bodyPr/>
                    <a:lstStyle/>
                    <a:p>
                      <a:pPr algn="ctr"/>
                      <a:r>
                        <a:rPr lang="en-US" sz="1200" b="1" dirty="0" smtClean="0">
                          <a:latin typeface="Arial" panose="020B0604020202020204" pitchFamily="34" charset="0"/>
                          <a:cs typeface="Arial" panose="020B0604020202020204" pitchFamily="34" charset="0"/>
                        </a:rPr>
                        <a:t>Criteria</a:t>
                      </a:r>
                      <a:endParaRPr lang="en-US"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Owner</a:t>
                      </a:r>
                      <a:endParaRPr lang="en-US"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Status</a:t>
                      </a:r>
                      <a:endParaRPr lang="en-US"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Remarks</a:t>
                      </a:r>
                      <a:endParaRPr lang="en-US"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47059898"/>
                  </a:ext>
                </a:extLst>
              </a:tr>
              <a:tr h="373885">
                <a:tc>
                  <a:txBody>
                    <a:bodyPr/>
                    <a:lstStyle/>
                    <a:p>
                      <a:r>
                        <a:rPr lang="en-US" sz="1200" dirty="0" smtClean="0">
                          <a:latin typeface="Arial" panose="020B0604020202020204" pitchFamily="34" charset="0"/>
                          <a:cs typeface="Arial" panose="020B0604020202020204" pitchFamily="34" charset="0"/>
                        </a:rPr>
                        <a:t>Required number of FTEs available to start ramp</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EXL</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solidFill>
                            <a:srgbClr val="00B050"/>
                          </a:solidFill>
                          <a:latin typeface="Arial" panose="020B0604020202020204" pitchFamily="34" charset="0"/>
                          <a:cs typeface="Arial" panose="020B0604020202020204" pitchFamily="34" charset="0"/>
                        </a:rPr>
                        <a:t>Complete</a:t>
                      </a:r>
                      <a:endParaRPr lang="en-US" sz="1200" b="1" dirty="0">
                        <a:solidFill>
                          <a:srgbClr val="00B050"/>
                        </a:solidFill>
                        <a:latin typeface="Arial" panose="020B0604020202020204" pitchFamily="34" charset="0"/>
                        <a:cs typeface="Arial" panose="020B0604020202020204" pitchFamily="34" charset="0"/>
                      </a:endParaRPr>
                    </a:p>
                  </a:txBody>
                  <a:tcPr anchor="ctr"/>
                </a:tc>
                <a:tc>
                  <a:txBody>
                    <a:bodyPr/>
                    <a:lstStyle/>
                    <a:p>
                      <a:r>
                        <a:rPr lang="en-US" sz="1200" dirty="0" smtClean="0">
                          <a:latin typeface="Arial" panose="020B0604020202020204" pitchFamily="34" charset="0"/>
                          <a:cs typeface="Arial" panose="020B0604020202020204" pitchFamily="34" charset="0"/>
                        </a:rPr>
                        <a:t>Total HC 53 against billable FTE of  44</a:t>
                      </a: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53833879"/>
                  </a:ext>
                </a:extLst>
              </a:tr>
              <a:tr h="276662">
                <a:tc>
                  <a:txBody>
                    <a:bodyPr/>
                    <a:lstStyle/>
                    <a:p>
                      <a:r>
                        <a:rPr lang="en-US" sz="1200" dirty="0" smtClean="0">
                          <a:latin typeface="Arial" panose="020B0604020202020204" pitchFamily="34" charset="0"/>
                          <a:cs typeface="Arial" panose="020B0604020202020204" pitchFamily="34" charset="0"/>
                        </a:rPr>
                        <a:t>Offshore team structure implemented</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EXL</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solidFill>
                            <a:srgbClr val="00B050"/>
                          </a:solidFill>
                          <a:latin typeface="Arial" panose="020B0604020202020204" pitchFamily="34" charset="0"/>
                          <a:cs typeface="Arial" panose="020B0604020202020204" pitchFamily="34" charset="0"/>
                        </a:rPr>
                        <a:t>Complete</a:t>
                      </a:r>
                      <a:endParaRPr lang="en-US" sz="1200" b="1" dirty="0">
                        <a:solidFill>
                          <a:srgbClr val="00B050"/>
                        </a:solidFill>
                        <a:latin typeface="Arial" panose="020B0604020202020204" pitchFamily="34" charset="0"/>
                        <a:cs typeface="Arial" panose="020B0604020202020204" pitchFamily="34" charset="0"/>
                      </a:endParaRPr>
                    </a:p>
                  </a:txBody>
                  <a:tcPr anchor="ctr"/>
                </a:tc>
                <a:tc>
                  <a:txBody>
                    <a:bodyPr/>
                    <a:lstStyle/>
                    <a:p>
                      <a:r>
                        <a:rPr lang="en-US" sz="1200" dirty="0" smtClean="0">
                          <a:latin typeface="Arial" panose="020B0604020202020204" pitchFamily="34" charset="0"/>
                          <a:cs typeface="Arial" panose="020B0604020202020204" pitchFamily="34" charset="0"/>
                        </a:rPr>
                        <a:t>Organization structure defined</a:t>
                      </a:r>
                      <a:r>
                        <a:rPr lang="en-US" sz="1200" baseline="0" dirty="0" smtClean="0">
                          <a:latin typeface="Arial" panose="020B0604020202020204" pitchFamily="34" charset="0"/>
                          <a:cs typeface="Arial" panose="020B0604020202020204" pitchFamily="34" charset="0"/>
                        </a:rPr>
                        <a:t> and agreed</a:t>
                      </a: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672294997"/>
                  </a:ext>
                </a:extLst>
              </a:tr>
              <a:tr h="276662">
                <a:tc>
                  <a:txBody>
                    <a:bodyPr/>
                    <a:lstStyle/>
                    <a:p>
                      <a:r>
                        <a:rPr lang="en-US" sz="1200" dirty="0" smtClean="0">
                          <a:latin typeface="Arial" panose="020B0604020202020204" pitchFamily="34" charset="0"/>
                          <a:cs typeface="Arial" panose="020B0604020202020204" pitchFamily="34" charset="0"/>
                        </a:rPr>
                        <a:t>Client SME/s identified to support quality audits and</a:t>
                      </a:r>
                      <a:r>
                        <a:rPr lang="en-US" sz="1200" baseline="0" dirty="0" smtClean="0">
                          <a:latin typeface="Arial" panose="020B0604020202020204" pitchFamily="34" charset="0"/>
                          <a:cs typeface="Arial" panose="020B0604020202020204" pitchFamily="34" charset="0"/>
                        </a:rPr>
                        <a:t> ramp</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EXL</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solidFill>
                            <a:srgbClr val="00B050"/>
                          </a:solidFill>
                          <a:latin typeface="Arial" panose="020B0604020202020204" pitchFamily="34" charset="0"/>
                          <a:cs typeface="Arial" panose="020B0604020202020204" pitchFamily="34" charset="0"/>
                        </a:rPr>
                        <a:t>Complete</a:t>
                      </a:r>
                      <a:endParaRPr lang="en-US" sz="1200" b="1" dirty="0">
                        <a:solidFill>
                          <a:srgbClr val="00B050"/>
                        </a:solidFill>
                        <a:latin typeface="Arial" panose="020B0604020202020204" pitchFamily="34" charset="0"/>
                        <a:cs typeface="Arial" panose="020B0604020202020204" pitchFamily="34" charset="0"/>
                      </a:endParaRPr>
                    </a:p>
                  </a:txBody>
                  <a:tcPr anchor="ctr"/>
                </a:tc>
                <a:tc>
                  <a:txBody>
                    <a:bodyPr/>
                    <a:lstStyle/>
                    <a:p>
                      <a:r>
                        <a:rPr lang="en-US" sz="1200" dirty="0" smtClean="0">
                          <a:latin typeface="Arial" panose="020B0604020202020204" pitchFamily="34" charset="0"/>
                          <a:cs typeface="Arial" panose="020B0604020202020204" pitchFamily="34" charset="0"/>
                        </a:rPr>
                        <a:t>List of SMEs shared</a:t>
                      </a: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00916111"/>
                  </a:ext>
                </a:extLst>
              </a:tr>
              <a:tr h="276662">
                <a:tc gridSpan="4">
                  <a:txBody>
                    <a:bodyPr/>
                    <a:lstStyle/>
                    <a:p>
                      <a:pPr marL="0" algn="l" defTabSz="914400" rtl="0" eaLnBrk="1" latinLnBrk="0" hangingPunct="1"/>
                      <a:r>
                        <a:rPr lang="en-US" sz="1200" b="1" kern="1200" dirty="0" smtClean="0">
                          <a:solidFill>
                            <a:schemeClr val="lt1"/>
                          </a:solidFill>
                          <a:latin typeface="Arial" panose="020B0604020202020204" pitchFamily="34" charset="0"/>
                          <a:ea typeface="+mn-ea"/>
                          <a:cs typeface="Arial" panose="020B0604020202020204" pitchFamily="34" charset="0"/>
                        </a:rPr>
                        <a:t>6.0 Technology and Telecom Setup</a:t>
                      </a:r>
                      <a:endParaRPr lang="en-US" sz="12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5B9BD5"/>
                    </a:solidFill>
                  </a:tcPr>
                </a:tc>
                <a:tc hMerge="1">
                  <a:txBody>
                    <a:bodyPr/>
                    <a:lstStyle/>
                    <a:p>
                      <a:endParaRPr lang="en-US" sz="1100">
                        <a:latin typeface="Arial" panose="020B0604020202020204" pitchFamily="34" charset="0"/>
                        <a:cs typeface="Arial" panose="020B0604020202020204"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7376907"/>
                  </a:ext>
                </a:extLst>
              </a:tr>
              <a:tr h="276662">
                <a:tc>
                  <a:txBody>
                    <a:bodyPr/>
                    <a:lstStyle/>
                    <a:p>
                      <a:r>
                        <a:rPr lang="en-US" sz="1200" dirty="0" smtClean="0">
                          <a:latin typeface="Arial" panose="020B0604020202020204" pitchFamily="34" charset="0"/>
                          <a:cs typeface="Arial" panose="020B0604020202020204" pitchFamily="34" charset="0"/>
                        </a:rPr>
                        <a:t>Network connectivity established</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EXL</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solidFill>
                            <a:srgbClr val="00B050"/>
                          </a:solidFill>
                          <a:latin typeface="Arial" panose="020B0604020202020204" pitchFamily="34" charset="0"/>
                          <a:cs typeface="Arial" panose="020B0604020202020204" pitchFamily="34" charset="0"/>
                        </a:rPr>
                        <a:t>Complete</a:t>
                      </a:r>
                      <a:endParaRPr lang="en-US" sz="1200" b="1" dirty="0">
                        <a:solidFill>
                          <a:srgbClr val="00B050"/>
                        </a:solidFill>
                        <a:latin typeface="Arial" panose="020B0604020202020204" pitchFamily="34" charset="0"/>
                        <a:cs typeface="Arial" panose="020B0604020202020204" pitchFamily="34" charset="0"/>
                      </a:endParaRPr>
                    </a:p>
                  </a:txBody>
                  <a:tcPr anchor="ctr"/>
                </a:tc>
                <a:tc>
                  <a:txBody>
                    <a:bodyPr/>
                    <a:lstStyle/>
                    <a:p>
                      <a:pPr algn="l" fontAlgn="ctr"/>
                      <a:r>
                        <a:rPr lang="en-US" sz="1200" b="0" i="0" u="none" strike="noStrike" dirty="0" smtClean="0">
                          <a:solidFill>
                            <a:srgbClr val="000000"/>
                          </a:solidFill>
                          <a:effectLst/>
                          <a:latin typeface="Arial" panose="020B0604020202020204" pitchFamily="34" charset="0"/>
                          <a:cs typeface="Arial" panose="020B0604020202020204" pitchFamily="34" charset="0"/>
                        </a:rPr>
                        <a:t>Network connectivity has been established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15579909"/>
                  </a:ext>
                </a:extLst>
              </a:tr>
              <a:tr h="947404">
                <a:tc>
                  <a:txBody>
                    <a:bodyPr/>
                    <a:lstStyle/>
                    <a:p>
                      <a:pPr algn="l" fontAlgn="ctr"/>
                      <a:r>
                        <a:rPr lang="en-US" sz="1200" b="0" i="0" u="none" strike="noStrike" dirty="0" smtClean="0">
                          <a:solidFill>
                            <a:srgbClr val="000000"/>
                          </a:solidFill>
                          <a:effectLst/>
                          <a:latin typeface="Arial" panose="020B0604020202020204" pitchFamily="34" charset="0"/>
                          <a:cs typeface="Arial" panose="020B0604020202020204" pitchFamily="34" charset="0"/>
                        </a:rPr>
                        <a:t>Voice telephony solution deployed and tested </a:t>
                      </a:r>
                      <a:endParaRPr lang="en-US" sz="1200" b="1" i="1" u="none" strike="noStrike" dirty="0">
                        <a:solidFill>
                          <a:srgbClr val="FF0000"/>
                        </a:solidFill>
                        <a:effectLst/>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EXL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50"/>
                          </a:solidFill>
                          <a:latin typeface="Arial" panose="020B0604020202020204" pitchFamily="34" charset="0"/>
                          <a:cs typeface="Arial" panose="020B0604020202020204" pitchFamily="34" charset="0"/>
                        </a:rPr>
                        <a:t>Complete</a:t>
                      </a:r>
                    </a:p>
                  </a:txBody>
                  <a:tcPr anchor="ctr"/>
                </a:tc>
                <a:tc>
                  <a:txBody>
                    <a:bodyPr/>
                    <a:lstStyle/>
                    <a:p>
                      <a:r>
                        <a:rPr lang="en-US" sz="1200" kern="1200" dirty="0" smtClean="0">
                          <a:solidFill>
                            <a:schemeClr val="dk1"/>
                          </a:solidFill>
                          <a:latin typeface="Arial" panose="020B0604020202020204" pitchFamily="34" charset="0"/>
                          <a:ea typeface="+mn-ea"/>
                          <a:cs typeface="Arial" panose="020B0604020202020204" pitchFamily="34" charset="0"/>
                        </a:rPr>
                        <a:t>12/07/2020:- Interim solution in place. customer support team will handle inquiries via voice mail instead of telephone calls. Long term solution to be worked upon</a:t>
                      </a:r>
                    </a:p>
                    <a:p>
                      <a:r>
                        <a:rPr lang="en-US" sz="1200" dirty="0" smtClean="0">
                          <a:latin typeface="Arial" panose="020B0604020202020204" pitchFamily="34" charset="0"/>
                          <a:cs typeface="Arial" panose="020B0604020202020204" pitchFamily="34" charset="0"/>
                        </a:rPr>
                        <a:t>Voice connectivity established. Final Testing to be completed with BSWH. Meeting scheduled for Wednesday</a:t>
                      </a:r>
                      <a:r>
                        <a:rPr lang="en-US" sz="1200" baseline="0" dirty="0" smtClean="0">
                          <a:latin typeface="Arial" panose="020B0604020202020204" pitchFamily="34" charset="0"/>
                          <a:cs typeface="Arial" panose="020B0604020202020204" pitchFamily="34" charset="0"/>
                        </a:rPr>
                        <a:t> 12/02 @ 07:00 AM CST</a:t>
                      </a:r>
                      <a:endParaRPr lang="en-US" sz="1200" dirty="0" smtClean="0">
                        <a:latin typeface="Arial" panose="020B0604020202020204" pitchFamily="34" charset="0"/>
                        <a:cs typeface="Arial" panose="020B0604020202020204" pitchFamily="34" charset="0"/>
                      </a:endParaRPr>
                    </a:p>
                    <a:p>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Ramp for inbound</a:t>
                      </a:r>
                      <a:r>
                        <a:rPr lang="en-US" sz="1200" baseline="0" dirty="0" smtClean="0">
                          <a:latin typeface="Arial" panose="020B0604020202020204" pitchFamily="34" charset="0"/>
                          <a:cs typeface="Arial" panose="020B0604020202020204" pitchFamily="34" charset="0"/>
                        </a:rPr>
                        <a:t> calls to start from 21</a:t>
                      </a:r>
                      <a:r>
                        <a:rPr lang="en-US" sz="1200" baseline="30000" dirty="0" smtClean="0">
                          <a:latin typeface="Arial" panose="020B0604020202020204" pitchFamily="34" charset="0"/>
                          <a:cs typeface="Arial" panose="020B0604020202020204" pitchFamily="34" charset="0"/>
                        </a:rPr>
                        <a:t>st</a:t>
                      </a:r>
                      <a:r>
                        <a:rPr lang="en-US" sz="1200" baseline="0" dirty="0" smtClean="0">
                          <a:latin typeface="Arial" panose="020B0604020202020204" pitchFamily="34" charset="0"/>
                          <a:cs typeface="Arial" panose="020B0604020202020204" pitchFamily="34" charset="0"/>
                        </a:rPr>
                        <a:t> Dec</a:t>
                      </a: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76533231"/>
                  </a:ext>
                </a:extLst>
              </a:tr>
              <a:tr h="461102">
                <a:tc>
                  <a:txBody>
                    <a:bodyPr/>
                    <a:lstStyle/>
                    <a:p>
                      <a:r>
                        <a:rPr lang="en-US" sz="1200" dirty="0" smtClean="0">
                          <a:latin typeface="Arial" panose="020B0604020202020204" pitchFamily="34" charset="0"/>
                          <a:cs typeface="Arial" panose="020B0604020202020204" pitchFamily="34" charset="0"/>
                        </a:rPr>
                        <a:t>User ids created to access Client systems and applications for the FTEs</a:t>
                      </a:r>
                      <a:endParaRPr lang="en-US"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EXL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50"/>
                          </a:solidFill>
                          <a:latin typeface="Arial" panose="020B0604020202020204" pitchFamily="34" charset="0"/>
                          <a:cs typeface="Arial" panose="020B0604020202020204" pitchFamily="34" charset="0"/>
                        </a:rPr>
                        <a:t>Complete</a:t>
                      </a:r>
                    </a:p>
                  </a:txBody>
                  <a:tcPr anchor="ctr"/>
                </a:tc>
                <a:tc>
                  <a:txBody>
                    <a:bodyPr/>
                    <a:lstStyle/>
                    <a:p>
                      <a:r>
                        <a:rPr lang="en-US" sz="1200" dirty="0" smtClean="0">
                          <a:latin typeface="Arial" panose="020B0604020202020204" pitchFamily="34" charset="0"/>
                          <a:cs typeface="Arial" panose="020B0604020202020204" pitchFamily="34" charset="0"/>
                        </a:rPr>
                        <a:t>User IDs have been created and team can access VDI</a:t>
                      </a: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437990615"/>
                  </a:ext>
                </a:extLst>
              </a:tr>
              <a:tr h="645543">
                <a:tc>
                  <a:txBody>
                    <a:bodyPr/>
                    <a:lstStyle/>
                    <a:p>
                      <a:r>
                        <a:rPr lang="en-US" sz="1200" dirty="0" smtClean="0">
                          <a:latin typeface="Arial" panose="020B0604020202020204" pitchFamily="34" charset="0"/>
                          <a:cs typeface="Arial" panose="020B0604020202020204" pitchFamily="34" charset="0"/>
                        </a:rPr>
                        <a:t>EXL FTEs are able to access all client applications and systems</a:t>
                      </a:r>
                      <a:endParaRPr lang="en-US" sz="1200" b="1" i="1" dirty="0">
                        <a:solidFill>
                          <a:srgbClr val="FF000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EXL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50"/>
                          </a:solidFill>
                          <a:latin typeface="Arial" panose="020B0604020202020204" pitchFamily="34" charset="0"/>
                          <a:cs typeface="Arial" panose="020B0604020202020204" pitchFamily="34" charset="0"/>
                        </a:rPr>
                        <a:t>Complete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Team has access</a:t>
                      </a:r>
                      <a:r>
                        <a:rPr lang="en-US" sz="1200" baseline="0" dirty="0" smtClean="0">
                          <a:latin typeface="Arial" panose="020B0604020202020204" pitchFamily="34" charset="0"/>
                          <a:cs typeface="Arial" panose="020B0604020202020204" pitchFamily="34" charset="0"/>
                        </a:rPr>
                        <a:t> to all the applications</a:t>
                      </a:r>
                      <a:endParaRPr lang="en-US" sz="1200"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11657406"/>
                  </a:ext>
                </a:extLst>
              </a:tr>
              <a:tr h="276662">
                <a:tc gridSpan="4">
                  <a:txBody>
                    <a:bodyPr/>
                    <a:lstStyle/>
                    <a:p>
                      <a:r>
                        <a:rPr lang="en-US" sz="1200" b="1" dirty="0" smtClean="0">
                          <a:solidFill>
                            <a:schemeClr val="bg1"/>
                          </a:solidFill>
                          <a:latin typeface="Arial" panose="020B0604020202020204" pitchFamily="34" charset="0"/>
                          <a:cs typeface="Arial" panose="020B0604020202020204" pitchFamily="34" charset="0"/>
                        </a:rPr>
                        <a:t>7.0 Facility Setup</a:t>
                      </a:r>
                      <a:endParaRPr lang="en-US" sz="1200" b="1" dirty="0">
                        <a:solidFill>
                          <a:schemeClr val="bg1"/>
                        </a:solidFill>
                        <a:latin typeface="Arial" panose="020B0604020202020204" pitchFamily="34" charset="0"/>
                        <a:cs typeface="Arial" panose="020B0604020202020204" pitchFamily="34" charset="0"/>
                      </a:endParaRPr>
                    </a:p>
                  </a:txBody>
                  <a:tcPr anchor="ctr">
                    <a:solidFill>
                      <a:schemeClr val="accent1"/>
                    </a:solidFill>
                  </a:tcPr>
                </a:tc>
                <a:tc hMerge="1">
                  <a:txBody>
                    <a:bodyPr/>
                    <a:lstStyle/>
                    <a:p>
                      <a:pPr algn="ctr"/>
                      <a:endParaRPr lang="en-US" sz="12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3481111"/>
                  </a:ext>
                </a:extLst>
              </a:tr>
              <a:tr h="461102">
                <a:tc>
                  <a:txBody>
                    <a:bodyPr/>
                    <a:lstStyle/>
                    <a:p>
                      <a:r>
                        <a:rPr lang="en-US" sz="1200" dirty="0" smtClean="0">
                          <a:latin typeface="Arial" panose="020B0604020202020204" pitchFamily="34" charset="0"/>
                          <a:cs typeface="Arial" panose="020B0604020202020204" pitchFamily="34" charset="0"/>
                        </a:rPr>
                        <a:t>Physical infrastructure in place to start production (workstations, physical access, etc.)</a:t>
                      </a:r>
                      <a:endParaRPr lang="en-US" sz="1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EXL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50"/>
                          </a:solidFill>
                          <a:latin typeface="Arial" panose="020B0604020202020204" pitchFamily="34" charset="0"/>
                          <a:cs typeface="Arial" panose="020B0604020202020204" pitchFamily="34" charset="0"/>
                        </a:rPr>
                        <a:t>Complete</a:t>
                      </a:r>
                    </a:p>
                  </a:txBody>
                  <a:tcPr anchor="ctr"/>
                </a:tc>
                <a:tc>
                  <a:txBody>
                    <a:bodyPr/>
                    <a:lstStyle/>
                    <a:p>
                      <a:r>
                        <a:rPr lang="en-US" sz="1200" dirty="0" smtClean="0">
                          <a:latin typeface="Arial" panose="020B0604020202020204" pitchFamily="34" charset="0"/>
                          <a:cs typeface="Arial" panose="020B0604020202020204" pitchFamily="34" charset="0"/>
                        </a:rPr>
                        <a:t>Work from home enabled for all the users</a:t>
                      </a: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5278738"/>
                  </a:ext>
                </a:extLst>
              </a:tr>
              <a:tr h="316604">
                <a:tc gridSpan="4">
                  <a:txBody>
                    <a:bodyPr/>
                    <a:lstStyle/>
                    <a:p>
                      <a:r>
                        <a:rPr lang="en-US" sz="1200" b="1" dirty="0" smtClean="0">
                          <a:solidFill>
                            <a:schemeClr val="bg1"/>
                          </a:solidFill>
                          <a:latin typeface="Arial" panose="020B0604020202020204" pitchFamily="34" charset="0"/>
                          <a:cs typeface="Arial" panose="020B0604020202020204" pitchFamily="34" charset="0"/>
                        </a:rPr>
                        <a:t>8.0 Business Continuity</a:t>
                      </a:r>
                      <a:endParaRPr lang="en-US" sz="1200" b="1" dirty="0">
                        <a:solidFill>
                          <a:schemeClr val="bg1"/>
                        </a:solidFill>
                        <a:latin typeface="Arial" panose="020B0604020202020204" pitchFamily="34" charset="0"/>
                        <a:cs typeface="Arial" panose="020B0604020202020204" pitchFamily="34" charset="0"/>
                      </a:endParaRPr>
                    </a:p>
                  </a:txBody>
                  <a:tcPr anchor="ctr">
                    <a:solidFill>
                      <a:schemeClr val="accent1"/>
                    </a:solidFill>
                  </a:tcPr>
                </a:tc>
                <a:tc hMerge="1">
                  <a:txBody>
                    <a:bodyPr/>
                    <a:lstStyle/>
                    <a:p>
                      <a:pPr algn="ctr"/>
                      <a:endParaRPr lang="en-US" sz="12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7515084"/>
                  </a:ext>
                </a:extLst>
              </a:tr>
              <a:tr h="461102">
                <a:tc>
                  <a:txBody>
                    <a:bodyPr/>
                    <a:lstStyle/>
                    <a:p>
                      <a:r>
                        <a:rPr lang="en-US" sz="1200" dirty="0" smtClean="0">
                          <a:latin typeface="Arial" panose="020B0604020202020204" pitchFamily="34" charset="0"/>
                          <a:cs typeface="Arial" panose="020B0604020202020204" pitchFamily="34" charset="0"/>
                        </a:rPr>
                        <a:t>Business Continuity and Disaster Recovery plan agreed</a:t>
                      </a:r>
                      <a:endParaRPr lang="en-US" sz="1200" b="1" i="1" dirty="0">
                        <a:solidFill>
                          <a:srgbClr val="FF000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EXL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50"/>
                          </a:solidFill>
                          <a:latin typeface="Arial" panose="020B0604020202020204" pitchFamily="34" charset="0"/>
                          <a:cs typeface="Arial" panose="020B0604020202020204" pitchFamily="34" charset="0"/>
                        </a:rPr>
                        <a:t>Complete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Business Continuity and Disaster Recovery plan agreed </a:t>
                      </a:r>
                      <a:r>
                        <a:rPr lang="en-US" sz="1200" baseline="0" dirty="0">
                          <a:latin typeface="Arial" panose="020B0604020202020204" pitchFamily="34" charset="0"/>
                          <a:cs typeface="Arial" panose="020B0604020202020204" pitchFamily="34" charset="0"/>
                        </a:rPr>
                        <a:t> </a:t>
                      </a:r>
                      <a:r>
                        <a:rPr lang="en-US" sz="1200" baseline="0" dirty="0" smtClean="0">
                          <a:latin typeface="Arial" panose="020B0604020202020204" pitchFamily="34" charset="0"/>
                          <a:cs typeface="Arial" panose="020B0604020202020204" pitchFamily="34" charset="0"/>
                        </a:rPr>
                        <a:t>and part of SOW</a:t>
                      </a:r>
                      <a:endParaRPr lang="en-US" sz="1200"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64940709"/>
                  </a:ext>
                </a:extLst>
              </a:tr>
            </a:tbl>
          </a:graphicData>
        </a:graphic>
      </p:graphicFrame>
    </p:spTree>
    <p:extLst>
      <p:ext uri="{BB962C8B-B14F-4D97-AF65-F5344CB8AC3E}">
        <p14:creationId xmlns:p14="http://schemas.microsoft.com/office/powerpoint/2010/main" val="1447475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US" dirty="0" smtClean="0">
                <a:cs typeface="Calibri" panose="020F0502020204030204" pitchFamily="34" charset="0"/>
              </a:rPr>
              <a:t>Annexure </a:t>
            </a:r>
            <a:endParaRPr lang="en-US" dirty="0">
              <a:cs typeface="Calibri" panose="020F0502020204030204" pitchFamily="34" charset="0"/>
            </a:endParaRPr>
          </a:p>
        </p:txBody>
      </p:sp>
    </p:spTree>
    <p:extLst>
      <p:ext uri="{BB962C8B-B14F-4D97-AF65-F5344CB8AC3E}">
        <p14:creationId xmlns:p14="http://schemas.microsoft.com/office/powerpoint/2010/main" val="3205213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flipH="1">
            <a:off x="5808362" y="2440840"/>
            <a:ext cx="3896" cy="2417813"/>
          </a:xfrm>
          <a:prstGeom prst="straightConnector1">
            <a:avLst/>
          </a:prstGeom>
          <a:noFill/>
          <a:ln w="12700" cap="flat" cmpd="sng" algn="ctr">
            <a:solidFill>
              <a:schemeClr val="tx1"/>
            </a:solidFill>
            <a:prstDash val="solid"/>
            <a:tailEnd type="triangle"/>
          </a:ln>
          <a:effectLst>
            <a:outerShdw blurRad="40000" dist="20000" dir="5400000" rotWithShape="0">
              <a:srgbClr val="000000">
                <a:alpha val="38000"/>
              </a:srgbClr>
            </a:outerShdw>
          </a:effectLst>
        </p:spPr>
      </p:cxnSp>
      <p:cxnSp>
        <p:nvCxnSpPr>
          <p:cNvPr id="41" name="Straight Connector 40"/>
          <p:cNvCxnSpPr/>
          <p:nvPr/>
        </p:nvCxnSpPr>
        <p:spPr>
          <a:xfrm flipH="1">
            <a:off x="2094958" y="2411458"/>
            <a:ext cx="1" cy="155448"/>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21" name="Straight Connector 20"/>
          <p:cNvCxnSpPr>
            <a:endCxn id="102" idx="0"/>
          </p:cNvCxnSpPr>
          <p:nvPr/>
        </p:nvCxnSpPr>
        <p:spPr>
          <a:xfrm>
            <a:off x="3704275" y="1847362"/>
            <a:ext cx="0" cy="24917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6" name="Straight Connector 15"/>
          <p:cNvCxnSpPr/>
          <p:nvPr/>
        </p:nvCxnSpPr>
        <p:spPr>
          <a:xfrm flipV="1">
            <a:off x="845189" y="2253996"/>
            <a:ext cx="640080" cy="6043"/>
          </a:xfrm>
          <a:prstGeom prst="line">
            <a:avLst/>
          </a:prstGeom>
          <a:noFill/>
          <a:ln w="12700" cap="flat" cmpd="sng" algn="ctr">
            <a:solidFill>
              <a:schemeClr val="tx1"/>
            </a:solidFill>
            <a:prstDash val="dash"/>
          </a:ln>
          <a:effectLst>
            <a:outerShdw blurRad="40000" dist="20000" dir="5400000" rotWithShape="0">
              <a:srgbClr val="000000">
                <a:alpha val="38000"/>
              </a:srgbClr>
            </a:outerShdw>
          </a:effectLst>
        </p:spPr>
      </p:cxnSp>
      <p:cxnSp>
        <p:nvCxnSpPr>
          <p:cNvPr id="74" name="Straight Connector 73"/>
          <p:cNvCxnSpPr>
            <a:stCxn id="76" idx="0"/>
            <a:endCxn id="185" idx="0"/>
          </p:cNvCxnSpPr>
          <p:nvPr/>
        </p:nvCxnSpPr>
        <p:spPr>
          <a:xfrm>
            <a:off x="1630571" y="2684029"/>
            <a:ext cx="12192" cy="280358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10" name="Elbow Connector 109"/>
          <p:cNvCxnSpPr/>
          <p:nvPr/>
        </p:nvCxnSpPr>
        <p:spPr>
          <a:xfrm rot="10800000" flipV="1">
            <a:off x="1609961" y="2567354"/>
            <a:ext cx="1000895" cy="138763"/>
          </a:xfrm>
          <a:prstGeom prst="bentConnector3">
            <a:avLst>
              <a:gd name="adj1" fmla="val 98725"/>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8" name="Straight Connector 7"/>
          <p:cNvCxnSpPr/>
          <p:nvPr/>
        </p:nvCxnSpPr>
        <p:spPr>
          <a:xfrm>
            <a:off x="640843" y="1840599"/>
            <a:ext cx="0" cy="137160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20" name="Straight Connector 19"/>
          <p:cNvCxnSpPr/>
          <p:nvPr/>
        </p:nvCxnSpPr>
        <p:spPr>
          <a:xfrm>
            <a:off x="4741473" y="2753818"/>
            <a:ext cx="0" cy="201168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22" name="Straight Connector 21"/>
          <p:cNvCxnSpPr>
            <a:endCxn id="104" idx="0"/>
          </p:cNvCxnSpPr>
          <p:nvPr/>
        </p:nvCxnSpPr>
        <p:spPr>
          <a:xfrm>
            <a:off x="6836773" y="2658135"/>
            <a:ext cx="46269" cy="1968149"/>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59" name="Straight Connector 58"/>
          <p:cNvCxnSpPr>
            <a:endCxn id="111" idx="0"/>
          </p:cNvCxnSpPr>
          <p:nvPr/>
        </p:nvCxnSpPr>
        <p:spPr>
          <a:xfrm>
            <a:off x="11331890" y="1889100"/>
            <a:ext cx="30096" cy="1676697"/>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39" name="Straight Connector 38"/>
          <p:cNvCxnSpPr>
            <a:endCxn id="103" idx="0"/>
          </p:cNvCxnSpPr>
          <p:nvPr/>
        </p:nvCxnSpPr>
        <p:spPr>
          <a:xfrm>
            <a:off x="3710159" y="1847362"/>
            <a:ext cx="8237" cy="2203816"/>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24" name="Elbow Connector 23"/>
          <p:cNvCxnSpPr/>
          <p:nvPr/>
        </p:nvCxnSpPr>
        <p:spPr>
          <a:xfrm rot="5400000">
            <a:off x="5259722" y="1631400"/>
            <a:ext cx="1097280" cy="0"/>
          </a:xfrm>
          <a:prstGeom prst="bentConnector3">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46" name="Title 3"/>
          <p:cNvSpPr txBox="1">
            <a:spLocks/>
          </p:cNvSpPr>
          <p:nvPr/>
        </p:nvSpPr>
        <p:spPr>
          <a:xfrm>
            <a:off x="323850" y="88938"/>
            <a:ext cx="6534150" cy="633798"/>
          </a:xfrm>
          <a:prstGeom prst="rect">
            <a:avLst/>
          </a:prstGeom>
          <a:ln w="12700">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7013" indent="-227013" algn="l">
              <a:lnSpc>
                <a:spcPts val="2900"/>
              </a:lnSpc>
            </a:pPr>
            <a:r>
              <a:rPr lang="en-US" sz="2800" dirty="0" smtClean="0">
                <a:solidFill>
                  <a:schemeClr val="bg1"/>
                </a:solidFill>
              </a:rPr>
              <a:t>BSWH- Accounts Payable and T&amp;E</a:t>
            </a:r>
            <a:endParaRPr lang="en-US" sz="2800" dirty="0">
              <a:solidFill>
                <a:prstClr val="white"/>
              </a:solidFill>
            </a:endParaRPr>
          </a:p>
        </p:txBody>
      </p:sp>
      <p:sp>
        <p:nvSpPr>
          <p:cNvPr id="75" name="Flowchart: Alternate Process 74"/>
          <p:cNvSpPr/>
          <p:nvPr/>
        </p:nvSpPr>
        <p:spPr>
          <a:xfrm>
            <a:off x="5298669" y="2072997"/>
            <a:ext cx="1044671" cy="37099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sysClr val="windowText" lastClr="000000">
                    <a:hueOff val="0"/>
                    <a:satOff val="0"/>
                    <a:lumOff val="0"/>
                    <a:alphaOff val="0"/>
                  </a:sysClr>
                </a:solidFill>
              </a:rPr>
              <a:t>Febin K A </a:t>
            </a:r>
          </a:p>
          <a:p>
            <a:pPr algn="ctr"/>
            <a:r>
              <a:rPr lang="en-US" sz="800" dirty="0" smtClean="0">
                <a:solidFill>
                  <a:sysClr val="windowText" lastClr="000000">
                    <a:hueOff val="0"/>
                    <a:satOff val="0"/>
                    <a:lumOff val="0"/>
                    <a:alphaOff val="0"/>
                  </a:sysClr>
                </a:solidFill>
              </a:rPr>
              <a:t>Lead Asst. Manager</a:t>
            </a:r>
          </a:p>
          <a:p>
            <a:pPr algn="ctr"/>
            <a:r>
              <a:rPr lang="en-US" sz="800" dirty="0" smtClean="0">
                <a:solidFill>
                  <a:sysClr val="windowText" lastClr="000000">
                    <a:hueOff val="0"/>
                    <a:satOff val="0"/>
                    <a:lumOff val="0"/>
                    <a:alphaOff val="0"/>
                  </a:sysClr>
                </a:solidFill>
              </a:rPr>
              <a:t>Customer Support</a:t>
            </a:r>
            <a:endParaRPr lang="en-US" sz="800" dirty="0">
              <a:solidFill>
                <a:sysClr val="windowText" lastClr="000000">
                  <a:hueOff val="0"/>
                  <a:satOff val="0"/>
                  <a:lumOff val="0"/>
                  <a:alphaOff val="0"/>
                </a:sysClr>
              </a:solidFill>
            </a:endParaRPr>
          </a:p>
        </p:txBody>
      </p:sp>
      <p:cxnSp>
        <p:nvCxnSpPr>
          <p:cNvPr id="4" name="Elbow Connector 3"/>
          <p:cNvCxnSpPr/>
          <p:nvPr/>
        </p:nvCxnSpPr>
        <p:spPr>
          <a:xfrm rot="16200000" flipV="1">
            <a:off x="6712469" y="-2545742"/>
            <a:ext cx="6178" cy="9235440"/>
          </a:xfrm>
          <a:prstGeom prst="bentConnector3">
            <a:avLst>
              <a:gd name="adj1" fmla="val 3800227"/>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0" name="Elbow Connector 9"/>
          <p:cNvCxnSpPr/>
          <p:nvPr/>
        </p:nvCxnSpPr>
        <p:spPr>
          <a:xfrm rot="5400000">
            <a:off x="5164343" y="2004884"/>
            <a:ext cx="221477" cy="1074352"/>
          </a:xfrm>
          <a:prstGeom prst="bentConnector3">
            <a:avLst>
              <a:gd name="adj1" fmla="val 50000"/>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128" name="Flowchart: Alternate Process 127"/>
          <p:cNvSpPr/>
          <p:nvPr/>
        </p:nvSpPr>
        <p:spPr>
          <a:xfrm>
            <a:off x="5396206" y="2654510"/>
            <a:ext cx="845894" cy="367901"/>
          </a:xfrm>
          <a:prstGeom prst="flowChartAlternateProcess">
            <a:avLst/>
          </a:prstGeom>
          <a:solidFill>
            <a:schemeClr val="bg1"/>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Shinto </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30" name="Flowchart: Alternate Process 129"/>
          <p:cNvSpPr/>
          <p:nvPr/>
        </p:nvSpPr>
        <p:spPr>
          <a:xfrm>
            <a:off x="5396206" y="3124104"/>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Shilpa</a:t>
            </a:r>
            <a:r>
              <a:rPr lang="en-US" sz="800" dirty="0" smtClean="0">
                <a:solidFill>
                  <a:prstClr val="black"/>
                </a:solidFill>
              </a:rPr>
              <a:t> Abraham</a:t>
            </a:r>
          </a:p>
          <a:p>
            <a:pPr algn="ctr"/>
            <a:r>
              <a:rPr lang="en-US" sz="800" dirty="0" smtClean="0">
                <a:solidFill>
                  <a:prstClr val="black"/>
                </a:solidFill>
              </a:rPr>
              <a:t>Executive</a:t>
            </a:r>
            <a:endParaRPr lang="en-US" sz="800" dirty="0">
              <a:solidFill>
                <a:sysClr val="windowText" lastClr="000000">
                  <a:hueOff val="0"/>
                  <a:satOff val="0"/>
                  <a:lumOff val="0"/>
                  <a:alphaOff val="0"/>
                </a:sysClr>
              </a:solidFill>
            </a:endParaRPr>
          </a:p>
        </p:txBody>
      </p:sp>
      <p:sp>
        <p:nvSpPr>
          <p:cNvPr id="132" name="Flowchart: Alternate Process 131"/>
          <p:cNvSpPr/>
          <p:nvPr/>
        </p:nvSpPr>
        <p:spPr>
          <a:xfrm>
            <a:off x="5396206" y="3616647"/>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Nancy Alfred Executive </a:t>
            </a:r>
            <a:endParaRPr lang="en-US" sz="800" dirty="0">
              <a:solidFill>
                <a:sysClr val="windowText" lastClr="000000">
                  <a:hueOff val="0"/>
                  <a:satOff val="0"/>
                  <a:lumOff val="0"/>
                  <a:alphaOff val="0"/>
                </a:sysClr>
              </a:solidFill>
            </a:endParaRPr>
          </a:p>
        </p:txBody>
      </p:sp>
      <p:cxnSp>
        <p:nvCxnSpPr>
          <p:cNvPr id="17" name="Elbow Connector 16"/>
          <p:cNvCxnSpPr/>
          <p:nvPr/>
        </p:nvCxnSpPr>
        <p:spPr>
          <a:xfrm>
            <a:off x="5821783" y="2544727"/>
            <a:ext cx="1014989" cy="97549"/>
          </a:xfrm>
          <a:prstGeom prst="bentConnector2">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98" name="Flowchart: Alternate Process 97"/>
          <p:cNvSpPr/>
          <p:nvPr/>
        </p:nvSpPr>
        <p:spPr>
          <a:xfrm>
            <a:off x="4327151" y="2654511"/>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Roselin George Sr Executive </a:t>
            </a:r>
            <a:endParaRPr lang="en-US" sz="800" dirty="0">
              <a:solidFill>
                <a:sysClr val="windowText" lastClr="000000">
                  <a:hueOff val="0"/>
                  <a:satOff val="0"/>
                  <a:lumOff val="0"/>
                  <a:alphaOff val="0"/>
                </a:sysClr>
              </a:solidFill>
            </a:endParaRPr>
          </a:p>
        </p:txBody>
      </p:sp>
      <p:sp>
        <p:nvSpPr>
          <p:cNvPr id="129" name="Flowchart: Alternate Process 128"/>
          <p:cNvSpPr/>
          <p:nvPr/>
        </p:nvSpPr>
        <p:spPr>
          <a:xfrm>
            <a:off x="4330777" y="4126944"/>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Nimmu Jose</a:t>
            </a:r>
          </a:p>
          <a:p>
            <a:pPr algn="ctr"/>
            <a:r>
              <a:rPr lang="en-US" sz="800" dirty="0" smtClean="0">
                <a:solidFill>
                  <a:prstClr val="black"/>
                </a:solidFill>
              </a:rPr>
              <a:t>Executive</a:t>
            </a:r>
            <a:endParaRPr lang="en-US" sz="800" dirty="0">
              <a:solidFill>
                <a:sysClr val="windowText" lastClr="000000">
                  <a:hueOff val="0"/>
                  <a:satOff val="0"/>
                  <a:lumOff val="0"/>
                  <a:alphaOff val="0"/>
                </a:sysClr>
              </a:solidFill>
            </a:endParaRPr>
          </a:p>
        </p:txBody>
      </p:sp>
      <p:sp>
        <p:nvSpPr>
          <p:cNvPr id="133" name="Flowchart: Alternate Process 132"/>
          <p:cNvSpPr/>
          <p:nvPr/>
        </p:nvSpPr>
        <p:spPr>
          <a:xfrm>
            <a:off x="4327151" y="3623416"/>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endParaRPr lang="en-US" sz="800" dirty="0" smtClean="0">
              <a:solidFill>
                <a:prstClr val="black"/>
              </a:solidFill>
            </a:endParaRPr>
          </a:p>
          <a:p>
            <a:pPr algn="ctr"/>
            <a:r>
              <a:rPr lang="en-US" sz="800" dirty="0" smtClean="0">
                <a:solidFill>
                  <a:prstClr val="black"/>
                </a:solidFill>
              </a:rPr>
              <a:t>Jomol George</a:t>
            </a:r>
          </a:p>
          <a:p>
            <a:pPr algn="ctr"/>
            <a:r>
              <a:rPr lang="en-US" sz="800" dirty="0" smtClean="0">
                <a:solidFill>
                  <a:prstClr val="black"/>
                </a:solidFill>
              </a:rPr>
              <a:t>Executive</a:t>
            </a:r>
          </a:p>
          <a:p>
            <a:pPr algn="ctr"/>
            <a:r>
              <a:rPr lang="en-US" sz="800" dirty="0" smtClean="0">
                <a:solidFill>
                  <a:prstClr val="black"/>
                </a:solidFill>
              </a:rPr>
              <a:t> </a:t>
            </a:r>
            <a:endParaRPr lang="en-US" sz="800" dirty="0">
              <a:solidFill>
                <a:sysClr val="windowText" lastClr="000000">
                  <a:hueOff val="0"/>
                  <a:satOff val="0"/>
                  <a:lumOff val="0"/>
                  <a:alphaOff val="0"/>
                </a:sysClr>
              </a:solidFill>
            </a:endParaRPr>
          </a:p>
        </p:txBody>
      </p:sp>
      <p:sp>
        <p:nvSpPr>
          <p:cNvPr id="175" name="Flowchart: Alternate Process 174"/>
          <p:cNvSpPr/>
          <p:nvPr/>
        </p:nvSpPr>
        <p:spPr>
          <a:xfrm>
            <a:off x="6428685" y="2658135"/>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Riya Joseph</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77" name="Flowchart: Alternate Process 176"/>
          <p:cNvSpPr/>
          <p:nvPr/>
        </p:nvSpPr>
        <p:spPr>
          <a:xfrm>
            <a:off x="6428685" y="3118204"/>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Indhu</a:t>
            </a:r>
            <a:r>
              <a:rPr lang="en-US" sz="800" dirty="0" smtClean="0">
                <a:solidFill>
                  <a:prstClr val="black"/>
                </a:solidFill>
              </a:rPr>
              <a:t> Ignatius</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181" name="Flowchart: Alternate Process 180"/>
          <p:cNvSpPr/>
          <p:nvPr/>
        </p:nvSpPr>
        <p:spPr>
          <a:xfrm>
            <a:off x="6428685" y="3607990"/>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Keerthana</a:t>
            </a:r>
            <a:endParaRPr lang="en-US" sz="800" dirty="0" smtClean="0">
              <a:solidFill>
                <a:prstClr val="black"/>
              </a:solidFill>
            </a:endParaRP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183" name="Flowchart: Alternate Process 182"/>
          <p:cNvSpPr/>
          <p:nvPr/>
        </p:nvSpPr>
        <p:spPr>
          <a:xfrm>
            <a:off x="3293520" y="2639684"/>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Fifi Cheeku</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85" name="Flowchart: Alternate Process 184"/>
          <p:cNvSpPr/>
          <p:nvPr/>
        </p:nvSpPr>
        <p:spPr>
          <a:xfrm>
            <a:off x="1219816" y="5487609"/>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Hena</a:t>
            </a:r>
            <a:r>
              <a:rPr lang="en-US" sz="800" dirty="0" smtClean="0">
                <a:solidFill>
                  <a:prstClr val="black"/>
                </a:solidFill>
              </a:rPr>
              <a:t> </a:t>
            </a:r>
            <a:r>
              <a:rPr lang="en-US" sz="800" dirty="0" err="1" smtClean="0">
                <a:solidFill>
                  <a:prstClr val="black"/>
                </a:solidFill>
              </a:rPr>
              <a:t>Treesa</a:t>
            </a:r>
            <a:endParaRPr lang="en-US" sz="800" dirty="0" smtClean="0">
              <a:solidFill>
                <a:prstClr val="black"/>
              </a:solidFill>
            </a:endParaRP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189" name="Flowchart: Alternate Process 188"/>
          <p:cNvSpPr/>
          <p:nvPr/>
        </p:nvSpPr>
        <p:spPr>
          <a:xfrm>
            <a:off x="3280919" y="3567936"/>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Drishya</a:t>
            </a:r>
            <a:endParaRPr lang="en-US" sz="800" dirty="0" smtClean="0">
              <a:solidFill>
                <a:prstClr val="black"/>
              </a:solidFill>
            </a:endParaRP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cxnSp>
        <p:nvCxnSpPr>
          <p:cNvPr id="30" name="Straight Connector 29"/>
          <p:cNvCxnSpPr>
            <a:endCxn id="84" idx="0"/>
          </p:cNvCxnSpPr>
          <p:nvPr/>
        </p:nvCxnSpPr>
        <p:spPr>
          <a:xfrm>
            <a:off x="2606749" y="2572060"/>
            <a:ext cx="12192" cy="2890581"/>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176" name="Flowchart: Alternate Process 175"/>
          <p:cNvSpPr/>
          <p:nvPr/>
        </p:nvSpPr>
        <p:spPr>
          <a:xfrm>
            <a:off x="2183802" y="2681789"/>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Chandra Babu</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78" name="Flowchart: Alternate Process 177"/>
          <p:cNvSpPr/>
          <p:nvPr/>
        </p:nvSpPr>
        <p:spPr>
          <a:xfrm>
            <a:off x="2195994" y="3105282"/>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Vibin Baby</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80" name="Flowchart: Alternate Process 179"/>
          <p:cNvSpPr/>
          <p:nvPr/>
        </p:nvSpPr>
        <p:spPr>
          <a:xfrm>
            <a:off x="2195994" y="3573441"/>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schemeClr val="tx1"/>
                </a:solidFill>
              </a:rPr>
              <a:t>Haripriya</a:t>
            </a:r>
          </a:p>
          <a:p>
            <a:pPr algn="ctr"/>
            <a:r>
              <a:rPr lang="en-US" sz="800" dirty="0" smtClean="0">
                <a:solidFill>
                  <a:schemeClr val="tx1"/>
                </a:solidFill>
              </a:rPr>
              <a:t>Executive </a:t>
            </a:r>
            <a:endParaRPr lang="en-US" sz="800" dirty="0">
              <a:solidFill>
                <a:schemeClr val="tx1"/>
              </a:solidFill>
            </a:endParaRPr>
          </a:p>
        </p:txBody>
      </p:sp>
      <p:sp>
        <p:nvSpPr>
          <p:cNvPr id="182" name="Flowchart: Alternate Process 181"/>
          <p:cNvSpPr/>
          <p:nvPr/>
        </p:nvSpPr>
        <p:spPr>
          <a:xfrm>
            <a:off x="2195994" y="4041600"/>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Megha</a:t>
            </a:r>
            <a:endParaRPr lang="en-US" sz="800" dirty="0" smtClean="0">
              <a:solidFill>
                <a:prstClr val="black"/>
              </a:solidFill>
            </a:endParaRP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210" name="Flowchart: Alternate Process 209"/>
          <p:cNvSpPr/>
          <p:nvPr/>
        </p:nvSpPr>
        <p:spPr>
          <a:xfrm>
            <a:off x="2195994" y="4490752"/>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Nimmy </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113" name="Freeform 112"/>
          <p:cNvSpPr/>
          <p:nvPr/>
        </p:nvSpPr>
        <p:spPr>
          <a:xfrm>
            <a:off x="5301469" y="950355"/>
            <a:ext cx="1005840" cy="27432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Shibu Scariah</a:t>
            </a:r>
          </a:p>
          <a:p>
            <a:pPr algn="ctr"/>
            <a:r>
              <a:rPr lang="en-US" sz="800" b="1" dirty="0" smtClean="0">
                <a:solidFill>
                  <a:prstClr val="black"/>
                </a:solidFill>
              </a:rPr>
              <a:t>Tower Lead</a:t>
            </a:r>
            <a:endParaRPr lang="en-US" sz="800" dirty="0">
              <a:solidFill>
                <a:sysClr val="windowText" lastClr="000000">
                  <a:hueOff val="0"/>
                  <a:satOff val="0"/>
                  <a:lumOff val="0"/>
                  <a:alphaOff val="0"/>
                </a:sysClr>
              </a:solidFill>
            </a:endParaRPr>
          </a:p>
        </p:txBody>
      </p:sp>
      <p:sp>
        <p:nvSpPr>
          <p:cNvPr id="97" name="Freeform 96"/>
          <p:cNvSpPr/>
          <p:nvPr/>
        </p:nvSpPr>
        <p:spPr>
          <a:xfrm>
            <a:off x="5301469" y="1420537"/>
            <a:ext cx="1005840" cy="27432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dirty="0" smtClean="0">
                <a:solidFill>
                  <a:sysClr val="windowText" lastClr="000000">
                    <a:hueOff val="0"/>
                    <a:satOff val="0"/>
                    <a:lumOff val="0"/>
                    <a:alphaOff val="0"/>
                  </a:sysClr>
                </a:solidFill>
              </a:rPr>
              <a:t>Yashin Edison</a:t>
            </a:r>
          </a:p>
          <a:p>
            <a:pPr algn="ctr"/>
            <a:r>
              <a:rPr lang="en-US" sz="800" dirty="0" smtClean="0">
                <a:solidFill>
                  <a:sysClr val="windowText" lastClr="000000">
                    <a:hueOff val="0"/>
                    <a:satOff val="0"/>
                    <a:lumOff val="0"/>
                    <a:alphaOff val="0"/>
                  </a:sysClr>
                </a:solidFill>
              </a:rPr>
              <a:t>Senior Manager</a:t>
            </a:r>
            <a:endParaRPr lang="en-US" sz="800" dirty="0">
              <a:solidFill>
                <a:sysClr val="windowText" lastClr="000000">
                  <a:hueOff val="0"/>
                  <a:satOff val="0"/>
                  <a:lumOff val="0"/>
                  <a:alphaOff val="0"/>
                </a:sysClr>
              </a:solidFill>
            </a:endParaRPr>
          </a:p>
        </p:txBody>
      </p:sp>
      <p:cxnSp>
        <p:nvCxnSpPr>
          <p:cNvPr id="43" name="Straight Connector 42"/>
          <p:cNvCxnSpPr/>
          <p:nvPr/>
        </p:nvCxnSpPr>
        <p:spPr>
          <a:xfrm>
            <a:off x="9188363" y="1843833"/>
            <a:ext cx="0" cy="82296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50" name="Straight Connector 49"/>
          <p:cNvCxnSpPr>
            <a:endCxn id="90" idx="0"/>
          </p:cNvCxnSpPr>
          <p:nvPr/>
        </p:nvCxnSpPr>
        <p:spPr>
          <a:xfrm>
            <a:off x="8741032" y="2661181"/>
            <a:ext cx="24384" cy="2215266"/>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52" name="Straight Connector 51"/>
          <p:cNvCxnSpPr>
            <a:endCxn id="89" idx="0"/>
          </p:cNvCxnSpPr>
          <p:nvPr/>
        </p:nvCxnSpPr>
        <p:spPr>
          <a:xfrm>
            <a:off x="9736935" y="2650731"/>
            <a:ext cx="6849" cy="1618909"/>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191" name="Flowchart: Alternate Process 190"/>
          <p:cNvSpPr/>
          <p:nvPr/>
        </p:nvSpPr>
        <p:spPr>
          <a:xfrm>
            <a:off x="8305893" y="2809229"/>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Rashmita</a:t>
            </a:r>
            <a:endParaRPr lang="en-US" sz="800" dirty="0">
              <a:solidFill>
                <a:prstClr val="black"/>
              </a:solidFill>
            </a:endParaRP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97" name="Flowchart: Alternate Process 196"/>
          <p:cNvSpPr/>
          <p:nvPr/>
        </p:nvSpPr>
        <p:spPr>
          <a:xfrm>
            <a:off x="8322469" y="3285114"/>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Sumi </a:t>
            </a:r>
            <a:r>
              <a:rPr lang="en-US" sz="800" dirty="0" err="1" smtClean="0">
                <a:solidFill>
                  <a:prstClr val="black"/>
                </a:solidFill>
              </a:rPr>
              <a:t>Renjith</a:t>
            </a:r>
            <a:endParaRPr lang="en-US" sz="800" dirty="0" smtClean="0">
              <a:solidFill>
                <a:prstClr val="black"/>
              </a:solidFill>
            </a:endParaRP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92" name="Flowchart: Alternate Process 191"/>
          <p:cNvSpPr/>
          <p:nvPr/>
        </p:nvSpPr>
        <p:spPr>
          <a:xfrm>
            <a:off x="9313988" y="2809228"/>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Joji PS</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99" name="Flowchart: Alternate Process 198"/>
          <p:cNvSpPr/>
          <p:nvPr/>
        </p:nvSpPr>
        <p:spPr>
          <a:xfrm>
            <a:off x="10928340" y="2617098"/>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SaneerSha</a:t>
            </a:r>
            <a:endParaRPr lang="en-US" sz="800" dirty="0" smtClean="0">
              <a:solidFill>
                <a:prstClr val="black"/>
              </a:solidFill>
            </a:endParaRP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203" name="Flowchart: Alternate Process 202"/>
          <p:cNvSpPr/>
          <p:nvPr/>
        </p:nvSpPr>
        <p:spPr>
          <a:xfrm>
            <a:off x="9308972" y="3290373"/>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Nithin</a:t>
            </a:r>
            <a:r>
              <a:rPr lang="en-US" sz="800" dirty="0" smtClean="0">
                <a:solidFill>
                  <a:prstClr val="black"/>
                </a:solidFill>
              </a:rPr>
              <a:t> Raj</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200" name="Flowchart: Alternate Process 199"/>
          <p:cNvSpPr/>
          <p:nvPr/>
        </p:nvSpPr>
        <p:spPr>
          <a:xfrm>
            <a:off x="10939039" y="3089594"/>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Bijo </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118" name="Flowchart: Alternate Process 117"/>
          <p:cNvSpPr/>
          <p:nvPr/>
        </p:nvSpPr>
        <p:spPr>
          <a:xfrm>
            <a:off x="2224665" y="4986810"/>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Sanju</a:t>
            </a:r>
            <a:endParaRPr lang="en-US" sz="800" dirty="0" smtClean="0">
              <a:solidFill>
                <a:prstClr val="black"/>
              </a:solidFill>
            </a:endParaRP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72" name="Flowchart: Alternate Process 71"/>
          <p:cNvSpPr/>
          <p:nvPr/>
        </p:nvSpPr>
        <p:spPr>
          <a:xfrm>
            <a:off x="1398147" y="2096532"/>
            <a:ext cx="1374701" cy="36203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sysClr val="windowText" lastClr="000000">
                    <a:hueOff val="0"/>
                    <a:satOff val="0"/>
                    <a:lumOff val="0"/>
                    <a:alphaOff val="0"/>
                  </a:sysClr>
                </a:solidFill>
              </a:rPr>
              <a:t>Molbin  George</a:t>
            </a:r>
          </a:p>
          <a:p>
            <a:pPr algn="ctr"/>
            <a:r>
              <a:rPr lang="en-US" sz="800" dirty="0" smtClean="0">
                <a:solidFill>
                  <a:sysClr val="windowText" lastClr="000000">
                    <a:hueOff val="0"/>
                    <a:satOff val="0"/>
                    <a:lumOff val="0"/>
                    <a:alphaOff val="0"/>
                  </a:sysClr>
                </a:solidFill>
              </a:rPr>
              <a:t>Lead Asst. Manager</a:t>
            </a:r>
          </a:p>
          <a:p>
            <a:pPr algn="ctr"/>
            <a:r>
              <a:rPr lang="en-US" sz="800" dirty="0" smtClean="0">
                <a:solidFill>
                  <a:sysClr val="windowText" lastClr="000000">
                    <a:hueOff val="0"/>
                    <a:satOff val="0"/>
                    <a:lumOff val="0"/>
                    <a:alphaOff val="0"/>
                  </a:sysClr>
                </a:solidFill>
              </a:rPr>
              <a:t>PO Processing &amp; Scanning</a:t>
            </a:r>
            <a:endParaRPr lang="en-US" sz="800" dirty="0">
              <a:solidFill>
                <a:sysClr val="windowText" lastClr="000000">
                  <a:hueOff val="0"/>
                  <a:satOff val="0"/>
                  <a:lumOff val="0"/>
                  <a:alphaOff val="0"/>
                </a:sysClr>
              </a:solidFill>
            </a:endParaRPr>
          </a:p>
        </p:txBody>
      </p:sp>
      <p:sp>
        <p:nvSpPr>
          <p:cNvPr id="76" name="Flowchart: Alternate Process 75"/>
          <p:cNvSpPr/>
          <p:nvPr/>
        </p:nvSpPr>
        <p:spPr>
          <a:xfrm>
            <a:off x="1207624" y="2684029"/>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Lakshmi C M</a:t>
            </a: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77" name="Flowchart: Alternate Process 76"/>
          <p:cNvSpPr/>
          <p:nvPr/>
        </p:nvSpPr>
        <p:spPr>
          <a:xfrm>
            <a:off x="3293520" y="3095659"/>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Neelima</a:t>
            </a:r>
            <a:r>
              <a:rPr lang="en-US" sz="800" dirty="0" smtClean="0">
                <a:solidFill>
                  <a:prstClr val="black"/>
                </a:solidFill>
              </a:rPr>
              <a:t> Ghosh</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78" name="Flowchart: Alternate Process 77"/>
          <p:cNvSpPr/>
          <p:nvPr/>
        </p:nvSpPr>
        <p:spPr>
          <a:xfrm>
            <a:off x="1219816" y="3564367"/>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schemeClr val="tx1"/>
                </a:solidFill>
              </a:rPr>
              <a:t>Ashna</a:t>
            </a:r>
            <a:r>
              <a:rPr lang="en-US" sz="800" dirty="0" smtClean="0">
                <a:solidFill>
                  <a:schemeClr val="tx1"/>
                </a:solidFill>
              </a:rPr>
              <a:t> Sara</a:t>
            </a:r>
          </a:p>
          <a:p>
            <a:pPr algn="ctr"/>
            <a:r>
              <a:rPr lang="en-US" sz="800" dirty="0" smtClean="0">
                <a:solidFill>
                  <a:schemeClr val="tx1"/>
                </a:solidFill>
              </a:rPr>
              <a:t>Executive </a:t>
            </a:r>
            <a:endParaRPr lang="en-US" sz="800" dirty="0">
              <a:solidFill>
                <a:schemeClr val="tx1"/>
              </a:solidFill>
            </a:endParaRPr>
          </a:p>
        </p:txBody>
      </p:sp>
      <p:sp>
        <p:nvSpPr>
          <p:cNvPr id="79" name="Flowchart: Alternate Process 78"/>
          <p:cNvSpPr/>
          <p:nvPr/>
        </p:nvSpPr>
        <p:spPr>
          <a:xfrm>
            <a:off x="1219816" y="4045764"/>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Amrutha</a:t>
            </a:r>
            <a:r>
              <a:rPr lang="en-US" sz="800" dirty="0" smtClean="0">
                <a:solidFill>
                  <a:prstClr val="black"/>
                </a:solidFill>
              </a:rPr>
              <a:t> K G</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80" name="Flowchart: Alternate Process 79"/>
          <p:cNvSpPr/>
          <p:nvPr/>
        </p:nvSpPr>
        <p:spPr>
          <a:xfrm>
            <a:off x="1219816" y="4517632"/>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Neethu</a:t>
            </a:r>
            <a:endParaRPr lang="en-US" sz="800" dirty="0" smtClean="0">
              <a:solidFill>
                <a:prstClr val="black"/>
              </a:solidFill>
            </a:endParaRP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87" name="Flowchart: Alternate Process 86"/>
          <p:cNvSpPr/>
          <p:nvPr/>
        </p:nvSpPr>
        <p:spPr>
          <a:xfrm>
            <a:off x="8254576" y="1993604"/>
            <a:ext cx="1866117" cy="565485"/>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sysClr val="windowText" lastClr="000000">
                    <a:hueOff val="0"/>
                    <a:satOff val="0"/>
                    <a:lumOff val="0"/>
                    <a:alphaOff val="0"/>
                  </a:sysClr>
                </a:solidFill>
              </a:rPr>
              <a:t>Kiran Joy</a:t>
            </a:r>
          </a:p>
          <a:p>
            <a:pPr algn="ctr"/>
            <a:r>
              <a:rPr lang="en-US" sz="800" dirty="0" smtClean="0">
                <a:solidFill>
                  <a:sysClr val="windowText" lastClr="000000">
                    <a:hueOff val="0"/>
                    <a:satOff val="0"/>
                    <a:lumOff val="0"/>
                    <a:alphaOff val="0"/>
                  </a:sysClr>
                </a:solidFill>
              </a:rPr>
              <a:t>Asst. Manager</a:t>
            </a:r>
          </a:p>
          <a:p>
            <a:pPr algn="ctr"/>
            <a:r>
              <a:rPr lang="en-US" sz="800" dirty="0" smtClean="0">
                <a:solidFill>
                  <a:sysClr val="windowText" lastClr="000000">
                    <a:hueOff val="0"/>
                    <a:satOff val="0"/>
                    <a:lumOff val="0"/>
                    <a:alphaOff val="0"/>
                  </a:sysClr>
                </a:solidFill>
              </a:rPr>
              <a:t>Summary Bills,</a:t>
            </a:r>
          </a:p>
          <a:p>
            <a:pPr algn="ctr"/>
            <a:r>
              <a:rPr lang="en-US" sz="800" dirty="0" smtClean="0">
                <a:solidFill>
                  <a:sysClr val="windowText" lastClr="000000">
                    <a:hueOff val="0"/>
                    <a:satOff val="0"/>
                    <a:lumOff val="0"/>
                    <a:alphaOff val="0"/>
                  </a:sysClr>
                </a:solidFill>
              </a:rPr>
              <a:t>Accounting, Unclaimed Property, Tax Compliance &amp; Audit Support</a:t>
            </a:r>
            <a:endParaRPr lang="en-US" sz="800" dirty="0">
              <a:solidFill>
                <a:sysClr val="windowText" lastClr="000000">
                  <a:hueOff val="0"/>
                  <a:satOff val="0"/>
                  <a:lumOff val="0"/>
                  <a:alphaOff val="0"/>
                </a:sysClr>
              </a:solidFill>
            </a:endParaRPr>
          </a:p>
        </p:txBody>
      </p:sp>
      <p:sp>
        <p:nvSpPr>
          <p:cNvPr id="88" name="Flowchart: Alternate Process 87"/>
          <p:cNvSpPr/>
          <p:nvPr/>
        </p:nvSpPr>
        <p:spPr>
          <a:xfrm>
            <a:off x="9305305" y="3749801"/>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Meera K P</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91" name="Flowchart: Alternate Process 90"/>
          <p:cNvSpPr/>
          <p:nvPr/>
        </p:nvSpPr>
        <p:spPr>
          <a:xfrm>
            <a:off x="10564835" y="2053744"/>
            <a:ext cx="1627165" cy="390244"/>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sysClr val="windowText" lastClr="000000">
                    <a:hueOff val="0"/>
                    <a:satOff val="0"/>
                    <a:lumOff val="0"/>
                    <a:alphaOff val="0"/>
                  </a:sysClr>
                </a:solidFill>
              </a:rPr>
              <a:t>Fiona Joan</a:t>
            </a:r>
          </a:p>
          <a:p>
            <a:pPr algn="ctr"/>
            <a:r>
              <a:rPr lang="en-US" sz="800" dirty="0" smtClean="0">
                <a:solidFill>
                  <a:sysClr val="windowText" lastClr="000000">
                    <a:hueOff val="0"/>
                    <a:satOff val="0"/>
                    <a:lumOff val="0"/>
                    <a:alphaOff val="0"/>
                  </a:sysClr>
                </a:solidFill>
              </a:rPr>
              <a:t>Asst. Manager</a:t>
            </a:r>
          </a:p>
          <a:p>
            <a:pPr algn="ctr"/>
            <a:r>
              <a:rPr lang="en-US" sz="800" dirty="0" smtClean="0">
                <a:solidFill>
                  <a:sysClr val="windowText" lastClr="000000">
                    <a:hueOff val="0"/>
                    <a:satOff val="0"/>
                    <a:lumOff val="0"/>
                    <a:alphaOff val="0"/>
                  </a:sysClr>
                </a:solidFill>
              </a:rPr>
              <a:t>Disbursements &amp; Patient Refund</a:t>
            </a:r>
            <a:endParaRPr lang="en-US" sz="800" dirty="0">
              <a:solidFill>
                <a:sysClr val="windowText" lastClr="000000">
                  <a:hueOff val="0"/>
                  <a:satOff val="0"/>
                  <a:lumOff val="0"/>
                  <a:alphaOff val="0"/>
                </a:sysClr>
              </a:solidFill>
            </a:endParaRPr>
          </a:p>
        </p:txBody>
      </p:sp>
      <p:sp>
        <p:nvSpPr>
          <p:cNvPr id="93" name="Flowchart: Alternate Process 92"/>
          <p:cNvSpPr/>
          <p:nvPr/>
        </p:nvSpPr>
        <p:spPr>
          <a:xfrm>
            <a:off x="1205218" y="3129267"/>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Raghy</a:t>
            </a:r>
            <a:endParaRPr lang="en-US" sz="800" dirty="0" smtClean="0">
              <a:solidFill>
                <a:prstClr val="black"/>
              </a:solidFill>
            </a:endParaRPr>
          </a:p>
          <a:p>
            <a:pPr algn="ctr"/>
            <a:r>
              <a:rPr lang="en-US" sz="800" dirty="0" smtClean="0">
                <a:solidFill>
                  <a:prstClr val="black"/>
                </a:solidFill>
              </a:rPr>
              <a:t>Sr Executive </a:t>
            </a:r>
            <a:endParaRPr lang="en-US" sz="800" dirty="0">
              <a:solidFill>
                <a:sysClr val="windowText" lastClr="000000">
                  <a:hueOff val="0"/>
                  <a:satOff val="0"/>
                  <a:lumOff val="0"/>
                  <a:alphaOff val="0"/>
                </a:sysClr>
              </a:solidFill>
            </a:endParaRPr>
          </a:p>
        </p:txBody>
      </p:sp>
      <p:sp>
        <p:nvSpPr>
          <p:cNvPr id="94" name="Flowchart: Alternate Process 93"/>
          <p:cNvSpPr/>
          <p:nvPr/>
        </p:nvSpPr>
        <p:spPr>
          <a:xfrm>
            <a:off x="5396205" y="4099664"/>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Merin Varghese</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81" name="Flowchart: Alternate Process 80"/>
          <p:cNvSpPr/>
          <p:nvPr/>
        </p:nvSpPr>
        <p:spPr>
          <a:xfrm>
            <a:off x="4325346" y="3158039"/>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Roshan</a:t>
            </a:r>
          </a:p>
          <a:p>
            <a:pPr algn="ctr"/>
            <a:r>
              <a:rPr lang="en-US" sz="800" dirty="0" smtClean="0">
                <a:solidFill>
                  <a:prstClr val="black"/>
                </a:solidFill>
              </a:rPr>
              <a:t>Sr Executive</a:t>
            </a:r>
            <a:endParaRPr lang="en-US" sz="800" dirty="0">
              <a:solidFill>
                <a:sysClr val="windowText" lastClr="000000">
                  <a:hueOff val="0"/>
                  <a:satOff val="0"/>
                  <a:lumOff val="0"/>
                  <a:alphaOff val="0"/>
                </a:sysClr>
              </a:solidFill>
            </a:endParaRPr>
          </a:p>
        </p:txBody>
      </p:sp>
      <p:sp>
        <p:nvSpPr>
          <p:cNvPr id="83" name="Flowchart: Alternate Process 82"/>
          <p:cNvSpPr/>
          <p:nvPr/>
        </p:nvSpPr>
        <p:spPr>
          <a:xfrm>
            <a:off x="4325336" y="4619792"/>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Ammu</a:t>
            </a:r>
            <a:endParaRPr lang="en-US" sz="800" dirty="0" smtClean="0">
              <a:solidFill>
                <a:prstClr val="black"/>
              </a:solidFill>
            </a:endParaRPr>
          </a:p>
          <a:p>
            <a:pPr algn="ctr"/>
            <a:r>
              <a:rPr lang="en-US" sz="800" dirty="0" smtClean="0">
                <a:solidFill>
                  <a:prstClr val="black"/>
                </a:solidFill>
              </a:rPr>
              <a:t>Sr Executive</a:t>
            </a:r>
            <a:endParaRPr lang="en-US" sz="800" dirty="0">
              <a:solidFill>
                <a:sysClr val="windowText" lastClr="000000">
                  <a:hueOff val="0"/>
                  <a:satOff val="0"/>
                  <a:lumOff val="0"/>
                  <a:alphaOff val="0"/>
                </a:sysClr>
              </a:solidFill>
            </a:endParaRPr>
          </a:p>
        </p:txBody>
      </p:sp>
      <p:sp>
        <p:nvSpPr>
          <p:cNvPr id="85" name="Flowchart: Alternate Process 84"/>
          <p:cNvSpPr/>
          <p:nvPr/>
        </p:nvSpPr>
        <p:spPr>
          <a:xfrm>
            <a:off x="6426017" y="4097776"/>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Tisha</a:t>
            </a:r>
            <a:r>
              <a:rPr lang="en-US" sz="800" dirty="0" smtClean="0">
                <a:solidFill>
                  <a:prstClr val="black"/>
                </a:solidFill>
              </a:rPr>
              <a:t> K S</a:t>
            </a:r>
          </a:p>
          <a:p>
            <a:pPr algn="ctr"/>
            <a:r>
              <a:rPr lang="en-US" sz="800" dirty="0" smtClean="0">
                <a:solidFill>
                  <a:prstClr val="black"/>
                </a:solidFill>
              </a:rPr>
              <a:t>Executive</a:t>
            </a:r>
            <a:endParaRPr lang="en-US" sz="800" dirty="0">
              <a:solidFill>
                <a:sysClr val="windowText" lastClr="000000">
                  <a:hueOff val="0"/>
                  <a:satOff val="0"/>
                  <a:lumOff val="0"/>
                  <a:alphaOff val="0"/>
                </a:sysClr>
              </a:solidFill>
            </a:endParaRPr>
          </a:p>
        </p:txBody>
      </p:sp>
      <p:sp>
        <p:nvSpPr>
          <p:cNvPr id="84" name="Flowchart: Alternate Process 83"/>
          <p:cNvSpPr/>
          <p:nvPr/>
        </p:nvSpPr>
        <p:spPr>
          <a:xfrm>
            <a:off x="2195994" y="5462641"/>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Niya</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92" name="Flowchart: Alternate Process 91"/>
          <p:cNvSpPr/>
          <p:nvPr/>
        </p:nvSpPr>
        <p:spPr>
          <a:xfrm>
            <a:off x="218752" y="2658553"/>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Ashwin</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cxnSp>
        <p:nvCxnSpPr>
          <p:cNvPr id="6" name="Straight Connector 5"/>
          <p:cNvCxnSpPr/>
          <p:nvPr/>
        </p:nvCxnSpPr>
        <p:spPr>
          <a:xfrm flipH="1">
            <a:off x="640843" y="1840599"/>
            <a:ext cx="1463040" cy="6763"/>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95" name="Flowchart: Alternate Process 94"/>
          <p:cNvSpPr/>
          <p:nvPr/>
        </p:nvSpPr>
        <p:spPr>
          <a:xfrm>
            <a:off x="218752" y="3145237"/>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Aleena</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96" name="Flowchart: Alternate Process 95"/>
          <p:cNvSpPr/>
          <p:nvPr/>
        </p:nvSpPr>
        <p:spPr>
          <a:xfrm>
            <a:off x="218752" y="2076088"/>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T &amp; E</a:t>
            </a:r>
            <a:endParaRPr lang="en-US" sz="800" dirty="0">
              <a:solidFill>
                <a:sysClr val="windowText" lastClr="000000">
                  <a:hueOff val="0"/>
                  <a:satOff val="0"/>
                  <a:lumOff val="0"/>
                  <a:alphaOff val="0"/>
                </a:sysClr>
              </a:solidFill>
            </a:endParaRPr>
          </a:p>
        </p:txBody>
      </p:sp>
      <p:sp>
        <p:nvSpPr>
          <p:cNvPr id="99" name="Flowchart: Alternate Process 98"/>
          <p:cNvSpPr/>
          <p:nvPr/>
        </p:nvSpPr>
        <p:spPr>
          <a:xfrm>
            <a:off x="1219816" y="4992277"/>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Sreekutty</a:t>
            </a:r>
            <a:endParaRPr lang="en-US" sz="800" dirty="0" smtClean="0">
              <a:solidFill>
                <a:prstClr val="black"/>
              </a:solidFill>
            </a:endParaRP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102" name="Flowchart: Alternate Process 101"/>
          <p:cNvSpPr/>
          <p:nvPr/>
        </p:nvSpPr>
        <p:spPr>
          <a:xfrm>
            <a:off x="3197724" y="2096532"/>
            <a:ext cx="1044671" cy="414407"/>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sysClr val="windowText" lastClr="000000">
                    <a:hueOff val="0"/>
                    <a:satOff val="0"/>
                    <a:lumOff val="0"/>
                    <a:alphaOff val="0"/>
                  </a:sysClr>
                </a:solidFill>
              </a:rPr>
              <a:t>Vidya Kumble </a:t>
            </a:r>
          </a:p>
          <a:p>
            <a:pPr algn="ctr"/>
            <a:r>
              <a:rPr lang="en-US" sz="800" dirty="0" smtClean="0">
                <a:solidFill>
                  <a:sysClr val="windowText" lastClr="000000">
                    <a:hueOff val="0"/>
                    <a:satOff val="0"/>
                    <a:lumOff val="0"/>
                    <a:alphaOff val="0"/>
                  </a:sysClr>
                </a:solidFill>
              </a:rPr>
              <a:t>Asst. Manager</a:t>
            </a:r>
          </a:p>
          <a:p>
            <a:pPr algn="ctr"/>
            <a:r>
              <a:rPr lang="en-US" sz="800" dirty="0" smtClean="0">
                <a:solidFill>
                  <a:sysClr val="windowText" lastClr="000000">
                    <a:hueOff val="0"/>
                    <a:satOff val="0"/>
                    <a:lumOff val="0"/>
                    <a:alphaOff val="0"/>
                  </a:sysClr>
                </a:solidFill>
              </a:rPr>
              <a:t>Non PO Processing</a:t>
            </a:r>
            <a:endParaRPr lang="en-US" sz="800" dirty="0">
              <a:solidFill>
                <a:sysClr val="windowText" lastClr="000000">
                  <a:hueOff val="0"/>
                  <a:satOff val="0"/>
                  <a:lumOff val="0"/>
                  <a:alphaOff val="0"/>
                </a:sysClr>
              </a:solidFill>
            </a:endParaRPr>
          </a:p>
        </p:txBody>
      </p:sp>
      <p:sp>
        <p:nvSpPr>
          <p:cNvPr id="103" name="Flowchart: Alternate Process 102"/>
          <p:cNvSpPr/>
          <p:nvPr/>
        </p:nvSpPr>
        <p:spPr>
          <a:xfrm>
            <a:off x="3295449" y="4051178"/>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Shilpa B</a:t>
            </a:r>
            <a:endParaRPr lang="en-US" sz="800" dirty="0">
              <a:solidFill>
                <a:prstClr val="black"/>
              </a:solidFill>
            </a:endParaRPr>
          </a:p>
          <a:p>
            <a:pPr algn="ctr"/>
            <a:r>
              <a:rPr lang="en-US" sz="800" dirty="0">
                <a:solidFill>
                  <a:prstClr val="black"/>
                </a:solidFill>
              </a:rPr>
              <a:t>Executive </a:t>
            </a:r>
          </a:p>
        </p:txBody>
      </p:sp>
      <p:sp>
        <p:nvSpPr>
          <p:cNvPr id="104" name="Flowchart: Alternate Process 103"/>
          <p:cNvSpPr/>
          <p:nvPr/>
        </p:nvSpPr>
        <p:spPr>
          <a:xfrm>
            <a:off x="6460095" y="4626284"/>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prstClr val="black"/>
                </a:solidFill>
              </a:rPr>
              <a:t>Aneesha</a:t>
            </a:r>
          </a:p>
          <a:p>
            <a:pPr algn="ctr"/>
            <a:r>
              <a:rPr lang="en-US" sz="800" dirty="0">
                <a:solidFill>
                  <a:prstClr val="black"/>
                </a:solidFill>
              </a:rPr>
              <a:t>Executive </a:t>
            </a:r>
          </a:p>
        </p:txBody>
      </p:sp>
      <p:sp>
        <p:nvSpPr>
          <p:cNvPr id="190" name="Flowchart: Alternate Process 189"/>
          <p:cNvSpPr/>
          <p:nvPr/>
        </p:nvSpPr>
        <p:spPr>
          <a:xfrm>
            <a:off x="5389311" y="4619193"/>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prstClr val="black"/>
                </a:solidFill>
              </a:rPr>
              <a:t>Dipu</a:t>
            </a:r>
          </a:p>
          <a:p>
            <a:pPr algn="ctr"/>
            <a:r>
              <a:rPr lang="en-US" sz="800" dirty="0">
                <a:solidFill>
                  <a:prstClr val="black"/>
                </a:solidFill>
              </a:rPr>
              <a:t>Sr. Executive </a:t>
            </a:r>
          </a:p>
        </p:txBody>
      </p:sp>
      <p:sp>
        <p:nvSpPr>
          <p:cNvPr id="111" name="Flowchart: Alternate Process 110"/>
          <p:cNvSpPr/>
          <p:nvPr/>
        </p:nvSpPr>
        <p:spPr>
          <a:xfrm>
            <a:off x="10939039" y="3565797"/>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err="1" smtClean="0">
                <a:solidFill>
                  <a:prstClr val="black"/>
                </a:solidFill>
              </a:rPr>
              <a:t>Riyas</a:t>
            </a:r>
            <a:endParaRPr lang="en-US" sz="800" dirty="0">
              <a:solidFill>
                <a:prstClr val="black"/>
              </a:solidFill>
            </a:endParaRPr>
          </a:p>
          <a:p>
            <a:pPr algn="ctr"/>
            <a:r>
              <a:rPr lang="en-US" sz="800" dirty="0" smtClean="0">
                <a:solidFill>
                  <a:prstClr val="black"/>
                </a:solidFill>
              </a:rPr>
              <a:t>Sr. Executive </a:t>
            </a:r>
            <a:endParaRPr lang="en-US" sz="800" dirty="0">
              <a:solidFill>
                <a:prstClr val="black"/>
              </a:solidFill>
            </a:endParaRPr>
          </a:p>
        </p:txBody>
      </p:sp>
      <p:sp>
        <p:nvSpPr>
          <p:cNvPr id="112" name="Flowchart: Alternate Process 111"/>
          <p:cNvSpPr/>
          <p:nvPr/>
        </p:nvSpPr>
        <p:spPr>
          <a:xfrm>
            <a:off x="8322469" y="3780237"/>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Anandhu</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cxnSp>
        <p:nvCxnSpPr>
          <p:cNvPr id="28" name="Straight Connector 27"/>
          <p:cNvCxnSpPr/>
          <p:nvPr/>
        </p:nvCxnSpPr>
        <p:spPr>
          <a:xfrm flipH="1">
            <a:off x="8737557" y="2654468"/>
            <a:ext cx="1005840" cy="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82" name="Flowchart: Alternate Process 81"/>
          <p:cNvSpPr/>
          <p:nvPr/>
        </p:nvSpPr>
        <p:spPr>
          <a:xfrm>
            <a:off x="8373894" y="4297323"/>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prstClr val="black"/>
                </a:solidFill>
              </a:rPr>
              <a:t>Priyanka</a:t>
            </a:r>
          </a:p>
          <a:p>
            <a:pPr algn="ctr"/>
            <a:r>
              <a:rPr lang="en-US" sz="800" dirty="0">
                <a:solidFill>
                  <a:prstClr val="black"/>
                </a:solidFill>
              </a:rPr>
              <a:t>Sr. Executive </a:t>
            </a:r>
          </a:p>
        </p:txBody>
      </p:sp>
      <p:sp>
        <p:nvSpPr>
          <p:cNvPr id="89" name="Flowchart: Alternate Process 88"/>
          <p:cNvSpPr/>
          <p:nvPr/>
        </p:nvSpPr>
        <p:spPr>
          <a:xfrm>
            <a:off x="9320837" y="4269640"/>
            <a:ext cx="845894"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Reshma S</a:t>
            </a:r>
          </a:p>
          <a:p>
            <a:pPr algn="ctr"/>
            <a:r>
              <a:rPr lang="en-US" sz="800" dirty="0" smtClean="0">
                <a:solidFill>
                  <a:prstClr val="black"/>
                </a:solidFill>
              </a:rPr>
              <a:t>Executive </a:t>
            </a:r>
            <a:endParaRPr lang="en-US" sz="800" dirty="0">
              <a:solidFill>
                <a:sysClr val="windowText" lastClr="000000">
                  <a:hueOff val="0"/>
                  <a:satOff val="0"/>
                  <a:lumOff val="0"/>
                  <a:alphaOff val="0"/>
                </a:sysClr>
              </a:solidFill>
            </a:endParaRPr>
          </a:p>
        </p:txBody>
      </p:sp>
      <p:sp>
        <p:nvSpPr>
          <p:cNvPr id="90" name="Flowchart: Alternate Process 89"/>
          <p:cNvSpPr/>
          <p:nvPr/>
        </p:nvSpPr>
        <p:spPr>
          <a:xfrm>
            <a:off x="8342469" y="4876447"/>
            <a:ext cx="845894" cy="367901"/>
          </a:xfrm>
          <a:prstGeom prst="flowChartAlternateProcess">
            <a:avLst/>
          </a:prstGeom>
          <a:solidFill>
            <a:schemeClr val="tx2">
              <a:lumMod val="60000"/>
              <a:lumOff val="4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prstClr val="black"/>
                </a:solidFill>
              </a:rPr>
              <a:t>Jincy John</a:t>
            </a:r>
          </a:p>
          <a:p>
            <a:pPr algn="ctr"/>
            <a:r>
              <a:rPr lang="en-US" sz="800" dirty="0" smtClean="0">
                <a:solidFill>
                  <a:prstClr val="black"/>
                </a:solidFill>
              </a:rPr>
              <a:t>Sr. Executive </a:t>
            </a:r>
            <a:endParaRPr lang="en-US" sz="800" dirty="0">
              <a:solidFill>
                <a:prstClr val="black"/>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1153006327"/>
              </p:ext>
            </p:extLst>
          </p:nvPr>
        </p:nvGraphicFramePr>
        <p:xfrm>
          <a:off x="6520232" y="5984129"/>
          <a:ext cx="5601210" cy="522848"/>
        </p:xfrm>
        <a:graphic>
          <a:graphicData uri="http://schemas.openxmlformats.org/drawingml/2006/table">
            <a:tbl>
              <a:tblPr firstRow="1" bandRow="1">
                <a:tableStyleId>{5C22544A-7EE6-4342-B048-85BDC9FD1C3A}</a:tableStyleId>
              </a:tblPr>
              <a:tblGrid>
                <a:gridCol w="2624367">
                  <a:extLst>
                    <a:ext uri="{9D8B030D-6E8A-4147-A177-3AD203B41FA5}">
                      <a16:colId xmlns:a16="http://schemas.microsoft.com/office/drawing/2014/main" val="3378542540"/>
                    </a:ext>
                  </a:extLst>
                </a:gridCol>
                <a:gridCol w="992281">
                  <a:extLst>
                    <a:ext uri="{9D8B030D-6E8A-4147-A177-3AD203B41FA5}">
                      <a16:colId xmlns:a16="http://schemas.microsoft.com/office/drawing/2014/main" val="4292818740"/>
                    </a:ext>
                  </a:extLst>
                </a:gridCol>
                <a:gridCol w="992281">
                  <a:extLst>
                    <a:ext uri="{9D8B030D-6E8A-4147-A177-3AD203B41FA5}">
                      <a16:colId xmlns:a16="http://schemas.microsoft.com/office/drawing/2014/main" val="1739739008"/>
                    </a:ext>
                  </a:extLst>
                </a:gridCol>
                <a:gridCol w="992281">
                  <a:extLst>
                    <a:ext uri="{9D8B030D-6E8A-4147-A177-3AD203B41FA5}">
                      <a16:colId xmlns:a16="http://schemas.microsoft.com/office/drawing/2014/main" val="395416118"/>
                    </a:ext>
                  </a:extLst>
                </a:gridCol>
              </a:tblGrid>
              <a:tr h="168518">
                <a:tc>
                  <a:txBody>
                    <a:bodyPr/>
                    <a:lstStyle/>
                    <a:p>
                      <a:pPr algn="ctr"/>
                      <a:r>
                        <a:rPr lang="en-US" sz="1000" dirty="0" smtClean="0"/>
                        <a:t>Wave</a:t>
                      </a:r>
                      <a:endParaRPr lang="en-US" sz="1000" dirty="0"/>
                    </a:p>
                  </a:txBody>
                  <a:tcPr marL="0" marR="0" marT="0" marB="0" anchor="ctr"/>
                </a:tc>
                <a:tc>
                  <a:txBody>
                    <a:bodyPr/>
                    <a:lstStyle/>
                    <a:p>
                      <a:pPr algn="ctr"/>
                      <a:r>
                        <a:rPr lang="en-US" sz="1000" dirty="0" smtClean="0"/>
                        <a:t>KT Start Date</a:t>
                      </a:r>
                      <a:endParaRPr lang="en-US" sz="1000" dirty="0"/>
                    </a:p>
                  </a:txBody>
                  <a:tcPr marL="0" marR="0" marT="0" marB="0" anchor="ctr"/>
                </a:tc>
                <a:tc>
                  <a:txBody>
                    <a:bodyPr/>
                    <a:lstStyle/>
                    <a:p>
                      <a:pPr algn="ctr"/>
                      <a:r>
                        <a:rPr lang="en-US" sz="1000" dirty="0" smtClean="0"/>
                        <a:t>Ramp Start Date</a:t>
                      </a:r>
                      <a:endParaRPr lang="en-US" sz="1000" dirty="0"/>
                    </a:p>
                  </a:txBody>
                  <a:tcPr marL="0" marR="0" marT="0" marB="0" anchor="ctr"/>
                </a:tc>
                <a:tc>
                  <a:txBody>
                    <a:bodyPr/>
                    <a:lstStyle/>
                    <a:p>
                      <a:pPr algn="ctr"/>
                      <a:r>
                        <a:rPr lang="en-US" sz="1000" dirty="0" smtClean="0"/>
                        <a:t>BAU</a:t>
                      </a:r>
                      <a:r>
                        <a:rPr lang="en-US" sz="1000" baseline="0" dirty="0" smtClean="0"/>
                        <a:t> start date</a:t>
                      </a:r>
                      <a:endParaRPr lang="en-US" sz="1000" dirty="0"/>
                    </a:p>
                  </a:txBody>
                  <a:tcPr marL="0" marR="0" marT="0" marB="0" anchor="ctr"/>
                </a:tc>
                <a:extLst>
                  <a:ext uri="{0D108BD9-81ED-4DB2-BD59-A6C34878D82A}">
                    <a16:rowId xmlns:a16="http://schemas.microsoft.com/office/drawing/2014/main" val="3922344014"/>
                  </a:ext>
                </a:extLst>
              </a:tr>
              <a:tr h="149577">
                <a:tc>
                  <a:txBody>
                    <a:bodyPr/>
                    <a:lstStyle/>
                    <a:p>
                      <a:pPr algn="l" fontAlgn="b"/>
                      <a:r>
                        <a:rPr lang="en-US" sz="1100" b="0" i="0" u="none" strike="noStrike" dirty="0">
                          <a:solidFill>
                            <a:srgbClr val="000000"/>
                          </a:solidFill>
                          <a:effectLst/>
                          <a:latin typeface="Calibri" panose="020F0502020204030204" pitchFamily="34" charset="0"/>
                        </a:rPr>
                        <a:t>AP &amp; TE</a:t>
                      </a:r>
                    </a:p>
                  </a:txBody>
                  <a:tcPr marL="9525" marR="9525" marT="9525" marB="0" anchor="b">
                    <a:solidFill>
                      <a:schemeClr val="bg2"/>
                    </a:solidFill>
                  </a:tcPr>
                </a:tc>
                <a:tc>
                  <a:txBody>
                    <a:bodyPr/>
                    <a:lstStyle/>
                    <a:p>
                      <a:pPr algn="r" fontAlgn="b"/>
                      <a:r>
                        <a:rPr lang="en-US" sz="1100" b="0" i="0" u="none" strike="noStrike">
                          <a:solidFill>
                            <a:srgbClr val="000000"/>
                          </a:solidFill>
                          <a:effectLst/>
                          <a:latin typeface="Calibri" panose="020F0502020204030204" pitchFamily="34" charset="0"/>
                        </a:rPr>
                        <a:t>10/26/2020</a:t>
                      </a:r>
                    </a:p>
                  </a:txBody>
                  <a:tcPr marL="9525" marR="9525" marT="9525" marB="0" anchor="b">
                    <a:solidFill>
                      <a:schemeClr val="bg2"/>
                    </a:solidFill>
                  </a:tcPr>
                </a:tc>
                <a:tc>
                  <a:txBody>
                    <a:bodyPr/>
                    <a:lstStyle/>
                    <a:p>
                      <a:pPr algn="r" fontAlgn="b"/>
                      <a:r>
                        <a:rPr lang="en-US" sz="1100" b="0" i="0" u="none" strike="noStrike" dirty="0">
                          <a:solidFill>
                            <a:srgbClr val="000000"/>
                          </a:solidFill>
                          <a:effectLst/>
                          <a:latin typeface="Calibri" panose="020F0502020204030204" pitchFamily="34" charset="0"/>
                        </a:rPr>
                        <a:t>11/30/2020</a:t>
                      </a:r>
                    </a:p>
                  </a:txBody>
                  <a:tcPr marL="9525" marR="9525" marT="9525" marB="0" anchor="b">
                    <a:solidFill>
                      <a:schemeClr val="bg2"/>
                    </a:solidFill>
                  </a:tcPr>
                </a:tc>
                <a:tc>
                  <a:txBody>
                    <a:bodyPr/>
                    <a:lstStyle/>
                    <a:p>
                      <a:pPr algn="r" fontAlgn="b"/>
                      <a:r>
                        <a:rPr lang="en-US" sz="1100" b="0" i="0" u="none" strike="noStrike">
                          <a:solidFill>
                            <a:srgbClr val="000000"/>
                          </a:solidFill>
                          <a:effectLst/>
                          <a:latin typeface="Calibri" panose="020F0502020204030204" pitchFamily="34" charset="0"/>
                        </a:rPr>
                        <a:t>1/11/2021</a:t>
                      </a:r>
                    </a:p>
                  </a:txBody>
                  <a:tcPr marL="9525" marR="9525" marT="9525" marB="0" anchor="b">
                    <a:solidFill>
                      <a:schemeClr val="bg2"/>
                    </a:solidFill>
                  </a:tcPr>
                </a:tc>
                <a:extLst>
                  <a:ext uri="{0D108BD9-81ED-4DB2-BD59-A6C34878D82A}">
                    <a16:rowId xmlns:a16="http://schemas.microsoft.com/office/drawing/2014/main" val="3755571513"/>
                  </a:ext>
                </a:extLst>
              </a:tr>
              <a:tr h="149577">
                <a:tc>
                  <a:txBody>
                    <a:bodyPr/>
                    <a:lstStyle/>
                    <a:p>
                      <a:pPr algn="l" fontAlgn="b"/>
                      <a:r>
                        <a:rPr lang="en-US" sz="1100" b="0" i="0" u="none" strike="noStrike" dirty="0">
                          <a:solidFill>
                            <a:srgbClr val="000000"/>
                          </a:solidFill>
                          <a:effectLst/>
                          <a:latin typeface="Calibri" panose="020F0502020204030204" pitchFamily="34" charset="0"/>
                        </a:rPr>
                        <a:t>AP &amp; TE -Reporting, Tax &amp; Audit</a:t>
                      </a:r>
                    </a:p>
                  </a:txBody>
                  <a:tcPr marL="9525" marR="9525" marT="9525" marB="0" anchor="b">
                    <a:solidFill>
                      <a:schemeClr val="bg2"/>
                    </a:solidFill>
                  </a:tcPr>
                </a:tc>
                <a:tc>
                  <a:txBody>
                    <a:bodyPr/>
                    <a:lstStyle/>
                    <a:p>
                      <a:pPr algn="r" fontAlgn="b"/>
                      <a:r>
                        <a:rPr lang="en-US" sz="1100" b="0" i="0" u="none" strike="noStrike">
                          <a:solidFill>
                            <a:srgbClr val="000000"/>
                          </a:solidFill>
                          <a:effectLst/>
                          <a:latin typeface="Calibri" panose="020F0502020204030204" pitchFamily="34" charset="0"/>
                        </a:rPr>
                        <a:t>10/26/2020</a:t>
                      </a:r>
                    </a:p>
                  </a:txBody>
                  <a:tcPr marL="9525" marR="9525" marT="9525" marB="0" anchor="b">
                    <a:solidFill>
                      <a:schemeClr val="bg2"/>
                    </a:solidFill>
                  </a:tcPr>
                </a:tc>
                <a:tc>
                  <a:txBody>
                    <a:bodyPr/>
                    <a:lstStyle/>
                    <a:p>
                      <a:pPr algn="r" fontAlgn="b"/>
                      <a:r>
                        <a:rPr lang="en-US" sz="1100" b="0" i="0" u="none" strike="noStrike">
                          <a:solidFill>
                            <a:srgbClr val="000000"/>
                          </a:solidFill>
                          <a:effectLst/>
                          <a:latin typeface="Calibri" panose="020F0502020204030204" pitchFamily="34" charset="0"/>
                        </a:rPr>
                        <a:t>11/30/2020</a:t>
                      </a:r>
                    </a:p>
                  </a:txBody>
                  <a:tcPr marL="9525" marR="9525" marT="9525" marB="0" anchor="b">
                    <a:solidFill>
                      <a:schemeClr val="bg2"/>
                    </a:solidFill>
                  </a:tcPr>
                </a:tc>
                <a:tc>
                  <a:txBody>
                    <a:bodyPr/>
                    <a:lstStyle/>
                    <a:p>
                      <a:pPr algn="r" fontAlgn="b"/>
                      <a:r>
                        <a:rPr lang="en-US" sz="1100" b="0" i="0" u="none" strike="noStrike" dirty="0">
                          <a:solidFill>
                            <a:srgbClr val="000000"/>
                          </a:solidFill>
                          <a:effectLst/>
                          <a:latin typeface="Calibri" panose="020F0502020204030204" pitchFamily="34" charset="0"/>
                        </a:rPr>
                        <a:t>2/1/2021</a:t>
                      </a:r>
                    </a:p>
                  </a:txBody>
                  <a:tcPr marL="9525" marR="9525" marT="9525" marB="0" anchor="b">
                    <a:solidFill>
                      <a:schemeClr val="bg2"/>
                    </a:solidFill>
                  </a:tcPr>
                </a:tc>
                <a:extLst>
                  <a:ext uri="{0D108BD9-81ED-4DB2-BD59-A6C34878D82A}">
                    <a16:rowId xmlns:a16="http://schemas.microsoft.com/office/drawing/2014/main" val="3887495347"/>
                  </a:ext>
                </a:extLst>
              </a:tr>
            </a:tbl>
          </a:graphicData>
        </a:graphic>
      </p:graphicFrame>
    </p:spTree>
    <p:extLst>
      <p:ext uri="{BB962C8B-B14F-4D97-AF65-F5344CB8AC3E}">
        <p14:creationId xmlns:p14="http://schemas.microsoft.com/office/powerpoint/2010/main" val="1128300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AP&amp;TE- Escalation Matrix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75818061"/>
              </p:ext>
            </p:extLst>
          </p:nvPr>
        </p:nvGraphicFramePr>
        <p:xfrm>
          <a:off x="171783" y="839034"/>
          <a:ext cx="11819919" cy="1722120"/>
        </p:xfrm>
        <a:graphic>
          <a:graphicData uri="http://schemas.openxmlformats.org/drawingml/2006/table">
            <a:tbl>
              <a:tblPr firstRow="1" bandRow="1">
                <a:tableStyleId>{5C22544A-7EE6-4342-B048-85BDC9FD1C3A}</a:tableStyleId>
              </a:tblPr>
              <a:tblGrid>
                <a:gridCol w="4430959">
                  <a:extLst>
                    <a:ext uri="{9D8B030D-6E8A-4147-A177-3AD203B41FA5}">
                      <a16:colId xmlns:a16="http://schemas.microsoft.com/office/drawing/2014/main" val="1108444057"/>
                    </a:ext>
                  </a:extLst>
                </a:gridCol>
                <a:gridCol w="3080818">
                  <a:extLst>
                    <a:ext uri="{9D8B030D-6E8A-4147-A177-3AD203B41FA5}">
                      <a16:colId xmlns:a16="http://schemas.microsoft.com/office/drawing/2014/main" val="2419764647"/>
                    </a:ext>
                  </a:extLst>
                </a:gridCol>
                <a:gridCol w="4308142">
                  <a:extLst>
                    <a:ext uri="{9D8B030D-6E8A-4147-A177-3AD203B41FA5}">
                      <a16:colId xmlns:a16="http://schemas.microsoft.com/office/drawing/2014/main" val="998080636"/>
                    </a:ext>
                  </a:extLst>
                </a:gridCol>
              </a:tblGrid>
              <a:tr h="223436">
                <a:tc gridSpan="3">
                  <a:txBody>
                    <a:bodyPr/>
                    <a:lstStyle/>
                    <a:p>
                      <a:pPr algn="ctr"/>
                      <a:r>
                        <a:rPr lang="en-US" sz="1100" dirty="0" smtClean="0">
                          <a:latin typeface="Arial" panose="020B0604020202020204" pitchFamily="34" charset="0"/>
                          <a:cs typeface="Arial" panose="020B0604020202020204" pitchFamily="34" charset="0"/>
                        </a:rPr>
                        <a:t>BSWH</a:t>
                      </a:r>
                      <a:endParaRPr lang="en-GB" sz="1100" dirty="0">
                        <a:latin typeface="Arial" panose="020B0604020202020204" pitchFamily="34" charset="0"/>
                        <a:cs typeface="Arial" panose="020B0604020202020204" pitchFamily="34" charset="0"/>
                      </a:endParaRPr>
                    </a:p>
                  </a:txBody>
                  <a:tcPr anchor="ctr"/>
                </a:tc>
                <a:tc hMerge="1">
                  <a:txBody>
                    <a:bodyPr/>
                    <a:lstStyle/>
                    <a:p>
                      <a:pPr algn="ctr"/>
                      <a:endParaRPr lang="en-GB" sz="1100" dirty="0"/>
                    </a:p>
                  </a:txBody>
                  <a:tcPr anchor="ctr"/>
                </a:tc>
                <a:tc hMerge="1">
                  <a:txBody>
                    <a:bodyPr/>
                    <a:lstStyle/>
                    <a:p>
                      <a:pPr algn="ctr"/>
                      <a:endParaRPr lang="en-GB" sz="1100" dirty="0"/>
                    </a:p>
                  </a:txBody>
                  <a:tcPr anchor="ctr"/>
                </a:tc>
                <a:extLst>
                  <a:ext uri="{0D108BD9-81ED-4DB2-BD59-A6C34878D82A}">
                    <a16:rowId xmlns:a16="http://schemas.microsoft.com/office/drawing/2014/main" val="2175749080"/>
                  </a:ext>
                </a:extLst>
              </a:tr>
              <a:tr h="236579">
                <a:tc>
                  <a:txBody>
                    <a:bodyPr/>
                    <a:lstStyle/>
                    <a:p>
                      <a:pPr algn="ctr"/>
                      <a:r>
                        <a:rPr lang="en-US" sz="1200" b="1" dirty="0" smtClean="0">
                          <a:latin typeface="Arial" panose="020B0604020202020204" pitchFamily="34" charset="0"/>
                          <a:cs typeface="Arial" panose="020B0604020202020204" pitchFamily="34" charset="0"/>
                        </a:rPr>
                        <a:t>Level 1</a:t>
                      </a:r>
                      <a:endParaRPr lang="en-GB"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Level 2</a:t>
                      </a:r>
                      <a:endParaRPr lang="en-GB"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Level 3</a:t>
                      </a:r>
                      <a:endParaRPr lang="en-GB"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96582444"/>
                  </a:ext>
                </a:extLst>
              </a:tr>
              <a:tr h="11828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baseline="0" dirty="0" smtClean="0">
                          <a:solidFill>
                            <a:schemeClr val="dk1"/>
                          </a:solidFill>
                          <a:latin typeface="Arial" panose="020B0604020202020204" pitchFamily="34" charset="0"/>
                          <a:cs typeface="Arial" panose="020B0604020202020204" pitchFamily="34" charset="0"/>
                        </a:rPr>
                        <a:t>TBD</a:t>
                      </a:r>
                      <a:endParaRPr lang="en-US" sz="1200" b="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Team Supervisor</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s  </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 : Team supervisors</a:t>
                      </a:r>
                      <a:r>
                        <a:rPr lang="en-US" sz="1200" b="1" i="0" u="none" strike="noStrike" baseline="0" dirty="0" smtClean="0">
                          <a:solidFill>
                            <a:srgbClr val="3A3838"/>
                          </a:solidFill>
                          <a:effectLst/>
                          <a:latin typeface="Arial" panose="020B0604020202020204" pitchFamily="34" charset="0"/>
                          <a:cs typeface="Arial" panose="020B0604020202020204" pitchFamily="34" charset="0"/>
                        </a:rPr>
                        <a:t> email ID</a:t>
                      </a:r>
                      <a:endParaRPr lang="en-US" sz="1200" b="1" i="0" u="none" strike="noStrike" dirty="0" smtClean="0">
                        <a:solidFill>
                          <a:srgbClr val="3A3838"/>
                        </a:solidFill>
                        <a:effectLst/>
                        <a:latin typeface="Arial" panose="020B0604020202020204" pitchFamily="34" charset="0"/>
                        <a:cs typeface="Arial" panose="020B0604020202020204" pitchFamily="34" charset="0"/>
                      </a:endParaRPr>
                    </a:p>
                  </a:txBody>
                  <a:tcPr/>
                </a:tc>
                <a:tc>
                  <a:txBody>
                    <a:bodyPr/>
                    <a:lstStyle/>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1"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Cindy. N &amp; Dave </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 D</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irector</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&amp;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VP</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 AP &amp; T&amp;E </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 : </a:t>
                      </a:r>
                    </a:p>
                    <a:p>
                      <a:pPr algn="l"/>
                      <a:r>
                        <a:rPr lang="en-US" sz="1200" b="0" i="0" u="none" strike="noStrike" dirty="0" smtClean="0">
                          <a:solidFill>
                            <a:srgbClr val="3A3838"/>
                          </a:solidFill>
                          <a:effectLst/>
                          <a:latin typeface="Arial" panose="020B0604020202020204" pitchFamily="34" charset="0"/>
                          <a:cs typeface="Arial" panose="020B0604020202020204" pitchFamily="34" charset="0"/>
                          <a:hlinkClick r:id="rId2"/>
                        </a:rPr>
                        <a:t>David.Jenkins@BSWHealth.org</a:t>
                      </a:r>
                      <a:r>
                        <a:rPr lang="en-US" sz="1200" b="0" i="0" u="none" strike="noStrike" dirty="0" smtClean="0">
                          <a:solidFill>
                            <a:srgbClr val="3A3838"/>
                          </a:solidFill>
                          <a:effectLst/>
                          <a:latin typeface="Arial" panose="020B0604020202020204" pitchFamily="34" charset="0"/>
                          <a:cs typeface="Arial" panose="020B0604020202020204" pitchFamily="34" charset="0"/>
                        </a:rPr>
                        <a:t> </a:t>
                      </a:r>
                    </a:p>
                    <a:p>
                      <a:pPr algn="l"/>
                      <a:r>
                        <a:rPr lang="en-US" sz="1200" b="0" i="0" u="none" strike="noStrike" dirty="0" smtClean="0">
                          <a:solidFill>
                            <a:srgbClr val="3A3838"/>
                          </a:solidFill>
                          <a:effectLst/>
                          <a:latin typeface="Arial" panose="020B0604020202020204" pitchFamily="34" charset="0"/>
                          <a:cs typeface="Arial" panose="020B0604020202020204" pitchFamily="34" charset="0"/>
                          <a:hlinkClick r:id="rId3"/>
                        </a:rPr>
                        <a:t>Cindy.Novey@BSWHealth.org</a:t>
                      </a:r>
                      <a:endParaRPr lang="en-US" sz="1200" b="0" i="0" u="none" strike="noStrike" dirty="0" smtClean="0">
                        <a:solidFill>
                          <a:srgbClr val="3A3838"/>
                        </a:solidFill>
                        <a:effectLst/>
                        <a:latin typeface="Arial" panose="020B0604020202020204" pitchFamily="34" charset="0"/>
                        <a:cs typeface="Arial" panose="020B0604020202020204" pitchFamily="34" charset="0"/>
                      </a:endParaRPr>
                    </a:p>
                  </a:txBody>
                  <a:tcPr/>
                </a:tc>
                <a:tc>
                  <a:txBody>
                    <a:bodyPr/>
                    <a:lstStyle/>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Angie H</a:t>
                      </a:r>
                    </a:p>
                    <a:p>
                      <a:pPr algn="l"/>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Project Lead </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 : </a:t>
                      </a:r>
                    </a:p>
                    <a:p>
                      <a:pPr algn="l"/>
                      <a:r>
                        <a:rPr lang="en-US" sz="1200" b="0" i="0" u="none" strike="noStrike" dirty="0" smtClean="0">
                          <a:solidFill>
                            <a:srgbClr val="3A3838"/>
                          </a:solidFill>
                          <a:effectLst/>
                          <a:latin typeface="Arial" panose="020B0604020202020204" pitchFamily="34" charset="0"/>
                          <a:cs typeface="Arial" panose="020B0604020202020204" pitchFamily="34" charset="0"/>
                          <a:hlinkClick r:id="rId4"/>
                        </a:rPr>
                        <a:t>Angie.Hutson@BSWHealth.org</a:t>
                      </a:r>
                      <a:r>
                        <a:rPr lang="en-US" sz="1200" b="0" i="0" u="none" strike="noStrike" dirty="0" smtClean="0">
                          <a:solidFill>
                            <a:srgbClr val="3A3838"/>
                          </a:solidFill>
                          <a:effectLst/>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244967324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31979386"/>
              </p:ext>
            </p:extLst>
          </p:nvPr>
        </p:nvGraphicFramePr>
        <p:xfrm>
          <a:off x="171784" y="2548089"/>
          <a:ext cx="11819917" cy="3931920"/>
        </p:xfrm>
        <a:graphic>
          <a:graphicData uri="http://schemas.openxmlformats.org/drawingml/2006/table">
            <a:tbl>
              <a:tblPr firstRow="1" bandRow="1">
                <a:tableStyleId>{5C22544A-7EE6-4342-B048-85BDC9FD1C3A}</a:tableStyleId>
              </a:tblPr>
              <a:tblGrid>
                <a:gridCol w="1161882">
                  <a:extLst>
                    <a:ext uri="{9D8B030D-6E8A-4147-A177-3AD203B41FA5}">
                      <a16:colId xmlns:a16="http://schemas.microsoft.com/office/drawing/2014/main" val="2870081672"/>
                    </a:ext>
                  </a:extLst>
                </a:gridCol>
                <a:gridCol w="3283080">
                  <a:extLst>
                    <a:ext uri="{9D8B030D-6E8A-4147-A177-3AD203B41FA5}">
                      <a16:colId xmlns:a16="http://schemas.microsoft.com/office/drawing/2014/main" val="1108444057"/>
                    </a:ext>
                  </a:extLst>
                </a:gridCol>
                <a:gridCol w="3038806">
                  <a:extLst>
                    <a:ext uri="{9D8B030D-6E8A-4147-A177-3AD203B41FA5}">
                      <a16:colId xmlns:a16="http://schemas.microsoft.com/office/drawing/2014/main" val="2419764647"/>
                    </a:ext>
                  </a:extLst>
                </a:gridCol>
                <a:gridCol w="2310614">
                  <a:extLst>
                    <a:ext uri="{9D8B030D-6E8A-4147-A177-3AD203B41FA5}">
                      <a16:colId xmlns:a16="http://schemas.microsoft.com/office/drawing/2014/main" val="998080636"/>
                    </a:ext>
                  </a:extLst>
                </a:gridCol>
                <a:gridCol w="2025535">
                  <a:extLst>
                    <a:ext uri="{9D8B030D-6E8A-4147-A177-3AD203B41FA5}">
                      <a16:colId xmlns:a16="http://schemas.microsoft.com/office/drawing/2014/main" val="3081107321"/>
                    </a:ext>
                  </a:extLst>
                </a:gridCol>
              </a:tblGrid>
              <a:tr h="216715">
                <a:tc gridSpan="5">
                  <a:txBody>
                    <a:bodyPr/>
                    <a:lstStyle/>
                    <a:p>
                      <a:pPr algn="ctr"/>
                      <a:r>
                        <a:rPr lang="en-US" sz="1200" dirty="0" smtClean="0">
                          <a:latin typeface="Arial" panose="020B0604020202020204" pitchFamily="34" charset="0"/>
                          <a:cs typeface="Arial" panose="020B0604020202020204" pitchFamily="34" charset="0"/>
                        </a:rPr>
                        <a:t>EXL</a:t>
                      </a:r>
                      <a:endParaRPr lang="en-GB" sz="1200" dirty="0">
                        <a:latin typeface="Arial" panose="020B0604020202020204" pitchFamily="34" charset="0"/>
                        <a:cs typeface="Arial" panose="020B0604020202020204" pitchFamily="34" charset="0"/>
                      </a:endParaRPr>
                    </a:p>
                  </a:txBody>
                  <a:tcPr anchor="ctr"/>
                </a:tc>
                <a:tc hMerge="1">
                  <a:txBody>
                    <a:bodyPr/>
                    <a:lstStyle/>
                    <a:p>
                      <a:pPr algn="ctr"/>
                      <a:endParaRPr lang="en-GB" sz="1100" dirty="0"/>
                    </a:p>
                  </a:txBody>
                  <a:tcPr anchor="ctr"/>
                </a:tc>
                <a:tc hMerge="1">
                  <a:txBody>
                    <a:bodyPr/>
                    <a:lstStyle/>
                    <a:p>
                      <a:pPr algn="ctr"/>
                      <a:endParaRPr lang="en-GB" sz="1100" dirty="0"/>
                    </a:p>
                  </a:txBody>
                  <a:tcPr anchor="ctr"/>
                </a:tc>
                <a:tc hMerge="1">
                  <a:txBody>
                    <a:bodyPr/>
                    <a:lstStyle/>
                    <a:p>
                      <a:pPr algn="ctr"/>
                      <a:endParaRPr lang="en-GB" sz="1100" dirty="0"/>
                    </a:p>
                  </a:txBody>
                  <a:tcPr anchor="ctr"/>
                </a:tc>
                <a:tc hMerge="1">
                  <a:txBody>
                    <a:bodyPr/>
                    <a:lstStyle/>
                    <a:p>
                      <a:pPr algn="ctr"/>
                      <a:endParaRPr lang="en-GB" sz="1100" dirty="0"/>
                    </a:p>
                  </a:txBody>
                  <a:tcPr anchor="ctr"/>
                </a:tc>
                <a:extLst>
                  <a:ext uri="{0D108BD9-81ED-4DB2-BD59-A6C34878D82A}">
                    <a16:rowId xmlns:a16="http://schemas.microsoft.com/office/drawing/2014/main" val="4031438309"/>
                  </a:ext>
                </a:extLst>
              </a:tr>
              <a:tr h="216715">
                <a:tc>
                  <a:txBody>
                    <a:bodyPr/>
                    <a:lstStyle/>
                    <a:p>
                      <a:pPr algn="ctr"/>
                      <a:r>
                        <a:rPr lang="en-US" sz="1200" b="1" dirty="0" smtClean="0">
                          <a:latin typeface="Arial" panose="020B0604020202020204" pitchFamily="34" charset="0"/>
                          <a:cs typeface="Arial" panose="020B0604020202020204" pitchFamily="34" charset="0"/>
                        </a:rPr>
                        <a:t>Team</a:t>
                      </a:r>
                      <a:endParaRPr lang="en-GB"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Level 1</a:t>
                      </a:r>
                      <a:endParaRPr lang="en-GB"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Level 2</a:t>
                      </a:r>
                      <a:endParaRPr lang="en-GB"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Level 3</a:t>
                      </a:r>
                      <a:endParaRPr lang="en-GB" sz="1200" b="1" dirty="0">
                        <a:latin typeface="Arial" panose="020B0604020202020204" pitchFamily="34" charset="0"/>
                        <a:cs typeface="Arial" panose="020B0604020202020204" pitchFamily="34" charset="0"/>
                      </a:endParaRPr>
                    </a:p>
                  </a:txBody>
                  <a:tcPr anchor="ctr"/>
                </a:tc>
                <a:tc>
                  <a:txBody>
                    <a:bodyPr/>
                    <a:lstStyle/>
                    <a:p>
                      <a:pPr algn="ctr"/>
                      <a:r>
                        <a:rPr lang="en-US" sz="1200" b="1" dirty="0" smtClean="0">
                          <a:latin typeface="Arial" panose="020B0604020202020204" pitchFamily="34" charset="0"/>
                          <a:cs typeface="Arial" panose="020B0604020202020204" pitchFamily="34" charset="0"/>
                        </a:rPr>
                        <a:t>Level 4</a:t>
                      </a:r>
                      <a:endParaRPr lang="en-GB"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96582444"/>
                  </a:ext>
                </a:extLst>
              </a:tr>
              <a:tr h="1589242">
                <a:tc>
                  <a:txBody>
                    <a:bodyPr/>
                    <a:lstStyle/>
                    <a:p>
                      <a:r>
                        <a:rPr lang="en-US" sz="1200" b="1" dirty="0" smtClean="0">
                          <a:latin typeface="Arial" panose="020B0604020202020204" pitchFamily="34" charset="0"/>
                          <a:cs typeface="Arial" panose="020B0604020202020204" pitchFamily="34" charset="0"/>
                        </a:rPr>
                        <a:t>Service Delivery</a:t>
                      </a:r>
                      <a:endParaRPr lang="en-GB" sz="1200" b="1"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Name</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 Febin, Molbin, Kiran, Fiona &amp; </a:t>
                      </a:r>
                      <a:r>
                        <a:rPr kumimoji="0" lang="en-US" sz="1200" b="0" i="0" u="none" strike="noStrike" kern="1200" cap="none" spc="0" normalizeH="0" baseline="0" noProof="0" dirty="0" err="1"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Vidya</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Designation</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 Team Supervisors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3A3838"/>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A3838"/>
                          </a:solidFill>
                          <a:effectLst/>
                          <a:uLnTx/>
                          <a:uFillTx/>
                          <a:latin typeface="Arial" panose="020B0604020202020204" pitchFamily="34" charset="0"/>
                          <a:ea typeface="+mn-ea"/>
                          <a:cs typeface="Arial" panose="020B0604020202020204" pitchFamily="34" charset="0"/>
                        </a:rPr>
                        <a:t>Email: </a:t>
                      </a:r>
                      <a:r>
                        <a:rPr kumimoji="0" lang="en-US" sz="1200" b="0" i="0" u="none" strike="noStrike" kern="1200" cap="none" spc="0" normalizeH="0" baseline="0" noProof="0" dirty="0" smtClean="0">
                          <a:ln>
                            <a:noFill/>
                          </a:ln>
                          <a:solidFill>
                            <a:srgbClr val="3A3838"/>
                          </a:solidFill>
                          <a:effectLst/>
                          <a:uLnTx/>
                          <a:uFillTx/>
                          <a:latin typeface="Arial" panose="020B0604020202020204" pitchFamily="34" charset="0"/>
                          <a:ea typeface="+mn-ea"/>
                          <a:cs typeface="Arial" panose="020B0604020202020204" pitchFamily="34" charset="0"/>
                          <a:hlinkClick r:id="rId5"/>
                        </a:rPr>
                        <a:t>Febin.AbdulSalim@exlservice.com</a:t>
                      </a:r>
                      <a:endParaRPr kumimoji="0" lang="en-US" sz="1200" b="0" i="0" u="none" strike="noStrike" kern="1200" cap="none" spc="0" normalizeH="0" baseline="0" noProof="0" dirty="0" smtClean="0">
                        <a:ln>
                          <a:noFill/>
                        </a:ln>
                        <a:solidFill>
                          <a:srgbClr val="3A3838"/>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hlinkClick r:id="rId6"/>
                        </a:rPr>
                        <a:t>Molbin.J@exlservice.com</a:t>
                      </a:r>
                      <a:r>
                        <a:rPr kumimoji="0" 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hlinkClick r:id="rId7"/>
                        </a:rPr>
                        <a:t>Kiran.Joy@exlservice.com</a:t>
                      </a:r>
                      <a:r>
                        <a:rPr kumimoji="0" 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hlinkClick r:id="rId8"/>
                        </a:rPr>
                        <a:t>Fiona.Pereira@exlservice.com</a:t>
                      </a:r>
                      <a:endParaRPr kumimoji="0" 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hlinkClick r:id="rId9"/>
                        </a:rPr>
                        <a:t>Vidya.Kumble@exlservice.com</a:t>
                      </a:r>
                      <a:r>
                        <a:rPr kumimoji="0" 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 </a:t>
                      </a:r>
                    </a:p>
                    <a:p>
                      <a:endParaRPr lang="en-US" dirty="0">
                        <a:latin typeface="Arial" panose="020B0604020202020204" pitchFamily="34" charset="0"/>
                        <a:cs typeface="Arial" panose="020B0604020202020204" pitchFamily="34" charset="0"/>
                      </a:endParaRPr>
                    </a:p>
                  </a:txBody>
                  <a:tcPr/>
                </a:tc>
                <a:tc>
                  <a:txBody>
                    <a:bodyPr/>
                    <a:lstStyle/>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Yashin</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E</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endPar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Senior Manager</a:t>
                      </a:r>
                    </a:p>
                    <a:p>
                      <a:pPr algn="l"/>
                      <a:endParaRPr lang="en-US" sz="1200" b="0" i="0" u="none" strike="noStrike" dirty="0" smtClean="0">
                        <a:solidFill>
                          <a:srgbClr val="3A3838"/>
                        </a:solidFill>
                        <a:effectLst/>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 </a:t>
                      </a:r>
                      <a:r>
                        <a:rPr lang="en-US" sz="1200" b="0" i="0" u="none" strike="noStrike" dirty="0" smtClean="0">
                          <a:solidFill>
                            <a:srgbClr val="3A3838"/>
                          </a:solidFill>
                          <a:effectLst/>
                          <a:latin typeface="Arial" panose="020B0604020202020204" pitchFamily="34" charset="0"/>
                          <a:cs typeface="Arial" panose="020B0604020202020204" pitchFamily="34" charset="0"/>
                        </a:rPr>
                        <a:t>: </a:t>
                      </a:r>
                      <a:r>
                        <a:rPr lang="en-US" sz="1200" b="0" i="0" u="none" strike="noStrike" dirty="0" smtClean="0">
                          <a:solidFill>
                            <a:srgbClr val="3A3838"/>
                          </a:solidFill>
                          <a:effectLst/>
                          <a:latin typeface="Arial" panose="020B0604020202020204" pitchFamily="34" charset="0"/>
                          <a:cs typeface="Arial" panose="020B0604020202020204" pitchFamily="34" charset="0"/>
                          <a:hlinkClick r:id="rId10"/>
                        </a:rPr>
                        <a:t>Yashin.Edison@exlservice.com</a:t>
                      </a:r>
                      <a:endParaRPr lang="en-US" sz="1200" b="0" i="0" u="none" strike="noStrike" dirty="0" smtClean="0">
                        <a:solidFill>
                          <a:srgbClr val="3A3838"/>
                        </a:solidFill>
                        <a:effectLst/>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1"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dirty="0" smtClean="0">
                          <a:solidFill>
                            <a:prstClr val="black"/>
                          </a:solidFill>
                          <a:latin typeface="Arial" panose="020B0604020202020204" pitchFamily="34" charset="0"/>
                          <a:cs typeface="Arial" panose="020B0604020202020204" pitchFamily="34" charset="0"/>
                        </a:rPr>
                        <a:t>Shibu S</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Tower Lead</a:t>
                      </a:r>
                    </a:p>
                    <a:p>
                      <a:pPr algn="l"/>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a:t>
                      </a:r>
                    </a:p>
                    <a:p>
                      <a:pPr marL="0" algn="l" defTabSz="914400" rtl="0" eaLnBrk="1" latinLnBrk="0" hangingPunct="1"/>
                      <a:r>
                        <a:rPr lang="en-US" sz="1200" b="0" i="0" u="none" strike="noStrike" kern="1200" dirty="0" smtClean="0">
                          <a:solidFill>
                            <a:srgbClr val="3A3838"/>
                          </a:solidFill>
                          <a:effectLst/>
                          <a:latin typeface="Arial" panose="020B0604020202020204" pitchFamily="34" charset="0"/>
                          <a:ea typeface="+mn-ea"/>
                          <a:cs typeface="Arial" panose="020B0604020202020204" pitchFamily="34" charset="0"/>
                          <a:hlinkClick r:id="rId11"/>
                        </a:rPr>
                        <a:t>Shibu.Scaria@exlservice.com</a:t>
                      </a:r>
                      <a:endParaRPr lang="en-US" sz="1200" b="0" i="0" u="none" strike="noStrike" kern="1200" dirty="0" smtClean="0">
                        <a:solidFill>
                          <a:srgbClr val="3A3838"/>
                        </a:solidFill>
                        <a:effectLst/>
                        <a:latin typeface="Arial" panose="020B0604020202020204" pitchFamily="34" charset="0"/>
                        <a:ea typeface="+mn-ea"/>
                        <a:cs typeface="Arial" panose="020B0604020202020204" pitchFamily="34" charset="0"/>
                      </a:endParaRPr>
                    </a:p>
                  </a:txBody>
                  <a:tcPr/>
                </a:tc>
                <a:tc>
                  <a:txBody>
                    <a:bodyPr/>
                    <a:lstStyle/>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1"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Alex</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endPar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Service</a:t>
                      </a:r>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Delivery Lead</a:t>
                      </a:r>
                    </a:p>
                    <a:p>
                      <a:pPr algn="l"/>
                      <a:endParaRPr lang="en-US" sz="1200" b="1" i="0" u="none" strike="noStrike" dirty="0" smtClean="0">
                        <a:solidFill>
                          <a:srgbClr val="3A3838"/>
                        </a:solidFill>
                        <a:effectLst/>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 : </a:t>
                      </a:r>
                      <a:r>
                        <a:rPr lang="en-US" sz="1200" b="0" i="0" u="none" strike="noStrike" dirty="0" smtClean="0">
                          <a:solidFill>
                            <a:srgbClr val="3A3838"/>
                          </a:solidFill>
                          <a:effectLst/>
                          <a:latin typeface="Arial" panose="020B0604020202020204" pitchFamily="34" charset="0"/>
                          <a:cs typeface="Arial" panose="020B0604020202020204" pitchFamily="34" charset="0"/>
                          <a:hlinkClick r:id="rId12"/>
                        </a:rPr>
                        <a:t>Alex.Abraham@exlservice.com</a:t>
                      </a:r>
                      <a:r>
                        <a:rPr lang="en-US" sz="1200" b="0" i="0" u="none" strike="noStrike" dirty="0" smtClean="0">
                          <a:solidFill>
                            <a:srgbClr val="3A3838"/>
                          </a:solidFill>
                          <a:effectLst/>
                          <a:latin typeface="Arial" panose="020B0604020202020204" pitchFamily="34" charset="0"/>
                          <a:cs typeface="Arial" panose="020B0604020202020204" pitchFamily="34" charset="0"/>
                        </a:rPr>
                        <a:t> </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49673248"/>
                  </a:ext>
                </a:extLst>
              </a:tr>
              <a:tr h="1155812">
                <a:tc>
                  <a:txBody>
                    <a:bodyPr/>
                    <a:lstStyle/>
                    <a:p>
                      <a:r>
                        <a:rPr lang="en-US" sz="1200" b="1" dirty="0" smtClean="0">
                          <a:latin typeface="Arial" panose="020B0604020202020204" pitchFamily="34" charset="0"/>
                          <a:cs typeface="Arial" panose="020B0604020202020204" pitchFamily="34" charset="0"/>
                        </a:rPr>
                        <a:t>Transition</a:t>
                      </a:r>
                      <a:endParaRPr lang="en-GB" sz="1200" b="1"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Name</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 Vani Jain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Designation: </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Project</a:t>
                      </a: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A3838"/>
                          </a:solidFill>
                          <a:effectLst/>
                          <a:uLnTx/>
                          <a:uFillTx/>
                          <a:latin typeface="Arial" panose="020B0604020202020204" pitchFamily="34" charset="0"/>
                          <a:ea typeface="+mn-ea"/>
                          <a:cs typeface="Arial" panose="020B0604020202020204" pitchFamily="34" charset="0"/>
                        </a:rPr>
                        <a:t>Email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3A3838"/>
                          </a:solidFill>
                          <a:effectLst/>
                          <a:uLnTx/>
                          <a:uFillTx/>
                          <a:latin typeface="Arial" panose="020B0604020202020204" pitchFamily="34" charset="0"/>
                          <a:ea typeface="+mn-ea"/>
                          <a:cs typeface="Arial" panose="020B0604020202020204" pitchFamily="34" charset="0"/>
                          <a:hlinkClick r:id="rId13"/>
                        </a:rPr>
                        <a:t>Vani.jain@exlservice.com</a:t>
                      </a:r>
                      <a:endParaRPr kumimoji="0" lang="en-US" sz="1200" b="0" i="0" u="none" strike="noStrike" kern="1200" cap="none" spc="0" normalizeH="0" baseline="0" noProof="0" dirty="0" smtClean="0">
                        <a:ln>
                          <a:noFill/>
                        </a:ln>
                        <a:solidFill>
                          <a:srgbClr val="3A3838"/>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Arial" panose="020B0604020202020204" pitchFamily="34" charset="0"/>
                          <a:ea typeface="+mn-ea"/>
                          <a:cs typeface="Arial" panose="020B0604020202020204" pitchFamily="34" charset="0"/>
                        </a:rPr>
                        <a:t>Vani Jain</a:t>
                      </a:r>
                    </a:p>
                    <a:p>
                      <a:pPr algn="l"/>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Project</a:t>
                      </a:r>
                      <a:r>
                        <a:rPr lang="en-US" sz="1200" b="1"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Manager</a:t>
                      </a:r>
                    </a:p>
                    <a:p>
                      <a:pPr algn="l"/>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 : </a:t>
                      </a:r>
                    </a:p>
                    <a:p>
                      <a:pPr algn="l"/>
                      <a:r>
                        <a:rPr lang="en-US" sz="1200" b="0" i="0" u="none" strike="noStrike" dirty="0" smtClean="0">
                          <a:solidFill>
                            <a:srgbClr val="3A3838"/>
                          </a:solidFill>
                          <a:effectLst/>
                          <a:latin typeface="Arial" panose="020B0604020202020204" pitchFamily="34" charset="0"/>
                          <a:cs typeface="Arial" panose="020B0604020202020204" pitchFamily="34" charset="0"/>
                          <a:hlinkClick r:id="rId13"/>
                        </a:rPr>
                        <a:t>Vani.jain@exlservice.com</a:t>
                      </a:r>
                      <a:endParaRPr lang="en-US" sz="1200" b="0" i="0" u="none" strike="noStrike" dirty="0" smtClean="0">
                        <a:solidFill>
                          <a:sysClr val="windowText" lastClr="000000">
                            <a:hueOff val="0"/>
                            <a:satOff val="0"/>
                            <a:lumOff val="0"/>
                            <a:alphaOff val="0"/>
                          </a:sysClr>
                        </a:solidFill>
                        <a:effectLst/>
                        <a:latin typeface="Arial" panose="020B0604020202020204" pitchFamily="34" charset="0"/>
                        <a:cs typeface="Arial" panose="020B0604020202020204" pitchFamily="34" charset="0"/>
                      </a:endParaRPr>
                    </a:p>
                  </a:txBody>
                  <a:tcPr/>
                </a:tc>
                <a:tc>
                  <a:txBody>
                    <a:bodyPr/>
                    <a:lstStyle/>
                    <a:p>
                      <a:pPr algn="l"/>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0"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Abhay M</a:t>
                      </a:r>
                    </a:p>
                    <a:p>
                      <a:pPr algn="l"/>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Project Lead</a:t>
                      </a:r>
                    </a:p>
                    <a:p>
                      <a:pPr algn="l"/>
                      <a:endParaRPr lang="en-US" sz="1200" b="1" i="0" u="none" strike="noStrike" dirty="0" smtClean="0">
                        <a:solidFill>
                          <a:srgbClr val="3A3838"/>
                        </a:solidFill>
                        <a:effectLst/>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 : </a:t>
                      </a:r>
                      <a:r>
                        <a:rPr lang="en-US" sz="1200" b="0" i="0" u="none" strike="noStrike" dirty="0" smtClean="0">
                          <a:solidFill>
                            <a:srgbClr val="3A3838"/>
                          </a:solidFill>
                          <a:effectLst/>
                          <a:latin typeface="Arial" panose="020B0604020202020204" pitchFamily="34" charset="0"/>
                          <a:cs typeface="Arial" panose="020B0604020202020204" pitchFamily="34" charset="0"/>
                          <a:hlinkClick r:id="rId14"/>
                        </a:rPr>
                        <a:t>Abhay.Mehta@exlservice.com</a:t>
                      </a:r>
                      <a:r>
                        <a:rPr lang="en-US" sz="1200" b="0" i="0" u="none" strike="noStrike" dirty="0" smtClean="0">
                          <a:solidFill>
                            <a:srgbClr val="3A3838"/>
                          </a:solidFill>
                          <a:effectLst/>
                          <a:latin typeface="Arial" panose="020B0604020202020204" pitchFamily="34" charset="0"/>
                          <a:cs typeface="Arial" panose="020B0604020202020204" pitchFamily="34" charset="0"/>
                        </a:rPr>
                        <a:t> </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txBody>
                  <a:tcPr/>
                </a:tc>
                <a:tc>
                  <a:txBody>
                    <a:bodyPr/>
                    <a:lstStyle/>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Name:</a:t>
                      </a:r>
                      <a:r>
                        <a:rPr lang="en-US" sz="1200" b="1" baseline="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Bal G</a:t>
                      </a:r>
                    </a:p>
                    <a:p>
                      <a:pPr algn="l"/>
                      <a:endPar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p>
                      <a:pPr algn="l"/>
                      <a:r>
                        <a:rPr lang="en-US" sz="1200" b="1"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Designation: </a:t>
                      </a:r>
                      <a:r>
                        <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rPr>
                        <a:t>Transition Lead</a:t>
                      </a:r>
                    </a:p>
                    <a:p>
                      <a:pPr algn="l"/>
                      <a:endParaRPr lang="en-US" sz="1200" b="1" i="0" u="none" strike="noStrike" dirty="0" smtClean="0">
                        <a:solidFill>
                          <a:srgbClr val="3A3838"/>
                        </a:solidFill>
                        <a:effectLst/>
                        <a:latin typeface="Arial" panose="020B0604020202020204" pitchFamily="34" charset="0"/>
                        <a:cs typeface="Arial" panose="020B0604020202020204" pitchFamily="34" charset="0"/>
                      </a:endParaRPr>
                    </a:p>
                    <a:p>
                      <a:pPr algn="l"/>
                      <a:r>
                        <a:rPr lang="en-US" sz="1200" b="1" i="0" u="none" strike="noStrike" dirty="0" smtClean="0">
                          <a:solidFill>
                            <a:srgbClr val="3A3838"/>
                          </a:solidFill>
                          <a:effectLst/>
                          <a:latin typeface="Arial" panose="020B0604020202020204" pitchFamily="34" charset="0"/>
                          <a:cs typeface="Arial" panose="020B0604020202020204" pitchFamily="34" charset="0"/>
                        </a:rPr>
                        <a:t>Email : </a:t>
                      </a:r>
                    </a:p>
                    <a:p>
                      <a:pPr algn="l"/>
                      <a:r>
                        <a:rPr lang="en-US" sz="1200" b="0" i="0" u="none" strike="noStrike" dirty="0" smtClean="0">
                          <a:solidFill>
                            <a:srgbClr val="3A3838"/>
                          </a:solidFill>
                          <a:effectLst/>
                          <a:latin typeface="Arial" panose="020B0604020202020204" pitchFamily="34" charset="0"/>
                          <a:cs typeface="Arial" panose="020B0604020202020204" pitchFamily="34" charset="0"/>
                          <a:hlinkClick r:id="rId15"/>
                        </a:rPr>
                        <a:t>Bal.Gupta@exlservice.com</a:t>
                      </a:r>
                      <a:r>
                        <a:rPr lang="en-US" sz="1200" b="0" i="0" u="none" strike="noStrike" dirty="0" smtClean="0">
                          <a:solidFill>
                            <a:srgbClr val="3A3838"/>
                          </a:solidFill>
                          <a:effectLst/>
                          <a:latin typeface="Arial" panose="020B0604020202020204" pitchFamily="34" charset="0"/>
                          <a:cs typeface="Arial" panose="020B0604020202020204" pitchFamily="34" charset="0"/>
                        </a:rPr>
                        <a:t> </a:t>
                      </a:r>
                      <a:endParaRPr lang="en-US" sz="1200" b="0" dirty="0" smtClean="0">
                        <a:solidFill>
                          <a:sysClr val="windowText" lastClr="000000">
                            <a:hueOff val="0"/>
                            <a:satOff val="0"/>
                            <a:lumOff val="0"/>
                            <a:alphaOff val="0"/>
                          </a:sys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02121471"/>
                  </a:ext>
                </a:extLst>
              </a:tr>
            </a:tbl>
          </a:graphicData>
        </a:graphic>
      </p:graphicFrame>
    </p:spTree>
    <p:extLst>
      <p:ext uri="{BB962C8B-B14F-4D97-AF65-F5344CB8AC3E}">
        <p14:creationId xmlns:p14="http://schemas.microsoft.com/office/powerpoint/2010/main" val="3907287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t>AP&amp;TE: Assessment scores</a:t>
            </a:r>
          </a:p>
        </p:txBody>
      </p:sp>
      <p:grpSp>
        <p:nvGrpSpPr>
          <p:cNvPr id="10" name="Group 9"/>
          <p:cNvGrpSpPr/>
          <p:nvPr/>
        </p:nvGrpSpPr>
        <p:grpSpPr>
          <a:xfrm>
            <a:off x="335280" y="1130480"/>
            <a:ext cx="11668940" cy="4379051"/>
            <a:chOff x="335280" y="1130480"/>
            <a:chExt cx="11668940" cy="4379051"/>
          </a:xfrm>
        </p:grpSpPr>
        <p:pic>
          <p:nvPicPr>
            <p:cNvPr id="5" name="Picture 4"/>
            <p:cNvPicPr>
              <a:picLocks noChangeAspect="1"/>
            </p:cNvPicPr>
            <p:nvPr/>
          </p:nvPicPr>
          <p:blipFill>
            <a:blip r:embed="rId2"/>
            <a:stretch>
              <a:fillRect/>
            </a:stretch>
          </p:blipFill>
          <p:spPr>
            <a:xfrm>
              <a:off x="335280" y="1130480"/>
              <a:ext cx="5843451" cy="4329793"/>
            </a:xfrm>
            <a:prstGeom prst="rect">
              <a:avLst/>
            </a:prstGeom>
          </p:spPr>
        </p:pic>
        <p:pic>
          <p:nvPicPr>
            <p:cNvPr id="7" name="Picture 6"/>
            <p:cNvPicPr>
              <a:picLocks noChangeAspect="1"/>
            </p:cNvPicPr>
            <p:nvPr/>
          </p:nvPicPr>
          <p:blipFill>
            <a:blip r:embed="rId3"/>
            <a:stretch>
              <a:fillRect/>
            </a:stretch>
          </p:blipFill>
          <p:spPr>
            <a:xfrm>
              <a:off x="6390458" y="1130480"/>
              <a:ext cx="2781300" cy="4352925"/>
            </a:xfrm>
            <a:prstGeom prst="rect">
              <a:avLst/>
            </a:prstGeom>
          </p:spPr>
        </p:pic>
        <p:pic>
          <p:nvPicPr>
            <p:cNvPr id="8" name="Picture 7"/>
            <p:cNvPicPr>
              <a:picLocks noChangeAspect="1"/>
            </p:cNvPicPr>
            <p:nvPr/>
          </p:nvPicPr>
          <p:blipFill>
            <a:blip r:embed="rId4"/>
            <a:stretch>
              <a:fillRect/>
            </a:stretch>
          </p:blipFill>
          <p:spPr>
            <a:xfrm>
              <a:off x="9318170" y="1156606"/>
              <a:ext cx="2686050" cy="4352925"/>
            </a:xfrm>
            <a:prstGeom prst="rect">
              <a:avLst/>
            </a:prstGeom>
          </p:spPr>
        </p:pic>
      </p:grpSp>
    </p:spTree>
    <p:extLst>
      <p:ext uri="{BB962C8B-B14F-4D97-AF65-F5344CB8AC3E}">
        <p14:creationId xmlns:p14="http://schemas.microsoft.com/office/powerpoint/2010/main" val="2582108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latin typeface="Arial" panose="020B0604020202020204" pitchFamily="34" charset="0"/>
                <a:cs typeface="Arial" panose="020B0604020202020204" pitchFamily="34" charset="0"/>
              </a:rPr>
              <a:t>Governance plan</a:t>
            </a:r>
            <a:endParaRPr lang="en-US" sz="21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25977060"/>
              </p:ext>
            </p:extLst>
          </p:nvPr>
        </p:nvGraphicFramePr>
        <p:xfrm>
          <a:off x="261258" y="625088"/>
          <a:ext cx="11795759" cy="5462452"/>
        </p:xfrm>
        <a:graphic>
          <a:graphicData uri="http://schemas.openxmlformats.org/drawingml/2006/table">
            <a:tbl>
              <a:tblPr firstRow="1" bandRow="1">
                <a:tableStyleId>{5C22544A-7EE6-4342-B048-85BDC9FD1C3A}</a:tableStyleId>
              </a:tblPr>
              <a:tblGrid>
                <a:gridCol w="1025154">
                  <a:extLst>
                    <a:ext uri="{9D8B030D-6E8A-4147-A177-3AD203B41FA5}">
                      <a16:colId xmlns:a16="http://schemas.microsoft.com/office/drawing/2014/main" val="752337843"/>
                    </a:ext>
                  </a:extLst>
                </a:gridCol>
                <a:gridCol w="5437209">
                  <a:extLst>
                    <a:ext uri="{9D8B030D-6E8A-4147-A177-3AD203B41FA5}">
                      <a16:colId xmlns:a16="http://schemas.microsoft.com/office/drawing/2014/main" val="2576306527"/>
                    </a:ext>
                  </a:extLst>
                </a:gridCol>
                <a:gridCol w="4412055">
                  <a:extLst>
                    <a:ext uri="{9D8B030D-6E8A-4147-A177-3AD203B41FA5}">
                      <a16:colId xmlns:a16="http://schemas.microsoft.com/office/drawing/2014/main" val="2620471186"/>
                    </a:ext>
                  </a:extLst>
                </a:gridCol>
                <a:gridCol w="921341">
                  <a:extLst>
                    <a:ext uri="{9D8B030D-6E8A-4147-A177-3AD203B41FA5}">
                      <a16:colId xmlns:a16="http://schemas.microsoft.com/office/drawing/2014/main" val="4102534628"/>
                    </a:ext>
                  </a:extLst>
                </a:gridCol>
              </a:tblGrid>
              <a:tr h="267360">
                <a:tc>
                  <a:txBody>
                    <a:bodyPr/>
                    <a:lstStyle/>
                    <a:p>
                      <a:pPr algn="ctr"/>
                      <a:r>
                        <a:rPr lang="en-US" sz="1150" dirty="0" smtClean="0">
                          <a:latin typeface="Arial" panose="020B0604020202020204" pitchFamily="34" charset="0"/>
                          <a:cs typeface="Arial" panose="020B0604020202020204" pitchFamily="34" charset="0"/>
                        </a:rPr>
                        <a:t>Meeting</a:t>
                      </a:r>
                      <a:endParaRPr lang="en-US" sz="1150" dirty="0">
                        <a:latin typeface="Arial" panose="020B0604020202020204" pitchFamily="34" charset="0"/>
                        <a:cs typeface="Arial" panose="020B0604020202020204" pitchFamily="34" charset="0"/>
                      </a:endParaRPr>
                    </a:p>
                  </a:txBody>
                  <a:tcPr/>
                </a:tc>
                <a:tc>
                  <a:txBody>
                    <a:bodyPr/>
                    <a:lstStyle/>
                    <a:p>
                      <a:pPr algn="ctr"/>
                      <a:r>
                        <a:rPr lang="en-US" sz="1150" dirty="0" smtClean="0">
                          <a:latin typeface="Arial" panose="020B0604020202020204" pitchFamily="34" charset="0"/>
                          <a:cs typeface="Arial" panose="020B0604020202020204" pitchFamily="34" charset="0"/>
                        </a:rPr>
                        <a:t>Objective</a:t>
                      </a:r>
                      <a:endParaRPr lang="en-US" sz="1150" dirty="0">
                        <a:latin typeface="Arial" panose="020B0604020202020204" pitchFamily="34" charset="0"/>
                        <a:cs typeface="Arial" panose="020B0604020202020204" pitchFamily="34" charset="0"/>
                      </a:endParaRPr>
                    </a:p>
                  </a:txBody>
                  <a:tcPr/>
                </a:tc>
                <a:tc>
                  <a:txBody>
                    <a:bodyPr/>
                    <a:lstStyle/>
                    <a:p>
                      <a:pPr algn="ctr"/>
                      <a:r>
                        <a:rPr lang="en-US" sz="1150" dirty="0" smtClean="0">
                          <a:latin typeface="Arial" panose="020B0604020202020204" pitchFamily="34" charset="0"/>
                          <a:cs typeface="Arial" panose="020B0604020202020204" pitchFamily="34" charset="0"/>
                        </a:rPr>
                        <a:t>Participants</a:t>
                      </a:r>
                      <a:endParaRPr lang="en-US" sz="1150" dirty="0">
                        <a:latin typeface="Arial" panose="020B0604020202020204" pitchFamily="34" charset="0"/>
                        <a:cs typeface="Arial" panose="020B0604020202020204" pitchFamily="34" charset="0"/>
                      </a:endParaRPr>
                    </a:p>
                  </a:txBody>
                  <a:tcPr/>
                </a:tc>
                <a:tc>
                  <a:txBody>
                    <a:bodyPr/>
                    <a:lstStyle/>
                    <a:p>
                      <a:pPr algn="ctr"/>
                      <a:r>
                        <a:rPr lang="en-US" sz="1150" dirty="0" smtClean="0">
                          <a:latin typeface="Arial" panose="020B0604020202020204" pitchFamily="34" charset="0"/>
                          <a:cs typeface="Arial" panose="020B0604020202020204" pitchFamily="34" charset="0"/>
                        </a:rPr>
                        <a:t>Frequency</a:t>
                      </a:r>
                      <a:endParaRPr lang="en-US" sz="11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42256030"/>
                  </a:ext>
                </a:extLst>
              </a:tr>
              <a:tr h="1104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smtClean="0">
                          <a:latin typeface="Arial" panose="020B0604020202020204" pitchFamily="34" charset="0"/>
                          <a:cs typeface="Arial" panose="020B0604020202020204" pitchFamily="34" charset="0"/>
                        </a:rPr>
                        <a:t>Joint Program Steering Group</a:t>
                      </a:r>
                      <a:endParaRPr lang="en-US" sz="1150" dirty="0" smtClean="0">
                        <a:latin typeface="Arial" panose="020B0604020202020204" pitchFamily="34" charset="0"/>
                        <a:cs typeface="Arial" panose="020B0604020202020204" pitchFamily="34" charset="0"/>
                      </a:endParaRPr>
                    </a:p>
                    <a:p>
                      <a:pPr algn="l"/>
                      <a:endParaRPr lang="en-US" sz="1150" dirty="0">
                        <a:latin typeface="Arial" panose="020B0604020202020204" pitchFamily="34" charset="0"/>
                        <a:cs typeface="Arial" panose="020B0604020202020204" pitchFamily="34" charset="0"/>
                      </a:endParaRPr>
                    </a:p>
                  </a:txBody>
                  <a:tcPr anchor="ctr"/>
                </a:tc>
                <a:tc>
                  <a:txBody>
                    <a:bodyPr/>
                    <a:lstStyle/>
                    <a:p>
                      <a:pPr marL="171450" indent="-171450">
                        <a:buClr>
                          <a:schemeClr val="tx1"/>
                        </a:buClr>
                        <a:buFont typeface="Arial" panose="020B0604020202020204" pitchFamily="34" charset="0"/>
                        <a:buChar char="•"/>
                      </a:pPr>
                      <a:r>
                        <a:rPr lang="en-US" sz="1150" dirty="0" smtClean="0">
                          <a:latin typeface="Arial" panose="020B0604020202020204" pitchFamily="34" charset="0"/>
                          <a:cs typeface="Arial" panose="020B0604020202020204" pitchFamily="34" charset="0"/>
                        </a:rPr>
                        <a:t>Go no go decisions for all major tollgates</a:t>
                      </a:r>
                    </a:p>
                    <a:p>
                      <a:pPr marL="171450" indent="-171450">
                        <a:buClr>
                          <a:schemeClr val="tx1"/>
                        </a:buClr>
                        <a:buFont typeface="Arial" panose="020B0604020202020204" pitchFamily="34" charset="0"/>
                        <a:buChar char="•"/>
                      </a:pPr>
                      <a:r>
                        <a:rPr lang="en-US" sz="1150" dirty="0" smtClean="0">
                          <a:latin typeface="Arial" panose="020B0604020202020204" pitchFamily="34" charset="0"/>
                          <a:cs typeface="Arial" panose="020B0604020202020204" pitchFamily="34" charset="0"/>
                        </a:rPr>
                        <a:t>Discuss and resolve escalations and issues, if any</a:t>
                      </a:r>
                    </a:p>
                    <a:p>
                      <a:pPr marL="171450" indent="-171450">
                        <a:buClr>
                          <a:schemeClr val="tx1"/>
                        </a:buClr>
                        <a:buFont typeface="Arial" panose="020B0604020202020204" pitchFamily="34" charset="0"/>
                        <a:buChar char="•"/>
                      </a:pPr>
                      <a:r>
                        <a:rPr lang="en-US" sz="1150" dirty="0" smtClean="0">
                          <a:latin typeface="Arial" panose="020B0604020202020204" pitchFamily="34" charset="0"/>
                          <a:cs typeface="Arial" panose="020B0604020202020204" pitchFamily="34" charset="0"/>
                        </a:rPr>
                        <a:t>Sign off on initiation of all new transition waves</a:t>
                      </a:r>
                    </a:p>
                  </a:txBody>
                  <a:tcPr/>
                </a:tc>
                <a:tc>
                  <a:txBody>
                    <a:bodyPr/>
                    <a:lstStyle/>
                    <a:p>
                      <a:r>
                        <a:rPr lang="en-US" sz="1150" b="1" dirty="0" smtClean="0">
                          <a:latin typeface="Arial" panose="020B0604020202020204" pitchFamily="34" charset="0"/>
                          <a:cs typeface="Arial" panose="020B0604020202020204" pitchFamily="34" charset="0"/>
                        </a:rPr>
                        <a:t>BSWH</a:t>
                      </a:r>
                      <a:r>
                        <a:rPr lang="en-US" sz="1150" dirty="0" smtClean="0">
                          <a:latin typeface="Arial" panose="020B0604020202020204" pitchFamily="34" charset="0"/>
                          <a:cs typeface="Arial" panose="020B0604020202020204" pitchFamily="34" charset="0"/>
                        </a:rPr>
                        <a:t> – Bethany. F (Program director), James. P, Angie. H (Project leads), Dave Jenkin and Cindy</a:t>
                      </a:r>
                      <a:r>
                        <a:rPr lang="en-US" sz="1150" baseline="0" dirty="0" smtClean="0">
                          <a:latin typeface="Arial" panose="020B0604020202020204" pitchFamily="34" charset="0"/>
                          <a:cs typeface="Arial" panose="020B0604020202020204" pitchFamily="34" charset="0"/>
                        </a:rPr>
                        <a:t> Novey</a:t>
                      </a:r>
                    </a:p>
                    <a:p>
                      <a:endParaRPr lang="en-US" sz="1150" i="1" dirty="0" smtClean="0">
                        <a:solidFill>
                          <a:schemeClr val="accent3"/>
                        </a:solidFill>
                        <a:latin typeface="Arial" panose="020B0604020202020204" pitchFamily="34" charset="0"/>
                        <a:cs typeface="Arial" panose="020B0604020202020204" pitchFamily="34" charset="0"/>
                      </a:endParaRPr>
                    </a:p>
                    <a:p>
                      <a:pPr>
                        <a:spcBef>
                          <a:spcPts val="100"/>
                        </a:spcBef>
                        <a:spcAft>
                          <a:spcPts val="100"/>
                        </a:spcAft>
                        <a:buClr>
                          <a:schemeClr val="accent3"/>
                        </a:buClr>
                        <a:buSzPct val="100000"/>
                      </a:pPr>
                      <a:r>
                        <a:rPr lang="en-US" sz="1150" b="1" dirty="0" smtClean="0">
                          <a:latin typeface="Arial" panose="020B0604020202020204" pitchFamily="34" charset="0"/>
                          <a:cs typeface="Arial" panose="020B0604020202020204" pitchFamily="34" charset="0"/>
                        </a:rPr>
                        <a:t>EXL</a:t>
                      </a:r>
                      <a:r>
                        <a:rPr lang="en-US" sz="1150" dirty="0" smtClean="0">
                          <a:latin typeface="Arial" panose="020B0604020202020204" pitchFamily="34" charset="0"/>
                          <a:cs typeface="Arial" panose="020B0604020202020204" pitchFamily="34" charset="0"/>
                        </a:rPr>
                        <a:t> –Rishabh J (Account mgmt.), Alex A (Service delivery lead), Shibu S(Tower Lead) , Abhay M (Transition lead)</a:t>
                      </a:r>
                    </a:p>
                  </a:txBody>
                  <a:tcPr/>
                </a:tc>
                <a:tc>
                  <a:txBody>
                    <a:bodyPr/>
                    <a:lstStyle/>
                    <a:p>
                      <a:pPr algn="ctr"/>
                      <a:r>
                        <a:rPr lang="en-US" sz="1150" dirty="0" smtClean="0">
                          <a:latin typeface="Arial" panose="020B0604020202020204" pitchFamily="34" charset="0"/>
                          <a:cs typeface="Arial" panose="020B0604020202020204" pitchFamily="34" charset="0"/>
                        </a:rPr>
                        <a:t>As and when</a:t>
                      </a:r>
                      <a:r>
                        <a:rPr lang="en-US" sz="1150" baseline="0" dirty="0" smtClean="0">
                          <a:latin typeface="Arial" panose="020B0604020202020204" pitchFamily="34" charset="0"/>
                          <a:cs typeface="Arial" panose="020B0604020202020204" pitchFamily="34" charset="0"/>
                        </a:rPr>
                        <a:t> required</a:t>
                      </a:r>
                      <a:endParaRPr lang="en-US" sz="115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8155378"/>
                  </a:ext>
                </a:extLst>
              </a:tr>
              <a:tr h="1423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smtClean="0">
                          <a:latin typeface="Arial" panose="020B0604020202020204" pitchFamily="34" charset="0"/>
                          <a:cs typeface="Arial" panose="020B0604020202020204" pitchFamily="34" charset="0"/>
                        </a:rPr>
                        <a:t>Weekly Program Governance </a:t>
                      </a:r>
                      <a:endParaRPr lang="en-GB" sz="1150" b="1" dirty="0" smtClean="0">
                        <a:latin typeface="Arial" panose="020B0604020202020204" pitchFamily="34" charset="0"/>
                        <a:cs typeface="Arial" panose="020B0604020202020204" pitchFamily="34" charset="0"/>
                      </a:endParaRPr>
                    </a:p>
                    <a:p>
                      <a:pPr algn="l"/>
                      <a:endParaRPr lang="en-US" sz="1150" dirty="0">
                        <a:latin typeface="Arial" panose="020B0604020202020204" pitchFamily="34" charset="0"/>
                        <a:cs typeface="Arial" panose="020B0604020202020204" pitchFamily="34" charset="0"/>
                      </a:endParaRPr>
                    </a:p>
                  </a:txBody>
                  <a:tcPr anchor="ctr"/>
                </a:tc>
                <a:tc>
                  <a:txBody>
                    <a:bodyPr/>
                    <a:lstStyle/>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Update on progress against transition plans and milestones</a:t>
                      </a:r>
                    </a:p>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Decide on and uphold all key design principles</a:t>
                      </a:r>
                    </a:p>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Ensure adequate resource availability to support transition or transformation efforts</a:t>
                      </a:r>
                    </a:p>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To address any program level risks and issues or unresolved items from the tower governance </a:t>
                      </a:r>
                    </a:p>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Key decisions and approve any deviations (via formal change control template)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smtClean="0">
                          <a:latin typeface="Arial" panose="020B0604020202020204" pitchFamily="34" charset="0"/>
                          <a:cs typeface="Arial" panose="020B0604020202020204" pitchFamily="34" charset="0"/>
                        </a:rPr>
                        <a:t>BSWH – </a:t>
                      </a:r>
                      <a:r>
                        <a:rPr lang="en-US" sz="1150" i="1" dirty="0" smtClean="0">
                          <a:solidFill>
                            <a:schemeClr val="accent3"/>
                          </a:solidFill>
                          <a:latin typeface="Arial" panose="020B0604020202020204" pitchFamily="34" charset="0"/>
                          <a:cs typeface="Arial" panose="020B0604020202020204" pitchFamily="34" charset="0"/>
                        </a:rPr>
                        <a:t> </a:t>
                      </a:r>
                      <a:r>
                        <a:rPr lang="en-US" sz="1150" kern="1200" baseline="0" dirty="0" smtClean="0">
                          <a:latin typeface="Arial" panose="020B0604020202020204" pitchFamily="34" charset="0"/>
                          <a:cs typeface="Arial" panose="020B0604020202020204" pitchFamily="34" charset="0"/>
                        </a:rPr>
                        <a:t>Bethany. F (Program Director), James. P, </a:t>
                      </a:r>
                      <a:r>
                        <a:rPr lang="en-US" sz="1150" kern="1200" baseline="0" dirty="0" err="1" smtClean="0">
                          <a:latin typeface="Arial" panose="020B0604020202020204" pitchFamily="34" charset="0"/>
                          <a:cs typeface="Arial" panose="020B0604020202020204" pitchFamily="34" charset="0"/>
                        </a:rPr>
                        <a:t>Angie.H</a:t>
                      </a:r>
                      <a:r>
                        <a:rPr lang="en-US" sz="1150" kern="1200" baseline="0" dirty="0" smtClean="0">
                          <a:latin typeface="Arial" panose="020B0604020202020204" pitchFamily="34" charset="0"/>
                          <a:cs typeface="Arial" panose="020B0604020202020204" pitchFamily="34" charset="0"/>
                        </a:rPr>
                        <a:t>, Dave Jenkin, </a:t>
                      </a:r>
                      <a:r>
                        <a:rPr lang="en-US" sz="1150" kern="1200" dirty="0" smtClean="0">
                          <a:solidFill>
                            <a:schemeClr val="dk1"/>
                          </a:solidFill>
                          <a:latin typeface="Arial" panose="020B0604020202020204" pitchFamily="34" charset="0"/>
                          <a:ea typeface="+mn-ea"/>
                          <a:cs typeface="Arial" panose="020B0604020202020204" pitchFamily="34" charset="0"/>
                        </a:rPr>
                        <a:t>Cindy</a:t>
                      </a:r>
                      <a:r>
                        <a:rPr lang="en-US" sz="1150" kern="1200" baseline="0" dirty="0" smtClean="0">
                          <a:solidFill>
                            <a:schemeClr val="dk1"/>
                          </a:solidFill>
                          <a:latin typeface="Arial" panose="020B0604020202020204" pitchFamily="34" charset="0"/>
                          <a:ea typeface="+mn-ea"/>
                          <a:cs typeface="Arial" panose="020B0604020202020204" pitchFamily="34" charset="0"/>
                        </a:rPr>
                        <a:t> Novey</a:t>
                      </a:r>
                      <a:endParaRPr lang="en-US" sz="1150" i="1" dirty="0" smtClean="0">
                        <a:solidFill>
                          <a:schemeClr val="accent3"/>
                        </a:solidFill>
                        <a:latin typeface="Arial" panose="020B0604020202020204" pitchFamily="34" charset="0"/>
                        <a:cs typeface="Arial" panose="020B0604020202020204" pitchFamily="34" charset="0"/>
                      </a:endParaRPr>
                    </a:p>
                    <a:p>
                      <a:endParaRPr lang="en-US" sz="1150" b="0" dirty="0" smtClean="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smtClean="0">
                          <a:latin typeface="Arial" panose="020B0604020202020204" pitchFamily="34" charset="0"/>
                          <a:cs typeface="Arial" panose="020B0604020202020204" pitchFamily="34" charset="0"/>
                        </a:rPr>
                        <a:t>EXL </a:t>
                      </a:r>
                      <a:r>
                        <a:rPr lang="en-US" sz="1150" dirty="0" smtClean="0">
                          <a:latin typeface="Arial" panose="020B0604020202020204" pitchFamily="34" charset="0"/>
                          <a:cs typeface="Arial" panose="020B0604020202020204" pitchFamily="34" charset="0"/>
                        </a:rPr>
                        <a:t>– Nikhil D (Client Partner)</a:t>
                      </a:r>
                      <a:r>
                        <a:rPr lang="en-GB" sz="1150" baseline="0" dirty="0" smtClean="0">
                          <a:latin typeface="Arial" panose="020B0604020202020204" pitchFamily="34" charset="0"/>
                          <a:cs typeface="Arial" panose="020B0604020202020204" pitchFamily="34" charset="0"/>
                        </a:rPr>
                        <a:t>, </a:t>
                      </a:r>
                      <a:r>
                        <a:rPr lang="en-US" sz="1150" dirty="0" smtClean="0">
                          <a:latin typeface="Arial" panose="020B0604020202020204" pitchFamily="34" charset="0"/>
                          <a:cs typeface="Arial" panose="020B0604020202020204" pitchFamily="34" charset="0"/>
                        </a:rPr>
                        <a:t>Jordan A (Account mgmt.), Alex A (Service delivery lead), Rishabh J (Account mgmt.), </a:t>
                      </a:r>
                      <a:r>
                        <a:rPr lang="en-US" sz="1150" kern="1200" dirty="0" smtClean="0">
                          <a:solidFill>
                            <a:schemeClr val="dk1"/>
                          </a:solidFill>
                          <a:latin typeface="Arial" panose="020B0604020202020204" pitchFamily="34" charset="0"/>
                          <a:ea typeface="+mn-ea"/>
                          <a:cs typeface="Arial" panose="020B0604020202020204" pitchFamily="34" charset="0"/>
                        </a:rPr>
                        <a:t>Shibu Scariah</a:t>
                      </a:r>
                      <a:r>
                        <a:rPr lang="en-US" sz="1150" dirty="0" smtClean="0">
                          <a:latin typeface="Arial" panose="020B0604020202020204" pitchFamily="34" charset="0"/>
                          <a:cs typeface="Arial" panose="020B0604020202020204" pitchFamily="34" charset="0"/>
                        </a:rPr>
                        <a:t>,  Abhay M (Transition lead)</a:t>
                      </a:r>
                      <a:endParaRPr lang="en-US" sz="1150" dirty="0">
                        <a:latin typeface="Arial" panose="020B0604020202020204" pitchFamily="34" charset="0"/>
                        <a:cs typeface="Arial" panose="020B0604020202020204" pitchFamily="34" charset="0"/>
                      </a:endParaRPr>
                    </a:p>
                  </a:txBody>
                  <a:tcPr/>
                </a:tc>
                <a:tc>
                  <a:txBody>
                    <a:bodyPr/>
                    <a:lstStyle/>
                    <a:p>
                      <a:pPr algn="ctr"/>
                      <a:r>
                        <a:rPr lang="en-US" sz="1150" dirty="0" smtClean="0">
                          <a:latin typeface="Arial" panose="020B0604020202020204" pitchFamily="34" charset="0"/>
                          <a:cs typeface="Arial" panose="020B0604020202020204" pitchFamily="34" charset="0"/>
                        </a:rPr>
                        <a:t>Weekly (Friday)</a:t>
                      </a:r>
                      <a:endParaRPr lang="en-US" sz="115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852357624"/>
                  </a:ext>
                </a:extLst>
              </a:tr>
              <a:tr h="10719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smtClean="0">
                          <a:latin typeface="Arial" panose="020B0604020202020204" pitchFamily="34" charset="0"/>
                          <a:cs typeface="Arial" panose="020B0604020202020204" pitchFamily="34" charset="0"/>
                        </a:rPr>
                        <a:t>Tower Weekly </a:t>
                      </a:r>
                      <a:br>
                        <a:rPr lang="en-US" sz="1150" b="1" dirty="0" smtClean="0">
                          <a:latin typeface="Arial" panose="020B0604020202020204" pitchFamily="34" charset="0"/>
                          <a:cs typeface="Arial" panose="020B0604020202020204" pitchFamily="34" charset="0"/>
                        </a:rPr>
                      </a:br>
                      <a:r>
                        <a:rPr lang="en-US" sz="1150" b="1" dirty="0" smtClean="0">
                          <a:latin typeface="Arial" panose="020B0604020202020204" pitchFamily="34" charset="0"/>
                          <a:cs typeface="Arial" panose="020B0604020202020204" pitchFamily="34" charset="0"/>
                        </a:rPr>
                        <a:t>Update</a:t>
                      </a:r>
                      <a:endParaRPr lang="en-GB" sz="1150" b="1" dirty="0" smtClean="0">
                        <a:latin typeface="Arial" panose="020B0604020202020204" pitchFamily="34" charset="0"/>
                        <a:cs typeface="Arial" panose="020B0604020202020204" pitchFamily="34" charset="0"/>
                      </a:endParaRPr>
                    </a:p>
                    <a:p>
                      <a:pPr algn="l"/>
                      <a:endParaRPr lang="en-US" sz="1150" dirty="0">
                        <a:latin typeface="Arial" panose="020B0604020202020204" pitchFamily="34" charset="0"/>
                        <a:cs typeface="Arial" panose="020B0604020202020204" pitchFamily="34" charset="0"/>
                      </a:endParaRPr>
                    </a:p>
                  </a:txBody>
                  <a:tcPr anchor="ctr"/>
                </a:tc>
                <a:tc>
                  <a:txBody>
                    <a:bodyPr/>
                    <a:lstStyle/>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Ongoing performance monitoring &amp; service level adherence</a:t>
                      </a:r>
                    </a:p>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Root cause and action plans for dips in performance vs plan </a:t>
                      </a:r>
                    </a:p>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Knowledge gaps and training refresher topics </a:t>
                      </a:r>
                    </a:p>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SOP update </a:t>
                      </a:r>
                    </a:p>
                    <a:p>
                      <a:pPr marL="171450" lvl="2" indent="-171450" algn="l" defTabSz="914400" rtl="0" eaLnBrk="1" fontAlgn="base"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IT log/issues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smtClean="0">
                          <a:latin typeface="Arial" panose="020B0604020202020204" pitchFamily="34" charset="0"/>
                          <a:cs typeface="Arial" panose="020B0604020202020204" pitchFamily="34" charset="0"/>
                        </a:rPr>
                        <a:t>BSWH – </a:t>
                      </a:r>
                      <a:r>
                        <a:rPr lang="en-US" sz="1150" kern="1200" dirty="0" smtClean="0">
                          <a:solidFill>
                            <a:schemeClr val="dk1"/>
                          </a:solidFill>
                          <a:latin typeface="Arial" panose="020B0604020202020204" pitchFamily="34" charset="0"/>
                          <a:ea typeface="+mn-ea"/>
                          <a:cs typeface="Arial" panose="020B0604020202020204" pitchFamily="34" charset="0"/>
                        </a:rPr>
                        <a:t>Dave Jenkin,</a:t>
                      </a:r>
                      <a:r>
                        <a:rPr lang="en-US" sz="1150" kern="1200" baseline="0" dirty="0" smtClean="0">
                          <a:solidFill>
                            <a:schemeClr val="dk1"/>
                          </a:solidFill>
                          <a:latin typeface="Arial" panose="020B0604020202020204" pitchFamily="34" charset="0"/>
                          <a:ea typeface="+mn-ea"/>
                          <a:cs typeface="Arial" panose="020B0604020202020204" pitchFamily="34" charset="0"/>
                        </a:rPr>
                        <a:t> </a:t>
                      </a:r>
                      <a:r>
                        <a:rPr lang="en-US" sz="1150" kern="1200" dirty="0" smtClean="0">
                          <a:solidFill>
                            <a:schemeClr val="dk1"/>
                          </a:solidFill>
                          <a:latin typeface="Arial" panose="020B0604020202020204" pitchFamily="34" charset="0"/>
                          <a:ea typeface="+mn-ea"/>
                          <a:cs typeface="Arial" panose="020B0604020202020204" pitchFamily="34" charset="0"/>
                        </a:rPr>
                        <a:t>Cindy</a:t>
                      </a:r>
                      <a:r>
                        <a:rPr lang="en-US" sz="1150" kern="1200" baseline="0" dirty="0" smtClean="0">
                          <a:solidFill>
                            <a:schemeClr val="dk1"/>
                          </a:solidFill>
                          <a:latin typeface="Arial" panose="020B0604020202020204" pitchFamily="34" charset="0"/>
                          <a:ea typeface="+mn-ea"/>
                          <a:cs typeface="Arial" panose="020B0604020202020204" pitchFamily="34" charset="0"/>
                        </a:rPr>
                        <a:t> Novey, </a:t>
                      </a:r>
                      <a:r>
                        <a:rPr lang="en-US" sz="1150" kern="1200" baseline="0" dirty="0" smtClean="0">
                          <a:latin typeface="Arial" panose="020B0604020202020204" pitchFamily="34" charset="0"/>
                          <a:cs typeface="Arial" panose="020B0604020202020204" pitchFamily="34" charset="0"/>
                        </a:rPr>
                        <a:t>Bethany. F </a:t>
                      </a:r>
                      <a:endParaRPr lang="en-US" sz="1150" kern="1200" baseline="0" dirty="0" smtClean="0">
                        <a:solidFill>
                          <a:schemeClr val="dk1"/>
                        </a:solidFill>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50" kern="1200" baseline="0" dirty="0" smtClean="0">
                        <a:solidFill>
                          <a:schemeClr val="dk1"/>
                        </a:solidFill>
                        <a:latin typeface="Arial" panose="020B0604020202020204" pitchFamily="34" charset="0"/>
                        <a:ea typeface="+mn-ea"/>
                        <a:cs typeface="Arial" panose="020B0604020202020204" pitchFamily="34" charset="0"/>
                      </a:endParaRPr>
                    </a:p>
                    <a:p>
                      <a:r>
                        <a:rPr lang="en-US" sz="1150" b="1" dirty="0" smtClean="0">
                          <a:latin typeface="Arial" panose="020B0604020202020204" pitchFamily="34" charset="0"/>
                          <a:cs typeface="Arial" panose="020B0604020202020204" pitchFamily="34" charset="0"/>
                        </a:rPr>
                        <a:t>EXL </a:t>
                      </a:r>
                      <a:r>
                        <a:rPr lang="en-US" sz="1150" dirty="0" smtClean="0">
                          <a:latin typeface="Arial" panose="020B0604020202020204" pitchFamily="34" charset="0"/>
                          <a:cs typeface="Arial" panose="020B0604020202020204" pitchFamily="34" charset="0"/>
                        </a:rPr>
                        <a:t>– Yashin</a:t>
                      </a:r>
                      <a:r>
                        <a:rPr lang="en-US" sz="1150" baseline="0" dirty="0" smtClean="0">
                          <a:latin typeface="Arial" panose="020B0604020202020204" pitchFamily="34" charset="0"/>
                          <a:cs typeface="Arial" panose="020B0604020202020204" pitchFamily="34" charset="0"/>
                        </a:rPr>
                        <a:t> Edison, </a:t>
                      </a:r>
                      <a:r>
                        <a:rPr lang="en-US" sz="1150" kern="1200" dirty="0" smtClean="0">
                          <a:solidFill>
                            <a:schemeClr val="dk1"/>
                          </a:solidFill>
                          <a:latin typeface="Arial" panose="020B0604020202020204" pitchFamily="34" charset="0"/>
                          <a:ea typeface="+mn-ea"/>
                          <a:cs typeface="Arial" panose="020B0604020202020204" pitchFamily="34" charset="0"/>
                        </a:rPr>
                        <a:t>Shibu Scariah, Abhay M, Vani J</a:t>
                      </a:r>
                      <a:endParaRPr lang="en-GB" sz="1150" baseline="0" dirty="0" smtClean="0">
                        <a:latin typeface="Arial" panose="020B0604020202020204" pitchFamily="34" charset="0"/>
                        <a:cs typeface="Arial" panose="020B0604020202020204" pitchFamily="34" charset="0"/>
                      </a:endParaRPr>
                    </a:p>
                  </a:txBody>
                  <a:tcPr/>
                </a:tc>
                <a:tc>
                  <a:txBody>
                    <a:bodyPr/>
                    <a:lstStyle/>
                    <a:p>
                      <a:pPr algn="ctr"/>
                      <a:r>
                        <a:rPr lang="en-US" sz="1150" dirty="0" smtClean="0">
                          <a:latin typeface="Arial" panose="020B0604020202020204" pitchFamily="34" charset="0"/>
                          <a:cs typeface="Arial" panose="020B0604020202020204" pitchFamily="34" charset="0"/>
                        </a:rPr>
                        <a:t>Weekly (Tuesday)</a:t>
                      </a:r>
                      <a:endParaRPr lang="en-US" sz="115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57335627"/>
                  </a:ext>
                </a:extLst>
              </a:tr>
              <a:tr h="1423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smtClean="0">
                          <a:latin typeface="Arial" panose="020B0604020202020204" pitchFamily="34" charset="0"/>
                          <a:cs typeface="Arial" panose="020B0604020202020204" pitchFamily="34" charset="0"/>
                        </a:rPr>
                        <a:t>Tower Daily Update</a:t>
                      </a:r>
                      <a:endParaRPr lang="en-GB" sz="1150" b="1" dirty="0" smtClean="0">
                        <a:latin typeface="Arial" panose="020B0604020202020204" pitchFamily="34" charset="0"/>
                        <a:cs typeface="Arial" panose="020B0604020202020204" pitchFamily="34" charset="0"/>
                      </a:endParaRPr>
                    </a:p>
                  </a:txBody>
                  <a:tcPr anchor="ctr"/>
                </a:tc>
                <a:tc>
                  <a:txBody>
                    <a:bodyPr/>
                    <a:lstStyle/>
                    <a:p>
                      <a:pPr marL="171450" lvl="2" indent="-171450" algn="l" defTabSz="914400" rtl="0" eaLnBrk="1"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Review progress on Ramp</a:t>
                      </a:r>
                    </a:p>
                    <a:p>
                      <a:pPr marL="171450" lvl="2" indent="-171450" algn="l" defTabSz="914400" rtl="0" eaLnBrk="1"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Queue management – volume received &amp; outstanding /Urgent items that need to be fast tracked </a:t>
                      </a:r>
                    </a:p>
                    <a:p>
                      <a:pPr marL="171450" lvl="2" indent="-171450" algn="l" defTabSz="914400" rtl="0" eaLnBrk="1"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Feedback on quality from the previous day – Identify specific training needs/gaps</a:t>
                      </a:r>
                    </a:p>
                    <a:p>
                      <a:pPr marL="171450" lvl="2" indent="-171450" algn="l" defTabSz="914400" rtl="0" eaLnBrk="1"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Daily SLAs / KPIs Performance Tracking</a:t>
                      </a:r>
                    </a:p>
                    <a:p>
                      <a:pPr marL="171450" lvl="2" indent="-171450" algn="l" defTabSz="914400" rtl="0" eaLnBrk="1" latinLnBrk="0" hangingPunct="1">
                        <a:lnSpc>
                          <a:spcPct val="100000"/>
                        </a:lnSpc>
                        <a:spcBef>
                          <a:spcPts val="100"/>
                        </a:spcBef>
                        <a:spcAft>
                          <a:spcPts val="100"/>
                        </a:spcAft>
                        <a:buClr>
                          <a:schemeClr val="tx1"/>
                        </a:buClr>
                        <a:buSzPct val="100000"/>
                        <a:buFont typeface="Arial" panose="020B0604020202020204" pitchFamily="34" charset="0"/>
                        <a:buChar char="•"/>
                        <a:defRPr/>
                      </a:pPr>
                      <a:r>
                        <a:rPr lang="en-US" sz="1150" kern="1200" dirty="0" smtClean="0">
                          <a:solidFill>
                            <a:schemeClr val="dk1"/>
                          </a:solidFill>
                          <a:latin typeface="Arial" panose="020B0604020202020204" pitchFamily="34" charset="0"/>
                          <a:ea typeface="+mn-ea"/>
                          <a:cs typeface="Arial" panose="020B0604020202020204" pitchFamily="34" charset="0"/>
                        </a:rPr>
                        <a:t>Discuss production issues &amp; opportunities that occurred in the previous day</a:t>
                      </a:r>
                    </a:p>
                  </a:txBody>
                  <a:tcPr/>
                </a:tc>
                <a:tc>
                  <a:txBody>
                    <a:bodyPr/>
                    <a:lstStyle/>
                    <a:p>
                      <a:pPr algn="l"/>
                      <a:r>
                        <a:rPr lang="en-US" sz="1150" b="1" dirty="0" smtClean="0">
                          <a:latin typeface="Arial" panose="020B0604020202020204" pitchFamily="34" charset="0"/>
                          <a:cs typeface="Arial" panose="020B0604020202020204" pitchFamily="34" charset="0"/>
                        </a:rPr>
                        <a:t>BSWH – </a:t>
                      </a:r>
                      <a:r>
                        <a:rPr lang="en-US" sz="1150" kern="1200" dirty="0" smtClean="0">
                          <a:solidFill>
                            <a:schemeClr val="dk1"/>
                          </a:solidFill>
                          <a:latin typeface="Arial" panose="020B0604020202020204" pitchFamily="34" charset="0"/>
                          <a:ea typeface="+mn-ea"/>
                          <a:cs typeface="Arial" panose="020B0604020202020204" pitchFamily="34" charset="0"/>
                        </a:rPr>
                        <a:t>Dave Jenkin, Cindy</a:t>
                      </a:r>
                      <a:r>
                        <a:rPr lang="en-US" sz="1150" kern="1200" baseline="0" dirty="0" smtClean="0">
                          <a:solidFill>
                            <a:schemeClr val="dk1"/>
                          </a:solidFill>
                          <a:latin typeface="Arial" panose="020B0604020202020204" pitchFamily="34" charset="0"/>
                          <a:ea typeface="+mn-ea"/>
                          <a:cs typeface="Arial" panose="020B0604020202020204" pitchFamily="34" charset="0"/>
                        </a:rPr>
                        <a:t> Novey, Charlynn Mader, Denice Bucher, Josh Middendorff, Michelle Ivanovsky, Deborah Sniggs, April Spoon and  Susan Manor</a:t>
                      </a:r>
                      <a:endParaRPr lang="en-US" sz="1150" b="0" i="1" dirty="0" smtClean="0">
                        <a:solidFill>
                          <a:schemeClr val="accent3"/>
                        </a:solidFill>
                        <a:latin typeface="Arial" panose="020B0604020202020204" pitchFamily="34" charset="0"/>
                        <a:cs typeface="Arial" panose="020B0604020202020204" pitchFamily="34" charset="0"/>
                      </a:endParaRPr>
                    </a:p>
                    <a:p>
                      <a:endParaRPr lang="en-US" sz="1150" b="1" dirty="0" smtClean="0">
                        <a:latin typeface="Arial" panose="020B0604020202020204" pitchFamily="34" charset="0"/>
                        <a:cs typeface="Arial" panose="020B0604020202020204" pitchFamily="34" charset="0"/>
                      </a:endParaRPr>
                    </a:p>
                    <a:p>
                      <a:r>
                        <a:rPr lang="en-US" sz="1150" b="1" dirty="0" smtClean="0">
                          <a:latin typeface="Arial" panose="020B0604020202020204" pitchFamily="34" charset="0"/>
                          <a:cs typeface="Arial" panose="020B0604020202020204" pitchFamily="34" charset="0"/>
                        </a:rPr>
                        <a:t>EXL </a:t>
                      </a:r>
                      <a:r>
                        <a:rPr lang="en-US" sz="1150" dirty="0" smtClean="0">
                          <a:latin typeface="Arial" panose="020B0604020202020204" pitchFamily="34" charset="0"/>
                          <a:cs typeface="Arial" panose="020B0604020202020204" pitchFamily="34" charset="0"/>
                        </a:rPr>
                        <a:t>–</a:t>
                      </a:r>
                      <a:r>
                        <a:rPr lang="en-US" sz="1150" baseline="0" dirty="0" smtClean="0">
                          <a:latin typeface="Arial" panose="020B0604020202020204" pitchFamily="34" charset="0"/>
                          <a:cs typeface="Arial" panose="020B0604020202020204" pitchFamily="34" charset="0"/>
                        </a:rPr>
                        <a:t> </a:t>
                      </a:r>
                      <a:r>
                        <a:rPr lang="en-US" sz="1150" kern="1200" baseline="0" dirty="0" smtClean="0">
                          <a:solidFill>
                            <a:schemeClr val="dk1"/>
                          </a:solidFill>
                          <a:latin typeface="Arial" panose="020B0604020202020204" pitchFamily="34" charset="0"/>
                          <a:ea typeface="+mn-ea"/>
                          <a:cs typeface="Arial" panose="020B0604020202020204" pitchFamily="34" charset="0"/>
                        </a:rPr>
                        <a:t>Yashin E, Vani Jain (Transition </a:t>
                      </a:r>
                    </a:p>
                    <a:p>
                      <a:r>
                        <a:rPr lang="en-US" sz="1150" kern="1200" baseline="0" dirty="0" smtClean="0">
                          <a:solidFill>
                            <a:schemeClr val="dk1"/>
                          </a:solidFill>
                          <a:latin typeface="Arial" panose="020B0604020202020204" pitchFamily="34" charset="0"/>
                          <a:ea typeface="+mn-ea"/>
                          <a:cs typeface="Arial" panose="020B0604020202020204" pitchFamily="34" charset="0"/>
                        </a:rPr>
                        <a:t>manager), Febin K A, Molbin George, Fiona Joan, Kiran Joy and Vidya Kumble</a:t>
                      </a:r>
                      <a:endParaRPr lang="en-GB" sz="1150" kern="1200" baseline="0" dirty="0" smtClean="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1150" dirty="0" smtClean="0">
                          <a:latin typeface="Arial" panose="020B0604020202020204" pitchFamily="34" charset="0"/>
                          <a:cs typeface="Arial" panose="020B0604020202020204" pitchFamily="34" charset="0"/>
                        </a:rPr>
                        <a:t>Daily</a:t>
                      </a:r>
                      <a:endParaRPr lang="en-US" sz="115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59856967"/>
                  </a:ext>
                </a:extLst>
              </a:tr>
            </a:tbl>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0034461"/>
              </p:ext>
            </p:extLst>
          </p:nvPr>
        </p:nvGraphicFramePr>
        <p:xfrm>
          <a:off x="-52252" y="6412466"/>
          <a:ext cx="1854926" cy="445535"/>
        </p:xfrm>
        <a:graphic>
          <a:graphicData uri="http://schemas.openxmlformats.org/presentationml/2006/ole">
            <mc:AlternateContent xmlns:mc="http://schemas.openxmlformats.org/markup-compatibility/2006">
              <mc:Choice xmlns:v="urn:schemas-microsoft-com:vml" Requires="v">
                <p:oleObj spid="_x0000_s4138" name="Packager Shell Object" showAsIcon="1" r:id="rId3" imgW="1605960" imgH="415080" progId="Package">
                  <p:embed/>
                </p:oleObj>
              </mc:Choice>
              <mc:Fallback>
                <p:oleObj name="Packager Shell Object" showAsIcon="1" r:id="rId3" imgW="1605960" imgH="415080" progId="Package">
                  <p:embed/>
                  <p:pic>
                    <p:nvPicPr>
                      <p:cNvPr id="0" name=""/>
                      <p:cNvPicPr/>
                      <p:nvPr/>
                    </p:nvPicPr>
                    <p:blipFill>
                      <a:blip r:embed="rId4"/>
                      <a:stretch>
                        <a:fillRect/>
                      </a:stretch>
                    </p:blipFill>
                    <p:spPr>
                      <a:xfrm>
                        <a:off x="-52252" y="6412466"/>
                        <a:ext cx="1854926" cy="445535"/>
                      </a:xfrm>
                      <a:prstGeom prst="rect">
                        <a:avLst/>
                      </a:prstGeom>
                    </p:spPr>
                  </p:pic>
                </p:oleObj>
              </mc:Fallback>
            </mc:AlternateContent>
          </a:graphicData>
        </a:graphic>
      </p:graphicFrame>
    </p:spTree>
    <p:extLst>
      <p:ext uri="{BB962C8B-B14F-4D97-AF65-F5344CB8AC3E}">
        <p14:creationId xmlns:p14="http://schemas.microsoft.com/office/powerpoint/2010/main" val="1564293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7448</TotalTime>
  <Words>1958</Words>
  <Application>Microsoft Office PowerPoint</Application>
  <PresentationFormat>Widescreen</PresentationFormat>
  <Paragraphs>448</Paragraphs>
  <Slides>14</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23" baseType="lpstr">
      <vt:lpstr>Arial</vt:lpstr>
      <vt:lpstr>Calibri</vt:lpstr>
      <vt:lpstr>Calibri Light</vt:lpstr>
      <vt:lpstr>Century Gothic</vt:lpstr>
      <vt:lpstr>Wingdings 2</vt:lpstr>
      <vt:lpstr>Office Theme</vt:lpstr>
      <vt:lpstr>1_Office Theme</vt:lpstr>
      <vt:lpstr>Packager Shell Object</vt:lpstr>
      <vt:lpstr>Worksheet</vt:lpstr>
      <vt:lpstr>PowerPoint Presentation</vt:lpstr>
      <vt:lpstr>PowerPoint Presentation</vt:lpstr>
      <vt:lpstr>PowerPoint Presentation</vt:lpstr>
      <vt:lpstr>PowerPoint Presentation</vt:lpstr>
      <vt:lpstr>Annexure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Shagun John</dc:creator>
  <cp:lastModifiedBy>Abhay Singh Mehta</cp:lastModifiedBy>
  <cp:revision>178</cp:revision>
  <dcterms:created xsi:type="dcterms:W3CDTF">2020-10-21T06:41:18Z</dcterms:created>
  <dcterms:modified xsi:type="dcterms:W3CDTF">2021-11-18T13:54:48Z</dcterms:modified>
</cp:coreProperties>
</file>