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
  </p:notesMasterIdLst>
  <p:handoutMasterIdLst>
    <p:handoutMasterId r:id="rId5"/>
  </p:handoutMasterIdLst>
  <p:sldIdLst>
    <p:sldId id="345" r:id="rId2"/>
    <p:sldId id="343"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cent R. Sparrow" initials="VRS" lastIdx="14" clrIdx="0">
    <p:extLst>
      <p:ext uri="{19B8F6BF-5375-455C-9EA6-DF929625EA0E}">
        <p15:presenceInfo xmlns:p15="http://schemas.microsoft.com/office/powerpoint/2012/main" userId="S-1-5-21-3936953803-2831090258-1269385966-128233" providerId="AD"/>
      </p:ext>
    </p:extLst>
  </p:cmAuthor>
  <p:cmAuthor id="2" name="Abhay Singh Mehta" initials="ASM" lastIdx="11" clrIdx="1">
    <p:extLst>
      <p:ext uri="{19B8F6BF-5375-455C-9EA6-DF929625EA0E}">
        <p15:presenceInfo xmlns:p15="http://schemas.microsoft.com/office/powerpoint/2012/main" userId="S-1-5-21-3936953803-2831090258-1269385966-47471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3"/>
    <a:srgbClr val="169EFF"/>
    <a:srgbClr val="006EBF"/>
    <a:srgbClr val="0D5DB2"/>
    <a:srgbClr val="E3E3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03" autoAdjust="0"/>
    <p:restoredTop sz="93031" autoAdjust="0"/>
  </p:normalViewPr>
  <p:slideViewPr>
    <p:cSldViewPr snapToGrid="0" snapToObjects="1" showGuides="1">
      <p:cViewPr varScale="1">
        <p:scale>
          <a:sx n="73" d="100"/>
          <a:sy n="73" d="100"/>
        </p:scale>
        <p:origin x="780" y="7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85" d="100"/>
          <a:sy n="85" d="100"/>
        </p:scale>
        <p:origin x="3804"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6DAC3A9-74EC-46C6-9EFB-701784C73177}" type="datetimeFigureOut">
              <a:rPr lang="en-US" smtClean="0"/>
              <a:t>8/20/2021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379E9A-F4C0-43A3-9D11-3244E966364C}" type="slidenum">
              <a:rPr lang="en-US" smtClean="0"/>
              <a:t>‹#›</a:t>
            </a:fld>
            <a:endParaRPr lang="en-US"/>
          </a:p>
        </p:txBody>
      </p:sp>
    </p:spTree>
    <p:extLst>
      <p:ext uri="{BB962C8B-B14F-4D97-AF65-F5344CB8AC3E}">
        <p14:creationId xmlns:p14="http://schemas.microsoft.com/office/powerpoint/2010/main" val="797705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3B5AF0-7EDE-BE42-9C93-25B5F2FF2C4D}" type="datetimeFigureOut">
              <a:rPr lang="en-US" smtClean="0"/>
              <a:t>8/20/2021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324B6B-6E09-394B-A6FE-4FF57B90A515}" type="slidenum">
              <a:rPr lang="en-US" smtClean="0"/>
              <a:t>‹#›</a:t>
            </a:fld>
            <a:endParaRPr lang="en-US"/>
          </a:p>
        </p:txBody>
      </p:sp>
    </p:spTree>
    <p:extLst>
      <p:ext uri="{BB962C8B-B14F-4D97-AF65-F5344CB8AC3E}">
        <p14:creationId xmlns:p14="http://schemas.microsoft.com/office/powerpoint/2010/main" val="248487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8.jp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Center X">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2323" y="5845034"/>
            <a:ext cx="1108420" cy="713545"/>
          </a:xfrm>
          <a:prstGeom prst="rect">
            <a:avLst/>
          </a:prstGeom>
          <a:noFill/>
          <a:ln>
            <a:noFill/>
          </a:ln>
        </p:spPr>
      </p:pic>
      <p:sp>
        <p:nvSpPr>
          <p:cNvPr id="23" name="Rectangle 22"/>
          <p:cNvSpPr/>
          <p:nvPr userDrawn="1"/>
        </p:nvSpPr>
        <p:spPr>
          <a:xfrm>
            <a:off x="9981151" y="6343135"/>
            <a:ext cx="1306448" cy="215444"/>
          </a:xfrm>
          <a:prstGeom prst="rect">
            <a:avLst/>
          </a:prstGeom>
        </p:spPr>
        <p:txBody>
          <a:bodyPr wrap="none" lIns="0" rIns="0">
            <a:spAutoFit/>
          </a:bodyPr>
          <a:lstStyle/>
          <a:p>
            <a:r>
              <a:rPr lang="en-US" sz="800" dirty="0" smtClean="0">
                <a:solidFill>
                  <a:schemeClr val="bg1"/>
                </a:solidFill>
                <a:latin typeface="Century Gothic" pitchFamily="34" charset="0"/>
              </a:rPr>
              <a:t>© </a:t>
            </a:r>
            <a:r>
              <a:rPr lang="en-US" sz="800" dirty="0" err="1" smtClean="0">
                <a:solidFill>
                  <a:schemeClr val="bg1"/>
                </a:solidFill>
                <a:latin typeface="Century Gothic" pitchFamily="34" charset="0"/>
              </a:rPr>
              <a:t>ExlService</a:t>
            </a:r>
            <a:r>
              <a:rPr lang="en-US" sz="800" baseline="0" dirty="0" smtClean="0">
                <a:solidFill>
                  <a:schemeClr val="bg1"/>
                </a:solidFill>
                <a:latin typeface="Century Gothic" pitchFamily="34" charset="0"/>
              </a:rPr>
              <a:t> Holdings, Inc. </a:t>
            </a:r>
            <a:endParaRPr lang="en-US" sz="800" dirty="0"/>
          </a:p>
        </p:txBody>
      </p:sp>
    </p:spTree>
    <p:extLst>
      <p:ext uri="{BB962C8B-B14F-4D97-AF65-F5344CB8AC3E}">
        <p14:creationId xmlns:p14="http://schemas.microsoft.com/office/powerpoint/2010/main" val="1886630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 Sider">
    <p:spTree>
      <p:nvGrpSpPr>
        <p:cNvPr id="1" name=""/>
        <p:cNvGrpSpPr/>
        <p:nvPr/>
      </p:nvGrpSpPr>
      <p:grpSpPr>
        <a:xfrm>
          <a:off x="0" y="0"/>
          <a:ext cx="0" cy="0"/>
          <a:chOff x="0" y="0"/>
          <a:chExt cx="0" cy="0"/>
        </a:xfrm>
      </p:grpSpPr>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a:xfrm>
            <a:off x="6483177" y="924762"/>
            <a:ext cx="4997591" cy="725056"/>
          </a:xfrm>
        </p:spPr>
        <p:txBody>
          <a:bodyPr>
            <a:normAutofit/>
          </a:bodyPr>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6483177" y="1759527"/>
            <a:ext cx="5478780" cy="4417436"/>
          </a:xfrm>
        </p:spPr>
        <p:txBody>
          <a:bodyPr>
            <a:noAutofit/>
          </a:bodyPr>
          <a:lstStyle>
            <a:lvl1pPr marL="0" indent="0">
              <a:spcBef>
                <a:spcPts val="1600"/>
              </a:spcBef>
              <a:spcAft>
                <a:spcPts val="600"/>
              </a:spcAft>
              <a:buNone/>
              <a:defRPr lang="en-US" sz="2000" b="0" kern="1200" dirty="0" smtClean="0">
                <a:solidFill>
                  <a:schemeClr val="tx1"/>
                </a:solidFill>
                <a:latin typeface="+mn-lt"/>
                <a:ea typeface="+mj-ea"/>
                <a:cs typeface="+mj-cs"/>
              </a:defRPr>
            </a:lvl1pPr>
            <a:lvl2pPr marL="115888" indent="-115888">
              <a:lnSpc>
                <a:spcPct val="110000"/>
              </a:lnSpc>
              <a:buClr>
                <a:schemeClr val="accent3"/>
              </a:buClr>
              <a:buFont typeface="Arial" pitchFamily="34" charset="0"/>
              <a:buChar char="•"/>
              <a:tabLst/>
              <a:defRPr sz="1100"/>
            </a:lvl2pPr>
            <a:lvl3pPr marL="346075" indent="-112713">
              <a:lnSpc>
                <a:spcPct val="110000"/>
              </a:lnSpc>
              <a:buFont typeface="Arial" pitchFamily="34" charset="0"/>
              <a:buChar char="-"/>
              <a:tabLst/>
              <a:defRPr sz="900"/>
            </a:lvl3pPr>
            <a:lvl4pPr marL="511175" indent="-111125">
              <a:lnSpc>
                <a:spcPct val="110000"/>
              </a:lnSpc>
              <a:tabLst/>
              <a:defRPr sz="900"/>
            </a:lvl4pPr>
            <a:lvl5pPr marL="684213" indent="-107950">
              <a:lnSpc>
                <a:spcPct val="110000"/>
              </a:lnSpc>
              <a:tabLst/>
              <a:defRPr sz="9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Text Placeholder 7">
            <a:extLst>
              <a:ext uri="{FF2B5EF4-FFF2-40B4-BE49-F238E27FC236}">
                <a16:creationId xmlns:a16="http://schemas.microsoft.com/office/drawing/2014/main" id="{3C8DA527-38D8-DD43-ABC7-5A5D9AB83A62}"/>
              </a:ext>
            </a:extLst>
          </p:cNvPr>
          <p:cNvSpPr>
            <a:spLocks noGrp="1"/>
          </p:cNvSpPr>
          <p:nvPr>
            <p:ph type="body" sz="quarter" idx="16" hasCustomPrompt="1"/>
          </p:nvPr>
        </p:nvSpPr>
        <p:spPr>
          <a:xfrm>
            <a:off x="603704" y="95563"/>
            <a:ext cx="7171781"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7" name="Group 16"/>
          <p:cNvGrpSpPr/>
          <p:nvPr userDrawn="1"/>
        </p:nvGrpSpPr>
        <p:grpSpPr>
          <a:xfrm>
            <a:off x="6260951" y="6558701"/>
            <a:ext cx="5931049" cy="299299"/>
            <a:chOff x="6260951" y="6558701"/>
            <a:chExt cx="5931049" cy="299299"/>
          </a:xfrm>
        </p:grpSpPr>
        <p:sp>
          <p:nvSpPr>
            <p:cNvPr id="18"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userDrawn="1"/>
          </p:nvGrpSpPr>
          <p:grpSpPr>
            <a:xfrm>
              <a:off x="8799513" y="6615920"/>
              <a:ext cx="2703555" cy="162839"/>
              <a:chOff x="8799513" y="6615920"/>
              <a:chExt cx="2703555" cy="162839"/>
            </a:xfrm>
          </p:grpSpPr>
          <p:cxnSp>
            <p:nvCxnSpPr>
              <p:cNvPr id="23" name="Straight Connector 2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August 20, 2021</a:t>
            </a:fld>
            <a:endParaRPr lang="en-US" sz="900" dirty="0" smtClean="0">
              <a:solidFill>
                <a:schemeClr val="bg1"/>
              </a:solidFill>
            </a:endParaRPr>
          </a:p>
        </p:txBody>
      </p:sp>
      <p:sp>
        <p:nvSpPr>
          <p:cNvPr id="26" name="TextBox 25"/>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7" name="TextBox 26"/>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2020 EXLSERVICE HOLDINGS, INC</a:t>
            </a:r>
          </a:p>
        </p:txBody>
      </p:sp>
      <p:sp>
        <p:nvSpPr>
          <p:cNvPr id="7" name="Freeform 6"/>
          <p:cNvSpPr/>
          <p:nvPr userDrawn="1"/>
        </p:nvSpPr>
        <p:spPr>
          <a:xfrm>
            <a:off x="774551" y="763793"/>
            <a:ext cx="5486400" cy="6107185"/>
          </a:xfrm>
          <a:custGeom>
            <a:avLst/>
            <a:gdLst>
              <a:gd name="connsiteX0" fmla="*/ 5461233 w 5461233"/>
              <a:gd name="connsiteY0" fmla="*/ 0 h 6107185"/>
              <a:gd name="connsiteX1" fmla="*/ 0 w 5461233"/>
              <a:gd name="connsiteY1" fmla="*/ 0 h 6107185"/>
              <a:gd name="connsiteX2" fmla="*/ 0 w 5461233"/>
              <a:gd name="connsiteY2" fmla="*/ 6107185 h 6107185"/>
              <a:gd name="connsiteX3" fmla="*/ 1434517 w 5461233"/>
              <a:gd name="connsiteY3" fmla="*/ 6107185 h 6107185"/>
              <a:gd name="connsiteX4" fmla="*/ 5461233 w 5461233"/>
              <a:gd name="connsiteY4" fmla="*/ 0 h 6107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1233" h="6107185">
                <a:moveTo>
                  <a:pt x="5461233" y="0"/>
                </a:moveTo>
                <a:lnTo>
                  <a:pt x="0" y="0"/>
                </a:lnTo>
                <a:lnTo>
                  <a:pt x="0" y="6107185"/>
                </a:lnTo>
                <a:lnTo>
                  <a:pt x="1434517" y="6107185"/>
                </a:lnTo>
                <a:lnTo>
                  <a:pt x="5461233" y="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userDrawn="1"/>
        </p:nvSpPr>
        <p:spPr>
          <a:xfrm>
            <a:off x="-1" y="763793"/>
            <a:ext cx="6260757" cy="6108192"/>
          </a:xfrm>
          <a:custGeom>
            <a:avLst/>
            <a:gdLst>
              <a:gd name="connsiteX0" fmla="*/ 6260757 w 6260757"/>
              <a:gd name="connsiteY0" fmla="*/ 0 h 6096000"/>
              <a:gd name="connsiteX1" fmla="*/ 0 w 6260757"/>
              <a:gd name="connsiteY1" fmla="*/ 0 h 6096000"/>
              <a:gd name="connsiteX2" fmla="*/ 0 w 6260757"/>
              <a:gd name="connsiteY2" fmla="*/ 6096000 h 6096000"/>
              <a:gd name="connsiteX3" fmla="*/ 2224216 w 6260757"/>
              <a:gd name="connsiteY3" fmla="*/ 6096000 h 6096000"/>
              <a:gd name="connsiteX4" fmla="*/ 6260757 w 6260757"/>
              <a:gd name="connsiteY4" fmla="*/ 0 h 60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0757" h="6096000">
                <a:moveTo>
                  <a:pt x="6260757" y="0"/>
                </a:moveTo>
                <a:lnTo>
                  <a:pt x="0" y="0"/>
                </a:lnTo>
                <a:lnTo>
                  <a:pt x="0" y="6096000"/>
                </a:lnTo>
                <a:lnTo>
                  <a:pt x="2224216" y="6096000"/>
                </a:lnTo>
                <a:lnTo>
                  <a:pt x="6260757" y="0"/>
                </a:ln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userDrawn="1"/>
        </p:nvPicPr>
        <p:blipFill>
          <a:blip r:embed="rId5"/>
          <a:stretch>
            <a:fillRect/>
          </a:stretch>
        </p:blipFill>
        <p:spPr>
          <a:xfrm>
            <a:off x="2704730" y="6355029"/>
            <a:ext cx="1209541" cy="409569"/>
          </a:xfrm>
          <a:prstGeom prst="rect">
            <a:avLst/>
          </a:prstGeom>
        </p:spPr>
      </p:pic>
    </p:spTree>
    <p:extLst>
      <p:ext uri="{BB962C8B-B14F-4D97-AF65-F5344CB8AC3E}">
        <p14:creationId xmlns:p14="http://schemas.microsoft.com/office/powerpoint/2010/main" val="1614261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xecutive Case Stud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Group 2"/>
          <p:cNvGrpSpPr/>
          <p:nvPr userDrawn="1"/>
        </p:nvGrpSpPr>
        <p:grpSpPr>
          <a:xfrm>
            <a:off x="722442" y="-1"/>
            <a:ext cx="11469557" cy="6858181"/>
            <a:chOff x="722442" y="-1"/>
            <a:chExt cx="11469557" cy="6858181"/>
          </a:xfrm>
        </p:grpSpPr>
        <p:sp>
          <p:nvSpPr>
            <p:cNvPr id="14" name="Triangle 13"/>
            <p:cNvSpPr/>
            <p:nvPr userDrawn="1"/>
          </p:nvSpPr>
          <p:spPr>
            <a:xfrm>
              <a:off x="2052498" y="4206240"/>
              <a:ext cx="3393205" cy="2651760"/>
            </a:xfrm>
            <a:prstGeom prst="triangle">
              <a:avLst/>
            </a:prstGeom>
            <a:solidFill>
              <a:srgbClr val="0D5D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Chevron 14"/>
            <p:cNvSpPr/>
            <p:nvPr userDrawn="1"/>
          </p:nvSpPr>
          <p:spPr>
            <a:xfrm rot="10800000" flipH="1">
              <a:off x="722442" y="2879002"/>
              <a:ext cx="3951026" cy="3978997"/>
            </a:xfrm>
            <a:custGeom>
              <a:avLst/>
              <a:gdLst>
                <a:gd name="connsiteX0" fmla="*/ 0 w 3951026"/>
                <a:gd name="connsiteY0" fmla="*/ 0 h 6858000"/>
                <a:gd name="connsiteX1" fmla="*/ 1631774 w 3951026"/>
                <a:gd name="connsiteY1" fmla="*/ 0 h 6858000"/>
                <a:gd name="connsiteX2" fmla="*/ 3951026 w 3951026"/>
                <a:gd name="connsiteY2" fmla="*/ 3429000 h 6858000"/>
                <a:gd name="connsiteX3" fmla="*/ 1631774 w 3951026"/>
                <a:gd name="connsiteY3" fmla="*/ 6858000 h 6858000"/>
                <a:gd name="connsiteX4" fmla="*/ 0 w 3951026"/>
                <a:gd name="connsiteY4" fmla="*/ 6858000 h 6858000"/>
                <a:gd name="connsiteX5" fmla="*/ 2319252 w 3951026"/>
                <a:gd name="connsiteY5" fmla="*/ 3429000 h 6858000"/>
                <a:gd name="connsiteX6" fmla="*/ 0 w 3951026"/>
                <a:gd name="connsiteY6" fmla="*/ 0 h 6858000"/>
                <a:gd name="connsiteX0" fmla="*/ 0 w 3951026"/>
                <a:gd name="connsiteY0" fmla="*/ 0 h 6858000"/>
                <a:gd name="connsiteX1" fmla="*/ 1631774 w 3951026"/>
                <a:gd name="connsiteY1" fmla="*/ 0 h 6858000"/>
                <a:gd name="connsiteX2" fmla="*/ 3951026 w 3951026"/>
                <a:gd name="connsiteY2" fmla="*/ 3429000 h 6858000"/>
                <a:gd name="connsiteX3" fmla="*/ 3271878 w 3951026"/>
                <a:gd name="connsiteY3" fmla="*/ 3978997 h 6858000"/>
                <a:gd name="connsiteX4" fmla="*/ 1631774 w 3951026"/>
                <a:gd name="connsiteY4" fmla="*/ 6858000 h 6858000"/>
                <a:gd name="connsiteX5" fmla="*/ 0 w 3951026"/>
                <a:gd name="connsiteY5" fmla="*/ 6858000 h 6858000"/>
                <a:gd name="connsiteX6" fmla="*/ 2319252 w 3951026"/>
                <a:gd name="connsiteY6" fmla="*/ 3429000 h 6858000"/>
                <a:gd name="connsiteX7" fmla="*/ 0 w 3951026"/>
                <a:gd name="connsiteY7" fmla="*/ 0 h 6858000"/>
                <a:gd name="connsiteX0" fmla="*/ 0 w 3951026"/>
                <a:gd name="connsiteY0" fmla="*/ 0 h 6858000"/>
                <a:gd name="connsiteX1" fmla="*/ 1631774 w 3951026"/>
                <a:gd name="connsiteY1" fmla="*/ 0 h 6858000"/>
                <a:gd name="connsiteX2" fmla="*/ 3951026 w 3951026"/>
                <a:gd name="connsiteY2" fmla="*/ 3429000 h 6858000"/>
                <a:gd name="connsiteX3" fmla="*/ 3271878 w 3951026"/>
                <a:gd name="connsiteY3" fmla="*/ 3978997 h 6858000"/>
                <a:gd name="connsiteX4" fmla="*/ 3306665 w 3951026"/>
                <a:gd name="connsiteY4" fmla="*/ 3739081 h 6858000"/>
                <a:gd name="connsiteX5" fmla="*/ 0 w 3951026"/>
                <a:gd name="connsiteY5" fmla="*/ 6858000 h 6858000"/>
                <a:gd name="connsiteX6" fmla="*/ 2319252 w 3951026"/>
                <a:gd name="connsiteY6" fmla="*/ 3429000 h 6858000"/>
                <a:gd name="connsiteX7" fmla="*/ 0 w 3951026"/>
                <a:gd name="connsiteY7" fmla="*/ 0 h 6858000"/>
                <a:gd name="connsiteX0" fmla="*/ 0 w 3951026"/>
                <a:gd name="connsiteY0" fmla="*/ 0 h 3978997"/>
                <a:gd name="connsiteX1" fmla="*/ 1631774 w 3951026"/>
                <a:gd name="connsiteY1" fmla="*/ 0 h 3978997"/>
                <a:gd name="connsiteX2" fmla="*/ 3951026 w 3951026"/>
                <a:gd name="connsiteY2" fmla="*/ 3429000 h 3978997"/>
                <a:gd name="connsiteX3" fmla="*/ 3271878 w 3951026"/>
                <a:gd name="connsiteY3" fmla="*/ 3978997 h 3978997"/>
                <a:gd name="connsiteX4" fmla="*/ 3306665 w 3951026"/>
                <a:gd name="connsiteY4" fmla="*/ 3739081 h 3978997"/>
                <a:gd name="connsiteX5" fmla="*/ 2860895 w 3951026"/>
                <a:gd name="connsiteY5" fmla="*/ 3897517 h 3978997"/>
                <a:gd name="connsiteX6" fmla="*/ 2319252 w 3951026"/>
                <a:gd name="connsiteY6" fmla="*/ 3429000 h 3978997"/>
                <a:gd name="connsiteX7" fmla="*/ 0 w 3951026"/>
                <a:gd name="connsiteY7" fmla="*/ 0 h 397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26" h="3978997">
                  <a:moveTo>
                    <a:pt x="0" y="0"/>
                  </a:moveTo>
                  <a:lnTo>
                    <a:pt x="1631774" y="0"/>
                  </a:lnTo>
                  <a:lnTo>
                    <a:pt x="3951026" y="3429000"/>
                  </a:lnTo>
                  <a:cubicBezTo>
                    <a:pt x="3673340" y="3837160"/>
                    <a:pt x="3549564" y="3570837"/>
                    <a:pt x="3271878" y="3978997"/>
                  </a:cubicBezTo>
                  <a:lnTo>
                    <a:pt x="3306665" y="3739081"/>
                  </a:lnTo>
                  <a:lnTo>
                    <a:pt x="2860895" y="3897517"/>
                  </a:lnTo>
                  <a:lnTo>
                    <a:pt x="2319252" y="3429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7" name="Freeform 16"/>
            <p:cNvSpPr/>
            <p:nvPr userDrawn="1"/>
          </p:nvSpPr>
          <p:spPr>
            <a:xfrm>
              <a:off x="775813" y="0"/>
              <a:ext cx="3146079" cy="3462950"/>
            </a:xfrm>
            <a:custGeom>
              <a:avLst/>
              <a:gdLst>
                <a:gd name="connsiteX0" fmla="*/ 2494229 w 3146079"/>
                <a:gd name="connsiteY0" fmla="*/ 3462950 h 3462950"/>
                <a:gd name="connsiteX1" fmla="*/ 2258839 w 3146079"/>
                <a:gd name="connsiteY1" fmla="*/ 3435790 h 3462950"/>
                <a:gd name="connsiteX2" fmla="*/ 0 w 3146079"/>
                <a:gd name="connsiteY2" fmla="*/ 0 h 3462950"/>
                <a:gd name="connsiteX3" fmla="*/ 1638677 w 3146079"/>
                <a:gd name="connsiteY3" fmla="*/ 0 h 3462950"/>
                <a:gd name="connsiteX4" fmla="*/ 3146079 w 3146079"/>
                <a:gd name="connsiteY4" fmla="*/ 2272420 h 3462950"/>
                <a:gd name="connsiteX5" fmla="*/ 2494229 w 3146079"/>
                <a:gd name="connsiteY5" fmla="*/ 3462950 h 346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6079" h="3462950">
                  <a:moveTo>
                    <a:pt x="2494229" y="3462950"/>
                  </a:moveTo>
                  <a:lnTo>
                    <a:pt x="2258839" y="3435790"/>
                  </a:lnTo>
                  <a:lnTo>
                    <a:pt x="0" y="0"/>
                  </a:lnTo>
                  <a:lnTo>
                    <a:pt x="1638677" y="0"/>
                  </a:lnTo>
                  <a:lnTo>
                    <a:pt x="3146079" y="2272420"/>
                  </a:lnTo>
                  <a:lnTo>
                    <a:pt x="2494229" y="3462950"/>
                  </a:lnTo>
                  <a:close/>
                </a:path>
              </a:pathLst>
            </a:custGeom>
            <a:solidFill>
              <a:schemeClr val="bg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8"/>
            <p:cNvSpPr/>
            <p:nvPr userDrawn="1"/>
          </p:nvSpPr>
          <p:spPr>
            <a:xfrm>
              <a:off x="4103522" y="0"/>
              <a:ext cx="8088477" cy="6858180"/>
            </a:xfrm>
            <a:custGeom>
              <a:avLst/>
              <a:gdLst>
                <a:gd name="connsiteX0" fmla="*/ 0 w 3285995"/>
                <a:gd name="connsiteY0" fmla="*/ 0 h 6858000"/>
                <a:gd name="connsiteX1" fmla="*/ 3285995 w 3285995"/>
                <a:gd name="connsiteY1" fmla="*/ 0 h 6858000"/>
                <a:gd name="connsiteX2" fmla="*/ 3285995 w 3285995"/>
                <a:gd name="connsiteY2" fmla="*/ 6858000 h 6858000"/>
                <a:gd name="connsiteX3" fmla="*/ 0 w 3285995"/>
                <a:gd name="connsiteY3" fmla="*/ 6858000 h 6858000"/>
                <a:gd name="connsiteX4" fmla="*/ 0 w 3285995"/>
                <a:gd name="connsiteY4" fmla="*/ 0 h 6858000"/>
                <a:gd name="connsiteX0" fmla="*/ 1002975 w 4288970"/>
                <a:gd name="connsiteY0" fmla="*/ 0 h 6858000"/>
                <a:gd name="connsiteX1" fmla="*/ 4288970 w 4288970"/>
                <a:gd name="connsiteY1" fmla="*/ 0 h 6858000"/>
                <a:gd name="connsiteX2" fmla="*/ 4288970 w 4288970"/>
                <a:gd name="connsiteY2" fmla="*/ 6858000 h 6858000"/>
                <a:gd name="connsiteX3" fmla="*/ 1002975 w 4288970"/>
                <a:gd name="connsiteY3" fmla="*/ 6858000 h 6858000"/>
                <a:gd name="connsiteX4" fmla="*/ 0 w 4288970"/>
                <a:gd name="connsiteY4" fmla="*/ 1785257 h 6858000"/>
                <a:gd name="connsiteX5" fmla="*/ 1002975 w 4288970"/>
                <a:gd name="connsiteY5" fmla="*/ 0 h 6858000"/>
                <a:gd name="connsiteX0" fmla="*/ 1003302 w 4289297"/>
                <a:gd name="connsiteY0" fmla="*/ 0 h 6858000"/>
                <a:gd name="connsiteX1" fmla="*/ 4289297 w 4289297"/>
                <a:gd name="connsiteY1" fmla="*/ 0 h 6858000"/>
                <a:gd name="connsiteX2" fmla="*/ 4289297 w 4289297"/>
                <a:gd name="connsiteY2" fmla="*/ 6858000 h 6858000"/>
                <a:gd name="connsiteX3" fmla="*/ 1003302 w 4289297"/>
                <a:gd name="connsiteY3" fmla="*/ 6858000 h 6858000"/>
                <a:gd name="connsiteX4" fmla="*/ 327 w 4289297"/>
                <a:gd name="connsiteY4" fmla="*/ 1785257 h 6858000"/>
                <a:gd name="connsiteX5" fmla="*/ 1003302 w 4289297"/>
                <a:gd name="connsiteY5" fmla="*/ 0 h 6858000"/>
                <a:gd name="connsiteX0" fmla="*/ 1743394 w 5029389"/>
                <a:gd name="connsiteY0" fmla="*/ 0 h 6858000"/>
                <a:gd name="connsiteX1" fmla="*/ 5029389 w 5029389"/>
                <a:gd name="connsiteY1" fmla="*/ 0 h 6858000"/>
                <a:gd name="connsiteX2" fmla="*/ 5029389 w 5029389"/>
                <a:gd name="connsiteY2" fmla="*/ 6858000 h 6858000"/>
                <a:gd name="connsiteX3" fmla="*/ 1743394 w 5029389"/>
                <a:gd name="connsiteY3" fmla="*/ 6858000 h 6858000"/>
                <a:gd name="connsiteX4" fmla="*/ 190 w 5029389"/>
                <a:gd name="connsiteY4" fmla="*/ 3429000 h 6858000"/>
                <a:gd name="connsiteX5" fmla="*/ 1743394 w 5029389"/>
                <a:gd name="connsiteY5" fmla="*/ 0 h 6858000"/>
                <a:gd name="connsiteX0" fmla="*/ 1744150 w 5030145"/>
                <a:gd name="connsiteY0" fmla="*/ 0 h 6858000"/>
                <a:gd name="connsiteX1" fmla="*/ 5030145 w 5030145"/>
                <a:gd name="connsiteY1" fmla="*/ 0 h 6858000"/>
                <a:gd name="connsiteX2" fmla="*/ 5030145 w 5030145"/>
                <a:gd name="connsiteY2" fmla="*/ 6858000 h 6858000"/>
                <a:gd name="connsiteX3" fmla="*/ 1744150 w 5030145"/>
                <a:gd name="connsiteY3" fmla="*/ 6858000 h 6858000"/>
                <a:gd name="connsiteX4" fmla="*/ 946 w 5030145"/>
                <a:gd name="connsiteY4" fmla="*/ 3429000 h 6858000"/>
                <a:gd name="connsiteX5" fmla="*/ 1744150 w 5030145"/>
                <a:gd name="connsiteY5" fmla="*/ 0 h 6858000"/>
                <a:gd name="connsiteX0" fmla="*/ 1744150 w 5030145"/>
                <a:gd name="connsiteY0" fmla="*/ 0 h 6858180"/>
                <a:gd name="connsiteX1" fmla="*/ 5030145 w 5030145"/>
                <a:gd name="connsiteY1" fmla="*/ 0 h 6858180"/>
                <a:gd name="connsiteX2" fmla="*/ 5030145 w 5030145"/>
                <a:gd name="connsiteY2" fmla="*/ 6858000 h 6858180"/>
                <a:gd name="connsiteX3" fmla="*/ 1744150 w 5030145"/>
                <a:gd name="connsiteY3" fmla="*/ 6858000 h 6858180"/>
                <a:gd name="connsiteX4" fmla="*/ 946 w 5030145"/>
                <a:gd name="connsiteY4" fmla="*/ 3429000 h 6858180"/>
                <a:gd name="connsiteX5" fmla="*/ 1744150 w 5030145"/>
                <a:gd name="connsiteY5" fmla="*/ 0 h 6858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0145" h="6858180">
                  <a:moveTo>
                    <a:pt x="1744150" y="0"/>
                  </a:moveTo>
                  <a:lnTo>
                    <a:pt x="5030145" y="0"/>
                  </a:lnTo>
                  <a:lnTo>
                    <a:pt x="5030145" y="6858000"/>
                  </a:lnTo>
                  <a:lnTo>
                    <a:pt x="1744150" y="6858000"/>
                  </a:lnTo>
                  <a:cubicBezTo>
                    <a:pt x="1754538" y="6887029"/>
                    <a:pt x="-20329" y="3410857"/>
                    <a:pt x="946" y="3429000"/>
                  </a:cubicBezTo>
                  <a:cubicBezTo>
                    <a:pt x="-38472" y="3418114"/>
                    <a:pt x="1163082" y="1143000"/>
                    <a:pt x="174415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Chevron 12"/>
            <p:cNvSpPr/>
            <p:nvPr userDrawn="1"/>
          </p:nvSpPr>
          <p:spPr>
            <a:xfrm flipH="1">
              <a:off x="3035395" y="-1"/>
              <a:ext cx="3951026" cy="6858000"/>
            </a:xfrm>
            <a:prstGeom prst="chevron">
              <a:avLst>
                <a:gd name="adj" fmla="val 58700"/>
              </a:avLst>
            </a:prstGeom>
            <a:solidFill>
              <a:srgbClr val="169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1" name="Rectangle 10"/>
            <p:cNvSpPr/>
            <p:nvPr userDrawn="1"/>
          </p:nvSpPr>
          <p:spPr>
            <a:xfrm>
              <a:off x="4898136" y="4420772"/>
              <a:ext cx="6748174" cy="173980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 name="Title 1"/>
          <p:cNvSpPr>
            <a:spLocks noGrp="1"/>
          </p:cNvSpPr>
          <p:nvPr>
            <p:ph type="ctrTitle" hasCustomPrompt="1"/>
          </p:nvPr>
        </p:nvSpPr>
        <p:spPr>
          <a:xfrm>
            <a:off x="4855098" y="2259651"/>
            <a:ext cx="6759363" cy="1862898"/>
          </a:xfrm>
        </p:spPr>
        <p:txBody>
          <a:bodyPr anchor="b">
            <a:normAutofit/>
          </a:bodyPr>
          <a:lstStyle>
            <a:lvl1pPr algn="l">
              <a:defRPr sz="2800" b="0" cap="all" baseline="0">
                <a:solidFill>
                  <a:schemeClr val="bg1"/>
                </a:solidFill>
              </a:defRPr>
            </a:lvl1pPr>
          </a:lstStyle>
          <a:p>
            <a:r>
              <a:rPr lang="en-US" dirty="0" smtClean="0"/>
              <a:t>Executive case study template – to be used only for digital intelligence case studies with x factor multiplier</a:t>
            </a:r>
            <a:endParaRPr lang="en-US" dirty="0"/>
          </a:p>
        </p:txBody>
      </p:sp>
      <p:sp>
        <p:nvSpPr>
          <p:cNvPr id="5" name="Text Placeholder 4"/>
          <p:cNvSpPr>
            <a:spLocks noGrp="1"/>
          </p:cNvSpPr>
          <p:nvPr>
            <p:ph type="body" sz="quarter" idx="10" hasCustomPrompt="1"/>
          </p:nvPr>
        </p:nvSpPr>
        <p:spPr>
          <a:xfrm>
            <a:off x="5209983" y="4718995"/>
            <a:ext cx="6266511" cy="293687"/>
          </a:xfrm>
        </p:spPr>
        <p:txBody>
          <a:bodyPr>
            <a:normAutofit/>
          </a:bodyPr>
          <a:lstStyle>
            <a:lvl1pPr marL="0" indent="0">
              <a:buNone/>
              <a:defRPr sz="1200" b="1">
                <a:solidFill>
                  <a:schemeClr val="accent3"/>
                </a:solidFill>
              </a:defRPr>
            </a:lvl1pPr>
          </a:lstStyle>
          <a:p>
            <a:pPr lvl="0"/>
            <a:r>
              <a:rPr lang="en-US" dirty="0"/>
              <a:t>Click to edit Subtitle</a:t>
            </a:r>
          </a:p>
        </p:txBody>
      </p:sp>
      <p:sp>
        <p:nvSpPr>
          <p:cNvPr id="7" name="Text Placeholder 6"/>
          <p:cNvSpPr>
            <a:spLocks noGrp="1"/>
          </p:cNvSpPr>
          <p:nvPr>
            <p:ph type="body" sz="quarter" idx="11" hasCustomPrompt="1"/>
          </p:nvPr>
        </p:nvSpPr>
        <p:spPr>
          <a:xfrm>
            <a:off x="5209983" y="5012683"/>
            <a:ext cx="2057837" cy="1147893"/>
          </a:xfrm>
        </p:spPr>
        <p:txBody>
          <a:bodyPr/>
          <a:lstStyle>
            <a:lvl1pPr marL="0" indent="0">
              <a:buNone/>
              <a:defRPr sz="2800" b="1">
                <a:solidFill>
                  <a:schemeClr val="accent4"/>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16" name="Text Placeholder 6"/>
          <p:cNvSpPr>
            <a:spLocks noGrp="1"/>
          </p:cNvSpPr>
          <p:nvPr>
            <p:ph type="body" sz="quarter" idx="12" hasCustomPrompt="1"/>
          </p:nvPr>
        </p:nvSpPr>
        <p:spPr>
          <a:xfrm>
            <a:off x="7405787" y="5012683"/>
            <a:ext cx="2025988" cy="1147893"/>
          </a:xfrm>
        </p:spPr>
        <p:txBody>
          <a:bodyPr/>
          <a:lstStyle>
            <a:lvl1pPr marL="0" indent="0">
              <a:buNone/>
              <a:defRPr sz="2800" b="1">
                <a:solidFill>
                  <a:schemeClr val="accent3"/>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18" name="Text Placeholder 6"/>
          <p:cNvSpPr>
            <a:spLocks noGrp="1"/>
          </p:cNvSpPr>
          <p:nvPr>
            <p:ph type="body" sz="quarter" idx="13" hasCustomPrompt="1"/>
          </p:nvPr>
        </p:nvSpPr>
        <p:spPr>
          <a:xfrm>
            <a:off x="9601591" y="5012683"/>
            <a:ext cx="2012870" cy="1147893"/>
          </a:xfrm>
        </p:spPr>
        <p:txBody>
          <a:bodyPr/>
          <a:lstStyle>
            <a:lvl1pPr marL="0" indent="0">
              <a:buNone/>
              <a:defRPr sz="2800" b="1">
                <a:solidFill>
                  <a:schemeClr val="accent4"/>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25" name="TextBox 24"/>
          <p:cNvSpPr txBox="1"/>
          <p:nvPr userDrawn="1"/>
        </p:nvSpPr>
        <p:spPr>
          <a:xfrm>
            <a:off x="722313" y="604657"/>
            <a:ext cx="3395581" cy="184666"/>
          </a:xfrm>
          <a:prstGeom prst="rect">
            <a:avLst/>
          </a:prstGeom>
          <a:noFill/>
        </p:spPr>
        <p:txBody>
          <a:bodyPr wrap="square" lIns="0" tIns="0" rIns="0" bIns="0" rtlCol="0">
            <a:spAutoFit/>
          </a:bodyPr>
          <a:lstStyle/>
          <a:p>
            <a:pPr>
              <a:spcBef>
                <a:spcPts val="1000"/>
              </a:spcBef>
              <a:buClr>
                <a:srgbClr val="FF6503"/>
              </a:buClr>
              <a:buFont typeface="Arial"/>
              <a:buNone/>
              <a:defRPr/>
            </a:pPr>
            <a:r>
              <a:rPr lang="en-US" sz="1200" b="1" cap="all" dirty="0">
                <a:solidFill>
                  <a:srgbClr val="FFFFFF"/>
                </a:solidFill>
              </a:rPr>
              <a:t>Case Study</a:t>
            </a:r>
          </a:p>
        </p:txBody>
      </p:sp>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17362" y="1100066"/>
            <a:ext cx="340582" cy="480220"/>
          </a:xfrm>
          <a:prstGeom prst="rect">
            <a:avLst/>
          </a:prstGeom>
        </p:spPr>
      </p:pic>
      <p:sp>
        <p:nvSpPr>
          <p:cNvPr id="6" name="Text Placeholder 5"/>
          <p:cNvSpPr>
            <a:spLocks noGrp="1"/>
          </p:cNvSpPr>
          <p:nvPr>
            <p:ph type="body" sz="quarter" idx="14"/>
          </p:nvPr>
        </p:nvSpPr>
        <p:spPr>
          <a:xfrm>
            <a:off x="497876" y="1029748"/>
            <a:ext cx="5343525" cy="544512"/>
          </a:xfrm>
        </p:spPr>
        <p:txBody>
          <a:bodyPr anchor="ctr">
            <a:normAutofit/>
          </a:bodyPr>
          <a:lstStyle>
            <a:lvl1pPr marL="0" indent="0" algn="r">
              <a:buNone/>
              <a:defRPr sz="1600" b="1" cap="all" baseline="0">
                <a:solidFill>
                  <a:schemeClr val="bg1"/>
                </a:solidFill>
              </a:defRPr>
            </a:lvl1pPr>
          </a:lstStyle>
          <a:p>
            <a:pPr lvl="0"/>
            <a:r>
              <a:rPr lang="en-US" smtClean="0"/>
              <a:t>Edit Master text styles</a:t>
            </a:r>
          </a:p>
        </p:txBody>
      </p:sp>
      <p:sp>
        <p:nvSpPr>
          <p:cNvPr id="23" name="Text Placeholder 5"/>
          <p:cNvSpPr>
            <a:spLocks noGrp="1"/>
          </p:cNvSpPr>
          <p:nvPr>
            <p:ph type="body" sz="quarter" idx="15"/>
          </p:nvPr>
        </p:nvSpPr>
        <p:spPr>
          <a:xfrm>
            <a:off x="6333859" y="1029748"/>
            <a:ext cx="5343525" cy="544512"/>
          </a:xfrm>
        </p:spPr>
        <p:txBody>
          <a:bodyPr anchor="ctr">
            <a:normAutofit/>
          </a:bodyPr>
          <a:lstStyle>
            <a:lvl1pPr marL="0" indent="0" algn="l">
              <a:buNone/>
              <a:defRPr sz="1600" b="1" cap="all" baseline="0">
                <a:solidFill>
                  <a:schemeClr val="bg1"/>
                </a:solidFill>
              </a:defRPr>
            </a:lvl1pPr>
          </a:lstStyle>
          <a:p>
            <a:pPr lvl="0"/>
            <a:r>
              <a:rPr lang="en-US" smtClean="0"/>
              <a:t>Edit Master text styles</a:t>
            </a:r>
          </a:p>
        </p:txBody>
      </p:sp>
    </p:spTree>
    <p:extLst>
      <p:ext uri="{BB962C8B-B14F-4D97-AF65-F5344CB8AC3E}">
        <p14:creationId xmlns:p14="http://schemas.microsoft.com/office/powerpoint/2010/main" val="2017793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2">
    <p:bg>
      <p:bgPr>
        <a:solidFill>
          <a:srgbClr val="E3E3E3"/>
        </a:solidFill>
        <a:effectLst/>
      </p:bgPr>
    </p:bg>
    <p:spTree>
      <p:nvGrpSpPr>
        <p:cNvPr id="1" name=""/>
        <p:cNvGrpSpPr/>
        <p:nvPr/>
      </p:nvGrpSpPr>
      <p:grpSpPr>
        <a:xfrm>
          <a:off x="0" y="0"/>
          <a:ext cx="0" cy="0"/>
          <a:chOff x="0" y="0"/>
          <a:chExt cx="0" cy="0"/>
        </a:xfrm>
      </p:grpSpPr>
      <p:sp>
        <p:nvSpPr>
          <p:cNvPr id="15"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smtClean="0"/>
              <a:t>Click to edit Master title style</a:t>
            </a:r>
            <a:endParaRPr lang="en-US"/>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August 20, 2021</a:t>
            </a:fld>
            <a:endParaRPr lang="en-US" sz="900" dirty="0" smtClean="0">
              <a:solidFill>
                <a:schemeClr val="bg1"/>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2020 EXLSERVICE HOLDINGS, INC</a:t>
            </a:r>
          </a:p>
        </p:txBody>
      </p:sp>
      <p:pic>
        <p:nvPicPr>
          <p:cNvPr id="24" name="Picture 23"/>
          <p:cNvPicPr>
            <a:picLocks noChangeAspect="1"/>
          </p:cNvPicPr>
          <p:nvPr userDrawn="1"/>
        </p:nvPicPr>
        <p:blipFill>
          <a:blip r:embed="rId3"/>
          <a:stretch>
            <a:fillRect/>
          </a:stretch>
        </p:blipFill>
        <p:spPr>
          <a:xfrm>
            <a:off x="609600" y="6355029"/>
            <a:ext cx="1209541" cy="409569"/>
          </a:xfrm>
          <a:prstGeom prst="rect">
            <a:avLst/>
          </a:prstGeom>
        </p:spPr>
      </p:pic>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3">
    <p:bg>
      <p:bgPr>
        <a:solidFill>
          <a:schemeClr val="bg1"/>
        </a:solidFill>
        <a:effectLst/>
      </p:bgPr>
    </p:bg>
    <p:spTree>
      <p:nvGrpSpPr>
        <p:cNvPr id="1" name=""/>
        <p:cNvGrpSpPr/>
        <p:nvPr/>
      </p:nvGrpSpPr>
      <p:grpSpPr>
        <a:xfrm>
          <a:off x="0" y="0"/>
          <a:ext cx="0" cy="0"/>
          <a:chOff x="0" y="0"/>
          <a:chExt cx="0" cy="0"/>
        </a:xfrm>
      </p:grpSpPr>
      <p:sp>
        <p:nvSpPr>
          <p:cNvPr id="15"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smtClean="0"/>
              <a:t>Click to edit Master title style</a:t>
            </a:r>
            <a:endParaRPr lang="en-US"/>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August 20, 2021</a:t>
            </a:fld>
            <a:endParaRPr lang="en-US" sz="900" dirty="0" smtClean="0">
              <a:solidFill>
                <a:schemeClr val="bg1"/>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2020 EXLSERVICE HOLDINGS, INC</a:t>
            </a:r>
          </a:p>
        </p:txBody>
      </p:sp>
      <p:pic>
        <p:nvPicPr>
          <p:cNvPr id="24" name="Picture 23"/>
          <p:cNvPicPr>
            <a:picLocks noChangeAspect="1"/>
          </p:cNvPicPr>
          <p:nvPr userDrawn="1"/>
        </p:nvPicPr>
        <p:blipFill>
          <a:blip r:embed="rId3"/>
          <a:stretch>
            <a:fillRect/>
          </a:stretch>
        </p:blipFill>
        <p:spPr>
          <a:xfrm>
            <a:off x="609600" y="6355029"/>
            <a:ext cx="1209541" cy="409569"/>
          </a:xfrm>
          <a:prstGeom prst="rect">
            <a:avLst/>
          </a:prstGeom>
        </p:spPr>
      </p:pic>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eature">
    <p:bg>
      <p:bgPr>
        <a:solidFill>
          <a:schemeClr val="accent4"/>
        </a:solidFill>
        <a:effectLst/>
      </p:bgPr>
    </p:bg>
    <p:spTree>
      <p:nvGrpSpPr>
        <p:cNvPr id="1" name=""/>
        <p:cNvGrpSpPr/>
        <p:nvPr/>
      </p:nvGrpSpPr>
      <p:grpSpPr>
        <a:xfrm>
          <a:off x="0" y="0"/>
          <a:ext cx="0" cy="0"/>
          <a:chOff x="0" y="0"/>
          <a:chExt cx="0" cy="0"/>
        </a:xfrm>
      </p:grpSpPr>
      <p:sp>
        <p:nvSpPr>
          <p:cNvPr id="8" name="Rectangle 7"/>
          <p:cNvSpPr/>
          <p:nvPr userDrawn="1"/>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7"/>
          <p:cNvSpPr/>
          <p:nvPr userDrawn="1"/>
        </p:nvSpPr>
        <p:spPr>
          <a:xfrm>
            <a:off x="-26555" y="0"/>
            <a:ext cx="5051137"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 name="connsiteX0" fmla="*/ 2302350 w 8394700"/>
              <a:gd name="connsiteY0" fmla="*/ 775855 h 6858000"/>
              <a:gd name="connsiteX1" fmla="*/ 8394700 w 8394700"/>
              <a:gd name="connsiteY1" fmla="*/ 0 h 6858000"/>
              <a:gd name="connsiteX2" fmla="*/ 2710556 w 8394700"/>
              <a:gd name="connsiteY2" fmla="*/ 6858000 h 6858000"/>
              <a:gd name="connsiteX3" fmla="*/ 0 w 8394700"/>
              <a:gd name="connsiteY3" fmla="*/ 6858000 h 6858000"/>
              <a:gd name="connsiteX4" fmla="*/ 2302350 w 8394700"/>
              <a:gd name="connsiteY4" fmla="*/ 775855 h 6858000"/>
              <a:gd name="connsiteX0" fmla="*/ 2164897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2164897 w 8394700"/>
              <a:gd name="connsiteY4" fmla="*/ 0 h 6858000"/>
              <a:gd name="connsiteX0" fmla="*/ 0 w 6229803"/>
              <a:gd name="connsiteY0" fmla="*/ 0 h 6858000"/>
              <a:gd name="connsiteX1" fmla="*/ 6229803 w 6229803"/>
              <a:gd name="connsiteY1" fmla="*/ 0 h 6858000"/>
              <a:gd name="connsiteX2" fmla="*/ 545659 w 6229803"/>
              <a:gd name="connsiteY2" fmla="*/ 6858000 h 6858000"/>
              <a:gd name="connsiteX3" fmla="*/ 292088 w 6229803"/>
              <a:gd name="connsiteY3" fmla="*/ 6733310 h 6858000"/>
              <a:gd name="connsiteX4" fmla="*/ 0 w 6229803"/>
              <a:gd name="connsiteY4" fmla="*/ 0 h 6858000"/>
              <a:gd name="connsiteX0" fmla="*/ 34365 w 6264168"/>
              <a:gd name="connsiteY0" fmla="*/ 0 h 6858000"/>
              <a:gd name="connsiteX1" fmla="*/ 6264168 w 6264168"/>
              <a:gd name="connsiteY1" fmla="*/ 0 h 6858000"/>
              <a:gd name="connsiteX2" fmla="*/ 580024 w 6264168"/>
              <a:gd name="connsiteY2" fmla="*/ 6858000 h 6858000"/>
              <a:gd name="connsiteX3" fmla="*/ 0 w 6264168"/>
              <a:gd name="connsiteY3" fmla="*/ 6844146 h 6858000"/>
              <a:gd name="connsiteX4" fmla="*/ 34365 w 626416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4168" h="6858000">
                <a:moveTo>
                  <a:pt x="34365" y="0"/>
                </a:moveTo>
                <a:lnTo>
                  <a:pt x="6264168" y="0"/>
                </a:lnTo>
                <a:lnTo>
                  <a:pt x="580024" y="6858000"/>
                </a:lnTo>
                <a:lnTo>
                  <a:pt x="0" y="6844146"/>
                </a:lnTo>
                <a:lnTo>
                  <a:pt x="34365"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0"/>
          </p:nvPr>
        </p:nvSpPr>
        <p:spPr>
          <a:xfrm>
            <a:off x="6202362" y="2979161"/>
            <a:ext cx="5380037" cy="3421640"/>
          </a:xfrm>
        </p:spPr>
        <p:txBody>
          <a:bodyPr/>
          <a:lstStyle>
            <a:lvl1pP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a:stretch>
            <a:fillRect/>
          </a:stretch>
        </p:blipFill>
        <p:spPr>
          <a:xfrm>
            <a:off x="10372859" y="6097578"/>
            <a:ext cx="1209541" cy="409569"/>
          </a:xfrm>
          <a:prstGeom prst="rect">
            <a:avLst/>
          </a:prstGeom>
        </p:spPr>
      </p:pic>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eature-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1017125"/>
            <a:ext cx="10972800" cy="4386147"/>
          </a:xfrm>
        </p:spPr>
        <p:txBody>
          <a:bodyPr>
            <a:normAutofit/>
          </a:bodyPr>
          <a:lstStyle>
            <a:lvl1pPr>
              <a:defRPr sz="6000">
                <a:solidFill>
                  <a:schemeClr val="bg1"/>
                </a:solidFill>
              </a:defRPr>
            </a:lvl1pPr>
          </a:lstStyle>
          <a:p>
            <a:r>
              <a:rPr lang="en-US" smtClean="0"/>
              <a:t>Click to edit Master title style</a:t>
            </a:r>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3180" y="61446"/>
            <a:ext cx="914400" cy="613410"/>
          </a:xfrm>
          <a:prstGeom prst="rect">
            <a:avLst/>
          </a:prstGeom>
        </p:spPr>
      </p:pic>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and Title ONLY">
    <p:bg>
      <p:bgPr>
        <a:solidFill>
          <a:schemeClr val="bg1"/>
        </a:solidFill>
        <a:effectLst/>
      </p:bgPr>
    </p:bg>
    <p:spTree>
      <p:nvGrpSpPr>
        <p:cNvPr id="1" name=""/>
        <p:cNvGrpSpPr/>
        <p:nvPr/>
      </p:nvGrpSpPr>
      <p:grpSpPr>
        <a:xfrm>
          <a:off x="0" y="0"/>
          <a:ext cx="0" cy="0"/>
          <a:chOff x="0" y="0"/>
          <a:chExt cx="0" cy="0"/>
        </a:xfrm>
      </p:grpSpPr>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smtClean="0"/>
              <a:t>Click to edit Master title style</a:t>
            </a:r>
            <a:endParaRPr lang="en-US"/>
          </a:p>
        </p:txBody>
      </p:sp>
      <p:grpSp>
        <p:nvGrpSpPr>
          <p:cNvPr id="16" name="Group 15"/>
          <p:cNvGrpSpPr/>
          <p:nvPr userDrawn="1"/>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August 20, 2021</a:t>
            </a:fld>
            <a:endParaRPr lang="en-US" sz="900" dirty="0" smtClean="0">
              <a:solidFill>
                <a:schemeClr val="bg1"/>
              </a:solidFill>
            </a:endParaRPr>
          </a:p>
        </p:txBody>
      </p:sp>
      <p:sp>
        <p:nvSpPr>
          <p:cNvPr id="22" name="TextBox 21"/>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3" name="TextBox 22"/>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2020 EXLSERVICE HOLDINGS, INC</a:t>
            </a:r>
          </a:p>
        </p:txBody>
      </p:sp>
      <p:pic>
        <p:nvPicPr>
          <p:cNvPr id="14" name="Picture 13"/>
          <p:cNvPicPr>
            <a:picLocks noChangeAspect="1"/>
          </p:cNvPicPr>
          <p:nvPr userDrawn="1"/>
        </p:nvPicPr>
        <p:blipFill>
          <a:blip r:embed="rId3"/>
          <a:stretch>
            <a:fillRect/>
          </a:stretch>
        </p:blipFill>
        <p:spPr>
          <a:xfrm>
            <a:off x="609600" y="6355029"/>
            <a:ext cx="1209541" cy="409569"/>
          </a:xfrm>
          <a:prstGeom prst="rect">
            <a:avLst/>
          </a:prstGeom>
        </p:spPr>
      </p:pic>
    </p:spTree>
    <p:extLst>
      <p:ext uri="{BB962C8B-B14F-4D97-AF65-F5344CB8AC3E}">
        <p14:creationId xmlns:p14="http://schemas.microsoft.com/office/powerpoint/2010/main" val="563065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11"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smtClean="0"/>
              <a:t>Click to edit Page Heading</a:t>
            </a:r>
            <a:endParaRPr lang="en-US" dirty="0"/>
          </a:p>
        </p:txBody>
      </p:sp>
      <p:grpSp>
        <p:nvGrpSpPr>
          <p:cNvPr id="15" name="Group 14"/>
          <p:cNvGrpSpPr/>
          <p:nvPr userDrawn="1"/>
        </p:nvGrpSpPr>
        <p:grpSpPr>
          <a:xfrm>
            <a:off x="6260951" y="6558701"/>
            <a:ext cx="5931049" cy="299299"/>
            <a:chOff x="6260951" y="6558701"/>
            <a:chExt cx="5931049" cy="299299"/>
          </a:xfrm>
        </p:grpSpPr>
        <p:sp>
          <p:nvSpPr>
            <p:cNvPr id="16"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userDrawn="1"/>
          </p:nvGrpSpPr>
          <p:grpSpPr>
            <a:xfrm>
              <a:off x="8799513" y="6615920"/>
              <a:ext cx="2703555" cy="162839"/>
              <a:chOff x="8799513" y="6615920"/>
              <a:chExt cx="2703555" cy="162839"/>
            </a:xfrm>
          </p:grpSpPr>
          <p:cxnSp>
            <p:nvCxnSpPr>
              <p:cNvPr id="18" name="Straight Connector 17"/>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TextBox 19"/>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August 20, 2021</a:t>
            </a:fld>
            <a:endParaRPr lang="en-US" sz="900" dirty="0" smtClean="0">
              <a:solidFill>
                <a:schemeClr val="bg1"/>
              </a:solidFill>
            </a:endParaRPr>
          </a:p>
        </p:txBody>
      </p:sp>
      <p:sp>
        <p:nvSpPr>
          <p:cNvPr id="21" name="TextBox 20"/>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2" name="TextBox 21"/>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2020 EXLSERVICE HOLDINGS, INC</a:t>
            </a:r>
          </a:p>
        </p:txBody>
      </p:sp>
      <p:pic>
        <p:nvPicPr>
          <p:cNvPr id="14" name="Picture 13"/>
          <p:cNvPicPr>
            <a:picLocks noChangeAspect="1"/>
          </p:cNvPicPr>
          <p:nvPr userDrawn="1"/>
        </p:nvPicPr>
        <p:blipFill>
          <a:blip r:embed="rId3"/>
          <a:stretch>
            <a:fillRect/>
          </a:stretch>
        </p:blipFill>
        <p:spPr>
          <a:xfrm>
            <a:off x="609600" y="6355029"/>
            <a:ext cx="1209541" cy="409569"/>
          </a:xfrm>
          <a:prstGeom prst="rect">
            <a:avLst/>
          </a:prstGeom>
        </p:spPr>
      </p:pic>
    </p:spTree>
    <p:extLst>
      <p:ext uri="{BB962C8B-B14F-4D97-AF65-F5344CB8AC3E}">
        <p14:creationId xmlns:p14="http://schemas.microsoft.com/office/powerpoint/2010/main" val="13928063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0"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09599"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Content Placeholder 2"/>
          <p:cNvSpPr>
            <a:spLocks noGrp="1"/>
          </p:cNvSpPr>
          <p:nvPr>
            <p:ph idx="14"/>
          </p:nvPr>
        </p:nvSpPr>
        <p:spPr>
          <a:xfrm>
            <a:off x="4318000"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extBox 16"/>
          <p:cNvSpPr txBox="1"/>
          <p:nvPr userDrawn="1"/>
        </p:nvSpPr>
        <p:spPr>
          <a:xfrm>
            <a:off x="609600" y="4735286"/>
            <a:ext cx="6770914" cy="30777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bg1"/>
                </a:solidFill>
                <a:effectLst/>
                <a:latin typeface="+mn-lt"/>
                <a:ea typeface="+mn-ea"/>
                <a:cs typeface="+mn-cs"/>
              </a:rPr>
              <a:t>© </a:t>
            </a:r>
            <a:r>
              <a:rPr lang="en-US" sz="1000" kern="1200" dirty="0" smtClean="0">
                <a:solidFill>
                  <a:schemeClr val="bg1"/>
                </a:solidFill>
                <a:effectLst/>
                <a:latin typeface="+mn-lt"/>
                <a:ea typeface="+mn-ea"/>
                <a:cs typeface="+mn-cs"/>
              </a:rPr>
              <a:t>2020 </a:t>
            </a:r>
            <a:r>
              <a:rPr lang="en-US" sz="1000" kern="1200" dirty="0" err="1">
                <a:solidFill>
                  <a:schemeClr val="bg1"/>
                </a:solidFill>
                <a:effectLst/>
                <a:latin typeface="+mn-lt"/>
                <a:ea typeface="+mn-ea"/>
                <a:cs typeface="+mn-cs"/>
              </a:rPr>
              <a:t>ExlService</a:t>
            </a:r>
            <a:r>
              <a:rPr lang="en-US" sz="1000" kern="1200" dirty="0">
                <a:solidFill>
                  <a:schemeClr val="bg1"/>
                </a:solidFill>
                <a:effectLst/>
                <a:latin typeface="+mn-lt"/>
                <a:ea typeface="+mn-ea"/>
                <a:cs typeface="+mn-cs"/>
              </a:rPr>
              <a:t> Holdings, Inc.  All rights reserved. For more information go to </a:t>
            </a:r>
            <a:r>
              <a:rPr lang="en-US" sz="1000" kern="1200" dirty="0" err="1">
                <a:solidFill>
                  <a:schemeClr val="bg1"/>
                </a:solidFill>
                <a:effectLst/>
                <a:latin typeface="+mn-lt"/>
                <a:ea typeface="+mn-ea"/>
                <a:cs typeface="+mn-cs"/>
              </a:rPr>
              <a:t>www.exlservice.com</a:t>
            </a:r>
            <a:r>
              <a:rPr lang="en-US" sz="1000" kern="1200" dirty="0">
                <a:solidFill>
                  <a:schemeClr val="bg1"/>
                </a:solidFill>
                <a:effectLst/>
                <a:latin typeface="+mn-lt"/>
                <a:ea typeface="+mn-ea"/>
                <a:cs typeface="+mn-cs"/>
              </a:rPr>
              <a:t>/legal-disclaimer</a:t>
            </a:r>
          </a:p>
          <a:p>
            <a:endParaRPr lang="en-US" sz="1000" dirty="0">
              <a:solidFill>
                <a:schemeClr val="bg1"/>
              </a:solidFill>
            </a:endParaRPr>
          </a:p>
        </p:txBody>
      </p:sp>
      <p:sp>
        <p:nvSpPr>
          <p:cNvPr id="18" name="TextBox 17"/>
          <p:cNvSpPr txBox="1"/>
          <p:nvPr userDrawn="1"/>
        </p:nvSpPr>
        <p:spPr>
          <a:xfrm>
            <a:off x="609600" y="5225144"/>
            <a:ext cx="5995307" cy="1038746"/>
          </a:xfrm>
          <a:prstGeom prst="rect">
            <a:avLst/>
          </a:prstGeom>
          <a:noFill/>
        </p:spPr>
        <p:txBody>
          <a:bodyPr wrap="square" lIns="0" tIns="0" rIns="0" bIns="0" rtlCol="0">
            <a:spAutoFit/>
          </a:bodyPr>
          <a:lstStyle/>
          <a:p>
            <a:r>
              <a:rPr lang="en-US" sz="750" kern="1200" dirty="0" smtClean="0">
                <a:solidFill>
                  <a:schemeClr val="bg2"/>
                </a:solidFill>
                <a:effectLst/>
                <a:latin typeface="+mn-lt"/>
                <a:ea typeface="+mn-ea"/>
                <a:cs typeface="+mn-cs"/>
              </a:rPr>
              <a:t>EXL (NASDAQ: EXLS) is a leading operations management and analytics company that designs and enables agile, customer-centric operating models to help businesses enhance revenue growth and profitability. Our delivery model provides market-leading business outcomes using EXL’s proprietary Digital EXLerator™ Framework, cutting-edge analytics, digital transformation and domain expertise. At EXL, we look deeper to help companies improve global operations, enhance data-driven insights, increase customer satisfaction, and manage risk and compliance. EXL serves the insurance, healthcare, banking and financial services, utilities, travel, transportation and logistics industries. Headquartered in New York, New York, EXL has more than 31,000 professionals in locations throughout the United States, Europe, Asia (primarily India and Philippines), Latin America, Australia and South Africa. </a:t>
            </a:r>
          </a:p>
          <a:p>
            <a:endParaRPr lang="en-US" sz="750" kern="1200" dirty="0" smtClean="0">
              <a:solidFill>
                <a:schemeClr val="bg2"/>
              </a:solidFill>
              <a:effectLst/>
              <a:latin typeface="+mn-lt"/>
              <a:ea typeface="+mn-ea"/>
              <a:cs typeface="+mn-cs"/>
            </a:endParaRPr>
          </a:p>
          <a:p>
            <a:r>
              <a:rPr lang="en-US" sz="750" kern="1200" dirty="0" smtClean="0">
                <a:solidFill>
                  <a:schemeClr val="bg2"/>
                </a:solidFill>
                <a:effectLst/>
                <a:latin typeface="+mn-lt"/>
                <a:ea typeface="+mn-ea"/>
                <a:cs typeface="+mn-cs"/>
              </a:rPr>
              <a:t>For more information, visit www.exlservice.com  </a:t>
            </a:r>
            <a:endParaRPr lang="en-US" sz="750" kern="1200" dirty="0">
              <a:solidFill>
                <a:schemeClr val="bg2"/>
              </a:solidFill>
              <a:effectLst/>
              <a:latin typeface="+mn-lt"/>
              <a:ea typeface="+mn-ea"/>
              <a:cs typeface="+mn-cs"/>
            </a:endParaRPr>
          </a:p>
        </p:txBody>
      </p:sp>
      <p:sp>
        <p:nvSpPr>
          <p:cNvPr id="19" name="Rectangle 18"/>
          <p:cNvSpPr/>
          <p:nvPr userDrawn="1"/>
        </p:nvSpPr>
        <p:spPr>
          <a:xfrm>
            <a:off x="8852759" y="3581711"/>
            <a:ext cx="2984821" cy="2108269"/>
          </a:xfrm>
          <a:prstGeom prst="rect">
            <a:avLst/>
          </a:prstGeom>
        </p:spPr>
        <p:txBody>
          <a:bodyPr wrap="square">
            <a:spAutoFit/>
          </a:bodyPr>
          <a:lstStyle/>
          <a:p>
            <a:pPr>
              <a:spcAft>
                <a:spcPts val="1200"/>
              </a:spcAft>
            </a:pPr>
            <a:r>
              <a:rPr lang="en-US" sz="2300" b="1" dirty="0" err="1">
                <a:solidFill>
                  <a:srgbClr val="123D71"/>
                </a:solidFill>
                <a:effectLst/>
                <a:latin typeface="Arial" charset="0"/>
              </a:rPr>
              <a:t>EXLservice.com</a:t>
            </a:r>
            <a:endParaRPr lang="en-US" sz="2300" dirty="0">
              <a:solidFill>
                <a:srgbClr val="123D71"/>
              </a:solidFill>
              <a:effectLst/>
              <a:latin typeface="Arial" charset="0"/>
            </a:endParaRPr>
          </a:p>
          <a:p>
            <a:pPr>
              <a:spcAft>
                <a:spcPts val="1200"/>
              </a:spcAft>
            </a:pPr>
            <a:r>
              <a:rPr lang="en-US" sz="1500" b="1" dirty="0">
                <a:solidFill>
                  <a:srgbClr val="FF7C00"/>
                </a:solidFill>
                <a:effectLst/>
                <a:latin typeface="Arial" charset="0"/>
              </a:rPr>
              <a:t>GLOBAL HEADQUARTERS</a:t>
            </a:r>
            <a:endParaRPr lang="en-US" sz="1500" dirty="0">
              <a:solidFill>
                <a:srgbClr val="FF7C00"/>
              </a:solidFill>
              <a:effectLst/>
              <a:latin typeface="Arial" charset="0"/>
            </a:endParaRPr>
          </a:p>
          <a:p>
            <a:r>
              <a:rPr lang="en-US" sz="1100" dirty="0" smtClean="0">
                <a:solidFill>
                  <a:srgbClr val="123D71"/>
                </a:solidFill>
                <a:effectLst/>
                <a:latin typeface="Arial" charset="0"/>
              </a:rPr>
              <a:t>320 </a:t>
            </a:r>
            <a:r>
              <a:rPr lang="en-US" sz="1100" dirty="0">
                <a:solidFill>
                  <a:srgbClr val="123D71"/>
                </a:solidFill>
                <a:effectLst/>
                <a:latin typeface="Arial" charset="0"/>
              </a:rPr>
              <a:t>Park Avenue, </a:t>
            </a:r>
            <a:r>
              <a:rPr lang="en-US" sz="1100" dirty="0" smtClean="0">
                <a:solidFill>
                  <a:srgbClr val="123D71"/>
                </a:solidFill>
                <a:effectLst/>
                <a:latin typeface="Arial" charset="0"/>
              </a:rPr>
              <a:t>29</a:t>
            </a:r>
            <a:r>
              <a:rPr lang="en-US" sz="1100" baseline="30000" dirty="0" smtClean="0">
                <a:solidFill>
                  <a:srgbClr val="123D71"/>
                </a:solidFill>
                <a:effectLst/>
                <a:latin typeface="Arial" charset="0"/>
              </a:rPr>
              <a:t>th</a:t>
            </a:r>
            <a:r>
              <a:rPr lang="en-US" sz="1100" dirty="0" smtClean="0">
                <a:solidFill>
                  <a:srgbClr val="123D71"/>
                </a:solidFill>
                <a:effectLst/>
                <a:latin typeface="Arial" charset="0"/>
              </a:rPr>
              <a:t> </a:t>
            </a:r>
            <a:r>
              <a:rPr lang="en-US" sz="1100" dirty="0">
                <a:solidFill>
                  <a:srgbClr val="123D71"/>
                </a:solidFill>
                <a:effectLst/>
                <a:latin typeface="Arial" charset="0"/>
              </a:rPr>
              <a:t>Floor</a:t>
            </a:r>
          </a:p>
          <a:p>
            <a:r>
              <a:rPr lang="en-US" sz="1100" dirty="0">
                <a:solidFill>
                  <a:srgbClr val="123D71"/>
                </a:solidFill>
                <a:effectLst/>
                <a:latin typeface="Arial" charset="0"/>
              </a:rPr>
              <a:t>New York, New York </a:t>
            </a:r>
            <a:r>
              <a:rPr lang="en-US" sz="1100" dirty="0" smtClean="0">
                <a:solidFill>
                  <a:srgbClr val="123D71"/>
                </a:solidFill>
                <a:effectLst/>
                <a:latin typeface="Arial" charset="0"/>
              </a:rPr>
              <a:t>10022</a:t>
            </a:r>
          </a:p>
          <a:p>
            <a:pPr>
              <a:spcAft>
                <a:spcPts val="1200"/>
              </a:spcAft>
            </a:pPr>
            <a:r>
              <a:rPr lang="en-US" sz="1100" b="1" dirty="0" smtClean="0">
                <a:solidFill>
                  <a:srgbClr val="123D71"/>
                </a:solidFill>
                <a:effectLst/>
                <a:latin typeface="Arial" charset="0"/>
              </a:rPr>
              <a:t>T</a:t>
            </a:r>
            <a:r>
              <a:rPr lang="en-US" sz="1100" dirty="0" smtClean="0">
                <a:solidFill>
                  <a:srgbClr val="123D71"/>
                </a:solidFill>
                <a:effectLst/>
                <a:latin typeface="Arial" charset="0"/>
              </a:rPr>
              <a:t> +1 212.277.7100    </a:t>
            </a:r>
            <a:r>
              <a:rPr lang="en-US" sz="1100" b="1" dirty="0" smtClean="0">
                <a:solidFill>
                  <a:srgbClr val="123D71"/>
                </a:solidFill>
                <a:effectLst/>
                <a:latin typeface="Arial" charset="0"/>
              </a:rPr>
              <a:t>F</a:t>
            </a:r>
            <a:r>
              <a:rPr lang="en-US" sz="1100" dirty="0" smtClean="0">
                <a:solidFill>
                  <a:srgbClr val="123D71"/>
                </a:solidFill>
                <a:effectLst/>
                <a:latin typeface="Arial" charset="0"/>
              </a:rPr>
              <a:t> +1 212.771.7111</a:t>
            </a:r>
          </a:p>
          <a:p>
            <a:r>
              <a:rPr lang="en-US" sz="1000" dirty="0" smtClean="0">
                <a:solidFill>
                  <a:srgbClr val="123D71"/>
                </a:solidFill>
                <a:effectLst/>
                <a:latin typeface="Arial" charset="0"/>
              </a:rPr>
              <a:t>United </a:t>
            </a:r>
            <a:r>
              <a:rPr lang="en-US" sz="1000" dirty="0">
                <a:solidFill>
                  <a:srgbClr val="123D71"/>
                </a:solidFill>
                <a:effectLst/>
                <a:latin typeface="Arial" charset="0"/>
              </a:rPr>
              <a:t>States  •  United Kingdom  •  </a:t>
            </a:r>
            <a:r>
              <a:rPr lang="en-US" sz="1000" dirty="0" smtClean="0">
                <a:solidFill>
                  <a:srgbClr val="123D71"/>
                </a:solidFill>
                <a:effectLst/>
                <a:latin typeface="Arial" charset="0"/>
              </a:rPr>
              <a:t>Australia  Bulgaria  •  Colombia  •  Czech</a:t>
            </a:r>
            <a:r>
              <a:rPr lang="en-US" sz="1000" baseline="0" dirty="0" smtClean="0">
                <a:solidFill>
                  <a:srgbClr val="123D71"/>
                </a:solidFill>
                <a:effectLst/>
                <a:latin typeface="Arial" charset="0"/>
              </a:rPr>
              <a:t> R</a:t>
            </a:r>
            <a:r>
              <a:rPr lang="en-US" sz="1000" dirty="0" smtClean="0">
                <a:solidFill>
                  <a:srgbClr val="123D71"/>
                </a:solidFill>
                <a:effectLst/>
                <a:latin typeface="Arial" charset="0"/>
              </a:rPr>
              <a:t>epublic  •  </a:t>
            </a:r>
            <a:br>
              <a:rPr lang="en-US" sz="1000" dirty="0" smtClean="0">
                <a:solidFill>
                  <a:srgbClr val="123D71"/>
                </a:solidFill>
                <a:effectLst/>
                <a:latin typeface="Arial" charset="0"/>
              </a:rPr>
            </a:br>
            <a:r>
              <a:rPr lang="en-US" sz="1000" spc="-10" baseline="0" dirty="0" smtClean="0">
                <a:solidFill>
                  <a:srgbClr val="123D71"/>
                </a:solidFill>
                <a:effectLst/>
                <a:latin typeface="Arial" charset="0"/>
              </a:rPr>
              <a:t>India  •  Philippines  • </a:t>
            </a:r>
            <a:r>
              <a:rPr lang="en-US" sz="1000" spc="-10" baseline="0" dirty="0">
                <a:solidFill>
                  <a:srgbClr val="123D71"/>
                </a:solidFill>
                <a:effectLst/>
                <a:latin typeface="Arial" charset="0"/>
              </a:rPr>
              <a:t> </a:t>
            </a:r>
            <a:r>
              <a:rPr lang="en-US" sz="1000" spc="-10" baseline="0" dirty="0" smtClean="0">
                <a:solidFill>
                  <a:srgbClr val="123D71"/>
                </a:solidFill>
                <a:effectLst/>
                <a:latin typeface="Arial" charset="0"/>
              </a:rPr>
              <a:t>Romania  •</a:t>
            </a:r>
            <a:r>
              <a:rPr lang="en-US" sz="1000" spc="-10" baseline="0" dirty="0">
                <a:solidFill>
                  <a:srgbClr val="123D71"/>
                </a:solidFill>
                <a:effectLst/>
                <a:latin typeface="Arial" charset="0"/>
              </a:rPr>
              <a:t> </a:t>
            </a:r>
            <a:r>
              <a:rPr lang="en-US" sz="1000" spc="-10" baseline="0" dirty="0" smtClean="0">
                <a:solidFill>
                  <a:srgbClr val="123D71"/>
                </a:solidFill>
                <a:effectLst/>
                <a:latin typeface="Arial" charset="0"/>
              </a:rPr>
              <a:t> South </a:t>
            </a:r>
            <a:r>
              <a:rPr lang="en-US" sz="1000" spc="-10" baseline="0" dirty="0">
                <a:solidFill>
                  <a:srgbClr val="123D71"/>
                </a:solidFill>
                <a:effectLst/>
                <a:latin typeface="Arial" charset="0"/>
              </a:rPr>
              <a:t>Africa</a:t>
            </a:r>
          </a:p>
        </p:txBody>
      </p:sp>
      <p:grpSp>
        <p:nvGrpSpPr>
          <p:cNvPr id="22" name="Group 21"/>
          <p:cNvGrpSpPr/>
          <p:nvPr userDrawn="1"/>
        </p:nvGrpSpPr>
        <p:grpSpPr>
          <a:xfrm>
            <a:off x="6260951" y="6558701"/>
            <a:ext cx="5931049" cy="299299"/>
            <a:chOff x="6260951" y="6558701"/>
            <a:chExt cx="5931049" cy="299299"/>
          </a:xfrm>
        </p:grpSpPr>
        <p:sp>
          <p:nvSpPr>
            <p:cNvPr id="23"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userDrawn="1"/>
          </p:nvGrpSpPr>
          <p:grpSpPr>
            <a:xfrm>
              <a:off x="8799513" y="6615920"/>
              <a:ext cx="2703555" cy="162839"/>
              <a:chOff x="8799513" y="6615920"/>
              <a:chExt cx="2703555" cy="162839"/>
            </a:xfrm>
          </p:grpSpPr>
          <p:cxnSp>
            <p:nvCxnSpPr>
              <p:cNvPr id="25" name="Straight Connector 24"/>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7" name="TextBox 26"/>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August 20, 2021</a:t>
            </a:fld>
            <a:endParaRPr lang="en-US" sz="900" dirty="0" smtClean="0">
              <a:solidFill>
                <a:schemeClr val="bg1"/>
              </a:solidFill>
            </a:endParaRPr>
          </a:p>
        </p:txBody>
      </p:sp>
      <p:sp>
        <p:nvSpPr>
          <p:cNvPr id="28" name="TextBox 27"/>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9" name="TextBox 28"/>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2020 EXLSERVICE HOLDINGS, INC</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2">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18602" r="1"/>
          <a:stretch/>
        </p:blipFill>
        <p:spPr>
          <a:xfrm>
            <a:off x="2273643" y="0"/>
            <a:ext cx="9924828" cy="6864691"/>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6307" y="5479436"/>
            <a:ext cx="1108420" cy="713545"/>
          </a:xfrm>
          <a:prstGeom prst="rect">
            <a:avLst/>
          </a:prstGeom>
          <a:noFill/>
          <a:ln>
            <a:noFill/>
          </a:ln>
        </p:spPr>
      </p:pic>
      <p:sp>
        <p:nvSpPr>
          <p:cNvPr id="2" name="Title 1"/>
          <p:cNvSpPr>
            <a:spLocks noGrp="1"/>
          </p:cNvSpPr>
          <p:nvPr>
            <p:ph type="ctrTitle"/>
          </p:nvPr>
        </p:nvSpPr>
        <p:spPr>
          <a:xfrm>
            <a:off x="5637854" y="2259651"/>
            <a:ext cx="6199725" cy="2406598"/>
          </a:xfrm>
        </p:spPr>
        <p:txBody>
          <a:bodyPr anchor="ctr">
            <a:normAutofit/>
          </a:bodyPr>
          <a:lstStyle>
            <a:lvl1pPr algn="l">
              <a:spcAft>
                <a:spcPts val="1200"/>
              </a:spcAft>
              <a:defRPr sz="4000" cap="all" baseline="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8243454" y="4632326"/>
            <a:ext cx="3594126" cy="425706"/>
          </a:xfrm>
        </p:spPr>
        <p:txBody>
          <a:bodyPr>
            <a:normAutofit/>
          </a:bodyPr>
          <a:lstStyle>
            <a:lvl1pPr marL="0" indent="0" algn="l">
              <a:buNone/>
              <a:defRPr sz="17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Date</a:t>
            </a:r>
            <a:endParaRPr lang="en-US" dirty="0"/>
          </a:p>
        </p:txBody>
      </p:sp>
      <p:sp>
        <p:nvSpPr>
          <p:cNvPr id="12" name="Text Placeholder 11"/>
          <p:cNvSpPr>
            <a:spLocks noGrp="1"/>
          </p:cNvSpPr>
          <p:nvPr>
            <p:ph type="body" sz="quarter" idx="10" hasCustomPrompt="1"/>
          </p:nvPr>
        </p:nvSpPr>
        <p:spPr>
          <a:xfrm>
            <a:off x="8243888" y="5156200"/>
            <a:ext cx="3594100" cy="1186935"/>
          </a:xfrm>
        </p:spPr>
        <p:txBody>
          <a:bodyPr>
            <a:normAutofit/>
          </a:bodyPr>
          <a:lstStyle>
            <a:lvl1pPr marL="0" indent="0" algn="l" defTabSz="914400" rtl="0" eaLnBrk="1" latinLnBrk="0" hangingPunct="1">
              <a:lnSpc>
                <a:spcPct val="100000"/>
              </a:lnSpc>
              <a:spcBef>
                <a:spcPts val="1000"/>
              </a:spcBef>
              <a:buClr>
                <a:schemeClr val="accent3"/>
              </a:buClr>
              <a:buFont typeface="Arial"/>
              <a:buNone/>
              <a:defRPr lang="en-US" sz="1700" kern="1200" baseline="0" dirty="0" smtClean="0">
                <a:solidFill>
                  <a:schemeClr val="bg1"/>
                </a:solidFill>
                <a:latin typeface="+mn-lt"/>
                <a:ea typeface="+mn-ea"/>
                <a:cs typeface="+mn-cs"/>
              </a:defRPr>
            </a:lvl1pPr>
          </a:lstStyle>
          <a:p>
            <a:pPr lvl="0"/>
            <a:r>
              <a:rPr lang="en-US" dirty="0" smtClean="0"/>
              <a:t>Name of Presenter</a:t>
            </a:r>
          </a:p>
        </p:txBody>
      </p:sp>
      <p:sp>
        <p:nvSpPr>
          <p:cNvPr id="18" name="Rectangle 17"/>
          <p:cNvSpPr/>
          <p:nvPr userDrawn="1"/>
        </p:nvSpPr>
        <p:spPr>
          <a:xfrm>
            <a:off x="8243454" y="6343135"/>
            <a:ext cx="1306448" cy="215444"/>
          </a:xfrm>
          <a:prstGeom prst="rect">
            <a:avLst/>
          </a:prstGeom>
        </p:spPr>
        <p:txBody>
          <a:bodyPr wrap="none" lIns="0" rIns="0">
            <a:spAutoFit/>
          </a:bodyPr>
          <a:lstStyle/>
          <a:p>
            <a:r>
              <a:rPr lang="en-US" sz="800" dirty="0" smtClean="0">
                <a:solidFill>
                  <a:schemeClr val="bg1"/>
                </a:solidFill>
                <a:latin typeface="Century Gothic" pitchFamily="34" charset="0"/>
              </a:rPr>
              <a:t>© </a:t>
            </a:r>
            <a:r>
              <a:rPr lang="en-US" sz="800" dirty="0" err="1" smtClean="0">
                <a:solidFill>
                  <a:schemeClr val="bg1"/>
                </a:solidFill>
                <a:latin typeface="Century Gothic" pitchFamily="34" charset="0"/>
              </a:rPr>
              <a:t>ExlService</a:t>
            </a:r>
            <a:r>
              <a:rPr lang="en-US" sz="800" baseline="0" dirty="0" smtClean="0">
                <a:solidFill>
                  <a:schemeClr val="bg1"/>
                </a:solidFill>
                <a:latin typeface="Century Gothic" pitchFamily="34" charset="0"/>
              </a:rPr>
              <a:t> Holdings, Inc. </a:t>
            </a:r>
            <a:endParaRPr lang="en-US" sz="800" dirty="0"/>
          </a:p>
        </p:txBody>
      </p:sp>
      <p:pic>
        <p:nvPicPr>
          <p:cNvPr id="9" name="Picture 8"/>
          <p:cNvPicPr>
            <a:picLocks noChangeAspect="1"/>
          </p:cNvPicPr>
          <p:nvPr userDrawn="1"/>
        </p:nvPicPr>
        <p:blipFill>
          <a:blip r:embed="rId4"/>
          <a:stretch>
            <a:fillRect/>
          </a:stretch>
        </p:blipFill>
        <p:spPr>
          <a:xfrm>
            <a:off x="9691765" y="325224"/>
            <a:ext cx="1880710" cy="64932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oup 10"/>
          <p:cNvGrpSpPr/>
          <p:nvPr userDrawn="1"/>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marL="685800" indent="-228600">
              <a:buClr>
                <a:schemeClr val="tx1"/>
              </a:buClr>
              <a:buFont typeface="Arial" pitchFamily="34" charset="0"/>
              <a:buChar char="-"/>
              <a:defRPr/>
            </a:lvl2pPr>
            <a:lvl3pPr marL="1087438" indent="-173038">
              <a:defRPr/>
            </a:lvl3pPr>
            <a:lvl4pPr marL="1539875" indent="-168275">
              <a:defRPr/>
            </a:lvl4pPr>
            <a:lvl5pPr marL="2001838" indent="-173038">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a:t>
            </a:r>
            <a:r>
              <a:rPr lang="en-US" dirty="0" smtClean="0"/>
              <a:t>Heading</a:t>
            </a:r>
            <a:endParaRPr lang="en-US" dirty="0"/>
          </a:p>
        </p:txBody>
      </p:sp>
      <p:sp>
        <p:nvSpPr>
          <p:cNvPr id="22" name="TextBox 21"/>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August 20, 2021</a:t>
            </a:fld>
            <a:endParaRPr lang="en-US" sz="900" dirty="0" smtClean="0">
              <a:solidFill>
                <a:schemeClr val="bg1"/>
              </a:solidFill>
            </a:endParaRPr>
          </a:p>
        </p:txBody>
      </p:sp>
      <p:sp>
        <p:nvSpPr>
          <p:cNvPr id="23" name="TextBox 22"/>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4" name="TextBox 23"/>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2020 EXLSERVICE HOLDINGS, INC</a:t>
            </a:r>
          </a:p>
        </p:txBody>
      </p:sp>
      <p:pic>
        <p:nvPicPr>
          <p:cNvPr id="16" name="Picture 15"/>
          <p:cNvPicPr>
            <a:picLocks noChangeAspect="1"/>
          </p:cNvPicPr>
          <p:nvPr userDrawn="1"/>
        </p:nvPicPr>
        <p:blipFill>
          <a:blip r:embed="rId3"/>
          <a:stretch>
            <a:fillRect/>
          </a:stretch>
        </p:blipFill>
        <p:spPr>
          <a:xfrm>
            <a:off x="609600" y="6355029"/>
            <a:ext cx="1209541" cy="409569"/>
          </a:xfrm>
          <a:prstGeom prst="rect">
            <a:avLst/>
          </a:prstGeom>
        </p:spPr>
      </p:pic>
    </p:spTree>
    <p:extLst>
      <p:ext uri="{BB962C8B-B14F-4D97-AF65-F5344CB8AC3E}">
        <p14:creationId xmlns:p14="http://schemas.microsoft.com/office/powerpoint/2010/main" val="999857934"/>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grpSp>
        <p:nvGrpSpPr>
          <p:cNvPr id="11" name="Group 10"/>
          <p:cNvGrpSpPr/>
          <p:nvPr userDrawn="1"/>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09600" y="2286000"/>
            <a:ext cx="10972800" cy="41147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Text Placeholder 15"/>
          <p:cNvSpPr>
            <a:spLocks noGrp="1"/>
          </p:cNvSpPr>
          <p:nvPr>
            <p:ph type="body" sz="quarter" idx="14" hasCustomPrompt="1"/>
          </p:nvPr>
        </p:nvSpPr>
        <p:spPr>
          <a:xfrm>
            <a:off x="609600" y="1649413"/>
            <a:ext cx="10972800" cy="636587"/>
          </a:xfrm>
        </p:spPr>
        <p:txBody>
          <a:bodyPr anchor="ctr">
            <a:normAutofit/>
          </a:bodyPr>
          <a:lstStyle>
            <a:lvl1pPr marL="0" indent="0">
              <a:buNone/>
              <a:defRPr sz="2200" b="1"/>
            </a:lvl1pPr>
          </a:lstStyle>
          <a:p>
            <a:pPr lvl="0"/>
            <a:r>
              <a:rPr lang="en-US" dirty="0"/>
              <a:t>Click to edit Subtitle</a:t>
            </a:r>
          </a:p>
        </p:txBody>
      </p:sp>
      <p:sp>
        <p:nvSpPr>
          <p:cNvPr id="18" name="TextBox 17"/>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August 20, 2021</a:t>
            </a:fld>
            <a:endParaRPr lang="en-US" sz="900" dirty="0" smtClean="0">
              <a:solidFill>
                <a:schemeClr val="bg1"/>
              </a:solidFill>
            </a:endParaRPr>
          </a:p>
        </p:txBody>
      </p:sp>
      <p:sp>
        <p:nvSpPr>
          <p:cNvPr id="19" name="TextBox 18"/>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0" name="TextBox 19"/>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2020 EXLSERVICE HOLDINGS, INC</a:t>
            </a:r>
          </a:p>
        </p:txBody>
      </p:sp>
      <p:pic>
        <p:nvPicPr>
          <p:cNvPr id="17" name="Picture 16"/>
          <p:cNvPicPr>
            <a:picLocks noChangeAspect="1"/>
          </p:cNvPicPr>
          <p:nvPr userDrawn="1"/>
        </p:nvPicPr>
        <p:blipFill>
          <a:blip r:embed="rId3"/>
          <a:stretch>
            <a:fillRect/>
          </a:stretch>
        </p:blipFill>
        <p:spPr>
          <a:xfrm>
            <a:off x="609600" y="6355029"/>
            <a:ext cx="1209541" cy="409569"/>
          </a:xfrm>
          <a:prstGeom prst="rect">
            <a:avLst/>
          </a:prstGeom>
        </p:spPr>
      </p:pic>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15"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5"/>
          <p:cNvSpPr>
            <a:spLocks noGrp="1"/>
          </p:cNvSpPr>
          <p:nvPr>
            <p:ph sz="quarter" idx="14"/>
          </p:nvPr>
        </p:nvSpPr>
        <p:spPr>
          <a:xfrm>
            <a:off x="609599"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9" name="Content Placeholder 5"/>
          <p:cNvSpPr>
            <a:spLocks noGrp="1"/>
          </p:cNvSpPr>
          <p:nvPr>
            <p:ph sz="quarter" idx="15"/>
          </p:nvPr>
        </p:nvSpPr>
        <p:spPr>
          <a:xfrm>
            <a:off x="6301945"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30" name="Group 29"/>
          <p:cNvGrpSpPr/>
          <p:nvPr userDrawn="1"/>
        </p:nvGrpSpPr>
        <p:grpSpPr>
          <a:xfrm>
            <a:off x="6260951" y="6558701"/>
            <a:ext cx="5931049" cy="299299"/>
            <a:chOff x="6260951" y="6558701"/>
            <a:chExt cx="5931049" cy="299299"/>
          </a:xfrm>
        </p:grpSpPr>
        <p:sp>
          <p:nvSpPr>
            <p:cNvPr id="31"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userDrawn="1"/>
          </p:nvGrpSpPr>
          <p:grpSpPr>
            <a:xfrm>
              <a:off x="8799513" y="6615920"/>
              <a:ext cx="2703555" cy="162839"/>
              <a:chOff x="8799513" y="6615920"/>
              <a:chExt cx="2703555" cy="162839"/>
            </a:xfrm>
          </p:grpSpPr>
          <p:cxnSp>
            <p:nvCxnSpPr>
              <p:cNvPr id="33" name="Straight Connector 3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5" name="TextBox 34"/>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August 20, 2021</a:t>
            </a:fld>
            <a:endParaRPr lang="en-US" sz="900" dirty="0" smtClean="0">
              <a:solidFill>
                <a:schemeClr val="bg1"/>
              </a:solidFill>
            </a:endParaRPr>
          </a:p>
        </p:txBody>
      </p:sp>
      <p:sp>
        <p:nvSpPr>
          <p:cNvPr id="36" name="TextBox 35"/>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37" name="TextBox 36"/>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2020 EXLSERVICE HOLDINGS, INC</a:t>
            </a:r>
          </a:p>
        </p:txBody>
      </p:sp>
      <p:pic>
        <p:nvPicPr>
          <p:cNvPr id="16" name="Picture 15"/>
          <p:cNvPicPr>
            <a:picLocks noChangeAspect="1"/>
          </p:cNvPicPr>
          <p:nvPr userDrawn="1"/>
        </p:nvPicPr>
        <p:blipFill>
          <a:blip r:embed="rId3"/>
          <a:stretch>
            <a:fillRect/>
          </a:stretch>
        </p:blipFill>
        <p:spPr>
          <a:xfrm>
            <a:off x="609600" y="6355029"/>
            <a:ext cx="1209541" cy="409569"/>
          </a:xfrm>
          <a:prstGeom prst="rect">
            <a:avLst/>
          </a:prstGeom>
        </p:spPr>
      </p:pic>
    </p:spTree>
    <p:extLst>
      <p:ext uri="{BB962C8B-B14F-4D97-AF65-F5344CB8AC3E}">
        <p14:creationId xmlns:p14="http://schemas.microsoft.com/office/powerpoint/2010/main" val="3710674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Divider">
    <p:bg>
      <p:bgPr>
        <a:solidFill>
          <a:schemeClr val="tx2"/>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83947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3797300"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373312"/>
            <a:ext cx="10515600" cy="2111375"/>
          </a:xfrm>
        </p:spPr>
        <p:txBody>
          <a:bodyPr anchor="ctr">
            <a:normAutofit/>
          </a:bodyPr>
          <a:lstStyle>
            <a:lvl1pPr algn="ctr">
              <a:defRPr sz="4500" cap="all"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pic>
        <p:nvPicPr>
          <p:cNvPr id="4" name="Picture 3"/>
          <p:cNvPicPr>
            <a:picLocks noChangeAspect="1"/>
          </p:cNvPicPr>
          <p:nvPr userDrawn="1"/>
        </p:nvPicPr>
        <p:blipFill>
          <a:blip r:embed="rId2"/>
          <a:stretch>
            <a:fillRect/>
          </a:stretch>
        </p:blipFill>
        <p:spPr>
          <a:xfrm>
            <a:off x="831850" y="537332"/>
            <a:ext cx="1880710" cy="649324"/>
          </a:xfrm>
          <a:prstGeom prst="rect">
            <a:avLst/>
          </a:prstGeom>
        </p:spPr>
      </p:pic>
    </p:spTree>
    <p:extLst>
      <p:ext uri="{BB962C8B-B14F-4D97-AF65-F5344CB8AC3E}">
        <p14:creationId xmlns:p14="http://schemas.microsoft.com/office/powerpoint/2010/main" val="55275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Divider-2">
    <p:bg>
      <p:bgPr>
        <a:solidFill>
          <a:schemeClr val="tx2"/>
        </a:solidFill>
        <a:effectLst/>
      </p:bgPr>
    </p:bg>
    <p:spTree>
      <p:nvGrpSpPr>
        <p:cNvPr id="1" name=""/>
        <p:cNvGrpSpPr/>
        <p:nvPr/>
      </p:nvGrpSpPr>
      <p:grpSpPr>
        <a:xfrm>
          <a:off x="0" y="0"/>
          <a:ext cx="0" cy="0"/>
          <a:chOff x="0" y="0"/>
          <a:chExt cx="0" cy="0"/>
        </a:xfrm>
      </p:grpSpPr>
      <p:sp>
        <p:nvSpPr>
          <p:cNvPr id="8" name="Rectangle 7"/>
          <p:cNvSpPr/>
          <p:nvPr userDrawn="1"/>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78500" y="2373312"/>
            <a:ext cx="5943600" cy="2111375"/>
          </a:xfrm>
        </p:spPr>
        <p:txBody>
          <a:bodyPr anchor="ctr">
            <a:normAutofit/>
          </a:bodyPr>
          <a:lstStyle>
            <a:lvl1pPr algn="l">
              <a:defRPr sz="4500" cap="all"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778500" y="4589463"/>
            <a:ext cx="5943600"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pic>
        <p:nvPicPr>
          <p:cNvPr id="5" name="Picture 4"/>
          <p:cNvPicPr>
            <a:picLocks noChangeAspect="1"/>
          </p:cNvPicPr>
          <p:nvPr userDrawn="1"/>
        </p:nvPicPr>
        <p:blipFill>
          <a:blip r:embed="rId2"/>
          <a:stretch>
            <a:fillRect/>
          </a:stretch>
        </p:blipFill>
        <p:spPr>
          <a:xfrm>
            <a:off x="831850" y="537332"/>
            <a:ext cx="1880710" cy="64932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6">
    <p:bg>
      <p:bgPr>
        <a:solidFill>
          <a:schemeClr val="accent4"/>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6748272" cy="6858000"/>
          </a:xfrm>
          <a:prstGeom prst="rect">
            <a:avLst/>
          </a:prstGeom>
        </p:spPr>
      </p:pic>
      <p:sp>
        <p:nvSpPr>
          <p:cNvPr id="11" name="Rectangle 7"/>
          <p:cNvSpPr/>
          <p:nvPr userDrawn="1"/>
        </p:nvSpPr>
        <p:spPr>
          <a:xfrm rot="10800000">
            <a:off x="2152651" y="0"/>
            <a:ext cx="100330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 name="connsiteX0" fmla="*/ 4047726 w 12442426"/>
              <a:gd name="connsiteY0" fmla="*/ 0 h 6858000"/>
              <a:gd name="connsiteX1" fmla="*/ 12442426 w 12442426"/>
              <a:gd name="connsiteY1" fmla="*/ 0 h 6858000"/>
              <a:gd name="connsiteX2" fmla="*/ 6758282 w 12442426"/>
              <a:gd name="connsiteY2" fmla="*/ 6858000 h 6858000"/>
              <a:gd name="connsiteX3" fmla="*/ 0 w 12442426"/>
              <a:gd name="connsiteY3" fmla="*/ 6858000 h 6858000"/>
              <a:gd name="connsiteX4" fmla="*/ 4047726 w 12442426"/>
              <a:gd name="connsiteY4" fmla="*/ 0 h 6858000"/>
              <a:gd name="connsiteX0" fmla="*/ 0 w 12442426"/>
              <a:gd name="connsiteY0" fmla="*/ 0 h 6858000"/>
              <a:gd name="connsiteX1" fmla="*/ 12442426 w 12442426"/>
              <a:gd name="connsiteY1" fmla="*/ 0 h 6858000"/>
              <a:gd name="connsiteX2" fmla="*/ 6758282 w 12442426"/>
              <a:gd name="connsiteY2" fmla="*/ 6858000 h 6858000"/>
              <a:gd name="connsiteX3" fmla="*/ 0 w 12442426"/>
              <a:gd name="connsiteY3" fmla="*/ 6858000 h 6858000"/>
              <a:gd name="connsiteX4" fmla="*/ 0 w 1244242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42426" h="6858000">
                <a:moveTo>
                  <a:pt x="0" y="0"/>
                </a:moveTo>
                <a:lnTo>
                  <a:pt x="12442426" y="0"/>
                </a:lnTo>
                <a:lnTo>
                  <a:pt x="6758282" y="6858000"/>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78500" y="2373312"/>
            <a:ext cx="5943600" cy="2111375"/>
          </a:xfrm>
        </p:spPr>
        <p:txBody>
          <a:bodyPr anchor="ctr">
            <a:normAutofit/>
          </a:bodyPr>
          <a:lstStyle>
            <a:lvl1pPr algn="l">
              <a:defRPr sz="4500" cap="all"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778500" y="4589463"/>
            <a:ext cx="5943600"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pic>
        <p:nvPicPr>
          <p:cNvPr id="6" name="Picture 5"/>
          <p:cNvPicPr>
            <a:picLocks noChangeAspect="1"/>
          </p:cNvPicPr>
          <p:nvPr userDrawn="1"/>
        </p:nvPicPr>
        <p:blipFill>
          <a:blip r:embed="rId3"/>
          <a:stretch>
            <a:fillRect/>
          </a:stretch>
        </p:blipFill>
        <p:spPr>
          <a:xfrm>
            <a:off x="9841390" y="537332"/>
            <a:ext cx="1880710" cy="64932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LT_Case Study">
    <p:spTree>
      <p:nvGrpSpPr>
        <p:cNvPr id="1" name=""/>
        <p:cNvGrpSpPr/>
        <p:nvPr/>
      </p:nvGrpSpPr>
      <p:grpSpPr>
        <a:xfrm>
          <a:off x="0" y="0"/>
          <a:ext cx="0" cy="0"/>
          <a:chOff x="0" y="0"/>
          <a:chExt cx="0" cy="0"/>
        </a:xfrm>
      </p:grpSpPr>
      <p:sp>
        <p:nvSpPr>
          <p:cNvPr id="20" name="Rectangle 19"/>
          <p:cNvSpPr/>
          <p:nvPr userDrawn="1"/>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p:cNvSpPr/>
          <p:nvPr userDrawn="1"/>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22944" y="86060"/>
            <a:ext cx="914636" cy="588796"/>
          </a:xfrm>
          <a:prstGeom prst="rect">
            <a:avLst/>
          </a:prstGeom>
          <a:noFill/>
          <a:ln>
            <a:noFill/>
          </a:ln>
        </p:spPr>
      </p:pic>
      <p:sp>
        <p:nvSpPr>
          <p:cNvPr id="2" name="Title 1"/>
          <p:cNvSpPr>
            <a:spLocks noGrp="1"/>
          </p:cNvSpPr>
          <p:nvPr>
            <p:ph type="title"/>
          </p:nvPr>
        </p:nvSpPr>
        <p:spPr/>
        <p:txBody>
          <a:bodyPr>
            <a:normAutofit/>
          </a:bodyPr>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609600" y="1759527"/>
            <a:ext cx="5478780" cy="4417436"/>
          </a:xfrm>
        </p:spPr>
        <p:txBody>
          <a:bodyPr>
            <a:noAutofit/>
          </a:bodyPr>
          <a:lstStyle>
            <a:lvl1pPr marL="0" indent="0">
              <a:spcBef>
                <a:spcPts val="1600"/>
              </a:spcBef>
              <a:spcAft>
                <a:spcPts val="600"/>
              </a:spcAft>
              <a:buNone/>
              <a:defRPr lang="en-US" sz="2000" b="0" kern="1200" dirty="0" smtClean="0">
                <a:solidFill>
                  <a:schemeClr val="tx1"/>
                </a:solidFill>
                <a:latin typeface="+mn-lt"/>
                <a:ea typeface="+mj-ea"/>
                <a:cs typeface="+mj-cs"/>
              </a:defRPr>
            </a:lvl1pPr>
            <a:lvl2pPr marL="115888" indent="-115888">
              <a:lnSpc>
                <a:spcPct val="110000"/>
              </a:lnSpc>
              <a:buClr>
                <a:schemeClr val="accent3"/>
              </a:buClr>
              <a:buFont typeface="Arial" pitchFamily="34" charset="0"/>
              <a:buChar char="•"/>
              <a:tabLst/>
              <a:defRPr sz="1100"/>
            </a:lvl2pPr>
            <a:lvl3pPr marL="346075" indent="-112713">
              <a:lnSpc>
                <a:spcPct val="110000"/>
              </a:lnSpc>
              <a:buFont typeface="Arial" pitchFamily="34" charset="0"/>
              <a:buChar char="-"/>
              <a:tabLst/>
              <a:defRPr sz="900"/>
            </a:lvl3pPr>
            <a:lvl4pPr marL="511175" indent="-111125">
              <a:lnSpc>
                <a:spcPct val="110000"/>
              </a:lnSpc>
              <a:tabLst/>
              <a:defRPr sz="900"/>
            </a:lvl4pPr>
            <a:lvl5pPr marL="684213" indent="-107950">
              <a:lnSpc>
                <a:spcPct val="110000"/>
              </a:lnSpc>
              <a:tabLst/>
              <a:defRPr sz="9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2"/>
          <p:cNvSpPr>
            <a:spLocks noGrp="1"/>
          </p:cNvSpPr>
          <p:nvPr>
            <p:ph idx="15" hasCustomPrompt="1"/>
          </p:nvPr>
        </p:nvSpPr>
        <p:spPr>
          <a:xfrm>
            <a:off x="8091487" y="1759527"/>
            <a:ext cx="3490913" cy="4417436"/>
          </a:xfrm>
        </p:spPr>
        <p:txBody>
          <a:bodyPr>
            <a:noAutofit/>
          </a:bodyPr>
          <a:lstStyle>
            <a:lvl1pPr marL="0" indent="0">
              <a:buNone/>
              <a:defRPr sz="2000" b="1">
                <a:solidFill>
                  <a:schemeClr val="accent3"/>
                </a:solidFill>
              </a:defRPr>
            </a:lvl1pPr>
            <a:lvl2pPr marL="0" indent="0">
              <a:spcBef>
                <a:spcPts val="1800"/>
              </a:spcBef>
              <a:buClr>
                <a:schemeClr val="accent3"/>
              </a:buClr>
              <a:buNone/>
              <a:tabLst/>
              <a:defRPr sz="4400" b="1"/>
            </a:lvl2pPr>
            <a:lvl3pPr marL="0" indent="0">
              <a:spcBef>
                <a:spcPts val="0"/>
              </a:spcBef>
              <a:spcAft>
                <a:spcPts val="400"/>
              </a:spcAft>
              <a:buNone/>
              <a:tabLst/>
              <a:defRPr sz="1400">
                <a:solidFill>
                  <a:schemeClr val="accent4"/>
                </a:solidFill>
              </a:defRPr>
            </a:lvl3pPr>
            <a:lvl4pPr marL="576263" indent="-168275">
              <a:tabLst/>
              <a:defRPr sz="900"/>
            </a:lvl4pPr>
            <a:lvl5pPr marL="742950" indent="-166688">
              <a:tabLst/>
              <a:defRPr sz="900"/>
            </a:lvl5pPr>
          </a:lstStyle>
          <a:p>
            <a:pPr lvl="0"/>
            <a:r>
              <a:rPr lang="en-US" dirty="0"/>
              <a:t>Click to edit Master text styles</a:t>
            </a:r>
          </a:p>
          <a:p>
            <a:pPr lvl="1"/>
            <a:r>
              <a:rPr lang="en-US" dirty="0"/>
              <a:t>Second level</a:t>
            </a:r>
          </a:p>
          <a:p>
            <a:pPr lvl="2"/>
            <a:r>
              <a:rPr lang="en-US" dirty="0"/>
              <a:t>Third level</a:t>
            </a:r>
          </a:p>
        </p:txBody>
      </p:sp>
      <p:sp>
        <p:nvSpPr>
          <p:cNvPr id="22" name="Text Placeholder 7">
            <a:extLst>
              <a:ext uri="{FF2B5EF4-FFF2-40B4-BE49-F238E27FC236}">
                <a16:creationId xmlns:a16="http://schemas.microsoft.com/office/drawing/2014/main" id="{3C8DA527-38D8-DD43-ABC7-5A5D9AB83A62}"/>
              </a:ext>
            </a:extLst>
          </p:cNvPr>
          <p:cNvSpPr>
            <a:spLocks noGrp="1"/>
          </p:cNvSpPr>
          <p:nvPr>
            <p:ph type="body" sz="quarter" idx="16" hasCustomPrompt="1"/>
          </p:nvPr>
        </p:nvSpPr>
        <p:spPr>
          <a:xfrm>
            <a:off x="603704" y="95563"/>
            <a:ext cx="7171781"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7" name="Group 16"/>
          <p:cNvGrpSpPr/>
          <p:nvPr userDrawn="1"/>
        </p:nvGrpSpPr>
        <p:grpSpPr>
          <a:xfrm>
            <a:off x="6260951" y="6558701"/>
            <a:ext cx="5931049" cy="299299"/>
            <a:chOff x="6260951" y="6558701"/>
            <a:chExt cx="5931049" cy="299299"/>
          </a:xfrm>
        </p:grpSpPr>
        <p:sp>
          <p:nvSpPr>
            <p:cNvPr id="18"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userDrawn="1"/>
          </p:nvGrpSpPr>
          <p:grpSpPr>
            <a:xfrm>
              <a:off x="8799513" y="6615920"/>
              <a:ext cx="2703555" cy="162839"/>
              <a:chOff x="8799513" y="6615920"/>
              <a:chExt cx="2703555" cy="162839"/>
            </a:xfrm>
          </p:grpSpPr>
          <p:cxnSp>
            <p:nvCxnSpPr>
              <p:cNvPr id="23" name="Straight Connector 2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userDrawn="1"/>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August 20, 2021</a:t>
            </a:fld>
            <a:endParaRPr lang="en-US" sz="900" dirty="0" smtClean="0">
              <a:solidFill>
                <a:schemeClr val="bg1"/>
              </a:solidFill>
            </a:endParaRPr>
          </a:p>
        </p:txBody>
      </p:sp>
      <p:sp>
        <p:nvSpPr>
          <p:cNvPr id="26" name="TextBox 25"/>
          <p:cNvSpPr txBox="1"/>
          <p:nvPr userDrawn="1"/>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smtClean="0">
              <a:solidFill>
                <a:schemeClr val="bg1"/>
              </a:solidFill>
            </a:endParaRPr>
          </a:p>
        </p:txBody>
      </p:sp>
      <p:sp>
        <p:nvSpPr>
          <p:cNvPr id="27" name="TextBox 26"/>
          <p:cNvSpPr txBox="1"/>
          <p:nvPr userDrawn="1"/>
        </p:nvSpPr>
        <p:spPr>
          <a:xfrm>
            <a:off x="9128072" y="6648872"/>
            <a:ext cx="2079575" cy="138499"/>
          </a:xfrm>
          <a:prstGeom prst="rect">
            <a:avLst/>
          </a:prstGeom>
          <a:noFill/>
        </p:spPr>
        <p:txBody>
          <a:bodyPr wrap="square" lIns="0" tIns="0" rIns="0" bIns="0" rtlCol="0">
            <a:spAutoFit/>
          </a:bodyPr>
          <a:lstStyle/>
          <a:p>
            <a:pPr algn="l"/>
            <a:r>
              <a:rPr lang="en-US" sz="900" dirty="0" smtClean="0">
                <a:solidFill>
                  <a:schemeClr val="bg1"/>
                </a:solidFill>
              </a:rPr>
              <a:t>© 2020 EXLSERVICE HOLDINGS, INC</a:t>
            </a:r>
          </a:p>
        </p:txBody>
      </p:sp>
      <p:pic>
        <p:nvPicPr>
          <p:cNvPr id="28" name="Picture 27"/>
          <p:cNvPicPr>
            <a:picLocks noChangeAspect="1"/>
          </p:cNvPicPr>
          <p:nvPr userDrawn="1"/>
        </p:nvPicPr>
        <p:blipFill>
          <a:blip r:embed="rId3"/>
          <a:stretch>
            <a:fillRect/>
          </a:stretch>
        </p:blipFill>
        <p:spPr>
          <a:xfrm>
            <a:off x="609600" y="6355029"/>
            <a:ext cx="1209541" cy="409569"/>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924762"/>
            <a:ext cx="10972800" cy="725056"/>
          </a:xfrm>
          <a:prstGeom prst="rect">
            <a:avLst/>
          </a:prstGeom>
        </p:spPr>
        <p:txBody>
          <a:bodyPr vert="horz" lIns="0" tIns="0" rIns="0" bIns="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759526"/>
            <a:ext cx="10972800" cy="4641273"/>
          </a:xfrm>
          <a:prstGeom prst="rect">
            <a:avLst/>
          </a:prstGeom>
        </p:spPr>
        <p:txBody>
          <a:bodyPr vert="horz" lIns="0" tIns="0" rIns="0" bIns="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4557591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8" r:id="rId4"/>
    <p:sldLayoutId id="2147483702" r:id="rId5"/>
    <p:sldLayoutId id="2147483651" r:id="rId6"/>
    <p:sldLayoutId id="2147483661" r:id="rId7"/>
    <p:sldLayoutId id="2147483665" r:id="rId8"/>
    <p:sldLayoutId id="2147483666" r:id="rId9"/>
    <p:sldLayoutId id="2147483704" r:id="rId10"/>
    <p:sldLayoutId id="2147483696" r:id="rId11"/>
    <p:sldLayoutId id="2147483670" r:id="rId12"/>
    <p:sldLayoutId id="2147483671" r:id="rId13"/>
    <p:sldLayoutId id="2147483697" r:id="rId14"/>
    <p:sldLayoutId id="2147483698" r:id="rId15"/>
    <p:sldLayoutId id="2147483705" r:id="rId16"/>
    <p:sldLayoutId id="2147483703" r:id="rId17"/>
    <p:sldLayoutId id="2147483701" r:id="rId18"/>
    <p:sldLayoutId id="2147483667" r:id="rId19"/>
  </p:sldLayoutIdLst>
  <p:hf hdr="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3"/>
        </a:buClr>
        <a:buFont typeface="Arial"/>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tx1"/>
        </a:buClr>
        <a:buFont typeface="Arial" pitchFamily="34" charset="0"/>
        <a:buChar char="-"/>
        <a:defRPr sz="1600" kern="1200">
          <a:solidFill>
            <a:schemeClr val="tx1"/>
          </a:solidFill>
          <a:latin typeface="+mn-lt"/>
          <a:ea typeface="+mn-ea"/>
          <a:cs typeface="+mn-cs"/>
        </a:defRPr>
      </a:lvl2pPr>
      <a:lvl3pPr marL="1087438" indent="-173038" algn="l" defTabSz="914400" rtl="0" eaLnBrk="1" latinLnBrk="0" hangingPunct="1">
        <a:lnSpc>
          <a:spcPct val="100000"/>
        </a:lnSpc>
        <a:spcBef>
          <a:spcPts val="500"/>
        </a:spcBef>
        <a:buFont typeface="Arial"/>
        <a:buChar char="•"/>
        <a:defRPr sz="1400" kern="1200">
          <a:solidFill>
            <a:schemeClr val="tx1"/>
          </a:solidFill>
          <a:latin typeface="+mn-lt"/>
          <a:ea typeface="+mn-ea"/>
          <a:cs typeface="+mn-cs"/>
        </a:defRPr>
      </a:lvl3pPr>
      <a:lvl4pPr marL="1539875" indent="-168275" algn="l" defTabSz="914400" rtl="0" eaLnBrk="1" latinLnBrk="0" hangingPunct="1">
        <a:lnSpc>
          <a:spcPct val="100000"/>
        </a:lnSpc>
        <a:spcBef>
          <a:spcPts val="500"/>
        </a:spcBef>
        <a:buFont typeface="Arial" pitchFamily="34" charset="0"/>
        <a:buChar char="-"/>
        <a:defRPr sz="1200" kern="1200">
          <a:solidFill>
            <a:schemeClr val="tx1"/>
          </a:solidFill>
          <a:latin typeface="+mn-lt"/>
          <a:ea typeface="+mn-ea"/>
          <a:cs typeface="+mn-cs"/>
        </a:defRPr>
      </a:lvl4pPr>
      <a:lvl5pPr marL="2001838" indent="-173038" algn="l" defTabSz="914400" rtl="0" eaLnBrk="1" latinLnBrk="0" hangingPunct="1">
        <a:lnSpc>
          <a:spcPct val="100000"/>
        </a:lnSpc>
        <a:spcBef>
          <a:spcPts val="500"/>
        </a:spcBef>
        <a:buFont typeface="Arial"/>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84" userDrawn="1">
          <p15:clr>
            <a:srgbClr val="F26B43"/>
          </p15:clr>
        </p15:guide>
        <p15:guide id="4" pos="7296" userDrawn="1">
          <p15:clr>
            <a:srgbClr val="F26B43"/>
          </p15:clr>
        </p15:guide>
        <p15:guide id="5" pos="810" userDrawn="1">
          <p15:clr>
            <a:srgbClr val="F26B43"/>
          </p15:clr>
        </p15:guide>
        <p15:guide id="6" pos="947" userDrawn="1">
          <p15:clr>
            <a:srgbClr val="F26B43"/>
          </p15:clr>
        </p15:guide>
        <p15:guide id="7" pos="1397" userDrawn="1">
          <p15:clr>
            <a:srgbClr val="F26B43"/>
          </p15:clr>
        </p15:guide>
        <p15:guide id="8" pos="1534" userDrawn="1">
          <p15:clr>
            <a:srgbClr val="F26B43"/>
          </p15:clr>
        </p15:guide>
        <p15:guide id="9" pos="1985" userDrawn="1">
          <p15:clr>
            <a:srgbClr val="F26B43"/>
          </p15:clr>
        </p15:guide>
        <p15:guide id="10" pos="2133" userDrawn="1">
          <p15:clr>
            <a:srgbClr val="F26B43"/>
          </p15:clr>
        </p15:guide>
        <p15:guide id="11" pos="2583" userDrawn="1">
          <p15:clr>
            <a:srgbClr val="F26B43"/>
          </p15:clr>
        </p15:guide>
        <p15:guide id="12" pos="2720" userDrawn="1">
          <p15:clr>
            <a:srgbClr val="F26B43"/>
          </p15:clr>
        </p15:guide>
        <p15:guide id="13" pos="3177" userDrawn="1">
          <p15:clr>
            <a:srgbClr val="F26B43"/>
          </p15:clr>
        </p15:guide>
        <p15:guide id="14" pos="3319" userDrawn="1">
          <p15:clr>
            <a:srgbClr val="F26B43"/>
          </p15:clr>
        </p15:guide>
        <p15:guide id="15" pos="3770" userDrawn="1">
          <p15:clr>
            <a:srgbClr val="F26B43"/>
          </p15:clr>
        </p15:guide>
        <p15:guide id="16" pos="3907" userDrawn="1">
          <p15:clr>
            <a:srgbClr val="F26B43"/>
          </p15:clr>
        </p15:guide>
        <p15:guide id="17" pos="4357" userDrawn="1">
          <p15:clr>
            <a:srgbClr val="F26B43"/>
          </p15:clr>
        </p15:guide>
        <p15:guide id="18" pos="4500" userDrawn="1">
          <p15:clr>
            <a:srgbClr val="F26B43"/>
          </p15:clr>
        </p15:guide>
        <p15:guide id="19" pos="4950" userDrawn="1">
          <p15:clr>
            <a:srgbClr val="F26B43"/>
          </p15:clr>
        </p15:guide>
        <p15:guide id="20" pos="5093" userDrawn="1">
          <p15:clr>
            <a:srgbClr val="F26B43"/>
          </p15:clr>
        </p15:guide>
        <p15:guide id="21" pos="5543" userDrawn="1">
          <p15:clr>
            <a:srgbClr val="F26B43"/>
          </p15:clr>
        </p15:guide>
        <p15:guide id="22" pos="5686" userDrawn="1">
          <p15:clr>
            <a:srgbClr val="F26B43"/>
          </p15:clr>
        </p15:guide>
        <p15:guide id="23" pos="6128" userDrawn="1">
          <p15:clr>
            <a:srgbClr val="F26B43"/>
          </p15:clr>
        </p15:guide>
        <p15:guide id="24" pos="6273" userDrawn="1">
          <p15:clr>
            <a:srgbClr val="F26B43"/>
          </p15:clr>
        </p15:guide>
        <p15:guide id="25" pos="6724" userDrawn="1">
          <p15:clr>
            <a:srgbClr val="F26B43"/>
          </p15:clr>
        </p15:guide>
        <p15:guide id="26" pos="6872" userDrawn="1">
          <p15:clr>
            <a:srgbClr val="F26B43"/>
          </p15:clr>
        </p15:guide>
        <p15:guide id="27" orient="horz" pos="110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r>
              <a:rPr lang="en-US" sz="2400" dirty="0" smtClean="0">
                <a:latin typeface="Calibri heading"/>
              </a:rPr>
              <a:t>What went well vs. didn’t</a:t>
            </a:r>
            <a:endParaRPr lang="en-US" sz="2400" dirty="0">
              <a:latin typeface="Calibri heading"/>
            </a:endParaRPr>
          </a:p>
        </p:txBody>
      </p:sp>
      <p:sp>
        <p:nvSpPr>
          <p:cNvPr id="126" name="Rectangle: Rounded Corners 3">
            <a:extLst>
              <a:ext uri="{FF2B5EF4-FFF2-40B4-BE49-F238E27FC236}">
                <a16:creationId xmlns:a16="http://schemas.microsoft.com/office/drawing/2014/main" id="{71DB0A4B-9270-4F06-A33A-5DD02A85EB9C}"/>
              </a:ext>
            </a:extLst>
          </p:cNvPr>
          <p:cNvSpPr/>
          <p:nvPr/>
        </p:nvSpPr>
        <p:spPr>
          <a:xfrm>
            <a:off x="609594" y="2277313"/>
            <a:ext cx="3383280" cy="362757"/>
          </a:xfrm>
          <a:prstGeom prst="roundRect">
            <a:avLst>
              <a:gd name="adj" fmla="val 7276"/>
            </a:avLst>
          </a:prstGeom>
          <a:solidFill>
            <a:schemeClr val="tx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bg1"/>
                </a:solidFill>
                <a:effectLst/>
                <a:uLnTx/>
                <a:uFillTx/>
                <a:ea typeface="+mn-ea"/>
                <a:cs typeface="+mn-cs"/>
              </a:rPr>
              <a:t>Hiring / People</a:t>
            </a:r>
          </a:p>
        </p:txBody>
      </p:sp>
      <p:sp>
        <p:nvSpPr>
          <p:cNvPr id="129" name="Rectangle: Rounded Corners 3">
            <a:extLst>
              <a:ext uri="{FF2B5EF4-FFF2-40B4-BE49-F238E27FC236}">
                <a16:creationId xmlns:a16="http://schemas.microsoft.com/office/drawing/2014/main" id="{71DB0A4B-9270-4F06-A33A-5DD02A85EB9C}"/>
              </a:ext>
            </a:extLst>
          </p:cNvPr>
          <p:cNvSpPr/>
          <p:nvPr/>
        </p:nvSpPr>
        <p:spPr>
          <a:xfrm>
            <a:off x="4331902" y="2618880"/>
            <a:ext cx="3475008" cy="362757"/>
          </a:xfrm>
          <a:prstGeom prst="roundRect">
            <a:avLst>
              <a:gd name="adj" fmla="val 7276"/>
            </a:avLst>
          </a:prstGeom>
          <a:solidFill>
            <a:schemeClr val="accent1">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bg1"/>
                </a:solidFill>
                <a:effectLst/>
                <a:uLnTx/>
                <a:uFillTx/>
                <a:ea typeface="+mn-ea"/>
                <a:cs typeface="+mn-cs"/>
              </a:rPr>
              <a:t>Knowledge</a:t>
            </a:r>
            <a:r>
              <a:rPr kumimoji="0" lang="en-US" sz="1400" b="1" i="0" u="none" strike="noStrike" kern="0" cap="none" spc="0" normalizeH="0" noProof="0" dirty="0" smtClean="0">
                <a:ln>
                  <a:noFill/>
                </a:ln>
                <a:solidFill>
                  <a:schemeClr val="bg1"/>
                </a:solidFill>
                <a:effectLst/>
                <a:uLnTx/>
                <a:uFillTx/>
                <a:ea typeface="+mn-ea"/>
                <a:cs typeface="+mn-cs"/>
              </a:rPr>
              <a:t> Transfer</a:t>
            </a:r>
            <a:endParaRPr kumimoji="0" lang="en-US" sz="1400" b="1" i="0" u="none" strike="noStrike" kern="0" cap="none" spc="0" normalizeH="0" baseline="0" noProof="0" dirty="0" smtClean="0">
              <a:ln>
                <a:noFill/>
              </a:ln>
              <a:solidFill>
                <a:schemeClr val="bg1"/>
              </a:solidFill>
              <a:effectLst/>
              <a:uLnTx/>
              <a:uFillTx/>
              <a:ea typeface="+mn-ea"/>
              <a:cs typeface="+mn-cs"/>
            </a:endParaRPr>
          </a:p>
        </p:txBody>
      </p:sp>
      <p:sp>
        <p:nvSpPr>
          <p:cNvPr id="4" name="TextBox 3"/>
          <p:cNvSpPr txBox="1"/>
          <p:nvPr/>
        </p:nvSpPr>
        <p:spPr>
          <a:xfrm>
            <a:off x="609600" y="1439852"/>
            <a:ext cx="3383280" cy="677108"/>
          </a:xfrm>
          <a:prstGeom prst="rect">
            <a:avLst/>
          </a:prstGeom>
          <a:noFill/>
        </p:spPr>
        <p:txBody>
          <a:bodyPr wrap="square" lIns="0" tIns="0" rIns="0" bIns="0" rtlCol="0">
            <a:spAutoFit/>
          </a:bodyPr>
          <a:lstStyle/>
          <a:p>
            <a:pPr marL="112713" marR="0" lvl="0" indent="-112713" algn="just">
              <a:spcBef>
                <a:spcPts val="0"/>
              </a:spcBef>
              <a:spcAft>
                <a:spcPts val="0"/>
              </a:spcAft>
              <a:buFont typeface="Times New Roman" panose="02020603050405020304" pitchFamily="18" charset="0"/>
              <a:buChar char="-"/>
              <a:tabLst>
                <a:tab pos="457200" algn="l"/>
              </a:tabLst>
            </a:pPr>
            <a:r>
              <a:rPr lang="en-US" sz="1100" b="1" dirty="0">
                <a:solidFill>
                  <a:srgbClr val="00B050"/>
                </a:solidFill>
              </a:rPr>
              <a:t>Dedicated Transition Manager </a:t>
            </a:r>
            <a:r>
              <a:rPr lang="en-US" sz="1100" dirty="0" smtClean="0">
                <a:solidFill>
                  <a:srgbClr val="00B050"/>
                </a:solidFill>
              </a:rPr>
              <a:t>to </a:t>
            </a:r>
            <a:r>
              <a:rPr lang="en-US" sz="1100" dirty="0">
                <a:solidFill>
                  <a:srgbClr val="00B050"/>
                </a:solidFill>
              </a:rPr>
              <a:t>support end-to-end transition</a:t>
            </a:r>
          </a:p>
          <a:p>
            <a:pPr marL="112713" marR="0" lvl="0" indent="-112713" algn="just">
              <a:spcBef>
                <a:spcPts val="0"/>
              </a:spcBef>
              <a:spcAft>
                <a:spcPts val="0"/>
              </a:spcAft>
              <a:buFont typeface="Times New Roman" panose="02020603050405020304" pitchFamily="18" charset="0"/>
              <a:buChar char="-"/>
              <a:tabLst>
                <a:tab pos="457200" algn="l"/>
              </a:tabLst>
            </a:pPr>
            <a:r>
              <a:rPr lang="en-US" sz="1100" b="1" dirty="0">
                <a:solidFill>
                  <a:srgbClr val="00B050"/>
                </a:solidFill>
              </a:rPr>
              <a:t>Regular cadence </a:t>
            </a:r>
            <a:r>
              <a:rPr lang="en-US" sz="1100" dirty="0">
                <a:solidFill>
                  <a:srgbClr val="00B050"/>
                </a:solidFill>
              </a:rPr>
              <a:t>with client to share updates, discuss open items and define next </a:t>
            </a:r>
            <a:r>
              <a:rPr lang="en-US" sz="1100" dirty="0" smtClean="0">
                <a:solidFill>
                  <a:srgbClr val="00B050"/>
                </a:solidFill>
              </a:rPr>
              <a:t>steps</a:t>
            </a:r>
            <a:endParaRPr lang="en-US" sz="1100" dirty="0">
              <a:solidFill>
                <a:srgbClr val="00B050"/>
              </a:solidFill>
            </a:endParaRPr>
          </a:p>
        </p:txBody>
      </p:sp>
      <p:sp>
        <p:nvSpPr>
          <p:cNvPr id="132" name="TextBox 131"/>
          <p:cNvSpPr txBox="1"/>
          <p:nvPr/>
        </p:nvSpPr>
        <p:spPr>
          <a:xfrm>
            <a:off x="4331913" y="3070288"/>
            <a:ext cx="3475005" cy="1977464"/>
          </a:xfrm>
          <a:prstGeom prst="rect">
            <a:avLst/>
          </a:prstGeom>
          <a:noFill/>
        </p:spPr>
        <p:txBody>
          <a:bodyPr wrap="square" lIns="0" tIns="0" rIns="0" bIns="0" rtlCol="0">
            <a:spAutoFit/>
          </a:bodyPr>
          <a:lstStyle>
            <a:defPPr>
              <a:defRPr lang="en-US"/>
            </a:defPPr>
            <a:lvl1pPr marL="112713" indent="-112713">
              <a:spcAft>
                <a:spcPts val="300"/>
              </a:spcAft>
              <a:buClr>
                <a:srgbClr val="009999"/>
              </a:buClr>
              <a:buFontTx/>
              <a:buChar char="-"/>
              <a:defRPr sz="1100">
                <a:solidFill>
                  <a:srgbClr val="FF5900"/>
                </a:solidFill>
              </a:defRPr>
            </a:lvl1pPr>
            <a:lvl2pPr marL="231775" lvl="1" indent="-119063">
              <a:spcAft>
                <a:spcPts val="300"/>
              </a:spcAft>
              <a:buClr>
                <a:srgbClr val="009999"/>
              </a:buClr>
              <a:buFontTx/>
              <a:buChar char="-"/>
              <a:defRPr sz="1100">
                <a:solidFill>
                  <a:srgbClr val="007033"/>
                </a:solidFill>
              </a:defRPr>
            </a:lvl2pPr>
          </a:lstStyle>
          <a:p>
            <a:pPr algn="just"/>
            <a:r>
              <a:rPr lang="en-US" dirty="0" smtClean="0">
                <a:solidFill>
                  <a:srgbClr val="00B050"/>
                </a:solidFill>
              </a:rPr>
              <a:t>4 </a:t>
            </a:r>
            <a:r>
              <a:rPr lang="en-US" dirty="0">
                <a:solidFill>
                  <a:srgbClr val="00B050"/>
                </a:solidFill>
              </a:rPr>
              <a:t>weeks of remote training via MS Teams in WFH environment to provide basic overview of the process and system training </a:t>
            </a:r>
          </a:p>
          <a:p>
            <a:pPr algn="just"/>
            <a:r>
              <a:rPr lang="en-US" dirty="0" smtClean="0">
                <a:solidFill>
                  <a:srgbClr val="00B050"/>
                </a:solidFill>
              </a:rPr>
              <a:t>All </a:t>
            </a:r>
            <a:r>
              <a:rPr lang="en-US" dirty="0" smtClean="0">
                <a:solidFill>
                  <a:srgbClr val="00B050"/>
                </a:solidFill>
              </a:rPr>
              <a:t>7 </a:t>
            </a:r>
            <a:r>
              <a:rPr lang="en-US" dirty="0" smtClean="0">
                <a:solidFill>
                  <a:srgbClr val="00B050"/>
                </a:solidFill>
              </a:rPr>
              <a:t>resources were mapped to one client SME during Knowledge Transfer and Ramp, which helped the team with better query management and control </a:t>
            </a:r>
          </a:p>
          <a:p>
            <a:pPr algn="just"/>
            <a:r>
              <a:rPr lang="en-US" dirty="0" smtClean="0">
                <a:solidFill>
                  <a:srgbClr val="00B050"/>
                </a:solidFill>
              </a:rPr>
              <a:t>Weekly PKT </a:t>
            </a:r>
            <a:r>
              <a:rPr lang="en-US" dirty="0">
                <a:solidFill>
                  <a:srgbClr val="00B050"/>
                </a:solidFill>
              </a:rPr>
              <a:t>conducted for knowledge check</a:t>
            </a:r>
          </a:p>
          <a:p>
            <a:pPr algn="just"/>
            <a:r>
              <a:rPr lang="en-US" dirty="0" smtClean="0">
                <a:solidFill>
                  <a:srgbClr val="00B050"/>
                </a:solidFill>
              </a:rPr>
              <a:t>Process involves lots of decision making &amp; judgments </a:t>
            </a:r>
            <a:r>
              <a:rPr lang="en-US" dirty="0" err="1" smtClean="0">
                <a:solidFill>
                  <a:srgbClr val="00B050"/>
                </a:solidFill>
              </a:rPr>
              <a:t>Updation</a:t>
            </a:r>
            <a:r>
              <a:rPr lang="en-US" dirty="0" smtClean="0">
                <a:solidFill>
                  <a:srgbClr val="00B050"/>
                </a:solidFill>
              </a:rPr>
              <a:t> of process manuals will be a ongoing activity. EXL to share all the new scenarios with </a:t>
            </a:r>
            <a:r>
              <a:rPr lang="en-US" dirty="0" err="1" smtClean="0">
                <a:solidFill>
                  <a:srgbClr val="00B050"/>
                </a:solidFill>
              </a:rPr>
              <a:t>Pru</a:t>
            </a:r>
            <a:r>
              <a:rPr lang="en-US" dirty="0" smtClean="0">
                <a:solidFill>
                  <a:srgbClr val="00B050"/>
                </a:solidFill>
              </a:rPr>
              <a:t> documentation team on a weekly basis</a:t>
            </a:r>
            <a:endParaRPr lang="en-US" dirty="0">
              <a:solidFill>
                <a:srgbClr val="00B050"/>
              </a:solidFill>
            </a:endParaRPr>
          </a:p>
        </p:txBody>
      </p:sp>
      <p:sp>
        <p:nvSpPr>
          <p:cNvPr id="12" name="Rectangle: Rounded Corners 3">
            <a:extLst>
              <a:ext uri="{FF2B5EF4-FFF2-40B4-BE49-F238E27FC236}">
                <a16:creationId xmlns:a16="http://schemas.microsoft.com/office/drawing/2014/main" id="{71DB0A4B-9270-4F06-A33A-5DD02A85EB9C}"/>
              </a:ext>
            </a:extLst>
          </p:cNvPr>
          <p:cNvSpPr/>
          <p:nvPr/>
        </p:nvSpPr>
        <p:spPr>
          <a:xfrm>
            <a:off x="622644" y="4187200"/>
            <a:ext cx="3383286" cy="362757"/>
          </a:xfrm>
          <a:prstGeom prst="roundRect">
            <a:avLst>
              <a:gd name="adj" fmla="val 7276"/>
            </a:avLst>
          </a:prstGeom>
          <a:solidFill>
            <a:schemeClr val="tx2"/>
          </a:solidFill>
          <a:ln w="12700" cap="flat" cmpd="sng" algn="ctr">
            <a:noFill/>
            <a:prstDash val="solid"/>
            <a:miter lim="800000"/>
          </a:ln>
          <a:effectLst/>
        </p:spPr>
        <p:txBody>
          <a:bodyPr rtlCol="0" anchor="ctr"/>
          <a:lstStyle/>
          <a:p>
            <a:pPr algn="ctr"/>
            <a:r>
              <a:rPr lang="en-US" sz="1400" b="1" kern="0" dirty="0">
                <a:solidFill>
                  <a:schemeClr val="bg1"/>
                </a:solidFill>
              </a:rPr>
              <a:t>Due Diligence</a:t>
            </a:r>
          </a:p>
        </p:txBody>
      </p:sp>
      <p:sp>
        <p:nvSpPr>
          <p:cNvPr id="13" name="Rectangle: Rounded Corners 3">
            <a:extLst>
              <a:ext uri="{FF2B5EF4-FFF2-40B4-BE49-F238E27FC236}">
                <a16:creationId xmlns:a16="http://schemas.microsoft.com/office/drawing/2014/main" id="{71DB0A4B-9270-4F06-A33A-5DD02A85EB9C}"/>
              </a:ext>
            </a:extLst>
          </p:cNvPr>
          <p:cNvSpPr/>
          <p:nvPr/>
        </p:nvSpPr>
        <p:spPr>
          <a:xfrm>
            <a:off x="8054186" y="984393"/>
            <a:ext cx="3383280" cy="362757"/>
          </a:xfrm>
          <a:prstGeom prst="roundRect">
            <a:avLst>
              <a:gd name="adj" fmla="val 7276"/>
            </a:avLst>
          </a:prstGeom>
          <a:solidFill>
            <a:schemeClr val="tx1">
              <a:lumMod val="50000"/>
              <a:lumOff val="50000"/>
            </a:schemeClr>
          </a:solidFill>
          <a:ln w="12700" cap="flat" cmpd="sng" algn="ctr">
            <a:noFill/>
            <a:prstDash val="solid"/>
            <a:miter lim="800000"/>
          </a:ln>
          <a:effectLst/>
        </p:spPr>
        <p:txBody>
          <a:bodyPr rtlCol="0" anchor="ctr"/>
          <a:lstStyle/>
          <a:p>
            <a:pPr algn="ctr"/>
            <a:r>
              <a:rPr lang="en-US" sz="1400" b="1" kern="0" dirty="0">
                <a:solidFill>
                  <a:schemeClr val="bg1"/>
                </a:solidFill>
              </a:rPr>
              <a:t>Parallel Run / Ramp Management</a:t>
            </a:r>
          </a:p>
        </p:txBody>
      </p:sp>
      <p:sp>
        <p:nvSpPr>
          <p:cNvPr id="14" name="Rectangle: Rounded Corners 3">
            <a:extLst>
              <a:ext uri="{FF2B5EF4-FFF2-40B4-BE49-F238E27FC236}">
                <a16:creationId xmlns:a16="http://schemas.microsoft.com/office/drawing/2014/main" id="{71DB0A4B-9270-4F06-A33A-5DD02A85EB9C}"/>
              </a:ext>
            </a:extLst>
          </p:cNvPr>
          <p:cNvSpPr/>
          <p:nvPr/>
        </p:nvSpPr>
        <p:spPr>
          <a:xfrm>
            <a:off x="609596" y="996672"/>
            <a:ext cx="3383280" cy="362757"/>
          </a:xfrm>
          <a:prstGeom prst="roundRect">
            <a:avLst>
              <a:gd name="adj" fmla="val 7276"/>
            </a:avLst>
          </a:prstGeom>
          <a:solidFill>
            <a:schemeClr val="tx2"/>
          </a:solidFill>
          <a:ln w="12700" cap="flat" cmpd="sng" algn="ctr">
            <a:noFill/>
            <a:prstDash val="solid"/>
            <a:miter lim="800000"/>
          </a:ln>
          <a:effectLst/>
        </p:spPr>
        <p:txBody>
          <a:bodyPr rtlCol="0" anchor="ctr"/>
          <a:lstStyle/>
          <a:p>
            <a:pPr algn="ctr"/>
            <a:r>
              <a:rPr lang="en-US" sz="1400" b="1" kern="0" dirty="0">
                <a:solidFill>
                  <a:schemeClr val="bg1"/>
                </a:solidFill>
              </a:rPr>
              <a:t>Project Management</a:t>
            </a:r>
          </a:p>
        </p:txBody>
      </p:sp>
      <p:sp>
        <p:nvSpPr>
          <p:cNvPr id="15" name="TextBox 14"/>
          <p:cNvSpPr txBox="1"/>
          <p:nvPr/>
        </p:nvSpPr>
        <p:spPr>
          <a:xfrm>
            <a:off x="622644" y="4680474"/>
            <a:ext cx="3383280" cy="677108"/>
          </a:xfrm>
          <a:prstGeom prst="rect">
            <a:avLst/>
          </a:prstGeom>
          <a:noFill/>
        </p:spPr>
        <p:txBody>
          <a:bodyPr wrap="square" lIns="0" tIns="0" rIns="0" bIns="0" rtlCol="0">
            <a:spAutoFit/>
          </a:bodyPr>
          <a:lstStyle>
            <a:defPPr>
              <a:defRPr lang="en-US"/>
            </a:defPPr>
            <a:lvl1pPr marL="112713" indent="-112713">
              <a:spcAft>
                <a:spcPts val="300"/>
              </a:spcAft>
              <a:buClr>
                <a:srgbClr val="009999"/>
              </a:buClr>
              <a:buFontTx/>
              <a:buChar char="-"/>
              <a:defRPr sz="1100">
                <a:solidFill>
                  <a:srgbClr val="007033"/>
                </a:solidFill>
              </a:defRPr>
            </a:lvl1pPr>
            <a:lvl2pPr marL="231775" lvl="1" indent="-119063">
              <a:spcAft>
                <a:spcPts val="300"/>
              </a:spcAft>
              <a:buClr>
                <a:srgbClr val="009999"/>
              </a:buClr>
              <a:buFontTx/>
              <a:buChar char="-"/>
              <a:defRPr sz="1100">
                <a:solidFill>
                  <a:srgbClr val="007033"/>
                </a:solidFill>
              </a:defRPr>
            </a:lvl2pPr>
          </a:lstStyle>
          <a:p>
            <a:pPr algn="just">
              <a:spcAft>
                <a:spcPts val="0"/>
              </a:spcAft>
              <a:buFont typeface="Times New Roman" panose="02020603050405020304" pitchFamily="18" charset="0"/>
              <a:buChar char="-"/>
              <a:tabLst>
                <a:tab pos="457200" algn="l"/>
              </a:tabLst>
            </a:pPr>
            <a:r>
              <a:rPr lang="en-US" dirty="0">
                <a:solidFill>
                  <a:srgbClr val="00B050"/>
                </a:solidFill>
              </a:rPr>
              <a:t>Due Diligence was conducted prior to the kick-off of transition</a:t>
            </a:r>
          </a:p>
          <a:p>
            <a:pPr algn="just">
              <a:spcAft>
                <a:spcPts val="0"/>
              </a:spcAft>
              <a:buFont typeface="Times New Roman" panose="02020603050405020304" pitchFamily="18" charset="0"/>
              <a:buChar char="-"/>
              <a:tabLst>
                <a:tab pos="457200" algn="l"/>
              </a:tabLst>
            </a:pPr>
            <a:r>
              <a:rPr lang="en-US" dirty="0">
                <a:solidFill>
                  <a:srgbClr val="00B050"/>
                </a:solidFill>
              </a:rPr>
              <a:t>All key requirements for the process were identified beforehand, that helped to plan the transition better</a:t>
            </a:r>
          </a:p>
        </p:txBody>
      </p:sp>
      <p:sp>
        <p:nvSpPr>
          <p:cNvPr id="16" name="Rectangle: Rounded Corners 3">
            <a:extLst>
              <a:ext uri="{FF2B5EF4-FFF2-40B4-BE49-F238E27FC236}">
                <a16:creationId xmlns:a16="http://schemas.microsoft.com/office/drawing/2014/main" id="{71DB0A4B-9270-4F06-A33A-5DD02A85EB9C}"/>
              </a:ext>
            </a:extLst>
          </p:cNvPr>
          <p:cNvSpPr/>
          <p:nvPr/>
        </p:nvSpPr>
        <p:spPr>
          <a:xfrm>
            <a:off x="4331902" y="996671"/>
            <a:ext cx="3475006" cy="362757"/>
          </a:xfrm>
          <a:prstGeom prst="roundRect">
            <a:avLst>
              <a:gd name="adj" fmla="val 7276"/>
            </a:avLst>
          </a:prstGeom>
          <a:solidFill>
            <a:schemeClr val="accent1">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bg1"/>
                </a:solidFill>
                <a:effectLst/>
                <a:uLnTx/>
                <a:uFillTx/>
                <a:ea typeface="+mn-ea"/>
                <a:cs typeface="+mn-cs"/>
              </a:rPr>
              <a:t>Operational Framework</a:t>
            </a:r>
          </a:p>
        </p:txBody>
      </p:sp>
      <p:sp>
        <p:nvSpPr>
          <p:cNvPr id="17" name="TextBox 16"/>
          <p:cNvSpPr txBox="1"/>
          <p:nvPr/>
        </p:nvSpPr>
        <p:spPr>
          <a:xfrm>
            <a:off x="4331890" y="1422600"/>
            <a:ext cx="3475009" cy="1092607"/>
          </a:xfrm>
          <a:prstGeom prst="rect">
            <a:avLst/>
          </a:prstGeom>
          <a:noFill/>
        </p:spPr>
        <p:txBody>
          <a:bodyPr wrap="square" lIns="0" tIns="0" rIns="0" bIns="0" rtlCol="0">
            <a:spAutoFit/>
          </a:bodyPr>
          <a:lstStyle>
            <a:defPPr>
              <a:defRPr lang="en-US"/>
            </a:defPPr>
            <a:lvl1pPr marL="112713" indent="-112713">
              <a:spcAft>
                <a:spcPts val="300"/>
              </a:spcAft>
              <a:buClr>
                <a:srgbClr val="009999"/>
              </a:buClr>
              <a:buFontTx/>
              <a:buChar char="-"/>
              <a:defRPr sz="1100">
                <a:solidFill>
                  <a:srgbClr val="007033"/>
                </a:solidFill>
              </a:defRPr>
            </a:lvl1pPr>
            <a:lvl2pPr marL="231775" lvl="1" indent="-119063">
              <a:spcAft>
                <a:spcPts val="300"/>
              </a:spcAft>
              <a:buClr>
                <a:srgbClr val="009999"/>
              </a:buClr>
              <a:buFontTx/>
              <a:buChar char="-"/>
              <a:defRPr sz="1100">
                <a:solidFill>
                  <a:srgbClr val="007033"/>
                </a:solidFill>
              </a:defRPr>
            </a:lvl2pPr>
          </a:lstStyle>
          <a:p>
            <a:pPr algn="just"/>
            <a:r>
              <a:rPr lang="en-US" dirty="0" smtClean="0">
                <a:solidFill>
                  <a:srgbClr val="00B050"/>
                </a:solidFill>
              </a:rPr>
              <a:t>All </a:t>
            </a:r>
            <a:r>
              <a:rPr lang="en-US" dirty="0">
                <a:solidFill>
                  <a:srgbClr val="00B050"/>
                </a:solidFill>
              </a:rPr>
              <a:t>resources were </a:t>
            </a:r>
            <a:r>
              <a:rPr lang="en-US" dirty="0" smtClean="0">
                <a:solidFill>
                  <a:srgbClr val="00B050"/>
                </a:solidFill>
              </a:rPr>
              <a:t>external hire with relevant job experience</a:t>
            </a:r>
          </a:p>
          <a:p>
            <a:pPr algn="just"/>
            <a:r>
              <a:rPr lang="en-US" dirty="0" smtClean="0">
                <a:solidFill>
                  <a:srgbClr val="00B050"/>
                </a:solidFill>
              </a:rPr>
              <a:t>Over all span of control has been deployed as agreed with </a:t>
            </a:r>
            <a:r>
              <a:rPr lang="en-US" dirty="0" err="1" smtClean="0">
                <a:solidFill>
                  <a:srgbClr val="00B050"/>
                </a:solidFill>
              </a:rPr>
              <a:t>Pru</a:t>
            </a:r>
            <a:endParaRPr lang="en-US" dirty="0" smtClean="0">
              <a:solidFill>
                <a:srgbClr val="00B050"/>
              </a:solidFill>
            </a:endParaRPr>
          </a:p>
          <a:p>
            <a:pPr algn="just"/>
            <a:r>
              <a:rPr lang="en-US" dirty="0" smtClean="0">
                <a:solidFill>
                  <a:srgbClr val="00B050"/>
                </a:solidFill>
              </a:rPr>
              <a:t>A dedicated </a:t>
            </a:r>
            <a:r>
              <a:rPr lang="en-US" dirty="0" err="1" smtClean="0">
                <a:solidFill>
                  <a:srgbClr val="00B050"/>
                </a:solidFill>
              </a:rPr>
              <a:t>Pru</a:t>
            </a:r>
            <a:r>
              <a:rPr lang="en-US" dirty="0" smtClean="0">
                <a:solidFill>
                  <a:srgbClr val="00B050"/>
                </a:solidFill>
              </a:rPr>
              <a:t> SME has been aligned with EXL for on time query resolution and feedback</a:t>
            </a:r>
          </a:p>
        </p:txBody>
      </p:sp>
      <p:sp>
        <p:nvSpPr>
          <p:cNvPr id="18" name="TextBox 17"/>
          <p:cNvSpPr txBox="1"/>
          <p:nvPr/>
        </p:nvSpPr>
        <p:spPr>
          <a:xfrm>
            <a:off x="609588" y="2770564"/>
            <a:ext cx="3383279" cy="1015663"/>
          </a:xfrm>
          <a:prstGeom prst="rect">
            <a:avLst/>
          </a:prstGeom>
          <a:noFill/>
        </p:spPr>
        <p:txBody>
          <a:bodyPr wrap="square" lIns="0" tIns="0" rIns="0" bIns="0" rtlCol="0">
            <a:spAutoFit/>
          </a:bodyPr>
          <a:lstStyle>
            <a:defPPr>
              <a:defRPr lang="en-US"/>
            </a:defPPr>
            <a:lvl1pPr marL="112713" indent="-112713">
              <a:spcAft>
                <a:spcPts val="300"/>
              </a:spcAft>
              <a:buClr>
                <a:srgbClr val="009999"/>
              </a:buClr>
              <a:buFontTx/>
              <a:buChar char="-"/>
              <a:defRPr sz="1100">
                <a:solidFill>
                  <a:srgbClr val="007033"/>
                </a:solidFill>
              </a:defRPr>
            </a:lvl1pPr>
            <a:lvl2pPr marL="231775" lvl="1" indent="-119063">
              <a:spcAft>
                <a:spcPts val="300"/>
              </a:spcAft>
              <a:buClr>
                <a:srgbClr val="009999"/>
              </a:buClr>
              <a:buFontTx/>
              <a:buChar char="-"/>
              <a:defRPr sz="1100">
                <a:solidFill>
                  <a:srgbClr val="007033"/>
                </a:solidFill>
              </a:defRPr>
            </a:lvl2pPr>
          </a:lstStyle>
          <a:p>
            <a:pPr algn="just">
              <a:spcAft>
                <a:spcPts val="0"/>
              </a:spcAft>
            </a:pPr>
            <a:r>
              <a:rPr lang="en-US" b="1" dirty="0" smtClean="0">
                <a:solidFill>
                  <a:schemeClr val="tx1"/>
                </a:solidFill>
              </a:rPr>
              <a:t>Hiring or Seeding</a:t>
            </a:r>
            <a:r>
              <a:rPr lang="en-US" dirty="0" smtClean="0">
                <a:solidFill>
                  <a:schemeClr val="tx1"/>
                </a:solidFill>
              </a:rPr>
              <a:t>: </a:t>
            </a:r>
          </a:p>
          <a:p>
            <a:pPr lvl="1" algn="just">
              <a:spcAft>
                <a:spcPts val="0"/>
              </a:spcAft>
            </a:pPr>
            <a:r>
              <a:rPr lang="en-US" dirty="0" smtClean="0">
                <a:solidFill>
                  <a:srgbClr val="00B050"/>
                </a:solidFill>
              </a:rPr>
              <a:t>100% resources were externally hired</a:t>
            </a:r>
          </a:p>
          <a:p>
            <a:pPr lvl="1" algn="just">
              <a:spcAft>
                <a:spcPts val="0"/>
              </a:spcAft>
            </a:pPr>
            <a:r>
              <a:rPr lang="en-US" dirty="0">
                <a:solidFill>
                  <a:srgbClr val="00B050"/>
                </a:solidFill>
              </a:rPr>
              <a:t>7</a:t>
            </a:r>
            <a:r>
              <a:rPr lang="en-US" dirty="0" smtClean="0">
                <a:solidFill>
                  <a:srgbClr val="00B050"/>
                </a:solidFill>
              </a:rPr>
              <a:t> </a:t>
            </a:r>
            <a:r>
              <a:rPr lang="en-US" dirty="0" smtClean="0">
                <a:solidFill>
                  <a:srgbClr val="00B050"/>
                </a:solidFill>
              </a:rPr>
              <a:t>resources were deployed against the requirement of </a:t>
            </a:r>
            <a:r>
              <a:rPr lang="en-US" dirty="0" smtClean="0">
                <a:solidFill>
                  <a:srgbClr val="00B050"/>
                </a:solidFill>
              </a:rPr>
              <a:t>3 </a:t>
            </a:r>
            <a:r>
              <a:rPr lang="en-US" dirty="0" smtClean="0">
                <a:solidFill>
                  <a:srgbClr val="00B050"/>
                </a:solidFill>
              </a:rPr>
              <a:t>to ensure a strong bench strength</a:t>
            </a:r>
          </a:p>
          <a:p>
            <a:pPr lvl="1" algn="just">
              <a:spcAft>
                <a:spcPts val="0"/>
              </a:spcAft>
            </a:pPr>
            <a:r>
              <a:rPr lang="en-US" dirty="0" smtClean="0">
                <a:solidFill>
                  <a:srgbClr val="00B050"/>
                </a:solidFill>
              </a:rPr>
              <a:t>All </a:t>
            </a:r>
            <a:r>
              <a:rPr lang="en-US" dirty="0" smtClean="0">
                <a:solidFill>
                  <a:srgbClr val="00B050"/>
                </a:solidFill>
              </a:rPr>
              <a:t>7 </a:t>
            </a:r>
            <a:r>
              <a:rPr lang="en-US" dirty="0" smtClean="0">
                <a:solidFill>
                  <a:srgbClr val="00B050"/>
                </a:solidFill>
              </a:rPr>
              <a:t>resources have had undergo 4 week of preprocess training</a:t>
            </a:r>
            <a:endParaRPr lang="en-US" dirty="0">
              <a:solidFill>
                <a:srgbClr val="00B050"/>
              </a:solidFill>
            </a:endParaRPr>
          </a:p>
        </p:txBody>
      </p:sp>
      <p:sp>
        <p:nvSpPr>
          <p:cNvPr id="19" name="TextBox 18"/>
          <p:cNvSpPr txBox="1"/>
          <p:nvPr/>
        </p:nvSpPr>
        <p:spPr>
          <a:xfrm>
            <a:off x="8054185" y="1455545"/>
            <a:ext cx="3383281" cy="1054135"/>
          </a:xfrm>
          <a:prstGeom prst="rect">
            <a:avLst/>
          </a:prstGeom>
          <a:noFill/>
        </p:spPr>
        <p:txBody>
          <a:bodyPr wrap="square" lIns="0" tIns="0" rIns="0" bIns="0" rtlCol="0">
            <a:spAutoFit/>
          </a:bodyPr>
          <a:lstStyle>
            <a:defPPr>
              <a:defRPr lang="en-US"/>
            </a:defPPr>
            <a:lvl1pPr marL="112713" indent="-112713">
              <a:spcAft>
                <a:spcPts val="300"/>
              </a:spcAft>
              <a:buClr>
                <a:srgbClr val="009999"/>
              </a:buClr>
              <a:buFontTx/>
              <a:buChar char="-"/>
              <a:defRPr sz="1100">
                <a:solidFill>
                  <a:srgbClr val="007033"/>
                </a:solidFill>
              </a:defRPr>
            </a:lvl1pPr>
            <a:lvl2pPr marL="231775" lvl="1" indent="-119063">
              <a:spcAft>
                <a:spcPts val="300"/>
              </a:spcAft>
              <a:buClr>
                <a:srgbClr val="009999"/>
              </a:buClr>
              <a:buFontTx/>
              <a:buChar char="-"/>
              <a:defRPr sz="1100">
                <a:solidFill>
                  <a:srgbClr val="007033"/>
                </a:solidFill>
              </a:defRPr>
            </a:lvl2pPr>
          </a:lstStyle>
          <a:p>
            <a:pPr algn="just"/>
            <a:r>
              <a:rPr lang="en-US" dirty="0">
                <a:solidFill>
                  <a:srgbClr val="00B050"/>
                </a:solidFill>
              </a:rPr>
              <a:t>“Learn while working” model during </a:t>
            </a:r>
            <a:r>
              <a:rPr lang="en-US" dirty="0" smtClean="0">
                <a:solidFill>
                  <a:srgbClr val="00B050"/>
                </a:solidFill>
              </a:rPr>
              <a:t>training &amp; nesting helped the team to understand the process and system navigation much better</a:t>
            </a:r>
          </a:p>
          <a:p>
            <a:pPr algn="just"/>
            <a:r>
              <a:rPr lang="en-US" dirty="0" smtClean="0">
                <a:solidFill>
                  <a:srgbClr val="00B050"/>
                </a:solidFill>
              </a:rPr>
              <a:t>Team able to maintain a consistent performance all throughout nesting and ramp. Able to complete 100% volume with </a:t>
            </a:r>
            <a:r>
              <a:rPr lang="en-US" dirty="0" smtClean="0">
                <a:solidFill>
                  <a:srgbClr val="00B050"/>
                </a:solidFill>
              </a:rPr>
              <a:t>98% accuracy</a:t>
            </a:r>
            <a:endParaRPr lang="en-US" dirty="0">
              <a:solidFill>
                <a:srgbClr val="00B050"/>
              </a:solidFill>
            </a:endParaRPr>
          </a:p>
        </p:txBody>
      </p:sp>
      <p:sp>
        <p:nvSpPr>
          <p:cNvPr id="20" name="Rectangle: Rounded Corners 3">
            <a:extLst>
              <a:ext uri="{FF2B5EF4-FFF2-40B4-BE49-F238E27FC236}">
                <a16:creationId xmlns:a16="http://schemas.microsoft.com/office/drawing/2014/main" id="{71DB0A4B-9270-4F06-A33A-5DD02A85EB9C}"/>
              </a:ext>
            </a:extLst>
          </p:cNvPr>
          <p:cNvSpPr/>
          <p:nvPr/>
        </p:nvSpPr>
        <p:spPr>
          <a:xfrm>
            <a:off x="8054181" y="4145456"/>
            <a:ext cx="3383279" cy="362757"/>
          </a:xfrm>
          <a:prstGeom prst="roundRect">
            <a:avLst>
              <a:gd name="adj" fmla="val 7276"/>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bg1"/>
                </a:solidFill>
                <a:effectLst/>
                <a:uLnTx/>
                <a:uFillTx/>
                <a:ea typeface="+mn-ea"/>
                <a:cs typeface="+mn-cs"/>
              </a:rPr>
              <a:t>Technology &amp; Infra Enablement</a:t>
            </a:r>
          </a:p>
        </p:txBody>
      </p:sp>
      <p:sp>
        <p:nvSpPr>
          <p:cNvPr id="21" name="TextBox 20"/>
          <p:cNvSpPr txBox="1"/>
          <p:nvPr/>
        </p:nvSpPr>
        <p:spPr>
          <a:xfrm>
            <a:off x="8054184" y="4557443"/>
            <a:ext cx="3383280" cy="169277"/>
          </a:xfrm>
          <a:prstGeom prst="rect">
            <a:avLst/>
          </a:prstGeom>
          <a:noFill/>
        </p:spPr>
        <p:txBody>
          <a:bodyPr wrap="square" lIns="0" tIns="0" rIns="0" bIns="0" rtlCol="0">
            <a:spAutoFit/>
          </a:bodyPr>
          <a:lstStyle>
            <a:defPPr>
              <a:defRPr lang="en-US"/>
            </a:defPPr>
            <a:lvl1pPr marL="112713" indent="-112713">
              <a:spcAft>
                <a:spcPts val="300"/>
              </a:spcAft>
              <a:buClr>
                <a:srgbClr val="009999"/>
              </a:buClr>
              <a:buFontTx/>
              <a:buChar char="-"/>
              <a:defRPr sz="1100"/>
            </a:lvl1pPr>
            <a:lvl2pPr marL="231775" lvl="1" indent="-119063">
              <a:spcAft>
                <a:spcPts val="300"/>
              </a:spcAft>
              <a:buClr>
                <a:srgbClr val="009999"/>
              </a:buClr>
              <a:buFontTx/>
              <a:buChar char="-"/>
              <a:defRPr sz="1100">
                <a:solidFill>
                  <a:srgbClr val="007033"/>
                </a:solidFill>
              </a:defRPr>
            </a:lvl2pPr>
          </a:lstStyle>
          <a:p>
            <a:pPr algn="just"/>
            <a:r>
              <a:rPr lang="en-US" dirty="0" smtClean="0">
                <a:solidFill>
                  <a:srgbClr val="00B050"/>
                </a:solidFill>
              </a:rPr>
              <a:t>WFH enablement was already completed</a:t>
            </a:r>
            <a:endParaRPr lang="en-US" dirty="0">
              <a:solidFill>
                <a:srgbClr val="00B050"/>
              </a:solidFill>
            </a:endParaRPr>
          </a:p>
        </p:txBody>
      </p:sp>
      <p:sp>
        <p:nvSpPr>
          <p:cNvPr id="24" name="Rectangle 23"/>
          <p:cNvSpPr/>
          <p:nvPr/>
        </p:nvSpPr>
        <p:spPr>
          <a:xfrm rot="5400000">
            <a:off x="3307909" y="5933616"/>
            <a:ext cx="254622" cy="13552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rgbClr val="00B050"/>
                </a:solidFill>
              </a:rPr>
              <a:t>Went Well</a:t>
            </a:r>
            <a:endParaRPr lang="en-US" sz="1400" b="1" dirty="0">
              <a:solidFill>
                <a:srgbClr val="00B050"/>
              </a:solidFill>
            </a:endParaRPr>
          </a:p>
        </p:txBody>
      </p:sp>
      <p:sp>
        <p:nvSpPr>
          <p:cNvPr id="25" name="Rectangle 24"/>
          <p:cNvSpPr/>
          <p:nvPr/>
        </p:nvSpPr>
        <p:spPr>
          <a:xfrm rot="5400000">
            <a:off x="4951312" y="5770183"/>
            <a:ext cx="254621" cy="16821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accent3"/>
                </a:solidFill>
              </a:rPr>
              <a:t>Didn’t Went Well</a:t>
            </a:r>
            <a:endParaRPr lang="en-US" sz="1400" b="1" dirty="0">
              <a:solidFill>
                <a:schemeClr val="accent3"/>
              </a:solidFill>
            </a:endParaRPr>
          </a:p>
        </p:txBody>
      </p:sp>
      <p:sp>
        <p:nvSpPr>
          <p:cNvPr id="26" name="Rectangle: Rounded Corners 3">
            <a:extLst>
              <a:ext uri="{FF2B5EF4-FFF2-40B4-BE49-F238E27FC236}">
                <a16:creationId xmlns:a16="http://schemas.microsoft.com/office/drawing/2014/main" id="{71DB0A4B-9270-4F06-A33A-5DD02A85EB9C}"/>
              </a:ext>
            </a:extLst>
          </p:cNvPr>
          <p:cNvSpPr/>
          <p:nvPr/>
        </p:nvSpPr>
        <p:spPr>
          <a:xfrm>
            <a:off x="8054189" y="3147516"/>
            <a:ext cx="3383279" cy="362757"/>
          </a:xfrm>
          <a:prstGeom prst="roundRect">
            <a:avLst>
              <a:gd name="adj" fmla="val 7276"/>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bg1"/>
                </a:solidFill>
                <a:effectLst/>
                <a:uLnTx/>
                <a:uFillTx/>
                <a:ea typeface="+mn-ea"/>
                <a:cs typeface="+mn-cs"/>
              </a:rPr>
              <a:t>Transformation</a:t>
            </a:r>
          </a:p>
        </p:txBody>
      </p:sp>
      <p:sp>
        <p:nvSpPr>
          <p:cNvPr id="22" name="TextBox 21"/>
          <p:cNvSpPr txBox="1"/>
          <p:nvPr/>
        </p:nvSpPr>
        <p:spPr>
          <a:xfrm>
            <a:off x="8054183" y="3612821"/>
            <a:ext cx="3383281" cy="338554"/>
          </a:xfrm>
          <a:prstGeom prst="rect">
            <a:avLst/>
          </a:prstGeom>
          <a:noFill/>
        </p:spPr>
        <p:txBody>
          <a:bodyPr wrap="square" lIns="0" tIns="0" rIns="0" bIns="0" rtlCol="0">
            <a:spAutoFit/>
          </a:bodyPr>
          <a:lstStyle>
            <a:defPPr>
              <a:defRPr lang="en-US"/>
            </a:defPPr>
            <a:lvl1pPr marL="112713" indent="-112713">
              <a:spcAft>
                <a:spcPts val="300"/>
              </a:spcAft>
              <a:buClr>
                <a:srgbClr val="009999"/>
              </a:buClr>
              <a:buFontTx/>
              <a:buChar char="-"/>
              <a:defRPr sz="1100">
                <a:solidFill>
                  <a:srgbClr val="007033"/>
                </a:solidFill>
              </a:defRPr>
            </a:lvl1pPr>
            <a:lvl2pPr marL="231775" lvl="1" indent="-119063">
              <a:spcAft>
                <a:spcPts val="300"/>
              </a:spcAft>
              <a:buClr>
                <a:srgbClr val="009999"/>
              </a:buClr>
              <a:buFontTx/>
              <a:buChar char="-"/>
              <a:defRPr sz="1100">
                <a:solidFill>
                  <a:srgbClr val="007033"/>
                </a:solidFill>
              </a:defRPr>
            </a:lvl2pPr>
          </a:lstStyle>
          <a:p>
            <a:pPr algn="just"/>
            <a:r>
              <a:rPr lang="en-US" dirty="0" smtClean="0">
                <a:solidFill>
                  <a:srgbClr val="00B050"/>
                </a:solidFill>
              </a:rPr>
              <a:t>No transformation involved in this migration, as this is a left and shift from Onshore to Offshore </a:t>
            </a:r>
            <a:endParaRPr lang="en-US" dirty="0" smtClean="0">
              <a:solidFill>
                <a:srgbClr val="FF5900"/>
              </a:solidFill>
            </a:endParaRPr>
          </a:p>
        </p:txBody>
      </p:sp>
    </p:spTree>
    <p:extLst>
      <p:ext uri="{BB962C8B-B14F-4D97-AF65-F5344CB8AC3E}">
        <p14:creationId xmlns:p14="http://schemas.microsoft.com/office/powerpoint/2010/main" val="2941254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 Placeholder 6"/>
          <p:cNvSpPr>
            <a:spLocks noGrp="1"/>
          </p:cNvSpPr>
          <p:nvPr>
            <p:ph type="body" sz="quarter" idx="13"/>
          </p:nvPr>
        </p:nvSpPr>
        <p:spPr>
          <a:xfrm>
            <a:off x="290422" y="88937"/>
            <a:ext cx="9836989" cy="585920"/>
          </a:xfrm>
        </p:spPr>
        <p:txBody>
          <a:bodyPr>
            <a:noAutofit/>
          </a:bodyPr>
          <a:lstStyle/>
          <a:p>
            <a:r>
              <a:rPr lang="en-US" sz="2400" dirty="0" smtClean="0">
                <a:latin typeface="Calibri heading"/>
              </a:rPr>
              <a:t>BEST PRACTICEs &amp; lessons learned – </a:t>
            </a:r>
            <a:r>
              <a:rPr lang="en-US" sz="2400" dirty="0" smtClean="0">
                <a:latin typeface="Calibri heading"/>
              </a:rPr>
              <a:t>RKS</a:t>
            </a:r>
            <a:endParaRPr lang="en-US" sz="2400" dirty="0">
              <a:latin typeface="Calibri heading"/>
            </a:endParaRPr>
          </a:p>
        </p:txBody>
      </p:sp>
      <p:sp>
        <p:nvSpPr>
          <p:cNvPr id="4" name="Rounded Rectangle 3"/>
          <p:cNvSpPr/>
          <p:nvPr/>
        </p:nvSpPr>
        <p:spPr>
          <a:xfrm>
            <a:off x="356557" y="909330"/>
            <a:ext cx="11429923" cy="646627"/>
          </a:xfrm>
          <a:prstGeom prst="roundRect">
            <a:avLst>
              <a:gd name="adj" fmla="val 23792"/>
            </a:avLst>
          </a:prstGeom>
          <a:solidFill>
            <a:srgbClr val="102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dirty="0"/>
          </a:p>
        </p:txBody>
      </p:sp>
      <p:sp>
        <p:nvSpPr>
          <p:cNvPr id="2" name="TextBox 1"/>
          <p:cNvSpPr txBox="1"/>
          <p:nvPr/>
        </p:nvSpPr>
        <p:spPr>
          <a:xfrm>
            <a:off x="468960" y="1049538"/>
            <a:ext cx="11317520" cy="369332"/>
          </a:xfrm>
          <a:prstGeom prst="rect">
            <a:avLst/>
          </a:prstGeom>
          <a:noFill/>
        </p:spPr>
        <p:txBody>
          <a:bodyPr wrap="square" lIns="0" tIns="0" rIns="0" bIns="0" rtlCol="0">
            <a:spAutoFit/>
          </a:bodyPr>
          <a:lstStyle/>
          <a:p>
            <a:pPr lvl="0">
              <a:defRPr/>
            </a:pPr>
            <a:r>
              <a:rPr lang="en-US" sz="1200" b="1" dirty="0" smtClean="0">
                <a:solidFill>
                  <a:schemeClr val="bg1"/>
                </a:solidFill>
              </a:rPr>
              <a:t>Brief Process Description: </a:t>
            </a:r>
            <a:r>
              <a:rPr lang="en-US" sz="1200" dirty="0">
                <a:solidFill>
                  <a:schemeClr val="bg1"/>
                </a:solidFill>
              </a:rPr>
              <a:t>Claim notifications are received via Website, EDI feed, or Contact Center, or death notification mailbox. Condolence package to be sent for claims </a:t>
            </a:r>
            <a:endParaRPr lang="en-US" sz="1200" dirty="0">
              <a:solidFill>
                <a:schemeClr val="bg1"/>
              </a:solidFill>
            </a:endParaRPr>
          </a:p>
        </p:txBody>
      </p:sp>
      <p:sp>
        <p:nvSpPr>
          <p:cNvPr id="24" name="Rounded Rectangle 23"/>
          <p:cNvSpPr/>
          <p:nvPr/>
        </p:nvSpPr>
        <p:spPr>
          <a:xfrm>
            <a:off x="373613" y="1902851"/>
            <a:ext cx="6337740" cy="2712042"/>
          </a:xfrm>
          <a:prstGeom prst="roundRect">
            <a:avLst>
              <a:gd name="adj" fmla="val 11376"/>
            </a:avLst>
          </a:prstGeom>
          <a:noFill/>
          <a:ln w="12700">
            <a:solidFill>
              <a:srgbClr val="0092F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5" name="Rounded Rectangle 24"/>
          <p:cNvSpPr/>
          <p:nvPr/>
        </p:nvSpPr>
        <p:spPr>
          <a:xfrm>
            <a:off x="7453858" y="2099029"/>
            <a:ext cx="4332622" cy="2515863"/>
          </a:xfrm>
          <a:prstGeom prst="roundRect">
            <a:avLst>
              <a:gd name="adj" fmla="val 9405"/>
            </a:avLst>
          </a:prstGeom>
          <a:noFill/>
          <a:ln w="12700">
            <a:solidFill>
              <a:srgbClr val="0092F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0" name="Rounded Rectangle 29"/>
          <p:cNvSpPr/>
          <p:nvPr/>
        </p:nvSpPr>
        <p:spPr>
          <a:xfrm>
            <a:off x="356555" y="4739461"/>
            <a:ext cx="2012831" cy="1393919"/>
          </a:xfrm>
          <a:prstGeom prst="roundRect">
            <a:avLst>
              <a:gd name="adj" fmla="val 9405"/>
            </a:avLst>
          </a:prstGeom>
          <a:solidFill>
            <a:srgbClr val="0092F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1" name="Rounded Rectangle 30"/>
          <p:cNvSpPr/>
          <p:nvPr/>
        </p:nvSpPr>
        <p:spPr>
          <a:xfrm>
            <a:off x="356557" y="1827837"/>
            <a:ext cx="6354796" cy="467848"/>
          </a:xfrm>
          <a:prstGeom prst="roundRect">
            <a:avLst>
              <a:gd name="adj" fmla="val 11376"/>
            </a:avLst>
          </a:prstGeom>
          <a:solidFill>
            <a:srgbClr val="0092F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2" name="Rounded Rectangle 31"/>
          <p:cNvSpPr/>
          <p:nvPr/>
        </p:nvSpPr>
        <p:spPr>
          <a:xfrm>
            <a:off x="7453857" y="1827837"/>
            <a:ext cx="4332623" cy="467848"/>
          </a:xfrm>
          <a:prstGeom prst="roundRect">
            <a:avLst>
              <a:gd name="adj" fmla="val 9405"/>
            </a:avLst>
          </a:prstGeom>
          <a:solidFill>
            <a:srgbClr val="0092F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3" name="TextBox 32">
            <a:extLst>
              <a:ext uri="{FF2B5EF4-FFF2-40B4-BE49-F238E27FC236}">
                <a16:creationId xmlns:a16="http://schemas.microsoft.com/office/drawing/2014/main" id="{C8E58614-9166-490C-BAC2-31E747F5F842}"/>
              </a:ext>
            </a:extLst>
          </p:cNvPr>
          <p:cNvSpPr txBox="1"/>
          <p:nvPr/>
        </p:nvSpPr>
        <p:spPr>
          <a:xfrm>
            <a:off x="2443762" y="1891226"/>
            <a:ext cx="2833112" cy="307777"/>
          </a:xfrm>
          <a:prstGeom prst="rect">
            <a:avLst/>
          </a:prstGeom>
          <a:noFill/>
        </p:spPr>
        <p:txBody>
          <a:bodyPr wrap="square" lIns="0" rIns="0" rtlCol="0" anchor="ctr">
            <a:spAutoFit/>
          </a:bodyPr>
          <a:lstStyle/>
          <a:p>
            <a:pPr algn="ctr"/>
            <a:r>
              <a:rPr lang="en-US" sz="1400" b="1" noProof="1" smtClean="0">
                <a:solidFill>
                  <a:schemeClr val="bg1"/>
                </a:solidFill>
              </a:rPr>
              <a:t>Issues / Challenges</a:t>
            </a:r>
            <a:endParaRPr lang="en-US" sz="1400" b="1" noProof="1">
              <a:solidFill>
                <a:schemeClr val="bg1"/>
              </a:solidFill>
            </a:endParaRPr>
          </a:p>
        </p:txBody>
      </p:sp>
      <p:sp>
        <p:nvSpPr>
          <p:cNvPr id="34" name="TextBox 33">
            <a:extLst>
              <a:ext uri="{FF2B5EF4-FFF2-40B4-BE49-F238E27FC236}">
                <a16:creationId xmlns:a16="http://schemas.microsoft.com/office/drawing/2014/main" id="{E097865F-FC3F-4EF3-A62B-67F1C3824DFF}"/>
              </a:ext>
            </a:extLst>
          </p:cNvPr>
          <p:cNvSpPr txBox="1"/>
          <p:nvPr/>
        </p:nvSpPr>
        <p:spPr>
          <a:xfrm>
            <a:off x="514708" y="2396576"/>
            <a:ext cx="6196644" cy="600164"/>
          </a:xfrm>
          <a:prstGeom prst="rect">
            <a:avLst/>
          </a:prstGeom>
          <a:noFill/>
        </p:spPr>
        <p:txBody>
          <a:bodyPr wrap="square" lIns="0" rIns="0" rtlCol="0" anchor="t">
            <a:spAutoFit/>
          </a:bodyPr>
          <a:lstStyle/>
          <a:p>
            <a:pPr marL="171450" indent="-171450" algn="just">
              <a:buFont typeface="Wingdings" panose="05000000000000000000" pitchFamily="2" charset="2"/>
              <a:buChar char="Ø"/>
            </a:pPr>
            <a:r>
              <a:rPr lang="en-US" sz="1100" dirty="0"/>
              <a:t>Team experienced low volume </a:t>
            </a:r>
            <a:r>
              <a:rPr lang="en-US" sz="1100" dirty="0" smtClean="0"/>
              <a:t>as on wee 3 of ramp</a:t>
            </a:r>
            <a:endParaRPr lang="en-US" sz="1100" dirty="0" smtClean="0"/>
          </a:p>
          <a:p>
            <a:pPr marL="171450" indent="-171450" algn="just">
              <a:buFont typeface="Wingdings" panose="05000000000000000000" pitchFamily="2" charset="2"/>
              <a:buChar char="Ø"/>
            </a:pPr>
            <a:r>
              <a:rPr lang="en-US" sz="1100" dirty="0" smtClean="0"/>
              <a:t>Team experienced new scenarios those are not being trained</a:t>
            </a:r>
          </a:p>
          <a:p>
            <a:pPr marL="171450" indent="-171450" algn="just">
              <a:buFont typeface="Wingdings" panose="05000000000000000000" pitchFamily="2" charset="2"/>
              <a:buChar char="Ø"/>
            </a:pPr>
            <a:r>
              <a:rPr lang="en-US" sz="1100" dirty="0" smtClean="0"/>
              <a:t>High error rate in the week 1 of ramp </a:t>
            </a:r>
            <a:r>
              <a:rPr lang="en-US" sz="1100" dirty="0" smtClean="0"/>
              <a:t> </a:t>
            </a:r>
            <a:endParaRPr lang="en-US" sz="1100" dirty="0" smtClean="0"/>
          </a:p>
        </p:txBody>
      </p:sp>
      <p:sp>
        <p:nvSpPr>
          <p:cNvPr id="35" name="Rounded Rectangle 34"/>
          <p:cNvSpPr/>
          <p:nvPr/>
        </p:nvSpPr>
        <p:spPr>
          <a:xfrm>
            <a:off x="2179606" y="4749441"/>
            <a:ext cx="9606874" cy="1383940"/>
          </a:xfrm>
          <a:prstGeom prst="roundRect">
            <a:avLst>
              <a:gd name="adj" fmla="val 9405"/>
            </a:avLst>
          </a:prstGeom>
          <a:noFill/>
          <a:ln w="12700">
            <a:solidFill>
              <a:srgbClr val="0092F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extBox 35">
            <a:extLst>
              <a:ext uri="{FF2B5EF4-FFF2-40B4-BE49-F238E27FC236}">
                <a16:creationId xmlns:a16="http://schemas.microsoft.com/office/drawing/2014/main" id="{C8E58614-9166-490C-BAC2-31E747F5F842}"/>
              </a:ext>
            </a:extLst>
          </p:cNvPr>
          <p:cNvSpPr txBox="1"/>
          <p:nvPr/>
        </p:nvSpPr>
        <p:spPr>
          <a:xfrm>
            <a:off x="8517593" y="1891225"/>
            <a:ext cx="2833112" cy="307777"/>
          </a:xfrm>
          <a:prstGeom prst="rect">
            <a:avLst/>
          </a:prstGeom>
          <a:noFill/>
        </p:spPr>
        <p:txBody>
          <a:bodyPr wrap="square" lIns="0" rIns="0" rtlCol="0" anchor="ctr">
            <a:spAutoFit/>
          </a:bodyPr>
          <a:lstStyle/>
          <a:p>
            <a:pPr algn="ctr"/>
            <a:r>
              <a:rPr lang="en-US" sz="1400" b="1" noProof="1" smtClean="0">
                <a:solidFill>
                  <a:schemeClr val="bg1"/>
                </a:solidFill>
              </a:rPr>
              <a:t>Lessons Learned</a:t>
            </a:r>
            <a:endParaRPr lang="en-US" sz="1400" b="1" noProof="1">
              <a:solidFill>
                <a:schemeClr val="bg1"/>
              </a:solidFill>
            </a:endParaRPr>
          </a:p>
        </p:txBody>
      </p:sp>
      <p:sp>
        <p:nvSpPr>
          <p:cNvPr id="37" name="TextBox 36">
            <a:extLst>
              <a:ext uri="{FF2B5EF4-FFF2-40B4-BE49-F238E27FC236}">
                <a16:creationId xmlns:a16="http://schemas.microsoft.com/office/drawing/2014/main" id="{E097865F-FC3F-4EF3-A62B-67F1C3824DFF}"/>
              </a:ext>
            </a:extLst>
          </p:cNvPr>
          <p:cNvSpPr txBox="1"/>
          <p:nvPr/>
        </p:nvSpPr>
        <p:spPr>
          <a:xfrm>
            <a:off x="7591245" y="2396576"/>
            <a:ext cx="3999780" cy="1184940"/>
          </a:xfrm>
          <a:prstGeom prst="rect">
            <a:avLst/>
          </a:prstGeom>
          <a:noFill/>
        </p:spPr>
        <p:txBody>
          <a:bodyPr wrap="square" lIns="0" rIns="0" rtlCol="0" anchor="t">
            <a:spAutoFit/>
          </a:bodyPr>
          <a:lstStyle/>
          <a:p>
            <a:pPr marL="228600" indent="-228600">
              <a:spcAft>
                <a:spcPts val="300"/>
              </a:spcAft>
              <a:buClr>
                <a:schemeClr val="accent3"/>
              </a:buClr>
              <a:buFont typeface="Wingdings" panose="05000000000000000000" pitchFamily="2" charset="2"/>
              <a:buChar char="Ø"/>
            </a:pPr>
            <a:r>
              <a:rPr lang="en-US" sz="1100" noProof="1" smtClean="0"/>
              <a:t>Daily catchup/feedback session scheduled with Pru SME to discuss and to utilize those new scenarios for KT</a:t>
            </a:r>
            <a:endParaRPr lang="en-US" sz="1100" noProof="1" smtClean="0"/>
          </a:p>
          <a:p>
            <a:pPr marL="228600" indent="-228600">
              <a:spcAft>
                <a:spcPts val="300"/>
              </a:spcAft>
              <a:buClr>
                <a:schemeClr val="accent3"/>
              </a:buClr>
              <a:buFont typeface="Wingdings" panose="05000000000000000000" pitchFamily="2" charset="2"/>
              <a:buChar char="Ø"/>
            </a:pPr>
            <a:r>
              <a:rPr lang="en-US" sz="1100" noProof="1" smtClean="0"/>
              <a:t>Process checklist created jointly with Pru &amp; EXL users start following those </a:t>
            </a:r>
          </a:p>
          <a:p>
            <a:pPr marL="228600" indent="-228600">
              <a:spcAft>
                <a:spcPts val="300"/>
              </a:spcAft>
              <a:buClr>
                <a:schemeClr val="accent3"/>
              </a:buClr>
              <a:buFont typeface="Wingdings" panose="05000000000000000000" pitchFamily="2" charset="2"/>
              <a:buChar char="Ø"/>
            </a:pPr>
            <a:r>
              <a:rPr lang="en-US" sz="1100" noProof="1" smtClean="0"/>
              <a:t>A dedicated EXL QA aligned with the team for daily feedback session and RCA</a:t>
            </a:r>
          </a:p>
        </p:txBody>
      </p:sp>
      <p:sp>
        <p:nvSpPr>
          <p:cNvPr id="38" name="TextBox 37">
            <a:extLst>
              <a:ext uri="{FF2B5EF4-FFF2-40B4-BE49-F238E27FC236}">
                <a16:creationId xmlns:a16="http://schemas.microsoft.com/office/drawing/2014/main" id="{C8E58614-9166-490C-BAC2-31E747F5F842}"/>
              </a:ext>
            </a:extLst>
          </p:cNvPr>
          <p:cNvSpPr txBox="1"/>
          <p:nvPr/>
        </p:nvSpPr>
        <p:spPr>
          <a:xfrm>
            <a:off x="769829" y="5256405"/>
            <a:ext cx="1233577" cy="307777"/>
          </a:xfrm>
          <a:prstGeom prst="rect">
            <a:avLst/>
          </a:prstGeom>
          <a:noFill/>
        </p:spPr>
        <p:txBody>
          <a:bodyPr wrap="square" lIns="0" rIns="0" rtlCol="0" anchor="ctr">
            <a:spAutoFit/>
          </a:bodyPr>
          <a:lstStyle/>
          <a:p>
            <a:pPr algn="ctr"/>
            <a:r>
              <a:rPr lang="en-US" sz="1400" b="1" noProof="1" smtClean="0">
                <a:solidFill>
                  <a:schemeClr val="bg1"/>
                </a:solidFill>
              </a:rPr>
              <a:t>Best Practices</a:t>
            </a:r>
            <a:endParaRPr lang="en-US" sz="1400" b="1" noProof="1">
              <a:solidFill>
                <a:schemeClr val="bg1"/>
              </a:solidFill>
            </a:endParaRPr>
          </a:p>
        </p:txBody>
      </p:sp>
      <p:sp>
        <p:nvSpPr>
          <p:cNvPr id="39" name="TextBox 38">
            <a:extLst>
              <a:ext uri="{FF2B5EF4-FFF2-40B4-BE49-F238E27FC236}">
                <a16:creationId xmlns:a16="http://schemas.microsoft.com/office/drawing/2014/main" id="{E097865F-FC3F-4EF3-A62B-67F1C3824DFF}"/>
              </a:ext>
            </a:extLst>
          </p:cNvPr>
          <p:cNvSpPr txBox="1"/>
          <p:nvPr/>
        </p:nvSpPr>
        <p:spPr>
          <a:xfrm>
            <a:off x="2569234" y="4866010"/>
            <a:ext cx="9143154" cy="1300356"/>
          </a:xfrm>
          <a:prstGeom prst="rect">
            <a:avLst/>
          </a:prstGeom>
          <a:noFill/>
        </p:spPr>
        <p:txBody>
          <a:bodyPr wrap="square" lIns="0" rIns="0" rtlCol="0" anchor="t">
            <a:spAutoFit/>
          </a:bodyPr>
          <a:lstStyle/>
          <a:p>
            <a:pPr marL="228600" indent="-228600">
              <a:spcAft>
                <a:spcPts val="300"/>
              </a:spcAft>
              <a:buClr>
                <a:schemeClr val="accent3"/>
              </a:buClr>
              <a:buFont typeface="Wingdings" panose="05000000000000000000" pitchFamily="2" charset="2"/>
              <a:buChar char="Ø"/>
            </a:pPr>
            <a:r>
              <a:rPr lang="en-US" sz="1100" noProof="1" smtClean="0"/>
              <a:t>Dedicated Transition Manager at receiving location, helped to bring some discipline and transition rigor</a:t>
            </a:r>
          </a:p>
          <a:p>
            <a:pPr marL="228600" indent="-228600">
              <a:spcAft>
                <a:spcPts val="300"/>
              </a:spcAft>
              <a:buClr>
                <a:schemeClr val="accent3"/>
              </a:buClr>
              <a:buFont typeface="Wingdings" panose="05000000000000000000" pitchFamily="2" charset="2"/>
              <a:buChar char="Ø"/>
            </a:pPr>
            <a:r>
              <a:rPr lang="en-US" sz="1100" noProof="1" smtClean="0"/>
              <a:t>Prior Due Diligence helped to identify all </a:t>
            </a:r>
            <a:r>
              <a:rPr lang="en-US" sz="1100" dirty="0" smtClean="0"/>
              <a:t>key </a:t>
            </a:r>
            <a:r>
              <a:rPr lang="en-US" sz="1100" dirty="0"/>
              <a:t>requirements </a:t>
            </a:r>
            <a:r>
              <a:rPr lang="en-US" sz="1100" dirty="0" smtClean="0"/>
              <a:t>and to plan </a:t>
            </a:r>
            <a:r>
              <a:rPr lang="en-US" sz="1100" dirty="0"/>
              <a:t>the transition </a:t>
            </a:r>
            <a:r>
              <a:rPr lang="en-US" sz="1100" dirty="0" smtClean="0"/>
              <a:t>better</a:t>
            </a:r>
          </a:p>
          <a:p>
            <a:pPr marL="228600" indent="-228600">
              <a:spcAft>
                <a:spcPts val="300"/>
              </a:spcAft>
              <a:buClr>
                <a:schemeClr val="accent3"/>
              </a:buClr>
              <a:buFont typeface="Wingdings" panose="05000000000000000000" pitchFamily="2" charset="2"/>
              <a:buChar char="Ø"/>
            </a:pPr>
            <a:r>
              <a:rPr lang="en-US" sz="1100" dirty="0" smtClean="0"/>
              <a:t>“</a:t>
            </a:r>
            <a:r>
              <a:rPr lang="en-US" sz="1100" dirty="0"/>
              <a:t>Learn while working” model during ramp was adopted </a:t>
            </a:r>
            <a:r>
              <a:rPr lang="en-US" sz="1100" dirty="0" smtClean="0"/>
              <a:t>and helped to gain confidence in system navigation</a:t>
            </a:r>
          </a:p>
          <a:p>
            <a:pPr marL="228600" indent="-228600">
              <a:spcAft>
                <a:spcPts val="300"/>
              </a:spcAft>
              <a:buClr>
                <a:schemeClr val="accent3"/>
              </a:buClr>
              <a:buFont typeface="Wingdings" panose="05000000000000000000" pitchFamily="2" charset="2"/>
              <a:buChar char="Ø"/>
            </a:pPr>
            <a:r>
              <a:rPr lang="en-US" sz="1100" dirty="0"/>
              <a:t>A dedicated </a:t>
            </a:r>
            <a:r>
              <a:rPr lang="en-US" sz="1100" dirty="0" smtClean="0"/>
              <a:t>Client SME </a:t>
            </a:r>
            <a:r>
              <a:rPr lang="en-US" sz="1100" dirty="0"/>
              <a:t>has been aligned with EXL for on time query resolution and feedback</a:t>
            </a:r>
          </a:p>
          <a:p>
            <a:pPr marL="228600" indent="-228600">
              <a:spcAft>
                <a:spcPts val="300"/>
              </a:spcAft>
              <a:buClr>
                <a:schemeClr val="accent3"/>
              </a:buClr>
              <a:buFont typeface="Wingdings" panose="05000000000000000000" pitchFamily="2" charset="2"/>
              <a:buChar char="Ø"/>
            </a:pPr>
            <a:r>
              <a:rPr lang="en-US" sz="1100" dirty="0" smtClean="0"/>
              <a:t>A robust governance between EXL and Client ensure a seamless transition and on time communication/actions on open actions/risk</a:t>
            </a:r>
          </a:p>
          <a:p>
            <a:pPr marL="228600" indent="-228600">
              <a:spcAft>
                <a:spcPts val="300"/>
              </a:spcAft>
              <a:buClr>
                <a:schemeClr val="accent3"/>
              </a:buClr>
              <a:buFont typeface="Wingdings" panose="05000000000000000000" pitchFamily="2" charset="2"/>
              <a:buChar char="Ø"/>
            </a:pPr>
            <a:r>
              <a:rPr lang="en-US" sz="1100" dirty="0" smtClean="0"/>
              <a:t>Setting up an effective RASKI within EXL Ops and PMO</a:t>
            </a:r>
            <a:endParaRPr lang="en-US" sz="1100" dirty="0"/>
          </a:p>
        </p:txBody>
      </p:sp>
      <p:sp>
        <p:nvSpPr>
          <p:cNvPr id="40" name="Isosceles Triangle 39"/>
          <p:cNvSpPr/>
          <p:nvPr/>
        </p:nvSpPr>
        <p:spPr>
          <a:xfrm rot="5400000">
            <a:off x="5942250" y="3293377"/>
            <a:ext cx="2280710" cy="199125"/>
          </a:xfrm>
          <a:prstGeom prst="triangle">
            <a:avLst>
              <a:gd name="adj" fmla="val 4920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553238824"/>
              </p:ext>
            </p:extLst>
          </p:nvPr>
        </p:nvGraphicFramePr>
        <p:xfrm>
          <a:off x="1914310" y="3268360"/>
          <a:ext cx="3521622" cy="1112520"/>
        </p:xfrm>
        <a:graphic>
          <a:graphicData uri="http://schemas.openxmlformats.org/drawingml/2006/table">
            <a:tbl>
              <a:tblPr firstRow="1" bandRow="1">
                <a:tableStyleId>{5C22544A-7EE6-4342-B048-85BDC9FD1C3A}</a:tableStyleId>
              </a:tblPr>
              <a:tblGrid>
                <a:gridCol w="586937">
                  <a:extLst>
                    <a:ext uri="{9D8B030D-6E8A-4147-A177-3AD203B41FA5}">
                      <a16:colId xmlns:a16="http://schemas.microsoft.com/office/drawing/2014/main" val="1276553752"/>
                    </a:ext>
                  </a:extLst>
                </a:gridCol>
                <a:gridCol w="586937">
                  <a:extLst>
                    <a:ext uri="{9D8B030D-6E8A-4147-A177-3AD203B41FA5}">
                      <a16:colId xmlns:a16="http://schemas.microsoft.com/office/drawing/2014/main" val="175126959"/>
                    </a:ext>
                  </a:extLst>
                </a:gridCol>
                <a:gridCol w="586937">
                  <a:extLst>
                    <a:ext uri="{9D8B030D-6E8A-4147-A177-3AD203B41FA5}">
                      <a16:colId xmlns:a16="http://schemas.microsoft.com/office/drawing/2014/main" val="2593605757"/>
                    </a:ext>
                  </a:extLst>
                </a:gridCol>
                <a:gridCol w="586937">
                  <a:extLst>
                    <a:ext uri="{9D8B030D-6E8A-4147-A177-3AD203B41FA5}">
                      <a16:colId xmlns:a16="http://schemas.microsoft.com/office/drawing/2014/main" val="593769611"/>
                    </a:ext>
                  </a:extLst>
                </a:gridCol>
                <a:gridCol w="586937">
                  <a:extLst>
                    <a:ext uri="{9D8B030D-6E8A-4147-A177-3AD203B41FA5}">
                      <a16:colId xmlns:a16="http://schemas.microsoft.com/office/drawing/2014/main" val="960411209"/>
                    </a:ext>
                  </a:extLst>
                </a:gridCol>
                <a:gridCol w="586937">
                  <a:extLst>
                    <a:ext uri="{9D8B030D-6E8A-4147-A177-3AD203B41FA5}">
                      <a16:colId xmlns:a16="http://schemas.microsoft.com/office/drawing/2014/main" val="2203220148"/>
                    </a:ext>
                  </a:extLst>
                </a:gridCol>
              </a:tblGrid>
              <a:tr h="370840">
                <a:tc>
                  <a:txBody>
                    <a:bodyPr/>
                    <a:lstStyle/>
                    <a:p>
                      <a:pPr algn="ctr"/>
                      <a:r>
                        <a:rPr lang="en-US" sz="900" dirty="0" smtClean="0">
                          <a:latin typeface="Calibri Body"/>
                        </a:rPr>
                        <a:t>Week 1</a:t>
                      </a:r>
                      <a:endParaRPr lang="en-US" sz="900" dirty="0">
                        <a:latin typeface="Calibri Body"/>
                      </a:endParaRPr>
                    </a:p>
                  </a:txBody>
                  <a:tcPr anchor="ctr"/>
                </a:tc>
                <a:tc>
                  <a:txBody>
                    <a:bodyPr/>
                    <a:lstStyle/>
                    <a:p>
                      <a:pPr algn="ctr"/>
                      <a:r>
                        <a:rPr lang="en-US" sz="900" dirty="0" smtClean="0">
                          <a:latin typeface="Calibri Body"/>
                        </a:rPr>
                        <a:t>Week 2</a:t>
                      </a:r>
                      <a:endParaRPr lang="en-US" sz="900" dirty="0">
                        <a:latin typeface="Calibri Body"/>
                      </a:endParaRPr>
                    </a:p>
                  </a:txBody>
                  <a:tcPr anchor="ctr"/>
                </a:tc>
                <a:tc>
                  <a:txBody>
                    <a:bodyPr/>
                    <a:lstStyle/>
                    <a:p>
                      <a:pPr algn="ctr"/>
                      <a:r>
                        <a:rPr lang="en-US" sz="900" dirty="0" smtClean="0">
                          <a:latin typeface="Calibri Body"/>
                        </a:rPr>
                        <a:t>Week 3</a:t>
                      </a:r>
                      <a:endParaRPr lang="en-US" sz="900" dirty="0">
                        <a:latin typeface="Calibri Body"/>
                      </a:endParaRPr>
                    </a:p>
                  </a:txBody>
                  <a:tcPr anchor="ctr"/>
                </a:tc>
                <a:tc>
                  <a:txBody>
                    <a:bodyPr/>
                    <a:lstStyle/>
                    <a:p>
                      <a:pPr algn="ctr"/>
                      <a:r>
                        <a:rPr lang="en-US" sz="900" dirty="0" smtClean="0">
                          <a:latin typeface="Calibri Body"/>
                        </a:rPr>
                        <a:t>Week 4</a:t>
                      </a:r>
                      <a:endParaRPr lang="en-US" sz="900" dirty="0">
                        <a:latin typeface="Calibri Body"/>
                      </a:endParaRPr>
                    </a:p>
                  </a:txBody>
                  <a:tcPr anchor="ctr"/>
                </a:tc>
                <a:tc>
                  <a:txBody>
                    <a:bodyPr/>
                    <a:lstStyle/>
                    <a:p>
                      <a:pPr algn="ctr"/>
                      <a:r>
                        <a:rPr lang="en-US" sz="900" dirty="0" smtClean="0">
                          <a:latin typeface="Calibri Body"/>
                        </a:rPr>
                        <a:t>Week 5</a:t>
                      </a:r>
                      <a:endParaRPr lang="en-US" sz="900" dirty="0">
                        <a:latin typeface="Calibri Body"/>
                      </a:endParaRPr>
                    </a:p>
                  </a:txBody>
                  <a:tcPr anchor="ctr"/>
                </a:tc>
                <a:tc>
                  <a:txBody>
                    <a:bodyPr/>
                    <a:lstStyle/>
                    <a:p>
                      <a:pPr algn="ctr"/>
                      <a:r>
                        <a:rPr lang="en-US" sz="900" dirty="0" smtClean="0">
                          <a:latin typeface="Calibri Body"/>
                        </a:rPr>
                        <a:t>Week 6</a:t>
                      </a:r>
                      <a:endParaRPr lang="en-US" sz="900" dirty="0">
                        <a:latin typeface="Calibri Body"/>
                      </a:endParaRPr>
                    </a:p>
                  </a:txBody>
                  <a:tcPr anchor="ctr"/>
                </a:tc>
                <a:extLst>
                  <a:ext uri="{0D108BD9-81ED-4DB2-BD59-A6C34878D82A}">
                    <a16:rowId xmlns:a16="http://schemas.microsoft.com/office/drawing/2014/main" val="3114818454"/>
                  </a:ext>
                </a:extLst>
              </a:tr>
              <a:tr h="370840">
                <a:tc>
                  <a:txBody>
                    <a:bodyPr/>
                    <a:lstStyle/>
                    <a:p>
                      <a:pPr algn="ctr"/>
                      <a:r>
                        <a:rPr lang="en-US" sz="1000" dirty="0" smtClean="0">
                          <a:latin typeface="Calibri Body"/>
                        </a:rPr>
                        <a:t>180</a:t>
                      </a:r>
                      <a:endParaRPr lang="en-US" sz="1000" dirty="0">
                        <a:latin typeface="Calibri Body"/>
                      </a:endParaRPr>
                    </a:p>
                  </a:txBody>
                  <a:tcPr anchor="ctr"/>
                </a:tc>
                <a:tc>
                  <a:txBody>
                    <a:bodyPr/>
                    <a:lstStyle/>
                    <a:p>
                      <a:pPr algn="ctr"/>
                      <a:r>
                        <a:rPr lang="en-US" sz="1000" dirty="0" smtClean="0">
                          <a:latin typeface="Calibri Body"/>
                        </a:rPr>
                        <a:t>210</a:t>
                      </a:r>
                      <a:endParaRPr lang="en-US" sz="1000" dirty="0">
                        <a:latin typeface="Calibri Body"/>
                      </a:endParaRPr>
                    </a:p>
                  </a:txBody>
                  <a:tcPr anchor="ctr"/>
                </a:tc>
                <a:tc>
                  <a:txBody>
                    <a:bodyPr/>
                    <a:lstStyle/>
                    <a:p>
                      <a:pPr algn="ctr"/>
                      <a:r>
                        <a:rPr lang="en-US" sz="1000" dirty="0" smtClean="0">
                          <a:latin typeface="Calibri Body"/>
                        </a:rPr>
                        <a:t>240</a:t>
                      </a:r>
                      <a:endParaRPr lang="en-US" sz="1000" dirty="0">
                        <a:latin typeface="Calibri Body"/>
                      </a:endParaRPr>
                    </a:p>
                  </a:txBody>
                  <a:tcPr anchor="ctr"/>
                </a:tc>
                <a:tc>
                  <a:txBody>
                    <a:bodyPr/>
                    <a:lstStyle/>
                    <a:p>
                      <a:pPr algn="ctr"/>
                      <a:r>
                        <a:rPr lang="en-US" sz="1000" dirty="0" smtClean="0">
                          <a:latin typeface="Calibri Body"/>
                        </a:rPr>
                        <a:t>270</a:t>
                      </a:r>
                      <a:endParaRPr lang="en-US" sz="1000" dirty="0">
                        <a:latin typeface="Calibri Body"/>
                      </a:endParaRPr>
                    </a:p>
                  </a:txBody>
                  <a:tcPr anchor="ctr"/>
                </a:tc>
                <a:tc>
                  <a:txBody>
                    <a:bodyPr/>
                    <a:lstStyle/>
                    <a:p>
                      <a:pPr algn="ctr"/>
                      <a:r>
                        <a:rPr lang="en-US" sz="1000" dirty="0" smtClean="0">
                          <a:latin typeface="Calibri Body"/>
                        </a:rPr>
                        <a:t>300</a:t>
                      </a:r>
                      <a:endParaRPr lang="en-US" sz="1000" dirty="0">
                        <a:latin typeface="Calibri Body"/>
                      </a:endParaRPr>
                    </a:p>
                  </a:txBody>
                  <a:tcPr anchor="ctr"/>
                </a:tc>
                <a:tc>
                  <a:txBody>
                    <a:bodyPr/>
                    <a:lstStyle/>
                    <a:p>
                      <a:pPr algn="ctr"/>
                      <a:r>
                        <a:rPr lang="en-US" sz="1000" dirty="0" smtClean="0">
                          <a:latin typeface="Calibri Body"/>
                        </a:rPr>
                        <a:t>360</a:t>
                      </a:r>
                      <a:endParaRPr lang="en-US" sz="1000" dirty="0">
                        <a:latin typeface="Calibri Body"/>
                      </a:endParaRPr>
                    </a:p>
                  </a:txBody>
                  <a:tcPr anchor="ctr"/>
                </a:tc>
                <a:extLst>
                  <a:ext uri="{0D108BD9-81ED-4DB2-BD59-A6C34878D82A}">
                    <a16:rowId xmlns:a16="http://schemas.microsoft.com/office/drawing/2014/main" val="654556096"/>
                  </a:ext>
                </a:extLst>
              </a:tr>
              <a:tr h="370840">
                <a:tc>
                  <a:txBody>
                    <a:bodyPr/>
                    <a:lstStyle/>
                    <a:p>
                      <a:pPr algn="ctr"/>
                      <a:r>
                        <a:rPr lang="en-US" sz="1000" dirty="0" smtClean="0">
                          <a:latin typeface="Calibri Body"/>
                        </a:rPr>
                        <a:t>221</a:t>
                      </a:r>
                      <a:endParaRPr lang="en-US" sz="1000" dirty="0">
                        <a:latin typeface="Calibri Body"/>
                      </a:endParaRPr>
                    </a:p>
                  </a:txBody>
                  <a:tcPr anchor="ctr"/>
                </a:tc>
                <a:tc>
                  <a:txBody>
                    <a:bodyPr/>
                    <a:lstStyle/>
                    <a:p>
                      <a:pPr algn="ctr"/>
                      <a:r>
                        <a:rPr lang="en-US" sz="1000" dirty="0" smtClean="0">
                          <a:latin typeface="Calibri Body"/>
                        </a:rPr>
                        <a:t>259</a:t>
                      </a:r>
                      <a:endParaRPr lang="en-US" sz="1000" dirty="0">
                        <a:latin typeface="Calibri Body"/>
                      </a:endParaRPr>
                    </a:p>
                  </a:txBody>
                  <a:tcPr anchor="ctr"/>
                </a:tc>
                <a:tc>
                  <a:txBody>
                    <a:bodyPr/>
                    <a:lstStyle/>
                    <a:p>
                      <a:pPr algn="ctr"/>
                      <a:r>
                        <a:rPr lang="en-US" sz="1000" dirty="0" smtClean="0">
                          <a:latin typeface="Calibri Body"/>
                        </a:rPr>
                        <a:t>211</a:t>
                      </a:r>
                      <a:endParaRPr lang="en-US" sz="1000" dirty="0">
                        <a:latin typeface="Calibri Body"/>
                      </a:endParaRPr>
                    </a:p>
                  </a:txBody>
                  <a:tcPr anchor="ctr"/>
                </a:tc>
                <a:tc>
                  <a:txBody>
                    <a:bodyPr/>
                    <a:lstStyle/>
                    <a:p>
                      <a:pPr algn="ctr"/>
                      <a:r>
                        <a:rPr lang="en-US" sz="1000" dirty="0" smtClean="0">
                          <a:latin typeface="Calibri Body"/>
                        </a:rPr>
                        <a:t>225</a:t>
                      </a:r>
                      <a:endParaRPr lang="en-US" sz="1000" dirty="0">
                        <a:latin typeface="Calibri Body"/>
                      </a:endParaRPr>
                    </a:p>
                  </a:txBody>
                  <a:tcPr anchor="ctr"/>
                </a:tc>
                <a:tc>
                  <a:txBody>
                    <a:bodyPr/>
                    <a:lstStyle/>
                    <a:p>
                      <a:pPr algn="ctr"/>
                      <a:r>
                        <a:rPr lang="en-US" sz="1000" dirty="0" smtClean="0">
                          <a:latin typeface="Calibri Body"/>
                        </a:rPr>
                        <a:t>262</a:t>
                      </a:r>
                      <a:endParaRPr lang="en-US" sz="1000" dirty="0">
                        <a:latin typeface="Calibri Body"/>
                      </a:endParaRPr>
                    </a:p>
                  </a:txBody>
                  <a:tcPr anchor="ctr"/>
                </a:tc>
                <a:tc>
                  <a:txBody>
                    <a:bodyPr/>
                    <a:lstStyle/>
                    <a:p>
                      <a:pPr algn="ctr"/>
                      <a:r>
                        <a:rPr lang="en-US" sz="1000" dirty="0" smtClean="0">
                          <a:latin typeface="Calibri Body"/>
                        </a:rPr>
                        <a:t>226</a:t>
                      </a:r>
                      <a:endParaRPr lang="en-US" sz="1000" dirty="0">
                        <a:latin typeface="Calibri Body"/>
                      </a:endParaRPr>
                    </a:p>
                  </a:txBody>
                  <a:tcPr anchor="ctr"/>
                </a:tc>
                <a:extLst>
                  <a:ext uri="{0D108BD9-81ED-4DB2-BD59-A6C34878D82A}">
                    <a16:rowId xmlns:a16="http://schemas.microsoft.com/office/drawing/2014/main" val="709229218"/>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39959979"/>
              </p:ext>
            </p:extLst>
          </p:nvPr>
        </p:nvGraphicFramePr>
        <p:xfrm>
          <a:off x="479969" y="3268361"/>
          <a:ext cx="1406360" cy="1112520"/>
        </p:xfrm>
        <a:graphic>
          <a:graphicData uri="http://schemas.openxmlformats.org/drawingml/2006/table">
            <a:tbl>
              <a:tblPr firstRow="1" bandRow="1">
                <a:tableStyleId>{5C22544A-7EE6-4342-B048-85BDC9FD1C3A}</a:tableStyleId>
              </a:tblPr>
              <a:tblGrid>
                <a:gridCol w="1406360">
                  <a:extLst>
                    <a:ext uri="{9D8B030D-6E8A-4147-A177-3AD203B41FA5}">
                      <a16:colId xmlns:a16="http://schemas.microsoft.com/office/drawing/2014/main" val="2846619363"/>
                    </a:ext>
                  </a:extLst>
                </a:gridCol>
              </a:tblGrid>
              <a:tr h="370840">
                <a:tc>
                  <a:txBody>
                    <a:bodyPr/>
                    <a:lstStyle/>
                    <a:p>
                      <a:pPr algn="ctr"/>
                      <a:r>
                        <a:rPr lang="en-US" sz="900" dirty="0" smtClean="0">
                          <a:latin typeface="Calibri Body"/>
                        </a:rPr>
                        <a:t>Ramp</a:t>
                      </a:r>
                      <a:r>
                        <a:rPr lang="en-US" sz="900" baseline="0" dirty="0" smtClean="0">
                          <a:latin typeface="Calibri Body"/>
                        </a:rPr>
                        <a:t> up Weeks</a:t>
                      </a:r>
                      <a:endParaRPr lang="en-US" sz="900" dirty="0">
                        <a:latin typeface="Calibri Body"/>
                      </a:endParaRPr>
                    </a:p>
                  </a:txBody>
                  <a:tcPr anchor="ctr"/>
                </a:tc>
                <a:extLst>
                  <a:ext uri="{0D108BD9-81ED-4DB2-BD59-A6C34878D82A}">
                    <a16:rowId xmlns:a16="http://schemas.microsoft.com/office/drawing/2014/main" val="1928831335"/>
                  </a:ext>
                </a:extLst>
              </a:tr>
              <a:tr h="370840">
                <a:tc>
                  <a:txBody>
                    <a:bodyPr/>
                    <a:lstStyle/>
                    <a:p>
                      <a:pPr algn="ctr"/>
                      <a:r>
                        <a:rPr lang="en-US" sz="900" dirty="0" smtClean="0">
                          <a:latin typeface="Calibri Body"/>
                        </a:rPr>
                        <a:t>Forecasted Volume</a:t>
                      </a:r>
                      <a:endParaRPr lang="en-US" sz="900" dirty="0">
                        <a:latin typeface="Calibri Body"/>
                      </a:endParaRPr>
                    </a:p>
                  </a:txBody>
                  <a:tcPr anchor="ctr"/>
                </a:tc>
                <a:extLst>
                  <a:ext uri="{0D108BD9-81ED-4DB2-BD59-A6C34878D82A}">
                    <a16:rowId xmlns:a16="http://schemas.microsoft.com/office/drawing/2014/main" val="315042202"/>
                  </a:ext>
                </a:extLst>
              </a:tr>
              <a:tr h="370840">
                <a:tc>
                  <a:txBody>
                    <a:bodyPr/>
                    <a:lstStyle/>
                    <a:p>
                      <a:pPr algn="ctr"/>
                      <a:r>
                        <a:rPr lang="en-US" sz="900" dirty="0" smtClean="0">
                          <a:latin typeface="Calibri Body"/>
                        </a:rPr>
                        <a:t>Actual Volume</a:t>
                      </a:r>
                      <a:endParaRPr lang="en-US" sz="900" dirty="0">
                        <a:latin typeface="Calibri Body"/>
                      </a:endParaRPr>
                    </a:p>
                  </a:txBody>
                  <a:tcPr anchor="ctr"/>
                </a:tc>
                <a:extLst>
                  <a:ext uri="{0D108BD9-81ED-4DB2-BD59-A6C34878D82A}">
                    <a16:rowId xmlns:a16="http://schemas.microsoft.com/office/drawing/2014/main" val="1589577506"/>
                  </a:ext>
                </a:extLst>
              </a:tr>
            </a:tbl>
          </a:graphicData>
        </a:graphic>
      </p:graphicFrame>
      <p:sp>
        <p:nvSpPr>
          <p:cNvPr id="27" name="Down Arrow 26"/>
          <p:cNvSpPr/>
          <p:nvPr/>
        </p:nvSpPr>
        <p:spPr>
          <a:xfrm>
            <a:off x="3468590" y="4110665"/>
            <a:ext cx="172174" cy="205690"/>
          </a:xfrm>
          <a:prstGeom prst="downArrow">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own Arrow 27"/>
          <p:cNvSpPr/>
          <p:nvPr/>
        </p:nvSpPr>
        <p:spPr>
          <a:xfrm>
            <a:off x="4051084" y="4110665"/>
            <a:ext cx="172174" cy="205690"/>
          </a:xfrm>
          <a:prstGeom prst="downArrow">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own Arrow 28"/>
          <p:cNvSpPr/>
          <p:nvPr/>
        </p:nvSpPr>
        <p:spPr>
          <a:xfrm>
            <a:off x="4633578" y="4099339"/>
            <a:ext cx="172174" cy="205690"/>
          </a:xfrm>
          <a:prstGeom prst="downArrow">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a:off x="5215139" y="4099339"/>
            <a:ext cx="172174" cy="205690"/>
          </a:xfrm>
          <a:prstGeom prst="downArrow">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a:off x="2320492" y="4097130"/>
            <a:ext cx="156217" cy="207900"/>
          </a:xfrm>
          <a:prstGeom prst="up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Up Arrow 46"/>
          <p:cNvSpPr/>
          <p:nvPr/>
        </p:nvSpPr>
        <p:spPr>
          <a:xfrm>
            <a:off x="2877634" y="4103322"/>
            <a:ext cx="156217" cy="207900"/>
          </a:xfrm>
          <a:prstGeom prst="up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47493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7">
      <a:dk1>
        <a:srgbClr val="000000"/>
      </a:dk1>
      <a:lt1>
        <a:srgbClr val="FFFFFF"/>
      </a:lt1>
      <a:dk2>
        <a:srgbClr val="0093FF"/>
      </a:dk2>
      <a:lt2>
        <a:srgbClr val="E2E3E3"/>
      </a:lt2>
      <a:accent1>
        <a:srgbClr val="0093FF"/>
      </a:accent1>
      <a:accent2>
        <a:srgbClr val="575657"/>
      </a:accent2>
      <a:accent3>
        <a:srgbClr val="FF6503"/>
      </a:accent3>
      <a:accent4>
        <a:srgbClr val="102C5E"/>
      </a:accent4>
      <a:accent5>
        <a:srgbClr val="BABABA"/>
      </a:accent5>
      <a:accent6>
        <a:srgbClr val="C3E6FF"/>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400" smtClean="0"/>
        </a:defPPr>
      </a:lstStyle>
    </a:txDef>
  </a:objectDefaults>
  <a:extraClrSchemeLst/>
  <a:extLst>
    <a:ext uri="{05A4C25C-085E-4340-85A3-A5531E510DB2}">
      <thm15:themeFamily xmlns:thm15="http://schemas.microsoft.com/office/thememl/2012/main" name="EXL Template 2020.pptx" id="{C0235CEA-3FCE-4DF1-952A-167E0DA70963}" vid="{9429A4FC-4527-440D-BB60-2A00A0BF6B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5195</TotalTime>
  <Words>545</Words>
  <Application>Microsoft Office PowerPoint</Application>
  <PresentationFormat>Widescreen</PresentationFormat>
  <Paragraphs>68</Paragraphs>
  <Slides>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Calibri</vt:lpstr>
      <vt:lpstr>Calibri Body</vt:lpstr>
      <vt:lpstr>Calibri heading</vt:lpstr>
      <vt:lpstr>Century Gothic</vt:lpstr>
      <vt:lpstr>Times New Roman</vt:lpstr>
      <vt:lpstr>Wingdings</vt:lpstr>
      <vt:lpstr>Office Theme</vt:lpstr>
      <vt:lpstr>PowerPoint Presentation</vt:lpstr>
      <vt:lpstr>PowerPoint Presentation</vt:lpstr>
    </vt:vector>
  </TitlesOfParts>
  <Company>EXL Service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EXL Powerpoint  template</dc:title>
  <dc:creator>TJ Rizzo</dc:creator>
  <cp:lastModifiedBy>Sayantan Ghosh</cp:lastModifiedBy>
  <cp:revision>402</cp:revision>
  <dcterms:created xsi:type="dcterms:W3CDTF">2020-01-14T18:27:55Z</dcterms:created>
  <dcterms:modified xsi:type="dcterms:W3CDTF">2021-08-21T10:32:36Z</dcterms:modified>
</cp:coreProperties>
</file>