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
  </p:notesMasterIdLst>
  <p:handoutMasterIdLst>
    <p:handoutMasterId r:id="rId4"/>
  </p:handoutMasterIdLst>
  <p:sldIdLst>
    <p:sldId id="344"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cent R. Sparrow" initials="VRS" lastIdx="14" clrIdx="0">
    <p:extLst>
      <p:ext uri="{19B8F6BF-5375-455C-9EA6-DF929625EA0E}">
        <p15:presenceInfo xmlns:p15="http://schemas.microsoft.com/office/powerpoint/2012/main" userId="S-1-5-21-3936953803-2831090258-1269385966-128233" providerId="AD"/>
      </p:ext>
    </p:extLst>
  </p:cmAuthor>
  <p:cmAuthor id="2" name="Abhay Singh Mehta" initials="ASM" lastIdx="11" clrIdx="1">
    <p:extLst>
      <p:ext uri="{19B8F6BF-5375-455C-9EA6-DF929625EA0E}">
        <p15:presenceInfo xmlns:p15="http://schemas.microsoft.com/office/powerpoint/2012/main" userId="S-1-5-21-3936953803-2831090258-1269385966-4747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169EFF"/>
    <a:srgbClr val="006EBF"/>
    <a:srgbClr val="0D5DB2"/>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93031" autoAdjust="0"/>
  </p:normalViewPr>
  <p:slideViewPr>
    <p:cSldViewPr snapToGrid="0" snapToObjects="1" showGuides="1">
      <p:cViewPr varScale="1">
        <p:scale>
          <a:sx n="73" d="100"/>
          <a:sy n="73" d="100"/>
        </p:scale>
        <p:origin x="780"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5" d="100"/>
          <a:sy n="85" d="100"/>
        </p:scale>
        <p:origin x="380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DAC3A9-74EC-46C6-9EFB-701784C73177}" type="datetimeFigureOut">
              <a:rPr lang="en-US" smtClean="0"/>
              <a:t>8/20/2021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379E9A-F4C0-43A3-9D11-3244E966364C}" type="slidenum">
              <a:rPr lang="en-US" smtClean="0"/>
              <a:t>‹#›</a:t>
            </a:fld>
            <a:endParaRPr lang="en-US"/>
          </a:p>
        </p:txBody>
      </p:sp>
    </p:spTree>
    <p:extLst>
      <p:ext uri="{BB962C8B-B14F-4D97-AF65-F5344CB8AC3E}">
        <p14:creationId xmlns:p14="http://schemas.microsoft.com/office/powerpoint/2010/main" val="797705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3B5AF0-7EDE-BE42-9C93-25B5F2FF2C4D}" type="datetimeFigureOut">
              <a:rPr lang="en-US" smtClean="0"/>
              <a:t>8/20/2021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24B6B-6E09-394B-A6FE-4FF57B90A515}" type="slidenum">
              <a:rPr lang="en-US" smtClean="0"/>
              <a:t>‹#›</a:t>
            </a:fld>
            <a:endParaRPr lang="en-US"/>
          </a:p>
        </p:txBody>
      </p:sp>
    </p:spTree>
    <p:extLst>
      <p:ext uri="{BB962C8B-B14F-4D97-AF65-F5344CB8AC3E}">
        <p14:creationId xmlns:p14="http://schemas.microsoft.com/office/powerpoint/2010/main" val="24848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44324B6B-6E09-394B-A6FE-4FF57B90A515}" type="slidenum">
              <a:rPr lang="en-US" smtClean="0"/>
              <a:t>1</a:t>
            </a:fld>
            <a:endParaRPr lang="en-US" dirty="0"/>
          </a:p>
        </p:txBody>
      </p:sp>
    </p:spTree>
    <p:extLst>
      <p:ext uri="{BB962C8B-B14F-4D97-AF65-F5344CB8AC3E}">
        <p14:creationId xmlns:p14="http://schemas.microsoft.com/office/powerpoint/2010/main" val="1547843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8.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Center X">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2323" y="5845034"/>
            <a:ext cx="1108420" cy="713545"/>
          </a:xfrm>
          <a:prstGeom prst="rect">
            <a:avLst/>
          </a:prstGeom>
          <a:noFill/>
          <a:ln>
            <a:noFill/>
          </a:ln>
        </p:spPr>
      </p:pic>
      <p:sp>
        <p:nvSpPr>
          <p:cNvPr id="23" name="Rectangle 22"/>
          <p:cNvSpPr/>
          <p:nvPr userDrawn="1"/>
        </p:nvSpPr>
        <p:spPr>
          <a:xfrm>
            <a:off x="9981151" y="6343135"/>
            <a:ext cx="1306448" cy="215444"/>
          </a:xfrm>
          <a:prstGeom prst="rect">
            <a:avLst/>
          </a:prstGeom>
        </p:spPr>
        <p:txBody>
          <a:bodyPr wrap="none" lIns="0" rIns="0">
            <a:spAutoFit/>
          </a:bodyPr>
          <a:lstStyle/>
          <a:p>
            <a:r>
              <a:rPr lang="en-US" sz="800" dirty="0" smtClean="0">
                <a:solidFill>
                  <a:schemeClr val="bg1"/>
                </a:solidFill>
                <a:latin typeface="Century Gothic" pitchFamily="34" charset="0"/>
              </a:rPr>
              <a:t>© </a:t>
            </a:r>
            <a:r>
              <a:rPr lang="en-US" sz="800" dirty="0" err="1" smtClean="0">
                <a:solidFill>
                  <a:schemeClr val="bg1"/>
                </a:solidFill>
                <a:latin typeface="Century Gothic" pitchFamily="34" charset="0"/>
              </a:rPr>
              <a:t>ExlService</a:t>
            </a:r>
            <a:r>
              <a:rPr lang="en-US" sz="800" baseline="0" dirty="0" smtClean="0">
                <a:solidFill>
                  <a:schemeClr val="bg1"/>
                </a:solidFill>
                <a:latin typeface="Century Gothic" pitchFamily="34" charset="0"/>
              </a:rPr>
              <a:t> Holdings, Inc. </a:t>
            </a:r>
            <a:endParaRPr lang="en-US" sz="800" dirty="0"/>
          </a:p>
        </p:txBody>
      </p:sp>
    </p:spTree>
    <p:extLst>
      <p:ext uri="{BB962C8B-B14F-4D97-AF65-F5344CB8AC3E}">
        <p14:creationId xmlns:p14="http://schemas.microsoft.com/office/powerpoint/2010/main" val="188663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 Sider">
    <p:spTree>
      <p:nvGrpSpPr>
        <p:cNvPr id="1" name=""/>
        <p:cNvGrpSpPr/>
        <p:nvPr/>
      </p:nvGrpSpPr>
      <p:grpSpPr>
        <a:xfrm>
          <a:off x="0" y="0"/>
          <a:ext cx="0" cy="0"/>
          <a:chOff x="0" y="0"/>
          <a:chExt cx="0" cy="0"/>
        </a:xfrm>
      </p:grpSpPr>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a:xfrm>
            <a:off x="6483177" y="924762"/>
            <a:ext cx="4997591" cy="725056"/>
          </a:xfrm>
        </p:spPr>
        <p:txBody>
          <a:bodyPr>
            <a:normAutofit/>
          </a:bodyPr>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6483177"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2021</a:t>
            </a:fld>
            <a:endParaRPr lang="en-US" sz="900" dirty="0" smtClean="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2020 EXLSERVICE HOLDINGS, INC</a:t>
            </a:r>
          </a:p>
        </p:txBody>
      </p:sp>
      <p:sp>
        <p:nvSpPr>
          <p:cNvPr id="7" name="Freeform 6"/>
          <p:cNvSpPr/>
          <p:nvPr userDrawn="1"/>
        </p:nvSpPr>
        <p:spPr>
          <a:xfrm>
            <a:off x="774551" y="763793"/>
            <a:ext cx="5486400" cy="6107185"/>
          </a:xfrm>
          <a:custGeom>
            <a:avLst/>
            <a:gdLst>
              <a:gd name="connsiteX0" fmla="*/ 5461233 w 5461233"/>
              <a:gd name="connsiteY0" fmla="*/ 0 h 6107185"/>
              <a:gd name="connsiteX1" fmla="*/ 0 w 5461233"/>
              <a:gd name="connsiteY1" fmla="*/ 0 h 6107185"/>
              <a:gd name="connsiteX2" fmla="*/ 0 w 5461233"/>
              <a:gd name="connsiteY2" fmla="*/ 6107185 h 6107185"/>
              <a:gd name="connsiteX3" fmla="*/ 1434517 w 5461233"/>
              <a:gd name="connsiteY3" fmla="*/ 6107185 h 6107185"/>
              <a:gd name="connsiteX4" fmla="*/ 5461233 w 5461233"/>
              <a:gd name="connsiteY4" fmla="*/ 0 h 610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1233" h="6107185">
                <a:moveTo>
                  <a:pt x="5461233" y="0"/>
                </a:moveTo>
                <a:lnTo>
                  <a:pt x="0" y="0"/>
                </a:lnTo>
                <a:lnTo>
                  <a:pt x="0" y="6107185"/>
                </a:lnTo>
                <a:lnTo>
                  <a:pt x="1434517" y="6107185"/>
                </a:lnTo>
                <a:lnTo>
                  <a:pt x="5461233"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userDrawn="1"/>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5"/>
          <a:stretch>
            <a:fillRect/>
          </a:stretch>
        </p:blipFill>
        <p:spPr>
          <a:xfrm>
            <a:off x="2704730" y="6355029"/>
            <a:ext cx="1209541" cy="409569"/>
          </a:xfrm>
          <a:prstGeom prst="rect">
            <a:avLst/>
          </a:prstGeom>
        </p:spPr>
      </p:pic>
    </p:spTree>
    <p:extLst>
      <p:ext uri="{BB962C8B-B14F-4D97-AF65-F5344CB8AC3E}">
        <p14:creationId xmlns:p14="http://schemas.microsoft.com/office/powerpoint/2010/main" val="161426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cutive Case Stud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722442" y="-1"/>
            <a:ext cx="11469557" cy="6858181"/>
            <a:chOff x="722442" y="-1"/>
            <a:chExt cx="11469557" cy="6858181"/>
          </a:xfrm>
        </p:grpSpPr>
        <p:sp>
          <p:nvSpPr>
            <p:cNvPr id="14" name="Triangle 13"/>
            <p:cNvSpPr/>
            <p:nvPr userDrawn="1"/>
          </p:nvSpPr>
          <p:spPr>
            <a:xfrm>
              <a:off x="2052498" y="4206240"/>
              <a:ext cx="3393205" cy="2651760"/>
            </a:xfrm>
            <a:prstGeom prst="triangle">
              <a:avLst/>
            </a:prstGeom>
            <a:solidFill>
              <a:srgbClr val="0D5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Chevron 14"/>
            <p:cNvSpPr/>
            <p:nvPr userDrawn="1"/>
          </p:nvSpPr>
          <p:spPr>
            <a:xfrm rot="10800000" flipH="1">
              <a:off x="722442" y="2879002"/>
              <a:ext cx="3951026" cy="3978997"/>
            </a:xfrm>
            <a:custGeom>
              <a:avLst/>
              <a:gdLst>
                <a:gd name="connsiteX0" fmla="*/ 0 w 3951026"/>
                <a:gd name="connsiteY0" fmla="*/ 0 h 6858000"/>
                <a:gd name="connsiteX1" fmla="*/ 1631774 w 3951026"/>
                <a:gd name="connsiteY1" fmla="*/ 0 h 6858000"/>
                <a:gd name="connsiteX2" fmla="*/ 3951026 w 3951026"/>
                <a:gd name="connsiteY2" fmla="*/ 3429000 h 6858000"/>
                <a:gd name="connsiteX3" fmla="*/ 1631774 w 3951026"/>
                <a:gd name="connsiteY3" fmla="*/ 6858000 h 6858000"/>
                <a:gd name="connsiteX4" fmla="*/ 0 w 3951026"/>
                <a:gd name="connsiteY4" fmla="*/ 6858000 h 6858000"/>
                <a:gd name="connsiteX5" fmla="*/ 2319252 w 3951026"/>
                <a:gd name="connsiteY5" fmla="*/ 3429000 h 6858000"/>
                <a:gd name="connsiteX6" fmla="*/ 0 w 3951026"/>
                <a:gd name="connsiteY6"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1631774 w 3951026"/>
                <a:gd name="connsiteY4" fmla="*/ 6858000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3306665 w 3951026"/>
                <a:gd name="connsiteY4" fmla="*/ 3739081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3978997"/>
                <a:gd name="connsiteX1" fmla="*/ 1631774 w 3951026"/>
                <a:gd name="connsiteY1" fmla="*/ 0 h 3978997"/>
                <a:gd name="connsiteX2" fmla="*/ 3951026 w 3951026"/>
                <a:gd name="connsiteY2" fmla="*/ 3429000 h 3978997"/>
                <a:gd name="connsiteX3" fmla="*/ 3271878 w 3951026"/>
                <a:gd name="connsiteY3" fmla="*/ 3978997 h 3978997"/>
                <a:gd name="connsiteX4" fmla="*/ 3306665 w 3951026"/>
                <a:gd name="connsiteY4" fmla="*/ 3739081 h 3978997"/>
                <a:gd name="connsiteX5" fmla="*/ 2860895 w 3951026"/>
                <a:gd name="connsiteY5" fmla="*/ 3897517 h 3978997"/>
                <a:gd name="connsiteX6" fmla="*/ 2319252 w 3951026"/>
                <a:gd name="connsiteY6" fmla="*/ 3429000 h 3978997"/>
                <a:gd name="connsiteX7" fmla="*/ 0 w 3951026"/>
                <a:gd name="connsiteY7" fmla="*/ 0 h 397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26" h="3978997">
                  <a:moveTo>
                    <a:pt x="0" y="0"/>
                  </a:moveTo>
                  <a:lnTo>
                    <a:pt x="1631774" y="0"/>
                  </a:lnTo>
                  <a:lnTo>
                    <a:pt x="3951026" y="3429000"/>
                  </a:lnTo>
                  <a:cubicBezTo>
                    <a:pt x="3673340" y="3837160"/>
                    <a:pt x="3549564" y="3570837"/>
                    <a:pt x="3271878" y="3978997"/>
                  </a:cubicBezTo>
                  <a:lnTo>
                    <a:pt x="3306665" y="3739081"/>
                  </a:lnTo>
                  <a:lnTo>
                    <a:pt x="2860895" y="3897517"/>
                  </a:lnTo>
                  <a:lnTo>
                    <a:pt x="2319252" y="3429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Freeform 16"/>
            <p:cNvSpPr/>
            <p:nvPr userDrawn="1"/>
          </p:nvSpPr>
          <p:spPr>
            <a:xfrm>
              <a:off x="775813" y="0"/>
              <a:ext cx="3146079" cy="3462950"/>
            </a:xfrm>
            <a:custGeom>
              <a:avLst/>
              <a:gdLst>
                <a:gd name="connsiteX0" fmla="*/ 2494229 w 3146079"/>
                <a:gd name="connsiteY0" fmla="*/ 3462950 h 3462950"/>
                <a:gd name="connsiteX1" fmla="*/ 2258839 w 3146079"/>
                <a:gd name="connsiteY1" fmla="*/ 3435790 h 3462950"/>
                <a:gd name="connsiteX2" fmla="*/ 0 w 3146079"/>
                <a:gd name="connsiteY2" fmla="*/ 0 h 3462950"/>
                <a:gd name="connsiteX3" fmla="*/ 1638677 w 3146079"/>
                <a:gd name="connsiteY3" fmla="*/ 0 h 3462950"/>
                <a:gd name="connsiteX4" fmla="*/ 3146079 w 3146079"/>
                <a:gd name="connsiteY4" fmla="*/ 2272420 h 3462950"/>
                <a:gd name="connsiteX5" fmla="*/ 2494229 w 3146079"/>
                <a:gd name="connsiteY5" fmla="*/ 3462950 h 34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079" h="3462950">
                  <a:moveTo>
                    <a:pt x="2494229" y="3462950"/>
                  </a:moveTo>
                  <a:lnTo>
                    <a:pt x="2258839" y="3435790"/>
                  </a:lnTo>
                  <a:lnTo>
                    <a:pt x="0" y="0"/>
                  </a:lnTo>
                  <a:lnTo>
                    <a:pt x="1638677" y="0"/>
                  </a:lnTo>
                  <a:lnTo>
                    <a:pt x="3146079" y="2272420"/>
                  </a:lnTo>
                  <a:lnTo>
                    <a:pt x="2494229" y="3462950"/>
                  </a:lnTo>
                  <a:close/>
                </a:path>
              </a:pathLst>
            </a:cu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p:cNvSpPr/>
            <p:nvPr userDrawn="1"/>
          </p:nvSpPr>
          <p:spPr>
            <a:xfrm>
              <a:off x="4103522" y="0"/>
              <a:ext cx="8088477" cy="6858180"/>
            </a:xfrm>
            <a:custGeom>
              <a:avLst/>
              <a:gdLst>
                <a:gd name="connsiteX0" fmla="*/ 0 w 3285995"/>
                <a:gd name="connsiteY0" fmla="*/ 0 h 6858000"/>
                <a:gd name="connsiteX1" fmla="*/ 3285995 w 3285995"/>
                <a:gd name="connsiteY1" fmla="*/ 0 h 6858000"/>
                <a:gd name="connsiteX2" fmla="*/ 3285995 w 3285995"/>
                <a:gd name="connsiteY2" fmla="*/ 6858000 h 6858000"/>
                <a:gd name="connsiteX3" fmla="*/ 0 w 3285995"/>
                <a:gd name="connsiteY3" fmla="*/ 6858000 h 6858000"/>
                <a:gd name="connsiteX4" fmla="*/ 0 w 3285995"/>
                <a:gd name="connsiteY4" fmla="*/ 0 h 6858000"/>
                <a:gd name="connsiteX0" fmla="*/ 1002975 w 4288970"/>
                <a:gd name="connsiteY0" fmla="*/ 0 h 6858000"/>
                <a:gd name="connsiteX1" fmla="*/ 4288970 w 4288970"/>
                <a:gd name="connsiteY1" fmla="*/ 0 h 6858000"/>
                <a:gd name="connsiteX2" fmla="*/ 4288970 w 4288970"/>
                <a:gd name="connsiteY2" fmla="*/ 6858000 h 6858000"/>
                <a:gd name="connsiteX3" fmla="*/ 1002975 w 4288970"/>
                <a:gd name="connsiteY3" fmla="*/ 6858000 h 6858000"/>
                <a:gd name="connsiteX4" fmla="*/ 0 w 4288970"/>
                <a:gd name="connsiteY4" fmla="*/ 1785257 h 6858000"/>
                <a:gd name="connsiteX5" fmla="*/ 1002975 w 4288970"/>
                <a:gd name="connsiteY5" fmla="*/ 0 h 6858000"/>
                <a:gd name="connsiteX0" fmla="*/ 1003302 w 4289297"/>
                <a:gd name="connsiteY0" fmla="*/ 0 h 6858000"/>
                <a:gd name="connsiteX1" fmla="*/ 4289297 w 4289297"/>
                <a:gd name="connsiteY1" fmla="*/ 0 h 6858000"/>
                <a:gd name="connsiteX2" fmla="*/ 4289297 w 4289297"/>
                <a:gd name="connsiteY2" fmla="*/ 6858000 h 6858000"/>
                <a:gd name="connsiteX3" fmla="*/ 1003302 w 4289297"/>
                <a:gd name="connsiteY3" fmla="*/ 6858000 h 6858000"/>
                <a:gd name="connsiteX4" fmla="*/ 327 w 4289297"/>
                <a:gd name="connsiteY4" fmla="*/ 1785257 h 6858000"/>
                <a:gd name="connsiteX5" fmla="*/ 1003302 w 4289297"/>
                <a:gd name="connsiteY5" fmla="*/ 0 h 6858000"/>
                <a:gd name="connsiteX0" fmla="*/ 1743394 w 5029389"/>
                <a:gd name="connsiteY0" fmla="*/ 0 h 6858000"/>
                <a:gd name="connsiteX1" fmla="*/ 5029389 w 5029389"/>
                <a:gd name="connsiteY1" fmla="*/ 0 h 6858000"/>
                <a:gd name="connsiteX2" fmla="*/ 5029389 w 5029389"/>
                <a:gd name="connsiteY2" fmla="*/ 6858000 h 6858000"/>
                <a:gd name="connsiteX3" fmla="*/ 1743394 w 5029389"/>
                <a:gd name="connsiteY3" fmla="*/ 6858000 h 6858000"/>
                <a:gd name="connsiteX4" fmla="*/ 190 w 5029389"/>
                <a:gd name="connsiteY4" fmla="*/ 3429000 h 6858000"/>
                <a:gd name="connsiteX5" fmla="*/ 1743394 w 5029389"/>
                <a:gd name="connsiteY5" fmla="*/ 0 h 6858000"/>
                <a:gd name="connsiteX0" fmla="*/ 1744150 w 5030145"/>
                <a:gd name="connsiteY0" fmla="*/ 0 h 6858000"/>
                <a:gd name="connsiteX1" fmla="*/ 5030145 w 5030145"/>
                <a:gd name="connsiteY1" fmla="*/ 0 h 6858000"/>
                <a:gd name="connsiteX2" fmla="*/ 5030145 w 5030145"/>
                <a:gd name="connsiteY2" fmla="*/ 6858000 h 6858000"/>
                <a:gd name="connsiteX3" fmla="*/ 1744150 w 5030145"/>
                <a:gd name="connsiteY3" fmla="*/ 6858000 h 6858000"/>
                <a:gd name="connsiteX4" fmla="*/ 946 w 5030145"/>
                <a:gd name="connsiteY4" fmla="*/ 3429000 h 6858000"/>
                <a:gd name="connsiteX5" fmla="*/ 1744150 w 5030145"/>
                <a:gd name="connsiteY5" fmla="*/ 0 h 6858000"/>
                <a:gd name="connsiteX0" fmla="*/ 1744150 w 5030145"/>
                <a:gd name="connsiteY0" fmla="*/ 0 h 6858180"/>
                <a:gd name="connsiteX1" fmla="*/ 5030145 w 5030145"/>
                <a:gd name="connsiteY1" fmla="*/ 0 h 6858180"/>
                <a:gd name="connsiteX2" fmla="*/ 5030145 w 5030145"/>
                <a:gd name="connsiteY2" fmla="*/ 6858000 h 6858180"/>
                <a:gd name="connsiteX3" fmla="*/ 1744150 w 5030145"/>
                <a:gd name="connsiteY3" fmla="*/ 6858000 h 6858180"/>
                <a:gd name="connsiteX4" fmla="*/ 946 w 5030145"/>
                <a:gd name="connsiteY4" fmla="*/ 3429000 h 6858180"/>
                <a:gd name="connsiteX5" fmla="*/ 1744150 w 5030145"/>
                <a:gd name="connsiteY5" fmla="*/ 0 h 685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0145" h="6858180">
                  <a:moveTo>
                    <a:pt x="1744150" y="0"/>
                  </a:moveTo>
                  <a:lnTo>
                    <a:pt x="5030145" y="0"/>
                  </a:lnTo>
                  <a:lnTo>
                    <a:pt x="5030145" y="6858000"/>
                  </a:lnTo>
                  <a:lnTo>
                    <a:pt x="1744150" y="6858000"/>
                  </a:lnTo>
                  <a:cubicBezTo>
                    <a:pt x="1754538" y="6887029"/>
                    <a:pt x="-20329" y="3410857"/>
                    <a:pt x="946" y="3429000"/>
                  </a:cubicBezTo>
                  <a:cubicBezTo>
                    <a:pt x="-38472" y="3418114"/>
                    <a:pt x="1163082" y="1143000"/>
                    <a:pt x="17441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Chevron 12"/>
            <p:cNvSpPr/>
            <p:nvPr userDrawn="1"/>
          </p:nvSpPr>
          <p:spPr>
            <a:xfrm flipH="1">
              <a:off x="3035395" y="-1"/>
              <a:ext cx="3951026" cy="6858000"/>
            </a:xfrm>
            <a:prstGeom prst="chevron">
              <a:avLst>
                <a:gd name="adj" fmla="val 58700"/>
              </a:avLst>
            </a:prstGeom>
            <a:solidFill>
              <a:srgbClr val="16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Rectangle 10"/>
            <p:cNvSpPr/>
            <p:nvPr userDrawn="1"/>
          </p:nvSpPr>
          <p:spPr>
            <a:xfrm>
              <a:off x="4898136" y="4420772"/>
              <a:ext cx="6748174" cy="173980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 name="Title 1"/>
          <p:cNvSpPr>
            <a:spLocks noGrp="1"/>
          </p:cNvSpPr>
          <p:nvPr>
            <p:ph type="ctrTitle" hasCustomPrompt="1"/>
          </p:nvPr>
        </p:nvSpPr>
        <p:spPr>
          <a:xfrm>
            <a:off x="4855098" y="2259651"/>
            <a:ext cx="6759363" cy="1862898"/>
          </a:xfrm>
        </p:spPr>
        <p:txBody>
          <a:bodyPr anchor="b">
            <a:normAutofit/>
          </a:bodyPr>
          <a:lstStyle>
            <a:lvl1pPr algn="l">
              <a:defRPr sz="2800" b="0" cap="all" baseline="0">
                <a:solidFill>
                  <a:schemeClr val="bg1"/>
                </a:solidFill>
              </a:defRPr>
            </a:lvl1pPr>
          </a:lstStyle>
          <a:p>
            <a:r>
              <a:rPr lang="en-US" dirty="0" smtClean="0"/>
              <a:t>Executive case study template – to be used only for digital intelligence case studies with x factor multiplier</a:t>
            </a:r>
            <a:endParaRPr lang="en-US" dirty="0"/>
          </a:p>
        </p:txBody>
      </p:sp>
      <p:sp>
        <p:nvSpPr>
          <p:cNvPr id="5" name="Text Placeholder 4"/>
          <p:cNvSpPr>
            <a:spLocks noGrp="1"/>
          </p:cNvSpPr>
          <p:nvPr>
            <p:ph type="body" sz="quarter" idx="10" hasCustomPrompt="1"/>
          </p:nvPr>
        </p:nvSpPr>
        <p:spPr>
          <a:xfrm>
            <a:off x="5209983" y="4718995"/>
            <a:ext cx="6266511" cy="293687"/>
          </a:xfrm>
        </p:spPr>
        <p:txBody>
          <a:bodyPr>
            <a:normAutofit/>
          </a:bodyPr>
          <a:lstStyle>
            <a:lvl1pPr marL="0" indent="0">
              <a:buNone/>
              <a:defRPr sz="1200" b="1">
                <a:solidFill>
                  <a:schemeClr val="accent3"/>
                </a:solidFill>
              </a:defRPr>
            </a:lvl1pPr>
          </a:lstStyle>
          <a:p>
            <a:pPr lvl="0"/>
            <a:r>
              <a:rPr lang="en-US" dirty="0"/>
              <a:t>Click to edit Subtitle</a:t>
            </a:r>
          </a:p>
        </p:txBody>
      </p:sp>
      <p:sp>
        <p:nvSpPr>
          <p:cNvPr id="7" name="Text Placeholder 6"/>
          <p:cNvSpPr>
            <a:spLocks noGrp="1"/>
          </p:cNvSpPr>
          <p:nvPr>
            <p:ph type="body" sz="quarter" idx="11" hasCustomPrompt="1"/>
          </p:nvPr>
        </p:nvSpPr>
        <p:spPr>
          <a:xfrm>
            <a:off x="5209983" y="5012683"/>
            <a:ext cx="2057837"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6" name="Text Placeholder 6"/>
          <p:cNvSpPr>
            <a:spLocks noGrp="1"/>
          </p:cNvSpPr>
          <p:nvPr>
            <p:ph type="body" sz="quarter" idx="12" hasCustomPrompt="1"/>
          </p:nvPr>
        </p:nvSpPr>
        <p:spPr>
          <a:xfrm>
            <a:off x="7405787" y="5012683"/>
            <a:ext cx="2025988" cy="1147893"/>
          </a:xfrm>
        </p:spPr>
        <p:txBody>
          <a:bodyPr/>
          <a:lstStyle>
            <a:lvl1pPr marL="0" indent="0">
              <a:buNone/>
              <a:defRPr sz="2800" b="1">
                <a:solidFill>
                  <a:schemeClr val="accent3"/>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8" name="Text Placeholder 6"/>
          <p:cNvSpPr>
            <a:spLocks noGrp="1"/>
          </p:cNvSpPr>
          <p:nvPr>
            <p:ph type="body" sz="quarter" idx="13" hasCustomPrompt="1"/>
          </p:nvPr>
        </p:nvSpPr>
        <p:spPr>
          <a:xfrm>
            <a:off x="9601591" y="5012683"/>
            <a:ext cx="2012870"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25" name="TextBox 24"/>
          <p:cNvSpPr txBox="1"/>
          <p:nvPr userDrawn="1"/>
        </p:nvSpPr>
        <p:spPr>
          <a:xfrm>
            <a:off x="722313" y="604657"/>
            <a:ext cx="3395581" cy="184666"/>
          </a:xfrm>
          <a:prstGeom prst="rect">
            <a:avLst/>
          </a:prstGeom>
          <a:noFill/>
        </p:spPr>
        <p:txBody>
          <a:bodyPr wrap="square" lIns="0" tIns="0" rIns="0" bIns="0" rtlCol="0">
            <a:spAutoFit/>
          </a:bodyPr>
          <a:lstStyle/>
          <a:p>
            <a:pPr>
              <a:spcBef>
                <a:spcPts val="1000"/>
              </a:spcBef>
              <a:buClr>
                <a:srgbClr val="FF6503"/>
              </a:buClr>
              <a:buFont typeface="Arial"/>
              <a:buNone/>
              <a:defRPr/>
            </a:pPr>
            <a:r>
              <a:rPr lang="en-US" sz="1200" b="1" cap="all" dirty="0">
                <a:solidFill>
                  <a:srgbClr val="FFFFFF"/>
                </a:solidFill>
              </a:rPr>
              <a:t>Case Study</a:t>
            </a: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7362" y="1100066"/>
            <a:ext cx="340582" cy="480220"/>
          </a:xfrm>
          <a:prstGeom prst="rect">
            <a:avLst/>
          </a:prstGeom>
        </p:spPr>
      </p:pic>
      <p:sp>
        <p:nvSpPr>
          <p:cNvPr id="6" name="Text Placeholder 5"/>
          <p:cNvSpPr>
            <a:spLocks noGrp="1"/>
          </p:cNvSpPr>
          <p:nvPr>
            <p:ph type="body" sz="quarter" idx="14"/>
          </p:nvPr>
        </p:nvSpPr>
        <p:spPr>
          <a:xfrm>
            <a:off x="497876" y="1029748"/>
            <a:ext cx="5343525" cy="544512"/>
          </a:xfrm>
        </p:spPr>
        <p:txBody>
          <a:bodyPr anchor="ctr">
            <a:normAutofit/>
          </a:bodyPr>
          <a:lstStyle>
            <a:lvl1pPr marL="0" indent="0" algn="r">
              <a:buNone/>
              <a:defRPr sz="1600" b="1" cap="all" baseline="0">
                <a:solidFill>
                  <a:schemeClr val="bg1"/>
                </a:solidFill>
              </a:defRPr>
            </a:lvl1pPr>
          </a:lstStyle>
          <a:p>
            <a:pPr lvl="0"/>
            <a:r>
              <a:rPr lang="en-US" smtClean="0"/>
              <a:t>Edit Master text styles</a:t>
            </a:r>
          </a:p>
        </p:txBody>
      </p:sp>
      <p:sp>
        <p:nvSpPr>
          <p:cNvPr id="23" name="Text Placeholder 5"/>
          <p:cNvSpPr>
            <a:spLocks noGrp="1"/>
          </p:cNvSpPr>
          <p:nvPr>
            <p:ph type="body" sz="quarter" idx="15"/>
          </p:nvPr>
        </p:nvSpPr>
        <p:spPr>
          <a:xfrm>
            <a:off x="6333859" y="1029748"/>
            <a:ext cx="5343525" cy="544512"/>
          </a:xfrm>
        </p:spPr>
        <p:txBody>
          <a:bodyPr anchor="ctr">
            <a:normAutofit/>
          </a:bodyPr>
          <a:lstStyle>
            <a:lvl1pPr marL="0" indent="0" algn="l">
              <a:buNone/>
              <a:defRPr sz="1600" b="1" cap="all" baseline="0">
                <a:solidFill>
                  <a:schemeClr val="bg1"/>
                </a:solidFill>
              </a:defRPr>
            </a:lvl1pPr>
          </a:lstStyle>
          <a:p>
            <a:pPr lvl="0"/>
            <a:r>
              <a:rPr lang="en-US" smtClean="0"/>
              <a:t>Edit Master text styles</a:t>
            </a:r>
          </a:p>
        </p:txBody>
      </p:sp>
    </p:spTree>
    <p:extLst>
      <p:ext uri="{BB962C8B-B14F-4D97-AF65-F5344CB8AC3E}">
        <p14:creationId xmlns:p14="http://schemas.microsoft.com/office/powerpoint/2010/main" val="2017793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smtClean="0"/>
              <a:t>Click to edit Master title style</a:t>
            </a:r>
            <a:endParaRPr lang="en-US"/>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2021</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2020 EXLSERVICE HOLDINGS, INC</a:t>
            </a:r>
          </a:p>
        </p:txBody>
      </p:sp>
      <p:pic>
        <p:nvPicPr>
          <p:cNvPr id="24" name="Picture 23"/>
          <p:cNvPicPr>
            <a:picLocks noChangeAspect="1"/>
          </p:cNvPicPr>
          <p:nvPr userDrawn="1"/>
        </p:nvPicPr>
        <p:blipFill>
          <a:blip r:embed="rId3"/>
          <a:stretch>
            <a:fillRect/>
          </a:stretch>
        </p:blipFill>
        <p:spPr>
          <a:xfrm>
            <a:off x="609600" y="6355029"/>
            <a:ext cx="1209541" cy="409569"/>
          </a:xfrm>
          <a:prstGeom prst="rect">
            <a:avLst/>
          </a:prstGeom>
        </p:spPr>
      </p:pic>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smtClean="0"/>
              <a:t>Click to edit Master title style</a:t>
            </a:r>
            <a:endParaRPr lang="en-US"/>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2021</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2020 EXLSERVICE HOLDINGS, INC</a:t>
            </a:r>
          </a:p>
        </p:txBody>
      </p:sp>
      <p:pic>
        <p:nvPicPr>
          <p:cNvPr id="24" name="Picture 23"/>
          <p:cNvPicPr>
            <a:picLocks noChangeAspect="1"/>
          </p:cNvPicPr>
          <p:nvPr userDrawn="1"/>
        </p:nvPicPr>
        <p:blipFill>
          <a:blip r:embed="rId3"/>
          <a:stretch>
            <a:fillRect/>
          </a:stretch>
        </p:blipFill>
        <p:spPr>
          <a:xfrm>
            <a:off x="609600" y="6355029"/>
            <a:ext cx="1209541" cy="409569"/>
          </a:xfrm>
          <a:prstGeom prst="rect">
            <a:avLst/>
          </a:prstGeom>
        </p:spPr>
      </p:pic>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p:cNvSpPr/>
          <p:nvPr userDrawn="1"/>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stretch>
            <a:fillRect/>
          </a:stretch>
        </p:blipFill>
        <p:spPr>
          <a:xfrm>
            <a:off x="10372859" y="6097578"/>
            <a:ext cx="1209541" cy="409569"/>
          </a:xfrm>
          <a:prstGeom prst="rect">
            <a:avLst/>
          </a:prstGeom>
        </p:spPr>
      </p:pic>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smtClean="0"/>
              <a:t>Click to edit Master title style</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3180" y="61446"/>
            <a:ext cx="914400" cy="613410"/>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and Title ONLY">
    <p:bg>
      <p:bgPr>
        <a:solidFill>
          <a:schemeClr val="bg1"/>
        </a:solidFill>
        <a:effectLst/>
      </p:bgPr>
    </p:bg>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smtClean="0"/>
              <a:t>Click to edit Master title style</a:t>
            </a:r>
            <a:endParaRPr lang="en-US"/>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2021</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2020 EXLSERVICE HOLDINGS, INC</a:t>
            </a:r>
          </a:p>
        </p:txBody>
      </p:sp>
      <p:pic>
        <p:nvPicPr>
          <p:cNvPr id="14" name="Picture 13"/>
          <p:cNvPicPr>
            <a:picLocks noChangeAspect="1"/>
          </p:cNvPicPr>
          <p:nvPr userDrawn="1"/>
        </p:nvPicPr>
        <p:blipFill>
          <a:blip r:embed="rId3"/>
          <a:stretch>
            <a:fillRect/>
          </a:stretch>
        </p:blipFill>
        <p:spPr>
          <a:xfrm>
            <a:off x="609600" y="6355029"/>
            <a:ext cx="1209541" cy="409569"/>
          </a:xfrm>
          <a:prstGeom prst="rect">
            <a:avLst/>
          </a:prstGeom>
        </p:spPr>
      </p:pic>
    </p:spTree>
    <p:extLst>
      <p:ext uri="{BB962C8B-B14F-4D97-AF65-F5344CB8AC3E}">
        <p14:creationId xmlns:p14="http://schemas.microsoft.com/office/powerpoint/2010/main" val="563065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smtClean="0"/>
              <a:t>Click to edit Page Heading</a:t>
            </a:r>
            <a:endParaRPr lang="en-US" dirty="0"/>
          </a:p>
        </p:txBody>
      </p:sp>
      <p:grpSp>
        <p:nvGrpSpPr>
          <p:cNvPr id="15" name="Group 14"/>
          <p:cNvGrpSpPr/>
          <p:nvPr userDrawn="1"/>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2021</a:t>
            </a:fld>
            <a:endParaRPr lang="en-US" sz="900" dirty="0" smtClean="0">
              <a:solidFill>
                <a:schemeClr val="bg1"/>
              </a:solidFill>
            </a:endParaRPr>
          </a:p>
        </p:txBody>
      </p:sp>
      <p:sp>
        <p:nvSpPr>
          <p:cNvPr id="21" name="TextBox 20"/>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2" name="TextBox 21"/>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2020 EXLSERVICE HOLDINGS, INC</a:t>
            </a:r>
          </a:p>
        </p:txBody>
      </p:sp>
      <p:pic>
        <p:nvPicPr>
          <p:cNvPr id="14" name="Picture 13"/>
          <p:cNvPicPr>
            <a:picLocks noChangeAspect="1"/>
          </p:cNvPicPr>
          <p:nvPr userDrawn="1"/>
        </p:nvPicPr>
        <p:blipFill>
          <a:blip r:embed="rId3"/>
          <a:stretch>
            <a:fillRect/>
          </a:stretch>
        </p:blipFill>
        <p:spPr>
          <a:xfrm>
            <a:off x="609600" y="6355029"/>
            <a:ext cx="1209541" cy="409569"/>
          </a:xfrm>
          <a:prstGeom prst="rect">
            <a:avLst/>
          </a:prstGeom>
        </p:spPr>
      </p:pic>
    </p:spTree>
    <p:extLst>
      <p:ext uri="{BB962C8B-B14F-4D97-AF65-F5344CB8AC3E}">
        <p14:creationId xmlns:p14="http://schemas.microsoft.com/office/powerpoint/2010/main" val="1392806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Box 16"/>
          <p:cNvSpPr txBox="1"/>
          <p:nvPr userDrawn="1"/>
        </p:nvSpPr>
        <p:spPr>
          <a:xfrm>
            <a:off x="609600" y="4735286"/>
            <a:ext cx="6770914" cy="30777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mn-lt"/>
                <a:ea typeface="+mn-ea"/>
                <a:cs typeface="+mn-cs"/>
              </a:rPr>
              <a:t>© </a:t>
            </a:r>
            <a:r>
              <a:rPr lang="en-US" sz="1000" kern="1200" dirty="0" smtClean="0">
                <a:solidFill>
                  <a:schemeClr val="bg1"/>
                </a:solidFill>
                <a:effectLst/>
                <a:latin typeface="+mn-lt"/>
                <a:ea typeface="+mn-ea"/>
                <a:cs typeface="+mn-cs"/>
              </a:rPr>
              <a:t>2020 </a:t>
            </a:r>
            <a:r>
              <a:rPr lang="en-US" sz="1000" kern="1200" dirty="0" err="1">
                <a:solidFill>
                  <a:schemeClr val="bg1"/>
                </a:solidFill>
                <a:effectLst/>
                <a:latin typeface="+mn-lt"/>
                <a:ea typeface="+mn-ea"/>
                <a:cs typeface="+mn-cs"/>
              </a:rPr>
              <a:t>ExlService</a:t>
            </a:r>
            <a:r>
              <a:rPr lang="en-US" sz="1000" kern="1200" dirty="0">
                <a:solidFill>
                  <a:schemeClr val="bg1"/>
                </a:solidFill>
                <a:effectLst/>
                <a:latin typeface="+mn-lt"/>
                <a:ea typeface="+mn-ea"/>
                <a:cs typeface="+mn-cs"/>
              </a:rPr>
              <a:t> Holdings, Inc.  All rights reserved. For more information go to </a:t>
            </a:r>
            <a:r>
              <a:rPr lang="en-US" sz="1000" kern="1200" dirty="0" err="1">
                <a:solidFill>
                  <a:schemeClr val="bg1"/>
                </a:solidFill>
                <a:effectLst/>
                <a:latin typeface="+mn-lt"/>
                <a:ea typeface="+mn-ea"/>
                <a:cs typeface="+mn-cs"/>
              </a:rPr>
              <a:t>www.exlservice.com</a:t>
            </a:r>
            <a:r>
              <a:rPr lang="en-US" sz="1000" kern="1200" dirty="0">
                <a:solidFill>
                  <a:schemeClr val="bg1"/>
                </a:solidFill>
                <a:effectLst/>
                <a:latin typeface="+mn-lt"/>
                <a:ea typeface="+mn-ea"/>
                <a:cs typeface="+mn-cs"/>
              </a:rPr>
              <a:t>/legal-disclaimer</a:t>
            </a:r>
          </a:p>
          <a:p>
            <a:endParaRPr lang="en-US" sz="1000" dirty="0">
              <a:solidFill>
                <a:schemeClr val="bg1"/>
              </a:solidFill>
            </a:endParaRPr>
          </a:p>
        </p:txBody>
      </p:sp>
      <p:sp>
        <p:nvSpPr>
          <p:cNvPr id="18" name="TextBox 17"/>
          <p:cNvSpPr txBox="1"/>
          <p:nvPr userDrawn="1"/>
        </p:nvSpPr>
        <p:spPr>
          <a:xfrm>
            <a:off x="609600" y="5225144"/>
            <a:ext cx="5995307" cy="1038746"/>
          </a:xfrm>
          <a:prstGeom prst="rect">
            <a:avLst/>
          </a:prstGeom>
          <a:noFill/>
        </p:spPr>
        <p:txBody>
          <a:bodyPr wrap="square" lIns="0" tIns="0" rIns="0" bIns="0" rtlCol="0">
            <a:spAutoFit/>
          </a:bodyPr>
          <a:lstStyle/>
          <a:p>
            <a:r>
              <a:rPr lang="en-US" sz="750" kern="1200" dirty="0" smtClean="0">
                <a:solidFill>
                  <a:schemeClr val="bg2"/>
                </a:solidFill>
                <a:effectLst/>
                <a:latin typeface="+mn-lt"/>
                <a:ea typeface="+mn-ea"/>
                <a:cs typeface="+mn-cs"/>
              </a:rPr>
              <a:t>EXL (NASDAQ: EXLS) is a leading operations management and analytics company that designs and enables agile, customer-centric operating models to help businesses enhance revenue growth and profitability. Our delivery model provides market-leading business outcomes using EXL’s proprietary Digital EXLerator™ Framework, cutting-edge analytics, digital transformation and domain expertise. At EXL,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New York, EXL has more than 31,000 professionals in locations throughout the United States, Europe, Asia (primarily India and Philippines), Latin America, Australia and South Africa. </a:t>
            </a:r>
          </a:p>
          <a:p>
            <a:endParaRPr lang="en-US" sz="750" kern="1200" dirty="0" smtClean="0">
              <a:solidFill>
                <a:schemeClr val="bg2"/>
              </a:solidFill>
              <a:effectLst/>
              <a:latin typeface="+mn-lt"/>
              <a:ea typeface="+mn-ea"/>
              <a:cs typeface="+mn-cs"/>
            </a:endParaRPr>
          </a:p>
          <a:p>
            <a:r>
              <a:rPr lang="en-US" sz="750" kern="1200" dirty="0" smtClean="0">
                <a:solidFill>
                  <a:schemeClr val="bg2"/>
                </a:solidFill>
                <a:effectLst/>
                <a:latin typeface="+mn-lt"/>
                <a:ea typeface="+mn-ea"/>
                <a:cs typeface="+mn-cs"/>
              </a:rPr>
              <a:t>For more information, visit www.exlservice.com  </a:t>
            </a:r>
            <a:endParaRPr lang="en-US" sz="750" kern="1200" dirty="0">
              <a:solidFill>
                <a:schemeClr val="bg2"/>
              </a:solidFill>
              <a:effectLst/>
              <a:latin typeface="+mn-lt"/>
              <a:ea typeface="+mn-ea"/>
              <a:cs typeface="+mn-cs"/>
            </a:endParaRPr>
          </a:p>
        </p:txBody>
      </p:sp>
      <p:sp>
        <p:nvSpPr>
          <p:cNvPr id="19" name="Rectangle 18"/>
          <p:cNvSpPr/>
          <p:nvPr userDrawn="1"/>
        </p:nvSpPr>
        <p:spPr>
          <a:xfrm>
            <a:off x="8852759" y="3581711"/>
            <a:ext cx="2984821" cy="2108269"/>
          </a:xfrm>
          <a:prstGeom prst="rect">
            <a:avLst/>
          </a:prstGeom>
        </p:spPr>
        <p:txBody>
          <a:bodyPr wrap="square">
            <a:spAutoFit/>
          </a:bodyPr>
          <a:lstStyle/>
          <a:p>
            <a:pPr>
              <a:spcAft>
                <a:spcPts val="1200"/>
              </a:spcAft>
            </a:pPr>
            <a:r>
              <a:rPr lang="en-US" sz="2300" b="1" dirty="0" err="1">
                <a:solidFill>
                  <a:srgbClr val="123D71"/>
                </a:solidFill>
                <a:effectLst/>
                <a:latin typeface="Arial" charset="0"/>
              </a:rPr>
              <a:t>EXLservice.com</a:t>
            </a:r>
            <a:endParaRPr lang="en-US" sz="2300" dirty="0">
              <a:solidFill>
                <a:srgbClr val="123D71"/>
              </a:solidFill>
              <a:effectLst/>
              <a:latin typeface="Arial" charset="0"/>
            </a:endParaRPr>
          </a:p>
          <a:p>
            <a:pPr>
              <a:spcAft>
                <a:spcPts val="1200"/>
              </a:spcAft>
            </a:pPr>
            <a:r>
              <a:rPr lang="en-US" sz="1500" b="1" dirty="0">
                <a:solidFill>
                  <a:srgbClr val="FF7C00"/>
                </a:solidFill>
                <a:effectLst/>
                <a:latin typeface="Arial" charset="0"/>
              </a:rPr>
              <a:t>GLOBAL HEADQUARTERS</a:t>
            </a:r>
            <a:endParaRPr lang="en-US" sz="1500" dirty="0">
              <a:solidFill>
                <a:srgbClr val="FF7C00"/>
              </a:solidFill>
              <a:effectLst/>
              <a:latin typeface="Arial" charset="0"/>
            </a:endParaRPr>
          </a:p>
          <a:p>
            <a:r>
              <a:rPr lang="en-US" sz="1100" dirty="0" smtClean="0">
                <a:solidFill>
                  <a:srgbClr val="123D71"/>
                </a:solidFill>
                <a:effectLst/>
                <a:latin typeface="Arial" charset="0"/>
              </a:rPr>
              <a:t>320 </a:t>
            </a:r>
            <a:r>
              <a:rPr lang="en-US" sz="1100" dirty="0">
                <a:solidFill>
                  <a:srgbClr val="123D71"/>
                </a:solidFill>
                <a:effectLst/>
                <a:latin typeface="Arial" charset="0"/>
              </a:rPr>
              <a:t>Park Avenue, </a:t>
            </a:r>
            <a:r>
              <a:rPr lang="en-US" sz="1100" dirty="0" smtClean="0">
                <a:solidFill>
                  <a:srgbClr val="123D71"/>
                </a:solidFill>
                <a:effectLst/>
                <a:latin typeface="Arial" charset="0"/>
              </a:rPr>
              <a:t>29</a:t>
            </a:r>
            <a:r>
              <a:rPr lang="en-US" sz="1100" baseline="30000" dirty="0" smtClean="0">
                <a:solidFill>
                  <a:srgbClr val="123D71"/>
                </a:solidFill>
                <a:effectLst/>
                <a:latin typeface="Arial" charset="0"/>
              </a:rPr>
              <a:t>th</a:t>
            </a:r>
            <a:r>
              <a:rPr lang="en-US" sz="1100" dirty="0" smtClean="0">
                <a:solidFill>
                  <a:srgbClr val="123D71"/>
                </a:solidFill>
                <a:effectLst/>
                <a:latin typeface="Arial" charset="0"/>
              </a:rPr>
              <a:t> </a:t>
            </a:r>
            <a:r>
              <a:rPr lang="en-US" sz="1100" dirty="0">
                <a:solidFill>
                  <a:srgbClr val="123D71"/>
                </a:solidFill>
                <a:effectLst/>
                <a:latin typeface="Arial" charset="0"/>
              </a:rPr>
              <a:t>Floor</a:t>
            </a:r>
          </a:p>
          <a:p>
            <a:r>
              <a:rPr lang="en-US" sz="1100" dirty="0">
                <a:solidFill>
                  <a:srgbClr val="123D71"/>
                </a:solidFill>
                <a:effectLst/>
                <a:latin typeface="Arial" charset="0"/>
              </a:rPr>
              <a:t>New York, New York </a:t>
            </a:r>
            <a:r>
              <a:rPr lang="en-US" sz="1100" dirty="0" smtClean="0">
                <a:solidFill>
                  <a:srgbClr val="123D71"/>
                </a:solidFill>
                <a:effectLst/>
                <a:latin typeface="Arial" charset="0"/>
              </a:rPr>
              <a:t>10022</a:t>
            </a:r>
          </a:p>
          <a:p>
            <a:pPr>
              <a:spcAft>
                <a:spcPts val="1200"/>
              </a:spcAft>
            </a:pPr>
            <a:r>
              <a:rPr lang="en-US" sz="1100" b="1" dirty="0" smtClean="0">
                <a:solidFill>
                  <a:srgbClr val="123D71"/>
                </a:solidFill>
                <a:effectLst/>
                <a:latin typeface="Arial" charset="0"/>
              </a:rPr>
              <a:t>T</a:t>
            </a:r>
            <a:r>
              <a:rPr lang="en-US" sz="1100" dirty="0" smtClean="0">
                <a:solidFill>
                  <a:srgbClr val="123D71"/>
                </a:solidFill>
                <a:effectLst/>
                <a:latin typeface="Arial" charset="0"/>
              </a:rPr>
              <a:t> +1 212.277.7100    </a:t>
            </a:r>
            <a:r>
              <a:rPr lang="en-US" sz="1100" b="1" dirty="0" smtClean="0">
                <a:solidFill>
                  <a:srgbClr val="123D71"/>
                </a:solidFill>
                <a:effectLst/>
                <a:latin typeface="Arial" charset="0"/>
              </a:rPr>
              <a:t>F</a:t>
            </a:r>
            <a:r>
              <a:rPr lang="en-US" sz="1100" dirty="0" smtClean="0">
                <a:solidFill>
                  <a:srgbClr val="123D71"/>
                </a:solidFill>
                <a:effectLst/>
                <a:latin typeface="Arial" charset="0"/>
              </a:rPr>
              <a:t> +1 212.771.7111</a:t>
            </a:r>
          </a:p>
          <a:p>
            <a:r>
              <a:rPr lang="en-US" sz="1000" dirty="0" smtClean="0">
                <a:solidFill>
                  <a:srgbClr val="123D71"/>
                </a:solidFill>
                <a:effectLst/>
                <a:latin typeface="Arial" charset="0"/>
              </a:rPr>
              <a:t>United </a:t>
            </a:r>
            <a:r>
              <a:rPr lang="en-US" sz="1000" dirty="0">
                <a:solidFill>
                  <a:srgbClr val="123D71"/>
                </a:solidFill>
                <a:effectLst/>
                <a:latin typeface="Arial" charset="0"/>
              </a:rPr>
              <a:t>States  •  United Kingdom  •  </a:t>
            </a:r>
            <a:r>
              <a:rPr lang="en-US" sz="1000" dirty="0" smtClean="0">
                <a:solidFill>
                  <a:srgbClr val="123D71"/>
                </a:solidFill>
                <a:effectLst/>
                <a:latin typeface="Arial" charset="0"/>
              </a:rPr>
              <a:t>Australia  Bulgaria  •  Colombia  •  Czech</a:t>
            </a:r>
            <a:r>
              <a:rPr lang="en-US" sz="1000" baseline="0" dirty="0" smtClean="0">
                <a:solidFill>
                  <a:srgbClr val="123D71"/>
                </a:solidFill>
                <a:effectLst/>
                <a:latin typeface="Arial" charset="0"/>
              </a:rPr>
              <a:t> R</a:t>
            </a:r>
            <a:r>
              <a:rPr lang="en-US" sz="1000" dirty="0" smtClean="0">
                <a:solidFill>
                  <a:srgbClr val="123D71"/>
                </a:solidFill>
                <a:effectLst/>
                <a:latin typeface="Arial" charset="0"/>
              </a:rPr>
              <a:t>epublic  •  </a:t>
            </a:r>
            <a:br>
              <a:rPr lang="en-US" sz="1000" dirty="0" smtClean="0">
                <a:solidFill>
                  <a:srgbClr val="123D71"/>
                </a:solidFill>
                <a:effectLst/>
                <a:latin typeface="Arial" charset="0"/>
              </a:rPr>
            </a:br>
            <a:r>
              <a:rPr lang="en-US" sz="1000" spc="-10" baseline="0" dirty="0" smtClean="0">
                <a:solidFill>
                  <a:srgbClr val="123D71"/>
                </a:solidFill>
                <a:effectLst/>
                <a:latin typeface="Arial" charset="0"/>
              </a:rPr>
              <a:t>India  •  Philippines  • </a:t>
            </a:r>
            <a:r>
              <a:rPr lang="en-US" sz="1000" spc="-10" baseline="0" dirty="0">
                <a:solidFill>
                  <a:srgbClr val="123D71"/>
                </a:solidFill>
                <a:effectLst/>
                <a:latin typeface="Arial" charset="0"/>
              </a:rPr>
              <a:t> </a:t>
            </a:r>
            <a:r>
              <a:rPr lang="en-US" sz="1000" spc="-10" baseline="0" dirty="0" smtClean="0">
                <a:solidFill>
                  <a:srgbClr val="123D71"/>
                </a:solidFill>
                <a:effectLst/>
                <a:latin typeface="Arial" charset="0"/>
              </a:rPr>
              <a:t>Romania  •</a:t>
            </a:r>
            <a:r>
              <a:rPr lang="en-US" sz="1000" spc="-10" baseline="0" dirty="0">
                <a:solidFill>
                  <a:srgbClr val="123D71"/>
                </a:solidFill>
                <a:effectLst/>
                <a:latin typeface="Arial" charset="0"/>
              </a:rPr>
              <a:t> </a:t>
            </a:r>
            <a:r>
              <a:rPr lang="en-US" sz="1000" spc="-10" baseline="0" dirty="0" smtClean="0">
                <a:solidFill>
                  <a:srgbClr val="123D71"/>
                </a:solidFill>
                <a:effectLst/>
                <a:latin typeface="Arial" charset="0"/>
              </a:rPr>
              <a:t> South </a:t>
            </a:r>
            <a:r>
              <a:rPr lang="en-US" sz="1000" spc="-10" baseline="0" dirty="0">
                <a:solidFill>
                  <a:srgbClr val="123D71"/>
                </a:solidFill>
                <a:effectLst/>
                <a:latin typeface="Arial" charset="0"/>
              </a:rPr>
              <a:t>Africa</a:t>
            </a:r>
          </a:p>
        </p:txBody>
      </p:sp>
      <p:grpSp>
        <p:nvGrpSpPr>
          <p:cNvPr id="22" name="Group 21"/>
          <p:cNvGrpSpPr/>
          <p:nvPr userDrawn="1"/>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8799513" y="6615920"/>
              <a:ext cx="2703555" cy="162839"/>
              <a:chOff x="8799513" y="6615920"/>
              <a:chExt cx="2703555" cy="162839"/>
            </a:xfrm>
          </p:grpSpPr>
          <p:cxnSp>
            <p:nvCxnSpPr>
              <p:cNvPr id="25" name="Straight Connector 24"/>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2021</a:t>
            </a:fld>
            <a:endParaRPr lang="en-US" sz="900" dirty="0" smtClean="0">
              <a:solidFill>
                <a:schemeClr val="bg1"/>
              </a:solidFill>
            </a:endParaRPr>
          </a:p>
        </p:txBody>
      </p:sp>
      <p:sp>
        <p:nvSpPr>
          <p:cNvPr id="28" name="TextBox 27"/>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9" name="TextBox 28"/>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2020 EXLSERVICE HOLDINGS, INC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18602" r="1"/>
          <a:stretch/>
        </p:blipFill>
        <p:spPr>
          <a:xfrm>
            <a:off x="2273643" y="0"/>
            <a:ext cx="9924828" cy="6864691"/>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smtClean="0"/>
              <a:t>Name of Presenter</a:t>
            </a:r>
          </a:p>
        </p:txBody>
      </p:sp>
      <p:sp>
        <p:nvSpPr>
          <p:cNvPr id="18" name="Rectangle 17"/>
          <p:cNvSpPr/>
          <p:nvPr userDrawn="1"/>
        </p:nvSpPr>
        <p:spPr>
          <a:xfrm>
            <a:off x="8243454" y="6343135"/>
            <a:ext cx="1306448" cy="215444"/>
          </a:xfrm>
          <a:prstGeom prst="rect">
            <a:avLst/>
          </a:prstGeom>
        </p:spPr>
        <p:txBody>
          <a:bodyPr wrap="none" lIns="0" rIns="0">
            <a:spAutoFit/>
          </a:bodyPr>
          <a:lstStyle/>
          <a:p>
            <a:r>
              <a:rPr lang="en-US" sz="800" dirty="0" smtClean="0">
                <a:solidFill>
                  <a:schemeClr val="bg1"/>
                </a:solidFill>
                <a:latin typeface="Century Gothic" pitchFamily="34" charset="0"/>
              </a:rPr>
              <a:t>© </a:t>
            </a:r>
            <a:r>
              <a:rPr lang="en-US" sz="800" dirty="0" err="1" smtClean="0">
                <a:solidFill>
                  <a:schemeClr val="bg1"/>
                </a:solidFill>
                <a:latin typeface="Century Gothic" pitchFamily="34" charset="0"/>
              </a:rPr>
              <a:t>ExlService</a:t>
            </a:r>
            <a:r>
              <a:rPr lang="en-US" sz="800" baseline="0" dirty="0" smtClean="0">
                <a:solidFill>
                  <a:schemeClr val="bg1"/>
                </a:solidFill>
                <a:latin typeface="Century Gothic" pitchFamily="34" charset="0"/>
              </a:rPr>
              <a:t> Holdings, Inc. </a:t>
            </a:r>
            <a:endParaRPr lang="en-US" sz="800" dirty="0"/>
          </a:p>
        </p:txBody>
      </p:sp>
      <p:pic>
        <p:nvPicPr>
          <p:cNvPr id="9" name="Picture 8"/>
          <p:cNvPicPr>
            <a:picLocks noChangeAspect="1"/>
          </p:cNvPicPr>
          <p:nvPr userDrawn="1"/>
        </p:nvPicPr>
        <p:blipFill>
          <a:blip r:embed="rId4"/>
          <a:stretch>
            <a:fillRect/>
          </a:stretch>
        </p:blipFill>
        <p:spPr>
          <a:xfrm>
            <a:off x="9691765" y="325224"/>
            <a:ext cx="1880710" cy="64932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2021</a:t>
            </a:fld>
            <a:endParaRPr lang="en-US" sz="900" dirty="0" smtClean="0">
              <a:solidFill>
                <a:schemeClr val="bg1"/>
              </a:solidFill>
            </a:endParaRPr>
          </a:p>
        </p:txBody>
      </p:sp>
      <p:sp>
        <p:nvSpPr>
          <p:cNvPr id="23" name="TextBox 22"/>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4" name="TextBox 23"/>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2020 EXLSERVICE HOLDINGS, INC</a:t>
            </a:r>
          </a:p>
        </p:txBody>
      </p:sp>
      <p:pic>
        <p:nvPicPr>
          <p:cNvPr id="16" name="Picture 15"/>
          <p:cNvPicPr>
            <a:picLocks noChangeAspect="1"/>
          </p:cNvPicPr>
          <p:nvPr userDrawn="1"/>
        </p:nvPicPr>
        <p:blipFill>
          <a:blip r:embed="rId3"/>
          <a:stretch>
            <a:fillRect/>
          </a:stretch>
        </p:blipFill>
        <p:spPr>
          <a:xfrm>
            <a:off x="609600" y="6355029"/>
            <a:ext cx="1209541" cy="409569"/>
          </a:xfrm>
          <a:prstGeom prst="rect">
            <a:avLst/>
          </a:prstGeom>
        </p:spPr>
      </p:pic>
    </p:spTree>
    <p:extLst>
      <p:ext uri="{BB962C8B-B14F-4D97-AF65-F5344CB8AC3E}">
        <p14:creationId xmlns:p14="http://schemas.microsoft.com/office/powerpoint/2010/main" val="99985793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2286000"/>
            <a:ext cx="10972800" cy="41147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2021</a:t>
            </a:fld>
            <a:endParaRPr lang="en-US" sz="900" dirty="0" smtClean="0">
              <a:solidFill>
                <a:schemeClr val="bg1"/>
              </a:solidFill>
            </a:endParaRPr>
          </a:p>
        </p:txBody>
      </p:sp>
      <p:sp>
        <p:nvSpPr>
          <p:cNvPr id="19" name="TextBox 18"/>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0" name="TextBox 19"/>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2020 EXLSERVICE HOLDINGS, INC</a:t>
            </a:r>
          </a:p>
        </p:txBody>
      </p:sp>
      <p:pic>
        <p:nvPicPr>
          <p:cNvPr id="17" name="Picture 16"/>
          <p:cNvPicPr>
            <a:picLocks noChangeAspect="1"/>
          </p:cNvPicPr>
          <p:nvPr userDrawn="1"/>
        </p:nvPicPr>
        <p:blipFill>
          <a:blip r:embed="rId3"/>
          <a:stretch>
            <a:fillRect/>
          </a:stretch>
        </p:blipFill>
        <p:spPr>
          <a:xfrm>
            <a:off x="609600" y="6355029"/>
            <a:ext cx="1209541" cy="409569"/>
          </a:xfrm>
          <a:prstGeom prst="rect">
            <a:avLst/>
          </a:prstGeom>
        </p:spPr>
      </p:pic>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30" name="Group 29"/>
          <p:cNvGrpSpPr/>
          <p:nvPr userDrawn="1"/>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2021</a:t>
            </a:fld>
            <a:endParaRPr lang="en-US" sz="900" dirty="0" smtClean="0">
              <a:solidFill>
                <a:schemeClr val="bg1"/>
              </a:solidFill>
            </a:endParaRPr>
          </a:p>
        </p:txBody>
      </p:sp>
      <p:sp>
        <p:nvSpPr>
          <p:cNvPr id="36" name="TextBox 3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37" name="TextBox 3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2020 EXLSERVICE HOLDINGS, INC</a:t>
            </a:r>
          </a:p>
        </p:txBody>
      </p:sp>
      <p:pic>
        <p:nvPicPr>
          <p:cNvPr id="16" name="Picture 15"/>
          <p:cNvPicPr>
            <a:picLocks noChangeAspect="1"/>
          </p:cNvPicPr>
          <p:nvPr userDrawn="1"/>
        </p:nvPicPr>
        <p:blipFill>
          <a:blip r:embed="rId3"/>
          <a:stretch>
            <a:fillRect/>
          </a:stretch>
        </p:blipFill>
        <p:spPr>
          <a:xfrm>
            <a:off x="609600" y="6355029"/>
            <a:ext cx="1209541" cy="409569"/>
          </a:xfrm>
          <a:prstGeom prst="rect">
            <a:avLst/>
          </a:prstGeom>
        </p:spPr>
      </p:pic>
    </p:spTree>
    <p:extLst>
      <p:ext uri="{BB962C8B-B14F-4D97-AF65-F5344CB8AC3E}">
        <p14:creationId xmlns:p14="http://schemas.microsoft.com/office/powerpoint/2010/main" val="371067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pic>
        <p:nvPicPr>
          <p:cNvPr id="4" name="Picture 3"/>
          <p:cNvPicPr>
            <a:picLocks noChangeAspect="1"/>
          </p:cNvPicPr>
          <p:nvPr userDrawn="1"/>
        </p:nvPicPr>
        <p:blipFill>
          <a:blip r:embed="rId2"/>
          <a:stretch>
            <a:fillRect/>
          </a:stretch>
        </p:blipFill>
        <p:spPr>
          <a:xfrm>
            <a:off x="831850" y="537332"/>
            <a:ext cx="1880710" cy="649324"/>
          </a:xfrm>
          <a:prstGeom prst="rect">
            <a:avLst/>
          </a:prstGeom>
        </p:spPr>
      </p:pic>
    </p:spTree>
    <p:extLst>
      <p:ext uri="{BB962C8B-B14F-4D97-AF65-F5344CB8AC3E}">
        <p14:creationId xmlns:p14="http://schemas.microsoft.com/office/powerpoint/2010/main" val="5527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pic>
        <p:nvPicPr>
          <p:cNvPr id="5" name="Picture 4"/>
          <p:cNvPicPr>
            <a:picLocks noChangeAspect="1"/>
          </p:cNvPicPr>
          <p:nvPr userDrawn="1"/>
        </p:nvPicPr>
        <p:blipFill>
          <a:blip r:embed="rId2"/>
          <a:stretch>
            <a:fillRect/>
          </a:stretch>
        </p:blipFill>
        <p:spPr>
          <a:xfrm>
            <a:off x="831850" y="537332"/>
            <a:ext cx="1880710" cy="64932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6">
    <p:bg>
      <p:bgPr>
        <a:solidFill>
          <a:schemeClr val="accent4"/>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748272" cy="6858000"/>
          </a:xfrm>
          <a:prstGeom prst="rect">
            <a:avLst/>
          </a:prstGeom>
        </p:spPr>
      </p:pic>
      <p:sp>
        <p:nvSpPr>
          <p:cNvPr id="11" name="Rectangle 7"/>
          <p:cNvSpPr/>
          <p:nvPr userDrawn="1"/>
        </p:nvSpPr>
        <p:spPr>
          <a:xfrm rot="10800000">
            <a:off x="2152651" y="0"/>
            <a:ext cx="100330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4047726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4047726 w 12442426"/>
              <a:gd name="connsiteY4" fmla="*/ 0 h 6858000"/>
              <a:gd name="connsiteX0" fmla="*/ 0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0 w 1244242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426" h="6858000">
                <a:moveTo>
                  <a:pt x="0" y="0"/>
                </a:moveTo>
                <a:lnTo>
                  <a:pt x="12442426" y="0"/>
                </a:lnTo>
                <a:lnTo>
                  <a:pt x="6758282" y="6858000"/>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pic>
        <p:nvPicPr>
          <p:cNvPr id="6" name="Picture 5"/>
          <p:cNvPicPr>
            <a:picLocks noChangeAspect="1"/>
          </p:cNvPicPr>
          <p:nvPr userDrawn="1"/>
        </p:nvPicPr>
        <p:blipFill>
          <a:blip r:embed="rId3"/>
          <a:stretch>
            <a:fillRect/>
          </a:stretch>
        </p:blipFill>
        <p:spPr>
          <a:xfrm>
            <a:off x="9841390" y="537332"/>
            <a:ext cx="1880710" cy="64932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LT_Case Study">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normAutofit/>
          </a:bodyPr>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609600"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2021</a:t>
            </a:fld>
            <a:endParaRPr lang="en-US" sz="900" dirty="0" smtClean="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2020 EXLSERVICE HOLDINGS, INC</a:t>
            </a:r>
          </a:p>
        </p:txBody>
      </p:sp>
      <p:pic>
        <p:nvPicPr>
          <p:cNvPr id="28" name="Picture 27"/>
          <p:cNvPicPr>
            <a:picLocks noChangeAspect="1"/>
          </p:cNvPicPr>
          <p:nvPr userDrawn="1"/>
        </p:nvPicPr>
        <p:blipFill>
          <a:blip r:embed="rId3"/>
          <a:stretch>
            <a:fillRect/>
          </a:stretch>
        </p:blipFill>
        <p:spPr>
          <a:xfrm>
            <a:off x="609600" y="6355029"/>
            <a:ext cx="1209541" cy="40956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557591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8" r:id="rId4"/>
    <p:sldLayoutId id="2147483702" r:id="rId5"/>
    <p:sldLayoutId id="2147483651" r:id="rId6"/>
    <p:sldLayoutId id="2147483661" r:id="rId7"/>
    <p:sldLayoutId id="2147483665" r:id="rId8"/>
    <p:sldLayoutId id="2147483666" r:id="rId9"/>
    <p:sldLayoutId id="2147483704" r:id="rId10"/>
    <p:sldLayoutId id="2147483696" r:id="rId11"/>
    <p:sldLayoutId id="2147483670" r:id="rId12"/>
    <p:sldLayoutId id="2147483671" r:id="rId13"/>
    <p:sldLayoutId id="2147483697" r:id="rId14"/>
    <p:sldLayoutId id="2147483698" r:id="rId15"/>
    <p:sldLayoutId id="2147483705" r:id="rId16"/>
    <p:sldLayoutId id="2147483703" r:id="rId17"/>
    <p:sldLayoutId id="2147483701" r:id="rId18"/>
    <p:sldLayoutId id="2147483667" r:id="rId19"/>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84" userDrawn="1">
          <p15:clr>
            <a:srgbClr val="F26B43"/>
          </p15:clr>
        </p15:guide>
        <p15:guide id="4" pos="7296" userDrawn="1">
          <p15:clr>
            <a:srgbClr val="F26B43"/>
          </p15:clr>
        </p15:guide>
        <p15:guide id="5" pos="810" userDrawn="1">
          <p15:clr>
            <a:srgbClr val="F26B43"/>
          </p15:clr>
        </p15:guide>
        <p15:guide id="6" pos="947" userDrawn="1">
          <p15:clr>
            <a:srgbClr val="F26B43"/>
          </p15:clr>
        </p15:guide>
        <p15:guide id="7" pos="1397" userDrawn="1">
          <p15:clr>
            <a:srgbClr val="F26B43"/>
          </p15:clr>
        </p15:guide>
        <p15:guide id="8" pos="1534" userDrawn="1">
          <p15:clr>
            <a:srgbClr val="F26B43"/>
          </p15:clr>
        </p15:guide>
        <p15:guide id="9" pos="1985" userDrawn="1">
          <p15:clr>
            <a:srgbClr val="F26B43"/>
          </p15:clr>
        </p15:guide>
        <p15:guide id="10" pos="2133" userDrawn="1">
          <p15:clr>
            <a:srgbClr val="F26B43"/>
          </p15:clr>
        </p15:guide>
        <p15:guide id="11" pos="2583" userDrawn="1">
          <p15:clr>
            <a:srgbClr val="F26B43"/>
          </p15:clr>
        </p15:guide>
        <p15:guide id="12" pos="2720" userDrawn="1">
          <p15:clr>
            <a:srgbClr val="F26B43"/>
          </p15:clr>
        </p15:guide>
        <p15:guide id="13" pos="3177" userDrawn="1">
          <p15:clr>
            <a:srgbClr val="F26B43"/>
          </p15:clr>
        </p15:guide>
        <p15:guide id="14" pos="3319" userDrawn="1">
          <p15:clr>
            <a:srgbClr val="F26B43"/>
          </p15:clr>
        </p15:guide>
        <p15:guide id="15" pos="3770" userDrawn="1">
          <p15:clr>
            <a:srgbClr val="F26B43"/>
          </p15:clr>
        </p15:guide>
        <p15:guide id="16" pos="3907" userDrawn="1">
          <p15:clr>
            <a:srgbClr val="F26B43"/>
          </p15:clr>
        </p15:guide>
        <p15:guide id="17" pos="4357" userDrawn="1">
          <p15:clr>
            <a:srgbClr val="F26B43"/>
          </p15:clr>
        </p15:guide>
        <p15:guide id="18" pos="4500" userDrawn="1">
          <p15:clr>
            <a:srgbClr val="F26B43"/>
          </p15:clr>
        </p15:guide>
        <p15:guide id="19" pos="4950" userDrawn="1">
          <p15:clr>
            <a:srgbClr val="F26B43"/>
          </p15:clr>
        </p15:guide>
        <p15:guide id="20" pos="5093" userDrawn="1">
          <p15:clr>
            <a:srgbClr val="F26B43"/>
          </p15:clr>
        </p15:guide>
        <p15:guide id="21" pos="5543" userDrawn="1">
          <p15:clr>
            <a:srgbClr val="F26B43"/>
          </p15:clr>
        </p15:guide>
        <p15:guide id="22" pos="5686" userDrawn="1">
          <p15:clr>
            <a:srgbClr val="F26B43"/>
          </p15:clr>
        </p15:guide>
        <p15:guide id="23" pos="6128" userDrawn="1">
          <p15:clr>
            <a:srgbClr val="F26B43"/>
          </p15:clr>
        </p15:guide>
        <p15:guide id="24" pos="6273" userDrawn="1">
          <p15:clr>
            <a:srgbClr val="F26B43"/>
          </p15:clr>
        </p15:guide>
        <p15:guide id="25" pos="6724" userDrawn="1">
          <p15:clr>
            <a:srgbClr val="F26B43"/>
          </p15:clr>
        </p15:guide>
        <p15:guide id="26" pos="6872" userDrawn="1">
          <p15:clr>
            <a:srgbClr val="F26B43"/>
          </p15:clr>
        </p15:guide>
        <p15:guide id="27" orient="horz" pos="11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09600" y="88937"/>
            <a:ext cx="9624163" cy="585920"/>
          </a:xfrm>
        </p:spPr>
        <p:txBody>
          <a:bodyPr>
            <a:normAutofit/>
          </a:bodyPr>
          <a:lstStyle/>
          <a:p>
            <a:r>
              <a:rPr lang="en-US" sz="2400" dirty="0" smtClean="0">
                <a:latin typeface="Calibri Heading"/>
              </a:rPr>
              <a:t>CASE STUDY: </a:t>
            </a:r>
            <a:r>
              <a:rPr lang="en-US" sz="2400" dirty="0" smtClean="0">
                <a:latin typeface="Calibri Heading"/>
              </a:rPr>
              <a:t>RKS</a:t>
            </a:r>
            <a:r>
              <a:rPr lang="en-US" sz="2400" dirty="0" smtClean="0">
                <a:latin typeface="Calibri Heading"/>
              </a:rPr>
              <a:t> </a:t>
            </a:r>
            <a:r>
              <a:rPr lang="en-US" sz="2400" dirty="0" smtClean="0">
                <a:latin typeface="Calibri Heading"/>
              </a:rPr>
              <a:t>– analysis</a:t>
            </a:r>
            <a:endParaRPr lang="en-US" sz="2400" dirty="0">
              <a:latin typeface="Calibri Heading"/>
            </a:endParaRPr>
          </a:p>
        </p:txBody>
      </p:sp>
      <p:sp>
        <p:nvSpPr>
          <p:cNvPr id="4" name="Rounded Rectangle 3"/>
          <p:cNvSpPr/>
          <p:nvPr/>
        </p:nvSpPr>
        <p:spPr>
          <a:xfrm>
            <a:off x="402567" y="852398"/>
            <a:ext cx="11268975" cy="473032"/>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1100" dirty="0">
                <a:solidFill>
                  <a:schemeClr val="bg1"/>
                </a:solidFill>
              </a:rPr>
              <a:t>Claim notifications are received via Website, EDI feed, or Contact Center, or death notification </a:t>
            </a:r>
            <a:r>
              <a:rPr lang="en-US" sz="1100" dirty="0" smtClean="0">
                <a:solidFill>
                  <a:schemeClr val="bg1"/>
                </a:solidFill>
              </a:rPr>
              <a:t>mailbox. </a:t>
            </a:r>
            <a:r>
              <a:rPr lang="en-US" sz="1100" dirty="0">
                <a:solidFill>
                  <a:schemeClr val="bg1"/>
                </a:solidFill>
              </a:rPr>
              <a:t>Condolence package to be sent for claims </a:t>
            </a:r>
          </a:p>
        </p:txBody>
      </p:sp>
      <p:sp>
        <p:nvSpPr>
          <p:cNvPr id="74" name="TextBox 73"/>
          <p:cNvSpPr txBox="1"/>
          <p:nvPr/>
        </p:nvSpPr>
        <p:spPr>
          <a:xfrm>
            <a:off x="9204090" y="2273092"/>
            <a:ext cx="1762133" cy="169277"/>
          </a:xfrm>
          <a:prstGeom prst="rect">
            <a:avLst/>
          </a:prstGeom>
          <a:noFill/>
        </p:spPr>
        <p:txBody>
          <a:bodyPr wrap="square" lIns="0" tIns="0" rIns="0" bIns="0" rtlCol="0" anchor="ctr">
            <a:spAutoFit/>
          </a:bodyPr>
          <a:lstStyle/>
          <a:p>
            <a:r>
              <a:rPr lang="en-US" sz="1100" dirty="0" smtClean="0"/>
              <a:t>FTE migrated</a:t>
            </a:r>
            <a:endParaRPr lang="en-US" sz="1100" dirty="0"/>
          </a:p>
        </p:txBody>
      </p:sp>
      <p:sp>
        <p:nvSpPr>
          <p:cNvPr id="75" name="TextBox 74"/>
          <p:cNvSpPr txBox="1"/>
          <p:nvPr/>
        </p:nvSpPr>
        <p:spPr>
          <a:xfrm>
            <a:off x="8514045" y="2013472"/>
            <a:ext cx="570670" cy="615553"/>
          </a:xfrm>
          <a:prstGeom prst="rect">
            <a:avLst/>
          </a:prstGeom>
          <a:noFill/>
        </p:spPr>
        <p:txBody>
          <a:bodyPr wrap="none" lIns="0" tIns="0" rIns="0" bIns="0" rtlCol="0" anchor="ctr">
            <a:spAutoFit/>
          </a:bodyPr>
          <a:lstStyle/>
          <a:p>
            <a:pPr algn="r"/>
            <a:r>
              <a:rPr lang="en-US" sz="4000" dirty="0" smtClean="0">
                <a:solidFill>
                  <a:schemeClr val="accent1"/>
                </a:solidFill>
              </a:rPr>
              <a:t>03</a:t>
            </a:r>
            <a:endParaRPr lang="en-US" sz="4000" dirty="0" smtClean="0">
              <a:solidFill>
                <a:schemeClr val="accent1"/>
              </a:solidFill>
            </a:endParaRPr>
          </a:p>
        </p:txBody>
      </p:sp>
      <p:sp>
        <p:nvSpPr>
          <p:cNvPr id="10" name="TextBox 9"/>
          <p:cNvSpPr txBox="1"/>
          <p:nvPr/>
        </p:nvSpPr>
        <p:spPr>
          <a:xfrm>
            <a:off x="383659" y="1918464"/>
            <a:ext cx="835165" cy="200055"/>
          </a:xfrm>
          <a:prstGeom prst="rect">
            <a:avLst/>
          </a:prstGeom>
          <a:noFill/>
        </p:spPr>
        <p:txBody>
          <a:bodyPr wrap="none" lIns="0" tIns="0" rIns="0" bIns="0" rtlCol="0" anchor="ctr">
            <a:spAutoFit/>
          </a:bodyPr>
          <a:lstStyle/>
          <a:p>
            <a:r>
              <a:rPr lang="en-US" sz="1300" b="1" dirty="0" smtClean="0">
                <a:solidFill>
                  <a:schemeClr val="accent3"/>
                </a:solidFill>
              </a:rPr>
              <a:t>Processes</a:t>
            </a:r>
          </a:p>
        </p:txBody>
      </p:sp>
      <p:cxnSp>
        <p:nvCxnSpPr>
          <p:cNvPr id="16" name="Straight Connector 15"/>
          <p:cNvCxnSpPr/>
          <p:nvPr/>
        </p:nvCxnSpPr>
        <p:spPr>
          <a:xfrm>
            <a:off x="1375070" y="2018492"/>
            <a:ext cx="1554480" cy="0"/>
          </a:xfrm>
          <a:prstGeom prst="line">
            <a:avLst/>
          </a:prstGeom>
          <a:ln>
            <a:solidFill>
              <a:schemeClr val="accent3"/>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110652" y="1918464"/>
            <a:ext cx="1614866" cy="200055"/>
          </a:xfrm>
          <a:prstGeom prst="rect">
            <a:avLst/>
          </a:prstGeom>
          <a:noFill/>
        </p:spPr>
        <p:txBody>
          <a:bodyPr wrap="none" lIns="0" tIns="0" rIns="0" bIns="0" rtlCol="0" anchor="ctr">
            <a:spAutoFit/>
          </a:bodyPr>
          <a:lstStyle/>
          <a:p>
            <a:r>
              <a:rPr lang="en-US" sz="1300" b="1" dirty="0" smtClean="0">
                <a:solidFill>
                  <a:schemeClr val="accent3"/>
                </a:solidFill>
              </a:rPr>
              <a:t>Transition Timelines</a:t>
            </a:r>
          </a:p>
        </p:txBody>
      </p:sp>
      <p:cxnSp>
        <p:nvCxnSpPr>
          <p:cNvPr id="65" name="Straight Connector 64"/>
          <p:cNvCxnSpPr/>
          <p:nvPr/>
        </p:nvCxnSpPr>
        <p:spPr>
          <a:xfrm>
            <a:off x="4864337" y="2018492"/>
            <a:ext cx="3200400" cy="0"/>
          </a:xfrm>
          <a:prstGeom prst="line">
            <a:avLst/>
          </a:prstGeom>
          <a:ln>
            <a:solidFill>
              <a:schemeClr val="accent3"/>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83659" y="2161080"/>
            <a:ext cx="3289301" cy="153888"/>
          </a:xfrm>
          <a:prstGeom prst="rect">
            <a:avLst/>
          </a:prstGeom>
          <a:noFill/>
        </p:spPr>
        <p:txBody>
          <a:bodyPr wrap="square" lIns="0" tIns="0" rIns="0" bIns="0" rtlCol="0" anchor="t">
            <a:spAutoFit/>
          </a:bodyPr>
          <a:lstStyle/>
          <a:p>
            <a:pPr marL="114300" indent="-114300">
              <a:buClr>
                <a:schemeClr val="accent3"/>
              </a:buClr>
              <a:buFont typeface="Arial" panose="020B0604020202020204" pitchFamily="34" charset="0"/>
              <a:buChar char="•"/>
            </a:pPr>
            <a:r>
              <a:rPr lang="en-US" sz="1000" dirty="0" smtClean="0"/>
              <a:t>GUL</a:t>
            </a:r>
            <a:endParaRPr lang="en-US" sz="1000" dirty="0"/>
          </a:p>
        </p:txBody>
      </p:sp>
      <p:sp>
        <p:nvSpPr>
          <p:cNvPr id="38" name="TextBox 37"/>
          <p:cNvSpPr txBox="1"/>
          <p:nvPr/>
        </p:nvSpPr>
        <p:spPr>
          <a:xfrm>
            <a:off x="3078531" y="2161080"/>
            <a:ext cx="3970369" cy="153888"/>
          </a:xfrm>
          <a:prstGeom prst="rect">
            <a:avLst/>
          </a:prstGeom>
          <a:noFill/>
        </p:spPr>
        <p:txBody>
          <a:bodyPr wrap="square" lIns="0" tIns="0" rIns="0" bIns="0" rtlCol="0" anchor="t">
            <a:spAutoFit/>
          </a:bodyPr>
          <a:lstStyle/>
          <a:p>
            <a:pPr marL="120650" indent="-120650">
              <a:buClr>
                <a:schemeClr val="accent3"/>
              </a:buClr>
              <a:buFont typeface="Arial" panose="020B0604020202020204" pitchFamily="34" charset="0"/>
              <a:buChar char="•"/>
            </a:pPr>
            <a:r>
              <a:rPr lang="en-US" sz="1000" dirty="0" smtClean="0"/>
              <a:t>110</a:t>
            </a:r>
            <a:r>
              <a:rPr lang="en-US" sz="1000" dirty="0" smtClean="0"/>
              <a:t> </a:t>
            </a:r>
            <a:r>
              <a:rPr lang="en-US" sz="1000" dirty="0" smtClean="0"/>
              <a:t>days </a:t>
            </a:r>
            <a:r>
              <a:rPr lang="en-US" sz="1000" dirty="0"/>
              <a:t>(From training to ramp</a:t>
            </a:r>
            <a:r>
              <a:rPr lang="en-US" sz="1000" dirty="0" smtClean="0"/>
              <a:t>)</a:t>
            </a:r>
            <a:endParaRPr lang="en-US" sz="1000" dirty="0"/>
          </a:p>
        </p:txBody>
      </p:sp>
      <p:sp>
        <p:nvSpPr>
          <p:cNvPr id="11" name="TextBox 10"/>
          <p:cNvSpPr txBox="1"/>
          <p:nvPr/>
        </p:nvSpPr>
        <p:spPr>
          <a:xfrm>
            <a:off x="383659" y="2439241"/>
            <a:ext cx="449097" cy="200055"/>
          </a:xfrm>
          <a:prstGeom prst="rect">
            <a:avLst/>
          </a:prstGeom>
          <a:noFill/>
        </p:spPr>
        <p:txBody>
          <a:bodyPr wrap="none" lIns="0" tIns="0" rIns="0" bIns="0" rtlCol="0" anchor="ctr">
            <a:spAutoFit/>
          </a:bodyPr>
          <a:lstStyle/>
          <a:p>
            <a:r>
              <a:rPr lang="en-US" sz="1300" b="1" dirty="0" smtClean="0">
                <a:solidFill>
                  <a:schemeClr val="accent3"/>
                </a:solidFill>
              </a:rPr>
              <a:t>FTE’s</a:t>
            </a:r>
          </a:p>
        </p:txBody>
      </p:sp>
      <p:cxnSp>
        <p:nvCxnSpPr>
          <p:cNvPr id="18" name="Straight Connector 17"/>
          <p:cNvCxnSpPr/>
          <p:nvPr/>
        </p:nvCxnSpPr>
        <p:spPr>
          <a:xfrm>
            <a:off x="997881" y="2539269"/>
            <a:ext cx="1920240" cy="0"/>
          </a:xfrm>
          <a:prstGeom prst="line">
            <a:avLst/>
          </a:prstGeom>
          <a:ln>
            <a:solidFill>
              <a:schemeClr val="accent3"/>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110652" y="2439241"/>
            <a:ext cx="1598643" cy="200055"/>
          </a:xfrm>
          <a:prstGeom prst="rect">
            <a:avLst/>
          </a:prstGeom>
          <a:noFill/>
        </p:spPr>
        <p:txBody>
          <a:bodyPr wrap="none" lIns="0" tIns="0" rIns="0" bIns="0" rtlCol="0" anchor="ctr">
            <a:spAutoFit/>
          </a:bodyPr>
          <a:lstStyle/>
          <a:p>
            <a:r>
              <a:rPr lang="en-US" sz="1300" b="1" dirty="0" smtClean="0">
                <a:solidFill>
                  <a:schemeClr val="accent3"/>
                </a:solidFill>
              </a:rPr>
              <a:t>Knowledge Transfer</a:t>
            </a:r>
          </a:p>
        </p:txBody>
      </p:sp>
      <p:cxnSp>
        <p:nvCxnSpPr>
          <p:cNvPr id="66" name="Straight Connector 65"/>
          <p:cNvCxnSpPr/>
          <p:nvPr/>
        </p:nvCxnSpPr>
        <p:spPr>
          <a:xfrm>
            <a:off x="4864337" y="2539269"/>
            <a:ext cx="3200400" cy="0"/>
          </a:xfrm>
          <a:prstGeom prst="line">
            <a:avLst/>
          </a:prstGeom>
          <a:ln>
            <a:solidFill>
              <a:schemeClr val="accent3"/>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83659" y="2694555"/>
            <a:ext cx="3289301" cy="153888"/>
          </a:xfrm>
          <a:prstGeom prst="rect">
            <a:avLst/>
          </a:prstGeom>
          <a:noFill/>
        </p:spPr>
        <p:txBody>
          <a:bodyPr wrap="square" lIns="0" tIns="0" rIns="0" bIns="0" rtlCol="0" anchor="t">
            <a:spAutoFit/>
          </a:bodyPr>
          <a:lstStyle/>
          <a:p>
            <a:pPr marL="114300" indent="-114300">
              <a:buClr>
                <a:schemeClr val="accent3"/>
              </a:buClr>
              <a:buFont typeface="Arial" panose="020B0604020202020204" pitchFamily="34" charset="0"/>
              <a:buChar char="•"/>
            </a:pPr>
            <a:r>
              <a:rPr lang="en-US" sz="1000" dirty="0" smtClean="0"/>
              <a:t>Back Office – </a:t>
            </a:r>
            <a:r>
              <a:rPr lang="en-US" sz="1000" dirty="0" smtClean="0"/>
              <a:t>03 </a:t>
            </a:r>
            <a:r>
              <a:rPr lang="en-US" sz="1000" dirty="0" smtClean="0"/>
              <a:t>FTE</a:t>
            </a:r>
            <a:endParaRPr lang="en-US" sz="1000" dirty="0"/>
          </a:p>
        </p:txBody>
      </p:sp>
      <p:sp>
        <p:nvSpPr>
          <p:cNvPr id="39" name="TextBox 38"/>
          <p:cNvSpPr txBox="1"/>
          <p:nvPr/>
        </p:nvSpPr>
        <p:spPr>
          <a:xfrm>
            <a:off x="3078531" y="2694555"/>
            <a:ext cx="5017184" cy="1231106"/>
          </a:xfrm>
          <a:prstGeom prst="rect">
            <a:avLst/>
          </a:prstGeom>
          <a:noFill/>
        </p:spPr>
        <p:txBody>
          <a:bodyPr wrap="square" lIns="0" tIns="0" rIns="0" bIns="0" rtlCol="0" anchor="t">
            <a:spAutoFit/>
          </a:bodyPr>
          <a:lstStyle/>
          <a:p>
            <a:pPr marL="120650" indent="-120650">
              <a:buClr>
                <a:schemeClr val="accent3"/>
              </a:buClr>
              <a:buFont typeface="Arial" panose="020B0604020202020204" pitchFamily="34" charset="0"/>
              <a:buChar char="•"/>
            </a:pPr>
            <a:r>
              <a:rPr lang="en-US" sz="1000" dirty="0"/>
              <a:t>4</a:t>
            </a:r>
            <a:r>
              <a:rPr lang="en-US" sz="1000" dirty="0" smtClean="0"/>
              <a:t> </a:t>
            </a:r>
            <a:r>
              <a:rPr lang="en-US" sz="1000" dirty="0" smtClean="0"/>
              <a:t>week of remote training via MS Teams in WFH environment to provide basic overview of the process and system training </a:t>
            </a:r>
          </a:p>
          <a:p>
            <a:pPr marL="120650" indent="-120650">
              <a:buClr>
                <a:schemeClr val="accent3"/>
              </a:buClr>
              <a:buFont typeface="Arial" panose="020B0604020202020204" pitchFamily="34" charset="0"/>
              <a:buChar char="•"/>
            </a:pPr>
            <a:r>
              <a:rPr lang="en-US" sz="1000" dirty="0" smtClean="0"/>
              <a:t>Weekly PKT conducted </a:t>
            </a:r>
            <a:r>
              <a:rPr lang="en-US" sz="1000" dirty="0"/>
              <a:t>for knowledge </a:t>
            </a:r>
            <a:r>
              <a:rPr lang="en-US" sz="1000" dirty="0" smtClean="0"/>
              <a:t>check</a:t>
            </a:r>
          </a:p>
          <a:p>
            <a:pPr marL="120650" indent="-120650">
              <a:buClr>
                <a:schemeClr val="accent3"/>
              </a:buClr>
              <a:buFont typeface="Arial" panose="020B0604020202020204" pitchFamily="34" charset="0"/>
              <a:buChar char="•"/>
            </a:pPr>
            <a:r>
              <a:rPr lang="en-US" sz="1000" dirty="0" smtClean="0"/>
              <a:t>Team </a:t>
            </a:r>
            <a:r>
              <a:rPr lang="en-US" sz="1000" dirty="0" smtClean="0"/>
              <a:t>started hands on practice from </a:t>
            </a:r>
            <a:r>
              <a:rPr lang="en-US" sz="1000" dirty="0" smtClean="0"/>
              <a:t>Jun 14</a:t>
            </a:r>
            <a:r>
              <a:rPr lang="en-US" sz="1000" dirty="0" smtClean="0"/>
              <a:t> </a:t>
            </a:r>
            <a:r>
              <a:rPr lang="en-US" sz="1000" dirty="0" smtClean="0"/>
              <a:t>and managed to practice </a:t>
            </a:r>
            <a:r>
              <a:rPr lang="en-US" sz="1000" dirty="0" smtClean="0"/>
              <a:t>614 </a:t>
            </a:r>
            <a:r>
              <a:rPr lang="en-US" sz="1000" dirty="0" smtClean="0"/>
              <a:t>files during nesting phase</a:t>
            </a:r>
          </a:p>
          <a:p>
            <a:pPr marL="120650" indent="-120650">
              <a:buClr>
                <a:schemeClr val="accent3"/>
              </a:buClr>
              <a:buFont typeface="Arial" panose="020B0604020202020204" pitchFamily="34" charset="0"/>
              <a:buChar char="•"/>
            </a:pPr>
            <a:r>
              <a:rPr lang="en-US" sz="1000" dirty="0" smtClean="0"/>
              <a:t>Mapping of EXL resources with one client SME for better query and feedback mechanism</a:t>
            </a:r>
          </a:p>
          <a:p>
            <a:pPr marL="120650" indent="-120650">
              <a:buClr>
                <a:schemeClr val="accent3"/>
              </a:buClr>
              <a:buFont typeface="Arial" panose="020B0604020202020204" pitchFamily="34" charset="0"/>
              <a:buChar char="•"/>
            </a:pPr>
            <a:r>
              <a:rPr lang="en-US" sz="1000" dirty="0" smtClean="0"/>
              <a:t>Relevant SOPs/Job-aids are made available within </a:t>
            </a:r>
            <a:r>
              <a:rPr lang="en-US" sz="1000" dirty="0" err="1" smtClean="0"/>
              <a:t>Pru</a:t>
            </a:r>
            <a:r>
              <a:rPr lang="en-US" sz="1000" dirty="0" smtClean="0"/>
              <a:t> </a:t>
            </a:r>
            <a:r>
              <a:rPr lang="en-US" sz="1000" dirty="0" smtClean="0"/>
              <a:t>environment</a:t>
            </a:r>
            <a:endParaRPr lang="en-US" sz="1000" dirty="0"/>
          </a:p>
        </p:txBody>
      </p:sp>
      <p:sp>
        <p:nvSpPr>
          <p:cNvPr id="12" name="TextBox 11"/>
          <p:cNvSpPr txBox="1"/>
          <p:nvPr/>
        </p:nvSpPr>
        <p:spPr>
          <a:xfrm>
            <a:off x="383659" y="3960668"/>
            <a:ext cx="1925207" cy="200055"/>
          </a:xfrm>
          <a:prstGeom prst="rect">
            <a:avLst/>
          </a:prstGeom>
          <a:noFill/>
        </p:spPr>
        <p:txBody>
          <a:bodyPr wrap="none" lIns="0" tIns="0" rIns="0" bIns="0" rtlCol="0" anchor="ctr">
            <a:spAutoFit/>
          </a:bodyPr>
          <a:lstStyle/>
          <a:p>
            <a:r>
              <a:rPr lang="en-US" sz="1300" b="1" dirty="0" smtClean="0">
                <a:solidFill>
                  <a:schemeClr val="accent3"/>
                </a:solidFill>
              </a:rPr>
              <a:t>Complexity / Languages</a:t>
            </a:r>
          </a:p>
        </p:txBody>
      </p:sp>
      <p:cxnSp>
        <p:nvCxnSpPr>
          <p:cNvPr id="21" name="Straight Connector 20"/>
          <p:cNvCxnSpPr/>
          <p:nvPr/>
        </p:nvCxnSpPr>
        <p:spPr>
          <a:xfrm>
            <a:off x="2479037" y="4060696"/>
            <a:ext cx="365760" cy="0"/>
          </a:xfrm>
          <a:prstGeom prst="line">
            <a:avLst/>
          </a:prstGeom>
          <a:ln>
            <a:solidFill>
              <a:schemeClr val="accent3"/>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110652" y="3960668"/>
            <a:ext cx="2143438" cy="200055"/>
          </a:xfrm>
          <a:prstGeom prst="rect">
            <a:avLst/>
          </a:prstGeom>
          <a:noFill/>
        </p:spPr>
        <p:txBody>
          <a:bodyPr wrap="square" lIns="0" tIns="0" rIns="0" bIns="0" rtlCol="0" anchor="ctr">
            <a:spAutoFit/>
          </a:bodyPr>
          <a:lstStyle/>
          <a:p>
            <a:r>
              <a:rPr lang="en-US" sz="1300" b="1" dirty="0" smtClean="0">
                <a:solidFill>
                  <a:schemeClr val="accent3"/>
                </a:solidFill>
              </a:rPr>
              <a:t>Operations Management</a:t>
            </a:r>
          </a:p>
        </p:txBody>
      </p:sp>
      <p:cxnSp>
        <p:nvCxnSpPr>
          <p:cNvPr id="67" name="Straight Connector 66"/>
          <p:cNvCxnSpPr>
            <a:stCxn id="62" idx="3"/>
          </p:cNvCxnSpPr>
          <p:nvPr/>
        </p:nvCxnSpPr>
        <p:spPr>
          <a:xfrm>
            <a:off x="5254089" y="4060696"/>
            <a:ext cx="2834640" cy="0"/>
          </a:xfrm>
          <a:prstGeom prst="line">
            <a:avLst/>
          </a:prstGeom>
          <a:ln>
            <a:solidFill>
              <a:schemeClr val="accent3"/>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83659" y="4216820"/>
            <a:ext cx="2608055" cy="153888"/>
          </a:xfrm>
          <a:prstGeom prst="rect">
            <a:avLst/>
          </a:prstGeom>
          <a:noFill/>
        </p:spPr>
        <p:txBody>
          <a:bodyPr wrap="square" lIns="0" tIns="0" rIns="0" bIns="0" rtlCol="0" anchor="t">
            <a:spAutoFit/>
          </a:bodyPr>
          <a:lstStyle/>
          <a:p>
            <a:pPr marL="114300" indent="-114300">
              <a:buClr>
                <a:schemeClr val="accent3"/>
              </a:buClr>
              <a:buFont typeface="Arial" panose="020B0604020202020204" pitchFamily="34" charset="0"/>
              <a:buChar char="•"/>
            </a:pPr>
            <a:r>
              <a:rPr lang="en-US" sz="1000" dirty="0" smtClean="0"/>
              <a:t>Level 3 BO (Project Management) / English</a:t>
            </a:r>
          </a:p>
        </p:txBody>
      </p:sp>
      <p:sp>
        <p:nvSpPr>
          <p:cNvPr id="40" name="TextBox 39"/>
          <p:cNvSpPr txBox="1"/>
          <p:nvPr/>
        </p:nvSpPr>
        <p:spPr>
          <a:xfrm>
            <a:off x="3078531" y="4202646"/>
            <a:ext cx="4985064" cy="923330"/>
          </a:xfrm>
          <a:prstGeom prst="rect">
            <a:avLst/>
          </a:prstGeom>
          <a:noFill/>
        </p:spPr>
        <p:txBody>
          <a:bodyPr wrap="square" lIns="0" tIns="0" rIns="0" bIns="0" rtlCol="0" anchor="t">
            <a:spAutoFit/>
          </a:bodyPr>
          <a:lstStyle/>
          <a:p>
            <a:pPr marL="120650" indent="-120650" fontAlgn="ctr">
              <a:buClr>
                <a:schemeClr val="accent3"/>
              </a:buClr>
              <a:buFont typeface="Arial" panose="020B0604020202020204" pitchFamily="34" charset="0"/>
              <a:buChar char="•"/>
              <a:tabLst>
                <a:tab pos="457200" algn="l"/>
              </a:tabLst>
              <a:defRPr/>
            </a:pPr>
            <a:r>
              <a:rPr lang="en-US" sz="1000" dirty="0" smtClean="0"/>
              <a:t>6 out of 7 resources externally hired and 1 seeded internally</a:t>
            </a:r>
            <a:endParaRPr lang="en-US" sz="1000" dirty="0"/>
          </a:p>
          <a:p>
            <a:pPr marL="120650" lvl="0" indent="-120650" fontAlgn="ctr">
              <a:buClr>
                <a:schemeClr val="accent3"/>
              </a:buClr>
              <a:buFont typeface="Arial" panose="020B0604020202020204" pitchFamily="34" charset="0"/>
              <a:buChar char="•"/>
              <a:tabLst>
                <a:tab pos="457200" algn="l"/>
              </a:tabLst>
              <a:defRPr/>
            </a:pPr>
            <a:r>
              <a:rPr lang="en-US" sz="1000" dirty="0" smtClean="0"/>
              <a:t>Regular </a:t>
            </a:r>
            <a:r>
              <a:rPr lang="en-US" sz="1000" dirty="0"/>
              <a:t>connect </a:t>
            </a:r>
            <a:r>
              <a:rPr lang="en-US" sz="1000" dirty="0" smtClean="0"/>
              <a:t>with client– Daily/Weekly</a:t>
            </a:r>
            <a:r>
              <a:rPr lang="en-US" sz="1000" dirty="0"/>
              <a:t>, </a:t>
            </a:r>
            <a:r>
              <a:rPr lang="en-US" sz="1000" dirty="0" smtClean="0"/>
              <a:t>for performance review</a:t>
            </a:r>
          </a:p>
          <a:p>
            <a:pPr marL="120650" indent="-120650" fontAlgn="ctr">
              <a:buClr>
                <a:schemeClr val="accent3"/>
              </a:buClr>
              <a:buFont typeface="Arial" panose="020B0604020202020204" pitchFamily="34" charset="0"/>
              <a:buChar char="•"/>
              <a:tabLst>
                <a:tab pos="457200" algn="l"/>
              </a:tabLst>
              <a:defRPr/>
            </a:pPr>
            <a:r>
              <a:rPr lang="en-US" sz="1000" dirty="0" smtClean="0"/>
              <a:t>Quality SLA’s proposed by Client were jointly agreed. EXL team over achieve from day 1 of </a:t>
            </a:r>
            <a:r>
              <a:rPr lang="en-US" sz="1000" dirty="0" smtClean="0"/>
              <a:t>ramp</a:t>
            </a:r>
            <a:r>
              <a:rPr lang="en-US" sz="1000" dirty="0" smtClean="0"/>
              <a:t> </a:t>
            </a:r>
            <a:r>
              <a:rPr lang="en-US" sz="1000" dirty="0" smtClean="0"/>
              <a:t>phase</a:t>
            </a:r>
          </a:p>
          <a:p>
            <a:pPr marL="120650" indent="-120650" fontAlgn="ctr">
              <a:buClr>
                <a:schemeClr val="accent3"/>
              </a:buClr>
              <a:buFont typeface="Arial" panose="020B0604020202020204" pitchFamily="34" charset="0"/>
              <a:buChar char="•"/>
              <a:tabLst>
                <a:tab pos="457200" algn="l"/>
              </a:tabLst>
              <a:defRPr/>
            </a:pPr>
            <a:r>
              <a:rPr lang="en-US" sz="1000" dirty="0" smtClean="0"/>
              <a:t>One dedicated client SME was aligned with EXL team for on time feedback </a:t>
            </a:r>
          </a:p>
          <a:p>
            <a:pPr marL="120650" indent="-120650" fontAlgn="ctr">
              <a:buClr>
                <a:schemeClr val="accent3"/>
              </a:buClr>
              <a:buFont typeface="Arial" panose="020B0604020202020204" pitchFamily="34" charset="0"/>
              <a:buChar char="•"/>
              <a:tabLst>
                <a:tab pos="457200" algn="l"/>
              </a:tabLst>
              <a:defRPr/>
            </a:pPr>
            <a:r>
              <a:rPr lang="en-US" sz="1000" dirty="0" smtClean="0"/>
              <a:t>Team able to </a:t>
            </a:r>
            <a:r>
              <a:rPr lang="en-US" sz="1000" dirty="0" smtClean="0"/>
              <a:t>churn </a:t>
            </a:r>
            <a:r>
              <a:rPr lang="en-US" sz="1000" dirty="0" smtClean="0"/>
              <a:t>100% volume within 1 day TAT</a:t>
            </a:r>
          </a:p>
        </p:txBody>
      </p:sp>
      <p:sp>
        <p:nvSpPr>
          <p:cNvPr id="13" name="TextBox 12"/>
          <p:cNvSpPr txBox="1"/>
          <p:nvPr/>
        </p:nvSpPr>
        <p:spPr>
          <a:xfrm>
            <a:off x="383659" y="5189597"/>
            <a:ext cx="1442703" cy="200055"/>
          </a:xfrm>
          <a:prstGeom prst="rect">
            <a:avLst/>
          </a:prstGeom>
          <a:noFill/>
        </p:spPr>
        <p:txBody>
          <a:bodyPr wrap="none" lIns="0" tIns="0" rIns="0" bIns="0" rtlCol="0" anchor="ctr">
            <a:spAutoFit/>
          </a:bodyPr>
          <a:lstStyle/>
          <a:p>
            <a:r>
              <a:rPr lang="en-US" sz="1300" b="1" dirty="0" smtClean="0">
                <a:solidFill>
                  <a:schemeClr val="accent3"/>
                </a:solidFill>
              </a:rPr>
              <a:t>Sending locations</a:t>
            </a:r>
          </a:p>
        </p:txBody>
      </p:sp>
      <p:cxnSp>
        <p:nvCxnSpPr>
          <p:cNvPr id="24" name="Straight Connector 23"/>
          <p:cNvCxnSpPr/>
          <p:nvPr/>
        </p:nvCxnSpPr>
        <p:spPr>
          <a:xfrm>
            <a:off x="1963853" y="5266542"/>
            <a:ext cx="914400" cy="0"/>
          </a:xfrm>
          <a:prstGeom prst="line">
            <a:avLst/>
          </a:prstGeom>
          <a:ln>
            <a:solidFill>
              <a:schemeClr val="accent3"/>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110652" y="5180822"/>
            <a:ext cx="1217128" cy="200055"/>
          </a:xfrm>
          <a:prstGeom prst="rect">
            <a:avLst/>
          </a:prstGeom>
          <a:noFill/>
        </p:spPr>
        <p:txBody>
          <a:bodyPr wrap="none" lIns="0" tIns="0" rIns="0" bIns="0" rtlCol="0" anchor="ctr">
            <a:spAutoFit/>
          </a:bodyPr>
          <a:lstStyle/>
          <a:p>
            <a:r>
              <a:rPr lang="en-US" sz="1300" b="1" dirty="0" smtClean="0">
                <a:solidFill>
                  <a:schemeClr val="accent3"/>
                </a:solidFill>
              </a:rPr>
              <a:t>Transformation</a:t>
            </a:r>
          </a:p>
        </p:txBody>
      </p:sp>
      <p:cxnSp>
        <p:nvCxnSpPr>
          <p:cNvPr id="68" name="Straight Connector 67"/>
          <p:cNvCxnSpPr/>
          <p:nvPr/>
        </p:nvCxnSpPr>
        <p:spPr>
          <a:xfrm>
            <a:off x="4438115" y="5280849"/>
            <a:ext cx="3657600" cy="0"/>
          </a:xfrm>
          <a:prstGeom prst="line">
            <a:avLst/>
          </a:prstGeom>
          <a:ln>
            <a:solidFill>
              <a:schemeClr val="accent3"/>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83659" y="5425723"/>
            <a:ext cx="3289301" cy="153888"/>
          </a:xfrm>
          <a:prstGeom prst="rect">
            <a:avLst/>
          </a:prstGeom>
          <a:noFill/>
        </p:spPr>
        <p:txBody>
          <a:bodyPr wrap="square" lIns="0" tIns="0" rIns="0" bIns="0" rtlCol="0" anchor="t">
            <a:spAutoFit/>
          </a:bodyPr>
          <a:lstStyle/>
          <a:p>
            <a:pPr marL="114300" indent="-114300">
              <a:buClr>
                <a:schemeClr val="accent3"/>
              </a:buClr>
              <a:buFont typeface="Arial" panose="020B0604020202020204" pitchFamily="34" charset="0"/>
              <a:buChar char="•"/>
            </a:pPr>
            <a:r>
              <a:rPr lang="en-US" sz="1000" dirty="0" smtClean="0"/>
              <a:t>Dresher; Roseland (United States)</a:t>
            </a:r>
            <a:endParaRPr lang="en-US" sz="1000" dirty="0"/>
          </a:p>
        </p:txBody>
      </p:sp>
      <p:sp>
        <p:nvSpPr>
          <p:cNvPr id="41" name="TextBox 40"/>
          <p:cNvSpPr txBox="1"/>
          <p:nvPr/>
        </p:nvSpPr>
        <p:spPr>
          <a:xfrm>
            <a:off x="3078531" y="5416948"/>
            <a:ext cx="5113623" cy="153888"/>
          </a:xfrm>
          <a:prstGeom prst="rect">
            <a:avLst/>
          </a:prstGeom>
          <a:noFill/>
        </p:spPr>
        <p:txBody>
          <a:bodyPr wrap="square" lIns="0" tIns="0" rIns="0" bIns="0" rtlCol="0" anchor="t">
            <a:spAutoFit/>
          </a:bodyPr>
          <a:lstStyle/>
          <a:p>
            <a:pPr marL="120650" indent="-120650" fontAlgn="ctr">
              <a:buClr>
                <a:schemeClr val="accent3"/>
              </a:buClr>
              <a:buFont typeface="Arial" panose="020B0604020202020204" pitchFamily="34" charset="0"/>
              <a:buChar char="•"/>
              <a:tabLst>
                <a:tab pos="457200" algn="l"/>
              </a:tabLst>
              <a:defRPr/>
            </a:pPr>
            <a:r>
              <a:rPr lang="en-US" sz="1000" dirty="0" smtClean="0"/>
              <a:t>No transformation involved in the process migration</a:t>
            </a:r>
            <a:endParaRPr lang="en-US" sz="1000" dirty="0"/>
          </a:p>
        </p:txBody>
      </p:sp>
      <p:sp>
        <p:nvSpPr>
          <p:cNvPr id="14" name="TextBox 13"/>
          <p:cNvSpPr txBox="1"/>
          <p:nvPr/>
        </p:nvSpPr>
        <p:spPr>
          <a:xfrm>
            <a:off x="383659" y="5816806"/>
            <a:ext cx="1572546" cy="200055"/>
          </a:xfrm>
          <a:prstGeom prst="rect">
            <a:avLst/>
          </a:prstGeom>
          <a:noFill/>
        </p:spPr>
        <p:txBody>
          <a:bodyPr wrap="none" lIns="0" tIns="0" rIns="0" bIns="0" rtlCol="0" anchor="ctr">
            <a:spAutoFit/>
          </a:bodyPr>
          <a:lstStyle/>
          <a:p>
            <a:r>
              <a:rPr lang="en-US" sz="1300" b="1" dirty="0" smtClean="0">
                <a:solidFill>
                  <a:schemeClr val="accent3"/>
                </a:solidFill>
              </a:rPr>
              <a:t>Receiving locations</a:t>
            </a:r>
          </a:p>
        </p:txBody>
      </p:sp>
      <p:cxnSp>
        <p:nvCxnSpPr>
          <p:cNvPr id="26" name="Straight Connector 25"/>
          <p:cNvCxnSpPr/>
          <p:nvPr/>
        </p:nvCxnSpPr>
        <p:spPr>
          <a:xfrm>
            <a:off x="2101340" y="5916834"/>
            <a:ext cx="731520" cy="0"/>
          </a:xfrm>
          <a:prstGeom prst="line">
            <a:avLst/>
          </a:prstGeom>
          <a:ln>
            <a:solidFill>
              <a:schemeClr val="accent3"/>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83659" y="6059122"/>
            <a:ext cx="3289301" cy="153888"/>
          </a:xfrm>
          <a:prstGeom prst="rect">
            <a:avLst/>
          </a:prstGeom>
          <a:noFill/>
        </p:spPr>
        <p:txBody>
          <a:bodyPr wrap="square" lIns="0" tIns="0" rIns="0" bIns="0" rtlCol="0" anchor="t">
            <a:spAutoFit/>
          </a:bodyPr>
          <a:lstStyle/>
          <a:p>
            <a:pPr marL="114300" indent="-114300">
              <a:buClr>
                <a:schemeClr val="accent3"/>
              </a:buClr>
              <a:buFont typeface="Arial" panose="020B0604020202020204" pitchFamily="34" charset="0"/>
              <a:buChar char="•"/>
            </a:pPr>
            <a:r>
              <a:rPr lang="en-US" sz="1000" dirty="0" smtClean="0"/>
              <a:t>India – Noida</a:t>
            </a:r>
            <a:endParaRPr lang="en-US" sz="1000" dirty="0"/>
          </a:p>
        </p:txBody>
      </p:sp>
      <p:sp>
        <p:nvSpPr>
          <p:cNvPr id="42" name="TextBox 41"/>
          <p:cNvSpPr txBox="1"/>
          <p:nvPr/>
        </p:nvSpPr>
        <p:spPr>
          <a:xfrm>
            <a:off x="3078531" y="6050347"/>
            <a:ext cx="5023305" cy="461665"/>
          </a:xfrm>
          <a:prstGeom prst="rect">
            <a:avLst/>
          </a:prstGeom>
          <a:noFill/>
        </p:spPr>
        <p:txBody>
          <a:bodyPr wrap="square" lIns="0" tIns="0" rIns="0" bIns="0" rtlCol="0" anchor="t">
            <a:spAutoFit/>
          </a:bodyPr>
          <a:lstStyle/>
          <a:p>
            <a:pPr marL="120650" indent="-120650">
              <a:buClr>
                <a:schemeClr val="accent3"/>
              </a:buClr>
              <a:buFont typeface="Arial" panose="020B0604020202020204" pitchFamily="34" charset="0"/>
              <a:buChar char="•"/>
            </a:pPr>
            <a:r>
              <a:rPr lang="en-US" sz="1000" dirty="0" smtClean="0"/>
              <a:t>Dedicated project manager to ensure governance and oversight</a:t>
            </a:r>
          </a:p>
          <a:p>
            <a:pPr marL="120650" indent="-120650">
              <a:buClr>
                <a:schemeClr val="accent3"/>
              </a:buClr>
              <a:buFont typeface="Arial" panose="020B0604020202020204" pitchFamily="34" charset="0"/>
              <a:buChar char="•"/>
            </a:pPr>
            <a:r>
              <a:rPr lang="en-US" sz="1000" dirty="0" smtClean="0"/>
              <a:t>Tollgate review &amp; approval from internal and external stakeholders prior moving to next phase of Transition</a:t>
            </a:r>
            <a:endParaRPr lang="en-US" sz="1000" dirty="0"/>
          </a:p>
        </p:txBody>
      </p:sp>
      <p:sp>
        <p:nvSpPr>
          <p:cNvPr id="47" name="TextBox 46"/>
          <p:cNvSpPr txBox="1"/>
          <p:nvPr/>
        </p:nvSpPr>
        <p:spPr>
          <a:xfrm>
            <a:off x="3091744" y="5808031"/>
            <a:ext cx="1753685" cy="200055"/>
          </a:xfrm>
          <a:prstGeom prst="rect">
            <a:avLst/>
          </a:prstGeom>
          <a:noFill/>
        </p:spPr>
        <p:txBody>
          <a:bodyPr wrap="none" lIns="0" tIns="0" rIns="0" bIns="0" rtlCol="0" anchor="ctr">
            <a:spAutoFit/>
          </a:bodyPr>
          <a:lstStyle/>
          <a:p>
            <a:r>
              <a:rPr lang="en-US" sz="1300" b="1" dirty="0">
                <a:solidFill>
                  <a:schemeClr val="accent3"/>
                </a:solidFill>
              </a:rPr>
              <a:t>Program Management</a:t>
            </a:r>
          </a:p>
        </p:txBody>
      </p:sp>
      <p:cxnSp>
        <p:nvCxnSpPr>
          <p:cNvPr id="48" name="Straight Connector 47"/>
          <p:cNvCxnSpPr/>
          <p:nvPr/>
        </p:nvCxnSpPr>
        <p:spPr>
          <a:xfrm>
            <a:off x="4933557" y="5908059"/>
            <a:ext cx="3200400" cy="0"/>
          </a:xfrm>
          <a:prstGeom prst="line">
            <a:avLst/>
          </a:prstGeom>
          <a:ln>
            <a:solidFill>
              <a:schemeClr val="accent3"/>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9" name="Pentagon 68"/>
          <p:cNvSpPr/>
          <p:nvPr/>
        </p:nvSpPr>
        <p:spPr>
          <a:xfrm>
            <a:off x="402567" y="1449626"/>
            <a:ext cx="2746076" cy="338391"/>
          </a:xfrm>
          <a:prstGeom prst="homePlat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Project Scope</a:t>
            </a:r>
            <a:endParaRPr lang="en-US" b="1" dirty="0"/>
          </a:p>
        </p:txBody>
      </p:sp>
      <p:sp>
        <p:nvSpPr>
          <p:cNvPr id="70" name="Chevron 69"/>
          <p:cNvSpPr/>
          <p:nvPr/>
        </p:nvSpPr>
        <p:spPr>
          <a:xfrm>
            <a:off x="3010622" y="1449626"/>
            <a:ext cx="5213652" cy="338391"/>
          </a:xfrm>
          <a:prstGeom prst="chevron">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Solution Highlights</a:t>
            </a:r>
            <a:endParaRPr lang="en-US" b="1" dirty="0"/>
          </a:p>
        </p:txBody>
      </p:sp>
      <p:sp>
        <p:nvSpPr>
          <p:cNvPr id="71" name="Chevron 70"/>
          <p:cNvSpPr/>
          <p:nvPr/>
        </p:nvSpPr>
        <p:spPr>
          <a:xfrm>
            <a:off x="8089803" y="1449626"/>
            <a:ext cx="3521354" cy="338391"/>
          </a:xfrm>
          <a:prstGeom prst="chevron">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Outcomes</a:t>
            </a:r>
            <a:endParaRPr lang="en-US" b="1" dirty="0"/>
          </a:p>
        </p:txBody>
      </p:sp>
      <p:sp>
        <p:nvSpPr>
          <p:cNvPr id="43" name="TextBox 42"/>
          <p:cNvSpPr txBox="1"/>
          <p:nvPr/>
        </p:nvSpPr>
        <p:spPr>
          <a:xfrm>
            <a:off x="9203433" y="3130411"/>
            <a:ext cx="1641155" cy="169277"/>
          </a:xfrm>
          <a:prstGeom prst="rect">
            <a:avLst/>
          </a:prstGeom>
          <a:noFill/>
        </p:spPr>
        <p:txBody>
          <a:bodyPr wrap="square" lIns="0" tIns="0" rIns="0" bIns="0" rtlCol="0" anchor="ctr">
            <a:spAutoFit/>
          </a:bodyPr>
          <a:lstStyle/>
          <a:p>
            <a:r>
              <a:rPr lang="en-US" sz="1100" dirty="0" smtClean="0"/>
              <a:t>Days, total transition </a:t>
            </a:r>
            <a:r>
              <a:rPr lang="en-US" sz="1100" dirty="0"/>
              <a:t>time</a:t>
            </a:r>
          </a:p>
        </p:txBody>
      </p:sp>
      <p:sp>
        <p:nvSpPr>
          <p:cNvPr id="44" name="TextBox 43"/>
          <p:cNvSpPr txBox="1"/>
          <p:nvPr/>
        </p:nvSpPr>
        <p:spPr>
          <a:xfrm>
            <a:off x="8328940" y="2907275"/>
            <a:ext cx="817917" cy="615553"/>
          </a:xfrm>
          <a:prstGeom prst="rect">
            <a:avLst/>
          </a:prstGeom>
          <a:noFill/>
        </p:spPr>
        <p:txBody>
          <a:bodyPr wrap="none" lIns="0" tIns="0" rIns="0" bIns="0" rtlCol="0" anchor="ctr">
            <a:spAutoFit/>
          </a:bodyPr>
          <a:lstStyle/>
          <a:p>
            <a:pPr algn="r"/>
            <a:r>
              <a:rPr lang="en-US" sz="4000" dirty="0" smtClean="0">
                <a:solidFill>
                  <a:schemeClr val="accent1"/>
                </a:solidFill>
              </a:rPr>
              <a:t>110</a:t>
            </a:r>
            <a:endParaRPr lang="en-US" sz="4000" dirty="0">
              <a:solidFill>
                <a:schemeClr val="accent1"/>
              </a:solidFill>
            </a:endParaRPr>
          </a:p>
        </p:txBody>
      </p:sp>
      <p:sp>
        <p:nvSpPr>
          <p:cNvPr id="6" name="Rectangle 5"/>
          <p:cNvSpPr/>
          <p:nvPr/>
        </p:nvSpPr>
        <p:spPr>
          <a:xfrm>
            <a:off x="8329450" y="4549531"/>
            <a:ext cx="3342092" cy="113867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u="sng" dirty="0" smtClean="0">
                <a:solidFill>
                  <a:schemeClr val="tx1"/>
                </a:solidFill>
              </a:rPr>
              <a:t>Highlights</a:t>
            </a:r>
            <a:r>
              <a:rPr lang="en-US" sz="1000" dirty="0" smtClean="0">
                <a:solidFill>
                  <a:schemeClr val="tx1"/>
                </a:solidFill>
              </a:rPr>
              <a:t>:</a:t>
            </a:r>
          </a:p>
          <a:p>
            <a:pPr marL="171450" indent="-171450">
              <a:buFont typeface="Arial" panose="020B0604020202020204" pitchFamily="34" charset="0"/>
              <a:buChar char="•"/>
            </a:pPr>
            <a:r>
              <a:rPr lang="en-US" sz="1000" dirty="0" smtClean="0">
                <a:solidFill>
                  <a:schemeClr val="tx1"/>
                </a:solidFill>
              </a:rPr>
              <a:t>Team able to </a:t>
            </a:r>
            <a:endParaRPr lang="en-US" sz="1000" dirty="0">
              <a:solidFill>
                <a:schemeClr val="tx1"/>
              </a:solidFill>
            </a:endParaRPr>
          </a:p>
          <a:p>
            <a:pPr marL="171450" indent="-171450">
              <a:buFont typeface="Arial" panose="020B0604020202020204" pitchFamily="34" charset="0"/>
              <a:buChar char="•"/>
            </a:pPr>
            <a:r>
              <a:rPr lang="en-US" sz="1000" dirty="0" smtClean="0">
                <a:solidFill>
                  <a:schemeClr val="tx1"/>
                </a:solidFill>
              </a:rPr>
              <a:t>Team </a:t>
            </a:r>
            <a:r>
              <a:rPr lang="en-US" sz="1000" dirty="0" smtClean="0">
                <a:solidFill>
                  <a:schemeClr val="tx1"/>
                </a:solidFill>
              </a:rPr>
              <a:t>performance has been appreciated by Client key stakeholders</a:t>
            </a:r>
            <a:endParaRPr lang="en-US" sz="1000" dirty="0">
              <a:solidFill>
                <a:schemeClr val="tx1"/>
              </a:solidFill>
            </a:endParaRPr>
          </a:p>
        </p:txBody>
      </p:sp>
      <p:pic>
        <p:nvPicPr>
          <p:cNvPr id="5" name="Picture 4"/>
          <p:cNvPicPr>
            <a:picLocks noChangeAspect="1"/>
          </p:cNvPicPr>
          <p:nvPr/>
        </p:nvPicPr>
        <p:blipFill>
          <a:blip r:embed="rId3"/>
          <a:stretch>
            <a:fillRect/>
          </a:stretch>
        </p:blipFill>
        <p:spPr>
          <a:xfrm>
            <a:off x="8324333" y="3589655"/>
            <a:ext cx="3347209" cy="893049"/>
          </a:xfrm>
          <a:prstGeom prst="rect">
            <a:avLst/>
          </a:prstGeom>
          <a:ln w="12700">
            <a:solidFill>
              <a:schemeClr val="tx1"/>
            </a:solidFill>
          </a:ln>
        </p:spPr>
      </p:pic>
    </p:spTree>
    <p:extLst>
      <p:ext uri="{BB962C8B-B14F-4D97-AF65-F5344CB8AC3E}">
        <p14:creationId xmlns:p14="http://schemas.microsoft.com/office/powerpoint/2010/main" val="2585922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
      <a:dk1>
        <a:srgbClr val="000000"/>
      </a:dk1>
      <a:lt1>
        <a:srgbClr val="FFFFFF"/>
      </a:lt1>
      <a:dk2>
        <a:srgbClr val="0093FF"/>
      </a:dk2>
      <a:lt2>
        <a:srgbClr val="E2E3E3"/>
      </a:lt2>
      <a:accent1>
        <a:srgbClr val="0093FF"/>
      </a:accent1>
      <a:accent2>
        <a:srgbClr val="575657"/>
      </a:accent2>
      <a:accent3>
        <a:srgbClr val="FF6503"/>
      </a:accent3>
      <a:accent4>
        <a:srgbClr val="102C5E"/>
      </a:accent4>
      <a:accent5>
        <a:srgbClr val="BABABA"/>
      </a:accent5>
      <a:accent6>
        <a:srgbClr val="C3E6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name="EXL Template 2020.pptx" id="{C0235CEA-3FCE-4DF1-952A-167E0DA70963}" vid="{9429A4FC-4527-440D-BB60-2A00A0BF6B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5226</TotalTime>
  <Words>273</Words>
  <Application>Microsoft Office PowerPoint</Application>
  <PresentationFormat>Widescreen</PresentationFormat>
  <Paragraphs>42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Heading</vt:lpstr>
      <vt:lpstr>Century Gothic</vt:lpstr>
      <vt:lpstr>Office Theme</vt:lpstr>
      <vt:lpstr>PowerPoint Presentation</vt:lpstr>
    </vt:vector>
  </TitlesOfParts>
  <Company>EXL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EXL Powerpoint  template</dc:title>
  <dc:creator>TJ Rizzo</dc:creator>
  <cp:lastModifiedBy>Sayantan Ghosh</cp:lastModifiedBy>
  <cp:revision>395</cp:revision>
  <dcterms:created xsi:type="dcterms:W3CDTF">2020-01-14T18:27:55Z</dcterms:created>
  <dcterms:modified xsi:type="dcterms:W3CDTF">2021-08-21T10:33:02Z</dcterms:modified>
</cp:coreProperties>
</file>