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1" r:id="rId2"/>
  </p:sldMasterIdLst>
  <p:notesMasterIdLst>
    <p:notesMasterId r:id="rId12"/>
  </p:notesMasterIdLst>
  <p:sldIdLst>
    <p:sldId id="263" r:id="rId3"/>
    <p:sldId id="333" r:id="rId4"/>
    <p:sldId id="332" r:id="rId5"/>
    <p:sldId id="312" r:id="rId6"/>
    <p:sldId id="324" r:id="rId7"/>
    <p:sldId id="314" r:id="rId8"/>
    <p:sldId id="325" r:id="rId9"/>
    <p:sldId id="330" r:id="rId10"/>
    <p:sldId id="33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hil Shinde" initials="NS" lastIdx="3" clrIdx="0">
    <p:extLst>
      <p:ext uri="{19B8F6BF-5375-455C-9EA6-DF929625EA0E}">
        <p15:presenceInfo xmlns:p15="http://schemas.microsoft.com/office/powerpoint/2012/main" userId="S-1-5-21-3936953803-2831090258-1269385966-501437" providerId="AD"/>
      </p:ext>
    </p:extLst>
  </p:cmAuthor>
  <p:cmAuthor id="2" name="Jagan Mohan" initials="JM" lastIdx="4" clrIdx="1">
    <p:extLst>
      <p:ext uri="{19B8F6BF-5375-455C-9EA6-DF929625EA0E}">
        <p15:presenceInfo xmlns:p15="http://schemas.microsoft.com/office/powerpoint/2012/main" userId="S-1-5-21-3936953803-2831090258-1269385966-133031" providerId="AD"/>
      </p:ext>
    </p:extLst>
  </p:cmAuthor>
  <p:cmAuthor id="3" name="Sudesh Kumari" initials="SK" lastIdx="0" clrIdx="2">
    <p:extLst>
      <p:ext uri="{19B8F6BF-5375-455C-9EA6-DF929625EA0E}">
        <p15:presenceInfo xmlns:p15="http://schemas.microsoft.com/office/powerpoint/2012/main" userId="S-1-5-21-3936953803-2831090258-1269385966-5963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92D050"/>
    <a:srgbClr val="F78C34"/>
    <a:srgbClr val="008ED0"/>
    <a:srgbClr val="FCD9BC"/>
    <a:srgbClr val="D6EDBD"/>
    <a:srgbClr val="F9F9F9"/>
    <a:srgbClr val="E1F2CE"/>
    <a:srgbClr val="99FF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56" autoAdjust="0"/>
    <p:restoredTop sz="94343" autoAdjust="0"/>
  </p:normalViewPr>
  <p:slideViewPr>
    <p:cSldViewPr snapToGrid="0">
      <p:cViewPr varScale="1">
        <p:scale>
          <a:sx n="73" d="100"/>
          <a:sy n="73" d="100"/>
        </p:scale>
        <p:origin x="7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4E5D0A-DC7C-4D1D-8EE0-8A087D5FBCF9}" type="datetimeFigureOut">
              <a:rPr lang="en-US" smtClean="0"/>
              <a:t>7/9/2021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16FD-23C1-4FDF-888D-EFFAAC2C4CA4}" type="slidenum">
              <a:rPr lang="en-US" smtClean="0"/>
              <a:t>‹#›</a:t>
            </a:fld>
            <a:endParaRPr lang="en-US"/>
          </a:p>
        </p:txBody>
      </p:sp>
    </p:spTree>
    <p:extLst>
      <p:ext uri="{BB962C8B-B14F-4D97-AF65-F5344CB8AC3E}">
        <p14:creationId xmlns:p14="http://schemas.microsoft.com/office/powerpoint/2010/main" val="3863891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324B6B-6E09-394B-A6FE-4FF57B90A515}"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05083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324B6B-6E09-394B-A6FE-4FF57B90A515}"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845462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324B6B-6E09-394B-A6FE-4FF57B90A515}"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4578200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9.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8.jpe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 Center X">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503920" cy="6858000"/>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0494"/>
          <a:stretch/>
        </p:blipFill>
        <p:spPr>
          <a:xfrm>
            <a:off x="3723503" y="0"/>
            <a:ext cx="8474906" cy="6864691"/>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1524000" y="651165"/>
            <a:ext cx="9144000" cy="3149888"/>
          </a:xfrm>
        </p:spPr>
        <p:txBody>
          <a:bodyPr anchor="b">
            <a:normAutofit/>
          </a:bodyPr>
          <a:lstStyle>
            <a:lvl1pPr algn="ctr">
              <a:defRPr sz="4500" cap="all" baseline="0">
                <a:solidFill>
                  <a:schemeClr val="bg1"/>
                </a:solidFill>
              </a:defRPr>
            </a:lvl1pPr>
          </a:lstStyle>
          <a:p>
            <a:r>
              <a:rPr lang="en-US" dirty="0"/>
              <a:t>Click to edit Master title style</a:t>
            </a:r>
          </a:p>
        </p:txBody>
      </p:sp>
      <p:sp>
        <p:nvSpPr>
          <p:cNvPr id="3" name="Subtitle 2"/>
          <p:cNvSpPr>
            <a:spLocks noGrp="1"/>
          </p:cNvSpPr>
          <p:nvPr>
            <p:ph type="subTitle" idx="1" hasCustomPrompt="1"/>
          </p:nvPr>
        </p:nvSpPr>
        <p:spPr>
          <a:xfrm>
            <a:off x="8243454" y="4632326"/>
            <a:ext cx="3594126" cy="35156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20" name="Text Placeholder 19"/>
          <p:cNvSpPr>
            <a:spLocks noGrp="1"/>
          </p:cNvSpPr>
          <p:nvPr>
            <p:ph type="body" sz="quarter" idx="10" hasCustomPrompt="1"/>
          </p:nvPr>
        </p:nvSpPr>
        <p:spPr>
          <a:xfrm>
            <a:off x="8243888" y="5147277"/>
            <a:ext cx="3594100" cy="1195858"/>
          </a:xfrm>
        </p:spPr>
        <p:txBody>
          <a:bodyPr/>
          <a:lstStyle>
            <a:lvl1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1pPr>
            <a:lvl2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2pPr>
            <a:lvl3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3pPr>
            <a:lvl4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4pPr>
          </a:lstStyle>
          <a:p>
            <a:pPr lvl="0"/>
            <a:r>
              <a:rPr lang="en-US" dirty="0" smtClean="0"/>
              <a:t>Name of Presenter</a:t>
            </a:r>
            <a:endParaRPr lang="en-US" dirty="0"/>
          </a:p>
        </p:txBody>
      </p:sp>
      <p:sp>
        <p:nvSpPr>
          <p:cNvPr id="23" name="Rectangle 22"/>
          <p:cNvSpPr/>
          <p:nvPr/>
        </p:nvSpPr>
        <p:spPr>
          <a:xfrm>
            <a:off x="8243454" y="6343135"/>
            <a:ext cx="1306448" cy="215444"/>
          </a:xfrm>
          <a:prstGeom prst="rect">
            <a:avLst/>
          </a:prstGeom>
        </p:spPr>
        <p:txBody>
          <a:bodyPr wrap="none" lIns="0" rIns="0">
            <a:spAutoFit/>
          </a:bodyPr>
          <a:lstStyle/>
          <a:p>
            <a:r>
              <a:rPr lang="en-US" sz="800" dirty="0">
                <a:solidFill>
                  <a:srgbClr val="FFFFFF"/>
                </a:solidFill>
                <a:latin typeface="Century Gothic" pitchFamily="34" charset="0"/>
              </a:rPr>
              <a:t>© ExlService Holdings, Inc. </a:t>
            </a:r>
            <a:endParaRPr lang="en-US" sz="800" dirty="0">
              <a:solidFill>
                <a:srgbClr val="000000"/>
              </a:solidFill>
            </a:endParaRPr>
          </a:p>
        </p:txBody>
      </p:sp>
    </p:spTree>
    <p:extLst>
      <p:ext uri="{BB962C8B-B14F-4D97-AF65-F5344CB8AC3E}">
        <p14:creationId xmlns:p14="http://schemas.microsoft.com/office/powerpoint/2010/main" val="1746528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w Sider">
    <p:spTree>
      <p:nvGrpSpPr>
        <p:cNvPr id="1" name=""/>
        <p:cNvGrpSpPr/>
        <p:nvPr/>
      </p:nvGrpSpPr>
      <p:grpSpPr>
        <a:xfrm>
          <a:off x="0" y="0"/>
          <a:ext cx="0" cy="0"/>
          <a:chOff x="0" y="0"/>
          <a:chExt cx="0" cy="0"/>
        </a:xfrm>
      </p:grpSpPr>
      <p:sp>
        <p:nvSpPr>
          <p:cNvPr id="9" name="Rectangle 13"/>
          <p:cNvSpPr/>
          <p:nvPr/>
        </p:nvSpPr>
        <p:spPr>
          <a:xfrm>
            <a:off x="0" y="0"/>
            <a:ext cx="7480300"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a:xfrm>
            <a:off x="6483177" y="924762"/>
            <a:ext cx="4997591" cy="725056"/>
          </a:xfrm>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483177"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July 9, 2021</a:t>
            </a:fld>
            <a:endParaRPr lang="en-US" sz="900" dirty="0">
              <a:solidFill>
                <a:srgbClr val="FFFFFF"/>
              </a:solidFill>
            </a:endParaRPr>
          </a:p>
        </p:txBody>
      </p:sp>
      <p:sp>
        <p:nvSpPr>
          <p:cNvPr id="26" name="TextBox 25"/>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7" name="TextBox 26"/>
          <p:cNvSpPr txBox="1"/>
          <p:nvPr/>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
        <p:nvSpPr>
          <p:cNvPr id="7" name="Freeform 6"/>
          <p:cNvSpPr/>
          <p:nvPr/>
        </p:nvSpPr>
        <p:spPr>
          <a:xfrm>
            <a:off x="774551" y="763793"/>
            <a:ext cx="5486400" cy="6107185"/>
          </a:xfrm>
          <a:custGeom>
            <a:avLst/>
            <a:gdLst>
              <a:gd name="connsiteX0" fmla="*/ 5461233 w 5461233"/>
              <a:gd name="connsiteY0" fmla="*/ 0 h 6107185"/>
              <a:gd name="connsiteX1" fmla="*/ 0 w 5461233"/>
              <a:gd name="connsiteY1" fmla="*/ 0 h 6107185"/>
              <a:gd name="connsiteX2" fmla="*/ 0 w 5461233"/>
              <a:gd name="connsiteY2" fmla="*/ 6107185 h 6107185"/>
              <a:gd name="connsiteX3" fmla="*/ 1434517 w 5461233"/>
              <a:gd name="connsiteY3" fmla="*/ 6107185 h 6107185"/>
              <a:gd name="connsiteX4" fmla="*/ 5461233 w 5461233"/>
              <a:gd name="connsiteY4" fmla="*/ 0 h 610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1233" h="6107185">
                <a:moveTo>
                  <a:pt x="5461233" y="0"/>
                </a:moveTo>
                <a:lnTo>
                  <a:pt x="0" y="0"/>
                </a:lnTo>
                <a:lnTo>
                  <a:pt x="0" y="6107185"/>
                </a:lnTo>
                <a:lnTo>
                  <a:pt x="1434517" y="6107185"/>
                </a:lnTo>
                <a:lnTo>
                  <a:pt x="5461233"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Freeform 12"/>
          <p:cNvSpPr/>
          <p:nvPr/>
        </p:nvSpPr>
        <p:spPr>
          <a:xfrm>
            <a:off x="-1" y="763793"/>
            <a:ext cx="6260757" cy="6108192"/>
          </a:xfrm>
          <a:custGeom>
            <a:avLst/>
            <a:gdLst>
              <a:gd name="connsiteX0" fmla="*/ 6260757 w 6260757"/>
              <a:gd name="connsiteY0" fmla="*/ 0 h 6096000"/>
              <a:gd name="connsiteX1" fmla="*/ 0 w 6260757"/>
              <a:gd name="connsiteY1" fmla="*/ 0 h 6096000"/>
              <a:gd name="connsiteX2" fmla="*/ 0 w 6260757"/>
              <a:gd name="connsiteY2" fmla="*/ 6096000 h 6096000"/>
              <a:gd name="connsiteX3" fmla="*/ 2224216 w 6260757"/>
              <a:gd name="connsiteY3" fmla="*/ 6096000 h 6096000"/>
              <a:gd name="connsiteX4" fmla="*/ 6260757 w 6260757"/>
              <a:gd name="connsiteY4" fmla="*/ 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0757" h="6096000">
                <a:moveTo>
                  <a:pt x="6260757" y="0"/>
                </a:moveTo>
                <a:lnTo>
                  <a:pt x="0" y="0"/>
                </a:lnTo>
                <a:lnTo>
                  <a:pt x="0" y="6096000"/>
                </a:lnTo>
                <a:lnTo>
                  <a:pt x="2224216" y="6096000"/>
                </a:lnTo>
                <a:lnTo>
                  <a:pt x="6260757" y="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227675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Executive Case Stud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Triangle 13"/>
          <p:cNvSpPr/>
          <p:nvPr/>
        </p:nvSpPr>
        <p:spPr>
          <a:xfrm>
            <a:off x="2052498" y="4206240"/>
            <a:ext cx="3393205" cy="2651760"/>
          </a:xfrm>
          <a:prstGeom prst="triangle">
            <a:avLst/>
          </a:prstGeom>
          <a:solidFill>
            <a:srgbClr val="0D5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5" name="Chevron 14"/>
          <p:cNvSpPr/>
          <p:nvPr/>
        </p:nvSpPr>
        <p:spPr>
          <a:xfrm rot="10800000" flipH="1">
            <a:off x="722442" y="2879002"/>
            <a:ext cx="3951026" cy="3978997"/>
          </a:xfrm>
          <a:custGeom>
            <a:avLst/>
            <a:gdLst>
              <a:gd name="connsiteX0" fmla="*/ 0 w 3951026"/>
              <a:gd name="connsiteY0" fmla="*/ 0 h 6858000"/>
              <a:gd name="connsiteX1" fmla="*/ 1631774 w 3951026"/>
              <a:gd name="connsiteY1" fmla="*/ 0 h 6858000"/>
              <a:gd name="connsiteX2" fmla="*/ 3951026 w 3951026"/>
              <a:gd name="connsiteY2" fmla="*/ 3429000 h 6858000"/>
              <a:gd name="connsiteX3" fmla="*/ 1631774 w 3951026"/>
              <a:gd name="connsiteY3" fmla="*/ 6858000 h 6858000"/>
              <a:gd name="connsiteX4" fmla="*/ 0 w 3951026"/>
              <a:gd name="connsiteY4" fmla="*/ 6858000 h 6858000"/>
              <a:gd name="connsiteX5" fmla="*/ 2319252 w 3951026"/>
              <a:gd name="connsiteY5" fmla="*/ 3429000 h 6858000"/>
              <a:gd name="connsiteX6" fmla="*/ 0 w 3951026"/>
              <a:gd name="connsiteY6"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1631774 w 3951026"/>
              <a:gd name="connsiteY4" fmla="*/ 6858000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3306665 w 3951026"/>
              <a:gd name="connsiteY4" fmla="*/ 3739081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3978997"/>
              <a:gd name="connsiteX1" fmla="*/ 1631774 w 3951026"/>
              <a:gd name="connsiteY1" fmla="*/ 0 h 3978997"/>
              <a:gd name="connsiteX2" fmla="*/ 3951026 w 3951026"/>
              <a:gd name="connsiteY2" fmla="*/ 3429000 h 3978997"/>
              <a:gd name="connsiteX3" fmla="*/ 3271878 w 3951026"/>
              <a:gd name="connsiteY3" fmla="*/ 3978997 h 3978997"/>
              <a:gd name="connsiteX4" fmla="*/ 3306665 w 3951026"/>
              <a:gd name="connsiteY4" fmla="*/ 3739081 h 3978997"/>
              <a:gd name="connsiteX5" fmla="*/ 2860895 w 3951026"/>
              <a:gd name="connsiteY5" fmla="*/ 3897517 h 3978997"/>
              <a:gd name="connsiteX6" fmla="*/ 2319252 w 3951026"/>
              <a:gd name="connsiteY6" fmla="*/ 3429000 h 3978997"/>
              <a:gd name="connsiteX7" fmla="*/ 0 w 3951026"/>
              <a:gd name="connsiteY7" fmla="*/ 0 h 397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26" h="3978997">
                <a:moveTo>
                  <a:pt x="0" y="0"/>
                </a:moveTo>
                <a:lnTo>
                  <a:pt x="1631774" y="0"/>
                </a:lnTo>
                <a:lnTo>
                  <a:pt x="3951026" y="3429000"/>
                </a:lnTo>
                <a:cubicBezTo>
                  <a:pt x="3673340" y="3837160"/>
                  <a:pt x="3549564" y="3570837"/>
                  <a:pt x="3271878" y="3978997"/>
                </a:cubicBezTo>
                <a:lnTo>
                  <a:pt x="3306665" y="3739081"/>
                </a:lnTo>
                <a:lnTo>
                  <a:pt x="2860895" y="3897517"/>
                </a:lnTo>
                <a:lnTo>
                  <a:pt x="2319252" y="3429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17" name="Freeform 16"/>
          <p:cNvSpPr/>
          <p:nvPr/>
        </p:nvSpPr>
        <p:spPr>
          <a:xfrm>
            <a:off x="775813" y="0"/>
            <a:ext cx="3146079" cy="3462950"/>
          </a:xfrm>
          <a:custGeom>
            <a:avLst/>
            <a:gdLst>
              <a:gd name="connsiteX0" fmla="*/ 2494229 w 3146079"/>
              <a:gd name="connsiteY0" fmla="*/ 3462950 h 3462950"/>
              <a:gd name="connsiteX1" fmla="*/ 2258839 w 3146079"/>
              <a:gd name="connsiteY1" fmla="*/ 3435790 h 3462950"/>
              <a:gd name="connsiteX2" fmla="*/ 0 w 3146079"/>
              <a:gd name="connsiteY2" fmla="*/ 0 h 3462950"/>
              <a:gd name="connsiteX3" fmla="*/ 1638677 w 3146079"/>
              <a:gd name="connsiteY3" fmla="*/ 0 h 3462950"/>
              <a:gd name="connsiteX4" fmla="*/ 3146079 w 3146079"/>
              <a:gd name="connsiteY4" fmla="*/ 2272420 h 3462950"/>
              <a:gd name="connsiteX5" fmla="*/ 2494229 w 3146079"/>
              <a:gd name="connsiteY5" fmla="*/ 3462950 h 34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6079" h="3462950">
                <a:moveTo>
                  <a:pt x="2494229" y="3462950"/>
                </a:moveTo>
                <a:lnTo>
                  <a:pt x="2258839" y="3435790"/>
                </a:lnTo>
                <a:lnTo>
                  <a:pt x="0" y="0"/>
                </a:lnTo>
                <a:lnTo>
                  <a:pt x="1638677" y="0"/>
                </a:lnTo>
                <a:lnTo>
                  <a:pt x="3146079" y="2272420"/>
                </a:lnTo>
                <a:lnTo>
                  <a:pt x="2494229" y="3462950"/>
                </a:lnTo>
                <a:close/>
              </a:path>
            </a:pathLst>
          </a:cu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4103522" y="0"/>
            <a:ext cx="8088477" cy="6858180"/>
          </a:xfrm>
          <a:custGeom>
            <a:avLst/>
            <a:gdLst>
              <a:gd name="connsiteX0" fmla="*/ 0 w 3285995"/>
              <a:gd name="connsiteY0" fmla="*/ 0 h 6858000"/>
              <a:gd name="connsiteX1" fmla="*/ 3285995 w 3285995"/>
              <a:gd name="connsiteY1" fmla="*/ 0 h 6858000"/>
              <a:gd name="connsiteX2" fmla="*/ 3285995 w 3285995"/>
              <a:gd name="connsiteY2" fmla="*/ 6858000 h 6858000"/>
              <a:gd name="connsiteX3" fmla="*/ 0 w 3285995"/>
              <a:gd name="connsiteY3" fmla="*/ 6858000 h 6858000"/>
              <a:gd name="connsiteX4" fmla="*/ 0 w 3285995"/>
              <a:gd name="connsiteY4" fmla="*/ 0 h 6858000"/>
              <a:gd name="connsiteX0" fmla="*/ 1002975 w 4288970"/>
              <a:gd name="connsiteY0" fmla="*/ 0 h 6858000"/>
              <a:gd name="connsiteX1" fmla="*/ 4288970 w 4288970"/>
              <a:gd name="connsiteY1" fmla="*/ 0 h 6858000"/>
              <a:gd name="connsiteX2" fmla="*/ 4288970 w 4288970"/>
              <a:gd name="connsiteY2" fmla="*/ 6858000 h 6858000"/>
              <a:gd name="connsiteX3" fmla="*/ 1002975 w 4288970"/>
              <a:gd name="connsiteY3" fmla="*/ 6858000 h 6858000"/>
              <a:gd name="connsiteX4" fmla="*/ 0 w 4288970"/>
              <a:gd name="connsiteY4" fmla="*/ 1785257 h 6858000"/>
              <a:gd name="connsiteX5" fmla="*/ 1002975 w 4288970"/>
              <a:gd name="connsiteY5" fmla="*/ 0 h 6858000"/>
              <a:gd name="connsiteX0" fmla="*/ 1003302 w 4289297"/>
              <a:gd name="connsiteY0" fmla="*/ 0 h 6858000"/>
              <a:gd name="connsiteX1" fmla="*/ 4289297 w 4289297"/>
              <a:gd name="connsiteY1" fmla="*/ 0 h 6858000"/>
              <a:gd name="connsiteX2" fmla="*/ 4289297 w 4289297"/>
              <a:gd name="connsiteY2" fmla="*/ 6858000 h 6858000"/>
              <a:gd name="connsiteX3" fmla="*/ 1003302 w 4289297"/>
              <a:gd name="connsiteY3" fmla="*/ 6858000 h 6858000"/>
              <a:gd name="connsiteX4" fmla="*/ 327 w 4289297"/>
              <a:gd name="connsiteY4" fmla="*/ 1785257 h 6858000"/>
              <a:gd name="connsiteX5" fmla="*/ 1003302 w 4289297"/>
              <a:gd name="connsiteY5" fmla="*/ 0 h 6858000"/>
              <a:gd name="connsiteX0" fmla="*/ 1743394 w 5029389"/>
              <a:gd name="connsiteY0" fmla="*/ 0 h 6858000"/>
              <a:gd name="connsiteX1" fmla="*/ 5029389 w 5029389"/>
              <a:gd name="connsiteY1" fmla="*/ 0 h 6858000"/>
              <a:gd name="connsiteX2" fmla="*/ 5029389 w 5029389"/>
              <a:gd name="connsiteY2" fmla="*/ 6858000 h 6858000"/>
              <a:gd name="connsiteX3" fmla="*/ 1743394 w 5029389"/>
              <a:gd name="connsiteY3" fmla="*/ 6858000 h 6858000"/>
              <a:gd name="connsiteX4" fmla="*/ 190 w 5029389"/>
              <a:gd name="connsiteY4" fmla="*/ 3429000 h 6858000"/>
              <a:gd name="connsiteX5" fmla="*/ 1743394 w 5029389"/>
              <a:gd name="connsiteY5" fmla="*/ 0 h 6858000"/>
              <a:gd name="connsiteX0" fmla="*/ 1744150 w 5030145"/>
              <a:gd name="connsiteY0" fmla="*/ 0 h 6858000"/>
              <a:gd name="connsiteX1" fmla="*/ 5030145 w 5030145"/>
              <a:gd name="connsiteY1" fmla="*/ 0 h 6858000"/>
              <a:gd name="connsiteX2" fmla="*/ 5030145 w 5030145"/>
              <a:gd name="connsiteY2" fmla="*/ 6858000 h 6858000"/>
              <a:gd name="connsiteX3" fmla="*/ 1744150 w 5030145"/>
              <a:gd name="connsiteY3" fmla="*/ 6858000 h 6858000"/>
              <a:gd name="connsiteX4" fmla="*/ 946 w 5030145"/>
              <a:gd name="connsiteY4" fmla="*/ 3429000 h 6858000"/>
              <a:gd name="connsiteX5" fmla="*/ 1744150 w 5030145"/>
              <a:gd name="connsiteY5" fmla="*/ 0 h 6858000"/>
              <a:gd name="connsiteX0" fmla="*/ 1744150 w 5030145"/>
              <a:gd name="connsiteY0" fmla="*/ 0 h 6858180"/>
              <a:gd name="connsiteX1" fmla="*/ 5030145 w 5030145"/>
              <a:gd name="connsiteY1" fmla="*/ 0 h 6858180"/>
              <a:gd name="connsiteX2" fmla="*/ 5030145 w 5030145"/>
              <a:gd name="connsiteY2" fmla="*/ 6858000 h 6858180"/>
              <a:gd name="connsiteX3" fmla="*/ 1744150 w 5030145"/>
              <a:gd name="connsiteY3" fmla="*/ 6858000 h 6858180"/>
              <a:gd name="connsiteX4" fmla="*/ 946 w 5030145"/>
              <a:gd name="connsiteY4" fmla="*/ 3429000 h 6858180"/>
              <a:gd name="connsiteX5" fmla="*/ 1744150 w 5030145"/>
              <a:gd name="connsiteY5" fmla="*/ 0 h 685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0145" h="6858180">
                <a:moveTo>
                  <a:pt x="1744150" y="0"/>
                </a:moveTo>
                <a:lnTo>
                  <a:pt x="5030145" y="0"/>
                </a:lnTo>
                <a:lnTo>
                  <a:pt x="5030145" y="6858000"/>
                </a:lnTo>
                <a:lnTo>
                  <a:pt x="1744150" y="6858000"/>
                </a:lnTo>
                <a:cubicBezTo>
                  <a:pt x="1754538" y="6887029"/>
                  <a:pt x="-20329" y="3410857"/>
                  <a:pt x="946" y="3429000"/>
                </a:cubicBezTo>
                <a:cubicBezTo>
                  <a:pt x="-38472" y="3418114"/>
                  <a:pt x="1163082" y="1143000"/>
                  <a:pt x="17441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hevron 12"/>
          <p:cNvSpPr/>
          <p:nvPr/>
        </p:nvSpPr>
        <p:spPr>
          <a:xfrm flipH="1">
            <a:off x="3035395" y="-1"/>
            <a:ext cx="3951026" cy="6858000"/>
          </a:xfrm>
          <a:prstGeom prst="chevron">
            <a:avLst>
              <a:gd name="adj" fmla="val 58700"/>
            </a:avLst>
          </a:prstGeom>
          <a:solidFill>
            <a:srgbClr val="16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2" name="Title 1"/>
          <p:cNvSpPr>
            <a:spLocks noGrp="1"/>
          </p:cNvSpPr>
          <p:nvPr>
            <p:ph type="ctrTitle" hasCustomPrompt="1"/>
          </p:nvPr>
        </p:nvSpPr>
        <p:spPr>
          <a:xfrm>
            <a:off x="4855098" y="2259651"/>
            <a:ext cx="6759363" cy="1862898"/>
          </a:xfrm>
        </p:spPr>
        <p:txBody>
          <a:bodyPr anchor="b">
            <a:normAutofit/>
          </a:bodyPr>
          <a:lstStyle>
            <a:lvl1pPr algn="l">
              <a:defRPr sz="2400" b="0" cap="all" baseline="0">
                <a:solidFill>
                  <a:schemeClr val="bg1"/>
                </a:solidFill>
              </a:defRPr>
            </a:lvl1pPr>
          </a:lstStyle>
          <a:p>
            <a:r>
              <a:rPr lang="en-US" dirty="0" smtClean="0"/>
              <a:t>Executive case study template – to be used only for digital intelligence case studies with x factor multiplier</a:t>
            </a:r>
            <a:endParaRPr lang="en-US" dirty="0"/>
          </a:p>
        </p:txBody>
      </p:sp>
      <p:sp>
        <p:nvSpPr>
          <p:cNvPr id="11" name="Rectangle 10"/>
          <p:cNvSpPr/>
          <p:nvPr/>
        </p:nvSpPr>
        <p:spPr>
          <a:xfrm>
            <a:off x="4898136" y="4420772"/>
            <a:ext cx="6748174" cy="173980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Text Placeholder 4"/>
          <p:cNvSpPr>
            <a:spLocks noGrp="1"/>
          </p:cNvSpPr>
          <p:nvPr>
            <p:ph type="body" sz="quarter" idx="10" hasCustomPrompt="1"/>
          </p:nvPr>
        </p:nvSpPr>
        <p:spPr>
          <a:xfrm>
            <a:off x="5209983" y="4718995"/>
            <a:ext cx="6266511" cy="293687"/>
          </a:xfrm>
        </p:spPr>
        <p:txBody>
          <a:bodyPr>
            <a:normAutofit/>
          </a:bodyPr>
          <a:lstStyle>
            <a:lvl1pPr marL="0" indent="0">
              <a:buNone/>
              <a:defRPr sz="1200" b="1">
                <a:solidFill>
                  <a:schemeClr val="accent3"/>
                </a:solidFill>
              </a:defRPr>
            </a:lvl1pPr>
          </a:lstStyle>
          <a:p>
            <a:pPr lvl="0"/>
            <a:r>
              <a:rPr lang="en-US" dirty="0"/>
              <a:t>Click to edit Subtitle</a:t>
            </a:r>
          </a:p>
        </p:txBody>
      </p:sp>
      <p:sp>
        <p:nvSpPr>
          <p:cNvPr id="7" name="Text Placeholder 6"/>
          <p:cNvSpPr>
            <a:spLocks noGrp="1"/>
          </p:cNvSpPr>
          <p:nvPr>
            <p:ph type="body" sz="quarter" idx="11" hasCustomPrompt="1"/>
          </p:nvPr>
        </p:nvSpPr>
        <p:spPr>
          <a:xfrm>
            <a:off x="5209983" y="5012683"/>
            <a:ext cx="2057837" cy="1460046"/>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6" name="Text Placeholder 6"/>
          <p:cNvSpPr>
            <a:spLocks noGrp="1"/>
          </p:cNvSpPr>
          <p:nvPr>
            <p:ph type="body" sz="quarter" idx="12" hasCustomPrompt="1"/>
          </p:nvPr>
        </p:nvSpPr>
        <p:spPr>
          <a:xfrm>
            <a:off x="7405787" y="5012683"/>
            <a:ext cx="2025988" cy="1460046"/>
          </a:xfrm>
        </p:spPr>
        <p:txBody>
          <a:bodyPr/>
          <a:lstStyle>
            <a:lvl1pPr marL="0" indent="0">
              <a:buNone/>
              <a:defRPr sz="2800" b="1">
                <a:solidFill>
                  <a:schemeClr val="accent3"/>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8" name="Text Placeholder 6"/>
          <p:cNvSpPr>
            <a:spLocks noGrp="1"/>
          </p:cNvSpPr>
          <p:nvPr>
            <p:ph type="body" sz="quarter" idx="13" hasCustomPrompt="1"/>
          </p:nvPr>
        </p:nvSpPr>
        <p:spPr>
          <a:xfrm>
            <a:off x="9601591" y="5012683"/>
            <a:ext cx="2012870" cy="1460046"/>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25" name="TextBox 24"/>
          <p:cNvSpPr txBox="1"/>
          <p:nvPr/>
        </p:nvSpPr>
        <p:spPr>
          <a:xfrm>
            <a:off x="722313" y="604657"/>
            <a:ext cx="3395581" cy="184666"/>
          </a:xfrm>
          <a:prstGeom prst="rect">
            <a:avLst/>
          </a:prstGeom>
          <a:noFill/>
        </p:spPr>
        <p:txBody>
          <a:bodyPr wrap="square" lIns="0" tIns="0" rIns="0" bIns="0" rtlCol="0">
            <a:spAutoFit/>
          </a:bodyPr>
          <a:lstStyle/>
          <a:p>
            <a:pPr>
              <a:spcBef>
                <a:spcPts val="1000"/>
              </a:spcBef>
              <a:buClr>
                <a:srgbClr val="FF6503"/>
              </a:buClr>
              <a:buFont typeface="Arial"/>
              <a:buNone/>
              <a:defRPr/>
            </a:pPr>
            <a:r>
              <a:rPr lang="en-US" sz="1200" b="1" cap="all" dirty="0">
                <a:solidFill>
                  <a:srgbClr val="FFFFFF"/>
                </a:solidFill>
              </a:rPr>
              <a:t>Case Study</a:t>
            </a: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7362" y="1100066"/>
            <a:ext cx="340582" cy="480220"/>
          </a:xfrm>
          <a:prstGeom prst="rect">
            <a:avLst/>
          </a:prstGeom>
        </p:spPr>
      </p:pic>
      <p:sp>
        <p:nvSpPr>
          <p:cNvPr id="6" name="Text Placeholder 5"/>
          <p:cNvSpPr>
            <a:spLocks noGrp="1"/>
          </p:cNvSpPr>
          <p:nvPr>
            <p:ph type="body" sz="quarter" idx="14"/>
          </p:nvPr>
        </p:nvSpPr>
        <p:spPr>
          <a:xfrm>
            <a:off x="497876" y="1029748"/>
            <a:ext cx="5343525" cy="544512"/>
          </a:xfrm>
        </p:spPr>
        <p:txBody>
          <a:bodyPr anchor="ctr">
            <a:normAutofit/>
          </a:bodyPr>
          <a:lstStyle>
            <a:lvl1pPr marL="0" indent="0" algn="r">
              <a:buNone/>
              <a:defRPr sz="1600" b="1" cap="all" baseline="0"/>
            </a:lvl1pPr>
          </a:lstStyle>
          <a:p>
            <a:pPr lvl="0"/>
            <a:r>
              <a:rPr lang="en-US" dirty="0"/>
              <a:t>Click to edit Master text styles</a:t>
            </a:r>
          </a:p>
        </p:txBody>
      </p:sp>
      <p:sp>
        <p:nvSpPr>
          <p:cNvPr id="23" name="Text Placeholder 5"/>
          <p:cNvSpPr>
            <a:spLocks noGrp="1"/>
          </p:cNvSpPr>
          <p:nvPr>
            <p:ph type="body" sz="quarter" idx="15"/>
          </p:nvPr>
        </p:nvSpPr>
        <p:spPr>
          <a:xfrm>
            <a:off x="6333859" y="1029748"/>
            <a:ext cx="5343525" cy="544512"/>
          </a:xfrm>
        </p:spPr>
        <p:txBody>
          <a:bodyPr anchor="ctr">
            <a:normAutofit/>
          </a:bodyPr>
          <a:lstStyle>
            <a:lvl1pPr marL="0" indent="0" algn="l">
              <a:buNone/>
              <a:defRPr sz="1600" b="1" cap="all" baseline="0"/>
            </a:lvl1pPr>
          </a:lstStyle>
          <a:p>
            <a:pPr lvl="0"/>
            <a:r>
              <a:rPr lang="en-US" dirty="0"/>
              <a:t>Click to edit Master text styles</a:t>
            </a:r>
          </a:p>
        </p:txBody>
      </p:sp>
    </p:spTree>
    <p:extLst>
      <p:ext uri="{BB962C8B-B14F-4D97-AF65-F5344CB8AC3E}">
        <p14:creationId xmlns:p14="http://schemas.microsoft.com/office/powerpoint/2010/main" val="1474273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2">
    <p:bg>
      <p:bgPr>
        <a:solidFill>
          <a:srgbClr val="E3E3E3"/>
        </a:solidFill>
        <a:effectLst/>
      </p:bgPr>
    </p:bg>
    <p:spTree>
      <p:nvGrpSpPr>
        <p:cNvPr id="1" name=""/>
        <p:cNvGrpSpPr/>
        <p:nvPr/>
      </p:nvGrpSpPr>
      <p:grpSpPr>
        <a:xfrm>
          <a:off x="0" y="0"/>
          <a:ext cx="0" cy="0"/>
          <a:chOff x="0" y="0"/>
          <a:chExt cx="0" cy="0"/>
        </a:xfrm>
      </p:grpSpPr>
      <p:sp>
        <p:nvSpPr>
          <p:cNvPr id="15"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1" name="Rectangle 13"/>
          <p:cNvSpPr/>
          <p:nvPr/>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July 9, 2021</a:t>
            </a:fld>
            <a:endParaRPr lang="en-US" sz="900" dirty="0">
              <a:solidFill>
                <a:srgbClr val="FFFFFF"/>
              </a:solidFill>
            </a:endParaRPr>
          </a:p>
        </p:txBody>
      </p:sp>
      <p:sp>
        <p:nvSpPr>
          <p:cNvPr id="22" name="TextBox 21"/>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3" name="TextBox 22"/>
          <p:cNvSpPr txBox="1"/>
          <p:nvPr/>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562763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3">
    <p:bg>
      <p:bgPr>
        <a:solidFill>
          <a:schemeClr val="bg1"/>
        </a:solidFill>
        <a:effectLst/>
      </p:bgPr>
    </p:bg>
    <p:spTree>
      <p:nvGrpSpPr>
        <p:cNvPr id="1" name=""/>
        <p:cNvGrpSpPr/>
        <p:nvPr/>
      </p:nvGrpSpPr>
      <p:grpSpPr>
        <a:xfrm>
          <a:off x="0" y="0"/>
          <a:ext cx="0" cy="0"/>
          <a:chOff x="0" y="0"/>
          <a:chExt cx="0" cy="0"/>
        </a:xfrm>
      </p:grpSpPr>
      <p:sp>
        <p:nvSpPr>
          <p:cNvPr id="15"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1" name="Rectangle 13"/>
          <p:cNvSpPr/>
          <p:nvPr/>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July 9, 2021</a:t>
            </a:fld>
            <a:endParaRPr lang="en-US" sz="900" dirty="0">
              <a:solidFill>
                <a:srgbClr val="FFFFFF"/>
              </a:solidFill>
            </a:endParaRPr>
          </a:p>
        </p:txBody>
      </p:sp>
      <p:sp>
        <p:nvSpPr>
          <p:cNvPr id="22" name="TextBox 21"/>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3" name="TextBox 22"/>
          <p:cNvSpPr txBox="1"/>
          <p:nvPr/>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2478212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eature">
    <p:bg>
      <p:bgPr>
        <a:solidFill>
          <a:schemeClr val="accent4"/>
        </a:solidFill>
        <a:effectLst/>
      </p:bgPr>
    </p:bg>
    <p:spTree>
      <p:nvGrpSpPr>
        <p:cNvPr id="1" name=""/>
        <p:cNvGrpSpPr/>
        <p:nvPr/>
      </p:nvGrpSpPr>
      <p:grpSpPr>
        <a:xfrm>
          <a:off x="0" y="0"/>
          <a:ext cx="0" cy="0"/>
          <a:chOff x="0" y="0"/>
          <a:chExt cx="0" cy="0"/>
        </a:xfrm>
      </p:grpSpPr>
      <p:sp>
        <p:nvSpPr>
          <p:cNvPr id="8" name="Rectangle 7"/>
          <p:cNvSpPr/>
          <p:nvPr/>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Rectangle 7"/>
          <p:cNvSpPr/>
          <p:nvPr/>
        </p:nvSpPr>
        <p:spPr>
          <a:xfrm>
            <a:off x="-26555" y="0"/>
            <a:ext cx="5051137"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2302350 w 8394700"/>
              <a:gd name="connsiteY0" fmla="*/ 775855 h 6858000"/>
              <a:gd name="connsiteX1" fmla="*/ 8394700 w 8394700"/>
              <a:gd name="connsiteY1" fmla="*/ 0 h 6858000"/>
              <a:gd name="connsiteX2" fmla="*/ 2710556 w 8394700"/>
              <a:gd name="connsiteY2" fmla="*/ 6858000 h 6858000"/>
              <a:gd name="connsiteX3" fmla="*/ 0 w 8394700"/>
              <a:gd name="connsiteY3" fmla="*/ 6858000 h 6858000"/>
              <a:gd name="connsiteX4" fmla="*/ 2302350 w 8394700"/>
              <a:gd name="connsiteY4" fmla="*/ 775855 h 6858000"/>
              <a:gd name="connsiteX0" fmla="*/ 2164897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2164897 w 8394700"/>
              <a:gd name="connsiteY4" fmla="*/ 0 h 6858000"/>
              <a:gd name="connsiteX0" fmla="*/ 0 w 6229803"/>
              <a:gd name="connsiteY0" fmla="*/ 0 h 6858000"/>
              <a:gd name="connsiteX1" fmla="*/ 6229803 w 6229803"/>
              <a:gd name="connsiteY1" fmla="*/ 0 h 6858000"/>
              <a:gd name="connsiteX2" fmla="*/ 545659 w 6229803"/>
              <a:gd name="connsiteY2" fmla="*/ 6858000 h 6858000"/>
              <a:gd name="connsiteX3" fmla="*/ 292088 w 6229803"/>
              <a:gd name="connsiteY3" fmla="*/ 6733310 h 6858000"/>
              <a:gd name="connsiteX4" fmla="*/ 0 w 6229803"/>
              <a:gd name="connsiteY4" fmla="*/ 0 h 6858000"/>
              <a:gd name="connsiteX0" fmla="*/ 34365 w 6264168"/>
              <a:gd name="connsiteY0" fmla="*/ 0 h 6858000"/>
              <a:gd name="connsiteX1" fmla="*/ 6264168 w 6264168"/>
              <a:gd name="connsiteY1" fmla="*/ 0 h 6858000"/>
              <a:gd name="connsiteX2" fmla="*/ 580024 w 6264168"/>
              <a:gd name="connsiteY2" fmla="*/ 6858000 h 6858000"/>
              <a:gd name="connsiteX3" fmla="*/ 0 w 6264168"/>
              <a:gd name="connsiteY3" fmla="*/ 6844146 h 6858000"/>
              <a:gd name="connsiteX4" fmla="*/ 34365 w 626416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168" h="6858000">
                <a:moveTo>
                  <a:pt x="34365" y="0"/>
                </a:moveTo>
                <a:lnTo>
                  <a:pt x="6264168" y="0"/>
                </a:lnTo>
                <a:lnTo>
                  <a:pt x="580024" y="6858000"/>
                </a:lnTo>
                <a:lnTo>
                  <a:pt x="0" y="6844146"/>
                </a:lnTo>
                <a:lnTo>
                  <a:pt x="3436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Content Placeholder 8"/>
          <p:cNvSpPr>
            <a:spLocks noGrp="1"/>
          </p:cNvSpPr>
          <p:nvPr>
            <p:ph sz="quarter" idx="10"/>
          </p:nvPr>
        </p:nvSpPr>
        <p:spPr>
          <a:xfrm>
            <a:off x="6202362" y="2979161"/>
            <a:ext cx="5380037" cy="3421640"/>
          </a:xfrm>
        </p:spPr>
        <p:txBody>
          <a:bodyPr/>
          <a:lstStyle>
            <a:lvl1pP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79497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eature-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017125"/>
            <a:ext cx="10972800" cy="4386147"/>
          </a:xfrm>
        </p:spPr>
        <p:txBody>
          <a:bodyPr>
            <a:normAutofit/>
          </a:bodyPr>
          <a:lstStyle>
            <a:lvl1pPr>
              <a:defRPr sz="6000">
                <a:solidFill>
                  <a:schemeClr val="bg1"/>
                </a:solidFill>
              </a:defRPr>
            </a:lvl1pPr>
          </a:lstStyle>
          <a:p>
            <a:r>
              <a:rPr lang="en-US" dirty="0"/>
              <a:t>Click to edit Master title style</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3180" y="61446"/>
            <a:ext cx="914400" cy="613410"/>
          </a:xfrm>
          <a:prstGeom prst="rect">
            <a:avLst/>
          </a:prstGeom>
        </p:spPr>
      </p:pic>
    </p:spTree>
    <p:extLst>
      <p:ext uri="{BB962C8B-B14F-4D97-AF65-F5344CB8AC3E}">
        <p14:creationId xmlns:p14="http://schemas.microsoft.com/office/powerpoint/2010/main" val="2821874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Header and Title ONLY">
    <p:bg>
      <p:bgPr>
        <a:solidFill>
          <a:schemeClr val="bg1"/>
        </a:solidFill>
        <a:effectLst/>
      </p:bgPr>
    </p:bg>
    <p:spTree>
      <p:nvGrpSpPr>
        <p:cNvPr id="1" name=""/>
        <p:cNvGrpSpPr/>
        <p:nvPr/>
      </p:nvGrpSpPr>
      <p:grpSpPr>
        <a:xfrm>
          <a:off x="0" y="0"/>
          <a:ext cx="0" cy="0"/>
          <a:chOff x="0" y="0"/>
          <a:chExt cx="0" cy="0"/>
        </a:xfrm>
      </p:grpSpPr>
      <p:sp>
        <p:nvSpPr>
          <p:cNvPr id="11" name="Rectangle 13"/>
          <p:cNvSpPr/>
          <p:nvPr/>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July 9, 2021</a:t>
            </a:fld>
            <a:endParaRPr lang="en-US" sz="900" dirty="0">
              <a:solidFill>
                <a:srgbClr val="FFFFFF"/>
              </a:solidFill>
            </a:endParaRPr>
          </a:p>
        </p:txBody>
      </p:sp>
      <p:sp>
        <p:nvSpPr>
          <p:cNvPr id="22" name="TextBox 21"/>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3" name="TextBox 22"/>
          <p:cNvSpPr txBox="1"/>
          <p:nvPr/>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576313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11" name="Rectangle 13"/>
          <p:cNvSpPr/>
          <p:nvPr/>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smtClean="0"/>
              <a:t>Click to edit Page Heading</a:t>
            </a:r>
            <a:endParaRPr lang="en-US" dirty="0"/>
          </a:p>
        </p:txBody>
      </p:sp>
      <p:grpSp>
        <p:nvGrpSpPr>
          <p:cNvPr id="15" name="Group 14"/>
          <p:cNvGrpSpPr/>
          <p:nvPr/>
        </p:nvGrpSpPr>
        <p:grpSpPr>
          <a:xfrm>
            <a:off x="6260951" y="6558701"/>
            <a:ext cx="5931049" cy="299299"/>
            <a:chOff x="6260951" y="6558701"/>
            <a:chExt cx="5931049" cy="299299"/>
          </a:xfrm>
        </p:grpSpPr>
        <p:sp>
          <p:nvSpPr>
            <p:cNvPr id="16"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7" name="Group 16"/>
            <p:cNvGrpSpPr/>
            <p:nvPr userDrawn="1"/>
          </p:nvGrpSpPr>
          <p:grpSpPr>
            <a:xfrm>
              <a:off x="8799513" y="6615920"/>
              <a:ext cx="2703555" cy="162839"/>
              <a:chOff x="8799513" y="6615920"/>
              <a:chExt cx="2703555" cy="162839"/>
            </a:xfrm>
          </p:grpSpPr>
          <p:cxnSp>
            <p:nvCxnSpPr>
              <p:cNvPr id="18" name="Straight Connector 17"/>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TextBox 19"/>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July 9, 2021</a:t>
            </a:fld>
            <a:endParaRPr lang="en-US" sz="900" dirty="0">
              <a:solidFill>
                <a:srgbClr val="FFFFFF"/>
              </a:solidFill>
            </a:endParaRPr>
          </a:p>
        </p:txBody>
      </p:sp>
      <p:sp>
        <p:nvSpPr>
          <p:cNvPr id="21" name="TextBox 20"/>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2" name="TextBox 21"/>
          <p:cNvSpPr txBox="1"/>
          <p:nvPr/>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1320934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73431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20"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13"/>
          <p:cNvSpPr/>
          <p:nvPr/>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09599"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Content Placeholder 2"/>
          <p:cNvSpPr>
            <a:spLocks noGrp="1"/>
          </p:cNvSpPr>
          <p:nvPr>
            <p:ph idx="14"/>
          </p:nvPr>
        </p:nvSpPr>
        <p:spPr>
          <a:xfrm>
            <a:off x="4318000"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Box 16"/>
          <p:cNvSpPr txBox="1"/>
          <p:nvPr/>
        </p:nvSpPr>
        <p:spPr>
          <a:xfrm>
            <a:off x="609600" y="4735286"/>
            <a:ext cx="6770914" cy="307777"/>
          </a:xfrm>
          <a:prstGeom prst="rect">
            <a:avLst/>
          </a:prstGeom>
          <a:noFill/>
        </p:spPr>
        <p:txBody>
          <a:bodyPr wrap="square" lIns="0" tIns="0" rIns="0" bIns="0" rtlCol="0">
            <a:spAutoFit/>
          </a:bodyPr>
          <a:lstStyle/>
          <a:p>
            <a:pPr>
              <a:defRPr/>
            </a:pPr>
            <a:r>
              <a:rPr lang="en-US" sz="1000" dirty="0">
                <a:solidFill>
                  <a:srgbClr val="FFFFFF"/>
                </a:solidFill>
              </a:rPr>
              <a:t>© 2</a:t>
            </a:r>
            <a:r>
              <a:rPr lang="en-US" sz="1000" spc="-50" dirty="0">
                <a:solidFill>
                  <a:srgbClr val="FFFFFF"/>
                </a:solidFill>
              </a:rPr>
              <a:t>01</a:t>
            </a:r>
            <a:r>
              <a:rPr lang="en-US" sz="1000" dirty="0">
                <a:solidFill>
                  <a:srgbClr val="FFFFFF"/>
                </a:solidFill>
              </a:rPr>
              <a:t>8 ExlService Holdings, Inc.  All rights reserved. For more information go to www.exlservice.com/legal-disclaimer</a:t>
            </a:r>
          </a:p>
          <a:p>
            <a:endParaRPr lang="en-US" sz="1000" dirty="0">
              <a:solidFill>
                <a:srgbClr val="FFFFFF"/>
              </a:solidFill>
            </a:endParaRPr>
          </a:p>
        </p:txBody>
      </p:sp>
      <p:sp>
        <p:nvSpPr>
          <p:cNvPr id="18" name="TextBox 17"/>
          <p:cNvSpPr txBox="1"/>
          <p:nvPr/>
        </p:nvSpPr>
        <p:spPr>
          <a:xfrm>
            <a:off x="609600" y="5225144"/>
            <a:ext cx="5995307" cy="807913"/>
          </a:xfrm>
          <a:prstGeom prst="rect">
            <a:avLst/>
          </a:prstGeom>
          <a:noFill/>
        </p:spPr>
        <p:txBody>
          <a:bodyPr wrap="square" lIns="0" tIns="0" rIns="0" bIns="0" rtlCol="0">
            <a:spAutoFit/>
          </a:bodyPr>
          <a:lstStyle/>
          <a:p>
            <a:r>
              <a:rPr lang="en-US" sz="750" dirty="0">
                <a:solidFill>
                  <a:srgbClr val="E2E3E3"/>
                </a:solidFill>
              </a:rPr>
              <a:t>EXL (NASDAQ: EXLS) is a leading operations management and analytics company that designs and enables agile, customer-centric operating models to help clients improve their revenue growth and profitability. Our delivery model provides market-leading business outcomes using EXL’s proprietary Business EXLerator Framework</a:t>
            </a:r>
            <a:r>
              <a:rPr lang="en-US" sz="750" baseline="30000" dirty="0">
                <a:solidFill>
                  <a:srgbClr val="E2E3E3"/>
                </a:solidFill>
              </a:rPr>
              <a:t>®</a:t>
            </a:r>
            <a:r>
              <a:rPr lang="en-US" sz="750" dirty="0">
                <a:solidFill>
                  <a:srgbClr val="E2E3E3"/>
                </a:solidFill>
              </a:rPr>
              <a:t>, cutting-edge analytics, digital transformation and domain expertise. At EXL, we look deeper to help companies improve global operations, enhance data-driven insights, increase customer satisfaction, and manage risk and compliance. EXL serves the insurance, healthcare, banking and financial services, utilities, travel, transportation and logistics industries. Headquartered in New York, New York, EXL has more than 2</a:t>
            </a:r>
            <a:r>
              <a:rPr lang="en-US" sz="750" spc="-150" dirty="0">
                <a:solidFill>
                  <a:srgbClr val="E2E3E3"/>
                </a:solidFill>
              </a:rPr>
              <a:t>7</a:t>
            </a:r>
            <a:r>
              <a:rPr lang="en-US" sz="750" dirty="0">
                <a:solidFill>
                  <a:srgbClr val="E2E3E3"/>
                </a:solidFill>
              </a:rPr>
              <a:t>,000 professionals in locations throughout the United States, Europe, Asia (primarily India and Philippines), South America, Australia and South Africa. </a:t>
            </a:r>
          </a:p>
        </p:txBody>
      </p:sp>
      <p:sp>
        <p:nvSpPr>
          <p:cNvPr id="19" name="Rectangle 18"/>
          <p:cNvSpPr/>
          <p:nvPr/>
        </p:nvSpPr>
        <p:spPr>
          <a:xfrm>
            <a:off x="8852759" y="3581711"/>
            <a:ext cx="2729641" cy="2108269"/>
          </a:xfrm>
          <a:prstGeom prst="rect">
            <a:avLst/>
          </a:prstGeom>
        </p:spPr>
        <p:txBody>
          <a:bodyPr wrap="square">
            <a:spAutoFit/>
          </a:bodyPr>
          <a:lstStyle/>
          <a:p>
            <a:pPr>
              <a:spcAft>
                <a:spcPts val="1200"/>
              </a:spcAft>
            </a:pPr>
            <a:r>
              <a:rPr lang="en-US" sz="2300" b="1" dirty="0">
                <a:solidFill>
                  <a:srgbClr val="123D71"/>
                </a:solidFill>
              </a:rPr>
              <a:t>EXLservice.com</a:t>
            </a:r>
            <a:endParaRPr lang="en-US" sz="2300" dirty="0">
              <a:solidFill>
                <a:srgbClr val="123D71"/>
              </a:solidFill>
            </a:endParaRPr>
          </a:p>
          <a:p>
            <a:pPr>
              <a:spcAft>
                <a:spcPts val="1200"/>
              </a:spcAft>
            </a:pPr>
            <a:r>
              <a:rPr lang="en-US" sz="1500" b="1" dirty="0">
                <a:solidFill>
                  <a:srgbClr val="FF7C00"/>
                </a:solidFill>
              </a:rPr>
              <a:t>GLOBAL HEADQUARTERS</a:t>
            </a:r>
            <a:endParaRPr lang="en-US" sz="1500" dirty="0">
              <a:solidFill>
                <a:srgbClr val="FF7C00"/>
              </a:solidFill>
            </a:endParaRPr>
          </a:p>
          <a:p>
            <a:r>
              <a:rPr lang="en-US" sz="1100" dirty="0">
                <a:solidFill>
                  <a:srgbClr val="123D71"/>
                </a:solidFill>
              </a:rPr>
              <a:t>280 Park Avenue, 38th Floor</a:t>
            </a:r>
          </a:p>
          <a:p>
            <a:r>
              <a:rPr lang="en-US" sz="1100" dirty="0">
                <a:solidFill>
                  <a:srgbClr val="123D71"/>
                </a:solidFill>
              </a:rPr>
              <a:t>New York, New York 10017</a:t>
            </a:r>
          </a:p>
          <a:p>
            <a:pPr>
              <a:spcAft>
                <a:spcPts val="1200"/>
              </a:spcAft>
            </a:pPr>
            <a:r>
              <a:rPr lang="en-US" sz="1100" b="1" dirty="0">
                <a:solidFill>
                  <a:srgbClr val="123D71"/>
                </a:solidFill>
              </a:rPr>
              <a:t>T</a:t>
            </a:r>
            <a:r>
              <a:rPr lang="en-US" sz="1100" dirty="0">
                <a:solidFill>
                  <a:srgbClr val="123D71"/>
                </a:solidFill>
              </a:rPr>
              <a:t> +1 212.277.7100    </a:t>
            </a:r>
            <a:r>
              <a:rPr lang="en-US" sz="1100" b="1" dirty="0">
                <a:solidFill>
                  <a:srgbClr val="123D71"/>
                </a:solidFill>
              </a:rPr>
              <a:t>F</a:t>
            </a:r>
            <a:r>
              <a:rPr lang="en-US" sz="1100" dirty="0">
                <a:solidFill>
                  <a:srgbClr val="123D71"/>
                </a:solidFill>
              </a:rPr>
              <a:t> +1 212.771.7111</a:t>
            </a:r>
          </a:p>
          <a:p>
            <a:r>
              <a:rPr lang="en-US" sz="1000" dirty="0">
                <a:solidFill>
                  <a:srgbClr val="123D71"/>
                </a:solidFill>
              </a:rPr>
              <a:t>United States  •  United Kingdom  •  Czech Republic  •  Romania  •  Bulgaria  •  India  •  Philippines  •  Colombia  •  South Africa</a:t>
            </a:r>
          </a:p>
        </p:txBody>
      </p:sp>
      <p:grpSp>
        <p:nvGrpSpPr>
          <p:cNvPr id="22" name="Group 21"/>
          <p:cNvGrpSpPr/>
          <p:nvPr/>
        </p:nvGrpSpPr>
        <p:grpSpPr>
          <a:xfrm>
            <a:off x="6260951" y="6558701"/>
            <a:ext cx="5931049" cy="299299"/>
            <a:chOff x="6260951" y="6558701"/>
            <a:chExt cx="5931049" cy="299299"/>
          </a:xfrm>
        </p:grpSpPr>
        <p:sp>
          <p:nvSpPr>
            <p:cNvPr id="23"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24" name="Group 23"/>
            <p:cNvGrpSpPr/>
            <p:nvPr userDrawn="1"/>
          </p:nvGrpSpPr>
          <p:grpSpPr>
            <a:xfrm>
              <a:off x="8799513" y="6615920"/>
              <a:ext cx="2703555" cy="162839"/>
              <a:chOff x="8799513" y="6615920"/>
              <a:chExt cx="2703555" cy="162839"/>
            </a:xfrm>
          </p:grpSpPr>
          <p:cxnSp>
            <p:nvCxnSpPr>
              <p:cNvPr id="25" name="Straight Connector 24"/>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TextBox 26"/>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July 9, 2021</a:t>
            </a:fld>
            <a:endParaRPr lang="en-US" sz="900" dirty="0">
              <a:solidFill>
                <a:srgbClr val="FFFFFF"/>
              </a:solidFill>
            </a:endParaRPr>
          </a:p>
        </p:txBody>
      </p:sp>
      <p:sp>
        <p:nvSpPr>
          <p:cNvPr id="28" name="TextBox 27"/>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9" name="TextBox 28"/>
          <p:cNvSpPr txBox="1"/>
          <p:nvPr/>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3789305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2">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l="18602" r="1"/>
          <a:stretch/>
        </p:blipFill>
        <p:spPr>
          <a:xfrm>
            <a:off x="2273643" y="0"/>
            <a:ext cx="9924828" cy="6864691"/>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5637854" y="2259651"/>
            <a:ext cx="6199725" cy="2406598"/>
          </a:xfrm>
        </p:spPr>
        <p:txBody>
          <a:bodyPr anchor="ctr">
            <a:normAutofit/>
          </a:bodyPr>
          <a:lstStyle>
            <a:lvl1pPr algn="l">
              <a:spcAft>
                <a:spcPts val="1200"/>
              </a:spcAft>
              <a:defRPr sz="4000" cap="all" baseline="0">
                <a:solidFill>
                  <a:schemeClr val="bg1"/>
                </a:solidFill>
              </a:defRPr>
            </a:lvl1pPr>
          </a:lstStyle>
          <a:p>
            <a:endParaRPr lang="en-US" dirty="0"/>
          </a:p>
        </p:txBody>
      </p:sp>
      <p:sp>
        <p:nvSpPr>
          <p:cNvPr id="3" name="Subtitle 2"/>
          <p:cNvSpPr>
            <a:spLocks noGrp="1"/>
          </p:cNvSpPr>
          <p:nvPr>
            <p:ph type="subTitle" idx="1" hasCustomPrompt="1"/>
          </p:nvPr>
        </p:nvSpPr>
        <p:spPr>
          <a:xfrm>
            <a:off x="8243454" y="4632326"/>
            <a:ext cx="3594126" cy="42570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12" name="Text Placeholder 11"/>
          <p:cNvSpPr>
            <a:spLocks noGrp="1"/>
          </p:cNvSpPr>
          <p:nvPr>
            <p:ph type="body" sz="quarter" idx="10" hasCustomPrompt="1"/>
          </p:nvPr>
        </p:nvSpPr>
        <p:spPr>
          <a:xfrm>
            <a:off x="8243888" y="5156200"/>
            <a:ext cx="3594100" cy="1186935"/>
          </a:xfrm>
        </p:spPr>
        <p:txBody>
          <a:bodyPr>
            <a:normAutofit/>
          </a:bodyPr>
          <a:lstStyle>
            <a:lvl1pPr marL="0" indent="0" algn="l" defTabSz="914400" rtl="0" eaLnBrk="1" latinLnBrk="0" hangingPunct="1">
              <a:lnSpc>
                <a:spcPct val="100000"/>
              </a:lnSpc>
              <a:spcBef>
                <a:spcPts val="1000"/>
              </a:spcBef>
              <a:buClr>
                <a:schemeClr val="accent3"/>
              </a:buClr>
              <a:buFont typeface="Arial"/>
              <a:buNone/>
              <a:defRPr lang="en-US" sz="1700" kern="1200" baseline="0" dirty="0" smtClean="0">
                <a:solidFill>
                  <a:schemeClr val="bg1"/>
                </a:solidFill>
                <a:latin typeface="+mn-lt"/>
                <a:ea typeface="+mn-ea"/>
                <a:cs typeface="+mn-cs"/>
              </a:defRPr>
            </a:lvl1pPr>
          </a:lstStyle>
          <a:p>
            <a:pPr lvl="0"/>
            <a:r>
              <a:rPr lang="en-US" dirty="0" smtClean="0"/>
              <a:t>Name of Presenter</a:t>
            </a:r>
          </a:p>
        </p:txBody>
      </p:sp>
      <p:sp>
        <p:nvSpPr>
          <p:cNvPr id="18" name="Rectangle 17"/>
          <p:cNvSpPr/>
          <p:nvPr/>
        </p:nvSpPr>
        <p:spPr>
          <a:xfrm>
            <a:off x="8243454" y="6343135"/>
            <a:ext cx="1306448" cy="215444"/>
          </a:xfrm>
          <a:prstGeom prst="rect">
            <a:avLst/>
          </a:prstGeom>
        </p:spPr>
        <p:txBody>
          <a:bodyPr wrap="none" lIns="0" rIns="0">
            <a:spAutoFit/>
          </a:bodyPr>
          <a:lstStyle/>
          <a:p>
            <a:r>
              <a:rPr lang="en-US" sz="800" dirty="0">
                <a:solidFill>
                  <a:srgbClr val="FFFFFF"/>
                </a:solidFill>
                <a:latin typeface="Century Gothic" pitchFamily="34" charset="0"/>
              </a:rPr>
              <a:t>© ExlService Holdings, Inc. </a:t>
            </a:r>
            <a:endParaRPr lang="en-US" sz="800" dirty="0">
              <a:solidFill>
                <a:srgbClr val="000000"/>
              </a:solidFill>
            </a:endParaRPr>
          </a:p>
        </p:txBody>
      </p:sp>
    </p:spTree>
    <p:extLst>
      <p:ext uri="{BB962C8B-B14F-4D97-AF65-F5344CB8AC3E}">
        <p14:creationId xmlns:p14="http://schemas.microsoft.com/office/powerpoint/2010/main" val="3787491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grpSp>
        <p:nvGrpSpPr>
          <p:cNvPr id="11" name="Group 10"/>
          <p:cNvGrpSpPr/>
          <p:nvPr/>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379534" y="6551112"/>
            <a:ext cx="2183219" cy="283777"/>
          </a:xfrm>
          <a:prstGeom prst="rect">
            <a:avLst/>
          </a:prstGeom>
        </p:spPr>
        <p:txBody>
          <a:bodyPr/>
          <a:lstStyle/>
          <a:p>
            <a:fld id="{8F5ECABC-E9C7-0441-BC5D-6D5B37DA9A7F}" type="datetime4">
              <a:rPr lang="en-US">
                <a:solidFill>
                  <a:srgbClr val="000000"/>
                </a:solidFill>
              </a:rPr>
              <a:pPr/>
              <a:t>July 9, 2021</a:t>
            </a:fld>
            <a:endParaRPr lang="en-US" dirty="0">
              <a:solidFill>
                <a:srgbClr val="000000"/>
              </a:solidFill>
            </a:endParaRPr>
          </a:p>
        </p:txBody>
      </p:sp>
      <p:sp>
        <p:nvSpPr>
          <p:cNvPr id="5" name="Footer Placeholder 4"/>
          <p:cNvSpPr>
            <a:spLocks noGrp="1"/>
          </p:cNvSpPr>
          <p:nvPr>
            <p:ph type="ftr" sz="quarter" idx="11"/>
          </p:nvPr>
        </p:nvSpPr>
        <p:spPr>
          <a:xfrm>
            <a:off x="8906004" y="6551112"/>
            <a:ext cx="2490571" cy="283777"/>
          </a:xfrm>
          <a:prstGeom prst="rect">
            <a:avLst/>
          </a:prstGeom>
        </p:spPr>
        <p:txBody>
          <a:bodyPr/>
          <a:lstStyle/>
          <a:p>
            <a:r>
              <a:rPr lang="en-US" dirty="0">
                <a:solidFill>
                  <a:srgbClr val="000000"/>
                </a:solidFill>
              </a:rPr>
              <a:t>© 2018 ExlService Holdings, Inc.</a:t>
            </a:r>
          </a:p>
        </p:txBody>
      </p:sp>
      <p:sp>
        <p:nvSpPr>
          <p:cNvPr id="6" name="Slide Number Placeholder 5"/>
          <p:cNvSpPr>
            <a:spLocks noGrp="1"/>
          </p:cNvSpPr>
          <p:nvPr>
            <p:ph type="sldNum" sz="quarter" idx="12"/>
          </p:nvPr>
        </p:nvSpPr>
        <p:spPr>
          <a:xfrm>
            <a:off x="11532781" y="6551112"/>
            <a:ext cx="304799" cy="283777"/>
          </a:xfrm>
          <a:prstGeom prst="rect">
            <a:avLst/>
          </a:prstGeom>
        </p:spPr>
        <p:txBody>
          <a:bodyPr/>
          <a:lstStyle/>
          <a:p>
            <a:fld id="{EB4FF9C4-EEBF-D24D-8A4E-C0B9CCE3F975}" type="slidenum">
              <a:rPr lang="en-US">
                <a:solidFill>
                  <a:srgbClr val="000000"/>
                </a:solidFill>
              </a:rPr>
              <a:pPr/>
              <a:t>‹#›</a:t>
            </a:fld>
            <a:endParaRPr lang="en-US" dirty="0">
              <a:solidFill>
                <a:srgbClr val="000000"/>
              </a:solidFill>
            </a:endParaRP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6400799"/>
            <a:ext cx="5740221" cy="351833"/>
          </a:xfrm>
        </p:spPr>
        <p:txBody>
          <a:bodyPr anchor="b">
            <a:normAutofit/>
          </a:bodyPr>
          <a:lstStyle>
            <a:lvl1pPr marL="0" indent="0">
              <a:buNone/>
              <a:defRPr sz="900"/>
            </a:lvl1pPr>
          </a:lstStyle>
          <a:p>
            <a:pPr lvl="0"/>
            <a:r>
              <a:rPr lang="en-US" dirty="0"/>
              <a:t>Click to edit footnote</a:t>
            </a:r>
          </a:p>
        </p:txBody>
      </p:sp>
    </p:spTree>
    <p:extLst>
      <p:ext uri="{BB962C8B-B14F-4D97-AF65-F5344CB8AC3E}">
        <p14:creationId xmlns:p14="http://schemas.microsoft.com/office/powerpoint/2010/main" val="878050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enter X">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8503920" cy="6858000"/>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a:ext>
            </a:extLst>
          </a:blip>
          <a:srcRect l="30494"/>
          <a:stretch/>
        </p:blipFill>
        <p:spPr>
          <a:xfrm>
            <a:off x="3723503" y="0"/>
            <a:ext cx="8474906" cy="6864691"/>
          </a:xfrm>
          <a:prstGeom prst="rect">
            <a:avLst/>
          </a:prstGeom>
        </p:spPr>
      </p:pic>
      <p:pic>
        <p:nvPicPr>
          <p:cNvPr id="8" name="Picture 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1524000" y="651165"/>
            <a:ext cx="9144000" cy="3149888"/>
          </a:xfrm>
        </p:spPr>
        <p:txBody>
          <a:bodyPr anchor="b">
            <a:normAutofit/>
          </a:bodyPr>
          <a:lstStyle>
            <a:lvl1pPr algn="ctr">
              <a:defRPr sz="4500" cap="all" baseline="0">
                <a:solidFill>
                  <a:schemeClr val="bg1"/>
                </a:solidFill>
              </a:defRPr>
            </a:lvl1pPr>
          </a:lstStyle>
          <a:p>
            <a:r>
              <a:rPr lang="en-US" dirty="0"/>
              <a:t>Click to edit Master title style</a:t>
            </a:r>
          </a:p>
        </p:txBody>
      </p:sp>
      <p:sp>
        <p:nvSpPr>
          <p:cNvPr id="3" name="Subtitle 2"/>
          <p:cNvSpPr>
            <a:spLocks noGrp="1"/>
          </p:cNvSpPr>
          <p:nvPr>
            <p:ph type="subTitle" idx="1" hasCustomPrompt="1"/>
          </p:nvPr>
        </p:nvSpPr>
        <p:spPr>
          <a:xfrm>
            <a:off x="8243454" y="4632326"/>
            <a:ext cx="3594126" cy="35156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20" name="Text Placeholder 19"/>
          <p:cNvSpPr>
            <a:spLocks noGrp="1"/>
          </p:cNvSpPr>
          <p:nvPr>
            <p:ph type="body" sz="quarter" idx="10" hasCustomPrompt="1"/>
          </p:nvPr>
        </p:nvSpPr>
        <p:spPr>
          <a:xfrm>
            <a:off x="8243888" y="5147277"/>
            <a:ext cx="3594100" cy="1195858"/>
          </a:xfrm>
        </p:spPr>
        <p:txBody>
          <a:bodyPr/>
          <a:lstStyle>
            <a:lvl1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1pPr>
            <a:lvl2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2pPr>
            <a:lvl3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3pPr>
            <a:lvl4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4pPr>
          </a:lstStyle>
          <a:p>
            <a:pPr lvl="0"/>
            <a:r>
              <a:rPr lang="en-US" dirty="0" smtClean="0"/>
              <a:t>Name of Presenter</a:t>
            </a:r>
            <a:endParaRPr lang="en-US" dirty="0"/>
          </a:p>
        </p:txBody>
      </p:sp>
      <p:sp>
        <p:nvSpPr>
          <p:cNvPr id="23" name="Rectangle 22"/>
          <p:cNvSpPr/>
          <p:nvPr userDrawn="1"/>
        </p:nvSpPr>
        <p:spPr>
          <a:xfrm>
            <a:off x="8243454" y="6343135"/>
            <a:ext cx="1306448" cy="215444"/>
          </a:xfrm>
          <a:prstGeom prst="rect">
            <a:avLst/>
          </a:prstGeom>
        </p:spPr>
        <p:txBody>
          <a:bodyPr wrap="none" lIns="0" rIns="0">
            <a:spAutoFit/>
          </a:bodyPr>
          <a:lstStyle/>
          <a:p>
            <a:r>
              <a:rPr lang="en-US" sz="800" dirty="0">
                <a:solidFill>
                  <a:srgbClr val="FFFFFF"/>
                </a:solidFill>
                <a:latin typeface="Century Gothic" pitchFamily="34" charset="0"/>
              </a:rPr>
              <a:t>© ExlService Holdings, Inc. </a:t>
            </a:r>
            <a:endParaRPr lang="en-US" sz="800" dirty="0">
              <a:solidFill>
                <a:srgbClr val="000000"/>
              </a:solidFill>
            </a:endParaRPr>
          </a:p>
        </p:txBody>
      </p:sp>
    </p:spTree>
    <p:extLst>
      <p:ext uri="{BB962C8B-B14F-4D97-AF65-F5344CB8AC3E}">
        <p14:creationId xmlns:p14="http://schemas.microsoft.com/office/powerpoint/2010/main" val="3229340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2">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email">
            <a:extLst>
              <a:ext uri="{28A0092B-C50C-407E-A947-70E740481C1C}">
                <a14:useLocalDpi xmlns:a14="http://schemas.microsoft.com/office/drawing/2010/main"/>
              </a:ext>
            </a:extLst>
          </a:blip>
          <a:srcRect l="18602" r="1"/>
          <a:stretch/>
        </p:blipFill>
        <p:spPr>
          <a:xfrm>
            <a:off x="2273643" y="0"/>
            <a:ext cx="9924828" cy="6864691"/>
          </a:xfrm>
          <a:prstGeom prst="rect">
            <a:avLst/>
          </a:prstGeom>
        </p:spPr>
      </p:pic>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5637854" y="2259651"/>
            <a:ext cx="6199725" cy="2406598"/>
          </a:xfrm>
        </p:spPr>
        <p:txBody>
          <a:bodyPr anchor="ctr">
            <a:normAutofit/>
          </a:bodyPr>
          <a:lstStyle>
            <a:lvl1pPr algn="l">
              <a:spcAft>
                <a:spcPts val="1200"/>
              </a:spcAft>
              <a:defRPr sz="4000" cap="all" baseline="0">
                <a:solidFill>
                  <a:schemeClr val="bg1"/>
                </a:solidFill>
              </a:defRPr>
            </a:lvl1pPr>
          </a:lstStyle>
          <a:p>
            <a:endParaRPr lang="en-US" dirty="0"/>
          </a:p>
        </p:txBody>
      </p:sp>
      <p:sp>
        <p:nvSpPr>
          <p:cNvPr id="3" name="Subtitle 2"/>
          <p:cNvSpPr>
            <a:spLocks noGrp="1"/>
          </p:cNvSpPr>
          <p:nvPr>
            <p:ph type="subTitle" idx="1" hasCustomPrompt="1"/>
          </p:nvPr>
        </p:nvSpPr>
        <p:spPr>
          <a:xfrm>
            <a:off x="8243454" y="4632326"/>
            <a:ext cx="3594126" cy="42570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12" name="Text Placeholder 11"/>
          <p:cNvSpPr>
            <a:spLocks noGrp="1"/>
          </p:cNvSpPr>
          <p:nvPr>
            <p:ph type="body" sz="quarter" idx="10" hasCustomPrompt="1"/>
          </p:nvPr>
        </p:nvSpPr>
        <p:spPr>
          <a:xfrm>
            <a:off x="8243888" y="5156200"/>
            <a:ext cx="3594100" cy="1186935"/>
          </a:xfrm>
        </p:spPr>
        <p:txBody>
          <a:bodyPr>
            <a:normAutofit/>
          </a:bodyPr>
          <a:lstStyle>
            <a:lvl1pPr marL="0" indent="0" algn="l" defTabSz="914400" rtl="0" eaLnBrk="1" latinLnBrk="0" hangingPunct="1">
              <a:lnSpc>
                <a:spcPct val="100000"/>
              </a:lnSpc>
              <a:spcBef>
                <a:spcPts val="1000"/>
              </a:spcBef>
              <a:buClr>
                <a:schemeClr val="accent3"/>
              </a:buClr>
              <a:buFont typeface="Arial"/>
              <a:buNone/>
              <a:defRPr lang="en-US" sz="1700" kern="1200" baseline="0" dirty="0" smtClean="0">
                <a:solidFill>
                  <a:schemeClr val="bg1"/>
                </a:solidFill>
                <a:latin typeface="+mn-lt"/>
                <a:ea typeface="+mn-ea"/>
                <a:cs typeface="+mn-cs"/>
              </a:defRPr>
            </a:lvl1pPr>
          </a:lstStyle>
          <a:p>
            <a:pPr lvl="0"/>
            <a:r>
              <a:rPr lang="en-US" dirty="0" smtClean="0"/>
              <a:t>Name of Presenter</a:t>
            </a:r>
          </a:p>
        </p:txBody>
      </p:sp>
      <p:sp>
        <p:nvSpPr>
          <p:cNvPr id="18" name="Rectangle 17"/>
          <p:cNvSpPr/>
          <p:nvPr userDrawn="1"/>
        </p:nvSpPr>
        <p:spPr>
          <a:xfrm>
            <a:off x="8243454" y="6343135"/>
            <a:ext cx="1306448" cy="215444"/>
          </a:xfrm>
          <a:prstGeom prst="rect">
            <a:avLst/>
          </a:prstGeom>
        </p:spPr>
        <p:txBody>
          <a:bodyPr wrap="none" lIns="0" rIns="0">
            <a:spAutoFit/>
          </a:bodyPr>
          <a:lstStyle/>
          <a:p>
            <a:r>
              <a:rPr lang="en-US" sz="800" dirty="0">
                <a:solidFill>
                  <a:srgbClr val="FFFFFF"/>
                </a:solidFill>
                <a:latin typeface="Century Gothic" pitchFamily="34" charset="0"/>
              </a:rPr>
              <a:t>© ExlService Holdings, Inc. </a:t>
            </a:r>
            <a:endParaRPr lang="en-US" sz="800" dirty="0">
              <a:solidFill>
                <a:srgbClr val="000000"/>
              </a:solidFill>
            </a:endParaRPr>
          </a:p>
        </p:txBody>
      </p:sp>
    </p:spTree>
    <p:extLst>
      <p:ext uri="{BB962C8B-B14F-4D97-AF65-F5344CB8AC3E}">
        <p14:creationId xmlns:p14="http://schemas.microsoft.com/office/powerpoint/2010/main" val="24000256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7480300"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July 9, 2021</a:t>
            </a:fld>
            <a:endParaRPr lang="en-US" sz="900" dirty="0">
              <a:solidFill>
                <a:srgbClr val="FFFFFF"/>
              </a:solidFill>
            </a:endParaRPr>
          </a:p>
        </p:txBody>
      </p:sp>
      <p:sp>
        <p:nvSpPr>
          <p:cNvPr id="23" name="TextBox 22"/>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4" name="TextBox 23"/>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2681052348"/>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7480300"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July 9, 2021</a:t>
            </a:fld>
            <a:endParaRPr lang="en-US" sz="900" dirty="0">
              <a:solidFill>
                <a:srgbClr val="FFFFFF"/>
              </a:solidFill>
            </a:endParaRPr>
          </a:p>
        </p:txBody>
      </p:sp>
      <p:sp>
        <p:nvSpPr>
          <p:cNvPr id="19" name="TextBox 18"/>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0" name="TextBox 19"/>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29028277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Rectangle 13"/>
          <p:cNvSpPr/>
          <p:nvPr userDrawn="1"/>
        </p:nvSpPr>
        <p:spPr>
          <a:xfrm>
            <a:off x="0" y="0"/>
            <a:ext cx="7480300"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5"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4"/>
          </p:nvPr>
        </p:nvSpPr>
        <p:spPr>
          <a:xfrm>
            <a:off x="609599"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Content Placeholder 5"/>
          <p:cNvSpPr>
            <a:spLocks noGrp="1"/>
          </p:cNvSpPr>
          <p:nvPr>
            <p:ph sz="quarter" idx="15"/>
          </p:nvPr>
        </p:nvSpPr>
        <p:spPr>
          <a:xfrm>
            <a:off x="6301945"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30" name="Group 29"/>
          <p:cNvGrpSpPr/>
          <p:nvPr userDrawn="1"/>
        </p:nvGrpSpPr>
        <p:grpSpPr>
          <a:xfrm>
            <a:off x="6260951" y="6558701"/>
            <a:ext cx="5931049" cy="299299"/>
            <a:chOff x="6260951" y="6558701"/>
            <a:chExt cx="5931049" cy="299299"/>
          </a:xfrm>
        </p:grpSpPr>
        <p:sp>
          <p:nvSpPr>
            <p:cNvPr id="31"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32" name="Group 31"/>
            <p:cNvGrpSpPr/>
            <p:nvPr userDrawn="1"/>
          </p:nvGrpSpPr>
          <p:grpSpPr>
            <a:xfrm>
              <a:off x="8799513" y="6615920"/>
              <a:ext cx="2703555" cy="162839"/>
              <a:chOff x="8799513" y="6615920"/>
              <a:chExt cx="2703555" cy="162839"/>
            </a:xfrm>
          </p:grpSpPr>
          <p:cxnSp>
            <p:nvCxnSpPr>
              <p:cNvPr id="33" name="Straight Connector 3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July 9, 2021</a:t>
            </a:fld>
            <a:endParaRPr lang="en-US" sz="900" dirty="0">
              <a:solidFill>
                <a:srgbClr val="FFFFFF"/>
              </a:solidFill>
            </a:endParaRPr>
          </a:p>
        </p:txBody>
      </p:sp>
      <p:sp>
        <p:nvSpPr>
          <p:cNvPr id="36" name="TextBox 3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37" name="TextBox 36"/>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38050532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Divider">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83947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3797300"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a:xfrm>
            <a:off x="831850" y="2373312"/>
            <a:ext cx="10515600" cy="2111375"/>
          </a:xfrm>
        </p:spPr>
        <p:txBody>
          <a:bodyPr anchor="ctr">
            <a:normAutofit/>
          </a:bodyPr>
          <a:lstStyle>
            <a:lvl1pPr algn="ctr">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1868017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Divider-2">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408285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6">
    <p:bg>
      <p:bgPr>
        <a:solidFill>
          <a:schemeClr val="accent4"/>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6748272" cy="6858000"/>
          </a:xfrm>
          <a:prstGeom prst="rect">
            <a:avLst/>
          </a:prstGeom>
        </p:spPr>
      </p:pic>
      <p:sp>
        <p:nvSpPr>
          <p:cNvPr id="11" name="Rectangle 7"/>
          <p:cNvSpPr/>
          <p:nvPr userDrawn="1"/>
        </p:nvSpPr>
        <p:spPr>
          <a:xfrm rot="10800000">
            <a:off x="2152651" y="0"/>
            <a:ext cx="100330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4047726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4047726 w 12442426"/>
              <a:gd name="connsiteY4" fmla="*/ 0 h 6858000"/>
              <a:gd name="connsiteX0" fmla="*/ 0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0 w 1244242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2426" h="6858000">
                <a:moveTo>
                  <a:pt x="0" y="0"/>
                </a:moveTo>
                <a:lnTo>
                  <a:pt x="12442426" y="0"/>
                </a:lnTo>
                <a:lnTo>
                  <a:pt x="6758282" y="6858000"/>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771604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LT_Case Study">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09600"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5" hasCustomPrompt="1"/>
          </p:nvPr>
        </p:nvSpPr>
        <p:spPr>
          <a:xfrm>
            <a:off x="8091487" y="1759527"/>
            <a:ext cx="3490913" cy="4417436"/>
          </a:xfrm>
        </p:spPr>
        <p:txBody>
          <a:bodyPr>
            <a:noAutofit/>
          </a:bodyPr>
          <a:lstStyle>
            <a:lvl1pPr marL="0" indent="0">
              <a:buNone/>
              <a:defRPr sz="2000" b="1">
                <a:solidFill>
                  <a:schemeClr val="accent3"/>
                </a:solidFill>
              </a:defRPr>
            </a:lvl1pPr>
            <a:lvl2pPr marL="0" indent="0">
              <a:spcBef>
                <a:spcPts val="1800"/>
              </a:spcBef>
              <a:buClr>
                <a:schemeClr val="accent3"/>
              </a:buClr>
              <a:buNone/>
              <a:tabLst/>
              <a:defRPr sz="4400" b="1"/>
            </a:lvl2pPr>
            <a:lvl3pPr marL="0" indent="0">
              <a:spcBef>
                <a:spcPts val="0"/>
              </a:spcBef>
              <a:spcAft>
                <a:spcPts val="400"/>
              </a:spcAft>
              <a:buNone/>
              <a:tabLst/>
              <a:defRPr sz="1400">
                <a:solidFill>
                  <a:schemeClr val="accent4"/>
                </a:solidFill>
              </a:defRPr>
            </a:lvl3pPr>
            <a:lvl4pPr marL="576263" indent="-168275">
              <a:tabLst/>
              <a:defRPr sz="900"/>
            </a:lvl4pPr>
            <a:lvl5pPr marL="742950" indent="-166688">
              <a:tabLst/>
              <a:defRPr sz="900"/>
            </a:lvl5pPr>
          </a:lstStyle>
          <a:p>
            <a:pPr lvl="0"/>
            <a:r>
              <a:rPr lang="en-US" dirty="0"/>
              <a:t>Click to edit Master text styles</a:t>
            </a:r>
          </a:p>
          <a:p>
            <a:pPr lvl="1"/>
            <a:r>
              <a:rPr lang="en-US" dirty="0"/>
              <a:t>Second level</a:t>
            </a:r>
          </a:p>
          <a:p>
            <a:pPr lvl="2"/>
            <a:r>
              <a:rPr lang="en-US" dirty="0"/>
              <a:t>Third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July 9, 2021</a:t>
            </a:fld>
            <a:endParaRPr lang="en-US" sz="900" dirty="0">
              <a:solidFill>
                <a:srgbClr val="FFFFFF"/>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1857839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pSp>
        <p:nvGrpSpPr>
          <p:cNvPr id="11" name="Group 10"/>
          <p:cNvGrpSpPr/>
          <p:nvPr/>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p:nvSpPr>
        <p:spPr>
          <a:xfrm>
            <a:off x="-1" y="0"/>
            <a:ext cx="8422215"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1" y="88937"/>
            <a:ext cx="7366000" cy="585920"/>
          </a:xfrm>
        </p:spPr>
        <p:txBody>
          <a:bodyPr anchor="ctr">
            <a:normAutofit/>
          </a:bodyPr>
          <a:lstStyle>
            <a:lvl1pPr marL="0" indent="0">
              <a:buNone/>
              <a:defRPr sz="2300"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July 9, 2021</a:t>
            </a:fld>
            <a:endParaRPr lang="en-US" sz="900" dirty="0">
              <a:solidFill>
                <a:srgbClr val="FFFFFF"/>
              </a:solidFill>
            </a:endParaRPr>
          </a:p>
        </p:txBody>
      </p:sp>
      <p:sp>
        <p:nvSpPr>
          <p:cNvPr id="23" name="TextBox 22"/>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4" name="TextBox 23"/>
          <p:cNvSpPr txBox="1"/>
          <p:nvPr/>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pic>
        <p:nvPicPr>
          <p:cNvPr id="16" name="Picture 2" descr="https://pruweb.prudential.com/media/managed/brandcentral/src_files/media/managed/Pru_bw.gif">
            <a:extLst>
              <a:ext uri="{FF2B5EF4-FFF2-40B4-BE49-F238E27FC236}">
                <a16:creationId xmlns:a16="http://schemas.microsoft.com/office/drawing/2014/main" id="{5FF64B3B-94E5-4A49-A6D9-DEA4EFA43DFB}"/>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612424" y="77016"/>
            <a:ext cx="2120311" cy="691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6756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 Sider">
    <p:spTree>
      <p:nvGrpSpPr>
        <p:cNvPr id="1" name=""/>
        <p:cNvGrpSpPr/>
        <p:nvPr/>
      </p:nvGrpSpPr>
      <p:grpSpPr>
        <a:xfrm>
          <a:off x="0" y="0"/>
          <a:ext cx="0" cy="0"/>
          <a:chOff x="0" y="0"/>
          <a:chExt cx="0" cy="0"/>
        </a:xfrm>
      </p:grpSpPr>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a:xfrm>
            <a:off x="6483177" y="924762"/>
            <a:ext cx="4997591" cy="725056"/>
          </a:xfrm>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483177"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July 9, 2021</a:t>
            </a:fld>
            <a:endParaRPr lang="en-US" sz="900" dirty="0">
              <a:solidFill>
                <a:srgbClr val="FFFFFF"/>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
        <p:nvSpPr>
          <p:cNvPr id="7" name="Freeform 6"/>
          <p:cNvSpPr/>
          <p:nvPr userDrawn="1"/>
        </p:nvSpPr>
        <p:spPr>
          <a:xfrm>
            <a:off x="774551" y="763793"/>
            <a:ext cx="5486400" cy="6107185"/>
          </a:xfrm>
          <a:custGeom>
            <a:avLst/>
            <a:gdLst>
              <a:gd name="connsiteX0" fmla="*/ 5461233 w 5461233"/>
              <a:gd name="connsiteY0" fmla="*/ 0 h 6107185"/>
              <a:gd name="connsiteX1" fmla="*/ 0 w 5461233"/>
              <a:gd name="connsiteY1" fmla="*/ 0 h 6107185"/>
              <a:gd name="connsiteX2" fmla="*/ 0 w 5461233"/>
              <a:gd name="connsiteY2" fmla="*/ 6107185 h 6107185"/>
              <a:gd name="connsiteX3" fmla="*/ 1434517 w 5461233"/>
              <a:gd name="connsiteY3" fmla="*/ 6107185 h 6107185"/>
              <a:gd name="connsiteX4" fmla="*/ 5461233 w 5461233"/>
              <a:gd name="connsiteY4" fmla="*/ 0 h 610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1233" h="6107185">
                <a:moveTo>
                  <a:pt x="5461233" y="0"/>
                </a:moveTo>
                <a:lnTo>
                  <a:pt x="0" y="0"/>
                </a:lnTo>
                <a:lnTo>
                  <a:pt x="0" y="6107185"/>
                </a:lnTo>
                <a:lnTo>
                  <a:pt x="1434517" y="6107185"/>
                </a:lnTo>
                <a:lnTo>
                  <a:pt x="5461233" y="0"/>
                </a:lnTo>
                <a:close/>
              </a:path>
            </a:pathLst>
          </a:custGeom>
          <a:blipFill dpi="0" rotWithShape="1">
            <a:blip r:embed="rId3"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Freeform 12"/>
          <p:cNvSpPr/>
          <p:nvPr userDrawn="1"/>
        </p:nvSpPr>
        <p:spPr>
          <a:xfrm>
            <a:off x="-1" y="763793"/>
            <a:ext cx="6260757" cy="6108192"/>
          </a:xfrm>
          <a:custGeom>
            <a:avLst/>
            <a:gdLst>
              <a:gd name="connsiteX0" fmla="*/ 6260757 w 6260757"/>
              <a:gd name="connsiteY0" fmla="*/ 0 h 6096000"/>
              <a:gd name="connsiteX1" fmla="*/ 0 w 6260757"/>
              <a:gd name="connsiteY1" fmla="*/ 0 h 6096000"/>
              <a:gd name="connsiteX2" fmla="*/ 0 w 6260757"/>
              <a:gd name="connsiteY2" fmla="*/ 6096000 h 6096000"/>
              <a:gd name="connsiteX3" fmla="*/ 2224216 w 6260757"/>
              <a:gd name="connsiteY3" fmla="*/ 6096000 h 6096000"/>
              <a:gd name="connsiteX4" fmla="*/ 6260757 w 6260757"/>
              <a:gd name="connsiteY4" fmla="*/ 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0757" h="6096000">
                <a:moveTo>
                  <a:pt x="6260757" y="0"/>
                </a:moveTo>
                <a:lnTo>
                  <a:pt x="0" y="0"/>
                </a:lnTo>
                <a:lnTo>
                  <a:pt x="0" y="6096000"/>
                </a:lnTo>
                <a:lnTo>
                  <a:pt x="2224216" y="6096000"/>
                </a:lnTo>
                <a:lnTo>
                  <a:pt x="6260757"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16369934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xecutive Case Study">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722442" y="-1"/>
            <a:ext cx="11469557" cy="6858181"/>
            <a:chOff x="722442" y="-1"/>
            <a:chExt cx="11469557" cy="6858181"/>
          </a:xfrm>
        </p:grpSpPr>
        <p:sp>
          <p:nvSpPr>
            <p:cNvPr id="14" name="Triangle 13"/>
            <p:cNvSpPr/>
            <p:nvPr userDrawn="1"/>
          </p:nvSpPr>
          <p:spPr>
            <a:xfrm>
              <a:off x="2052498" y="4206240"/>
              <a:ext cx="3393205" cy="2651760"/>
            </a:xfrm>
            <a:prstGeom prst="triangle">
              <a:avLst/>
            </a:prstGeom>
            <a:solidFill>
              <a:srgbClr val="0D5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5" name="Chevron 14"/>
            <p:cNvSpPr/>
            <p:nvPr userDrawn="1"/>
          </p:nvSpPr>
          <p:spPr>
            <a:xfrm rot="10800000" flipH="1">
              <a:off x="722442" y="2879002"/>
              <a:ext cx="3951026" cy="3978997"/>
            </a:xfrm>
            <a:custGeom>
              <a:avLst/>
              <a:gdLst>
                <a:gd name="connsiteX0" fmla="*/ 0 w 3951026"/>
                <a:gd name="connsiteY0" fmla="*/ 0 h 6858000"/>
                <a:gd name="connsiteX1" fmla="*/ 1631774 w 3951026"/>
                <a:gd name="connsiteY1" fmla="*/ 0 h 6858000"/>
                <a:gd name="connsiteX2" fmla="*/ 3951026 w 3951026"/>
                <a:gd name="connsiteY2" fmla="*/ 3429000 h 6858000"/>
                <a:gd name="connsiteX3" fmla="*/ 1631774 w 3951026"/>
                <a:gd name="connsiteY3" fmla="*/ 6858000 h 6858000"/>
                <a:gd name="connsiteX4" fmla="*/ 0 w 3951026"/>
                <a:gd name="connsiteY4" fmla="*/ 6858000 h 6858000"/>
                <a:gd name="connsiteX5" fmla="*/ 2319252 w 3951026"/>
                <a:gd name="connsiteY5" fmla="*/ 3429000 h 6858000"/>
                <a:gd name="connsiteX6" fmla="*/ 0 w 3951026"/>
                <a:gd name="connsiteY6"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1631774 w 3951026"/>
                <a:gd name="connsiteY4" fmla="*/ 6858000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3306665 w 3951026"/>
                <a:gd name="connsiteY4" fmla="*/ 3739081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3978997"/>
                <a:gd name="connsiteX1" fmla="*/ 1631774 w 3951026"/>
                <a:gd name="connsiteY1" fmla="*/ 0 h 3978997"/>
                <a:gd name="connsiteX2" fmla="*/ 3951026 w 3951026"/>
                <a:gd name="connsiteY2" fmla="*/ 3429000 h 3978997"/>
                <a:gd name="connsiteX3" fmla="*/ 3271878 w 3951026"/>
                <a:gd name="connsiteY3" fmla="*/ 3978997 h 3978997"/>
                <a:gd name="connsiteX4" fmla="*/ 3306665 w 3951026"/>
                <a:gd name="connsiteY4" fmla="*/ 3739081 h 3978997"/>
                <a:gd name="connsiteX5" fmla="*/ 2860895 w 3951026"/>
                <a:gd name="connsiteY5" fmla="*/ 3897517 h 3978997"/>
                <a:gd name="connsiteX6" fmla="*/ 2319252 w 3951026"/>
                <a:gd name="connsiteY6" fmla="*/ 3429000 h 3978997"/>
                <a:gd name="connsiteX7" fmla="*/ 0 w 3951026"/>
                <a:gd name="connsiteY7" fmla="*/ 0 h 397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26" h="3978997">
                  <a:moveTo>
                    <a:pt x="0" y="0"/>
                  </a:moveTo>
                  <a:lnTo>
                    <a:pt x="1631774" y="0"/>
                  </a:lnTo>
                  <a:lnTo>
                    <a:pt x="3951026" y="3429000"/>
                  </a:lnTo>
                  <a:cubicBezTo>
                    <a:pt x="3673340" y="3837160"/>
                    <a:pt x="3549564" y="3570837"/>
                    <a:pt x="3271878" y="3978997"/>
                  </a:cubicBezTo>
                  <a:lnTo>
                    <a:pt x="3306665" y="3739081"/>
                  </a:lnTo>
                  <a:lnTo>
                    <a:pt x="2860895" y="3897517"/>
                  </a:lnTo>
                  <a:lnTo>
                    <a:pt x="2319252" y="3429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17" name="Freeform 16"/>
            <p:cNvSpPr/>
            <p:nvPr userDrawn="1"/>
          </p:nvSpPr>
          <p:spPr>
            <a:xfrm>
              <a:off x="775813" y="0"/>
              <a:ext cx="3146079" cy="3462950"/>
            </a:xfrm>
            <a:custGeom>
              <a:avLst/>
              <a:gdLst>
                <a:gd name="connsiteX0" fmla="*/ 2494229 w 3146079"/>
                <a:gd name="connsiteY0" fmla="*/ 3462950 h 3462950"/>
                <a:gd name="connsiteX1" fmla="*/ 2258839 w 3146079"/>
                <a:gd name="connsiteY1" fmla="*/ 3435790 h 3462950"/>
                <a:gd name="connsiteX2" fmla="*/ 0 w 3146079"/>
                <a:gd name="connsiteY2" fmla="*/ 0 h 3462950"/>
                <a:gd name="connsiteX3" fmla="*/ 1638677 w 3146079"/>
                <a:gd name="connsiteY3" fmla="*/ 0 h 3462950"/>
                <a:gd name="connsiteX4" fmla="*/ 3146079 w 3146079"/>
                <a:gd name="connsiteY4" fmla="*/ 2272420 h 3462950"/>
                <a:gd name="connsiteX5" fmla="*/ 2494229 w 3146079"/>
                <a:gd name="connsiteY5" fmla="*/ 3462950 h 34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6079" h="3462950">
                  <a:moveTo>
                    <a:pt x="2494229" y="3462950"/>
                  </a:moveTo>
                  <a:lnTo>
                    <a:pt x="2258839" y="3435790"/>
                  </a:lnTo>
                  <a:lnTo>
                    <a:pt x="0" y="0"/>
                  </a:lnTo>
                  <a:lnTo>
                    <a:pt x="1638677" y="0"/>
                  </a:lnTo>
                  <a:lnTo>
                    <a:pt x="3146079" y="2272420"/>
                  </a:lnTo>
                  <a:lnTo>
                    <a:pt x="2494229" y="3462950"/>
                  </a:lnTo>
                  <a:close/>
                </a:path>
              </a:pathLst>
            </a:cu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userDrawn="1"/>
          </p:nvSpPr>
          <p:spPr>
            <a:xfrm>
              <a:off x="4103522" y="0"/>
              <a:ext cx="8088477" cy="6858180"/>
            </a:xfrm>
            <a:custGeom>
              <a:avLst/>
              <a:gdLst>
                <a:gd name="connsiteX0" fmla="*/ 0 w 3285995"/>
                <a:gd name="connsiteY0" fmla="*/ 0 h 6858000"/>
                <a:gd name="connsiteX1" fmla="*/ 3285995 w 3285995"/>
                <a:gd name="connsiteY1" fmla="*/ 0 h 6858000"/>
                <a:gd name="connsiteX2" fmla="*/ 3285995 w 3285995"/>
                <a:gd name="connsiteY2" fmla="*/ 6858000 h 6858000"/>
                <a:gd name="connsiteX3" fmla="*/ 0 w 3285995"/>
                <a:gd name="connsiteY3" fmla="*/ 6858000 h 6858000"/>
                <a:gd name="connsiteX4" fmla="*/ 0 w 3285995"/>
                <a:gd name="connsiteY4" fmla="*/ 0 h 6858000"/>
                <a:gd name="connsiteX0" fmla="*/ 1002975 w 4288970"/>
                <a:gd name="connsiteY0" fmla="*/ 0 h 6858000"/>
                <a:gd name="connsiteX1" fmla="*/ 4288970 w 4288970"/>
                <a:gd name="connsiteY1" fmla="*/ 0 h 6858000"/>
                <a:gd name="connsiteX2" fmla="*/ 4288970 w 4288970"/>
                <a:gd name="connsiteY2" fmla="*/ 6858000 h 6858000"/>
                <a:gd name="connsiteX3" fmla="*/ 1002975 w 4288970"/>
                <a:gd name="connsiteY3" fmla="*/ 6858000 h 6858000"/>
                <a:gd name="connsiteX4" fmla="*/ 0 w 4288970"/>
                <a:gd name="connsiteY4" fmla="*/ 1785257 h 6858000"/>
                <a:gd name="connsiteX5" fmla="*/ 1002975 w 4288970"/>
                <a:gd name="connsiteY5" fmla="*/ 0 h 6858000"/>
                <a:gd name="connsiteX0" fmla="*/ 1003302 w 4289297"/>
                <a:gd name="connsiteY0" fmla="*/ 0 h 6858000"/>
                <a:gd name="connsiteX1" fmla="*/ 4289297 w 4289297"/>
                <a:gd name="connsiteY1" fmla="*/ 0 h 6858000"/>
                <a:gd name="connsiteX2" fmla="*/ 4289297 w 4289297"/>
                <a:gd name="connsiteY2" fmla="*/ 6858000 h 6858000"/>
                <a:gd name="connsiteX3" fmla="*/ 1003302 w 4289297"/>
                <a:gd name="connsiteY3" fmla="*/ 6858000 h 6858000"/>
                <a:gd name="connsiteX4" fmla="*/ 327 w 4289297"/>
                <a:gd name="connsiteY4" fmla="*/ 1785257 h 6858000"/>
                <a:gd name="connsiteX5" fmla="*/ 1003302 w 4289297"/>
                <a:gd name="connsiteY5" fmla="*/ 0 h 6858000"/>
                <a:gd name="connsiteX0" fmla="*/ 1743394 w 5029389"/>
                <a:gd name="connsiteY0" fmla="*/ 0 h 6858000"/>
                <a:gd name="connsiteX1" fmla="*/ 5029389 w 5029389"/>
                <a:gd name="connsiteY1" fmla="*/ 0 h 6858000"/>
                <a:gd name="connsiteX2" fmla="*/ 5029389 w 5029389"/>
                <a:gd name="connsiteY2" fmla="*/ 6858000 h 6858000"/>
                <a:gd name="connsiteX3" fmla="*/ 1743394 w 5029389"/>
                <a:gd name="connsiteY3" fmla="*/ 6858000 h 6858000"/>
                <a:gd name="connsiteX4" fmla="*/ 190 w 5029389"/>
                <a:gd name="connsiteY4" fmla="*/ 3429000 h 6858000"/>
                <a:gd name="connsiteX5" fmla="*/ 1743394 w 5029389"/>
                <a:gd name="connsiteY5" fmla="*/ 0 h 6858000"/>
                <a:gd name="connsiteX0" fmla="*/ 1744150 w 5030145"/>
                <a:gd name="connsiteY0" fmla="*/ 0 h 6858000"/>
                <a:gd name="connsiteX1" fmla="*/ 5030145 w 5030145"/>
                <a:gd name="connsiteY1" fmla="*/ 0 h 6858000"/>
                <a:gd name="connsiteX2" fmla="*/ 5030145 w 5030145"/>
                <a:gd name="connsiteY2" fmla="*/ 6858000 h 6858000"/>
                <a:gd name="connsiteX3" fmla="*/ 1744150 w 5030145"/>
                <a:gd name="connsiteY3" fmla="*/ 6858000 h 6858000"/>
                <a:gd name="connsiteX4" fmla="*/ 946 w 5030145"/>
                <a:gd name="connsiteY4" fmla="*/ 3429000 h 6858000"/>
                <a:gd name="connsiteX5" fmla="*/ 1744150 w 5030145"/>
                <a:gd name="connsiteY5" fmla="*/ 0 h 6858000"/>
                <a:gd name="connsiteX0" fmla="*/ 1744150 w 5030145"/>
                <a:gd name="connsiteY0" fmla="*/ 0 h 6858180"/>
                <a:gd name="connsiteX1" fmla="*/ 5030145 w 5030145"/>
                <a:gd name="connsiteY1" fmla="*/ 0 h 6858180"/>
                <a:gd name="connsiteX2" fmla="*/ 5030145 w 5030145"/>
                <a:gd name="connsiteY2" fmla="*/ 6858000 h 6858180"/>
                <a:gd name="connsiteX3" fmla="*/ 1744150 w 5030145"/>
                <a:gd name="connsiteY3" fmla="*/ 6858000 h 6858180"/>
                <a:gd name="connsiteX4" fmla="*/ 946 w 5030145"/>
                <a:gd name="connsiteY4" fmla="*/ 3429000 h 6858180"/>
                <a:gd name="connsiteX5" fmla="*/ 1744150 w 5030145"/>
                <a:gd name="connsiteY5" fmla="*/ 0 h 685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0145" h="6858180">
                  <a:moveTo>
                    <a:pt x="1744150" y="0"/>
                  </a:moveTo>
                  <a:lnTo>
                    <a:pt x="5030145" y="0"/>
                  </a:lnTo>
                  <a:lnTo>
                    <a:pt x="5030145" y="6858000"/>
                  </a:lnTo>
                  <a:lnTo>
                    <a:pt x="1744150" y="6858000"/>
                  </a:lnTo>
                  <a:cubicBezTo>
                    <a:pt x="1754538" y="6887029"/>
                    <a:pt x="-20329" y="3410857"/>
                    <a:pt x="946" y="3429000"/>
                  </a:cubicBezTo>
                  <a:cubicBezTo>
                    <a:pt x="-38472" y="3418114"/>
                    <a:pt x="1163082" y="1143000"/>
                    <a:pt x="17441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hevron 12"/>
            <p:cNvSpPr/>
            <p:nvPr userDrawn="1"/>
          </p:nvSpPr>
          <p:spPr>
            <a:xfrm flipH="1">
              <a:off x="3035395" y="-1"/>
              <a:ext cx="3951026" cy="6858000"/>
            </a:xfrm>
            <a:prstGeom prst="chevron">
              <a:avLst>
                <a:gd name="adj" fmla="val 58700"/>
              </a:avLst>
            </a:prstGeom>
            <a:solidFill>
              <a:srgbClr val="16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11" name="Rectangle 10"/>
            <p:cNvSpPr/>
            <p:nvPr userDrawn="1"/>
          </p:nvSpPr>
          <p:spPr>
            <a:xfrm>
              <a:off x="4898136" y="4420772"/>
              <a:ext cx="6748174" cy="173980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sp>
        <p:nvSpPr>
          <p:cNvPr id="2" name="Title 1"/>
          <p:cNvSpPr>
            <a:spLocks noGrp="1"/>
          </p:cNvSpPr>
          <p:nvPr>
            <p:ph type="ctrTitle" hasCustomPrompt="1"/>
          </p:nvPr>
        </p:nvSpPr>
        <p:spPr>
          <a:xfrm>
            <a:off x="4855098" y="2259651"/>
            <a:ext cx="6759363" cy="1862898"/>
          </a:xfrm>
        </p:spPr>
        <p:txBody>
          <a:bodyPr anchor="b">
            <a:normAutofit/>
          </a:bodyPr>
          <a:lstStyle>
            <a:lvl1pPr algn="l">
              <a:defRPr sz="2800" b="0" cap="all" baseline="0">
                <a:solidFill>
                  <a:schemeClr val="bg1"/>
                </a:solidFill>
              </a:defRPr>
            </a:lvl1pPr>
          </a:lstStyle>
          <a:p>
            <a:r>
              <a:rPr lang="en-US" dirty="0" smtClean="0"/>
              <a:t>Executive case study template – to be used only for digital intelligence case studies with x factor multiplier</a:t>
            </a:r>
            <a:endParaRPr lang="en-US" dirty="0"/>
          </a:p>
        </p:txBody>
      </p:sp>
      <p:sp>
        <p:nvSpPr>
          <p:cNvPr id="5" name="Text Placeholder 4"/>
          <p:cNvSpPr>
            <a:spLocks noGrp="1"/>
          </p:cNvSpPr>
          <p:nvPr>
            <p:ph type="body" sz="quarter" idx="10" hasCustomPrompt="1"/>
          </p:nvPr>
        </p:nvSpPr>
        <p:spPr>
          <a:xfrm>
            <a:off x="5209983" y="4718995"/>
            <a:ext cx="6266511" cy="293687"/>
          </a:xfrm>
        </p:spPr>
        <p:txBody>
          <a:bodyPr>
            <a:normAutofit/>
          </a:bodyPr>
          <a:lstStyle>
            <a:lvl1pPr marL="0" indent="0">
              <a:buNone/>
              <a:defRPr sz="1200" b="1">
                <a:solidFill>
                  <a:schemeClr val="accent3"/>
                </a:solidFill>
              </a:defRPr>
            </a:lvl1pPr>
          </a:lstStyle>
          <a:p>
            <a:pPr lvl="0"/>
            <a:r>
              <a:rPr lang="en-US" dirty="0"/>
              <a:t>Click to edit Subtitle</a:t>
            </a:r>
          </a:p>
        </p:txBody>
      </p:sp>
      <p:sp>
        <p:nvSpPr>
          <p:cNvPr id="7" name="Text Placeholder 6"/>
          <p:cNvSpPr>
            <a:spLocks noGrp="1"/>
          </p:cNvSpPr>
          <p:nvPr>
            <p:ph type="body" sz="quarter" idx="11" hasCustomPrompt="1"/>
          </p:nvPr>
        </p:nvSpPr>
        <p:spPr>
          <a:xfrm>
            <a:off x="5209983" y="5012683"/>
            <a:ext cx="2057837"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6" name="Text Placeholder 6"/>
          <p:cNvSpPr>
            <a:spLocks noGrp="1"/>
          </p:cNvSpPr>
          <p:nvPr>
            <p:ph type="body" sz="quarter" idx="12" hasCustomPrompt="1"/>
          </p:nvPr>
        </p:nvSpPr>
        <p:spPr>
          <a:xfrm>
            <a:off x="7405787" y="5012683"/>
            <a:ext cx="2025988" cy="1147893"/>
          </a:xfrm>
        </p:spPr>
        <p:txBody>
          <a:bodyPr/>
          <a:lstStyle>
            <a:lvl1pPr marL="0" indent="0">
              <a:buNone/>
              <a:defRPr sz="2800" b="1">
                <a:solidFill>
                  <a:schemeClr val="accent3"/>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8" name="Text Placeholder 6"/>
          <p:cNvSpPr>
            <a:spLocks noGrp="1"/>
          </p:cNvSpPr>
          <p:nvPr>
            <p:ph type="body" sz="quarter" idx="13" hasCustomPrompt="1"/>
          </p:nvPr>
        </p:nvSpPr>
        <p:spPr>
          <a:xfrm>
            <a:off x="9601591" y="5012683"/>
            <a:ext cx="2012870"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25" name="TextBox 24"/>
          <p:cNvSpPr txBox="1"/>
          <p:nvPr userDrawn="1"/>
        </p:nvSpPr>
        <p:spPr>
          <a:xfrm>
            <a:off x="722313" y="604657"/>
            <a:ext cx="3395581" cy="184666"/>
          </a:xfrm>
          <a:prstGeom prst="rect">
            <a:avLst/>
          </a:prstGeom>
          <a:noFill/>
        </p:spPr>
        <p:txBody>
          <a:bodyPr wrap="square" lIns="0" tIns="0" rIns="0" bIns="0" rtlCol="0">
            <a:spAutoFit/>
          </a:bodyPr>
          <a:lstStyle/>
          <a:p>
            <a:pPr>
              <a:spcBef>
                <a:spcPts val="1000"/>
              </a:spcBef>
              <a:buClr>
                <a:srgbClr val="FF6503"/>
              </a:buClr>
              <a:buFont typeface="Arial"/>
              <a:buNone/>
              <a:defRPr/>
            </a:pPr>
            <a:r>
              <a:rPr lang="en-US" sz="1200" b="1" cap="all" dirty="0">
                <a:solidFill>
                  <a:srgbClr val="FFFFFF"/>
                </a:solidFill>
              </a:rPr>
              <a:t>Case Study</a:t>
            </a:r>
          </a:p>
        </p:txBody>
      </p:sp>
      <p:pic>
        <p:nvPicPr>
          <p:cNvPr id="20" name="Picture 1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17362" y="1100066"/>
            <a:ext cx="340582" cy="480220"/>
          </a:xfrm>
          <a:prstGeom prst="rect">
            <a:avLst/>
          </a:prstGeom>
        </p:spPr>
      </p:pic>
      <p:sp>
        <p:nvSpPr>
          <p:cNvPr id="6" name="Text Placeholder 5"/>
          <p:cNvSpPr>
            <a:spLocks noGrp="1"/>
          </p:cNvSpPr>
          <p:nvPr>
            <p:ph type="body" sz="quarter" idx="14"/>
          </p:nvPr>
        </p:nvSpPr>
        <p:spPr>
          <a:xfrm>
            <a:off x="497876" y="1029748"/>
            <a:ext cx="5343525" cy="544512"/>
          </a:xfrm>
        </p:spPr>
        <p:txBody>
          <a:bodyPr anchor="ctr">
            <a:normAutofit/>
          </a:bodyPr>
          <a:lstStyle>
            <a:lvl1pPr marL="0" indent="0" algn="r">
              <a:buNone/>
              <a:defRPr sz="1600" b="1" cap="all" baseline="0">
                <a:solidFill>
                  <a:schemeClr val="bg1"/>
                </a:solidFill>
              </a:defRPr>
            </a:lvl1pPr>
          </a:lstStyle>
          <a:p>
            <a:pPr lvl="0"/>
            <a:r>
              <a:rPr lang="en-US" dirty="0"/>
              <a:t>Click to edit Master text styles</a:t>
            </a:r>
          </a:p>
        </p:txBody>
      </p:sp>
      <p:sp>
        <p:nvSpPr>
          <p:cNvPr id="23" name="Text Placeholder 5"/>
          <p:cNvSpPr>
            <a:spLocks noGrp="1"/>
          </p:cNvSpPr>
          <p:nvPr>
            <p:ph type="body" sz="quarter" idx="15"/>
          </p:nvPr>
        </p:nvSpPr>
        <p:spPr>
          <a:xfrm>
            <a:off x="6333859" y="1029748"/>
            <a:ext cx="5343525" cy="544512"/>
          </a:xfrm>
        </p:spPr>
        <p:txBody>
          <a:bodyPr anchor="ctr">
            <a:normAutofit/>
          </a:bodyPr>
          <a:lstStyle>
            <a:lvl1pPr marL="0" indent="0" algn="l">
              <a:buNone/>
              <a:defRPr sz="1600" b="1" cap="all"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9134095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2">
    <p:bg>
      <p:bgPr>
        <a:solidFill>
          <a:srgbClr val="E3E3E3"/>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July 9, 2021</a:t>
            </a:fld>
            <a:endParaRPr lang="en-US" sz="900" dirty="0">
              <a:solidFill>
                <a:srgbClr val="FFFFFF"/>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10138122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3">
    <p:bg>
      <p:bgPr>
        <a:solidFill>
          <a:schemeClr val="bg1"/>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July 9, 2021</a:t>
            </a:fld>
            <a:endParaRPr lang="en-US" sz="900" dirty="0">
              <a:solidFill>
                <a:srgbClr val="FFFFFF"/>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18603651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eature">
    <p:bg>
      <p:bgPr>
        <a:solidFill>
          <a:schemeClr val="accent4"/>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Rectangle 7"/>
          <p:cNvSpPr/>
          <p:nvPr userDrawn="1"/>
        </p:nvSpPr>
        <p:spPr>
          <a:xfrm>
            <a:off x="-26555" y="0"/>
            <a:ext cx="5051137"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2302350 w 8394700"/>
              <a:gd name="connsiteY0" fmla="*/ 775855 h 6858000"/>
              <a:gd name="connsiteX1" fmla="*/ 8394700 w 8394700"/>
              <a:gd name="connsiteY1" fmla="*/ 0 h 6858000"/>
              <a:gd name="connsiteX2" fmla="*/ 2710556 w 8394700"/>
              <a:gd name="connsiteY2" fmla="*/ 6858000 h 6858000"/>
              <a:gd name="connsiteX3" fmla="*/ 0 w 8394700"/>
              <a:gd name="connsiteY3" fmla="*/ 6858000 h 6858000"/>
              <a:gd name="connsiteX4" fmla="*/ 2302350 w 8394700"/>
              <a:gd name="connsiteY4" fmla="*/ 775855 h 6858000"/>
              <a:gd name="connsiteX0" fmla="*/ 2164897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2164897 w 8394700"/>
              <a:gd name="connsiteY4" fmla="*/ 0 h 6858000"/>
              <a:gd name="connsiteX0" fmla="*/ 0 w 6229803"/>
              <a:gd name="connsiteY0" fmla="*/ 0 h 6858000"/>
              <a:gd name="connsiteX1" fmla="*/ 6229803 w 6229803"/>
              <a:gd name="connsiteY1" fmla="*/ 0 h 6858000"/>
              <a:gd name="connsiteX2" fmla="*/ 545659 w 6229803"/>
              <a:gd name="connsiteY2" fmla="*/ 6858000 h 6858000"/>
              <a:gd name="connsiteX3" fmla="*/ 292088 w 6229803"/>
              <a:gd name="connsiteY3" fmla="*/ 6733310 h 6858000"/>
              <a:gd name="connsiteX4" fmla="*/ 0 w 6229803"/>
              <a:gd name="connsiteY4" fmla="*/ 0 h 6858000"/>
              <a:gd name="connsiteX0" fmla="*/ 34365 w 6264168"/>
              <a:gd name="connsiteY0" fmla="*/ 0 h 6858000"/>
              <a:gd name="connsiteX1" fmla="*/ 6264168 w 6264168"/>
              <a:gd name="connsiteY1" fmla="*/ 0 h 6858000"/>
              <a:gd name="connsiteX2" fmla="*/ 580024 w 6264168"/>
              <a:gd name="connsiteY2" fmla="*/ 6858000 h 6858000"/>
              <a:gd name="connsiteX3" fmla="*/ 0 w 6264168"/>
              <a:gd name="connsiteY3" fmla="*/ 6844146 h 6858000"/>
              <a:gd name="connsiteX4" fmla="*/ 34365 w 626416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168" h="6858000">
                <a:moveTo>
                  <a:pt x="34365" y="0"/>
                </a:moveTo>
                <a:lnTo>
                  <a:pt x="6264168" y="0"/>
                </a:lnTo>
                <a:lnTo>
                  <a:pt x="580024" y="6858000"/>
                </a:lnTo>
                <a:lnTo>
                  <a:pt x="0" y="6844146"/>
                </a:lnTo>
                <a:lnTo>
                  <a:pt x="3436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Content Placeholder 8"/>
          <p:cNvSpPr>
            <a:spLocks noGrp="1"/>
          </p:cNvSpPr>
          <p:nvPr>
            <p:ph sz="quarter" idx="10"/>
          </p:nvPr>
        </p:nvSpPr>
        <p:spPr>
          <a:xfrm>
            <a:off x="6202362" y="2979161"/>
            <a:ext cx="5380037" cy="3421640"/>
          </a:xfrm>
        </p:spPr>
        <p:txBody>
          <a:bodyPr/>
          <a:lstStyle>
            <a:lvl1pP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837350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eature-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017125"/>
            <a:ext cx="10972800" cy="4386147"/>
          </a:xfrm>
        </p:spPr>
        <p:txBody>
          <a:bodyPr>
            <a:normAutofit/>
          </a:bodyPr>
          <a:lstStyle>
            <a:lvl1pPr>
              <a:defRPr sz="6000">
                <a:solidFill>
                  <a:schemeClr val="bg1"/>
                </a:solidFill>
              </a:defRPr>
            </a:lvl1pPr>
          </a:lstStyle>
          <a:p>
            <a:r>
              <a:rPr lang="en-US" dirty="0"/>
              <a:t>Click to edit Master title style</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3180" y="61446"/>
            <a:ext cx="914400" cy="613410"/>
          </a:xfrm>
          <a:prstGeom prst="rect">
            <a:avLst/>
          </a:prstGeom>
        </p:spPr>
      </p:pic>
    </p:spTree>
    <p:extLst>
      <p:ext uri="{BB962C8B-B14F-4D97-AF65-F5344CB8AC3E}">
        <p14:creationId xmlns:p14="http://schemas.microsoft.com/office/powerpoint/2010/main" val="39568784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 and Title ONLY">
    <p:bg>
      <p:bgPr>
        <a:solidFill>
          <a:schemeClr val="bg1"/>
        </a:solidFill>
        <a:effectLst/>
      </p:bgPr>
    </p:bg>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July 9, 2021</a:t>
            </a:fld>
            <a:endParaRPr lang="en-US" sz="900" dirty="0">
              <a:solidFill>
                <a:srgbClr val="FFFFFF"/>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24573893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smtClean="0"/>
              <a:t>Click to edit Page Heading</a:t>
            </a:r>
            <a:endParaRPr lang="en-US" dirty="0"/>
          </a:p>
        </p:txBody>
      </p:sp>
      <p:grpSp>
        <p:nvGrpSpPr>
          <p:cNvPr id="15" name="Group 14"/>
          <p:cNvGrpSpPr/>
          <p:nvPr userDrawn="1"/>
        </p:nvGrpSpPr>
        <p:grpSpPr>
          <a:xfrm>
            <a:off x="6260951" y="6558701"/>
            <a:ext cx="5931049" cy="299299"/>
            <a:chOff x="6260951" y="6558701"/>
            <a:chExt cx="5931049" cy="299299"/>
          </a:xfrm>
        </p:grpSpPr>
        <p:sp>
          <p:nvSpPr>
            <p:cNvPr id="16"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7" name="Group 16"/>
            <p:cNvGrpSpPr/>
            <p:nvPr userDrawn="1"/>
          </p:nvGrpSpPr>
          <p:grpSpPr>
            <a:xfrm>
              <a:off x="8799513" y="6615920"/>
              <a:ext cx="2703555" cy="162839"/>
              <a:chOff x="8799513" y="6615920"/>
              <a:chExt cx="2703555" cy="162839"/>
            </a:xfrm>
          </p:grpSpPr>
          <p:cxnSp>
            <p:nvCxnSpPr>
              <p:cNvPr id="18" name="Straight Connector 17"/>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TextBox 19"/>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July 9, 2021</a:t>
            </a:fld>
            <a:endParaRPr lang="en-US" sz="900" dirty="0">
              <a:solidFill>
                <a:srgbClr val="FFFFFF"/>
              </a:solidFill>
            </a:endParaRPr>
          </a:p>
        </p:txBody>
      </p:sp>
      <p:sp>
        <p:nvSpPr>
          <p:cNvPr id="21" name="TextBox 20"/>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2" name="TextBox 21"/>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471723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6130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09599"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Content Placeholder 2"/>
          <p:cNvSpPr>
            <a:spLocks noGrp="1"/>
          </p:cNvSpPr>
          <p:nvPr>
            <p:ph idx="14"/>
          </p:nvPr>
        </p:nvSpPr>
        <p:spPr>
          <a:xfrm>
            <a:off x="4318000"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Box 16"/>
          <p:cNvSpPr txBox="1"/>
          <p:nvPr userDrawn="1"/>
        </p:nvSpPr>
        <p:spPr>
          <a:xfrm>
            <a:off x="609600" y="4735286"/>
            <a:ext cx="6770914" cy="307777"/>
          </a:xfrm>
          <a:prstGeom prst="rect">
            <a:avLst/>
          </a:prstGeom>
          <a:noFill/>
        </p:spPr>
        <p:txBody>
          <a:bodyPr wrap="square" lIns="0" tIns="0" rIns="0" bIns="0" rtlCol="0">
            <a:spAutoFit/>
          </a:bodyPr>
          <a:lstStyle/>
          <a:p>
            <a:pPr>
              <a:defRPr/>
            </a:pPr>
            <a:r>
              <a:rPr lang="en-US" sz="1000" dirty="0">
                <a:solidFill>
                  <a:srgbClr val="FFFFFF"/>
                </a:solidFill>
              </a:rPr>
              <a:t>© 2</a:t>
            </a:r>
            <a:r>
              <a:rPr lang="en-US" sz="1000" spc="-50" dirty="0">
                <a:solidFill>
                  <a:srgbClr val="FFFFFF"/>
                </a:solidFill>
              </a:rPr>
              <a:t>01</a:t>
            </a:r>
            <a:r>
              <a:rPr lang="en-US" sz="1000" dirty="0">
                <a:solidFill>
                  <a:srgbClr val="FFFFFF"/>
                </a:solidFill>
              </a:rPr>
              <a:t>8 ExlService Holdings, Inc.  All rights reserved. For more information go to www.exlservice.com/legal-disclaimer</a:t>
            </a:r>
          </a:p>
          <a:p>
            <a:endParaRPr lang="en-US" sz="1000" dirty="0">
              <a:solidFill>
                <a:srgbClr val="FFFFFF"/>
              </a:solidFill>
            </a:endParaRPr>
          </a:p>
        </p:txBody>
      </p:sp>
      <p:sp>
        <p:nvSpPr>
          <p:cNvPr id="18" name="TextBox 17"/>
          <p:cNvSpPr txBox="1"/>
          <p:nvPr userDrawn="1"/>
        </p:nvSpPr>
        <p:spPr>
          <a:xfrm>
            <a:off x="609600" y="5225144"/>
            <a:ext cx="5995307" cy="807913"/>
          </a:xfrm>
          <a:prstGeom prst="rect">
            <a:avLst/>
          </a:prstGeom>
          <a:noFill/>
        </p:spPr>
        <p:txBody>
          <a:bodyPr wrap="square" lIns="0" tIns="0" rIns="0" bIns="0" rtlCol="0">
            <a:spAutoFit/>
          </a:bodyPr>
          <a:lstStyle/>
          <a:p>
            <a:r>
              <a:rPr lang="en-US" sz="750" dirty="0">
                <a:solidFill>
                  <a:srgbClr val="E2E3E3"/>
                </a:solidFill>
              </a:rPr>
              <a:t>EXL (NASDAQ: EXLS) is a leading operations management and analytics company that designs and enables agile, customer-centric operating models to help clients improve their revenue growth and profitability. Our delivery model provides market-leading business outcomes using EXL’s proprietary Business EXLerator Framework</a:t>
            </a:r>
            <a:r>
              <a:rPr lang="en-US" sz="750" baseline="30000" dirty="0">
                <a:solidFill>
                  <a:srgbClr val="E2E3E3"/>
                </a:solidFill>
              </a:rPr>
              <a:t>®</a:t>
            </a:r>
            <a:r>
              <a:rPr lang="en-US" sz="750" dirty="0">
                <a:solidFill>
                  <a:srgbClr val="E2E3E3"/>
                </a:solidFill>
              </a:rPr>
              <a:t>, cutting-edge analytics, digital transformation and domain expertise. At EXL, we look deeper to help companies improve global operations, enhance data-driven insights, increase customer satisfaction, and manage risk and compliance. EXL serves the insurance, healthcare, banking and financial services, utilities, travel, transportation and logistics industries. Headquartered in New York, New York, EXL has more than 2</a:t>
            </a:r>
            <a:r>
              <a:rPr lang="en-US" sz="750" spc="-150" dirty="0">
                <a:solidFill>
                  <a:srgbClr val="E2E3E3"/>
                </a:solidFill>
              </a:rPr>
              <a:t>7</a:t>
            </a:r>
            <a:r>
              <a:rPr lang="en-US" sz="750" dirty="0">
                <a:solidFill>
                  <a:srgbClr val="E2E3E3"/>
                </a:solidFill>
              </a:rPr>
              <a:t>,000 professionals in locations throughout the United States, Europe, Asia (primarily India and Philippines), South America, Australia and South Africa. </a:t>
            </a:r>
          </a:p>
        </p:txBody>
      </p:sp>
      <p:sp>
        <p:nvSpPr>
          <p:cNvPr id="19" name="Rectangle 18"/>
          <p:cNvSpPr/>
          <p:nvPr userDrawn="1"/>
        </p:nvSpPr>
        <p:spPr>
          <a:xfrm>
            <a:off x="8852759" y="3581711"/>
            <a:ext cx="2729641" cy="2108269"/>
          </a:xfrm>
          <a:prstGeom prst="rect">
            <a:avLst/>
          </a:prstGeom>
        </p:spPr>
        <p:txBody>
          <a:bodyPr wrap="square">
            <a:spAutoFit/>
          </a:bodyPr>
          <a:lstStyle/>
          <a:p>
            <a:pPr>
              <a:spcAft>
                <a:spcPts val="1200"/>
              </a:spcAft>
            </a:pPr>
            <a:r>
              <a:rPr lang="en-US" sz="2300" b="1" dirty="0">
                <a:solidFill>
                  <a:srgbClr val="123D71"/>
                </a:solidFill>
              </a:rPr>
              <a:t>EXLservice.com</a:t>
            </a:r>
            <a:endParaRPr lang="en-US" sz="2300" dirty="0">
              <a:solidFill>
                <a:srgbClr val="123D71"/>
              </a:solidFill>
            </a:endParaRPr>
          </a:p>
          <a:p>
            <a:pPr>
              <a:spcAft>
                <a:spcPts val="1200"/>
              </a:spcAft>
            </a:pPr>
            <a:r>
              <a:rPr lang="en-US" sz="1500" b="1" dirty="0">
                <a:solidFill>
                  <a:srgbClr val="FF7C00"/>
                </a:solidFill>
              </a:rPr>
              <a:t>GLOBAL HEADQUARTERS</a:t>
            </a:r>
            <a:endParaRPr lang="en-US" sz="1500" dirty="0">
              <a:solidFill>
                <a:srgbClr val="FF7C00"/>
              </a:solidFill>
            </a:endParaRPr>
          </a:p>
          <a:p>
            <a:r>
              <a:rPr lang="en-US" sz="1100" dirty="0">
                <a:solidFill>
                  <a:srgbClr val="123D71"/>
                </a:solidFill>
              </a:rPr>
              <a:t>280 Park Avenue, 38th Floor</a:t>
            </a:r>
          </a:p>
          <a:p>
            <a:r>
              <a:rPr lang="en-US" sz="1100" dirty="0">
                <a:solidFill>
                  <a:srgbClr val="123D71"/>
                </a:solidFill>
              </a:rPr>
              <a:t>New York, New York 10017</a:t>
            </a:r>
          </a:p>
          <a:p>
            <a:pPr>
              <a:spcAft>
                <a:spcPts val="1200"/>
              </a:spcAft>
            </a:pPr>
            <a:r>
              <a:rPr lang="en-US" sz="1100" b="1" dirty="0">
                <a:solidFill>
                  <a:srgbClr val="123D71"/>
                </a:solidFill>
              </a:rPr>
              <a:t>T</a:t>
            </a:r>
            <a:r>
              <a:rPr lang="en-US" sz="1100" dirty="0">
                <a:solidFill>
                  <a:srgbClr val="123D71"/>
                </a:solidFill>
              </a:rPr>
              <a:t> +1 212.277.7100    </a:t>
            </a:r>
            <a:r>
              <a:rPr lang="en-US" sz="1100" b="1" dirty="0">
                <a:solidFill>
                  <a:srgbClr val="123D71"/>
                </a:solidFill>
              </a:rPr>
              <a:t>F</a:t>
            </a:r>
            <a:r>
              <a:rPr lang="en-US" sz="1100" dirty="0">
                <a:solidFill>
                  <a:srgbClr val="123D71"/>
                </a:solidFill>
              </a:rPr>
              <a:t> +1 212.771.7111</a:t>
            </a:r>
          </a:p>
          <a:p>
            <a:r>
              <a:rPr lang="en-US" sz="1000" dirty="0">
                <a:solidFill>
                  <a:srgbClr val="123D71"/>
                </a:solidFill>
              </a:rPr>
              <a:t>United States  •  United Kingdom  •  Czech Republic  •  Romania  •  Bulgaria  •  India  •  Philippines  •  Colombia  •  South Africa</a:t>
            </a:r>
          </a:p>
        </p:txBody>
      </p:sp>
      <p:grpSp>
        <p:nvGrpSpPr>
          <p:cNvPr id="22" name="Group 21"/>
          <p:cNvGrpSpPr/>
          <p:nvPr userDrawn="1"/>
        </p:nvGrpSpPr>
        <p:grpSpPr>
          <a:xfrm>
            <a:off x="6260951" y="6558701"/>
            <a:ext cx="5931049" cy="299299"/>
            <a:chOff x="6260951" y="6558701"/>
            <a:chExt cx="5931049" cy="299299"/>
          </a:xfrm>
        </p:grpSpPr>
        <p:sp>
          <p:nvSpPr>
            <p:cNvPr id="23"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24" name="Group 23"/>
            <p:cNvGrpSpPr/>
            <p:nvPr userDrawn="1"/>
          </p:nvGrpSpPr>
          <p:grpSpPr>
            <a:xfrm>
              <a:off x="8799513" y="6615920"/>
              <a:ext cx="2703555" cy="162839"/>
              <a:chOff x="8799513" y="6615920"/>
              <a:chExt cx="2703555" cy="162839"/>
            </a:xfrm>
          </p:grpSpPr>
          <p:cxnSp>
            <p:nvCxnSpPr>
              <p:cNvPr id="25" name="Straight Connector 24"/>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TextBox 26"/>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July 9, 2021</a:t>
            </a:fld>
            <a:endParaRPr lang="en-US" sz="900" dirty="0">
              <a:solidFill>
                <a:srgbClr val="FFFFFF"/>
              </a:solidFill>
            </a:endParaRPr>
          </a:p>
        </p:txBody>
      </p:sp>
      <p:sp>
        <p:nvSpPr>
          <p:cNvPr id="28" name="TextBox 27"/>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9" name="TextBox 28"/>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112333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grpSp>
        <p:nvGrpSpPr>
          <p:cNvPr id="11" name="Group 10"/>
          <p:cNvGrpSpPr/>
          <p:nvPr/>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p:nvSpPr>
        <p:spPr>
          <a:xfrm>
            <a:off x="-1" y="0"/>
            <a:ext cx="8422215"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7340599"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July 9, 2021</a:t>
            </a:fld>
            <a:endParaRPr lang="en-US" sz="900" dirty="0">
              <a:solidFill>
                <a:srgbClr val="FFFFFF"/>
              </a:solidFill>
            </a:endParaRPr>
          </a:p>
        </p:txBody>
      </p:sp>
      <p:sp>
        <p:nvSpPr>
          <p:cNvPr id="19" name="TextBox 18"/>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0" name="TextBox 19"/>
          <p:cNvSpPr txBox="1"/>
          <p:nvPr/>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pic>
        <p:nvPicPr>
          <p:cNvPr id="17" name="Picture 2" descr="https://pruweb.prudential.com/media/managed/brandcentral/src_files/media/managed/Pru_bw.gif">
            <a:extLst>
              <a:ext uri="{FF2B5EF4-FFF2-40B4-BE49-F238E27FC236}">
                <a16:creationId xmlns:a16="http://schemas.microsoft.com/office/drawing/2014/main" id="{5FF64B3B-94E5-4A49-A6D9-DEA4EFA43DFB}"/>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612424" y="77016"/>
            <a:ext cx="2120311" cy="691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2565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body" idx="1"/>
          </p:nvPr>
        </p:nvSpPr>
        <p:spPr/>
        <p:txBody>
          <a:bodyPr lIns="0" tIns="0" rIns="0" bIns="0"/>
          <a:lstStyle/>
          <a:p>
            <a:endParaRPr/>
          </a:p>
        </p:txBody>
      </p:sp>
      <p:sp>
        <p:nvSpPr>
          <p:cNvPr id="4" name="Holder 4"/>
          <p:cNvSpPr>
            <a:spLocks noGrp="1"/>
          </p:cNvSpPr>
          <p:nvPr>
            <p:ph type="ftr" sz="quarter" idx="5"/>
          </p:nvPr>
        </p:nvSpPr>
        <p:spPr>
          <a:xfrm>
            <a:off x="9116694" y="6647383"/>
            <a:ext cx="2033422" cy="148681"/>
          </a:xfrm>
          <a:prstGeom prst="rect">
            <a:avLst/>
          </a:prstGeom>
        </p:spPr>
        <p:txBody>
          <a:bodyPr lIns="0" tIns="0" rIns="0" bIns="0"/>
          <a:lstStyle/>
          <a:p>
            <a:pPr marL="12700"/>
            <a:r>
              <a:rPr sz="900" dirty="0">
                <a:solidFill>
                  <a:srgbClr val="FFFFFF"/>
                </a:solidFill>
                <a:cs typeface="Arial"/>
              </a:rPr>
              <a:t>©</a:t>
            </a:r>
            <a:r>
              <a:rPr sz="900" spc="-5" dirty="0">
                <a:solidFill>
                  <a:srgbClr val="FFFFFF"/>
                </a:solidFill>
                <a:cs typeface="Arial"/>
              </a:rPr>
              <a:t> </a:t>
            </a:r>
            <a:r>
              <a:rPr sz="900" dirty="0">
                <a:solidFill>
                  <a:srgbClr val="FFFFFF"/>
                </a:solidFill>
                <a:cs typeface="Arial"/>
              </a:rPr>
              <a:t>2018</a:t>
            </a:r>
            <a:r>
              <a:rPr sz="900" spc="-10" dirty="0">
                <a:solidFill>
                  <a:srgbClr val="FFFFFF"/>
                </a:solidFill>
                <a:cs typeface="Arial"/>
              </a:rPr>
              <a:t> </a:t>
            </a:r>
            <a:r>
              <a:rPr sz="900" dirty="0">
                <a:solidFill>
                  <a:srgbClr val="FFFFFF"/>
                </a:solidFill>
                <a:cs typeface="Arial"/>
              </a:rPr>
              <a:t>E</a:t>
            </a:r>
            <a:r>
              <a:rPr sz="900" spc="-15" dirty="0">
                <a:solidFill>
                  <a:srgbClr val="FFFFFF"/>
                </a:solidFill>
                <a:cs typeface="Arial"/>
              </a:rPr>
              <a:t>X</a:t>
            </a:r>
            <a:r>
              <a:rPr sz="900" dirty="0">
                <a:solidFill>
                  <a:srgbClr val="FFFFFF"/>
                </a:solidFill>
                <a:cs typeface="Arial"/>
              </a:rPr>
              <a:t>LSER</a:t>
            </a:r>
            <a:r>
              <a:rPr sz="900" spc="-5" dirty="0">
                <a:solidFill>
                  <a:srgbClr val="FFFFFF"/>
                </a:solidFill>
                <a:cs typeface="Arial"/>
              </a:rPr>
              <a:t>V</a:t>
            </a:r>
            <a:r>
              <a:rPr sz="900" dirty="0">
                <a:solidFill>
                  <a:srgbClr val="FFFFFF"/>
                </a:solidFill>
                <a:cs typeface="Arial"/>
              </a:rPr>
              <a:t>ICE H</a:t>
            </a:r>
            <a:r>
              <a:rPr sz="900" spc="-5" dirty="0">
                <a:solidFill>
                  <a:srgbClr val="FFFFFF"/>
                </a:solidFill>
                <a:cs typeface="Arial"/>
              </a:rPr>
              <a:t>O</a:t>
            </a:r>
            <a:r>
              <a:rPr sz="900" dirty="0">
                <a:solidFill>
                  <a:srgbClr val="FFFFFF"/>
                </a:solidFill>
                <a:cs typeface="Arial"/>
              </a:rPr>
              <a:t>LDIN</a:t>
            </a:r>
            <a:r>
              <a:rPr sz="900" spc="-10" dirty="0">
                <a:solidFill>
                  <a:srgbClr val="FFFFFF"/>
                </a:solidFill>
                <a:cs typeface="Arial"/>
              </a:rPr>
              <a:t>G</a:t>
            </a:r>
            <a:r>
              <a:rPr sz="900" dirty="0">
                <a:solidFill>
                  <a:srgbClr val="FFFFFF"/>
                </a:solidFill>
                <a:cs typeface="Arial"/>
              </a:rPr>
              <a:t>S,</a:t>
            </a:r>
            <a:r>
              <a:rPr sz="900" spc="10" dirty="0">
                <a:solidFill>
                  <a:srgbClr val="FFFFFF"/>
                </a:solidFill>
                <a:cs typeface="Arial"/>
              </a:rPr>
              <a:t> </a:t>
            </a:r>
            <a:r>
              <a:rPr sz="900" dirty="0">
                <a:solidFill>
                  <a:srgbClr val="FFFFFF"/>
                </a:solidFill>
                <a:cs typeface="Arial"/>
              </a:rPr>
              <a:t>INC</a:t>
            </a:r>
            <a:endParaRPr sz="900" dirty="0">
              <a:solidFill>
                <a:prstClr val="black"/>
              </a:solidFill>
              <a:cs typeface="Arial"/>
            </a:endParaRPr>
          </a:p>
        </p:txBody>
      </p:sp>
      <p:sp>
        <p:nvSpPr>
          <p:cNvPr id="5" name="Holder 5"/>
          <p:cNvSpPr>
            <a:spLocks noGrp="1"/>
          </p:cNvSpPr>
          <p:nvPr>
            <p:ph type="dt" sz="half" idx="6"/>
          </p:nvPr>
        </p:nvSpPr>
        <p:spPr>
          <a:xfrm>
            <a:off x="7514081" y="6647383"/>
            <a:ext cx="1060043" cy="148681"/>
          </a:xfrm>
          <a:prstGeom prst="rect">
            <a:avLst/>
          </a:prstGeom>
        </p:spPr>
        <p:txBody>
          <a:bodyPr lIns="0" tIns="0" rIns="0" bIns="0"/>
          <a:lstStyle/>
          <a:p>
            <a:pPr marL="12700"/>
            <a:r>
              <a:rPr sz="900" dirty="0">
                <a:solidFill>
                  <a:srgbClr val="FFFFFF"/>
                </a:solidFill>
                <a:cs typeface="Arial"/>
              </a:rPr>
              <a:t>Septe</a:t>
            </a:r>
            <a:r>
              <a:rPr sz="900" spc="5" dirty="0">
                <a:solidFill>
                  <a:srgbClr val="FFFFFF"/>
                </a:solidFill>
                <a:cs typeface="Arial"/>
              </a:rPr>
              <a:t>m</a:t>
            </a:r>
            <a:r>
              <a:rPr sz="900" dirty="0">
                <a:solidFill>
                  <a:srgbClr val="FFFFFF"/>
                </a:solidFill>
                <a:cs typeface="Arial"/>
              </a:rPr>
              <a:t>ber</a:t>
            </a:r>
            <a:r>
              <a:rPr sz="900" spc="-35" dirty="0">
                <a:solidFill>
                  <a:srgbClr val="FFFFFF"/>
                </a:solidFill>
                <a:cs typeface="Arial"/>
              </a:rPr>
              <a:t> </a:t>
            </a:r>
            <a:r>
              <a:rPr sz="900" dirty="0">
                <a:solidFill>
                  <a:srgbClr val="FFFFFF"/>
                </a:solidFill>
                <a:cs typeface="Arial"/>
              </a:rPr>
              <a:t>25,</a:t>
            </a:r>
            <a:r>
              <a:rPr sz="900" spc="-10" dirty="0">
                <a:solidFill>
                  <a:srgbClr val="FFFFFF"/>
                </a:solidFill>
                <a:cs typeface="Arial"/>
              </a:rPr>
              <a:t> </a:t>
            </a:r>
            <a:r>
              <a:rPr sz="900" dirty="0">
                <a:solidFill>
                  <a:srgbClr val="FFFFFF"/>
                </a:solidFill>
                <a:cs typeface="Arial"/>
              </a:rPr>
              <a:t>2018</a:t>
            </a:r>
            <a:endParaRPr sz="900" dirty="0">
              <a:solidFill>
                <a:prstClr val="black"/>
              </a:solidFill>
              <a:cs typeface="Arial"/>
            </a:endParaRPr>
          </a:p>
        </p:txBody>
      </p:sp>
      <p:sp>
        <p:nvSpPr>
          <p:cNvPr id="6" name="Holder 6"/>
          <p:cNvSpPr>
            <a:spLocks noGrp="1"/>
          </p:cNvSpPr>
          <p:nvPr>
            <p:ph type="sldNum" sz="quarter" idx="7"/>
          </p:nvPr>
        </p:nvSpPr>
        <p:spPr>
          <a:xfrm>
            <a:off x="11685016" y="6647383"/>
            <a:ext cx="178816" cy="148681"/>
          </a:xfrm>
          <a:prstGeom prst="rect">
            <a:avLst/>
          </a:prstGeom>
        </p:spPr>
        <p:txBody>
          <a:bodyPr lIns="0" tIns="0" rIns="0" bIns="0"/>
          <a:lstStyle/>
          <a:p>
            <a:pPr marL="88900"/>
            <a:fld id="{81D60167-4931-47E6-BA6A-407CBD079E47}" type="slidenum">
              <a:rPr sz="900" dirty="0">
                <a:solidFill>
                  <a:srgbClr val="FFFFFF"/>
                </a:solidFill>
                <a:cs typeface="Arial"/>
              </a:rPr>
              <a:pPr marL="88900"/>
              <a:t>‹#›</a:t>
            </a:fld>
            <a:endParaRPr sz="900" dirty="0">
              <a:solidFill>
                <a:prstClr val="black"/>
              </a:solidFill>
              <a:cs typeface="Arial"/>
            </a:endParaRPr>
          </a:p>
        </p:txBody>
      </p:sp>
    </p:spTree>
    <p:extLst>
      <p:ext uri="{BB962C8B-B14F-4D97-AF65-F5344CB8AC3E}">
        <p14:creationId xmlns:p14="http://schemas.microsoft.com/office/powerpoint/2010/main" val="7610623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noAutofit/>
          </a:bodyPr>
          <a:lstStyle/>
          <a:p>
            <a:endParaRPr/>
          </a:p>
        </p:txBody>
      </p:sp>
      <p:sp>
        <p:nvSpPr>
          <p:cNvPr id="4" name="Holder 4"/>
          <p:cNvSpPr>
            <a:spLocks noGrp="1"/>
          </p:cNvSpPr>
          <p:nvPr>
            <p:ph sz="half" idx="3"/>
          </p:nvPr>
        </p:nvSpPr>
        <p:spPr>
          <a:xfrm>
            <a:off x="6533133" y="1404873"/>
            <a:ext cx="5112475" cy="4762390"/>
          </a:xfrm>
          <a:prstGeom prst="rect">
            <a:avLst/>
          </a:prstGeom>
        </p:spPr>
        <p:txBody>
          <a:bodyPr wrap="square" lIns="0" tIns="0" rIns="0" bIns="0">
            <a:noAutofit/>
          </a:bodyPr>
          <a:lstStyle/>
          <a:p>
            <a:endParaRPr/>
          </a:p>
        </p:txBody>
      </p:sp>
      <p:sp>
        <p:nvSpPr>
          <p:cNvPr id="5" name="Holder 5"/>
          <p:cNvSpPr>
            <a:spLocks noGrp="1"/>
          </p:cNvSpPr>
          <p:nvPr>
            <p:ph type="ftr" sz="quarter" idx="5"/>
          </p:nvPr>
        </p:nvSpPr>
        <p:spPr>
          <a:xfrm>
            <a:off x="9116694" y="6647383"/>
            <a:ext cx="2033422" cy="148681"/>
          </a:xfrm>
          <a:prstGeom prst="rect">
            <a:avLst/>
          </a:prstGeom>
        </p:spPr>
        <p:txBody>
          <a:bodyPr lIns="0" tIns="0" rIns="0" bIns="0"/>
          <a:lstStyle/>
          <a:p>
            <a:pPr marL="12700"/>
            <a:r>
              <a:rPr sz="900" dirty="0">
                <a:solidFill>
                  <a:srgbClr val="FFFFFF"/>
                </a:solidFill>
                <a:cs typeface="Arial"/>
              </a:rPr>
              <a:t>©</a:t>
            </a:r>
            <a:r>
              <a:rPr sz="900" spc="-5" dirty="0">
                <a:solidFill>
                  <a:srgbClr val="FFFFFF"/>
                </a:solidFill>
                <a:cs typeface="Arial"/>
              </a:rPr>
              <a:t> </a:t>
            </a:r>
            <a:r>
              <a:rPr sz="900" dirty="0">
                <a:solidFill>
                  <a:srgbClr val="FFFFFF"/>
                </a:solidFill>
                <a:cs typeface="Arial"/>
              </a:rPr>
              <a:t>2018</a:t>
            </a:r>
            <a:r>
              <a:rPr sz="900" spc="-10" dirty="0">
                <a:solidFill>
                  <a:srgbClr val="FFFFFF"/>
                </a:solidFill>
                <a:cs typeface="Arial"/>
              </a:rPr>
              <a:t> </a:t>
            </a:r>
            <a:r>
              <a:rPr sz="900" dirty="0">
                <a:solidFill>
                  <a:srgbClr val="FFFFFF"/>
                </a:solidFill>
                <a:cs typeface="Arial"/>
              </a:rPr>
              <a:t>E</a:t>
            </a:r>
            <a:r>
              <a:rPr sz="900" spc="-15" dirty="0">
                <a:solidFill>
                  <a:srgbClr val="FFFFFF"/>
                </a:solidFill>
                <a:cs typeface="Arial"/>
              </a:rPr>
              <a:t>X</a:t>
            </a:r>
            <a:r>
              <a:rPr sz="900" dirty="0">
                <a:solidFill>
                  <a:srgbClr val="FFFFFF"/>
                </a:solidFill>
                <a:cs typeface="Arial"/>
              </a:rPr>
              <a:t>LSER</a:t>
            </a:r>
            <a:r>
              <a:rPr sz="900" spc="-5" dirty="0">
                <a:solidFill>
                  <a:srgbClr val="FFFFFF"/>
                </a:solidFill>
                <a:cs typeface="Arial"/>
              </a:rPr>
              <a:t>V</a:t>
            </a:r>
            <a:r>
              <a:rPr sz="900" dirty="0">
                <a:solidFill>
                  <a:srgbClr val="FFFFFF"/>
                </a:solidFill>
                <a:cs typeface="Arial"/>
              </a:rPr>
              <a:t>ICE H</a:t>
            </a:r>
            <a:r>
              <a:rPr sz="900" spc="-5" dirty="0">
                <a:solidFill>
                  <a:srgbClr val="FFFFFF"/>
                </a:solidFill>
                <a:cs typeface="Arial"/>
              </a:rPr>
              <a:t>O</a:t>
            </a:r>
            <a:r>
              <a:rPr sz="900" dirty="0">
                <a:solidFill>
                  <a:srgbClr val="FFFFFF"/>
                </a:solidFill>
                <a:cs typeface="Arial"/>
              </a:rPr>
              <a:t>LDIN</a:t>
            </a:r>
            <a:r>
              <a:rPr sz="900" spc="-10" dirty="0">
                <a:solidFill>
                  <a:srgbClr val="FFFFFF"/>
                </a:solidFill>
                <a:cs typeface="Arial"/>
              </a:rPr>
              <a:t>G</a:t>
            </a:r>
            <a:r>
              <a:rPr sz="900" dirty="0">
                <a:solidFill>
                  <a:srgbClr val="FFFFFF"/>
                </a:solidFill>
                <a:cs typeface="Arial"/>
              </a:rPr>
              <a:t>S,</a:t>
            </a:r>
            <a:r>
              <a:rPr sz="900" spc="10" dirty="0">
                <a:solidFill>
                  <a:srgbClr val="FFFFFF"/>
                </a:solidFill>
                <a:cs typeface="Arial"/>
              </a:rPr>
              <a:t> </a:t>
            </a:r>
            <a:r>
              <a:rPr sz="900" dirty="0">
                <a:solidFill>
                  <a:srgbClr val="FFFFFF"/>
                </a:solidFill>
                <a:cs typeface="Arial"/>
              </a:rPr>
              <a:t>INC</a:t>
            </a:r>
            <a:endParaRPr sz="900" dirty="0">
              <a:solidFill>
                <a:prstClr val="black"/>
              </a:solidFill>
              <a:cs typeface="Arial"/>
            </a:endParaRPr>
          </a:p>
        </p:txBody>
      </p:sp>
      <p:sp>
        <p:nvSpPr>
          <p:cNvPr id="6" name="Holder 6"/>
          <p:cNvSpPr>
            <a:spLocks noGrp="1"/>
          </p:cNvSpPr>
          <p:nvPr>
            <p:ph type="dt" sz="half" idx="6"/>
          </p:nvPr>
        </p:nvSpPr>
        <p:spPr>
          <a:xfrm>
            <a:off x="7514081" y="6647383"/>
            <a:ext cx="1060043" cy="148681"/>
          </a:xfrm>
          <a:prstGeom prst="rect">
            <a:avLst/>
          </a:prstGeom>
        </p:spPr>
        <p:txBody>
          <a:bodyPr lIns="0" tIns="0" rIns="0" bIns="0"/>
          <a:lstStyle/>
          <a:p>
            <a:pPr marL="12700"/>
            <a:r>
              <a:rPr sz="900" dirty="0">
                <a:solidFill>
                  <a:srgbClr val="FFFFFF"/>
                </a:solidFill>
                <a:cs typeface="Arial"/>
              </a:rPr>
              <a:t>Septe</a:t>
            </a:r>
            <a:r>
              <a:rPr sz="900" spc="5" dirty="0">
                <a:solidFill>
                  <a:srgbClr val="FFFFFF"/>
                </a:solidFill>
                <a:cs typeface="Arial"/>
              </a:rPr>
              <a:t>m</a:t>
            </a:r>
            <a:r>
              <a:rPr sz="900" dirty="0">
                <a:solidFill>
                  <a:srgbClr val="FFFFFF"/>
                </a:solidFill>
                <a:cs typeface="Arial"/>
              </a:rPr>
              <a:t>ber</a:t>
            </a:r>
            <a:r>
              <a:rPr sz="900" spc="-35" dirty="0">
                <a:solidFill>
                  <a:srgbClr val="FFFFFF"/>
                </a:solidFill>
                <a:cs typeface="Arial"/>
              </a:rPr>
              <a:t> </a:t>
            </a:r>
            <a:r>
              <a:rPr sz="900" dirty="0">
                <a:solidFill>
                  <a:srgbClr val="FFFFFF"/>
                </a:solidFill>
                <a:cs typeface="Arial"/>
              </a:rPr>
              <a:t>25,</a:t>
            </a:r>
            <a:r>
              <a:rPr sz="900" spc="-10" dirty="0">
                <a:solidFill>
                  <a:srgbClr val="FFFFFF"/>
                </a:solidFill>
                <a:cs typeface="Arial"/>
              </a:rPr>
              <a:t> </a:t>
            </a:r>
            <a:r>
              <a:rPr sz="900" dirty="0">
                <a:solidFill>
                  <a:srgbClr val="FFFFFF"/>
                </a:solidFill>
                <a:cs typeface="Arial"/>
              </a:rPr>
              <a:t>2018</a:t>
            </a:r>
            <a:endParaRPr sz="900" dirty="0">
              <a:solidFill>
                <a:prstClr val="black"/>
              </a:solidFill>
              <a:cs typeface="Arial"/>
            </a:endParaRPr>
          </a:p>
        </p:txBody>
      </p:sp>
      <p:sp>
        <p:nvSpPr>
          <p:cNvPr id="7" name="Holder 7"/>
          <p:cNvSpPr>
            <a:spLocks noGrp="1"/>
          </p:cNvSpPr>
          <p:nvPr>
            <p:ph type="sldNum" sz="quarter" idx="7"/>
          </p:nvPr>
        </p:nvSpPr>
        <p:spPr>
          <a:xfrm>
            <a:off x="11685016" y="6647383"/>
            <a:ext cx="178816" cy="148681"/>
          </a:xfrm>
          <a:prstGeom prst="rect">
            <a:avLst/>
          </a:prstGeom>
        </p:spPr>
        <p:txBody>
          <a:bodyPr lIns="0" tIns="0" rIns="0" bIns="0"/>
          <a:lstStyle/>
          <a:p>
            <a:pPr marL="88900"/>
            <a:fld id="{81D60167-4931-47E6-BA6A-407CBD079E47}" type="slidenum">
              <a:rPr sz="900" dirty="0">
                <a:solidFill>
                  <a:srgbClr val="FFFFFF"/>
                </a:solidFill>
                <a:cs typeface="Arial"/>
              </a:rPr>
              <a:pPr marL="88900"/>
              <a:t>‹#›</a:t>
            </a:fld>
            <a:endParaRPr sz="900" dirty="0">
              <a:solidFill>
                <a:prstClr val="black"/>
              </a:solidFill>
              <a:cs typeface="Arial"/>
            </a:endParaRPr>
          </a:p>
        </p:txBody>
      </p:sp>
    </p:spTree>
    <p:extLst>
      <p:ext uri="{BB962C8B-B14F-4D97-AF65-F5344CB8AC3E}">
        <p14:creationId xmlns:p14="http://schemas.microsoft.com/office/powerpoint/2010/main" val="28937445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grpSp>
        <p:nvGrpSpPr>
          <p:cNvPr id="11" name="Group 10"/>
          <p:cNvGrpSpPr/>
          <p:nvPr userDrawn="1"/>
        </p:nvGrpSpPr>
        <p:grpSpPr>
          <a:xfrm>
            <a:off x="6260953"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2" y="2"/>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6" y="86062"/>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766" indent="-228589">
              <a:buClr>
                <a:schemeClr val="tx1"/>
              </a:buClr>
              <a:buFont typeface="Arial" pitchFamily="34" charset="0"/>
              <a:buChar char="-"/>
              <a:defRPr/>
            </a:lvl2pPr>
            <a:lvl3pPr marL="1087383" indent="-173030">
              <a:defRPr/>
            </a:lvl3pPr>
            <a:lvl4pPr marL="1539798" indent="-168266">
              <a:defRPr/>
            </a:lvl4pPr>
            <a:lvl5pPr marL="2001739" indent="-17303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1" y="88937"/>
            <a:ext cx="9624163" cy="585920"/>
          </a:xfrm>
        </p:spPr>
        <p:txBody>
          <a:bodyPr anchor="ctr">
            <a:normAutofit/>
          </a:bodyPr>
          <a:lstStyle>
            <a:lvl1pPr marL="0" indent="0">
              <a:buNone/>
              <a:defRPr sz="2267"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9" y="6648875"/>
            <a:ext cx="2079575" cy="143565"/>
          </a:xfrm>
          <a:prstGeom prst="rect">
            <a:avLst/>
          </a:prstGeom>
          <a:noFill/>
        </p:spPr>
        <p:txBody>
          <a:bodyPr wrap="square" lIns="0" tIns="0" rIns="0" bIns="0" rtlCol="0">
            <a:spAutoFit/>
          </a:bodyPr>
          <a:lstStyle/>
          <a:p>
            <a:pPr algn="r"/>
            <a:fld id="{79C7C16D-3FCE-4FD9-B5D5-8D283AC2A2D0}" type="datetime4">
              <a:rPr lang="en-US" sz="933">
                <a:solidFill>
                  <a:srgbClr val="FFFFFF"/>
                </a:solidFill>
              </a:rPr>
              <a:pPr algn="r"/>
              <a:t>July 9, 2021</a:t>
            </a:fld>
            <a:endParaRPr lang="en-US" sz="933" dirty="0">
              <a:solidFill>
                <a:srgbClr val="FFFFFF"/>
              </a:solidFill>
            </a:endParaRPr>
          </a:p>
        </p:txBody>
      </p:sp>
      <p:sp>
        <p:nvSpPr>
          <p:cNvPr id="23" name="TextBox 22"/>
          <p:cNvSpPr txBox="1"/>
          <p:nvPr userDrawn="1"/>
        </p:nvSpPr>
        <p:spPr>
          <a:xfrm>
            <a:off x="11503068" y="6648875"/>
            <a:ext cx="334512" cy="143565"/>
          </a:xfrm>
          <a:prstGeom prst="rect">
            <a:avLst/>
          </a:prstGeom>
          <a:noFill/>
        </p:spPr>
        <p:txBody>
          <a:bodyPr wrap="square" lIns="0" tIns="0" rIns="0" bIns="0" rtlCol="0">
            <a:spAutoFit/>
          </a:bodyPr>
          <a:lstStyle/>
          <a:p>
            <a:pPr algn="r"/>
            <a:fld id="{13DD8D3D-9F5D-40B5-8723-5F4A9233747C}" type="slidenum">
              <a:rPr lang="en-US" sz="933">
                <a:solidFill>
                  <a:srgbClr val="FFFFFF"/>
                </a:solidFill>
              </a:rPr>
              <a:pPr algn="r"/>
              <a:t>‹#›</a:t>
            </a:fld>
            <a:endParaRPr lang="en-US" sz="933" dirty="0">
              <a:solidFill>
                <a:srgbClr val="FFFFFF"/>
              </a:solidFill>
            </a:endParaRPr>
          </a:p>
        </p:txBody>
      </p:sp>
      <p:sp>
        <p:nvSpPr>
          <p:cNvPr id="24" name="TextBox 23"/>
          <p:cNvSpPr txBox="1"/>
          <p:nvPr userDrawn="1"/>
        </p:nvSpPr>
        <p:spPr>
          <a:xfrm>
            <a:off x="9128075" y="6648875"/>
            <a:ext cx="2079575" cy="287130"/>
          </a:xfrm>
          <a:prstGeom prst="rect">
            <a:avLst/>
          </a:prstGeom>
          <a:noFill/>
        </p:spPr>
        <p:txBody>
          <a:bodyPr wrap="square" lIns="0" tIns="0" rIns="0" bIns="0" rtlCol="0">
            <a:spAutoFit/>
          </a:bodyPr>
          <a:lstStyle/>
          <a:p>
            <a:r>
              <a:rPr lang="en-US" sz="933" dirty="0">
                <a:solidFill>
                  <a:srgbClr val="FFFFFF"/>
                </a:solidFill>
              </a:rPr>
              <a:t>© 2018 EXLSERVICE HOLDINGS, INC</a:t>
            </a:r>
          </a:p>
        </p:txBody>
      </p:sp>
    </p:spTree>
    <p:extLst>
      <p:ext uri="{BB962C8B-B14F-4D97-AF65-F5344CB8AC3E}">
        <p14:creationId xmlns:p14="http://schemas.microsoft.com/office/powerpoint/2010/main" val="849323400"/>
      </p:ext>
    </p:extLst>
  </p:cSld>
  <p:clrMapOvr>
    <a:masterClrMapping/>
  </p:clrMapOvr>
  <p:timing>
    <p:tnLst>
      <p:par>
        <p:cTn id="1" dur="indefinite" restart="never" nodeType="tmRoot"/>
      </p:par>
    </p:tnLst>
  </p:timing>
  <p:hf hdr="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grpSp>
        <p:nvGrpSpPr>
          <p:cNvPr id="11" name="Group 10"/>
          <p:cNvGrpSpPr/>
          <p:nvPr userDrawn="1"/>
        </p:nvGrpSpPr>
        <p:grpSpPr>
          <a:xfrm>
            <a:off x="6260953"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2" y="2"/>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6" y="86062"/>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766" indent="-228589">
              <a:buClr>
                <a:schemeClr val="tx1"/>
              </a:buClr>
              <a:buFont typeface="Arial" pitchFamily="34" charset="0"/>
              <a:buChar char="-"/>
              <a:defRPr/>
            </a:lvl2pPr>
            <a:lvl3pPr marL="1087383" indent="-173030">
              <a:defRPr/>
            </a:lvl3pPr>
            <a:lvl4pPr marL="1539798" indent="-168266">
              <a:defRPr/>
            </a:lvl4pPr>
            <a:lvl5pPr marL="2001739" indent="-17303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1" y="88937"/>
            <a:ext cx="9624163" cy="585920"/>
          </a:xfrm>
        </p:spPr>
        <p:txBody>
          <a:bodyPr anchor="ctr">
            <a:normAutofit/>
          </a:bodyPr>
          <a:lstStyle>
            <a:lvl1pPr marL="0" indent="0">
              <a:buNone/>
              <a:defRPr sz="2267"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9" y="6648875"/>
            <a:ext cx="2079575" cy="143565"/>
          </a:xfrm>
          <a:prstGeom prst="rect">
            <a:avLst/>
          </a:prstGeom>
          <a:noFill/>
        </p:spPr>
        <p:txBody>
          <a:bodyPr wrap="square" lIns="0" tIns="0" rIns="0" bIns="0" rtlCol="0">
            <a:spAutoFit/>
          </a:bodyPr>
          <a:lstStyle/>
          <a:p>
            <a:pPr algn="r"/>
            <a:fld id="{79C7C16D-3FCE-4FD9-B5D5-8D283AC2A2D0}" type="datetime4">
              <a:rPr lang="en-US" sz="933">
                <a:solidFill>
                  <a:srgbClr val="FFFFFF"/>
                </a:solidFill>
              </a:rPr>
              <a:pPr algn="r"/>
              <a:t>July 9, 2021</a:t>
            </a:fld>
            <a:endParaRPr lang="en-US" sz="933" dirty="0">
              <a:solidFill>
                <a:srgbClr val="FFFFFF"/>
              </a:solidFill>
            </a:endParaRPr>
          </a:p>
        </p:txBody>
      </p:sp>
      <p:sp>
        <p:nvSpPr>
          <p:cNvPr id="23" name="TextBox 22"/>
          <p:cNvSpPr txBox="1"/>
          <p:nvPr userDrawn="1"/>
        </p:nvSpPr>
        <p:spPr>
          <a:xfrm>
            <a:off x="11503068" y="6648875"/>
            <a:ext cx="334512" cy="143565"/>
          </a:xfrm>
          <a:prstGeom prst="rect">
            <a:avLst/>
          </a:prstGeom>
          <a:noFill/>
        </p:spPr>
        <p:txBody>
          <a:bodyPr wrap="square" lIns="0" tIns="0" rIns="0" bIns="0" rtlCol="0">
            <a:spAutoFit/>
          </a:bodyPr>
          <a:lstStyle/>
          <a:p>
            <a:pPr algn="r"/>
            <a:fld id="{13DD8D3D-9F5D-40B5-8723-5F4A9233747C}" type="slidenum">
              <a:rPr lang="en-US" sz="933">
                <a:solidFill>
                  <a:srgbClr val="FFFFFF"/>
                </a:solidFill>
              </a:rPr>
              <a:pPr algn="r"/>
              <a:t>‹#›</a:t>
            </a:fld>
            <a:endParaRPr lang="en-US" sz="933" dirty="0">
              <a:solidFill>
                <a:srgbClr val="FFFFFF"/>
              </a:solidFill>
            </a:endParaRPr>
          </a:p>
        </p:txBody>
      </p:sp>
      <p:sp>
        <p:nvSpPr>
          <p:cNvPr id="24" name="TextBox 23"/>
          <p:cNvSpPr txBox="1"/>
          <p:nvPr userDrawn="1"/>
        </p:nvSpPr>
        <p:spPr>
          <a:xfrm>
            <a:off x="9128075" y="6648875"/>
            <a:ext cx="2079575" cy="287130"/>
          </a:xfrm>
          <a:prstGeom prst="rect">
            <a:avLst/>
          </a:prstGeom>
          <a:noFill/>
        </p:spPr>
        <p:txBody>
          <a:bodyPr wrap="square" lIns="0" tIns="0" rIns="0" bIns="0" rtlCol="0">
            <a:spAutoFit/>
          </a:bodyPr>
          <a:lstStyle/>
          <a:p>
            <a:r>
              <a:rPr lang="en-US" sz="933" dirty="0">
                <a:solidFill>
                  <a:srgbClr val="FFFFFF"/>
                </a:solidFill>
              </a:rPr>
              <a:t>© 2018 EXLSERVICE HOLDINGS, INC</a:t>
            </a:r>
          </a:p>
        </p:txBody>
      </p:sp>
    </p:spTree>
    <p:extLst>
      <p:ext uri="{BB962C8B-B14F-4D97-AF65-F5344CB8AC3E}">
        <p14:creationId xmlns:p14="http://schemas.microsoft.com/office/powerpoint/2010/main" val="862614516"/>
      </p:ext>
    </p:extLst>
  </p:cSld>
  <p:clrMapOvr>
    <a:masterClrMapping/>
  </p:clrMapOvr>
  <p:timing>
    <p:tnLst>
      <p:par>
        <p:cTn id="1" dur="indefinite" restart="never" nodeType="tmRoot"/>
      </p:par>
    </p:tnLst>
  </p:timing>
  <p:hf hdr="0"/>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grpSp>
        <p:nvGrpSpPr>
          <p:cNvPr id="11" name="Group 10"/>
          <p:cNvGrpSpPr/>
          <p:nvPr userDrawn="1"/>
        </p:nvGrpSpPr>
        <p:grpSpPr>
          <a:xfrm>
            <a:off x="6260953"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2" y="2"/>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6" y="86062"/>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766" indent="-228589">
              <a:buClr>
                <a:schemeClr val="tx1"/>
              </a:buClr>
              <a:buFont typeface="Arial" pitchFamily="34" charset="0"/>
              <a:buChar char="-"/>
              <a:defRPr/>
            </a:lvl2pPr>
            <a:lvl3pPr marL="1087383" indent="-173030">
              <a:defRPr/>
            </a:lvl3pPr>
            <a:lvl4pPr marL="1539798" indent="-168266">
              <a:defRPr/>
            </a:lvl4pPr>
            <a:lvl5pPr marL="2001739" indent="-17303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1" y="88937"/>
            <a:ext cx="9624163" cy="585920"/>
          </a:xfrm>
        </p:spPr>
        <p:txBody>
          <a:bodyPr anchor="ctr">
            <a:normAutofit/>
          </a:bodyPr>
          <a:lstStyle>
            <a:lvl1pPr marL="0" indent="0">
              <a:buNone/>
              <a:defRPr sz="2267"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9" y="6648875"/>
            <a:ext cx="2079575" cy="143565"/>
          </a:xfrm>
          <a:prstGeom prst="rect">
            <a:avLst/>
          </a:prstGeom>
          <a:noFill/>
        </p:spPr>
        <p:txBody>
          <a:bodyPr wrap="square" lIns="0" tIns="0" rIns="0" bIns="0" rtlCol="0">
            <a:spAutoFit/>
          </a:bodyPr>
          <a:lstStyle/>
          <a:p>
            <a:pPr algn="r"/>
            <a:fld id="{79C7C16D-3FCE-4FD9-B5D5-8D283AC2A2D0}" type="datetime4">
              <a:rPr lang="en-US" sz="933">
                <a:solidFill>
                  <a:srgbClr val="FFFFFF"/>
                </a:solidFill>
              </a:rPr>
              <a:pPr algn="r"/>
              <a:t>July 9, 2021</a:t>
            </a:fld>
            <a:endParaRPr lang="en-US" sz="933" dirty="0">
              <a:solidFill>
                <a:srgbClr val="FFFFFF"/>
              </a:solidFill>
            </a:endParaRPr>
          </a:p>
        </p:txBody>
      </p:sp>
      <p:sp>
        <p:nvSpPr>
          <p:cNvPr id="23" name="TextBox 22"/>
          <p:cNvSpPr txBox="1"/>
          <p:nvPr userDrawn="1"/>
        </p:nvSpPr>
        <p:spPr>
          <a:xfrm>
            <a:off x="11503068" y="6648875"/>
            <a:ext cx="334512" cy="143565"/>
          </a:xfrm>
          <a:prstGeom prst="rect">
            <a:avLst/>
          </a:prstGeom>
          <a:noFill/>
        </p:spPr>
        <p:txBody>
          <a:bodyPr wrap="square" lIns="0" tIns="0" rIns="0" bIns="0" rtlCol="0">
            <a:spAutoFit/>
          </a:bodyPr>
          <a:lstStyle/>
          <a:p>
            <a:pPr algn="r"/>
            <a:fld id="{13DD8D3D-9F5D-40B5-8723-5F4A9233747C}" type="slidenum">
              <a:rPr lang="en-US" sz="933">
                <a:solidFill>
                  <a:srgbClr val="FFFFFF"/>
                </a:solidFill>
              </a:rPr>
              <a:pPr algn="r"/>
              <a:t>‹#›</a:t>
            </a:fld>
            <a:endParaRPr lang="en-US" sz="933" dirty="0">
              <a:solidFill>
                <a:srgbClr val="FFFFFF"/>
              </a:solidFill>
            </a:endParaRPr>
          </a:p>
        </p:txBody>
      </p:sp>
      <p:sp>
        <p:nvSpPr>
          <p:cNvPr id="24" name="TextBox 23"/>
          <p:cNvSpPr txBox="1"/>
          <p:nvPr userDrawn="1"/>
        </p:nvSpPr>
        <p:spPr>
          <a:xfrm>
            <a:off x="9128075" y="6648875"/>
            <a:ext cx="2079575" cy="287130"/>
          </a:xfrm>
          <a:prstGeom prst="rect">
            <a:avLst/>
          </a:prstGeom>
          <a:noFill/>
        </p:spPr>
        <p:txBody>
          <a:bodyPr wrap="square" lIns="0" tIns="0" rIns="0" bIns="0" rtlCol="0">
            <a:spAutoFit/>
          </a:bodyPr>
          <a:lstStyle/>
          <a:p>
            <a:r>
              <a:rPr lang="en-US" sz="933" dirty="0">
                <a:solidFill>
                  <a:srgbClr val="FFFFFF"/>
                </a:solidFill>
              </a:rPr>
              <a:t>© 2018 EXLSERVICE HOLDINGS, INC</a:t>
            </a:r>
          </a:p>
        </p:txBody>
      </p:sp>
    </p:spTree>
    <p:extLst>
      <p:ext uri="{BB962C8B-B14F-4D97-AF65-F5344CB8AC3E}">
        <p14:creationId xmlns:p14="http://schemas.microsoft.com/office/powerpoint/2010/main" val="469893687"/>
      </p:ext>
    </p:extLst>
  </p:cSld>
  <p:clrMapOvr>
    <a:masterClrMapping/>
  </p:clrMapOvr>
  <p:timing>
    <p:tnLst>
      <p:par>
        <p:cTn id="1" dur="indefinite" restart="never" nodeType="tmRoot"/>
      </p:par>
    </p:tnLst>
  </p:timing>
  <p:hf hdr="0"/>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grpSp>
        <p:nvGrpSpPr>
          <p:cNvPr id="11" name="Group 10"/>
          <p:cNvGrpSpPr/>
          <p:nvPr userDrawn="1"/>
        </p:nvGrpSpPr>
        <p:grpSpPr>
          <a:xfrm>
            <a:off x="6260953"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2" y="2"/>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6" y="86062"/>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766" indent="-228589">
              <a:buClr>
                <a:schemeClr val="tx1"/>
              </a:buClr>
              <a:buFont typeface="Arial" pitchFamily="34" charset="0"/>
              <a:buChar char="-"/>
              <a:defRPr/>
            </a:lvl2pPr>
            <a:lvl3pPr marL="1087383" indent="-173030">
              <a:defRPr/>
            </a:lvl3pPr>
            <a:lvl4pPr marL="1539798" indent="-168266">
              <a:defRPr/>
            </a:lvl4pPr>
            <a:lvl5pPr marL="2001739" indent="-17303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1" y="88937"/>
            <a:ext cx="9624163" cy="585920"/>
          </a:xfrm>
        </p:spPr>
        <p:txBody>
          <a:bodyPr anchor="ctr">
            <a:normAutofit/>
          </a:bodyPr>
          <a:lstStyle>
            <a:lvl1pPr marL="0" indent="0">
              <a:buNone/>
              <a:defRPr sz="2267"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9" y="6648875"/>
            <a:ext cx="2079575" cy="143565"/>
          </a:xfrm>
          <a:prstGeom prst="rect">
            <a:avLst/>
          </a:prstGeom>
          <a:noFill/>
        </p:spPr>
        <p:txBody>
          <a:bodyPr wrap="square" lIns="0" tIns="0" rIns="0" bIns="0" rtlCol="0">
            <a:spAutoFit/>
          </a:bodyPr>
          <a:lstStyle/>
          <a:p>
            <a:pPr algn="r"/>
            <a:fld id="{79C7C16D-3FCE-4FD9-B5D5-8D283AC2A2D0}" type="datetime4">
              <a:rPr lang="en-US" sz="933">
                <a:solidFill>
                  <a:srgbClr val="FFFFFF"/>
                </a:solidFill>
              </a:rPr>
              <a:pPr algn="r"/>
              <a:t>July 9, 2021</a:t>
            </a:fld>
            <a:endParaRPr lang="en-US" sz="933" dirty="0">
              <a:solidFill>
                <a:srgbClr val="FFFFFF"/>
              </a:solidFill>
            </a:endParaRPr>
          </a:p>
        </p:txBody>
      </p:sp>
      <p:sp>
        <p:nvSpPr>
          <p:cNvPr id="23" name="TextBox 22"/>
          <p:cNvSpPr txBox="1"/>
          <p:nvPr userDrawn="1"/>
        </p:nvSpPr>
        <p:spPr>
          <a:xfrm>
            <a:off x="11503068" y="6648875"/>
            <a:ext cx="334512" cy="143565"/>
          </a:xfrm>
          <a:prstGeom prst="rect">
            <a:avLst/>
          </a:prstGeom>
          <a:noFill/>
        </p:spPr>
        <p:txBody>
          <a:bodyPr wrap="square" lIns="0" tIns="0" rIns="0" bIns="0" rtlCol="0">
            <a:spAutoFit/>
          </a:bodyPr>
          <a:lstStyle/>
          <a:p>
            <a:pPr algn="r"/>
            <a:fld id="{13DD8D3D-9F5D-40B5-8723-5F4A9233747C}" type="slidenum">
              <a:rPr lang="en-US" sz="933">
                <a:solidFill>
                  <a:srgbClr val="FFFFFF"/>
                </a:solidFill>
              </a:rPr>
              <a:pPr algn="r"/>
              <a:t>‹#›</a:t>
            </a:fld>
            <a:endParaRPr lang="en-US" sz="933" dirty="0">
              <a:solidFill>
                <a:srgbClr val="FFFFFF"/>
              </a:solidFill>
            </a:endParaRPr>
          </a:p>
        </p:txBody>
      </p:sp>
      <p:sp>
        <p:nvSpPr>
          <p:cNvPr id="24" name="TextBox 23"/>
          <p:cNvSpPr txBox="1"/>
          <p:nvPr userDrawn="1"/>
        </p:nvSpPr>
        <p:spPr>
          <a:xfrm>
            <a:off x="9128075" y="6648875"/>
            <a:ext cx="2079575" cy="287130"/>
          </a:xfrm>
          <a:prstGeom prst="rect">
            <a:avLst/>
          </a:prstGeom>
          <a:noFill/>
        </p:spPr>
        <p:txBody>
          <a:bodyPr wrap="square" lIns="0" tIns="0" rIns="0" bIns="0" rtlCol="0">
            <a:spAutoFit/>
          </a:bodyPr>
          <a:lstStyle/>
          <a:p>
            <a:r>
              <a:rPr lang="en-US" sz="933" dirty="0">
                <a:solidFill>
                  <a:srgbClr val="FFFFFF"/>
                </a:solidFill>
              </a:rPr>
              <a:t>© 2018 EXLSERVICE HOLDINGS, INC</a:t>
            </a:r>
          </a:p>
        </p:txBody>
      </p:sp>
    </p:spTree>
    <p:extLst>
      <p:ext uri="{BB962C8B-B14F-4D97-AF65-F5344CB8AC3E}">
        <p14:creationId xmlns:p14="http://schemas.microsoft.com/office/powerpoint/2010/main" val="1877143046"/>
      </p:ext>
    </p:extLst>
  </p:cSld>
  <p:clrMapOvr>
    <a:masterClrMapping/>
  </p:clrMapOvr>
  <p:timing>
    <p:tnLst>
      <p:par>
        <p:cTn id="1" dur="indefinite" restart="never" nodeType="tmRoot"/>
      </p:par>
    </p:tnLst>
  </p:timing>
  <p:hf hdr="0"/>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grpSp>
        <p:nvGrpSpPr>
          <p:cNvPr id="11" name="Group 10"/>
          <p:cNvGrpSpPr/>
          <p:nvPr userDrawn="1"/>
        </p:nvGrpSpPr>
        <p:grpSpPr>
          <a:xfrm>
            <a:off x="6260953"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2" y="2"/>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6" y="86062"/>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766" indent="-228589">
              <a:buClr>
                <a:schemeClr val="tx1"/>
              </a:buClr>
              <a:buFont typeface="Arial" pitchFamily="34" charset="0"/>
              <a:buChar char="-"/>
              <a:defRPr/>
            </a:lvl2pPr>
            <a:lvl3pPr marL="1087383" indent="-173030">
              <a:defRPr/>
            </a:lvl3pPr>
            <a:lvl4pPr marL="1539798" indent="-168266">
              <a:defRPr/>
            </a:lvl4pPr>
            <a:lvl5pPr marL="2001739" indent="-17303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1" y="88937"/>
            <a:ext cx="9624163" cy="585920"/>
          </a:xfrm>
        </p:spPr>
        <p:txBody>
          <a:bodyPr anchor="ctr">
            <a:normAutofit/>
          </a:bodyPr>
          <a:lstStyle>
            <a:lvl1pPr marL="0" indent="0">
              <a:buNone/>
              <a:defRPr sz="2267"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9" y="6648875"/>
            <a:ext cx="2079575" cy="143565"/>
          </a:xfrm>
          <a:prstGeom prst="rect">
            <a:avLst/>
          </a:prstGeom>
          <a:noFill/>
        </p:spPr>
        <p:txBody>
          <a:bodyPr wrap="square" lIns="0" tIns="0" rIns="0" bIns="0" rtlCol="0">
            <a:spAutoFit/>
          </a:bodyPr>
          <a:lstStyle/>
          <a:p>
            <a:pPr algn="r"/>
            <a:fld id="{79C7C16D-3FCE-4FD9-B5D5-8D283AC2A2D0}" type="datetime4">
              <a:rPr lang="en-US" sz="933">
                <a:solidFill>
                  <a:srgbClr val="FFFFFF"/>
                </a:solidFill>
              </a:rPr>
              <a:pPr algn="r"/>
              <a:t>July 9, 2021</a:t>
            </a:fld>
            <a:endParaRPr lang="en-US" sz="933" dirty="0">
              <a:solidFill>
                <a:srgbClr val="FFFFFF"/>
              </a:solidFill>
            </a:endParaRPr>
          </a:p>
        </p:txBody>
      </p:sp>
      <p:sp>
        <p:nvSpPr>
          <p:cNvPr id="23" name="TextBox 22"/>
          <p:cNvSpPr txBox="1"/>
          <p:nvPr userDrawn="1"/>
        </p:nvSpPr>
        <p:spPr>
          <a:xfrm>
            <a:off x="11503068" y="6648875"/>
            <a:ext cx="334512" cy="143565"/>
          </a:xfrm>
          <a:prstGeom prst="rect">
            <a:avLst/>
          </a:prstGeom>
          <a:noFill/>
        </p:spPr>
        <p:txBody>
          <a:bodyPr wrap="square" lIns="0" tIns="0" rIns="0" bIns="0" rtlCol="0">
            <a:spAutoFit/>
          </a:bodyPr>
          <a:lstStyle/>
          <a:p>
            <a:pPr algn="r"/>
            <a:fld id="{13DD8D3D-9F5D-40B5-8723-5F4A9233747C}" type="slidenum">
              <a:rPr lang="en-US" sz="933">
                <a:solidFill>
                  <a:srgbClr val="FFFFFF"/>
                </a:solidFill>
              </a:rPr>
              <a:pPr algn="r"/>
              <a:t>‹#›</a:t>
            </a:fld>
            <a:endParaRPr lang="en-US" sz="933" dirty="0">
              <a:solidFill>
                <a:srgbClr val="FFFFFF"/>
              </a:solidFill>
            </a:endParaRPr>
          </a:p>
        </p:txBody>
      </p:sp>
      <p:sp>
        <p:nvSpPr>
          <p:cNvPr id="24" name="TextBox 23"/>
          <p:cNvSpPr txBox="1"/>
          <p:nvPr userDrawn="1"/>
        </p:nvSpPr>
        <p:spPr>
          <a:xfrm>
            <a:off x="9128075" y="6648875"/>
            <a:ext cx="2079575" cy="287130"/>
          </a:xfrm>
          <a:prstGeom prst="rect">
            <a:avLst/>
          </a:prstGeom>
          <a:noFill/>
        </p:spPr>
        <p:txBody>
          <a:bodyPr wrap="square" lIns="0" tIns="0" rIns="0" bIns="0" rtlCol="0">
            <a:spAutoFit/>
          </a:bodyPr>
          <a:lstStyle/>
          <a:p>
            <a:r>
              <a:rPr lang="en-US" sz="933" dirty="0">
                <a:solidFill>
                  <a:srgbClr val="FFFFFF"/>
                </a:solidFill>
              </a:rPr>
              <a:t>© 2018 EXLSERVICE HOLDINGS, INC</a:t>
            </a:r>
          </a:p>
        </p:txBody>
      </p:sp>
    </p:spTree>
    <p:extLst>
      <p:ext uri="{BB962C8B-B14F-4D97-AF65-F5344CB8AC3E}">
        <p14:creationId xmlns:p14="http://schemas.microsoft.com/office/powerpoint/2010/main" val="3412132944"/>
      </p:ext>
    </p:extLst>
  </p:cSld>
  <p:clrMapOvr>
    <a:masterClrMapping/>
  </p:clrMapOvr>
  <p:timing>
    <p:tnLst>
      <p:par>
        <p:cTn id="1" dur="indefinite" restart="never" nodeType="tmRoot"/>
      </p:par>
    </p:tnLst>
  </p:timing>
  <p:hf hdr="0"/>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grpSp>
        <p:nvGrpSpPr>
          <p:cNvPr id="11" name="Group 10"/>
          <p:cNvGrpSpPr/>
          <p:nvPr userDrawn="1"/>
        </p:nvGrpSpPr>
        <p:grpSpPr>
          <a:xfrm>
            <a:off x="6260953"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2" y="2"/>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6" y="86062"/>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766" indent="-228589">
              <a:buClr>
                <a:schemeClr val="tx1"/>
              </a:buClr>
              <a:buFont typeface="Arial" pitchFamily="34" charset="0"/>
              <a:buChar char="-"/>
              <a:defRPr/>
            </a:lvl2pPr>
            <a:lvl3pPr marL="1087383" indent="-173030">
              <a:defRPr/>
            </a:lvl3pPr>
            <a:lvl4pPr marL="1539798" indent="-168266">
              <a:defRPr/>
            </a:lvl4pPr>
            <a:lvl5pPr marL="2001739" indent="-17303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1" y="88937"/>
            <a:ext cx="9624163" cy="585920"/>
          </a:xfrm>
        </p:spPr>
        <p:txBody>
          <a:bodyPr anchor="ctr">
            <a:normAutofit/>
          </a:bodyPr>
          <a:lstStyle>
            <a:lvl1pPr marL="0" indent="0">
              <a:buNone/>
              <a:defRPr sz="2267"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9" y="6648875"/>
            <a:ext cx="2079575" cy="143565"/>
          </a:xfrm>
          <a:prstGeom prst="rect">
            <a:avLst/>
          </a:prstGeom>
          <a:noFill/>
        </p:spPr>
        <p:txBody>
          <a:bodyPr wrap="square" lIns="0" tIns="0" rIns="0" bIns="0" rtlCol="0">
            <a:spAutoFit/>
          </a:bodyPr>
          <a:lstStyle/>
          <a:p>
            <a:pPr algn="r"/>
            <a:fld id="{79C7C16D-3FCE-4FD9-B5D5-8D283AC2A2D0}" type="datetime4">
              <a:rPr lang="en-US" sz="933">
                <a:solidFill>
                  <a:srgbClr val="FFFFFF"/>
                </a:solidFill>
              </a:rPr>
              <a:pPr algn="r"/>
              <a:t>July 9, 2021</a:t>
            </a:fld>
            <a:endParaRPr lang="en-US" sz="933" dirty="0">
              <a:solidFill>
                <a:srgbClr val="FFFFFF"/>
              </a:solidFill>
            </a:endParaRPr>
          </a:p>
        </p:txBody>
      </p:sp>
      <p:sp>
        <p:nvSpPr>
          <p:cNvPr id="23" name="TextBox 22"/>
          <p:cNvSpPr txBox="1"/>
          <p:nvPr userDrawn="1"/>
        </p:nvSpPr>
        <p:spPr>
          <a:xfrm>
            <a:off x="11503068" y="6648875"/>
            <a:ext cx="334512" cy="143565"/>
          </a:xfrm>
          <a:prstGeom prst="rect">
            <a:avLst/>
          </a:prstGeom>
          <a:noFill/>
        </p:spPr>
        <p:txBody>
          <a:bodyPr wrap="square" lIns="0" tIns="0" rIns="0" bIns="0" rtlCol="0">
            <a:spAutoFit/>
          </a:bodyPr>
          <a:lstStyle/>
          <a:p>
            <a:pPr algn="r"/>
            <a:fld id="{13DD8D3D-9F5D-40B5-8723-5F4A9233747C}" type="slidenum">
              <a:rPr lang="en-US" sz="933">
                <a:solidFill>
                  <a:srgbClr val="FFFFFF"/>
                </a:solidFill>
              </a:rPr>
              <a:pPr algn="r"/>
              <a:t>‹#›</a:t>
            </a:fld>
            <a:endParaRPr lang="en-US" sz="933" dirty="0">
              <a:solidFill>
                <a:srgbClr val="FFFFFF"/>
              </a:solidFill>
            </a:endParaRPr>
          </a:p>
        </p:txBody>
      </p:sp>
      <p:sp>
        <p:nvSpPr>
          <p:cNvPr id="24" name="TextBox 23"/>
          <p:cNvSpPr txBox="1"/>
          <p:nvPr userDrawn="1"/>
        </p:nvSpPr>
        <p:spPr>
          <a:xfrm>
            <a:off x="9128075" y="6648875"/>
            <a:ext cx="2079575" cy="287130"/>
          </a:xfrm>
          <a:prstGeom prst="rect">
            <a:avLst/>
          </a:prstGeom>
          <a:noFill/>
        </p:spPr>
        <p:txBody>
          <a:bodyPr wrap="square" lIns="0" tIns="0" rIns="0" bIns="0" rtlCol="0">
            <a:spAutoFit/>
          </a:bodyPr>
          <a:lstStyle/>
          <a:p>
            <a:r>
              <a:rPr lang="en-US" sz="933" dirty="0">
                <a:solidFill>
                  <a:srgbClr val="FFFFFF"/>
                </a:solidFill>
              </a:rPr>
              <a:t>© 2018 EXLSERVICE HOLDINGS, INC</a:t>
            </a:r>
          </a:p>
        </p:txBody>
      </p:sp>
    </p:spTree>
    <p:extLst>
      <p:ext uri="{BB962C8B-B14F-4D97-AF65-F5344CB8AC3E}">
        <p14:creationId xmlns:p14="http://schemas.microsoft.com/office/powerpoint/2010/main" val="3360541929"/>
      </p:ext>
    </p:extLst>
  </p:cSld>
  <p:clrMapOvr>
    <a:masterClrMapping/>
  </p:clrMapOvr>
  <p:timing>
    <p:tnLst>
      <p:par>
        <p:cTn id="1" dur="indefinite" restart="never" nodeType="tmRoot"/>
      </p:par>
    </p:tnLst>
  </p:timing>
  <p:hf hdr="0"/>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grpSp>
        <p:nvGrpSpPr>
          <p:cNvPr id="11" name="Group 10"/>
          <p:cNvGrpSpPr/>
          <p:nvPr userDrawn="1"/>
        </p:nvGrpSpPr>
        <p:grpSpPr>
          <a:xfrm>
            <a:off x="6260953"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2" y="2"/>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6" y="86062"/>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766" indent="-228589">
              <a:buClr>
                <a:schemeClr val="tx1"/>
              </a:buClr>
              <a:buFont typeface="Arial" pitchFamily="34" charset="0"/>
              <a:buChar char="-"/>
              <a:defRPr/>
            </a:lvl2pPr>
            <a:lvl3pPr marL="1087383" indent="-173030">
              <a:defRPr/>
            </a:lvl3pPr>
            <a:lvl4pPr marL="1539798" indent="-168266">
              <a:defRPr/>
            </a:lvl4pPr>
            <a:lvl5pPr marL="2001739" indent="-17303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1" y="88937"/>
            <a:ext cx="9624163" cy="585920"/>
          </a:xfrm>
        </p:spPr>
        <p:txBody>
          <a:bodyPr anchor="ctr">
            <a:normAutofit/>
          </a:bodyPr>
          <a:lstStyle>
            <a:lvl1pPr marL="0" indent="0">
              <a:buNone/>
              <a:defRPr sz="2267"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9" y="6648875"/>
            <a:ext cx="2079575" cy="143565"/>
          </a:xfrm>
          <a:prstGeom prst="rect">
            <a:avLst/>
          </a:prstGeom>
          <a:noFill/>
        </p:spPr>
        <p:txBody>
          <a:bodyPr wrap="square" lIns="0" tIns="0" rIns="0" bIns="0" rtlCol="0">
            <a:spAutoFit/>
          </a:bodyPr>
          <a:lstStyle/>
          <a:p>
            <a:pPr algn="r"/>
            <a:fld id="{79C7C16D-3FCE-4FD9-B5D5-8D283AC2A2D0}" type="datetime4">
              <a:rPr lang="en-US" sz="933">
                <a:solidFill>
                  <a:srgbClr val="FFFFFF"/>
                </a:solidFill>
              </a:rPr>
              <a:pPr algn="r"/>
              <a:t>July 9, 2021</a:t>
            </a:fld>
            <a:endParaRPr lang="en-US" sz="933" dirty="0">
              <a:solidFill>
                <a:srgbClr val="FFFFFF"/>
              </a:solidFill>
            </a:endParaRPr>
          </a:p>
        </p:txBody>
      </p:sp>
      <p:sp>
        <p:nvSpPr>
          <p:cNvPr id="23" name="TextBox 22"/>
          <p:cNvSpPr txBox="1"/>
          <p:nvPr userDrawn="1"/>
        </p:nvSpPr>
        <p:spPr>
          <a:xfrm>
            <a:off x="11503068" y="6648875"/>
            <a:ext cx="334512" cy="143565"/>
          </a:xfrm>
          <a:prstGeom prst="rect">
            <a:avLst/>
          </a:prstGeom>
          <a:noFill/>
        </p:spPr>
        <p:txBody>
          <a:bodyPr wrap="square" lIns="0" tIns="0" rIns="0" bIns="0" rtlCol="0">
            <a:spAutoFit/>
          </a:bodyPr>
          <a:lstStyle/>
          <a:p>
            <a:pPr algn="r"/>
            <a:fld id="{13DD8D3D-9F5D-40B5-8723-5F4A9233747C}" type="slidenum">
              <a:rPr lang="en-US" sz="933">
                <a:solidFill>
                  <a:srgbClr val="FFFFFF"/>
                </a:solidFill>
              </a:rPr>
              <a:pPr algn="r"/>
              <a:t>‹#›</a:t>
            </a:fld>
            <a:endParaRPr lang="en-US" sz="933" dirty="0">
              <a:solidFill>
                <a:srgbClr val="FFFFFF"/>
              </a:solidFill>
            </a:endParaRPr>
          </a:p>
        </p:txBody>
      </p:sp>
      <p:sp>
        <p:nvSpPr>
          <p:cNvPr id="24" name="TextBox 23"/>
          <p:cNvSpPr txBox="1"/>
          <p:nvPr userDrawn="1"/>
        </p:nvSpPr>
        <p:spPr>
          <a:xfrm>
            <a:off x="9128075" y="6648875"/>
            <a:ext cx="2079575" cy="287130"/>
          </a:xfrm>
          <a:prstGeom prst="rect">
            <a:avLst/>
          </a:prstGeom>
          <a:noFill/>
        </p:spPr>
        <p:txBody>
          <a:bodyPr wrap="square" lIns="0" tIns="0" rIns="0" bIns="0" rtlCol="0">
            <a:spAutoFit/>
          </a:bodyPr>
          <a:lstStyle/>
          <a:p>
            <a:r>
              <a:rPr lang="en-US" sz="933" dirty="0">
                <a:solidFill>
                  <a:srgbClr val="FFFFFF"/>
                </a:solidFill>
              </a:rPr>
              <a:t>© 2018 EXLSERVICE HOLDINGS, INC</a:t>
            </a:r>
          </a:p>
        </p:txBody>
      </p:sp>
    </p:spTree>
    <p:extLst>
      <p:ext uri="{BB962C8B-B14F-4D97-AF65-F5344CB8AC3E}">
        <p14:creationId xmlns:p14="http://schemas.microsoft.com/office/powerpoint/2010/main" val="2140443341"/>
      </p:ext>
    </p:extLst>
  </p:cSld>
  <p:clrMapOvr>
    <a:masterClrMapping/>
  </p:clrMapOvr>
  <p:timing>
    <p:tnLst>
      <p:par>
        <p:cTn id="1" dur="indefinite" restart="never" nodeType="tmRoot"/>
      </p:par>
    </p:tnLst>
  </p:timing>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13" name="Rectangle 13"/>
          <p:cNvSpPr/>
          <p:nvPr/>
        </p:nvSpPr>
        <p:spPr>
          <a:xfrm>
            <a:off x="-1" y="0"/>
            <a:ext cx="8422215"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5" name="Text Placeholder 7"/>
          <p:cNvSpPr>
            <a:spLocks noGrp="1"/>
          </p:cNvSpPr>
          <p:nvPr>
            <p:ph type="body" sz="quarter" idx="13" hasCustomPrompt="1"/>
          </p:nvPr>
        </p:nvSpPr>
        <p:spPr>
          <a:xfrm>
            <a:off x="609601" y="88937"/>
            <a:ext cx="7416800"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4"/>
          </p:nvPr>
        </p:nvSpPr>
        <p:spPr>
          <a:xfrm>
            <a:off x="609599"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Content Placeholder 5"/>
          <p:cNvSpPr>
            <a:spLocks noGrp="1"/>
          </p:cNvSpPr>
          <p:nvPr>
            <p:ph sz="quarter" idx="15"/>
          </p:nvPr>
        </p:nvSpPr>
        <p:spPr>
          <a:xfrm>
            <a:off x="6301945"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30" name="Group 29"/>
          <p:cNvGrpSpPr/>
          <p:nvPr/>
        </p:nvGrpSpPr>
        <p:grpSpPr>
          <a:xfrm>
            <a:off x="6260951" y="6558701"/>
            <a:ext cx="5931049" cy="299299"/>
            <a:chOff x="6260951" y="6558701"/>
            <a:chExt cx="5931049" cy="299299"/>
          </a:xfrm>
        </p:grpSpPr>
        <p:sp>
          <p:nvSpPr>
            <p:cNvPr id="31"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32" name="Group 31"/>
            <p:cNvGrpSpPr/>
            <p:nvPr userDrawn="1"/>
          </p:nvGrpSpPr>
          <p:grpSpPr>
            <a:xfrm>
              <a:off x="8799513" y="6615920"/>
              <a:ext cx="2703555" cy="162839"/>
              <a:chOff x="8799513" y="6615920"/>
              <a:chExt cx="2703555" cy="162839"/>
            </a:xfrm>
          </p:grpSpPr>
          <p:cxnSp>
            <p:nvCxnSpPr>
              <p:cNvPr id="33" name="Straight Connector 3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July 9, 2021</a:t>
            </a:fld>
            <a:endParaRPr lang="en-US" sz="900" dirty="0">
              <a:solidFill>
                <a:srgbClr val="FFFFFF"/>
              </a:solidFill>
            </a:endParaRPr>
          </a:p>
        </p:txBody>
      </p:sp>
      <p:sp>
        <p:nvSpPr>
          <p:cNvPr id="36" name="TextBox 35"/>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37" name="TextBox 36"/>
          <p:cNvSpPr txBox="1"/>
          <p:nvPr/>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pic>
        <p:nvPicPr>
          <p:cNvPr id="16" name="Picture 2" descr="https://pruweb.prudential.com/media/managed/brandcentral/src_files/media/managed/Pru_bw.gif">
            <a:extLst>
              <a:ext uri="{FF2B5EF4-FFF2-40B4-BE49-F238E27FC236}">
                <a16:creationId xmlns:a16="http://schemas.microsoft.com/office/drawing/2014/main" id="{5FF64B3B-94E5-4A49-A6D9-DEA4EFA43DFB}"/>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612424" y="77016"/>
            <a:ext cx="2120311" cy="691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150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Divider">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a:xfrm>
            <a:off x="0" y="0"/>
            <a:ext cx="83947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3797300"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a:xfrm>
            <a:off x="831850" y="2373312"/>
            <a:ext cx="10515600" cy="2111375"/>
          </a:xfrm>
        </p:spPr>
        <p:txBody>
          <a:bodyPr anchor="ctr">
            <a:normAutofit/>
          </a:bodyPr>
          <a:lstStyle>
            <a:lvl1pPr algn="ctr">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244366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Divider-2">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995064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6">
    <p:bg>
      <p:bgPr>
        <a:solidFill>
          <a:schemeClr val="accent4"/>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748272" cy="6858000"/>
          </a:xfrm>
          <a:prstGeom prst="rect">
            <a:avLst/>
          </a:prstGeom>
        </p:spPr>
      </p:pic>
      <p:sp>
        <p:nvSpPr>
          <p:cNvPr id="11" name="Rectangle 7"/>
          <p:cNvSpPr/>
          <p:nvPr/>
        </p:nvSpPr>
        <p:spPr>
          <a:xfrm rot="10800000">
            <a:off x="2152651" y="0"/>
            <a:ext cx="100330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4047726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4047726 w 12442426"/>
              <a:gd name="connsiteY4" fmla="*/ 0 h 6858000"/>
              <a:gd name="connsiteX0" fmla="*/ 0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0 w 1244242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2426" h="6858000">
                <a:moveTo>
                  <a:pt x="0" y="0"/>
                </a:moveTo>
                <a:lnTo>
                  <a:pt x="12442426" y="0"/>
                </a:lnTo>
                <a:lnTo>
                  <a:pt x="6758282" y="6858000"/>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928046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LT_Case Study">
    <p:spTree>
      <p:nvGrpSpPr>
        <p:cNvPr id="1" name=""/>
        <p:cNvGrpSpPr/>
        <p:nvPr/>
      </p:nvGrpSpPr>
      <p:grpSpPr>
        <a:xfrm>
          <a:off x="0" y="0"/>
          <a:ext cx="0" cy="0"/>
          <a:chOff x="0" y="0"/>
          <a:chExt cx="0" cy="0"/>
        </a:xfrm>
      </p:grpSpPr>
      <p:sp>
        <p:nvSpPr>
          <p:cNvPr id="20"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13"/>
          <p:cNvSpPr/>
          <p:nvPr/>
        </p:nvSpPr>
        <p:spPr>
          <a:xfrm>
            <a:off x="0" y="0"/>
            <a:ext cx="7480300"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09600"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5" hasCustomPrompt="1"/>
          </p:nvPr>
        </p:nvSpPr>
        <p:spPr>
          <a:xfrm>
            <a:off x="8091487" y="1759527"/>
            <a:ext cx="3490913" cy="4417436"/>
          </a:xfrm>
        </p:spPr>
        <p:txBody>
          <a:bodyPr>
            <a:noAutofit/>
          </a:bodyPr>
          <a:lstStyle>
            <a:lvl1pPr marL="0" indent="0">
              <a:buNone/>
              <a:defRPr sz="2000" b="1">
                <a:solidFill>
                  <a:schemeClr val="accent3"/>
                </a:solidFill>
              </a:defRPr>
            </a:lvl1pPr>
            <a:lvl2pPr marL="0" indent="0">
              <a:spcBef>
                <a:spcPts val="1800"/>
              </a:spcBef>
              <a:buClr>
                <a:schemeClr val="accent3"/>
              </a:buClr>
              <a:buNone/>
              <a:tabLst/>
              <a:defRPr sz="4400" b="1"/>
            </a:lvl2pPr>
            <a:lvl3pPr marL="0" indent="0">
              <a:spcBef>
                <a:spcPts val="0"/>
              </a:spcBef>
              <a:spcAft>
                <a:spcPts val="400"/>
              </a:spcAft>
              <a:buNone/>
              <a:tabLst/>
              <a:defRPr sz="1400">
                <a:solidFill>
                  <a:schemeClr val="accent4"/>
                </a:solidFill>
              </a:defRPr>
            </a:lvl3pPr>
            <a:lvl4pPr marL="576263" indent="-168275">
              <a:tabLst/>
              <a:defRPr sz="900"/>
            </a:lvl4pPr>
            <a:lvl5pPr marL="742950" indent="-166688">
              <a:tabLst/>
              <a:defRPr sz="900"/>
            </a:lvl5pPr>
          </a:lstStyle>
          <a:p>
            <a:pPr lvl="0"/>
            <a:r>
              <a:rPr lang="en-US" dirty="0"/>
              <a:t>Click to edit Master text styles</a:t>
            </a:r>
          </a:p>
          <a:p>
            <a:pPr lvl="1"/>
            <a:r>
              <a:rPr lang="en-US" dirty="0"/>
              <a:t>Second level</a:t>
            </a:r>
          </a:p>
          <a:p>
            <a:pPr lvl="2"/>
            <a:r>
              <a:rPr lang="en-US" dirty="0"/>
              <a:t>Third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July 9, 2021</a:t>
            </a:fld>
            <a:endParaRPr lang="en-US" sz="900" dirty="0">
              <a:solidFill>
                <a:srgbClr val="FFFFFF"/>
              </a:solidFill>
            </a:endParaRPr>
          </a:p>
        </p:txBody>
      </p:sp>
      <p:sp>
        <p:nvSpPr>
          <p:cNvPr id="26" name="TextBox 25"/>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7" name="TextBox 26"/>
          <p:cNvSpPr txBox="1"/>
          <p:nvPr/>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416193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theme" Target="../theme/theme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24762"/>
            <a:ext cx="10972800" cy="725056"/>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09600" y="1759526"/>
            <a:ext cx="10972800" cy="46412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0726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3"/>
        </a:buClr>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1"/>
        </a:buClr>
        <a:buFont typeface="Arial" pitchFamily="34" charset="0"/>
        <a:buChar char="-"/>
        <a:defRPr sz="1600" kern="1200">
          <a:solidFill>
            <a:schemeClr val="tx1"/>
          </a:solidFill>
          <a:latin typeface="+mn-lt"/>
          <a:ea typeface="+mn-ea"/>
          <a:cs typeface="+mn-cs"/>
        </a:defRPr>
      </a:lvl2pPr>
      <a:lvl3pPr marL="1087438" indent="-173038" algn="l" defTabSz="914400" rtl="0" eaLnBrk="1" latinLnBrk="0" hangingPunct="1">
        <a:lnSpc>
          <a:spcPct val="100000"/>
        </a:lnSpc>
        <a:spcBef>
          <a:spcPts val="500"/>
        </a:spcBef>
        <a:buFont typeface="Arial"/>
        <a:buChar char="•"/>
        <a:defRPr sz="1400" kern="1200">
          <a:solidFill>
            <a:schemeClr val="tx1"/>
          </a:solidFill>
          <a:latin typeface="+mn-lt"/>
          <a:ea typeface="+mn-ea"/>
          <a:cs typeface="+mn-cs"/>
        </a:defRPr>
      </a:lvl3pPr>
      <a:lvl4pPr marL="1539875" indent="-168275" algn="l" defTabSz="914400" rtl="0" eaLnBrk="1" latinLnBrk="0" hangingPunct="1">
        <a:lnSpc>
          <a:spcPct val="100000"/>
        </a:lnSpc>
        <a:spcBef>
          <a:spcPts val="500"/>
        </a:spcBef>
        <a:buFont typeface="Arial" pitchFamily="34" charset="0"/>
        <a:buChar char="-"/>
        <a:defRPr sz="1200" kern="1200">
          <a:solidFill>
            <a:schemeClr val="tx1"/>
          </a:solidFill>
          <a:latin typeface="+mn-lt"/>
          <a:ea typeface="+mn-ea"/>
          <a:cs typeface="+mn-cs"/>
        </a:defRPr>
      </a:lvl4pPr>
      <a:lvl5pPr marL="2001838" indent="-173038" algn="l" defTabSz="914400" rtl="0" eaLnBrk="1" latinLnBrk="0" hangingPunct="1">
        <a:lnSpc>
          <a:spcPct val="10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pos="810">
          <p15:clr>
            <a:srgbClr val="F26B43"/>
          </p15:clr>
        </p15:guide>
        <p15:guide id="6" pos="947">
          <p15:clr>
            <a:srgbClr val="F26B43"/>
          </p15:clr>
        </p15:guide>
        <p15:guide id="7" pos="1397">
          <p15:clr>
            <a:srgbClr val="F26B43"/>
          </p15:clr>
        </p15:guide>
        <p15:guide id="8" pos="1534">
          <p15:clr>
            <a:srgbClr val="F26B43"/>
          </p15:clr>
        </p15:guide>
        <p15:guide id="9" pos="1985">
          <p15:clr>
            <a:srgbClr val="F26B43"/>
          </p15:clr>
        </p15:guide>
        <p15:guide id="10" pos="2133">
          <p15:clr>
            <a:srgbClr val="F26B43"/>
          </p15:clr>
        </p15:guide>
        <p15:guide id="11" pos="2583">
          <p15:clr>
            <a:srgbClr val="F26B43"/>
          </p15:clr>
        </p15:guide>
        <p15:guide id="12" pos="2720">
          <p15:clr>
            <a:srgbClr val="F26B43"/>
          </p15:clr>
        </p15:guide>
        <p15:guide id="13" pos="3177">
          <p15:clr>
            <a:srgbClr val="F26B43"/>
          </p15:clr>
        </p15:guide>
        <p15:guide id="14" pos="3319">
          <p15:clr>
            <a:srgbClr val="F26B43"/>
          </p15:clr>
        </p15:guide>
        <p15:guide id="15" pos="3770">
          <p15:clr>
            <a:srgbClr val="F26B43"/>
          </p15:clr>
        </p15:guide>
        <p15:guide id="16" pos="3907">
          <p15:clr>
            <a:srgbClr val="F26B43"/>
          </p15:clr>
        </p15:guide>
        <p15:guide id="17" pos="4357">
          <p15:clr>
            <a:srgbClr val="F26B43"/>
          </p15:clr>
        </p15:guide>
        <p15:guide id="18" pos="4500">
          <p15:clr>
            <a:srgbClr val="F26B43"/>
          </p15:clr>
        </p15:guide>
        <p15:guide id="19" pos="4950">
          <p15:clr>
            <a:srgbClr val="F26B43"/>
          </p15:clr>
        </p15:guide>
        <p15:guide id="20" pos="5093">
          <p15:clr>
            <a:srgbClr val="F26B43"/>
          </p15:clr>
        </p15:guide>
        <p15:guide id="21" pos="5543">
          <p15:clr>
            <a:srgbClr val="F26B43"/>
          </p15:clr>
        </p15:guide>
        <p15:guide id="22" pos="5686">
          <p15:clr>
            <a:srgbClr val="F26B43"/>
          </p15:clr>
        </p15:guide>
        <p15:guide id="23" pos="6128">
          <p15:clr>
            <a:srgbClr val="F26B43"/>
          </p15:clr>
        </p15:guide>
        <p15:guide id="24" pos="6273">
          <p15:clr>
            <a:srgbClr val="F26B43"/>
          </p15:clr>
        </p15:guide>
        <p15:guide id="25" pos="6724">
          <p15:clr>
            <a:srgbClr val="F26B43"/>
          </p15:clr>
        </p15:guide>
        <p15:guide id="26" pos="6872">
          <p15:clr>
            <a:srgbClr val="F26B43"/>
          </p15:clr>
        </p15:guide>
        <p15:guide id="27" orient="horz" pos="1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24762"/>
            <a:ext cx="10972800" cy="725056"/>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09600" y="1759526"/>
            <a:ext cx="10972800" cy="46412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425124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3"/>
        </a:buClr>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1"/>
        </a:buClr>
        <a:buFont typeface="Arial" pitchFamily="34" charset="0"/>
        <a:buChar char="-"/>
        <a:defRPr sz="1600" kern="1200">
          <a:solidFill>
            <a:schemeClr val="tx1"/>
          </a:solidFill>
          <a:latin typeface="+mn-lt"/>
          <a:ea typeface="+mn-ea"/>
          <a:cs typeface="+mn-cs"/>
        </a:defRPr>
      </a:lvl2pPr>
      <a:lvl3pPr marL="1087438" indent="-173038" algn="l" defTabSz="914400" rtl="0" eaLnBrk="1" latinLnBrk="0" hangingPunct="1">
        <a:lnSpc>
          <a:spcPct val="100000"/>
        </a:lnSpc>
        <a:spcBef>
          <a:spcPts val="500"/>
        </a:spcBef>
        <a:buFont typeface="Arial"/>
        <a:buChar char="•"/>
        <a:defRPr sz="1400" kern="1200">
          <a:solidFill>
            <a:schemeClr val="tx1"/>
          </a:solidFill>
          <a:latin typeface="+mn-lt"/>
          <a:ea typeface="+mn-ea"/>
          <a:cs typeface="+mn-cs"/>
        </a:defRPr>
      </a:lvl3pPr>
      <a:lvl4pPr marL="1539875" indent="-168275" algn="l" defTabSz="914400" rtl="0" eaLnBrk="1" latinLnBrk="0" hangingPunct="1">
        <a:lnSpc>
          <a:spcPct val="100000"/>
        </a:lnSpc>
        <a:spcBef>
          <a:spcPts val="500"/>
        </a:spcBef>
        <a:buFont typeface="Arial" pitchFamily="34" charset="0"/>
        <a:buChar char="-"/>
        <a:defRPr sz="1200" kern="1200">
          <a:solidFill>
            <a:schemeClr val="tx1"/>
          </a:solidFill>
          <a:latin typeface="+mn-lt"/>
          <a:ea typeface="+mn-ea"/>
          <a:cs typeface="+mn-cs"/>
        </a:defRPr>
      </a:lvl4pPr>
      <a:lvl5pPr marL="2001838" indent="-173038" algn="l" defTabSz="914400" rtl="0" eaLnBrk="1" latinLnBrk="0" hangingPunct="1">
        <a:lnSpc>
          <a:spcPct val="10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pos="810">
          <p15:clr>
            <a:srgbClr val="F26B43"/>
          </p15:clr>
        </p15:guide>
        <p15:guide id="6" pos="947">
          <p15:clr>
            <a:srgbClr val="F26B43"/>
          </p15:clr>
        </p15:guide>
        <p15:guide id="7" pos="1397">
          <p15:clr>
            <a:srgbClr val="F26B43"/>
          </p15:clr>
        </p15:guide>
        <p15:guide id="8" pos="1534">
          <p15:clr>
            <a:srgbClr val="F26B43"/>
          </p15:clr>
        </p15:guide>
        <p15:guide id="9" pos="1985">
          <p15:clr>
            <a:srgbClr val="F26B43"/>
          </p15:clr>
        </p15:guide>
        <p15:guide id="10" pos="2133">
          <p15:clr>
            <a:srgbClr val="F26B43"/>
          </p15:clr>
        </p15:guide>
        <p15:guide id="11" pos="2583">
          <p15:clr>
            <a:srgbClr val="F26B43"/>
          </p15:clr>
        </p15:guide>
        <p15:guide id="12" pos="2720">
          <p15:clr>
            <a:srgbClr val="F26B43"/>
          </p15:clr>
        </p15:guide>
        <p15:guide id="13" pos="3177">
          <p15:clr>
            <a:srgbClr val="F26B43"/>
          </p15:clr>
        </p15:guide>
        <p15:guide id="14" pos="3319">
          <p15:clr>
            <a:srgbClr val="F26B43"/>
          </p15:clr>
        </p15:guide>
        <p15:guide id="15" pos="3770">
          <p15:clr>
            <a:srgbClr val="F26B43"/>
          </p15:clr>
        </p15:guide>
        <p15:guide id="16" pos="3907">
          <p15:clr>
            <a:srgbClr val="F26B43"/>
          </p15:clr>
        </p15:guide>
        <p15:guide id="17" pos="4357">
          <p15:clr>
            <a:srgbClr val="F26B43"/>
          </p15:clr>
        </p15:guide>
        <p15:guide id="18" pos="4500">
          <p15:clr>
            <a:srgbClr val="F26B43"/>
          </p15:clr>
        </p15:guide>
        <p15:guide id="19" pos="4950">
          <p15:clr>
            <a:srgbClr val="F26B43"/>
          </p15:clr>
        </p15:guide>
        <p15:guide id="20" pos="5093">
          <p15:clr>
            <a:srgbClr val="F26B43"/>
          </p15:clr>
        </p15:guide>
        <p15:guide id="21" pos="5543">
          <p15:clr>
            <a:srgbClr val="F26B43"/>
          </p15:clr>
        </p15:guide>
        <p15:guide id="22" pos="5686">
          <p15:clr>
            <a:srgbClr val="F26B43"/>
          </p15:clr>
        </p15:guide>
        <p15:guide id="23" pos="6128">
          <p15:clr>
            <a:srgbClr val="F26B43"/>
          </p15:clr>
        </p15:guide>
        <p15:guide id="24" pos="6273">
          <p15:clr>
            <a:srgbClr val="F26B43"/>
          </p15:clr>
        </p15:guide>
        <p15:guide id="25" pos="6724">
          <p15:clr>
            <a:srgbClr val="F26B43"/>
          </p15:clr>
        </p15:guide>
        <p15:guide id="26" pos="6872">
          <p15:clr>
            <a:srgbClr val="F26B43"/>
          </p15:clr>
        </p15:guide>
        <p15:guide id="27" orient="horz" pos="1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xml"/><Relationship Id="rId1" Type="http://schemas.openxmlformats.org/officeDocument/2006/relationships/slideLayout" Target="../slideLayouts/slideLayout22.xml"/><Relationship Id="rId5"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24.png"/><Relationship Id="rId4" Type="http://schemas.openxmlformats.org/officeDocument/2006/relationships/image" Target="../media/image23.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25.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17"/>
            <a:ext cx="6958264" cy="6866708"/>
          </a:xfrm>
          <a:prstGeom prst="rect">
            <a:avLst/>
          </a:prstGeom>
        </p:spPr>
      </p:pic>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18602" r="1"/>
          <a:stretch/>
        </p:blipFill>
        <p:spPr>
          <a:xfrm>
            <a:off x="2173651" y="6957"/>
            <a:ext cx="9924828" cy="6864691"/>
          </a:xfrm>
          <a:prstGeom prst="rect">
            <a:avLst/>
          </a:prstGeom>
        </p:spPr>
      </p:pic>
      <p:sp>
        <p:nvSpPr>
          <p:cNvPr id="4" name="Title 3"/>
          <p:cNvSpPr>
            <a:spLocks noGrp="1"/>
          </p:cNvSpPr>
          <p:nvPr>
            <p:ph type="ctrTitle"/>
          </p:nvPr>
        </p:nvSpPr>
        <p:spPr>
          <a:xfrm>
            <a:off x="5230906" y="2554213"/>
            <a:ext cx="6225987" cy="2609457"/>
          </a:xfrm>
        </p:spPr>
        <p:txBody>
          <a:bodyPr>
            <a:normAutofit fontScale="90000"/>
          </a:bodyPr>
          <a:lstStyle/>
          <a:p>
            <a:r>
              <a:rPr lang="en-US" sz="3600" dirty="0" smtClean="0"/>
              <a:t>prudential </a:t>
            </a:r>
            <a:r>
              <a:rPr lang="en-US" sz="3600" spc="-10" dirty="0">
                <a:latin typeface="Calibri Body"/>
              </a:rPr>
              <a:t>Group claims notification</a:t>
            </a:r>
            <a:r>
              <a:rPr lang="en-US" sz="3600" dirty="0" smtClean="0"/>
              <a:t/>
            </a:r>
            <a:br>
              <a:rPr lang="en-US" sz="3600" dirty="0" smtClean="0"/>
            </a:br>
            <a:r>
              <a:rPr lang="en-US" sz="3600" dirty="0" smtClean="0"/>
              <a:t/>
            </a:r>
            <a:br>
              <a:rPr lang="en-US" sz="3600" dirty="0" smtClean="0"/>
            </a:br>
            <a:r>
              <a:rPr lang="en-US" sz="3600" dirty="0" smtClean="0"/>
              <a:t>Paper mail</a:t>
            </a:r>
            <a:r>
              <a:rPr lang="en-US" sz="2700" dirty="0" smtClean="0"/>
              <a:t/>
            </a:r>
            <a:br>
              <a:rPr lang="en-US" sz="2700" dirty="0" smtClean="0"/>
            </a:br>
            <a:r>
              <a:rPr lang="en-US" sz="2700" dirty="0" smtClean="0"/>
              <a:t/>
            </a:r>
            <a:br>
              <a:rPr lang="en-US" sz="2700" dirty="0" smtClean="0"/>
            </a:br>
            <a:r>
              <a:rPr lang="en-US" sz="2700" dirty="0" smtClean="0"/>
              <a:t>Steady State</a:t>
            </a:r>
            <a:endParaRPr lang="en-US" sz="1800" dirty="0"/>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6307" y="5479438"/>
            <a:ext cx="1108420" cy="713545"/>
          </a:xfrm>
          <a:prstGeom prst="rect">
            <a:avLst/>
          </a:prstGeom>
          <a:noFill/>
          <a:ln>
            <a:noFill/>
          </a:ln>
        </p:spPr>
      </p:pic>
      <p:sp>
        <p:nvSpPr>
          <p:cNvPr id="2" name="Subtitle 1"/>
          <p:cNvSpPr>
            <a:spLocks noGrp="1"/>
          </p:cNvSpPr>
          <p:nvPr>
            <p:ph type="subTitle" idx="1"/>
          </p:nvPr>
        </p:nvSpPr>
        <p:spPr>
          <a:xfrm>
            <a:off x="6820596" y="5964142"/>
            <a:ext cx="3594126" cy="425706"/>
          </a:xfrm>
        </p:spPr>
        <p:txBody>
          <a:bodyPr/>
          <a:lstStyle/>
          <a:p>
            <a:r>
              <a:rPr lang="en-US" dirty="0" smtClean="0"/>
              <a:t>Jul 9 2021</a:t>
            </a:r>
            <a:endParaRPr lang="en-US" dirty="0"/>
          </a:p>
        </p:txBody>
      </p:sp>
    </p:spTree>
    <p:extLst>
      <p:ext uri="{BB962C8B-B14F-4D97-AF65-F5344CB8AC3E}">
        <p14:creationId xmlns:p14="http://schemas.microsoft.com/office/powerpoint/2010/main" val="3168834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ktangel 38"/>
          <p:cNvSpPr>
            <a:spLocks noChangeArrowheads="1"/>
          </p:cNvSpPr>
          <p:nvPr/>
        </p:nvSpPr>
        <p:spPr bwMode="auto">
          <a:xfrm>
            <a:off x="3814355" y="956428"/>
            <a:ext cx="8019096" cy="2320120"/>
          </a:xfrm>
          <a:prstGeom prst="rect">
            <a:avLst/>
          </a:prstGeom>
          <a:solidFill>
            <a:srgbClr val="F8F8F8"/>
          </a:solidFill>
          <a:ln w="9525">
            <a:solidFill>
              <a:srgbClr val="000000"/>
            </a:solidFill>
            <a:miter lim="800000"/>
            <a:headEnd/>
            <a:tailEnd/>
          </a:ln>
          <a:effectLst>
            <a:outerShdw blurRad="63500" dist="127001" dir="2700000" algn="tl" rotWithShape="0">
              <a:srgbClr val="000000">
                <a:alpha val="39999"/>
              </a:srgbClr>
            </a:outerShdw>
          </a:effectLst>
        </p:spPr>
        <p:txBody>
          <a:bodyPr anchor="ctr"/>
          <a:lstStyle/>
          <a:p>
            <a:pPr fontAlgn="ctr"/>
            <a:endParaRPr lang="en-US"/>
          </a:p>
        </p:txBody>
      </p:sp>
      <p:sp>
        <p:nvSpPr>
          <p:cNvPr id="4" name="Text Placeholder 3"/>
          <p:cNvSpPr>
            <a:spLocks noGrp="1"/>
          </p:cNvSpPr>
          <p:nvPr>
            <p:ph type="body" sz="quarter" idx="13"/>
          </p:nvPr>
        </p:nvSpPr>
        <p:spPr>
          <a:xfrm>
            <a:off x="409434" y="-27294"/>
            <a:ext cx="7178724" cy="790205"/>
          </a:xfrm>
        </p:spPr>
        <p:txBody>
          <a:bodyPr vert="horz" lIns="0" tIns="0" rIns="0" bIns="0" rtlCol="0" anchor="ctr">
            <a:normAutofit/>
          </a:bodyPr>
          <a:lstStyle/>
          <a:p>
            <a:pPr>
              <a:spcBef>
                <a:spcPct val="0"/>
              </a:spcBef>
              <a:spcAft>
                <a:spcPct val="0"/>
              </a:spcAft>
            </a:pPr>
            <a:r>
              <a:rPr lang="en-US" sz="2400" spc="-10" dirty="0">
                <a:latin typeface="Calibri heading"/>
              </a:rPr>
              <a:t>Transition </a:t>
            </a:r>
            <a:r>
              <a:rPr lang="en-US" sz="2400" spc="-10" dirty="0" smtClean="0">
                <a:latin typeface="Calibri heading"/>
              </a:rPr>
              <a:t>summary </a:t>
            </a:r>
            <a:endParaRPr lang="en-US" sz="2400" spc="-10" dirty="0">
              <a:latin typeface="Calibri heading"/>
            </a:endParaRPr>
          </a:p>
        </p:txBody>
      </p:sp>
      <p:sp>
        <p:nvSpPr>
          <p:cNvPr id="53" name="TextBox 52"/>
          <p:cNvSpPr txBox="1"/>
          <p:nvPr/>
        </p:nvSpPr>
        <p:spPr>
          <a:xfrm>
            <a:off x="4186137" y="2922634"/>
            <a:ext cx="1242648"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000000"/>
                </a:solidFill>
                <a:effectLst/>
                <a:uLnTx/>
                <a:uFillTx/>
              </a:rPr>
              <a:t>Access Creation</a:t>
            </a:r>
            <a:endParaRPr kumimoji="0" lang="en-US" sz="1050" b="1" i="0" u="none" strike="noStrike" kern="0" cap="none" spc="0" normalizeH="0" baseline="0" noProof="0" dirty="0">
              <a:ln>
                <a:noFill/>
              </a:ln>
              <a:solidFill>
                <a:srgbClr val="000000"/>
              </a:solidFill>
              <a:effectLst/>
              <a:uLnTx/>
              <a:uFillTx/>
            </a:endParaRPr>
          </a:p>
        </p:txBody>
      </p:sp>
      <p:sp>
        <p:nvSpPr>
          <p:cNvPr id="55" name="Rektangel 5"/>
          <p:cNvSpPr>
            <a:spLocks noChangeArrowheads="1"/>
          </p:cNvSpPr>
          <p:nvPr/>
        </p:nvSpPr>
        <p:spPr bwMode="auto">
          <a:xfrm>
            <a:off x="4000795" y="2968431"/>
            <a:ext cx="197707" cy="149358"/>
          </a:xfrm>
          <a:prstGeom prst="rect">
            <a:avLst/>
          </a:prstGeom>
          <a:solidFill>
            <a:srgbClr val="00B0F0"/>
          </a:solidFill>
          <a:ln w="9525">
            <a:solidFill>
              <a:srgbClr val="92D05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56" name="TextBox 55"/>
          <p:cNvSpPr txBox="1"/>
          <p:nvPr/>
        </p:nvSpPr>
        <p:spPr>
          <a:xfrm>
            <a:off x="8790746" y="2968431"/>
            <a:ext cx="478016"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000000"/>
                </a:solidFill>
                <a:effectLst/>
                <a:uLnTx/>
                <a:uFillTx/>
              </a:rPr>
              <a:t>BAU</a:t>
            </a:r>
            <a:endParaRPr kumimoji="0" lang="en-US" sz="1050" b="1" i="0" u="none" strike="noStrike" kern="0" cap="none" spc="0" normalizeH="0" baseline="0" noProof="0" dirty="0">
              <a:ln>
                <a:noFill/>
              </a:ln>
              <a:solidFill>
                <a:srgbClr val="000000"/>
              </a:solidFill>
              <a:effectLst/>
              <a:uLnTx/>
              <a:uFillTx/>
            </a:endParaRPr>
          </a:p>
        </p:txBody>
      </p:sp>
      <p:sp>
        <p:nvSpPr>
          <p:cNvPr id="57" name="Rektangel 5"/>
          <p:cNvSpPr>
            <a:spLocks noChangeArrowheads="1"/>
          </p:cNvSpPr>
          <p:nvPr/>
        </p:nvSpPr>
        <p:spPr bwMode="auto">
          <a:xfrm>
            <a:off x="7662764" y="2987315"/>
            <a:ext cx="197707" cy="149358"/>
          </a:xfrm>
          <a:prstGeom prst="rect">
            <a:avLst/>
          </a:prstGeom>
          <a:solidFill>
            <a:srgbClr val="FFC000"/>
          </a:solidFill>
          <a:ln w="9525">
            <a:solidFill>
              <a:srgbClr val="FFC00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58" name="TextBox 57"/>
          <p:cNvSpPr txBox="1"/>
          <p:nvPr/>
        </p:nvSpPr>
        <p:spPr>
          <a:xfrm>
            <a:off x="5600148" y="2928917"/>
            <a:ext cx="1276311"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000000"/>
                </a:solidFill>
                <a:effectLst/>
                <a:uLnTx/>
                <a:uFillTx/>
              </a:rPr>
              <a:t>Process Training</a:t>
            </a:r>
            <a:endParaRPr kumimoji="0" lang="en-US" sz="1050" b="1" i="0" u="none" strike="noStrike" kern="0" cap="none" spc="0" normalizeH="0" baseline="0" noProof="0" dirty="0">
              <a:ln>
                <a:noFill/>
              </a:ln>
              <a:solidFill>
                <a:srgbClr val="000000"/>
              </a:solidFill>
              <a:effectLst/>
              <a:uLnTx/>
              <a:uFillTx/>
            </a:endParaRPr>
          </a:p>
        </p:txBody>
      </p:sp>
      <p:sp>
        <p:nvSpPr>
          <p:cNvPr id="59" name="Rektangel 5"/>
          <p:cNvSpPr>
            <a:spLocks noChangeArrowheads="1"/>
          </p:cNvSpPr>
          <p:nvPr/>
        </p:nvSpPr>
        <p:spPr bwMode="auto">
          <a:xfrm>
            <a:off x="5414806" y="2971572"/>
            <a:ext cx="197707" cy="149358"/>
          </a:xfrm>
          <a:prstGeom prst="rect">
            <a:avLst/>
          </a:prstGeom>
          <a:solidFill>
            <a:srgbClr val="00B050"/>
          </a:solidFill>
          <a:ln w="9525">
            <a:solidFill>
              <a:srgbClr val="00B05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60" name="Rektangel 5"/>
          <p:cNvSpPr>
            <a:spLocks noChangeArrowheads="1"/>
          </p:cNvSpPr>
          <p:nvPr/>
        </p:nvSpPr>
        <p:spPr bwMode="auto">
          <a:xfrm>
            <a:off x="6844920" y="2981196"/>
            <a:ext cx="197707" cy="149358"/>
          </a:xfrm>
          <a:prstGeom prst="rect">
            <a:avLst/>
          </a:prstGeom>
          <a:solidFill>
            <a:schemeClr val="bg1">
              <a:lumMod val="65000"/>
            </a:schemeClr>
          </a:solidFill>
          <a:ln w="9525">
            <a:solidFill>
              <a:schemeClr val="bg1">
                <a:lumMod val="65000"/>
              </a:schemeClr>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61" name="TextBox 60"/>
          <p:cNvSpPr txBox="1"/>
          <p:nvPr/>
        </p:nvSpPr>
        <p:spPr>
          <a:xfrm>
            <a:off x="6979843" y="2935036"/>
            <a:ext cx="678391"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000000"/>
                </a:solidFill>
                <a:effectLst/>
                <a:uLnTx/>
                <a:uFillTx/>
              </a:rPr>
              <a:t>Nesting</a:t>
            </a:r>
            <a:endParaRPr kumimoji="0" lang="en-US" sz="1050" b="1" i="0" u="none" strike="noStrike" kern="0" cap="none" spc="0" normalizeH="0" baseline="0" noProof="0" dirty="0">
              <a:ln>
                <a:noFill/>
              </a:ln>
              <a:solidFill>
                <a:srgbClr val="000000"/>
              </a:solidFill>
              <a:effectLst/>
              <a:uLnTx/>
              <a:uFillTx/>
            </a:endParaRPr>
          </a:p>
        </p:txBody>
      </p:sp>
      <p:sp>
        <p:nvSpPr>
          <p:cNvPr id="26" name="Rectangle 25"/>
          <p:cNvSpPr/>
          <p:nvPr/>
        </p:nvSpPr>
        <p:spPr>
          <a:xfrm>
            <a:off x="67193" y="989354"/>
            <a:ext cx="3617338" cy="5384153"/>
          </a:xfrm>
          <a:prstGeom prst="rect">
            <a:avLst/>
          </a:prstGeom>
          <a:solidFill>
            <a:srgbClr val="F9F9F9"/>
          </a:solidFill>
          <a:ln w="25400"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sng" strike="noStrike" kern="0" cap="none" spc="0" normalizeH="0" baseline="0" noProof="0" dirty="0" smtClean="0">
                <a:ln>
                  <a:noFill/>
                </a:ln>
                <a:effectLst/>
                <a:uLnTx/>
                <a:uFillTx/>
                <a:latin typeface="Calibri Body"/>
              </a:rPr>
              <a:t>Transition Status</a:t>
            </a:r>
          </a:p>
          <a:p>
            <a:pPr marR="0" lvl="0" algn="just" defTabSz="914400" eaLnBrk="1" fontAlgn="auto" latinLnBrk="0" hangingPunct="1">
              <a:lnSpc>
                <a:spcPct val="100000"/>
              </a:lnSpc>
              <a:spcBef>
                <a:spcPts val="0"/>
              </a:spcBef>
              <a:spcAft>
                <a:spcPts val="0"/>
              </a:spcAft>
              <a:buClr>
                <a:srgbClr val="F78C34"/>
              </a:buClr>
              <a:buSzTx/>
              <a:tabLst/>
              <a:defRPr/>
            </a:pPr>
            <a:endParaRPr lang="en-US" sz="1200" kern="0" dirty="0" smtClean="0">
              <a:latin typeface="Calibri Body"/>
            </a:endParaRPr>
          </a:p>
          <a:p>
            <a:pPr marR="0" lvl="0" algn="just" defTabSz="914400" eaLnBrk="1" fontAlgn="auto" latinLnBrk="0" hangingPunct="1">
              <a:lnSpc>
                <a:spcPct val="100000"/>
              </a:lnSpc>
              <a:spcBef>
                <a:spcPts val="0"/>
              </a:spcBef>
              <a:spcAft>
                <a:spcPts val="0"/>
              </a:spcAft>
              <a:buClr>
                <a:srgbClr val="F78C34"/>
              </a:buClr>
              <a:buSzTx/>
              <a:tabLst/>
              <a:defRPr/>
            </a:pPr>
            <a:r>
              <a:rPr lang="en-US" sz="1200" b="1" u="sng" kern="0" dirty="0" smtClean="0">
                <a:latin typeface="Calibri Body"/>
              </a:rPr>
              <a:t>Transition SOW</a:t>
            </a:r>
            <a:r>
              <a:rPr lang="en-US" sz="1200" kern="0" dirty="0" smtClean="0">
                <a:latin typeface="Calibri Body"/>
              </a:rPr>
              <a:t>:</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baseline="0" dirty="0" smtClean="0">
                <a:latin typeface="Calibri Body"/>
              </a:rPr>
              <a:t>SOW has been fully executed on May 17</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smtClean="0">
                <a:latin typeface="Calibri Body"/>
              </a:rPr>
              <a:t>Transition for Paper mail commenced from Apr 26</a:t>
            </a:r>
            <a:endParaRPr lang="en-US" sz="1200" kern="0" baseline="0" dirty="0" smtClean="0">
              <a:latin typeface="Calibri Body"/>
            </a:endParaRPr>
          </a:p>
          <a:p>
            <a:pPr marR="0" lvl="0" algn="just" defTabSz="914400" eaLnBrk="1" fontAlgn="auto" latinLnBrk="0" hangingPunct="1">
              <a:lnSpc>
                <a:spcPct val="100000"/>
              </a:lnSpc>
              <a:spcBef>
                <a:spcPts val="0"/>
              </a:spcBef>
              <a:spcAft>
                <a:spcPts val="0"/>
              </a:spcAft>
              <a:buClrTx/>
              <a:buSzTx/>
              <a:tabLst/>
              <a:defRPr/>
            </a:pPr>
            <a:endParaRPr lang="en-US" sz="1200" b="1" u="sng" kern="0" baseline="0" dirty="0" smtClean="0">
              <a:latin typeface="Calibri Body"/>
            </a:endParaRPr>
          </a:p>
          <a:p>
            <a:pPr marR="0" lvl="0" algn="just" defTabSz="914400" eaLnBrk="1" fontAlgn="auto" latinLnBrk="0" hangingPunct="1">
              <a:lnSpc>
                <a:spcPct val="100000"/>
              </a:lnSpc>
              <a:spcBef>
                <a:spcPts val="0"/>
              </a:spcBef>
              <a:spcAft>
                <a:spcPts val="0"/>
              </a:spcAft>
              <a:buClrTx/>
              <a:buSzTx/>
              <a:tabLst/>
              <a:defRPr/>
            </a:pPr>
            <a:r>
              <a:rPr lang="en-US" sz="1200" b="1" u="sng" kern="0" baseline="0" dirty="0" smtClean="0">
                <a:latin typeface="Calibri Body"/>
              </a:rPr>
              <a:t>Resources:</a:t>
            </a:r>
          </a:p>
          <a:p>
            <a:pPr marL="171450" lvl="0" indent="-171450" algn="just">
              <a:buFont typeface="Arial" panose="020B0604020202020204" pitchFamily="34" charset="0"/>
              <a:buChar char="•"/>
              <a:defRPr/>
            </a:pPr>
            <a:r>
              <a:rPr lang="en-US" sz="1200" kern="0" dirty="0" smtClean="0">
                <a:latin typeface="Calibri Body"/>
              </a:rPr>
              <a:t>Total 6 resources deployed against the requirement of 4 FTEs</a:t>
            </a:r>
          </a:p>
          <a:p>
            <a:pPr marL="171450" lvl="0" indent="-171450" algn="just">
              <a:buFont typeface="Arial" panose="020B0604020202020204" pitchFamily="34" charset="0"/>
              <a:buChar char="•"/>
              <a:defRPr/>
            </a:pPr>
            <a:r>
              <a:rPr lang="en-US" sz="1200" kern="0" dirty="0" smtClean="0">
                <a:latin typeface="Calibri Body"/>
              </a:rPr>
              <a:t>These 4 FTEs will be utilized to manage both GL Mailbox &amp; Paper mail</a:t>
            </a:r>
          </a:p>
          <a:p>
            <a:pPr marR="0" lvl="0" algn="just" defTabSz="914400" eaLnBrk="1" fontAlgn="auto" latinLnBrk="0" hangingPunct="1">
              <a:lnSpc>
                <a:spcPct val="100000"/>
              </a:lnSpc>
              <a:spcBef>
                <a:spcPts val="0"/>
              </a:spcBef>
              <a:spcAft>
                <a:spcPts val="0"/>
              </a:spcAft>
              <a:buClrTx/>
              <a:buSzTx/>
              <a:tabLst/>
              <a:defRPr/>
            </a:pPr>
            <a:endParaRPr lang="en-US" sz="1200" kern="0" baseline="0" dirty="0">
              <a:latin typeface="Calibri Body"/>
            </a:endParaRPr>
          </a:p>
          <a:p>
            <a:pPr marR="0" lvl="0" algn="just" defTabSz="914400" eaLnBrk="1" fontAlgn="auto" latinLnBrk="0" hangingPunct="1">
              <a:lnSpc>
                <a:spcPct val="100000"/>
              </a:lnSpc>
              <a:spcBef>
                <a:spcPts val="0"/>
              </a:spcBef>
              <a:spcAft>
                <a:spcPts val="0"/>
              </a:spcAft>
              <a:buClrTx/>
              <a:buSzTx/>
              <a:tabLst/>
              <a:defRPr/>
            </a:pPr>
            <a:r>
              <a:rPr kumimoji="0" lang="en-US" sz="1200" b="1" i="0" u="sng" strike="noStrike" kern="0" cap="none" spc="0" normalizeH="0" noProof="0" dirty="0" smtClean="0">
                <a:ln>
                  <a:noFill/>
                </a:ln>
                <a:effectLst/>
                <a:uLnTx/>
                <a:uFillTx/>
                <a:latin typeface="Calibri Body"/>
              </a:rPr>
              <a:t>Knowledge Transfer (KT):</a:t>
            </a:r>
            <a:endParaRPr kumimoji="0" lang="en-US" sz="1200" b="1" i="0" u="sng" strike="noStrike" kern="0" cap="none" spc="0" normalizeH="0" noProof="0" dirty="0">
              <a:ln>
                <a:noFill/>
              </a:ln>
              <a:effectLst/>
              <a:uLnTx/>
              <a:uFillTx/>
              <a:latin typeface="Calibri Body"/>
            </a:endParaRPr>
          </a:p>
          <a:p>
            <a:pPr marL="171450" indent="-171450" algn="just">
              <a:buFont typeface="Arial" panose="020B0604020202020204" pitchFamily="34" charset="0"/>
              <a:buChar char="•"/>
              <a:defRPr/>
            </a:pPr>
            <a:r>
              <a:rPr lang="en-US" sz="1200" kern="0" dirty="0" smtClean="0">
                <a:latin typeface="Calibri Body"/>
              </a:rPr>
              <a:t>Process training completed by May 14</a:t>
            </a:r>
          </a:p>
          <a:p>
            <a:pPr marL="171450" indent="-171450" algn="just">
              <a:buFont typeface="Arial" panose="020B0604020202020204" pitchFamily="34" charset="0"/>
              <a:buChar char="•"/>
              <a:defRPr/>
            </a:pPr>
            <a:r>
              <a:rPr lang="en-US" sz="1200" kern="0" dirty="0" smtClean="0">
                <a:latin typeface="Calibri Body"/>
              </a:rPr>
              <a:t>Day on day training schedule and SOPs are available within </a:t>
            </a:r>
            <a:r>
              <a:rPr lang="en-US" sz="1200" kern="0" dirty="0" err="1" smtClean="0">
                <a:latin typeface="Calibri Body"/>
              </a:rPr>
              <a:t>Pru</a:t>
            </a:r>
            <a:r>
              <a:rPr lang="en-US" sz="1200" kern="0" dirty="0" smtClean="0">
                <a:latin typeface="Calibri Body"/>
              </a:rPr>
              <a:t> environment</a:t>
            </a:r>
            <a:endParaRPr lang="en-US" sz="1200" kern="0" dirty="0">
              <a:latin typeface="Calibri Body"/>
            </a:endParaRPr>
          </a:p>
          <a:p>
            <a:pPr lvl="0" algn="just">
              <a:buClr>
                <a:srgbClr val="F78C34"/>
              </a:buClr>
              <a:defRPr/>
            </a:pPr>
            <a:endParaRPr lang="en-US" sz="1200" b="1" u="sng" kern="0" dirty="0" smtClean="0">
              <a:latin typeface="Calibri Body"/>
            </a:endParaRPr>
          </a:p>
          <a:p>
            <a:pPr lvl="0" algn="just">
              <a:buClr>
                <a:srgbClr val="F78C34"/>
              </a:buClr>
              <a:defRPr/>
            </a:pPr>
            <a:r>
              <a:rPr lang="en-US" sz="1200" b="1" u="sng" kern="0" dirty="0" smtClean="0">
                <a:latin typeface="Calibri Body"/>
              </a:rPr>
              <a:t>System Accesses:</a:t>
            </a:r>
          </a:p>
          <a:p>
            <a:pPr marL="171450" lvl="0" indent="-171450" algn="just">
              <a:buFont typeface="Arial" panose="020B0604020202020204" pitchFamily="34" charset="0"/>
              <a:buChar char="•"/>
              <a:defRPr/>
            </a:pPr>
            <a:r>
              <a:rPr lang="en-US" sz="1200" kern="0" dirty="0" smtClean="0">
                <a:latin typeface="Calibri Body"/>
              </a:rPr>
              <a:t>All resources have an access to all in-scope applications and WFH set up is enabled</a:t>
            </a:r>
          </a:p>
          <a:p>
            <a:pPr marL="171450" lvl="0" indent="-171450" algn="just">
              <a:buClr>
                <a:srgbClr val="F78C34"/>
              </a:buClr>
              <a:buFont typeface="Arial" panose="020B0604020202020204" pitchFamily="34" charset="0"/>
              <a:buChar char="•"/>
              <a:defRPr/>
            </a:pPr>
            <a:endParaRPr lang="en-US" sz="1200" kern="0" dirty="0" smtClean="0"/>
          </a:p>
        </p:txBody>
      </p:sp>
      <p:sp>
        <p:nvSpPr>
          <p:cNvPr id="27" name="Rectangle 26"/>
          <p:cNvSpPr/>
          <p:nvPr/>
        </p:nvSpPr>
        <p:spPr>
          <a:xfrm>
            <a:off x="3890252" y="3550353"/>
            <a:ext cx="7943199" cy="282315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lvl="0">
              <a:buClr>
                <a:srgbClr val="F78C34"/>
              </a:buClr>
              <a:defRPr/>
            </a:pPr>
            <a:r>
              <a:rPr lang="en-US" sz="1200" b="1" u="sng" kern="0" dirty="0" smtClean="0">
                <a:latin typeface="Calibri Body"/>
                <a:cs typeface="Arial" panose="020B0604020202020204" pitchFamily="34" charset="0"/>
              </a:rPr>
              <a:t>Ramp Performance: </a:t>
            </a:r>
            <a:endParaRPr lang="en-US" sz="1200" b="1" u="sng" kern="0" dirty="0" smtClean="0">
              <a:latin typeface="Calibri Body"/>
            </a:endParaRPr>
          </a:p>
          <a:p>
            <a:pPr marL="171450" lvl="0" indent="-171450">
              <a:buClr>
                <a:schemeClr val="tx1"/>
              </a:buClr>
              <a:buFont typeface="Arial" panose="020B0604020202020204" pitchFamily="34" charset="0"/>
              <a:buChar char="•"/>
              <a:defRPr/>
            </a:pPr>
            <a:r>
              <a:rPr lang="en-US" sz="1100" kern="0" dirty="0">
                <a:latin typeface="Calibri Body"/>
                <a:cs typeface="Arial" panose="020B0604020202020204" pitchFamily="34" charset="0"/>
              </a:rPr>
              <a:t>Team started ramp from </a:t>
            </a:r>
            <a:r>
              <a:rPr lang="en-US" sz="1100" kern="0" dirty="0" smtClean="0">
                <a:latin typeface="Calibri Body"/>
                <a:cs typeface="Arial" panose="020B0604020202020204" pitchFamily="34" charset="0"/>
              </a:rPr>
              <a:t>Jun 14</a:t>
            </a:r>
            <a:endParaRPr lang="en-US" sz="1100" kern="0" dirty="0">
              <a:latin typeface="Calibri Body"/>
              <a:cs typeface="Arial" panose="020B0604020202020204" pitchFamily="34" charset="0"/>
            </a:endParaRPr>
          </a:p>
          <a:p>
            <a:pPr marL="628650" lvl="1" indent="-171450">
              <a:buClr>
                <a:schemeClr val="tx1"/>
              </a:buClr>
              <a:buFont typeface="Arial" panose="020B0604020202020204" pitchFamily="34" charset="0"/>
              <a:buChar char="•"/>
              <a:defRPr/>
            </a:pPr>
            <a:r>
              <a:rPr lang="en-US" sz="1100" kern="0" dirty="0">
                <a:latin typeface="Calibri Body"/>
                <a:cs typeface="Arial" panose="020B0604020202020204" pitchFamily="34" charset="0"/>
              </a:rPr>
              <a:t>Productivity: Team received </a:t>
            </a:r>
            <a:r>
              <a:rPr lang="en-US" sz="1100" kern="0" dirty="0" smtClean="0">
                <a:latin typeface="Calibri Body"/>
                <a:cs typeface="Arial" panose="020B0604020202020204" pitchFamily="34" charset="0"/>
              </a:rPr>
              <a:t>1140 </a:t>
            </a:r>
            <a:r>
              <a:rPr lang="en-US" sz="1100" kern="0" dirty="0">
                <a:latin typeface="Calibri Body"/>
                <a:cs typeface="Arial" panose="020B0604020202020204" pitchFamily="34" charset="0"/>
              </a:rPr>
              <a:t>files till </a:t>
            </a:r>
            <a:r>
              <a:rPr lang="en-US" sz="1100" kern="0" dirty="0" smtClean="0">
                <a:latin typeface="Calibri Body"/>
                <a:cs typeface="Arial" panose="020B0604020202020204" pitchFamily="34" charset="0"/>
              </a:rPr>
              <a:t>Jul </a:t>
            </a:r>
            <a:r>
              <a:rPr lang="en-US" sz="1100" kern="0" dirty="0" smtClean="0">
                <a:latin typeface="Calibri Body"/>
                <a:cs typeface="Arial" panose="020B0604020202020204" pitchFamily="34" charset="0"/>
              </a:rPr>
              <a:t>8 </a:t>
            </a:r>
            <a:r>
              <a:rPr lang="en-US" sz="1100" kern="0" dirty="0">
                <a:latin typeface="Calibri Body"/>
                <a:cs typeface="Arial" panose="020B0604020202020204" pitchFamily="34" charset="0"/>
              </a:rPr>
              <a:t>and able to churn the volume within the agreed TAT</a:t>
            </a:r>
          </a:p>
          <a:p>
            <a:pPr marL="628650" lvl="1" indent="-171450">
              <a:buClr>
                <a:schemeClr val="tx1"/>
              </a:buClr>
              <a:buFont typeface="Arial" panose="020B0604020202020204" pitchFamily="34" charset="0"/>
              <a:buChar char="•"/>
              <a:defRPr/>
            </a:pPr>
            <a:r>
              <a:rPr lang="en-US" sz="1100" kern="0" dirty="0">
                <a:latin typeface="Calibri Body"/>
                <a:cs typeface="Arial" panose="020B0604020202020204" pitchFamily="34" charset="0"/>
              </a:rPr>
              <a:t>Quality: 100% quality achieved form day 1 of ramp against the target of 98%</a:t>
            </a:r>
          </a:p>
          <a:p>
            <a:pPr marL="628650" lvl="1" indent="-171450">
              <a:buClr>
                <a:schemeClr val="tx1"/>
              </a:buClr>
              <a:buFont typeface="Arial" panose="020B0604020202020204" pitchFamily="34" charset="0"/>
              <a:buChar char="•"/>
              <a:defRPr/>
            </a:pPr>
            <a:r>
              <a:rPr lang="en-US" sz="1100" kern="0" dirty="0">
                <a:latin typeface="Calibri Body"/>
                <a:cs typeface="Arial" panose="020B0604020202020204" pitchFamily="34" charset="0"/>
              </a:rPr>
              <a:t>Volume: </a:t>
            </a:r>
            <a:r>
              <a:rPr lang="en-US" sz="1100" kern="0" dirty="0" smtClean="0">
                <a:latin typeface="Calibri Body"/>
                <a:cs typeface="Arial" panose="020B0604020202020204" pitchFamily="34" charset="0"/>
              </a:rPr>
              <a:t>Team received </a:t>
            </a:r>
            <a:r>
              <a:rPr lang="en-US" sz="1100" kern="0" dirty="0" smtClean="0">
                <a:latin typeface="Calibri Body"/>
                <a:cs typeface="Arial" panose="020B0604020202020204" pitchFamily="34" charset="0"/>
              </a:rPr>
              <a:t>1140 </a:t>
            </a:r>
            <a:r>
              <a:rPr lang="en-US" sz="1100" kern="0" dirty="0" smtClean="0">
                <a:latin typeface="Calibri Body"/>
                <a:cs typeface="Arial" panose="020B0604020202020204" pitchFamily="34" charset="0"/>
              </a:rPr>
              <a:t>files against the target of </a:t>
            </a:r>
            <a:r>
              <a:rPr lang="en-US" sz="1100" kern="0" dirty="0" smtClean="0">
                <a:latin typeface="Calibri Body"/>
                <a:cs typeface="Arial" panose="020B0604020202020204" pitchFamily="34" charset="0"/>
              </a:rPr>
              <a:t>868 </a:t>
            </a:r>
            <a:r>
              <a:rPr lang="en-US" sz="1100" kern="0" dirty="0" smtClean="0">
                <a:latin typeface="Calibri Body"/>
                <a:cs typeface="Arial" panose="020B0604020202020204" pitchFamily="34" charset="0"/>
              </a:rPr>
              <a:t>files till Jul </a:t>
            </a:r>
            <a:r>
              <a:rPr lang="en-US" sz="1100" kern="0" dirty="0" smtClean="0">
                <a:latin typeface="Calibri Body"/>
                <a:cs typeface="Arial" panose="020B0604020202020204" pitchFamily="34" charset="0"/>
              </a:rPr>
              <a:t>8</a:t>
            </a:r>
            <a:endParaRPr lang="en-US" sz="1100" kern="0" dirty="0">
              <a:latin typeface="Calibri Body"/>
              <a:cs typeface="Arial" panose="020B0604020202020204" pitchFamily="34" charset="0"/>
            </a:endParaRPr>
          </a:p>
          <a:p>
            <a:pPr marL="341313" indent="-171450">
              <a:buFont typeface="Arial" panose="020B0604020202020204" pitchFamily="34" charset="0"/>
              <a:buChar char="•"/>
              <a:defRPr/>
            </a:pPr>
            <a:endParaRPr lang="en-US" sz="1200" dirty="0" smtClean="0">
              <a:latin typeface="Calibri Body"/>
            </a:endParaRPr>
          </a:p>
          <a:p>
            <a:pPr>
              <a:buClr>
                <a:schemeClr val="tx1"/>
              </a:buClr>
              <a:defRPr/>
            </a:pPr>
            <a:r>
              <a:rPr lang="en-US" sz="1200" b="1" u="sng" kern="0" dirty="0">
                <a:latin typeface="Calibri Body"/>
                <a:cs typeface="Arial" panose="020B0604020202020204" pitchFamily="34" charset="0"/>
              </a:rPr>
              <a:t>Steady State Readiness</a:t>
            </a:r>
            <a:r>
              <a:rPr lang="en-US" sz="1200" kern="0" dirty="0">
                <a:latin typeface="Calibri Body"/>
                <a:cs typeface="Arial" panose="020B0604020202020204" pitchFamily="34" charset="0"/>
              </a:rPr>
              <a:t>:</a:t>
            </a:r>
          </a:p>
          <a:p>
            <a:pPr marL="171450" indent="-171450">
              <a:buClr>
                <a:schemeClr val="tx1"/>
              </a:buClr>
              <a:buFont typeface="Arial" panose="020B0604020202020204" pitchFamily="34" charset="0"/>
              <a:buChar char="•"/>
              <a:defRPr/>
            </a:pPr>
            <a:r>
              <a:rPr lang="en-US" sz="1100" dirty="0">
                <a:latin typeface="Calibri Body"/>
              </a:rPr>
              <a:t>Go ahead received from </a:t>
            </a:r>
            <a:r>
              <a:rPr lang="en-US" sz="1100" dirty="0" err="1">
                <a:latin typeface="Calibri Body"/>
              </a:rPr>
              <a:t>Pru</a:t>
            </a:r>
            <a:r>
              <a:rPr lang="en-US" sz="1100" dirty="0">
                <a:latin typeface="Calibri Body"/>
              </a:rPr>
              <a:t> on </a:t>
            </a:r>
            <a:r>
              <a:rPr lang="en-US" sz="1100" dirty="0" smtClean="0">
                <a:latin typeface="Calibri Body"/>
              </a:rPr>
              <a:t>Jul 7</a:t>
            </a:r>
            <a:endParaRPr lang="en-US" sz="1100" dirty="0">
              <a:latin typeface="Calibri Body"/>
            </a:endParaRPr>
          </a:p>
          <a:p>
            <a:pPr marL="171450" indent="-171450">
              <a:buClr>
                <a:schemeClr val="tx1"/>
              </a:buClr>
              <a:buFont typeface="Arial" panose="020B0604020202020204" pitchFamily="34" charset="0"/>
              <a:buChar char="•"/>
              <a:defRPr/>
            </a:pPr>
            <a:r>
              <a:rPr lang="en-US" sz="1100" dirty="0" smtClean="0">
                <a:latin typeface="Calibri Body"/>
              </a:rPr>
              <a:t>1 EXL QA has been certified and will start picking up the QC for both GL Mail box &amp; Paper mail</a:t>
            </a:r>
          </a:p>
          <a:p>
            <a:pPr marL="171450" indent="-171450">
              <a:buFont typeface="Arial" panose="020B0604020202020204" pitchFamily="34" charset="0"/>
              <a:buChar char="•"/>
              <a:defRPr/>
            </a:pPr>
            <a:endParaRPr lang="en-US" sz="1200" b="1" dirty="0" smtClean="0">
              <a:solidFill>
                <a:srgbClr val="FF0000"/>
              </a:solidFill>
              <a:latin typeface="Calibri Body"/>
            </a:endParaRPr>
          </a:p>
          <a:p>
            <a:pPr>
              <a:defRPr/>
            </a:pPr>
            <a:r>
              <a:rPr lang="en-US" sz="1200" b="1" u="sng" dirty="0">
                <a:latin typeface="Calibri Body"/>
              </a:rPr>
              <a:t>Release status</a:t>
            </a:r>
            <a:r>
              <a:rPr lang="en-US" sz="1200" dirty="0">
                <a:latin typeface="Calibri Body"/>
              </a:rPr>
              <a:t>: </a:t>
            </a:r>
          </a:p>
          <a:p>
            <a:pPr marL="171450" indent="-171450">
              <a:buFont typeface="Arial" panose="020B0604020202020204" pitchFamily="34" charset="0"/>
              <a:buChar char="•"/>
              <a:defRPr/>
            </a:pPr>
            <a:r>
              <a:rPr lang="en-US" sz="1100" dirty="0">
                <a:latin typeface="Calibri Body"/>
              </a:rPr>
              <a:t>As per effort estimation, total 4 FTEs are needed to perform GL Mailbox + Paper mail work, however, EXL deployed 6 resources in total</a:t>
            </a:r>
          </a:p>
          <a:p>
            <a:pPr marL="171450" indent="-171450">
              <a:buFont typeface="Arial" panose="020B0604020202020204" pitchFamily="34" charset="0"/>
              <a:buChar char="•"/>
              <a:defRPr/>
            </a:pPr>
            <a:r>
              <a:rPr lang="en-US" sz="1100" dirty="0">
                <a:latin typeface="Calibri Body"/>
              </a:rPr>
              <a:t>All 6 resources are expected to move to BAU from </a:t>
            </a:r>
            <a:r>
              <a:rPr lang="en-US" sz="1100" dirty="0" smtClean="0">
                <a:latin typeface="Calibri Body"/>
              </a:rPr>
              <a:t>Jul 12</a:t>
            </a:r>
            <a:endParaRPr lang="en-US" sz="1100" dirty="0">
              <a:latin typeface="Calibri Body"/>
            </a:endParaRPr>
          </a:p>
        </p:txBody>
      </p:sp>
      <p:graphicFrame>
        <p:nvGraphicFramePr>
          <p:cNvPr id="28" name="Table 27"/>
          <p:cNvGraphicFramePr>
            <a:graphicFrameLocks noGrp="1"/>
          </p:cNvGraphicFramePr>
          <p:nvPr>
            <p:extLst/>
          </p:nvPr>
        </p:nvGraphicFramePr>
        <p:xfrm>
          <a:off x="4000795" y="1174523"/>
          <a:ext cx="1611912" cy="743376"/>
        </p:xfrm>
        <a:graphic>
          <a:graphicData uri="http://schemas.openxmlformats.org/drawingml/2006/table">
            <a:tbl>
              <a:tblPr firstRow="1" bandRow="1">
                <a:tableStyleId>{5C22544A-7EE6-4342-B048-85BDC9FD1C3A}</a:tableStyleId>
              </a:tblPr>
              <a:tblGrid>
                <a:gridCol w="1611912">
                  <a:extLst>
                    <a:ext uri="{9D8B030D-6E8A-4147-A177-3AD203B41FA5}">
                      <a16:colId xmlns:a16="http://schemas.microsoft.com/office/drawing/2014/main" val="3646946790"/>
                    </a:ext>
                  </a:extLst>
                </a:gridCol>
              </a:tblGrid>
              <a:tr h="743376">
                <a:tc>
                  <a:txBody>
                    <a:bodyPr/>
                    <a:lstStyle/>
                    <a:p>
                      <a:pPr algn="ctr"/>
                      <a:r>
                        <a:rPr lang="en-US" sz="1400" dirty="0" smtClean="0">
                          <a:latin typeface="Calibri Body"/>
                        </a:rPr>
                        <a:t>Timelines</a:t>
                      </a:r>
                      <a:endParaRPr lang="en-US" sz="1400" dirty="0">
                        <a:latin typeface="Calibri Body"/>
                      </a:endParaRPr>
                    </a:p>
                  </a:txBody>
                  <a:tcPr anchor="ctr"/>
                </a:tc>
                <a:extLst>
                  <a:ext uri="{0D108BD9-81ED-4DB2-BD59-A6C34878D82A}">
                    <a16:rowId xmlns:a16="http://schemas.microsoft.com/office/drawing/2014/main" val="851346422"/>
                  </a:ext>
                </a:extLst>
              </a:tr>
            </a:tbl>
          </a:graphicData>
        </a:graphic>
      </p:graphicFrame>
      <p:graphicFrame>
        <p:nvGraphicFramePr>
          <p:cNvPr id="29" name="Table 28"/>
          <p:cNvGraphicFramePr>
            <a:graphicFrameLocks noGrp="1"/>
          </p:cNvGraphicFramePr>
          <p:nvPr>
            <p:extLst/>
          </p:nvPr>
        </p:nvGraphicFramePr>
        <p:xfrm>
          <a:off x="5667996" y="1166430"/>
          <a:ext cx="5709752" cy="370840"/>
        </p:xfrm>
        <a:graphic>
          <a:graphicData uri="http://schemas.openxmlformats.org/drawingml/2006/table">
            <a:tbl>
              <a:tblPr firstRow="1" bandRow="1">
                <a:tableStyleId>{5C22544A-7EE6-4342-B048-85BDC9FD1C3A}</a:tableStyleId>
              </a:tblPr>
              <a:tblGrid>
                <a:gridCol w="863433">
                  <a:extLst>
                    <a:ext uri="{9D8B030D-6E8A-4147-A177-3AD203B41FA5}">
                      <a16:colId xmlns:a16="http://schemas.microsoft.com/office/drawing/2014/main" val="197837249"/>
                    </a:ext>
                  </a:extLst>
                </a:gridCol>
                <a:gridCol w="1136468">
                  <a:extLst>
                    <a:ext uri="{9D8B030D-6E8A-4147-A177-3AD203B41FA5}">
                      <a16:colId xmlns:a16="http://schemas.microsoft.com/office/drawing/2014/main" val="636376821"/>
                    </a:ext>
                  </a:extLst>
                </a:gridCol>
                <a:gridCol w="1423852">
                  <a:extLst>
                    <a:ext uri="{9D8B030D-6E8A-4147-A177-3AD203B41FA5}">
                      <a16:colId xmlns:a16="http://schemas.microsoft.com/office/drawing/2014/main" val="3537658544"/>
                    </a:ext>
                  </a:extLst>
                </a:gridCol>
                <a:gridCol w="1136468">
                  <a:extLst>
                    <a:ext uri="{9D8B030D-6E8A-4147-A177-3AD203B41FA5}">
                      <a16:colId xmlns:a16="http://schemas.microsoft.com/office/drawing/2014/main" val="726408445"/>
                    </a:ext>
                  </a:extLst>
                </a:gridCol>
                <a:gridCol w="1149531">
                  <a:extLst>
                    <a:ext uri="{9D8B030D-6E8A-4147-A177-3AD203B41FA5}">
                      <a16:colId xmlns:a16="http://schemas.microsoft.com/office/drawing/2014/main" val="3038099304"/>
                    </a:ext>
                  </a:extLst>
                </a:gridCol>
              </a:tblGrid>
              <a:tr h="370840">
                <a:tc>
                  <a:txBody>
                    <a:bodyPr/>
                    <a:lstStyle/>
                    <a:p>
                      <a:pPr algn="ctr"/>
                      <a:r>
                        <a:rPr lang="en-US" sz="1000" dirty="0" smtClean="0">
                          <a:latin typeface="Calibri Body"/>
                        </a:rPr>
                        <a:t>March - 21</a:t>
                      </a:r>
                      <a:endParaRPr lang="en-US" sz="1000" dirty="0">
                        <a:latin typeface="Calibri Body"/>
                      </a:endParaRPr>
                    </a:p>
                  </a:txBody>
                  <a:tcPr anchor="ctr"/>
                </a:tc>
                <a:tc>
                  <a:txBody>
                    <a:bodyPr/>
                    <a:lstStyle/>
                    <a:p>
                      <a:pPr algn="ctr"/>
                      <a:r>
                        <a:rPr lang="en-US" sz="1000" dirty="0" smtClean="0">
                          <a:latin typeface="Calibri Body"/>
                        </a:rPr>
                        <a:t>April - 21</a:t>
                      </a:r>
                      <a:endParaRPr lang="en-US" sz="1000" dirty="0">
                        <a:latin typeface="Calibri Body"/>
                      </a:endParaRPr>
                    </a:p>
                  </a:txBody>
                  <a:tcPr anchor="ctr"/>
                </a:tc>
                <a:tc>
                  <a:txBody>
                    <a:bodyPr/>
                    <a:lstStyle/>
                    <a:p>
                      <a:pPr algn="ctr"/>
                      <a:r>
                        <a:rPr lang="en-US" sz="1000" dirty="0" smtClean="0">
                          <a:latin typeface="Calibri Body"/>
                        </a:rPr>
                        <a:t>May - 21</a:t>
                      </a:r>
                      <a:endParaRPr lang="en-US" sz="1000" dirty="0">
                        <a:latin typeface="Calibri Body"/>
                      </a:endParaRPr>
                    </a:p>
                  </a:txBody>
                  <a:tcPr anchor="ctr"/>
                </a:tc>
                <a:tc>
                  <a:txBody>
                    <a:bodyPr/>
                    <a:lstStyle/>
                    <a:p>
                      <a:pPr algn="ctr"/>
                      <a:r>
                        <a:rPr lang="en-US" sz="1000" dirty="0" smtClean="0">
                          <a:latin typeface="Calibri Body"/>
                        </a:rPr>
                        <a:t>June – 21</a:t>
                      </a:r>
                      <a:endParaRPr lang="en-US" sz="1000" dirty="0">
                        <a:latin typeface="Calibri Body"/>
                      </a:endParaRPr>
                    </a:p>
                  </a:txBody>
                  <a:tcPr anchor="ctr"/>
                </a:tc>
                <a:tc>
                  <a:txBody>
                    <a:bodyPr/>
                    <a:lstStyle/>
                    <a:p>
                      <a:pPr algn="ctr"/>
                      <a:r>
                        <a:rPr lang="en-US" sz="1000" dirty="0" smtClean="0">
                          <a:latin typeface="Calibri Body"/>
                        </a:rPr>
                        <a:t>July - 21</a:t>
                      </a:r>
                      <a:endParaRPr lang="en-US" sz="1000" dirty="0">
                        <a:latin typeface="Calibri Body"/>
                      </a:endParaRPr>
                    </a:p>
                  </a:txBody>
                  <a:tcPr anchor="ctr"/>
                </a:tc>
                <a:extLst>
                  <a:ext uri="{0D108BD9-81ED-4DB2-BD59-A6C34878D82A}">
                    <a16:rowId xmlns:a16="http://schemas.microsoft.com/office/drawing/2014/main" val="3160407349"/>
                  </a:ext>
                </a:extLst>
              </a:tr>
            </a:tbl>
          </a:graphicData>
        </a:graphic>
      </p:graphicFrame>
      <p:graphicFrame>
        <p:nvGraphicFramePr>
          <p:cNvPr id="32" name="Table 31"/>
          <p:cNvGraphicFramePr>
            <a:graphicFrameLocks noGrp="1"/>
          </p:cNvGraphicFramePr>
          <p:nvPr>
            <p:extLst/>
          </p:nvPr>
        </p:nvGraphicFramePr>
        <p:xfrm>
          <a:off x="5667986" y="1540172"/>
          <a:ext cx="5709761" cy="370840"/>
        </p:xfrm>
        <a:graphic>
          <a:graphicData uri="http://schemas.openxmlformats.org/drawingml/2006/table">
            <a:tbl>
              <a:tblPr firstRow="1" bandRow="1">
                <a:tableStyleId>{5C22544A-7EE6-4342-B048-85BDC9FD1C3A}</a:tableStyleId>
              </a:tblPr>
              <a:tblGrid>
                <a:gridCol w="285488">
                  <a:extLst>
                    <a:ext uri="{9D8B030D-6E8A-4147-A177-3AD203B41FA5}">
                      <a16:colId xmlns:a16="http://schemas.microsoft.com/office/drawing/2014/main" val="197837249"/>
                    </a:ext>
                  </a:extLst>
                </a:gridCol>
                <a:gridCol w="285488">
                  <a:extLst>
                    <a:ext uri="{9D8B030D-6E8A-4147-A177-3AD203B41FA5}">
                      <a16:colId xmlns:a16="http://schemas.microsoft.com/office/drawing/2014/main" val="3184393959"/>
                    </a:ext>
                  </a:extLst>
                </a:gridCol>
                <a:gridCol w="285488">
                  <a:extLst>
                    <a:ext uri="{9D8B030D-6E8A-4147-A177-3AD203B41FA5}">
                      <a16:colId xmlns:a16="http://schemas.microsoft.com/office/drawing/2014/main" val="636376821"/>
                    </a:ext>
                  </a:extLst>
                </a:gridCol>
                <a:gridCol w="285488">
                  <a:extLst>
                    <a:ext uri="{9D8B030D-6E8A-4147-A177-3AD203B41FA5}">
                      <a16:colId xmlns:a16="http://schemas.microsoft.com/office/drawing/2014/main" val="2785168305"/>
                    </a:ext>
                  </a:extLst>
                </a:gridCol>
                <a:gridCol w="285488">
                  <a:extLst>
                    <a:ext uri="{9D8B030D-6E8A-4147-A177-3AD203B41FA5}">
                      <a16:colId xmlns:a16="http://schemas.microsoft.com/office/drawing/2014/main" val="1137982603"/>
                    </a:ext>
                  </a:extLst>
                </a:gridCol>
                <a:gridCol w="285488">
                  <a:extLst>
                    <a:ext uri="{9D8B030D-6E8A-4147-A177-3AD203B41FA5}">
                      <a16:colId xmlns:a16="http://schemas.microsoft.com/office/drawing/2014/main" val="3537658544"/>
                    </a:ext>
                  </a:extLst>
                </a:gridCol>
                <a:gridCol w="289196">
                  <a:extLst>
                    <a:ext uri="{9D8B030D-6E8A-4147-A177-3AD203B41FA5}">
                      <a16:colId xmlns:a16="http://schemas.microsoft.com/office/drawing/2014/main" val="1628476694"/>
                    </a:ext>
                  </a:extLst>
                </a:gridCol>
                <a:gridCol w="281781">
                  <a:extLst>
                    <a:ext uri="{9D8B030D-6E8A-4147-A177-3AD203B41FA5}">
                      <a16:colId xmlns:a16="http://schemas.microsoft.com/office/drawing/2014/main" val="990680924"/>
                    </a:ext>
                  </a:extLst>
                </a:gridCol>
                <a:gridCol w="285488">
                  <a:extLst>
                    <a:ext uri="{9D8B030D-6E8A-4147-A177-3AD203B41FA5}">
                      <a16:colId xmlns:a16="http://schemas.microsoft.com/office/drawing/2014/main" val="726408445"/>
                    </a:ext>
                  </a:extLst>
                </a:gridCol>
                <a:gridCol w="285488">
                  <a:extLst>
                    <a:ext uri="{9D8B030D-6E8A-4147-A177-3AD203B41FA5}">
                      <a16:colId xmlns:a16="http://schemas.microsoft.com/office/drawing/2014/main" val="3747771663"/>
                    </a:ext>
                  </a:extLst>
                </a:gridCol>
                <a:gridCol w="285488">
                  <a:extLst>
                    <a:ext uri="{9D8B030D-6E8A-4147-A177-3AD203B41FA5}">
                      <a16:colId xmlns:a16="http://schemas.microsoft.com/office/drawing/2014/main" val="3856295516"/>
                    </a:ext>
                  </a:extLst>
                </a:gridCol>
                <a:gridCol w="285488">
                  <a:extLst>
                    <a:ext uri="{9D8B030D-6E8A-4147-A177-3AD203B41FA5}">
                      <a16:colId xmlns:a16="http://schemas.microsoft.com/office/drawing/2014/main" val="4280307833"/>
                    </a:ext>
                  </a:extLst>
                </a:gridCol>
                <a:gridCol w="285488">
                  <a:extLst>
                    <a:ext uri="{9D8B030D-6E8A-4147-A177-3AD203B41FA5}">
                      <a16:colId xmlns:a16="http://schemas.microsoft.com/office/drawing/2014/main" val="2212708679"/>
                    </a:ext>
                  </a:extLst>
                </a:gridCol>
                <a:gridCol w="285488">
                  <a:extLst>
                    <a:ext uri="{9D8B030D-6E8A-4147-A177-3AD203B41FA5}">
                      <a16:colId xmlns:a16="http://schemas.microsoft.com/office/drawing/2014/main" val="185399090"/>
                    </a:ext>
                  </a:extLst>
                </a:gridCol>
                <a:gridCol w="285488">
                  <a:extLst>
                    <a:ext uri="{9D8B030D-6E8A-4147-A177-3AD203B41FA5}">
                      <a16:colId xmlns:a16="http://schemas.microsoft.com/office/drawing/2014/main" val="3195579079"/>
                    </a:ext>
                  </a:extLst>
                </a:gridCol>
                <a:gridCol w="285488">
                  <a:extLst>
                    <a:ext uri="{9D8B030D-6E8A-4147-A177-3AD203B41FA5}">
                      <a16:colId xmlns:a16="http://schemas.microsoft.com/office/drawing/2014/main" val="3286909542"/>
                    </a:ext>
                  </a:extLst>
                </a:gridCol>
                <a:gridCol w="285488">
                  <a:extLst>
                    <a:ext uri="{9D8B030D-6E8A-4147-A177-3AD203B41FA5}">
                      <a16:colId xmlns:a16="http://schemas.microsoft.com/office/drawing/2014/main" val="4052868612"/>
                    </a:ext>
                  </a:extLst>
                </a:gridCol>
                <a:gridCol w="285488">
                  <a:extLst>
                    <a:ext uri="{9D8B030D-6E8A-4147-A177-3AD203B41FA5}">
                      <a16:colId xmlns:a16="http://schemas.microsoft.com/office/drawing/2014/main" val="401763965"/>
                    </a:ext>
                  </a:extLst>
                </a:gridCol>
                <a:gridCol w="285488">
                  <a:extLst>
                    <a:ext uri="{9D8B030D-6E8A-4147-A177-3AD203B41FA5}">
                      <a16:colId xmlns:a16="http://schemas.microsoft.com/office/drawing/2014/main" val="3676100023"/>
                    </a:ext>
                  </a:extLst>
                </a:gridCol>
                <a:gridCol w="285488">
                  <a:extLst>
                    <a:ext uri="{9D8B030D-6E8A-4147-A177-3AD203B41FA5}">
                      <a16:colId xmlns:a16="http://schemas.microsoft.com/office/drawing/2014/main" val="1729535985"/>
                    </a:ext>
                  </a:extLst>
                </a:gridCol>
              </a:tblGrid>
              <a:tr h="370840">
                <a:tc>
                  <a:txBody>
                    <a:bodyPr/>
                    <a:lstStyle/>
                    <a:p>
                      <a:pPr marL="0" algn="ctr" defTabSz="914400" rtl="0" eaLnBrk="1" latinLnBrk="0" hangingPunct="1"/>
                      <a:r>
                        <a:rPr lang="en-US" sz="900" b="1" kern="1200" dirty="0" smtClean="0">
                          <a:solidFill>
                            <a:schemeClr val="lt1"/>
                          </a:solidFill>
                          <a:latin typeface="Calibri Body"/>
                          <a:ea typeface="+mn-ea"/>
                          <a:cs typeface="+mn-cs"/>
                        </a:rPr>
                        <a:t>15</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22</a:t>
                      </a:r>
                      <a:endParaRPr lang="en-US" sz="900" b="1" kern="1200" dirty="0">
                        <a:solidFill>
                          <a:schemeClr val="lt1"/>
                        </a:solidFill>
                        <a:latin typeface="Calibri Body"/>
                        <a:ea typeface="+mn-ea"/>
                        <a:cs typeface="+mn-cs"/>
                      </a:endParaRPr>
                    </a:p>
                  </a:txBody>
                  <a:tcPr marL="0" marR="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Calibri Body"/>
                        </a:rPr>
                        <a:t>29</a:t>
                      </a: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5</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12</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19</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26</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3</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10</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17</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24</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31</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7</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14</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21</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28</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5</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12</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19</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26</a:t>
                      </a:r>
                      <a:endParaRPr lang="en-US" sz="900" b="1" kern="1200" dirty="0">
                        <a:solidFill>
                          <a:schemeClr val="lt1"/>
                        </a:solidFill>
                        <a:latin typeface="Calibri Body"/>
                        <a:ea typeface="+mn-ea"/>
                        <a:cs typeface="+mn-cs"/>
                      </a:endParaRPr>
                    </a:p>
                  </a:txBody>
                  <a:tcPr marL="0" marR="0" anchor="ctr"/>
                </a:tc>
                <a:extLst>
                  <a:ext uri="{0D108BD9-81ED-4DB2-BD59-A6C34878D82A}">
                    <a16:rowId xmlns:a16="http://schemas.microsoft.com/office/drawing/2014/main" val="3160407349"/>
                  </a:ext>
                </a:extLst>
              </a:tr>
            </a:tbl>
          </a:graphicData>
        </a:graphic>
      </p:graphicFrame>
      <p:graphicFrame>
        <p:nvGraphicFramePr>
          <p:cNvPr id="34" name="Table 33"/>
          <p:cNvGraphicFramePr>
            <a:graphicFrameLocks noGrp="1"/>
          </p:cNvGraphicFramePr>
          <p:nvPr>
            <p:extLst/>
          </p:nvPr>
        </p:nvGraphicFramePr>
        <p:xfrm>
          <a:off x="4921672" y="1917897"/>
          <a:ext cx="691036" cy="926471"/>
        </p:xfrm>
        <a:graphic>
          <a:graphicData uri="http://schemas.openxmlformats.org/drawingml/2006/table">
            <a:tbl>
              <a:tblPr firstRow="1" bandRow="1">
                <a:tableStyleId>{5C22544A-7EE6-4342-B048-85BDC9FD1C3A}</a:tableStyleId>
              </a:tblPr>
              <a:tblGrid>
                <a:gridCol w="691036">
                  <a:extLst>
                    <a:ext uri="{9D8B030D-6E8A-4147-A177-3AD203B41FA5}">
                      <a16:colId xmlns:a16="http://schemas.microsoft.com/office/drawing/2014/main" val="3646946790"/>
                    </a:ext>
                  </a:extLst>
                </a:gridCol>
              </a:tblGrid>
              <a:tr h="926471">
                <a:tc>
                  <a:txBody>
                    <a:bodyPr/>
                    <a:lstStyle/>
                    <a:p>
                      <a:pPr algn="ctr"/>
                      <a:r>
                        <a:rPr lang="en-US" sz="1200" dirty="0" smtClean="0">
                          <a:latin typeface="Calibri Body"/>
                        </a:rPr>
                        <a:t>4 FTEs</a:t>
                      </a:r>
                      <a:endParaRPr lang="en-US" sz="1200" dirty="0">
                        <a:latin typeface="Calibri Body"/>
                      </a:endParaRPr>
                    </a:p>
                  </a:txBody>
                  <a:tcPr anchor="ctr"/>
                </a:tc>
                <a:extLst>
                  <a:ext uri="{0D108BD9-81ED-4DB2-BD59-A6C34878D82A}">
                    <a16:rowId xmlns:a16="http://schemas.microsoft.com/office/drawing/2014/main" val="851346422"/>
                  </a:ext>
                </a:extLst>
              </a:tr>
            </a:tbl>
          </a:graphicData>
        </a:graphic>
      </p:graphicFrame>
      <p:sp>
        <p:nvSpPr>
          <p:cNvPr id="69" name="TextBox 68"/>
          <p:cNvSpPr txBox="1"/>
          <p:nvPr/>
        </p:nvSpPr>
        <p:spPr>
          <a:xfrm>
            <a:off x="7907318" y="2935036"/>
            <a:ext cx="760144"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000000"/>
                </a:solidFill>
                <a:effectLst/>
                <a:uLnTx/>
                <a:uFillTx/>
              </a:rPr>
              <a:t>Ramp up</a:t>
            </a:r>
            <a:endParaRPr kumimoji="0" lang="en-US" sz="1050" b="1" i="0" u="none" strike="noStrike" kern="0" cap="none" spc="0" normalizeH="0" baseline="0" noProof="0" dirty="0">
              <a:ln>
                <a:noFill/>
              </a:ln>
              <a:solidFill>
                <a:srgbClr val="000000"/>
              </a:solidFill>
              <a:effectLst/>
              <a:uLnTx/>
              <a:uFillTx/>
            </a:endParaRPr>
          </a:p>
        </p:txBody>
      </p:sp>
      <p:sp>
        <p:nvSpPr>
          <p:cNvPr id="70" name="5-Point Star 69"/>
          <p:cNvSpPr/>
          <p:nvPr/>
        </p:nvSpPr>
        <p:spPr>
          <a:xfrm>
            <a:off x="8615863" y="2973429"/>
            <a:ext cx="156660" cy="172118"/>
          </a:xfrm>
          <a:prstGeom prst="star5">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p:cNvGraphicFramePr>
            <a:graphicFrameLocks noGrp="1"/>
          </p:cNvGraphicFramePr>
          <p:nvPr>
            <p:extLst>
              <p:ext uri="{D42A27DB-BD31-4B8C-83A1-F6EECF244321}">
                <p14:modId xmlns:p14="http://schemas.microsoft.com/office/powerpoint/2010/main" val="3341583649"/>
              </p:ext>
            </p:extLst>
          </p:nvPr>
        </p:nvGraphicFramePr>
        <p:xfrm>
          <a:off x="5667986" y="2403368"/>
          <a:ext cx="5709760" cy="420410"/>
        </p:xfrm>
        <a:graphic>
          <a:graphicData uri="http://schemas.openxmlformats.org/drawingml/2006/table">
            <a:tbl>
              <a:tblPr firstRow="1" bandRow="1">
                <a:tableStyleId>{5C22544A-7EE6-4342-B048-85BDC9FD1C3A}</a:tableStyleId>
              </a:tblPr>
              <a:tblGrid>
                <a:gridCol w="285488">
                  <a:extLst>
                    <a:ext uri="{9D8B030D-6E8A-4147-A177-3AD203B41FA5}">
                      <a16:colId xmlns:a16="http://schemas.microsoft.com/office/drawing/2014/main" val="3016615961"/>
                    </a:ext>
                  </a:extLst>
                </a:gridCol>
                <a:gridCol w="285488">
                  <a:extLst>
                    <a:ext uri="{9D8B030D-6E8A-4147-A177-3AD203B41FA5}">
                      <a16:colId xmlns:a16="http://schemas.microsoft.com/office/drawing/2014/main" val="4201092974"/>
                    </a:ext>
                  </a:extLst>
                </a:gridCol>
                <a:gridCol w="285488">
                  <a:extLst>
                    <a:ext uri="{9D8B030D-6E8A-4147-A177-3AD203B41FA5}">
                      <a16:colId xmlns:a16="http://schemas.microsoft.com/office/drawing/2014/main" val="2166919495"/>
                    </a:ext>
                  </a:extLst>
                </a:gridCol>
                <a:gridCol w="285488">
                  <a:extLst>
                    <a:ext uri="{9D8B030D-6E8A-4147-A177-3AD203B41FA5}">
                      <a16:colId xmlns:a16="http://schemas.microsoft.com/office/drawing/2014/main" val="1470398253"/>
                    </a:ext>
                  </a:extLst>
                </a:gridCol>
                <a:gridCol w="285488">
                  <a:extLst>
                    <a:ext uri="{9D8B030D-6E8A-4147-A177-3AD203B41FA5}">
                      <a16:colId xmlns:a16="http://schemas.microsoft.com/office/drawing/2014/main" val="4224680831"/>
                    </a:ext>
                  </a:extLst>
                </a:gridCol>
                <a:gridCol w="285488">
                  <a:extLst>
                    <a:ext uri="{9D8B030D-6E8A-4147-A177-3AD203B41FA5}">
                      <a16:colId xmlns:a16="http://schemas.microsoft.com/office/drawing/2014/main" val="3360462432"/>
                    </a:ext>
                  </a:extLst>
                </a:gridCol>
                <a:gridCol w="273920">
                  <a:extLst>
                    <a:ext uri="{9D8B030D-6E8A-4147-A177-3AD203B41FA5}">
                      <a16:colId xmlns:a16="http://schemas.microsoft.com/office/drawing/2014/main" val="1081447115"/>
                    </a:ext>
                  </a:extLst>
                </a:gridCol>
                <a:gridCol w="287383">
                  <a:extLst>
                    <a:ext uri="{9D8B030D-6E8A-4147-A177-3AD203B41FA5}">
                      <a16:colId xmlns:a16="http://schemas.microsoft.com/office/drawing/2014/main" val="2789723344"/>
                    </a:ext>
                  </a:extLst>
                </a:gridCol>
                <a:gridCol w="300446">
                  <a:extLst>
                    <a:ext uri="{9D8B030D-6E8A-4147-A177-3AD203B41FA5}">
                      <a16:colId xmlns:a16="http://schemas.microsoft.com/office/drawing/2014/main" val="765799136"/>
                    </a:ext>
                  </a:extLst>
                </a:gridCol>
                <a:gridCol w="274320">
                  <a:extLst>
                    <a:ext uri="{9D8B030D-6E8A-4147-A177-3AD203B41FA5}">
                      <a16:colId xmlns:a16="http://schemas.microsoft.com/office/drawing/2014/main" val="3325904463"/>
                    </a:ext>
                  </a:extLst>
                </a:gridCol>
                <a:gridCol w="287383">
                  <a:extLst>
                    <a:ext uri="{9D8B030D-6E8A-4147-A177-3AD203B41FA5}">
                      <a16:colId xmlns:a16="http://schemas.microsoft.com/office/drawing/2014/main" val="1420889738"/>
                    </a:ext>
                  </a:extLst>
                </a:gridCol>
                <a:gridCol w="300445">
                  <a:extLst>
                    <a:ext uri="{9D8B030D-6E8A-4147-A177-3AD203B41FA5}">
                      <a16:colId xmlns:a16="http://schemas.microsoft.com/office/drawing/2014/main" val="1469177671"/>
                    </a:ext>
                  </a:extLst>
                </a:gridCol>
                <a:gridCol w="274320">
                  <a:extLst>
                    <a:ext uri="{9D8B030D-6E8A-4147-A177-3AD203B41FA5}">
                      <a16:colId xmlns:a16="http://schemas.microsoft.com/office/drawing/2014/main" val="4130010687"/>
                    </a:ext>
                  </a:extLst>
                </a:gridCol>
                <a:gridCol w="300446">
                  <a:extLst>
                    <a:ext uri="{9D8B030D-6E8A-4147-A177-3AD203B41FA5}">
                      <a16:colId xmlns:a16="http://schemas.microsoft.com/office/drawing/2014/main" val="154926299"/>
                    </a:ext>
                  </a:extLst>
                </a:gridCol>
                <a:gridCol w="287383">
                  <a:extLst>
                    <a:ext uri="{9D8B030D-6E8A-4147-A177-3AD203B41FA5}">
                      <a16:colId xmlns:a16="http://schemas.microsoft.com/office/drawing/2014/main" val="895194115"/>
                    </a:ext>
                  </a:extLst>
                </a:gridCol>
                <a:gridCol w="274320">
                  <a:extLst>
                    <a:ext uri="{9D8B030D-6E8A-4147-A177-3AD203B41FA5}">
                      <a16:colId xmlns:a16="http://schemas.microsoft.com/office/drawing/2014/main" val="186813882"/>
                    </a:ext>
                  </a:extLst>
                </a:gridCol>
                <a:gridCol w="274320">
                  <a:extLst>
                    <a:ext uri="{9D8B030D-6E8A-4147-A177-3AD203B41FA5}">
                      <a16:colId xmlns:a16="http://schemas.microsoft.com/office/drawing/2014/main" val="384691272"/>
                    </a:ext>
                  </a:extLst>
                </a:gridCol>
                <a:gridCol w="274320">
                  <a:extLst>
                    <a:ext uri="{9D8B030D-6E8A-4147-A177-3AD203B41FA5}">
                      <a16:colId xmlns:a16="http://schemas.microsoft.com/office/drawing/2014/main" val="2018318780"/>
                    </a:ext>
                  </a:extLst>
                </a:gridCol>
                <a:gridCol w="287383">
                  <a:extLst>
                    <a:ext uri="{9D8B030D-6E8A-4147-A177-3AD203B41FA5}">
                      <a16:colId xmlns:a16="http://schemas.microsoft.com/office/drawing/2014/main" val="1987062015"/>
                    </a:ext>
                  </a:extLst>
                </a:gridCol>
                <a:gridCol w="300443">
                  <a:extLst>
                    <a:ext uri="{9D8B030D-6E8A-4147-A177-3AD203B41FA5}">
                      <a16:colId xmlns:a16="http://schemas.microsoft.com/office/drawing/2014/main" val="410469312"/>
                    </a:ext>
                  </a:extLst>
                </a:gridCol>
              </a:tblGrid>
              <a:tr h="420410">
                <a:tc>
                  <a:txBody>
                    <a:bodyPr/>
                    <a:lstStyle/>
                    <a:p>
                      <a:pPr algn="ctr"/>
                      <a:endParaRPr lang="en-US" sz="800" dirty="0">
                        <a:latin typeface="Calibri Body"/>
                      </a:endParaRPr>
                    </a:p>
                  </a:txBody>
                  <a:tcPr anchor="ctr">
                    <a:solidFill>
                      <a:schemeClr val="bg1">
                        <a:lumMod val="95000"/>
                      </a:schemeClr>
                    </a:solidFill>
                  </a:tcPr>
                </a:tc>
                <a:tc>
                  <a:txBody>
                    <a:bodyPr/>
                    <a:lstStyle/>
                    <a:p>
                      <a:pPr algn="ctr"/>
                      <a:endParaRPr lang="en-US" sz="800" dirty="0">
                        <a:latin typeface="Calibri Body"/>
                      </a:endParaRPr>
                    </a:p>
                  </a:txBody>
                  <a:tcPr anchor="ctr">
                    <a:solidFill>
                      <a:schemeClr val="bg1">
                        <a:lumMod val="95000"/>
                      </a:schemeClr>
                    </a:solidFill>
                  </a:tcPr>
                </a:tc>
                <a:tc>
                  <a:txBody>
                    <a:bodyPr/>
                    <a:lstStyle/>
                    <a:p>
                      <a:pPr algn="ctr"/>
                      <a:endParaRPr lang="en-US" sz="800" dirty="0">
                        <a:latin typeface="Calibri Body"/>
                      </a:endParaRPr>
                    </a:p>
                  </a:txBody>
                  <a:tcPr anchor="ctr">
                    <a:solidFill>
                      <a:schemeClr val="bg1">
                        <a:lumMod val="95000"/>
                      </a:schemeClr>
                    </a:solidFill>
                  </a:tcPr>
                </a:tc>
                <a:tc>
                  <a:txBody>
                    <a:bodyPr/>
                    <a:lstStyle/>
                    <a:p>
                      <a:pPr algn="ctr"/>
                      <a:endParaRPr lang="en-US" sz="800" dirty="0">
                        <a:latin typeface="Calibri Body"/>
                      </a:endParaRPr>
                    </a:p>
                  </a:txBody>
                  <a:tcPr anchor="ctr">
                    <a:solidFill>
                      <a:schemeClr val="bg1">
                        <a:lumMod val="95000"/>
                      </a:schemeClr>
                    </a:solidFill>
                  </a:tcPr>
                </a:tc>
                <a:tc>
                  <a:txBody>
                    <a:bodyPr/>
                    <a:lstStyle/>
                    <a:p>
                      <a:pPr algn="ctr"/>
                      <a:endParaRPr lang="en-US" sz="800" dirty="0">
                        <a:latin typeface="Calibri Body"/>
                      </a:endParaRPr>
                    </a:p>
                  </a:txBody>
                  <a:tcPr anchor="ctr">
                    <a:solidFill>
                      <a:schemeClr val="bg1">
                        <a:lumMod val="95000"/>
                      </a:schemeClr>
                    </a:solidFill>
                  </a:tcPr>
                </a:tc>
                <a:tc>
                  <a:txBody>
                    <a:bodyPr/>
                    <a:lstStyle/>
                    <a:p>
                      <a:pPr algn="ctr"/>
                      <a:endParaRPr lang="en-US" sz="800" dirty="0">
                        <a:solidFill>
                          <a:schemeClr val="bg1"/>
                        </a:solidFill>
                        <a:latin typeface="Calibri Body"/>
                      </a:endParaRPr>
                    </a:p>
                  </a:txBody>
                  <a:tcPr anchor="ctr">
                    <a:solidFill>
                      <a:schemeClr val="bg1">
                        <a:lumMod val="95000"/>
                      </a:schemeClr>
                    </a:solidFill>
                  </a:tcPr>
                </a:tc>
                <a:tc>
                  <a:txBody>
                    <a:bodyPr/>
                    <a:lstStyle/>
                    <a:p>
                      <a:pPr algn="ctr"/>
                      <a:endParaRPr lang="en-US" sz="800" dirty="0">
                        <a:solidFill>
                          <a:schemeClr val="bg1"/>
                        </a:solidFill>
                        <a:latin typeface="Calibri Body"/>
                      </a:endParaRPr>
                    </a:p>
                  </a:txBody>
                  <a:tcPr anchor="ctr">
                    <a:solidFill>
                      <a:srgbClr val="00B050"/>
                    </a:solidFill>
                  </a:tcPr>
                </a:tc>
                <a:tc>
                  <a:txBody>
                    <a:bodyPr/>
                    <a:lstStyle/>
                    <a:p>
                      <a:pPr algn="ctr"/>
                      <a:endParaRPr lang="en-US" sz="800" dirty="0">
                        <a:solidFill>
                          <a:schemeClr val="bg1"/>
                        </a:solidFill>
                        <a:latin typeface="Calibri Body"/>
                      </a:endParaRPr>
                    </a:p>
                  </a:txBody>
                  <a:tcPr anchor="ctr">
                    <a:solidFill>
                      <a:srgbClr val="00B050"/>
                    </a:solidFill>
                  </a:tcPr>
                </a:tc>
                <a:tc>
                  <a:txBody>
                    <a:bodyPr/>
                    <a:lstStyle/>
                    <a:p>
                      <a:pPr algn="ctr"/>
                      <a:endParaRPr lang="en-US" sz="800" dirty="0">
                        <a:solidFill>
                          <a:schemeClr val="bg1"/>
                        </a:solidFill>
                        <a:latin typeface="Calibri Body"/>
                      </a:endParaRPr>
                    </a:p>
                  </a:txBody>
                  <a:tcPr anchor="ctr">
                    <a:solidFill>
                      <a:srgbClr val="00B050"/>
                    </a:solidFill>
                  </a:tcPr>
                </a:tc>
                <a:tc>
                  <a:txBody>
                    <a:bodyPr/>
                    <a:lstStyle/>
                    <a:p>
                      <a:pPr algn="ctr"/>
                      <a:endParaRPr lang="en-US" sz="800" dirty="0">
                        <a:latin typeface="Calibri Body"/>
                      </a:endParaRPr>
                    </a:p>
                  </a:txBody>
                  <a:tcPr anchor="ctr">
                    <a:solidFill>
                      <a:schemeClr val="bg1">
                        <a:lumMod val="65000"/>
                      </a:schemeClr>
                    </a:solidFill>
                  </a:tcPr>
                </a:tc>
                <a:tc>
                  <a:txBody>
                    <a:bodyPr/>
                    <a:lstStyle/>
                    <a:p>
                      <a:pPr algn="ctr"/>
                      <a:endParaRPr lang="en-US" sz="800" dirty="0">
                        <a:solidFill>
                          <a:schemeClr val="bg1"/>
                        </a:solidFill>
                        <a:latin typeface="Calibri Body"/>
                      </a:endParaRPr>
                    </a:p>
                  </a:txBody>
                  <a:tcPr anchor="ctr">
                    <a:solidFill>
                      <a:schemeClr val="bg1">
                        <a:lumMod val="65000"/>
                      </a:schemeClr>
                    </a:solidFill>
                  </a:tcPr>
                </a:tc>
                <a:tc>
                  <a:txBody>
                    <a:bodyPr/>
                    <a:lstStyle/>
                    <a:p>
                      <a:pPr algn="ctr"/>
                      <a:endParaRPr lang="en-US" sz="800" dirty="0">
                        <a:solidFill>
                          <a:schemeClr val="bg1"/>
                        </a:solidFill>
                        <a:latin typeface="Calibri Body"/>
                      </a:endParaRPr>
                    </a:p>
                  </a:txBody>
                  <a:tcPr anchor="ctr">
                    <a:solidFill>
                      <a:schemeClr val="accent3">
                        <a:lumMod val="75000"/>
                      </a:schemeClr>
                    </a:solidFill>
                  </a:tcPr>
                </a:tc>
                <a:tc>
                  <a:txBody>
                    <a:bodyPr/>
                    <a:lstStyle/>
                    <a:p>
                      <a:pPr algn="ctr"/>
                      <a:endParaRPr lang="en-US" sz="800" dirty="0">
                        <a:solidFill>
                          <a:schemeClr val="bg1"/>
                        </a:solidFill>
                        <a:latin typeface="Calibri Body"/>
                      </a:endParaRPr>
                    </a:p>
                  </a:txBody>
                  <a:tcPr anchor="ctr">
                    <a:solidFill>
                      <a:schemeClr val="bg1">
                        <a:lumMod val="65000"/>
                      </a:schemeClr>
                    </a:solidFill>
                  </a:tcPr>
                </a:tc>
                <a:tc>
                  <a:txBody>
                    <a:bodyPr/>
                    <a:lstStyle/>
                    <a:p>
                      <a:pPr algn="ctr"/>
                      <a:endParaRPr lang="en-US" sz="700" b="0" dirty="0">
                        <a:solidFill>
                          <a:schemeClr val="bg1"/>
                        </a:solidFill>
                        <a:latin typeface="Calibri Body"/>
                      </a:endParaRPr>
                    </a:p>
                  </a:txBody>
                  <a:tcPr anchor="ctr">
                    <a:solidFill>
                      <a:srgbClr val="FFC000"/>
                    </a:solidFill>
                  </a:tcPr>
                </a:tc>
                <a:tc>
                  <a:txBody>
                    <a:bodyPr/>
                    <a:lstStyle/>
                    <a:p>
                      <a:pPr algn="ctr"/>
                      <a:endParaRPr lang="en-US" sz="700" b="0" dirty="0">
                        <a:solidFill>
                          <a:schemeClr val="bg1"/>
                        </a:solidFill>
                        <a:latin typeface="Calibri Body"/>
                      </a:endParaRPr>
                    </a:p>
                  </a:txBody>
                  <a:tcPr anchor="ctr">
                    <a:solidFill>
                      <a:srgbClr val="FFC000"/>
                    </a:solidFill>
                  </a:tcPr>
                </a:tc>
                <a:tc>
                  <a:txBody>
                    <a:bodyPr/>
                    <a:lstStyle/>
                    <a:p>
                      <a:pPr algn="ctr"/>
                      <a:endParaRPr lang="en-US" sz="800" dirty="0">
                        <a:solidFill>
                          <a:schemeClr val="bg1"/>
                        </a:solidFill>
                        <a:latin typeface="Calibri Body"/>
                      </a:endParaRPr>
                    </a:p>
                  </a:txBody>
                  <a:tcPr anchor="ctr">
                    <a:solidFill>
                      <a:srgbClr val="FFC000"/>
                    </a:solidFill>
                  </a:tcPr>
                </a:tc>
                <a:tc>
                  <a:txBody>
                    <a:bodyPr/>
                    <a:lstStyle/>
                    <a:p>
                      <a:pPr algn="ctr"/>
                      <a:endParaRPr lang="en-US" sz="800" dirty="0">
                        <a:solidFill>
                          <a:schemeClr val="bg1"/>
                        </a:solidFill>
                        <a:latin typeface="Calibri Body"/>
                      </a:endParaRPr>
                    </a:p>
                  </a:txBody>
                  <a:tcPr anchor="ctr">
                    <a:solidFill>
                      <a:srgbClr val="FFC000"/>
                    </a:solidFill>
                  </a:tcPr>
                </a:tc>
                <a:tc>
                  <a:txBody>
                    <a:bodyPr/>
                    <a:lstStyle/>
                    <a:p>
                      <a:pPr algn="ctr"/>
                      <a:endParaRPr lang="en-US" sz="800" dirty="0">
                        <a:solidFill>
                          <a:schemeClr val="bg1"/>
                        </a:solidFill>
                        <a:latin typeface="Calibri Body"/>
                      </a:endParaRPr>
                    </a:p>
                  </a:txBody>
                  <a:tcPr anchor="ctr">
                    <a:solidFill>
                      <a:schemeClr val="bg1">
                        <a:lumMod val="95000"/>
                      </a:schemeClr>
                    </a:solidFill>
                  </a:tcPr>
                </a:tc>
                <a:tc>
                  <a:txBody>
                    <a:bodyPr/>
                    <a:lstStyle/>
                    <a:p>
                      <a:pPr algn="ctr"/>
                      <a:endParaRPr lang="en-US" sz="800" dirty="0">
                        <a:solidFill>
                          <a:schemeClr val="bg1"/>
                        </a:solidFill>
                        <a:latin typeface="Calibri Body"/>
                      </a:endParaRPr>
                    </a:p>
                  </a:txBody>
                  <a:tcPr anchor="ctr">
                    <a:solidFill>
                      <a:schemeClr val="bg1">
                        <a:lumMod val="95000"/>
                      </a:schemeClr>
                    </a:solidFill>
                  </a:tcPr>
                </a:tc>
                <a:tc>
                  <a:txBody>
                    <a:bodyPr/>
                    <a:lstStyle/>
                    <a:p>
                      <a:pPr algn="ctr"/>
                      <a:endParaRPr lang="en-US" sz="800" dirty="0">
                        <a:solidFill>
                          <a:schemeClr val="bg1"/>
                        </a:solidFill>
                        <a:latin typeface="Calibri Body"/>
                      </a:endParaRPr>
                    </a:p>
                  </a:txBody>
                  <a:tcPr anchor="ctr">
                    <a:solidFill>
                      <a:schemeClr val="bg1">
                        <a:lumMod val="95000"/>
                      </a:schemeClr>
                    </a:solidFill>
                  </a:tcPr>
                </a:tc>
                <a:extLst>
                  <a:ext uri="{0D108BD9-81ED-4DB2-BD59-A6C34878D82A}">
                    <a16:rowId xmlns:a16="http://schemas.microsoft.com/office/drawing/2014/main" val="2317216407"/>
                  </a:ext>
                </a:extLst>
              </a:tr>
            </a:tbl>
          </a:graphicData>
        </a:graphic>
      </p:graphicFrame>
      <p:grpSp>
        <p:nvGrpSpPr>
          <p:cNvPr id="44" name="Group 43"/>
          <p:cNvGrpSpPr/>
          <p:nvPr/>
        </p:nvGrpSpPr>
        <p:grpSpPr>
          <a:xfrm>
            <a:off x="10300733" y="980551"/>
            <a:ext cx="182880" cy="1826429"/>
            <a:chOff x="6385768" y="1048116"/>
            <a:chExt cx="182880" cy="2901995"/>
          </a:xfrm>
        </p:grpSpPr>
        <p:sp>
          <p:nvSpPr>
            <p:cNvPr id="45" name="Flowchart: Merge 44"/>
            <p:cNvSpPr/>
            <p:nvPr/>
          </p:nvSpPr>
          <p:spPr>
            <a:xfrm>
              <a:off x="6385768" y="1048116"/>
              <a:ext cx="182880" cy="182880"/>
            </a:xfrm>
            <a:prstGeom prst="flowChartMerge">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cxnSp>
          <p:nvCxnSpPr>
            <p:cNvPr id="46" name="Straight Connector 45"/>
            <p:cNvCxnSpPr/>
            <p:nvPr/>
          </p:nvCxnSpPr>
          <p:spPr>
            <a:xfrm>
              <a:off x="6484900" y="1334925"/>
              <a:ext cx="0" cy="2615186"/>
            </a:xfrm>
            <a:prstGeom prst="line">
              <a:avLst/>
            </a:prstGeom>
            <a:noFill/>
            <a:ln w="28575" cap="flat" cmpd="sng" algn="ctr">
              <a:solidFill>
                <a:srgbClr val="000000"/>
              </a:solidFill>
              <a:prstDash val="dash"/>
            </a:ln>
            <a:effectLst/>
          </p:spPr>
        </p:cxnSp>
      </p:grpSp>
      <p:sp>
        <p:nvSpPr>
          <p:cNvPr id="2" name="5-Point Star 1"/>
          <p:cNvSpPr/>
          <p:nvPr/>
        </p:nvSpPr>
        <p:spPr>
          <a:xfrm>
            <a:off x="10483613" y="2465154"/>
            <a:ext cx="279943" cy="257251"/>
          </a:xfrm>
          <a:prstGeom prst="star5">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Table 35"/>
          <p:cNvGraphicFramePr>
            <a:graphicFrameLocks noGrp="1"/>
          </p:cNvGraphicFramePr>
          <p:nvPr>
            <p:extLst/>
          </p:nvPr>
        </p:nvGraphicFramePr>
        <p:xfrm>
          <a:off x="4000794" y="2382778"/>
          <a:ext cx="920877" cy="461590"/>
        </p:xfrm>
        <a:graphic>
          <a:graphicData uri="http://schemas.openxmlformats.org/drawingml/2006/table">
            <a:tbl>
              <a:tblPr firstRow="1" bandRow="1">
                <a:tableStyleId>{5C22544A-7EE6-4342-B048-85BDC9FD1C3A}</a:tableStyleId>
              </a:tblPr>
              <a:tblGrid>
                <a:gridCol w="920877">
                  <a:extLst>
                    <a:ext uri="{9D8B030D-6E8A-4147-A177-3AD203B41FA5}">
                      <a16:colId xmlns:a16="http://schemas.microsoft.com/office/drawing/2014/main" val="3646946790"/>
                    </a:ext>
                  </a:extLst>
                </a:gridCol>
              </a:tblGrid>
              <a:tr h="461590">
                <a:tc>
                  <a:txBody>
                    <a:bodyPr/>
                    <a:lstStyle/>
                    <a:p>
                      <a:pPr algn="ctr"/>
                      <a:r>
                        <a:rPr lang="en-US" sz="1200" dirty="0" smtClean="0">
                          <a:latin typeface="Calibri Body"/>
                        </a:rPr>
                        <a:t>Paper Mail</a:t>
                      </a:r>
                      <a:endParaRPr lang="en-US" sz="1200" dirty="0">
                        <a:latin typeface="Calibri Body"/>
                      </a:endParaRPr>
                    </a:p>
                  </a:txBody>
                  <a:tcPr anchor="ctr"/>
                </a:tc>
                <a:extLst>
                  <a:ext uri="{0D108BD9-81ED-4DB2-BD59-A6C34878D82A}">
                    <a16:rowId xmlns:a16="http://schemas.microsoft.com/office/drawing/2014/main" val="851346422"/>
                  </a:ext>
                </a:extLst>
              </a:tr>
            </a:tbl>
          </a:graphicData>
        </a:graphic>
      </p:graphicFrame>
      <p:graphicFrame>
        <p:nvGraphicFramePr>
          <p:cNvPr id="33" name="Table 32"/>
          <p:cNvGraphicFramePr>
            <a:graphicFrameLocks noGrp="1"/>
          </p:cNvGraphicFramePr>
          <p:nvPr>
            <p:extLst/>
          </p:nvPr>
        </p:nvGraphicFramePr>
        <p:xfrm>
          <a:off x="4000794" y="1917898"/>
          <a:ext cx="920877" cy="464879"/>
        </p:xfrm>
        <a:graphic>
          <a:graphicData uri="http://schemas.openxmlformats.org/drawingml/2006/table">
            <a:tbl>
              <a:tblPr firstRow="1" bandRow="1">
                <a:tableStyleId>{5C22544A-7EE6-4342-B048-85BDC9FD1C3A}</a:tableStyleId>
              </a:tblPr>
              <a:tblGrid>
                <a:gridCol w="920877">
                  <a:extLst>
                    <a:ext uri="{9D8B030D-6E8A-4147-A177-3AD203B41FA5}">
                      <a16:colId xmlns:a16="http://schemas.microsoft.com/office/drawing/2014/main" val="3646946790"/>
                    </a:ext>
                  </a:extLst>
                </a:gridCol>
              </a:tblGrid>
              <a:tr h="464879">
                <a:tc>
                  <a:txBody>
                    <a:bodyPr/>
                    <a:lstStyle/>
                    <a:p>
                      <a:pPr algn="ctr"/>
                      <a:r>
                        <a:rPr lang="en-US" sz="1200" dirty="0" smtClean="0">
                          <a:latin typeface="Calibri Body"/>
                        </a:rPr>
                        <a:t>GL Mailbox</a:t>
                      </a:r>
                      <a:endParaRPr lang="en-US" sz="1200" dirty="0">
                        <a:latin typeface="Calibri Body"/>
                      </a:endParaRPr>
                    </a:p>
                  </a:txBody>
                  <a:tcPr anchor="ctr"/>
                </a:tc>
                <a:extLst>
                  <a:ext uri="{0D108BD9-81ED-4DB2-BD59-A6C34878D82A}">
                    <a16:rowId xmlns:a16="http://schemas.microsoft.com/office/drawing/2014/main" val="851346422"/>
                  </a:ext>
                </a:extLst>
              </a:tr>
            </a:tbl>
          </a:graphicData>
        </a:graphic>
      </p:graphicFrame>
      <p:sp>
        <p:nvSpPr>
          <p:cNvPr id="3" name="TextBox 2"/>
          <p:cNvSpPr txBox="1"/>
          <p:nvPr/>
        </p:nvSpPr>
        <p:spPr>
          <a:xfrm>
            <a:off x="5697830" y="2053028"/>
            <a:ext cx="2795637" cy="184666"/>
          </a:xfrm>
          <a:prstGeom prst="rect">
            <a:avLst/>
          </a:prstGeom>
          <a:noFill/>
        </p:spPr>
        <p:txBody>
          <a:bodyPr wrap="none" lIns="0" tIns="0" rIns="0" bIns="0" rtlCol="0">
            <a:spAutoFit/>
          </a:bodyPr>
          <a:lstStyle/>
          <a:p>
            <a:r>
              <a:rPr lang="en-US" sz="1200" b="1" dirty="0" smtClean="0"/>
              <a:t>Moved to Steady State from WC 06/07 </a:t>
            </a:r>
          </a:p>
        </p:txBody>
      </p:sp>
    </p:spTree>
    <p:extLst>
      <p:ext uri="{BB962C8B-B14F-4D97-AF65-F5344CB8AC3E}">
        <p14:creationId xmlns:p14="http://schemas.microsoft.com/office/powerpoint/2010/main" val="2007157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260671" y="41624"/>
            <a:ext cx="7682325" cy="645676"/>
          </a:xfrm>
        </p:spPr>
        <p:txBody>
          <a:bodyPr>
            <a:normAutofit/>
          </a:bodyPr>
          <a:lstStyle/>
          <a:p>
            <a:r>
              <a:rPr lang="en-US" sz="2400" dirty="0" smtClean="0">
                <a:latin typeface="Calibri heading"/>
              </a:rPr>
              <a:t>Paper Mail- Performance dashboard</a:t>
            </a:r>
            <a:endParaRPr lang="en-US" sz="2400" dirty="0">
              <a:latin typeface="Calibri heading"/>
            </a:endParaRPr>
          </a:p>
        </p:txBody>
      </p:sp>
      <p:sp>
        <p:nvSpPr>
          <p:cNvPr id="6" name="TextBox 5"/>
          <p:cNvSpPr txBox="1"/>
          <p:nvPr/>
        </p:nvSpPr>
        <p:spPr>
          <a:xfrm>
            <a:off x="259307" y="6623161"/>
            <a:ext cx="2810980" cy="138499"/>
          </a:xfrm>
          <a:prstGeom prst="rect">
            <a:avLst/>
          </a:prstGeom>
          <a:noFill/>
        </p:spPr>
        <p:txBody>
          <a:bodyPr wrap="square" lIns="0" tIns="0" rIns="0" bIns="0" rtlCol="0">
            <a:spAutoFit/>
          </a:bodyPr>
          <a:lstStyle/>
          <a:p>
            <a:r>
              <a:rPr lang="en-US" sz="900" i="1" dirty="0" smtClean="0"/>
              <a:t>*Performance data is from 02/08/2021 to 04/02/2021</a:t>
            </a:r>
          </a:p>
        </p:txBody>
      </p:sp>
      <p:sp>
        <p:nvSpPr>
          <p:cNvPr id="11" name="TextBox 10"/>
          <p:cNvSpPr txBox="1"/>
          <p:nvPr/>
        </p:nvSpPr>
        <p:spPr>
          <a:xfrm>
            <a:off x="9013371" y="797483"/>
            <a:ext cx="2426761" cy="215444"/>
          </a:xfrm>
          <a:prstGeom prst="rect">
            <a:avLst/>
          </a:prstGeom>
          <a:noFill/>
        </p:spPr>
        <p:txBody>
          <a:bodyPr wrap="square" lIns="0" tIns="0" rIns="0" bIns="0" rtlCol="0">
            <a:spAutoFit/>
          </a:bodyPr>
          <a:lstStyle/>
          <a:p>
            <a:r>
              <a:rPr lang="en-US" sz="1400" b="1" u="sng" dirty="0" smtClean="0">
                <a:latin typeface="+mj-lt"/>
              </a:rPr>
              <a:t>Key Points/Observations </a:t>
            </a:r>
          </a:p>
        </p:txBody>
      </p:sp>
      <p:sp>
        <p:nvSpPr>
          <p:cNvPr id="15" name="Rectangle 14"/>
          <p:cNvSpPr/>
          <p:nvPr/>
        </p:nvSpPr>
        <p:spPr>
          <a:xfrm>
            <a:off x="8521148" y="1099617"/>
            <a:ext cx="3485321" cy="4598818"/>
          </a:xfrm>
          <a:prstGeom prst="rect">
            <a:avLst/>
          </a:prstGeom>
          <a:noFill/>
          <a:ln w="12700" cap="flat" cmpd="sng" algn="ctr">
            <a:solidFill>
              <a:schemeClr val="tx1"/>
            </a:solidFill>
            <a:prstDash val="dash"/>
          </a:ln>
          <a:effectLst/>
        </p:spPr>
        <p:txBody>
          <a:bodyPr rtlCol="0" anchor="t"/>
          <a:lstStyle/>
          <a:p>
            <a:pPr marR="0" lvl="0" algn="just" defTabSz="914400" eaLnBrk="1" fontAlgn="auto" latinLnBrk="0" hangingPunct="1">
              <a:lnSpc>
                <a:spcPct val="100000"/>
              </a:lnSpc>
              <a:spcBef>
                <a:spcPts val="0"/>
              </a:spcBef>
              <a:spcAft>
                <a:spcPts val="0"/>
              </a:spcAft>
              <a:buClrTx/>
              <a:buSzTx/>
              <a:tabLst/>
              <a:defRPr/>
            </a:pPr>
            <a:r>
              <a:rPr lang="en-US" sz="1100" b="1" u="sng" kern="0" dirty="0" smtClean="0">
                <a:latin typeface="Calibri Body"/>
              </a:rPr>
              <a:t>Queues in scope</a:t>
            </a:r>
            <a:r>
              <a:rPr lang="en-US" sz="1100" b="1" kern="0" dirty="0" smtClean="0">
                <a:latin typeface="Calibri Body"/>
              </a:rPr>
              <a:t>:  </a:t>
            </a:r>
            <a:r>
              <a:rPr lang="en-US" sz="1100" kern="0" dirty="0" smtClean="0">
                <a:latin typeface="Calibri Body"/>
              </a:rPr>
              <a:t> Non restricted files</a:t>
            </a:r>
            <a:endParaRPr lang="en-US" sz="1100" kern="0" dirty="0">
              <a:latin typeface="Calibri Body"/>
            </a:endParaRPr>
          </a:p>
          <a:p>
            <a:pPr marR="0" lvl="0" algn="just" defTabSz="914400" eaLnBrk="1" fontAlgn="auto" latinLnBrk="0" hangingPunct="1">
              <a:lnSpc>
                <a:spcPct val="100000"/>
              </a:lnSpc>
              <a:spcBef>
                <a:spcPts val="0"/>
              </a:spcBef>
              <a:spcAft>
                <a:spcPts val="0"/>
              </a:spcAft>
              <a:buClrTx/>
              <a:buSzTx/>
              <a:tabLst/>
              <a:defRPr/>
            </a:pPr>
            <a:endParaRPr lang="en-US" sz="1100" kern="0" dirty="0" smtClean="0">
              <a:latin typeface="Calibri Body"/>
            </a:endParaRPr>
          </a:p>
          <a:p>
            <a:pPr lvl="0" algn="just">
              <a:defRPr/>
            </a:pPr>
            <a:r>
              <a:rPr lang="en-US" sz="1100" b="1" u="sng" kern="0" dirty="0">
                <a:latin typeface="Calibri Body"/>
              </a:rPr>
              <a:t>Queues </a:t>
            </a:r>
            <a:r>
              <a:rPr lang="en-US" sz="1100" b="1" u="sng" kern="0" dirty="0" smtClean="0">
                <a:latin typeface="Calibri Body"/>
              </a:rPr>
              <a:t>out of scope</a:t>
            </a:r>
            <a:r>
              <a:rPr lang="en-US" sz="1100" b="1" kern="0" dirty="0">
                <a:latin typeface="Calibri Body"/>
              </a:rPr>
              <a:t>: </a:t>
            </a:r>
            <a:r>
              <a:rPr lang="en-US" sz="1100" kern="0" dirty="0" smtClean="0">
                <a:latin typeface="Calibri Body"/>
              </a:rPr>
              <a:t>Restricted Files</a:t>
            </a:r>
            <a:endParaRPr lang="en-US" sz="1100" kern="0" dirty="0">
              <a:latin typeface="Calibri Body"/>
            </a:endParaRPr>
          </a:p>
          <a:p>
            <a:pPr marR="0" lvl="0" algn="just" defTabSz="914400" eaLnBrk="1" fontAlgn="auto" latinLnBrk="0" hangingPunct="1">
              <a:lnSpc>
                <a:spcPct val="100000"/>
              </a:lnSpc>
              <a:spcBef>
                <a:spcPts val="0"/>
              </a:spcBef>
              <a:spcAft>
                <a:spcPts val="0"/>
              </a:spcAft>
              <a:buClrTx/>
              <a:buSzTx/>
              <a:tabLst/>
              <a:defRPr/>
            </a:pPr>
            <a:endParaRPr lang="en-US" sz="1100" kern="0" dirty="0" smtClean="0">
              <a:latin typeface="Calibri Body"/>
            </a:endParaRPr>
          </a:p>
          <a:p>
            <a:pPr lvl="0" algn="just">
              <a:defRPr/>
            </a:pPr>
            <a:r>
              <a:rPr lang="en-US" sz="1100" b="1" u="sng" kern="0" dirty="0" smtClean="0">
                <a:latin typeface="Calibri Body"/>
              </a:rPr>
              <a:t>Quality </a:t>
            </a:r>
            <a:r>
              <a:rPr lang="en-US" sz="1100" b="1" u="sng" kern="0" dirty="0">
                <a:latin typeface="Calibri Body"/>
              </a:rPr>
              <a:t>(Critical)</a:t>
            </a:r>
            <a:r>
              <a:rPr lang="en-US" sz="1100" b="1" kern="0" dirty="0">
                <a:latin typeface="Calibri Body"/>
              </a:rPr>
              <a:t> : </a:t>
            </a:r>
            <a:endParaRPr lang="en-US" sz="1100" b="1" kern="0" dirty="0" smtClean="0">
              <a:latin typeface="Calibri Body"/>
            </a:endParaRPr>
          </a:p>
          <a:p>
            <a:pPr marL="171450" lvl="0" indent="-171450" algn="just">
              <a:buFont typeface="Arial" panose="020B0604020202020204" pitchFamily="34" charset="0"/>
              <a:buChar char="•"/>
              <a:defRPr/>
            </a:pPr>
            <a:r>
              <a:rPr lang="en-US" sz="1100" kern="0" dirty="0" smtClean="0">
                <a:latin typeface="Calibri Body"/>
              </a:rPr>
              <a:t>Paper Mail: Team achieved 100% </a:t>
            </a:r>
            <a:r>
              <a:rPr lang="en-US" sz="1100" kern="0" dirty="0">
                <a:latin typeface="Calibri Body"/>
              </a:rPr>
              <a:t>a</a:t>
            </a:r>
            <a:r>
              <a:rPr lang="en-US" sz="1100" kern="0" dirty="0" smtClean="0">
                <a:latin typeface="Calibri Body"/>
              </a:rPr>
              <a:t>ccuracy from day 1 of ramp </a:t>
            </a:r>
          </a:p>
          <a:p>
            <a:pPr marL="628650" lvl="1" indent="-171450" algn="just">
              <a:buFont typeface="Arial" panose="020B0604020202020204" pitchFamily="34" charset="0"/>
              <a:buChar char="•"/>
              <a:defRPr/>
            </a:pPr>
            <a:r>
              <a:rPr lang="en-US" sz="1100" kern="0" dirty="0" smtClean="0">
                <a:latin typeface="Calibri Body"/>
              </a:rPr>
              <a:t>Quality audits performed by </a:t>
            </a:r>
            <a:r>
              <a:rPr lang="en-US" sz="1100" kern="0" dirty="0" err="1" smtClean="0">
                <a:latin typeface="Calibri Body"/>
              </a:rPr>
              <a:t>Pru</a:t>
            </a:r>
            <a:r>
              <a:rPr lang="en-US" sz="1100" kern="0" dirty="0" smtClean="0">
                <a:latin typeface="Calibri Body"/>
              </a:rPr>
              <a:t> SMEs as per the agreed %</a:t>
            </a:r>
          </a:p>
          <a:p>
            <a:pPr marL="628650" lvl="1" indent="-171450" algn="just">
              <a:buFont typeface="Arial" panose="020B0604020202020204" pitchFamily="34" charset="0"/>
              <a:buChar char="•"/>
              <a:defRPr/>
            </a:pPr>
            <a:r>
              <a:rPr lang="en-US" sz="1100" kern="0" dirty="0" smtClean="0">
                <a:latin typeface="Calibri Body"/>
              </a:rPr>
              <a:t>Well </a:t>
            </a:r>
            <a:r>
              <a:rPr lang="en-US" sz="1100" kern="0" dirty="0">
                <a:latin typeface="Calibri Body"/>
              </a:rPr>
              <a:t>defined quality audit parameters are available in Quality Tracking System (QTS) to record audit </a:t>
            </a:r>
            <a:r>
              <a:rPr lang="en-US" sz="1100" kern="0" dirty="0" smtClean="0">
                <a:latin typeface="Calibri Body"/>
              </a:rPr>
              <a:t>score</a:t>
            </a:r>
            <a:endParaRPr lang="en-US" sz="1100" kern="0" dirty="0">
              <a:latin typeface="Calibri Body"/>
            </a:endParaRPr>
          </a:p>
          <a:p>
            <a:pPr marL="628650" lvl="1" indent="-171450" algn="just">
              <a:buFont typeface="Arial" panose="020B0604020202020204" pitchFamily="34" charset="0"/>
              <a:buChar char="•"/>
              <a:defRPr/>
            </a:pPr>
            <a:r>
              <a:rPr lang="en-US" sz="1100" kern="0" dirty="0" smtClean="0">
                <a:latin typeface="Calibri Body"/>
              </a:rPr>
              <a:t>EXL QA will pick up the QC. QC sample will be pulled by EXL QA</a:t>
            </a:r>
          </a:p>
          <a:p>
            <a:pPr lvl="0" algn="just">
              <a:defRPr/>
            </a:pPr>
            <a:endParaRPr lang="en-US" sz="1100" b="1" u="sng" kern="0" dirty="0" smtClean="0">
              <a:latin typeface="Calibri Body"/>
            </a:endParaRPr>
          </a:p>
          <a:p>
            <a:pPr lvl="0" algn="just">
              <a:defRPr/>
            </a:pPr>
            <a:r>
              <a:rPr lang="en-US" sz="1100" b="1" u="sng" kern="0" dirty="0">
                <a:latin typeface="Calibri Body"/>
              </a:rPr>
              <a:t>Volume/Production</a:t>
            </a:r>
            <a:r>
              <a:rPr lang="en-US" sz="1100" b="1" kern="0" dirty="0">
                <a:latin typeface="Calibri Body"/>
              </a:rPr>
              <a:t>: </a:t>
            </a:r>
            <a:endParaRPr lang="en-US" sz="1100" b="1" kern="0" dirty="0" smtClean="0">
              <a:latin typeface="Calibri Body"/>
            </a:endParaRPr>
          </a:p>
          <a:p>
            <a:pPr marL="171450" indent="-171450">
              <a:buClr>
                <a:schemeClr val="tx1"/>
              </a:buClr>
              <a:buFont typeface="Arial" panose="020B0604020202020204" pitchFamily="34" charset="0"/>
              <a:buChar char="•"/>
              <a:defRPr/>
            </a:pPr>
            <a:r>
              <a:rPr lang="en-US" sz="1100" kern="0" dirty="0">
                <a:latin typeface="Calibri Body"/>
                <a:cs typeface="Arial" panose="020B0604020202020204" pitchFamily="34" charset="0"/>
              </a:rPr>
              <a:t>Team received </a:t>
            </a:r>
            <a:r>
              <a:rPr lang="en-US" sz="1100" kern="0" dirty="0" smtClean="0">
                <a:latin typeface="Calibri Body"/>
                <a:cs typeface="Arial" panose="020B0604020202020204" pitchFamily="34" charset="0"/>
              </a:rPr>
              <a:t>1140 </a:t>
            </a:r>
            <a:r>
              <a:rPr lang="en-US" sz="1100" kern="0" dirty="0">
                <a:latin typeface="Calibri Body"/>
                <a:cs typeface="Arial" panose="020B0604020202020204" pitchFamily="34" charset="0"/>
              </a:rPr>
              <a:t>files against the target of </a:t>
            </a:r>
            <a:r>
              <a:rPr lang="en-US" sz="1100" kern="0" dirty="0" smtClean="0">
                <a:latin typeface="Calibri Body"/>
                <a:cs typeface="Arial" panose="020B0604020202020204" pitchFamily="34" charset="0"/>
              </a:rPr>
              <a:t>868 </a:t>
            </a:r>
            <a:r>
              <a:rPr lang="en-US" sz="1100" kern="0" dirty="0">
                <a:latin typeface="Calibri Body"/>
                <a:cs typeface="Arial" panose="020B0604020202020204" pitchFamily="34" charset="0"/>
              </a:rPr>
              <a:t>files till Jul </a:t>
            </a:r>
            <a:r>
              <a:rPr lang="en-US" sz="1100" kern="0" dirty="0" smtClean="0">
                <a:latin typeface="Calibri Body"/>
                <a:cs typeface="Arial" panose="020B0604020202020204" pitchFamily="34" charset="0"/>
              </a:rPr>
              <a:t>8</a:t>
            </a:r>
            <a:endParaRPr lang="en-US" sz="1100" kern="0" dirty="0">
              <a:latin typeface="Calibri Body"/>
              <a:cs typeface="Arial" panose="020B0604020202020204" pitchFamily="34" charset="0"/>
            </a:endParaRPr>
          </a:p>
          <a:p>
            <a:pPr marL="171450" lvl="0" indent="-171450" algn="just">
              <a:buFont typeface="Arial" panose="020B0604020202020204" pitchFamily="34" charset="0"/>
              <a:buChar char="•"/>
              <a:defRPr/>
            </a:pPr>
            <a:r>
              <a:rPr lang="en-US" sz="1100" kern="0" dirty="0" smtClean="0">
                <a:latin typeface="Calibri Body"/>
              </a:rPr>
              <a:t>A significant improvement noticed in restricted volume. Team experienced only 31% restricted volume in last 4 weeks</a:t>
            </a:r>
          </a:p>
          <a:p>
            <a:pPr lvl="0" algn="just">
              <a:defRPr/>
            </a:pPr>
            <a:endParaRPr lang="en-US" sz="1100" b="1" u="sng" kern="0" dirty="0" smtClean="0">
              <a:latin typeface="Calibri Body"/>
            </a:endParaRPr>
          </a:p>
          <a:p>
            <a:pPr lvl="0" algn="just">
              <a:defRPr/>
            </a:pPr>
            <a:r>
              <a:rPr lang="en-US" sz="1100" b="1" u="sng" kern="0" dirty="0" smtClean="0">
                <a:latin typeface="Calibri Body"/>
              </a:rPr>
              <a:t>TAT </a:t>
            </a:r>
            <a:r>
              <a:rPr lang="en-US" sz="1100" b="1" u="sng" kern="0" dirty="0">
                <a:latin typeface="Calibri Body"/>
              </a:rPr>
              <a:t>(Turn Around Time</a:t>
            </a:r>
            <a:r>
              <a:rPr lang="en-US" sz="1100" b="1" u="sng" kern="0" dirty="0" smtClean="0">
                <a:latin typeface="Calibri Body"/>
              </a:rPr>
              <a:t>)</a:t>
            </a:r>
          </a:p>
          <a:p>
            <a:pPr marL="171450" lvl="0" indent="-171450" algn="just">
              <a:buFont typeface="Arial" panose="020B0604020202020204" pitchFamily="34" charset="0"/>
              <a:buChar char="•"/>
              <a:defRPr/>
            </a:pPr>
            <a:r>
              <a:rPr lang="en-US" sz="1100" kern="0" dirty="0">
                <a:latin typeface="Calibri Body"/>
              </a:rPr>
              <a:t> 100% </a:t>
            </a:r>
            <a:r>
              <a:rPr lang="en-US" sz="1100" kern="0" dirty="0" smtClean="0">
                <a:latin typeface="Calibri Body"/>
              </a:rPr>
              <a:t>of agreed ramp volume to be touched on the day of receive </a:t>
            </a:r>
          </a:p>
        </p:txBody>
      </p:sp>
      <p:sp>
        <p:nvSpPr>
          <p:cNvPr id="16" name="Right Arrow 15"/>
          <p:cNvSpPr/>
          <p:nvPr/>
        </p:nvSpPr>
        <p:spPr>
          <a:xfrm>
            <a:off x="8488065" y="5866087"/>
            <a:ext cx="1501450" cy="651253"/>
          </a:xfrm>
          <a:prstGeom prst="rightArrow">
            <a:avLst>
              <a:gd name="adj1" fmla="val 6676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Calibri Body"/>
              </a:rPr>
              <a:t>Individual Ramp Performance</a:t>
            </a:r>
            <a:endParaRPr lang="en-US" sz="1100" dirty="0">
              <a:latin typeface="Calibri Body"/>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4100919191"/>
              </p:ext>
            </p:extLst>
          </p:nvPr>
        </p:nvGraphicFramePr>
        <p:xfrm>
          <a:off x="10143482" y="5862319"/>
          <a:ext cx="914400" cy="771525"/>
        </p:xfrm>
        <a:graphic>
          <a:graphicData uri="http://schemas.openxmlformats.org/presentationml/2006/ole">
            <mc:AlternateContent xmlns:mc="http://schemas.openxmlformats.org/markup-compatibility/2006">
              <mc:Choice xmlns:v="urn:schemas-microsoft-com:vml" Requires="v">
                <p:oleObj spid="_x0000_s2089"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10143482" y="5862319"/>
                        <a:ext cx="914400" cy="771525"/>
                      </a:xfrm>
                      <a:prstGeom prst="rect">
                        <a:avLst/>
                      </a:prstGeom>
                    </p:spPr>
                  </p:pic>
                </p:oleObj>
              </mc:Fallback>
            </mc:AlternateContent>
          </a:graphicData>
        </a:graphic>
      </p:graphicFrame>
      <p:graphicFrame>
        <p:nvGraphicFramePr>
          <p:cNvPr id="3" name="Table 2"/>
          <p:cNvGraphicFramePr>
            <a:graphicFrameLocks noGrp="1"/>
          </p:cNvGraphicFramePr>
          <p:nvPr>
            <p:extLst>
              <p:ext uri="{D42A27DB-BD31-4B8C-83A1-F6EECF244321}">
                <p14:modId xmlns:p14="http://schemas.microsoft.com/office/powerpoint/2010/main" val="62741722"/>
              </p:ext>
            </p:extLst>
          </p:nvPr>
        </p:nvGraphicFramePr>
        <p:xfrm>
          <a:off x="154797" y="1099617"/>
          <a:ext cx="8218492" cy="2087719"/>
        </p:xfrm>
        <a:graphic>
          <a:graphicData uri="http://schemas.openxmlformats.org/drawingml/2006/table">
            <a:tbl>
              <a:tblPr/>
              <a:tblGrid>
                <a:gridCol w="941641">
                  <a:extLst>
                    <a:ext uri="{9D8B030D-6E8A-4147-A177-3AD203B41FA5}">
                      <a16:colId xmlns:a16="http://schemas.microsoft.com/office/drawing/2014/main" val="2523199098"/>
                    </a:ext>
                  </a:extLst>
                </a:gridCol>
                <a:gridCol w="357585">
                  <a:extLst>
                    <a:ext uri="{9D8B030D-6E8A-4147-A177-3AD203B41FA5}">
                      <a16:colId xmlns:a16="http://schemas.microsoft.com/office/drawing/2014/main" val="516842652"/>
                    </a:ext>
                  </a:extLst>
                </a:gridCol>
                <a:gridCol w="357585">
                  <a:extLst>
                    <a:ext uri="{9D8B030D-6E8A-4147-A177-3AD203B41FA5}">
                      <a16:colId xmlns:a16="http://schemas.microsoft.com/office/drawing/2014/main" val="3001798999"/>
                    </a:ext>
                  </a:extLst>
                </a:gridCol>
                <a:gridCol w="357585">
                  <a:extLst>
                    <a:ext uri="{9D8B030D-6E8A-4147-A177-3AD203B41FA5}">
                      <a16:colId xmlns:a16="http://schemas.microsoft.com/office/drawing/2014/main" val="2485842377"/>
                    </a:ext>
                  </a:extLst>
                </a:gridCol>
                <a:gridCol w="357585">
                  <a:extLst>
                    <a:ext uri="{9D8B030D-6E8A-4147-A177-3AD203B41FA5}">
                      <a16:colId xmlns:a16="http://schemas.microsoft.com/office/drawing/2014/main" val="4091337154"/>
                    </a:ext>
                  </a:extLst>
                </a:gridCol>
                <a:gridCol w="357585">
                  <a:extLst>
                    <a:ext uri="{9D8B030D-6E8A-4147-A177-3AD203B41FA5}">
                      <a16:colId xmlns:a16="http://schemas.microsoft.com/office/drawing/2014/main" val="493599790"/>
                    </a:ext>
                  </a:extLst>
                </a:gridCol>
                <a:gridCol w="357585">
                  <a:extLst>
                    <a:ext uri="{9D8B030D-6E8A-4147-A177-3AD203B41FA5}">
                      <a16:colId xmlns:a16="http://schemas.microsoft.com/office/drawing/2014/main" val="3479884290"/>
                    </a:ext>
                  </a:extLst>
                </a:gridCol>
                <a:gridCol w="357585">
                  <a:extLst>
                    <a:ext uri="{9D8B030D-6E8A-4147-A177-3AD203B41FA5}">
                      <a16:colId xmlns:a16="http://schemas.microsoft.com/office/drawing/2014/main" val="3115240469"/>
                    </a:ext>
                  </a:extLst>
                </a:gridCol>
                <a:gridCol w="357585">
                  <a:extLst>
                    <a:ext uri="{9D8B030D-6E8A-4147-A177-3AD203B41FA5}">
                      <a16:colId xmlns:a16="http://schemas.microsoft.com/office/drawing/2014/main" val="372663179"/>
                    </a:ext>
                  </a:extLst>
                </a:gridCol>
                <a:gridCol w="357585">
                  <a:extLst>
                    <a:ext uri="{9D8B030D-6E8A-4147-A177-3AD203B41FA5}">
                      <a16:colId xmlns:a16="http://schemas.microsoft.com/office/drawing/2014/main" val="878198695"/>
                    </a:ext>
                  </a:extLst>
                </a:gridCol>
                <a:gridCol w="357585">
                  <a:extLst>
                    <a:ext uri="{9D8B030D-6E8A-4147-A177-3AD203B41FA5}">
                      <a16:colId xmlns:a16="http://schemas.microsoft.com/office/drawing/2014/main" val="1065278496"/>
                    </a:ext>
                  </a:extLst>
                </a:gridCol>
                <a:gridCol w="357585">
                  <a:extLst>
                    <a:ext uri="{9D8B030D-6E8A-4147-A177-3AD203B41FA5}">
                      <a16:colId xmlns:a16="http://schemas.microsoft.com/office/drawing/2014/main" val="158821392"/>
                    </a:ext>
                  </a:extLst>
                </a:gridCol>
                <a:gridCol w="357585">
                  <a:extLst>
                    <a:ext uri="{9D8B030D-6E8A-4147-A177-3AD203B41FA5}">
                      <a16:colId xmlns:a16="http://schemas.microsoft.com/office/drawing/2014/main" val="442746510"/>
                    </a:ext>
                  </a:extLst>
                </a:gridCol>
                <a:gridCol w="357585">
                  <a:extLst>
                    <a:ext uri="{9D8B030D-6E8A-4147-A177-3AD203B41FA5}">
                      <a16:colId xmlns:a16="http://schemas.microsoft.com/office/drawing/2014/main" val="2052921278"/>
                    </a:ext>
                  </a:extLst>
                </a:gridCol>
                <a:gridCol w="348645">
                  <a:extLst>
                    <a:ext uri="{9D8B030D-6E8A-4147-A177-3AD203B41FA5}">
                      <a16:colId xmlns:a16="http://schemas.microsoft.com/office/drawing/2014/main" val="4149263297"/>
                    </a:ext>
                  </a:extLst>
                </a:gridCol>
                <a:gridCol w="348645">
                  <a:extLst>
                    <a:ext uri="{9D8B030D-6E8A-4147-A177-3AD203B41FA5}">
                      <a16:colId xmlns:a16="http://schemas.microsoft.com/office/drawing/2014/main" val="173583288"/>
                    </a:ext>
                  </a:extLst>
                </a:gridCol>
                <a:gridCol w="411222">
                  <a:extLst>
                    <a:ext uri="{9D8B030D-6E8A-4147-A177-3AD203B41FA5}">
                      <a16:colId xmlns:a16="http://schemas.microsoft.com/office/drawing/2014/main" val="3206593371"/>
                    </a:ext>
                  </a:extLst>
                </a:gridCol>
                <a:gridCol w="348645">
                  <a:extLst>
                    <a:ext uri="{9D8B030D-6E8A-4147-A177-3AD203B41FA5}">
                      <a16:colId xmlns:a16="http://schemas.microsoft.com/office/drawing/2014/main" val="1693264376"/>
                    </a:ext>
                  </a:extLst>
                </a:gridCol>
                <a:gridCol w="348645">
                  <a:extLst>
                    <a:ext uri="{9D8B030D-6E8A-4147-A177-3AD203B41FA5}">
                      <a16:colId xmlns:a16="http://schemas.microsoft.com/office/drawing/2014/main" val="2697824219"/>
                    </a:ext>
                  </a:extLst>
                </a:gridCol>
                <a:gridCol w="411222">
                  <a:extLst>
                    <a:ext uri="{9D8B030D-6E8A-4147-A177-3AD203B41FA5}">
                      <a16:colId xmlns:a16="http://schemas.microsoft.com/office/drawing/2014/main" val="2029983291"/>
                    </a:ext>
                  </a:extLst>
                </a:gridCol>
                <a:gridCol w="411222">
                  <a:extLst>
                    <a:ext uri="{9D8B030D-6E8A-4147-A177-3AD203B41FA5}">
                      <a16:colId xmlns:a16="http://schemas.microsoft.com/office/drawing/2014/main" val="3226905203"/>
                    </a:ext>
                  </a:extLst>
                </a:gridCol>
              </a:tblGrid>
              <a:tr h="207679">
                <a:tc>
                  <a:txBody>
                    <a:bodyPr/>
                    <a:lstStyle/>
                    <a:p>
                      <a:pPr algn="ctr" fontAlgn="ctr"/>
                      <a:r>
                        <a:rPr lang="en-US" sz="850" b="0" i="0" u="none" strike="noStrike" dirty="0">
                          <a:solidFill>
                            <a:srgbClr val="000000"/>
                          </a:solidFill>
                          <a:effectLst/>
                          <a:latin typeface="Calibri Body"/>
                        </a:rPr>
                        <a:t>Week</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ctr" fontAlgn="ctr"/>
                      <a:r>
                        <a:rPr lang="en-US" sz="850" b="0" i="0" u="none" strike="noStrike">
                          <a:solidFill>
                            <a:srgbClr val="000000"/>
                          </a:solidFill>
                          <a:effectLst/>
                          <a:latin typeface="Calibri Body"/>
                        </a:rPr>
                        <a:t>1</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4B08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ctr"/>
                      <a:r>
                        <a:rPr lang="en-US" sz="850" b="0" i="0" u="none" strike="noStrike">
                          <a:solidFill>
                            <a:srgbClr val="000000"/>
                          </a:solidFill>
                          <a:effectLst/>
                          <a:latin typeface="Calibri Body"/>
                        </a:rPr>
                        <a:t>2</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4B08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ctr"/>
                      <a:r>
                        <a:rPr lang="en-US" sz="850" b="0" i="0" u="none" strike="noStrike">
                          <a:solidFill>
                            <a:srgbClr val="000000"/>
                          </a:solidFill>
                          <a:effectLst/>
                          <a:latin typeface="Calibri Body"/>
                        </a:rPr>
                        <a:t>3</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4B08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ctr"/>
                      <a:r>
                        <a:rPr lang="en-US" sz="850" b="0" i="0" u="none" strike="noStrike">
                          <a:solidFill>
                            <a:srgbClr val="000000"/>
                          </a:solidFill>
                          <a:effectLst/>
                          <a:latin typeface="Calibri Body"/>
                        </a:rPr>
                        <a:t>4</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4B08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58501165"/>
                  </a:ext>
                </a:extLst>
              </a:tr>
              <a:tr h="196748">
                <a:tc>
                  <a:txBody>
                    <a:bodyPr/>
                    <a:lstStyle/>
                    <a:p>
                      <a:pPr algn="ctr" fontAlgn="ctr"/>
                      <a:r>
                        <a:rPr lang="en-US" sz="850" b="0" i="0" u="none" strike="noStrike" dirty="0">
                          <a:solidFill>
                            <a:srgbClr val="000000"/>
                          </a:solidFill>
                          <a:effectLst/>
                          <a:latin typeface="Calibri Body"/>
                        </a:rPr>
                        <a:t>Date</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14-Jun</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15-Jun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16-Jun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17-Jun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18-Jun</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21-Jun</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22-Jun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23-Jun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24-Jun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25-Jun</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28-Jun</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29-Jun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30-Jun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1-Jul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2-Jul</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5-Jul</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6-Jul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7-Jul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8-Jul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9-Jul</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9156766"/>
                  </a:ext>
                </a:extLst>
              </a:tr>
              <a:tr h="185818">
                <a:tc>
                  <a:txBody>
                    <a:bodyPr/>
                    <a:lstStyle/>
                    <a:p>
                      <a:pPr algn="ctr" fontAlgn="ctr"/>
                      <a:r>
                        <a:rPr lang="en-US" sz="850" b="0" i="0" u="none" strike="noStrike">
                          <a:solidFill>
                            <a:srgbClr val="000000"/>
                          </a:solidFill>
                          <a:effectLst/>
                          <a:latin typeface="Calibri Body"/>
                        </a:rPr>
                        <a:t>FTE</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0369333"/>
                  </a:ext>
                </a:extLst>
              </a:tr>
              <a:tr h="185818">
                <a:tc>
                  <a:txBody>
                    <a:bodyPr/>
                    <a:lstStyle/>
                    <a:p>
                      <a:pPr algn="ctr" fontAlgn="ctr"/>
                      <a:r>
                        <a:rPr lang="en-US" sz="850" b="0" i="0" u="none" strike="noStrike">
                          <a:solidFill>
                            <a:srgbClr val="000000"/>
                          </a:solidFill>
                          <a:effectLst/>
                          <a:latin typeface="Calibri Body"/>
                        </a:rPr>
                        <a:t>Planned Volume</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42</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42</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49</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49</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49</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49</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56</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56</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400035018"/>
                  </a:ext>
                </a:extLst>
              </a:tr>
              <a:tr h="185818">
                <a:tc>
                  <a:txBody>
                    <a:bodyPr/>
                    <a:lstStyle/>
                    <a:p>
                      <a:pPr algn="ctr" fontAlgn="ctr"/>
                      <a:r>
                        <a:rPr lang="en-US" sz="850" b="0" i="0" u="none" strike="noStrike">
                          <a:solidFill>
                            <a:srgbClr val="000000"/>
                          </a:solidFill>
                          <a:effectLst/>
                          <a:latin typeface="Calibri Body"/>
                        </a:rPr>
                        <a:t>Proposed Quality</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85%</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dirty="0">
                          <a:solidFill>
                            <a:srgbClr val="000000"/>
                          </a:solidFill>
                          <a:effectLst/>
                          <a:latin typeface="Calibri Body"/>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85%</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95%</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95%</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95%</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95%</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98%</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98%</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616047297"/>
                  </a:ext>
                </a:extLst>
              </a:tr>
              <a:tr h="185818">
                <a:tc>
                  <a:txBody>
                    <a:bodyPr/>
                    <a:lstStyle/>
                    <a:p>
                      <a:pPr algn="ctr" fontAlgn="ctr"/>
                      <a:r>
                        <a:rPr lang="en-US" sz="850" b="0" i="0" u="none" strike="noStrike">
                          <a:solidFill>
                            <a:srgbClr val="000000"/>
                          </a:solidFill>
                          <a:effectLst/>
                          <a:latin typeface="Calibri Body"/>
                        </a:rPr>
                        <a:t>Sample Size</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50%</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dirty="0">
                          <a:solidFill>
                            <a:srgbClr val="000000"/>
                          </a:solidFill>
                          <a:effectLst/>
                          <a:latin typeface="Calibri Body"/>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dirty="0">
                          <a:solidFill>
                            <a:srgbClr val="000000"/>
                          </a:solidFill>
                          <a:effectLst/>
                          <a:latin typeface="Calibri Body"/>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dirty="0">
                          <a:solidFill>
                            <a:srgbClr val="000000"/>
                          </a:solidFill>
                          <a:effectLst/>
                          <a:latin typeface="Calibri Body"/>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dirty="0">
                          <a:solidFill>
                            <a:srgbClr val="000000"/>
                          </a:solidFill>
                          <a:effectLst/>
                          <a:latin typeface="Calibri Body"/>
                        </a:rPr>
                        <a:t>50%</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50%</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50%</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50%</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50%</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50%</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50" b="0" i="0" u="none" strike="noStrike">
                          <a:solidFill>
                            <a:srgbClr val="000000"/>
                          </a:solidFill>
                          <a:effectLst/>
                          <a:latin typeface="Calibri Body"/>
                        </a:rPr>
                        <a:t>50%</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086774751"/>
                  </a:ext>
                </a:extLst>
              </a:tr>
              <a:tr h="185818">
                <a:tc>
                  <a:txBody>
                    <a:bodyPr/>
                    <a:lstStyle/>
                    <a:p>
                      <a:pPr algn="ctr" fontAlgn="ctr"/>
                      <a:r>
                        <a:rPr lang="en-US" sz="850" b="0" i="0" u="none" strike="noStrike">
                          <a:solidFill>
                            <a:srgbClr val="000000"/>
                          </a:solidFill>
                          <a:effectLst/>
                          <a:latin typeface="Calibri Body"/>
                        </a:rPr>
                        <a:t>Volume Received</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91</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132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41</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dirty="0">
                          <a:solidFill>
                            <a:srgbClr val="000000"/>
                          </a:solidFill>
                          <a:effectLst/>
                          <a:latin typeface="Calibri Body"/>
                        </a:rPr>
                        <a:t>85</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dirty="0">
                          <a:solidFill>
                            <a:srgbClr val="000000"/>
                          </a:solidFill>
                          <a:effectLst/>
                          <a:latin typeface="Calibri Body"/>
                        </a:rPr>
                        <a:t>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41</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61</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43</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 </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 </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0030888"/>
                  </a:ext>
                </a:extLst>
              </a:tr>
              <a:tr h="185818">
                <a:tc>
                  <a:txBody>
                    <a:bodyPr/>
                    <a:lstStyle/>
                    <a:p>
                      <a:pPr algn="ctr" fontAlgn="ctr"/>
                      <a:r>
                        <a:rPr lang="en-US" sz="850" b="0" i="0" u="none" strike="noStrike">
                          <a:solidFill>
                            <a:srgbClr val="000000"/>
                          </a:solidFill>
                          <a:effectLst/>
                          <a:latin typeface="Calibri Body"/>
                        </a:rPr>
                        <a:t>Restricted</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850" b="0" i="0" u="none" strike="noStrike">
                          <a:solidFill>
                            <a:srgbClr val="000000"/>
                          </a:solidFill>
                          <a:effectLst/>
                          <a:latin typeface="Calibri Body"/>
                        </a:rPr>
                        <a:t>26</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850" b="0" i="0" u="none" strike="noStrike">
                          <a:solidFill>
                            <a:srgbClr val="000000"/>
                          </a:solidFill>
                          <a:effectLst/>
                          <a:latin typeface="Calibri Body"/>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850" b="0" i="0" u="none" strike="noStrike">
                          <a:solidFill>
                            <a:srgbClr val="000000"/>
                          </a:solidFill>
                          <a:effectLst/>
                          <a:latin typeface="Calibri Body"/>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850" b="0" i="0" u="none" strike="noStrike">
                          <a:solidFill>
                            <a:srgbClr val="000000"/>
                          </a:solidFill>
                          <a:effectLst/>
                          <a:latin typeface="Calibri Body"/>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850" b="0" i="0" u="none" strike="noStrike">
                          <a:solidFill>
                            <a:srgbClr val="000000"/>
                          </a:solidFill>
                          <a:effectLst/>
                          <a:latin typeface="Calibri Body"/>
                        </a:rPr>
                        <a:t>6</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850" b="0" i="0" u="none" strike="noStrike">
                          <a:solidFill>
                            <a:srgbClr val="000000"/>
                          </a:solidFill>
                          <a:effectLst/>
                          <a:latin typeface="Calibri Body"/>
                        </a:rPr>
                        <a:t>37</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850" b="0" i="0" u="none" strike="noStrike" dirty="0">
                          <a:solidFill>
                            <a:srgbClr val="000000"/>
                          </a:solidFill>
                          <a:effectLst/>
                          <a:latin typeface="Calibri Body"/>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850" b="0" i="0" u="none" strike="noStrike" dirty="0">
                          <a:solidFill>
                            <a:srgbClr val="000000"/>
                          </a:solidFill>
                          <a:effectLst/>
                          <a:latin typeface="Calibri Body"/>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850" b="0" i="0" u="none" strike="noStrike" dirty="0">
                          <a:solidFill>
                            <a:srgbClr val="000000"/>
                          </a:solidFill>
                          <a:effectLst/>
                          <a:latin typeface="Calibri Body"/>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850" b="0" i="0" u="none" strike="noStrike">
                          <a:solidFill>
                            <a:srgbClr val="000000"/>
                          </a:solidFill>
                          <a:effectLst/>
                          <a:latin typeface="Calibri Body"/>
                        </a:rPr>
                        <a:t>17</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850" b="0" i="0" u="none" strike="noStrike">
                          <a:solidFill>
                            <a:srgbClr val="000000"/>
                          </a:solidFill>
                          <a:effectLst/>
                          <a:latin typeface="Calibri Body"/>
                        </a:rPr>
                        <a:t>18</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850" b="0" i="0" u="none" strike="noStrike">
                          <a:solidFill>
                            <a:srgbClr val="000000"/>
                          </a:solidFill>
                          <a:effectLst/>
                          <a:latin typeface="Calibri Body"/>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850" b="0" i="0" u="none" strike="noStrike">
                          <a:solidFill>
                            <a:srgbClr val="000000"/>
                          </a:solidFill>
                          <a:effectLst/>
                          <a:latin typeface="Calibri Body"/>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850" b="0" i="0" u="none" strike="noStrike">
                          <a:solidFill>
                            <a:srgbClr val="000000"/>
                          </a:solidFill>
                          <a:effectLst/>
                          <a:latin typeface="Calibri Body"/>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850" b="0" i="0" u="none" strike="noStrike">
                          <a:solidFill>
                            <a:srgbClr val="000000"/>
                          </a:solidFill>
                          <a:effectLst/>
                          <a:latin typeface="Calibri Body"/>
                        </a:rPr>
                        <a:t>16</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850" b="0" i="0" u="none" strike="noStrike">
                          <a:solidFill>
                            <a:srgbClr val="000000"/>
                          </a:solidFill>
                          <a:effectLst/>
                          <a:latin typeface="Calibri Body"/>
                        </a:rPr>
                        <a:t> </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850" b="0" i="0" u="none" strike="noStrike">
                          <a:solidFill>
                            <a:srgbClr val="000000"/>
                          </a:solidFill>
                          <a:effectLst/>
                          <a:latin typeface="Calibri Body"/>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850" b="0" i="0" u="none" strike="noStrike">
                          <a:solidFill>
                            <a:srgbClr val="000000"/>
                          </a:solidFill>
                          <a:effectLst/>
                          <a:latin typeface="Calibri Body"/>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850" b="0" i="0" u="none" strike="noStrike">
                          <a:solidFill>
                            <a:srgbClr val="000000"/>
                          </a:solidFill>
                          <a:effectLst/>
                          <a:latin typeface="Calibri Body"/>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850" b="0" i="0" u="none" strike="noStrike">
                          <a:solidFill>
                            <a:srgbClr val="000000"/>
                          </a:solidFill>
                          <a:effectLst/>
                          <a:latin typeface="Calibri Body"/>
                        </a:rPr>
                        <a:t> </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078536527"/>
                  </a:ext>
                </a:extLst>
              </a:tr>
              <a:tr h="185818">
                <a:tc>
                  <a:txBody>
                    <a:bodyPr/>
                    <a:lstStyle/>
                    <a:p>
                      <a:pPr algn="ctr" fontAlgn="ctr"/>
                      <a:r>
                        <a:rPr lang="en-US" sz="850" b="0" i="0" u="none" strike="noStrike">
                          <a:solidFill>
                            <a:srgbClr val="000000"/>
                          </a:solidFill>
                          <a:effectLst/>
                          <a:latin typeface="Calibri Body"/>
                        </a:rPr>
                        <a:t>Non-Restricted</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65</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35</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48</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dirty="0">
                          <a:solidFill>
                            <a:srgbClr val="000000"/>
                          </a:solidFill>
                          <a:effectLst/>
                          <a:latin typeface="Calibri Body"/>
                        </a:rPr>
                        <a:t>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dirty="0">
                          <a:solidFill>
                            <a:srgbClr val="000000"/>
                          </a:solidFill>
                          <a:effectLst/>
                          <a:latin typeface="Calibri Body"/>
                        </a:rPr>
                        <a:t>24</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dirty="0">
                          <a:solidFill>
                            <a:srgbClr val="000000"/>
                          </a:solidFill>
                          <a:effectLst/>
                          <a:latin typeface="Calibri Body"/>
                        </a:rPr>
                        <a:t>43</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27</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0</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0</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9894748"/>
                  </a:ext>
                </a:extLst>
              </a:tr>
              <a:tr h="185818">
                <a:tc>
                  <a:txBody>
                    <a:bodyPr/>
                    <a:lstStyle/>
                    <a:p>
                      <a:pPr algn="ctr" fontAlgn="ctr"/>
                      <a:r>
                        <a:rPr lang="en-US" sz="850" b="0" i="0" u="none" strike="noStrike">
                          <a:solidFill>
                            <a:srgbClr val="000000"/>
                          </a:solidFill>
                          <a:effectLst/>
                          <a:latin typeface="Calibri Body"/>
                        </a:rPr>
                        <a:t>Non-Restricted %</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71%</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85%</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56%</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59%</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dirty="0">
                          <a:solidFill>
                            <a:srgbClr val="000000"/>
                          </a:solidFill>
                          <a:effectLst/>
                          <a:latin typeface="Calibri Body"/>
                        </a:rPr>
                        <a:t>70%</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dirty="0">
                          <a:solidFill>
                            <a:srgbClr val="000000"/>
                          </a:solidFill>
                          <a:effectLst/>
                          <a:latin typeface="Calibri Body"/>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dirty="0">
                          <a:solidFill>
                            <a:srgbClr val="000000"/>
                          </a:solidFill>
                          <a:effectLst/>
                          <a:latin typeface="Calibri Body"/>
                        </a:rPr>
                        <a:t>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dirty="0">
                          <a:solidFill>
                            <a:srgbClr val="000000"/>
                          </a:solidFill>
                          <a:effectLst/>
                          <a:latin typeface="Calibri Body"/>
                        </a:rPr>
                        <a:t>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dirty="0">
                          <a:solidFill>
                            <a:srgbClr val="000000"/>
                          </a:solidFill>
                          <a:effectLst/>
                          <a:latin typeface="Calibri Body"/>
                        </a:rPr>
                        <a:t>63%</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#DIV/0!</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dirty="0">
                          <a:solidFill>
                            <a:srgbClr val="000000"/>
                          </a:solidFill>
                          <a:effectLst/>
                          <a:latin typeface="Calibri Body"/>
                        </a:rPr>
                        <a:t>#DIV/0!</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4827986"/>
                  </a:ext>
                </a:extLst>
              </a:tr>
              <a:tr h="196748">
                <a:tc>
                  <a:txBody>
                    <a:bodyPr/>
                    <a:lstStyle/>
                    <a:p>
                      <a:pPr algn="ctr" fontAlgn="ctr"/>
                      <a:r>
                        <a:rPr lang="en-US" sz="850" b="0" i="0" u="none" strike="noStrike">
                          <a:solidFill>
                            <a:srgbClr val="000000"/>
                          </a:solidFill>
                          <a:effectLst/>
                          <a:latin typeface="Calibri Body"/>
                        </a:rPr>
                        <a:t>Quality Achieved</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Body"/>
                        </a:rPr>
                        <a:t>100%</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tc>
                  <a:txBody>
                    <a:bodyPr/>
                    <a:lstStyle/>
                    <a:p>
                      <a:pPr algn="ctr" fontAlgn="ctr"/>
                      <a:r>
                        <a:rPr lang="en-US" sz="850" b="0" i="0" u="none" strike="noStrike">
                          <a:solidFill>
                            <a:srgbClr val="000000"/>
                          </a:solidFill>
                          <a:effectLst/>
                          <a:latin typeface="Calibri Body"/>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tc>
                  <a:txBody>
                    <a:bodyPr/>
                    <a:lstStyle/>
                    <a:p>
                      <a:pPr algn="ctr" fontAlgn="ctr"/>
                      <a:r>
                        <a:rPr lang="en-US" sz="850" b="0" i="0" u="none" strike="noStrike">
                          <a:solidFill>
                            <a:srgbClr val="000000"/>
                          </a:solidFill>
                          <a:effectLst/>
                          <a:latin typeface="Calibri Body"/>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tc>
                  <a:txBody>
                    <a:bodyPr/>
                    <a:lstStyle/>
                    <a:p>
                      <a:pPr algn="ctr" fontAlgn="ctr"/>
                      <a:r>
                        <a:rPr lang="en-US" sz="850" b="0" i="0" u="none" strike="noStrike">
                          <a:solidFill>
                            <a:srgbClr val="000000"/>
                          </a:solidFill>
                          <a:effectLst/>
                          <a:latin typeface="Calibri Body"/>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tc>
                  <a:txBody>
                    <a:bodyPr/>
                    <a:lstStyle/>
                    <a:p>
                      <a:pPr algn="ctr" fontAlgn="ctr"/>
                      <a:r>
                        <a:rPr lang="en-US" sz="850" b="0" i="0" u="none" strike="noStrike">
                          <a:solidFill>
                            <a:srgbClr val="000000"/>
                          </a:solidFill>
                          <a:effectLst/>
                          <a:latin typeface="Calibri Body"/>
                        </a:rPr>
                        <a:t>100%</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tc>
                  <a:txBody>
                    <a:bodyPr/>
                    <a:lstStyle/>
                    <a:p>
                      <a:pPr algn="ctr" fontAlgn="ctr"/>
                      <a:r>
                        <a:rPr lang="en-US" sz="850" b="0" i="0" u="none" strike="noStrike">
                          <a:solidFill>
                            <a:srgbClr val="000000"/>
                          </a:solidFill>
                          <a:effectLst/>
                          <a:latin typeface="Calibri Body"/>
                        </a:rPr>
                        <a:t>100%</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tc>
                  <a:txBody>
                    <a:bodyPr/>
                    <a:lstStyle/>
                    <a:p>
                      <a:pPr algn="ctr" fontAlgn="ctr"/>
                      <a:r>
                        <a:rPr lang="en-US" sz="850" b="0" i="0" u="none" strike="noStrike">
                          <a:solidFill>
                            <a:srgbClr val="000000"/>
                          </a:solidFill>
                          <a:effectLst/>
                          <a:latin typeface="Calibri Body"/>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tc>
                  <a:txBody>
                    <a:bodyPr/>
                    <a:lstStyle/>
                    <a:p>
                      <a:pPr algn="ctr" fontAlgn="ctr"/>
                      <a:r>
                        <a:rPr lang="en-US" sz="850" b="0" i="0" u="none" strike="noStrike">
                          <a:solidFill>
                            <a:srgbClr val="000000"/>
                          </a:solidFill>
                          <a:effectLst/>
                          <a:latin typeface="Calibri Body"/>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tc>
                  <a:txBody>
                    <a:bodyPr/>
                    <a:lstStyle/>
                    <a:p>
                      <a:pPr algn="ctr" fontAlgn="ctr"/>
                      <a:r>
                        <a:rPr lang="en-US" sz="850" b="0" i="0" u="none" strike="noStrike">
                          <a:solidFill>
                            <a:srgbClr val="000000"/>
                          </a:solidFill>
                          <a:effectLst/>
                          <a:latin typeface="Calibri Body"/>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tc>
                  <a:txBody>
                    <a:bodyPr/>
                    <a:lstStyle/>
                    <a:p>
                      <a:pPr algn="ctr" fontAlgn="ctr"/>
                      <a:r>
                        <a:rPr lang="en-US" sz="850" b="0" i="0" u="none" strike="noStrike">
                          <a:solidFill>
                            <a:srgbClr val="000000"/>
                          </a:solidFill>
                          <a:effectLst/>
                          <a:latin typeface="Calibri Body"/>
                        </a:rPr>
                        <a:t>100%</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tc>
                  <a:txBody>
                    <a:bodyPr/>
                    <a:lstStyle/>
                    <a:p>
                      <a:pPr algn="ctr" fontAlgn="ctr"/>
                      <a:r>
                        <a:rPr lang="en-US" sz="850" b="0" i="0" u="none" strike="noStrike">
                          <a:solidFill>
                            <a:srgbClr val="000000"/>
                          </a:solidFill>
                          <a:effectLst/>
                          <a:latin typeface="Calibri Body"/>
                        </a:rPr>
                        <a:t>100%</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tc>
                  <a:txBody>
                    <a:bodyPr/>
                    <a:lstStyle/>
                    <a:p>
                      <a:pPr algn="ctr" fontAlgn="ctr"/>
                      <a:r>
                        <a:rPr lang="en-US" sz="850" b="0" i="0" u="none" strike="noStrike">
                          <a:solidFill>
                            <a:srgbClr val="000000"/>
                          </a:solidFill>
                          <a:effectLst/>
                          <a:latin typeface="Calibri Body"/>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tc>
                  <a:txBody>
                    <a:bodyPr/>
                    <a:lstStyle/>
                    <a:p>
                      <a:pPr algn="ctr" fontAlgn="ctr"/>
                      <a:r>
                        <a:rPr lang="en-US" sz="850" b="0" i="0" u="none" strike="noStrike">
                          <a:solidFill>
                            <a:srgbClr val="000000"/>
                          </a:solidFill>
                          <a:effectLst/>
                          <a:latin typeface="Calibri Body"/>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tc>
                  <a:txBody>
                    <a:bodyPr/>
                    <a:lstStyle/>
                    <a:p>
                      <a:pPr algn="ctr" fontAlgn="ctr"/>
                      <a:r>
                        <a:rPr lang="en-US" sz="850" b="0" i="0" u="none" strike="noStrike" dirty="0">
                          <a:solidFill>
                            <a:srgbClr val="000000"/>
                          </a:solidFill>
                          <a:effectLst/>
                          <a:latin typeface="Calibri Body"/>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tc>
                  <a:txBody>
                    <a:bodyPr/>
                    <a:lstStyle/>
                    <a:p>
                      <a:pPr algn="ctr" fontAlgn="ctr"/>
                      <a:r>
                        <a:rPr lang="en-US" sz="850" b="0" i="0" u="none" strike="noStrike" dirty="0">
                          <a:solidFill>
                            <a:srgbClr val="000000"/>
                          </a:solidFill>
                          <a:effectLst/>
                          <a:latin typeface="Calibri Body"/>
                        </a:rPr>
                        <a:t>100%</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tc>
                  <a:txBody>
                    <a:bodyPr/>
                    <a:lstStyle/>
                    <a:p>
                      <a:pPr algn="ctr" fontAlgn="ctr"/>
                      <a:r>
                        <a:rPr lang="en-US" sz="850" b="0" i="0" u="none" strike="noStrike" dirty="0">
                          <a:solidFill>
                            <a:srgbClr val="000000"/>
                          </a:solidFill>
                          <a:effectLst/>
                          <a:latin typeface="Calibri Body"/>
                        </a:rPr>
                        <a:t>w/o</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0000"/>
                    </a:solidFill>
                  </a:tcPr>
                </a:tc>
                <a:tc>
                  <a:txBody>
                    <a:bodyPr/>
                    <a:lstStyle/>
                    <a:p>
                      <a:pPr algn="ctr" fontAlgn="ctr"/>
                      <a:r>
                        <a:rPr lang="en-US" sz="850" b="0" i="0" u="none" strike="noStrike" dirty="0">
                          <a:solidFill>
                            <a:srgbClr val="000000"/>
                          </a:solidFill>
                          <a:effectLst/>
                          <a:latin typeface="Calibri Body"/>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tc>
                  <a:txBody>
                    <a:bodyPr/>
                    <a:lstStyle/>
                    <a:p>
                      <a:pPr algn="ctr" fontAlgn="ctr"/>
                      <a:r>
                        <a:rPr lang="en-US" sz="850" b="0" i="0" u="none" strike="noStrike" dirty="0">
                          <a:solidFill>
                            <a:srgbClr val="000000"/>
                          </a:solidFill>
                          <a:effectLst/>
                          <a:latin typeface="Calibri Body"/>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tc>
                  <a:txBody>
                    <a:bodyPr/>
                    <a:lstStyle/>
                    <a:p>
                      <a:pPr algn="ctr" fontAlgn="ctr"/>
                      <a:r>
                        <a:rPr lang="en-US" sz="850" b="0" i="0" u="none" strike="noStrike" dirty="0">
                          <a:solidFill>
                            <a:srgbClr val="000000"/>
                          </a:solidFill>
                          <a:effectLst/>
                          <a:latin typeface="Calibri Body"/>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FF"/>
                    </a:solidFill>
                  </a:tcPr>
                </a:tc>
                <a:tc>
                  <a:txBody>
                    <a:bodyPr/>
                    <a:lstStyle/>
                    <a:p>
                      <a:pPr algn="ctr" fontAlgn="ctr"/>
                      <a:r>
                        <a:rPr lang="en-US" sz="850" b="0" i="0" u="none" strike="noStrike" dirty="0">
                          <a:solidFill>
                            <a:srgbClr val="000000"/>
                          </a:solidFill>
                          <a:effectLst/>
                          <a:latin typeface="Calibri Body"/>
                        </a:rPr>
                        <a:t> </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12310616"/>
                  </a:ext>
                </a:extLst>
              </a:tr>
            </a:tbl>
          </a:graphicData>
        </a:graphic>
      </p:graphicFrame>
      <p:pic>
        <p:nvPicPr>
          <p:cNvPr id="5" name="Picture 4"/>
          <p:cNvPicPr>
            <a:picLocks noChangeAspect="1"/>
          </p:cNvPicPr>
          <p:nvPr/>
        </p:nvPicPr>
        <p:blipFill>
          <a:blip r:embed="rId5"/>
          <a:stretch>
            <a:fillRect/>
          </a:stretch>
        </p:blipFill>
        <p:spPr>
          <a:xfrm>
            <a:off x="154797" y="3399026"/>
            <a:ext cx="8218492" cy="2299409"/>
          </a:xfrm>
          <a:prstGeom prst="rect">
            <a:avLst/>
          </a:prstGeom>
          <a:ln w="15875">
            <a:solidFill>
              <a:schemeClr val="tx1"/>
            </a:solidFill>
          </a:ln>
        </p:spPr>
      </p:pic>
      <p:sp>
        <p:nvSpPr>
          <p:cNvPr id="2" name="Rectangle 1"/>
          <p:cNvSpPr/>
          <p:nvPr/>
        </p:nvSpPr>
        <p:spPr>
          <a:xfrm>
            <a:off x="6238545" y="3953951"/>
            <a:ext cx="166504" cy="954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100" dirty="0" smtClean="0">
                <a:solidFill>
                  <a:schemeClr val="tx1"/>
                </a:solidFill>
              </a:rPr>
              <a:t>Holiday</a:t>
            </a:r>
            <a:endParaRPr lang="en-US" sz="1100" dirty="0">
              <a:solidFill>
                <a:schemeClr val="tx1"/>
              </a:solidFill>
            </a:endParaRPr>
          </a:p>
        </p:txBody>
      </p:sp>
    </p:spTree>
    <p:extLst>
      <p:ext uri="{BB962C8B-B14F-4D97-AF65-F5344CB8AC3E}">
        <p14:creationId xmlns:p14="http://schemas.microsoft.com/office/powerpoint/2010/main" val="3553534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 Placeholder 3"/>
          <p:cNvSpPr>
            <a:spLocks noGrp="1"/>
          </p:cNvSpPr>
          <p:nvPr>
            <p:ph type="body" sz="quarter" idx="13"/>
          </p:nvPr>
        </p:nvSpPr>
        <p:spPr>
          <a:xfrm>
            <a:off x="457200" y="91440"/>
            <a:ext cx="7947546" cy="585920"/>
          </a:xfrm>
        </p:spPr>
        <p:txBody>
          <a:bodyPr vert="horz" lIns="0" tIns="0" rIns="0" bIns="0" rtlCol="0" anchor="ctr">
            <a:normAutofit/>
          </a:bodyPr>
          <a:lstStyle/>
          <a:p>
            <a:pPr>
              <a:spcBef>
                <a:spcPct val="0"/>
              </a:spcBef>
              <a:spcAft>
                <a:spcPct val="0"/>
              </a:spcAft>
            </a:pPr>
            <a:r>
              <a:rPr lang="en-US" sz="2400" spc="-10" dirty="0" smtClean="0">
                <a:latin typeface="Calibri heading"/>
              </a:rPr>
              <a:t>Go/ No - </a:t>
            </a:r>
            <a:r>
              <a:rPr lang="en-US" sz="2400" spc="-10" dirty="0">
                <a:latin typeface="Calibri heading"/>
              </a:rPr>
              <a:t>go Tollgate</a:t>
            </a:r>
          </a:p>
        </p:txBody>
      </p:sp>
      <p:graphicFrame>
        <p:nvGraphicFramePr>
          <p:cNvPr id="53" name="Content Placeholder 3"/>
          <p:cNvGraphicFramePr>
            <a:graphicFrameLocks/>
          </p:cNvGraphicFramePr>
          <p:nvPr>
            <p:extLst>
              <p:ext uri="{D42A27DB-BD31-4B8C-83A1-F6EECF244321}">
                <p14:modId xmlns:p14="http://schemas.microsoft.com/office/powerpoint/2010/main" val="1903466420"/>
              </p:ext>
            </p:extLst>
          </p:nvPr>
        </p:nvGraphicFramePr>
        <p:xfrm>
          <a:off x="204991" y="929754"/>
          <a:ext cx="11654914" cy="3889150"/>
        </p:xfrm>
        <a:graphic>
          <a:graphicData uri="http://schemas.openxmlformats.org/drawingml/2006/table">
            <a:tbl>
              <a:tblPr firstRow="1" bandRow="1">
                <a:tableStyleId>{5C22544A-7EE6-4342-B048-85BDC9FD1C3A}</a:tableStyleId>
              </a:tblPr>
              <a:tblGrid>
                <a:gridCol w="2479582">
                  <a:extLst>
                    <a:ext uri="{9D8B030D-6E8A-4147-A177-3AD203B41FA5}">
                      <a16:colId xmlns:a16="http://schemas.microsoft.com/office/drawing/2014/main" val="20000"/>
                    </a:ext>
                  </a:extLst>
                </a:gridCol>
                <a:gridCol w="775532">
                  <a:extLst>
                    <a:ext uri="{9D8B030D-6E8A-4147-A177-3AD203B41FA5}">
                      <a16:colId xmlns:a16="http://schemas.microsoft.com/office/drawing/2014/main" val="20001"/>
                    </a:ext>
                  </a:extLst>
                </a:gridCol>
                <a:gridCol w="8399800">
                  <a:extLst>
                    <a:ext uri="{9D8B030D-6E8A-4147-A177-3AD203B41FA5}">
                      <a16:colId xmlns:a16="http://schemas.microsoft.com/office/drawing/2014/main" val="20002"/>
                    </a:ext>
                  </a:extLst>
                </a:gridCol>
              </a:tblGrid>
              <a:tr h="360179">
                <a:tc>
                  <a:txBody>
                    <a:bodyPr/>
                    <a:lstStyle>
                      <a:lvl1pPr marL="0" algn="l" defTabSz="914400" rtl="0" eaLnBrk="1" latinLnBrk="0" hangingPunct="1">
                        <a:defRPr sz="1800" b="1" kern="1200">
                          <a:solidFill>
                            <a:schemeClr val="lt1"/>
                          </a:solidFill>
                          <a:latin typeface="Century Gothic"/>
                        </a:defRPr>
                      </a:lvl1pPr>
                      <a:lvl2pPr marL="457200" algn="l" defTabSz="914400" rtl="0" eaLnBrk="1" latinLnBrk="0" hangingPunct="1">
                        <a:defRPr sz="1800" b="1" kern="1200">
                          <a:solidFill>
                            <a:schemeClr val="lt1"/>
                          </a:solidFill>
                          <a:latin typeface="Century Gothic"/>
                        </a:defRPr>
                      </a:lvl2pPr>
                      <a:lvl3pPr marL="914400" algn="l" defTabSz="914400" rtl="0" eaLnBrk="1" latinLnBrk="0" hangingPunct="1">
                        <a:defRPr sz="1800" b="1" kern="1200">
                          <a:solidFill>
                            <a:schemeClr val="lt1"/>
                          </a:solidFill>
                          <a:latin typeface="Century Gothic"/>
                        </a:defRPr>
                      </a:lvl3pPr>
                      <a:lvl4pPr marL="1371600" algn="l" defTabSz="914400" rtl="0" eaLnBrk="1" latinLnBrk="0" hangingPunct="1">
                        <a:defRPr sz="1800" b="1" kern="1200">
                          <a:solidFill>
                            <a:schemeClr val="lt1"/>
                          </a:solidFill>
                          <a:latin typeface="Century Gothic"/>
                        </a:defRPr>
                      </a:lvl4pPr>
                      <a:lvl5pPr marL="1828800" algn="l" defTabSz="914400" rtl="0" eaLnBrk="1" latinLnBrk="0" hangingPunct="1">
                        <a:defRPr sz="1800" b="1" kern="1200">
                          <a:solidFill>
                            <a:schemeClr val="lt1"/>
                          </a:solidFill>
                          <a:latin typeface="Century Gothic"/>
                        </a:defRPr>
                      </a:lvl5pPr>
                      <a:lvl6pPr marL="2286000" algn="l" defTabSz="914400" rtl="0" eaLnBrk="1" latinLnBrk="0" hangingPunct="1">
                        <a:defRPr sz="1800" b="1" kern="1200">
                          <a:solidFill>
                            <a:schemeClr val="lt1"/>
                          </a:solidFill>
                          <a:latin typeface="Century Gothic"/>
                        </a:defRPr>
                      </a:lvl6pPr>
                      <a:lvl7pPr marL="2743200" algn="l" defTabSz="914400" rtl="0" eaLnBrk="1" latinLnBrk="0" hangingPunct="1">
                        <a:defRPr sz="1800" b="1" kern="1200">
                          <a:solidFill>
                            <a:schemeClr val="lt1"/>
                          </a:solidFill>
                          <a:latin typeface="Century Gothic"/>
                        </a:defRPr>
                      </a:lvl7pPr>
                      <a:lvl8pPr marL="3200400" algn="l" defTabSz="914400" rtl="0" eaLnBrk="1" latinLnBrk="0" hangingPunct="1">
                        <a:defRPr sz="1800" b="1" kern="1200">
                          <a:solidFill>
                            <a:schemeClr val="lt1"/>
                          </a:solidFill>
                          <a:latin typeface="Century Gothic"/>
                        </a:defRPr>
                      </a:lvl8pPr>
                      <a:lvl9pPr marL="3657600" algn="l" defTabSz="914400" rtl="0" eaLnBrk="1" latinLnBrk="0" hangingPunct="1">
                        <a:defRPr sz="1800" b="1" kern="1200">
                          <a:solidFill>
                            <a:schemeClr val="lt1"/>
                          </a:solidFill>
                          <a:latin typeface="Century Gothic"/>
                        </a:defRPr>
                      </a:lvl9pPr>
                    </a:lstStyle>
                    <a:p>
                      <a:r>
                        <a:rPr lang="en-US" sz="1200" b="1" dirty="0" smtClean="0">
                          <a:latin typeface="+mj-lt"/>
                          <a:cs typeface="Arial" panose="020B0604020202020204" pitchFamily="34" charset="0"/>
                        </a:rPr>
                        <a:t>Parameters</a:t>
                      </a:r>
                      <a:endParaRPr lang="en-US" sz="1200" b="1" dirty="0">
                        <a:solidFill>
                          <a:schemeClr val="bg1"/>
                        </a:solidFill>
                        <a:latin typeface="+mj-lt"/>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lvl1pPr marL="0" algn="l" defTabSz="914400" rtl="0" eaLnBrk="1" latinLnBrk="0" hangingPunct="1">
                        <a:defRPr sz="1800" b="1" kern="1200">
                          <a:solidFill>
                            <a:schemeClr val="lt1"/>
                          </a:solidFill>
                          <a:latin typeface="Century Gothic"/>
                        </a:defRPr>
                      </a:lvl1pPr>
                      <a:lvl2pPr marL="457200" algn="l" defTabSz="914400" rtl="0" eaLnBrk="1" latinLnBrk="0" hangingPunct="1">
                        <a:defRPr sz="1800" b="1" kern="1200">
                          <a:solidFill>
                            <a:schemeClr val="lt1"/>
                          </a:solidFill>
                          <a:latin typeface="Century Gothic"/>
                        </a:defRPr>
                      </a:lvl2pPr>
                      <a:lvl3pPr marL="914400" algn="l" defTabSz="914400" rtl="0" eaLnBrk="1" latinLnBrk="0" hangingPunct="1">
                        <a:defRPr sz="1800" b="1" kern="1200">
                          <a:solidFill>
                            <a:schemeClr val="lt1"/>
                          </a:solidFill>
                          <a:latin typeface="Century Gothic"/>
                        </a:defRPr>
                      </a:lvl3pPr>
                      <a:lvl4pPr marL="1371600" algn="l" defTabSz="914400" rtl="0" eaLnBrk="1" latinLnBrk="0" hangingPunct="1">
                        <a:defRPr sz="1800" b="1" kern="1200">
                          <a:solidFill>
                            <a:schemeClr val="lt1"/>
                          </a:solidFill>
                          <a:latin typeface="Century Gothic"/>
                        </a:defRPr>
                      </a:lvl4pPr>
                      <a:lvl5pPr marL="1828800" algn="l" defTabSz="914400" rtl="0" eaLnBrk="1" latinLnBrk="0" hangingPunct="1">
                        <a:defRPr sz="1800" b="1" kern="1200">
                          <a:solidFill>
                            <a:schemeClr val="lt1"/>
                          </a:solidFill>
                          <a:latin typeface="Century Gothic"/>
                        </a:defRPr>
                      </a:lvl5pPr>
                      <a:lvl6pPr marL="2286000" algn="l" defTabSz="914400" rtl="0" eaLnBrk="1" latinLnBrk="0" hangingPunct="1">
                        <a:defRPr sz="1800" b="1" kern="1200">
                          <a:solidFill>
                            <a:schemeClr val="lt1"/>
                          </a:solidFill>
                          <a:latin typeface="Century Gothic"/>
                        </a:defRPr>
                      </a:lvl6pPr>
                      <a:lvl7pPr marL="2743200" algn="l" defTabSz="914400" rtl="0" eaLnBrk="1" latinLnBrk="0" hangingPunct="1">
                        <a:defRPr sz="1800" b="1" kern="1200">
                          <a:solidFill>
                            <a:schemeClr val="lt1"/>
                          </a:solidFill>
                          <a:latin typeface="Century Gothic"/>
                        </a:defRPr>
                      </a:lvl7pPr>
                      <a:lvl8pPr marL="3200400" algn="l" defTabSz="914400" rtl="0" eaLnBrk="1" latinLnBrk="0" hangingPunct="1">
                        <a:defRPr sz="1800" b="1" kern="1200">
                          <a:solidFill>
                            <a:schemeClr val="lt1"/>
                          </a:solidFill>
                          <a:latin typeface="Century Gothic"/>
                        </a:defRPr>
                      </a:lvl8pPr>
                      <a:lvl9pPr marL="3657600" algn="l" defTabSz="914400" rtl="0" eaLnBrk="1" latinLnBrk="0" hangingPunct="1">
                        <a:defRPr sz="1800" b="1" kern="1200">
                          <a:solidFill>
                            <a:schemeClr val="lt1"/>
                          </a:solidFill>
                          <a:latin typeface="Century Gothic"/>
                        </a:defRPr>
                      </a:lvl9pPr>
                    </a:lstStyle>
                    <a:p>
                      <a:pPr algn="ctr"/>
                      <a:r>
                        <a:rPr lang="en-US" sz="1200" b="1" dirty="0" smtClean="0">
                          <a:latin typeface="+mj-lt"/>
                          <a:cs typeface="Arial" panose="020B0604020202020204" pitchFamily="34" charset="0"/>
                        </a:rPr>
                        <a:t>Status</a:t>
                      </a:r>
                      <a:endParaRPr lang="en-US" sz="1200" b="1" dirty="0">
                        <a:solidFill>
                          <a:schemeClr val="bg1"/>
                        </a:solidFill>
                        <a:latin typeface="+mj-lt"/>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lvl1pPr marL="0" algn="l" defTabSz="914400" rtl="0" eaLnBrk="1" latinLnBrk="0" hangingPunct="1">
                        <a:defRPr sz="1800" b="1" kern="1200">
                          <a:solidFill>
                            <a:schemeClr val="lt1"/>
                          </a:solidFill>
                          <a:latin typeface="Century Gothic"/>
                        </a:defRPr>
                      </a:lvl1pPr>
                      <a:lvl2pPr marL="457200" algn="l" defTabSz="914400" rtl="0" eaLnBrk="1" latinLnBrk="0" hangingPunct="1">
                        <a:defRPr sz="1800" b="1" kern="1200">
                          <a:solidFill>
                            <a:schemeClr val="lt1"/>
                          </a:solidFill>
                          <a:latin typeface="Century Gothic"/>
                        </a:defRPr>
                      </a:lvl2pPr>
                      <a:lvl3pPr marL="914400" algn="l" defTabSz="914400" rtl="0" eaLnBrk="1" latinLnBrk="0" hangingPunct="1">
                        <a:defRPr sz="1800" b="1" kern="1200">
                          <a:solidFill>
                            <a:schemeClr val="lt1"/>
                          </a:solidFill>
                          <a:latin typeface="Century Gothic"/>
                        </a:defRPr>
                      </a:lvl3pPr>
                      <a:lvl4pPr marL="1371600" algn="l" defTabSz="914400" rtl="0" eaLnBrk="1" latinLnBrk="0" hangingPunct="1">
                        <a:defRPr sz="1800" b="1" kern="1200">
                          <a:solidFill>
                            <a:schemeClr val="lt1"/>
                          </a:solidFill>
                          <a:latin typeface="Century Gothic"/>
                        </a:defRPr>
                      </a:lvl4pPr>
                      <a:lvl5pPr marL="1828800" algn="l" defTabSz="914400" rtl="0" eaLnBrk="1" latinLnBrk="0" hangingPunct="1">
                        <a:defRPr sz="1800" b="1" kern="1200">
                          <a:solidFill>
                            <a:schemeClr val="lt1"/>
                          </a:solidFill>
                          <a:latin typeface="Century Gothic"/>
                        </a:defRPr>
                      </a:lvl5pPr>
                      <a:lvl6pPr marL="2286000" algn="l" defTabSz="914400" rtl="0" eaLnBrk="1" latinLnBrk="0" hangingPunct="1">
                        <a:defRPr sz="1800" b="1" kern="1200">
                          <a:solidFill>
                            <a:schemeClr val="lt1"/>
                          </a:solidFill>
                          <a:latin typeface="Century Gothic"/>
                        </a:defRPr>
                      </a:lvl6pPr>
                      <a:lvl7pPr marL="2743200" algn="l" defTabSz="914400" rtl="0" eaLnBrk="1" latinLnBrk="0" hangingPunct="1">
                        <a:defRPr sz="1800" b="1" kern="1200">
                          <a:solidFill>
                            <a:schemeClr val="lt1"/>
                          </a:solidFill>
                          <a:latin typeface="Century Gothic"/>
                        </a:defRPr>
                      </a:lvl7pPr>
                      <a:lvl8pPr marL="3200400" algn="l" defTabSz="914400" rtl="0" eaLnBrk="1" latinLnBrk="0" hangingPunct="1">
                        <a:defRPr sz="1800" b="1" kern="1200">
                          <a:solidFill>
                            <a:schemeClr val="lt1"/>
                          </a:solidFill>
                          <a:latin typeface="Century Gothic"/>
                        </a:defRPr>
                      </a:lvl8pPr>
                      <a:lvl9pPr marL="3657600" algn="l" defTabSz="914400" rtl="0" eaLnBrk="1" latinLnBrk="0" hangingPunct="1">
                        <a:defRPr sz="1800" b="1" kern="1200">
                          <a:solidFill>
                            <a:schemeClr val="lt1"/>
                          </a:solidFill>
                          <a:latin typeface="Century Gothic"/>
                        </a:defRPr>
                      </a:lvl9pPr>
                    </a:lstStyle>
                    <a:p>
                      <a:pPr algn="ctr"/>
                      <a:r>
                        <a:rPr lang="en-US" sz="1200" b="1" dirty="0" smtClean="0">
                          <a:latin typeface="+mj-lt"/>
                          <a:cs typeface="Arial" panose="020B0604020202020204" pitchFamily="34" charset="0"/>
                        </a:rPr>
                        <a:t>Comments</a:t>
                      </a:r>
                      <a:endParaRPr lang="en-US" sz="1200" b="1" dirty="0">
                        <a:solidFill>
                          <a:schemeClr val="bg1"/>
                        </a:solidFill>
                        <a:latin typeface="+mj-lt"/>
                        <a:cs typeface="Arial" panose="020B06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88339">
                <a:tc>
                  <a:txBody>
                    <a:bodyPr/>
                    <a:lstStyle/>
                    <a:p>
                      <a:r>
                        <a:rPr lang="en-US" sz="1200" dirty="0" smtClean="0">
                          <a:solidFill>
                            <a:schemeClr val="tx1"/>
                          </a:solidFill>
                          <a:latin typeface="Calibri Body"/>
                          <a:cs typeface="Arial" panose="020B0604020202020204" pitchFamily="34" charset="0"/>
                        </a:rPr>
                        <a:t>Legal &amp; Contract</a:t>
                      </a:r>
                      <a:endParaRPr lang="en-US" sz="1200" dirty="0">
                        <a:solidFill>
                          <a:schemeClr val="tx1"/>
                        </a:solidFill>
                        <a:latin typeface="Calibri Body"/>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a:txBody>
                    <a:bodyPr/>
                    <a:lstStyle/>
                    <a:p>
                      <a:pPr algn="ctr"/>
                      <a:endParaRPr lang="en-US" sz="1200" dirty="0">
                        <a:solidFill>
                          <a:schemeClr val="tx1"/>
                        </a:solidFill>
                        <a:latin typeface="+mj-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F78C34"/>
                        </a:buClr>
                        <a:buSzTx/>
                        <a:buFont typeface="Arial" panose="020B0604020202020204" pitchFamily="34" charset="0"/>
                        <a:buNone/>
                        <a:tabLst/>
                        <a:defRPr/>
                      </a:pPr>
                      <a:r>
                        <a:rPr kumimoji="0" lang="en-US" sz="1200" i="0" strike="noStrike" kern="0" cap="none" spc="0" normalizeH="0" noProof="0" dirty="0" smtClean="0">
                          <a:ln>
                            <a:noFill/>
                          </a:ln>
                          <a:effectLst/>
                          <a:uLnTx/>
                          <a:uFillTx/>
                          <a:latin typeface="Calibri heading"/>
                        </a:rPr>
                        <a:t>SOW executed on May 17. </a:t>
                      </a:r>
                      <a:r>
                        <a:rPr lang="en-US" sz="1200" kern="0" dirty="0" smtClean="0">
                          <a:latin typeface="Calibri heading"/>
                        </a:rPr>
                        <a:t>No Specific requirement identified during Ramp to initiate any further change.</a:t>
                      </a:r>
                      <a:r>
                        <a:rPr lang="en-US" sz="1200" kern="0" baseline="0" dirty="0" smtClean="0">
                          <a:latin typeface="Calibri heading"/>
                        </a:rPr>
                        <a:t> Steady state SOW to be executed towards the end of last transition</a:t>
                      </a:r>
                      <a:endParaRPr lang="en-US" sz="1200" kern="0" dirty="0" smtClean="0">
                        <a:latin typeface="Calibri heading"/>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59527341"/>
                  </a:ext>
                </a:extLst>
              </a:tr>
              <a:tr h="388339">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r>
                        <a:rPr lang="en-US" sz="1200" dirty="0" smtClean="0">
                          <a:latin typeface="Calibri Body"/>
                          <a:cs typeface="Arial" panose="020B0604020202020204" pitchFamily="34" charset="0"/>
                        </a:rPr>
                        <a:t>Organization &amp; People </a:t>
                      </a:r>
                      <a:endParaRPr lang="en-US" sz="1200" dirty="0">
                        <a:solidFill>
                          <a:schemeClr val="tx1"/>
                        </a:solidFill>
                        <a:latin typeface="Calibri Body"/>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a:endParaRPr lang="en-US" sz="1200" dirty="0">
                        <a:solidFill>
                          <a:schemeClr val="tx1"/>
                        </a:solidFill>
                        <a:latin typeface="+mj-lt"/>
                        <a:cs typeface="Arial" panose="020B0604020202020204" pitchFamily="34" charset="0"/>
                      </a:endParaRPr>
                    </a:p>
                  </a:txBody>
                  <a:tcPr anchor="ct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marL="0" lvl="0" indent="0" algn="just">
                        <a:buFont typeface="Arial" panose="020B0604020202020204" pitchFamily="34" charset="0"/>
                        <a:buNone/>
                        <a:defRPr/>
                      </a:pPr>
                      <a:r>
                        <a:rPr lang="en-US" sz="1200" kern="0" dirty="0" smtClean="0">
                          <a:latin typeface="Calibri heading"/>
                        </a:rPr>
                        <a:t>06 resources deployed for GL Mailbox</a:t>
                      </a:r>
                      <a:r>
                        <a:rPr lang="en-US" sz="1200" kern="0" baseline="0" dirty="0" smtClean="0">
                          <a:latin typeface="Calibri heading"/>
                        </a:rPr>
                        <a:t> and Paper Mail</a:t>
                      </a:r>
                      <a:r>
                        <a:rPr lang="en-US" sz="1200" kern="0" dirty="0" smtClean="0">
                          <a:latin typeface="Calibri heading"/>
                        </a:rPr>
                        <a:t>. Total 6</a:t>
                      </a:r>
                      <a:r>
                        <a:rPr lang="en-US" sz="1200" kern="0" baseline="0" dirty="0" smtClean="0">
                          <a:latin typeface="Calibri heading"/>
                        </a:rPr>
                        <a:t> </a:t>
                      </a:r>
                      <a:r>
                        <a:rPr lang="en-US" sz="1200" kern="0" dirty="0" smtClean="0">
                          <a:latin typeface="Calibri heading"/>
                        </a:rPr>
                        <a:t>resources deployed against the requirement of 4 FTEs</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13318">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r>
                        <a:rPr lang="en-US" sz="1200" dirty="0" smtClean="0">
                          <a:latin typeface="Calibri Body"/>
                          <a:cs typeface="Arial" panose="020B0604020202020204" pitchFamily="34" charset="0"/>
                        </a:rPr>
                        <a:t>Quality (Audits during Steady</a:t>
                      </a:r>
                      <a:r>
                        <a:rPr lang="en-US" sz="1200" baseline="0" dirty="0" smtClean="0">
                          <a:latin typeface="Calibri Body"/>
                          <a:cs typeface="Arial" panose="020B0604020202020204" pitchFamily="34" charset="0"/>
                        </a:rPr>
                        <a:t> State</a:t>
                      </a:r>
                      <a:r>
                        <a:rPr lang="en-US" sz="1200" dirty="0" smtClean="0">
                          <a:latin typeface="Calibri Body"/>
                          <a:cs typeface="Arial" panose="020B0604020202020204" pitchFamily="34" charset="0"/>
                        </a:rPr>
                        <a:t>)</a:t>
                      </a:r>
                      <a:endParaRPr lang="en-US" sz="1200" dirty="0">
                        <a:solidFill>
                          <a:schemeClr val="tx1"/>
                        </a:solidFill>
                        <a:latin typeface="Calibri Body"/>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a:endParaRPr lang="en-US" sz="1200" dirty="0">
                        <a:solidFill>
                          <a:schemeClr val="tx1"/>
                        </a:solidFill>
                        <a:latin typeface="+mj-lt"/>
                        <a:cs typeface="Arial" panose="020B0604020202020204" pitchFamily="34" charset="0"/>
                      </a:endParaRPr>
                    </a:p>
                  </a:txBody>
                  <a:tcPr anchor="ct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marL="0" marR="0" lvl="0" indent="0" algn="l" defTabSz="914400" rtl="0" eaLnBrk="1" fontAlgn="auto" latinLnBrk="0" hangingPunct="1">
                        <a:lnSpc>
                          <a:spcPct val="100000"/>
                        </a:lnSpc>
                        <a:spcBef>
                          <a:spcPts val="0"/>
                        </a:spcBef>
                        <a:spcAft>
                          <a:spcPts val="0"/>
                        </a:spcAft>
                        <a:buClr>
                          <a:srgbClr val="F78C34"/>
                        </a:buClr>
                        <a:buSzTx/>
                        <a:buFont typeface="Arial" panose="020B0604020202020204" pitchFamily="34" charset="0"/>
                        <a:buNone/>
                        <a:tabLst/>
                        <a:defRPr/>
                      </a:pPr>
                      <a:r>
                        <a:rPr lang="en-US" sz="1200" dirty="0" smtClean="0">
                          <a:solidFill>
                            <a:schemeClr val="tx1"/>
                          </a:solidFill>
                          <a:latin typeface="Calibri heading"/>
                          <a:cs typeface="Arial" panose="020B0604020202020204" pitchFamily="34" charset="0"/>
                        </a:rPr>
                        <a:t>EXL QA has been certified and will pick up quality audit form day 1 of steady state. Quality</a:t>
                      </a:r>
                      <a:r>
                        <a:rPr lang="en-US" sz="1200" baseline="0" dirty="0" smtClean="0">
                          <a:solidFill>
                            <a:schemeClr val="tx1"/>
                          </a:solidFill>
                          <a:latin typeface="Calibri heading"/>
                          <a:cs typeface="Arial" panose="020B0604020202020204" pitchFamily="34" charset="0"/>
                        </a:rPr>
                        <a:t> sample will be pulled by EXL QA</a:t>
                      </a:r>
                      <a:endParaRPr lang="en-US" sz="1200" kern="0" dirty="0" smtClean="0">
                        <a:solidFill>
                          <a:schemeClr val="tx1"/>
                        </a:solidFill>
                        <a:latin typeface="Calibri heading"/>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88339">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r>
                        <a:rPr lang="en-US" sz="1200" dirty="0" smtClean="0">
                          <a:latin typeface="Calibri Body"/>
                          <a:cs typeface="Arial" panose="020B0604020202020204" pitchFamily="34" charset="0"/>
                        </a:rPr>
                        <a:t>Training</a:t>
                      </a:r>
                      <a:endParaRPr lang="en-US" sz="1200" dirty="0">
                        <a:solidFill>
                          <a:schemeClr val="tx1"/>
                        </a:solidFill>
                        <a:latin typeface="Calibri Body"/>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a:endParaRPr lang="en-US" sz="1200" dirty="0">
                        <a:solidFill>
                          <a:schemeClr val="tx1"/>
                        </a:solidFill>
                        <a:latin typeface="+mj-lt"/>
                        <a:cs typeface="Arial" panose="020B0604020202020204" pitchFamily="34" charset="0"/>
                      </a:endParaRPr>
                    </a:p>
                  </a:txBody>
                  <a:tcPr anchor="ct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marL="0" indent="0" algn="l" defTabSz="914400" rtl="0" eaLnBrk="1" latinLnBrk="0" hangingPunct="1">
                        <a:buFontTx/>
                        <a:buNone/>
                      </a:pPr>
                      <a:r>
                        <a:rPr lang="en-US" sz="1200" kern="1200" baseline="0" dirty="0" smtClean="0">
                          <a:solidFill>
                            <a:schemeClr val="dk1"/>
                          </a:solidFill>
                          <a:latin typeface="Calibri heading"/>
                          <a:ea typeface="+mn-ea"/>
                          <a:cs typeface="Arial" panose="020B0604020202020204" pitchFamily="34" charset="0"/>
                        </a:rPr>
                        <a:t>Training took place via MS Teams as per plan. SOPs/Job aids available in Prudential share point.</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0038655"/>
                  </a:ext>
                </a:extLst>
              </a:tr>
              <a:tr h="3883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Calibri Body"/>
                          <a:ea typeface="+mn-ea"/>
                          <a:cs typeface="Arial" panose="020B0604020202020204" pitchFamily="34" charset="0"/>
                        </a:rPr>
                        <a:t>Process SOP/Workflow Design</a:t>
                      </a:r>
                    </a:p>
                  </a:txBody>
                  <a:tcPr anchor="ctr">
                    <a:lnL w="12700" cap="flat" cmpd="sng" algn="ctr">
                      <a:solidFill>
                        <a:schemeClr val="tx1"/>
                      </a:solidFill>
                      <a:prstDash val="solid"/>
                      <a:round/>
                      <a:headEnd type="none" w="med" len="med"/>
                      <a:tailEnd type="none" w="med" len="med"/>
                    </a:lnL>
                  </a:tcPr>
                </a:tc>
                <a:tc>
                  <a:txBody>
                    <a:bodyPr/>
                    <a:lstStyle/>
                    <a:p>
                      <a:pPr algn="ctr"/>
                      <a:endParaRPr lang="en-US" sz="1200" dirty="0">
                        <a:solidFill>
                          <a:schemeClr val="tx1"/>
                        </a:solidFill>
                        <a:latin typeface="+mj-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dk1"/>
                          </a:solidFill>
                          <a:latin typeface="Calibri heading"/>
                          <a:ea typeface="+mn-ea"/>
                          <a:cs typeface="Arial" panose="020B0604020202020204" pitchFamily="34" charset="0"/>
                        </a:rPr>
                        <a:t>No SOP updation requirement identified. SOPs are available in SharePoint. Existing workflow design to be followed and is available in prudential network.</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88339">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r>
                        <a:rPr lang="en-US" sz="1200" dirty="0" smtClean="0">
                          <a:latin typeface="Calibri Body"/>
                          <a:cs typeface="Arial" panose="020B0604020202020204" pitchFamily="34" charset="0"/>
                        </a:rPr>
                        <a:t>Communication/Governance Plan</a:t>
                      </a:r>
                      <a:endParaRPr lang="en-US" sz="1200" dirty="0">
                        <a:solidFill>
                          <a:schemeClr val="tx1"/>
                        </a:solidFill>
                        <a:latin typeface="Calibri Body"/>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a:endParaRPr lang="en-US" sz="1200" dirty="0">
                        <a:solidFill>
                          <a:schemeClr val="tx1"/>
                        </a:solidFill>
                        <a:latin typeface="+mj-lt"/>
                        <a:cs typeface="Arial" panose="020B0604020202020204" pitchFamily="34" charset="0"/>
                      </a:endParaRPr>
                    </a:p>
                  </a:txBody>
                  <a:tcPr anchor="ct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marL="0" algn="l" defTabSz="914400" rtl="0" eaLnBrk="1" latinLnBrk="0" hangingPunct="1"/>
                      <a:r>
                        <a:rPr lang="en-US" sz="1200" kern="1200" baseline="0" dirty="0" smtClean="0">
                          <a:solidFill>
                            <a:schemeClr val="dk1"/>
                          </a:solidFill>
                          <a:latin typeface="Calibri heading"/>
                          <a:ea typeface="+mn-ea"/>
                          <a:cs typeface="Arial" panose="020B0604020202020204" pitchFamily="34" charset="0"/>
                        </a:rPr>
                        <a:t>BAU governance plan has been agreed jointly with </a:t>
                      </a:r>
                      <a:r>
                        <a:rPr lang="en-US" sz="1200" kern="1200" baseline="0" dirty="0" err="1" smtClean="0">
                          <a:solidFill>
                            <a:schemeClr val="dk1"/>
                          </a:solidFill>
                          <a:latin typeface="Calibri heading"/>
                          <a:ea typeface="+mn-ea"/>
                          <a:cs typeface="Arial" panose="020B0604020202020204" pitchFamily="34" charset="0"/>
                        </a:rPr>
                        <a:t>Pru</a:t>
                      </a:r>
                      <a:endParaRPr lang="en-US" sz="1200" kern="1200" baseline="0" dirty="0">
                        <a:solidFill>
                          <a:schemeClr val="dk1"/>
                        </a:solidFill>
                        <a:latin typeface="Calibri heading"/>
                        <a:ea typeface="+mn-ea"/>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93945485"/>
                  </a:ext>
                </a:extLst>
              </a:tr>
              <a:tr h="422918">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r>
                        <a:rPr lang="en-US" sz="1200" kern="1200" baseline="0" dirty="0" smtClean="0">
                          <a:solidFill>
                            <a:schemeClr val="dk1"/>
                          </a:solidFill>
                          <a:latin typeface="Calibri Body"/>
                          <a:ea typeface="+mn-ea"/>
                          <a:cs typeface="Arial" panose="020B0604020202020204" pitchFamily="34" charset="0"/>
                        </a:rPr>
                        <a:t>SLA Baselining &amp; Data Collection</a:t>
                      </a:r>
                      <a:endParaRPr lang="en-US" sz="1200" kern="1200" baseline="0" dirty="0">
                        <a:solidFill>
                          <a:schemeClr val="dk1"/>
                        </a:solidFill>
                        <a:latin typeface="Calibri Body"/>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a:endParaRPr lang="en-US" sz="1200" kern="1200" baseline="0" dirty="0">
                        <a:solidFill>
                          <a:schemeClr val="dk1"/>
                        </a:solidFill>
                        <a:latin typeface="+mj-lt"/>
                        <a:ea typeface="+mn-ea"/>
                        <a:cs typeface="Arial" panose="020B0604020202020204" pitchFamily="34" charset="0"/>
                      </a:endParaRPr>
                    </a:p>
                  </a:txBody>
                  <a:tcPr anchor="ct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smtClean="0">
                          <a:ln>
                            <a:noFill/>
                          </a:ln>
                          <a:solidFill>
                            <a:srgbClr val="000000"/>
                          </a:solidFill>
                          <a:effectLst/>
                          <a:uLnTx/>
                          <a:uFillTx/>
                          <a:latin typeface="Calibri heading"/>
                          <a:ea typeface="+mn-ea"/>
                          <a:cs typeface="Arial" panose="020B0604020202020204" pitchFamily="34" charset="0"/>
                        </a:rPr>
                        <a:t>EXL to start the SLA baselining activity post 90 days once the team (including Paper Mail) moved to steady state</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513318">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r>
                        <a:rPr lang="en-US" sz="1200" dirty="0" smtClean="0">
                          <a:solidFill>
                            <a:schemeClr val="tx1"/>
                          </a:solidFill>
                          <a:latin typeface="Calibri Body"/>
                          <a:cs typeface="Arial" panose="020B0604020202020204" pitchFamily="34" charset="0"/>
                        </a:rPr>
                        <a:t>Infrastructure</a:t>
                      </a:r>
                      <a:r>
                        <a:rPr lang="en-US" sz="1200" baseline="0" dirty="0" smtClean="0">
                          <a:solidFill>
                            <a:schemeClr val="tx1"/>
                          </a:solidFill>
                          <a:latin typeface="Calibri Body"/>
                          <a:cs typeface="Arial" panose="020B0604020202020204" pitchFamily="34" charset="0"/>
                        </a:rPr>
                        <a:t> &amp; Technology</a:t>
                      </a:r>
                      <a:endParaRPr lang="en-US" sz="1200" dirty="0">
                        <a:solidFill>
                          <a:schemeClr val="tx1"/>
                        </a:solidFill>
                        <a:latin typeface="Calibri Body"/>
                        <a:cs typeface="Arial" panose="020B0604020202020204" pitchFamily="34"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a:endParaRPr lang="en-US" sz="1200" dirty="0">
                        <a:solidFill>
                          <a:schemeClr val="tx1"/>
                        </a:solidFill>
                        <a:latin typeface="+mj-lt"/>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marL="0" algn="l" defTabSz="914400" rtl="0" eaLnBrk="1" latinLnBrk="0" hangingPunct="1"/>
                      <a:r>
                        <a:rPr lang="en-US" sz="1200" kern="1200" baseline="0" dirty="0" smtClean="0">
                          <a:solidFill>
                            <a:schemeClr val="dk1"/>
                          </a:solidFill>
                          <a:latin typeface="Calibri heading"/>
                          <a:ea typeface="+mn-ea"/>
                          <a:cs typeface="Arial" panose="020B0604020202020204" pitchFamily="34" charset="0"/>
                        </a:rPr>
                        <a:t>Applications access granted for all users. No hardware &amp; software requirement is pending. WFH enabled for all users</a:t>
                      </a:r>
                      <a:endParaRPr lang="en-US" sz="1200" kern="1200" baseline="0" dirty="0">
                        <a:solidFill>
                          <a:schemeClr val="dk1"/>
                        </a:solidFill>
                        <a:latin typeface="Calibri heading"/>
                        <a:ea typeface="+mn-ea"/>
                        <a:cs typeface="Arial" panose="020B0604020202020204" pitchFamily="34"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360708604"/>
              </p:ext>
            </p:extLst>
          </p:nvPr>
        </p:nvGraphicFramePr>
        <p:xfrm>
          <a:off x="204991" y="5017598"/>
          <a:ext cx="6928433" cy="1387590"/>
        </p:xfrm>
        <a:graphic>
          <a:graphicData uri="http://schemas.openxmlformats.org/drawingml/2006/table">
            <a:tbl>
              <a:tblPr/>
              <a:tblGrid>
                <a:gridCol w="746652">
                  <a:extLst>
                    <a:ext uri="{9D8B030D-6E8A-4147-A177-3AD203B41FA5}">
                      <a16:colId xmlns:a16="http://schemas.microsoft.com/office/drawing/2014/main" val="20000"/>
                    </a:ext>
                  </a:extLst>
                </a:gridCol>
                <a:gridCol w="6181781">
                  <a:extLst>
                    <a:ext uri="{9D8B030D-6E8A-4147-A177-3AD203B41FA5}">
                      <a16:colId xmlns:a16="http://schemas.microsoft.com/office/drawing/2014/main" val="20001"/>
                    </a:ext>
                  </a:extLst>
                </a:gridCol>
              </a:tblGrid>
              <a:tr h="231265">
                <a:tc>
                  <a:txBody>
                    <a:bodyPr/>
                    <a:lstStyle/>
                    <a:p>
                      <a:pPr marL="0" algn="ctr" defTabSz="914400" rtl="0" eaLnBrk="1" fontAlgn="b" latinLnBrk="0" hangingPunct="1"/>
                      <a:r>
                        <a:rPr lang="en-US" sz="1050" b="1" kern="1200" dirty="0" smtClean="0">
                          <a:solidFill>
                            <a:schemeClr val="lt1"/>
                          </a:solidFill>
                          <a:latin typeface="Calibri Body"/>
                          <a:ea typeface="+mn-ea"/>
                          <a:cs typeface="+mn-cs"/>
                        </a:rPr>
                        <a:t>Status</a:t>
                      </a:r>
                      <a:endParaRPr lang="en-US" sz="1050" b="1" kern="1200" dirty="0">
                        <a:solidFill>
                          <a:schemeClr val="lt1"/>
                        </a:solidFill>
                        <a:latin typeface="Calibri Body"/>
                        <a:ea typeface="+mn-ea"/>
                        <a:cs typeface="+mn-cs"/>
                      </a:endParaRPr>
                    </a:p>
                  </a:txBody>
                  <a:tcPr marT="9525" marB="0" anchor="ctr">
                    <a:lnL w="12700" cap="flat" cmpd="sng" algn="ctr">
                      <a:solidFill>
                        <a:srgbClr val="3F3F3F">
                          <a:lumMod val="40000"/>
                          <a:lumOff val="60000"/>
                        </a:srgbClr>
                      </a:solidFill>
                      <a:prstDash val="solid"/>
                      <a:round/>
                      <a:headEnd type="none" w="med" len="med"/>
                      <a:tailEnd type="none" w="med" len="med"/>
                    </a:lnL>
                    <a:lnR w="12700" cmpd="sng">
                      <a:solidFill>
                        <a:srgbClr val="FFFFFF"/>
                      </a:solidFill>
                    </a:lnR>
                    <a:lnT w="12700" cap="flat" cmpd="sng" algn="ctr">
                      <a:solidFill>
                        <a:srgbClr val="3F3F3F">
                          <a:lumMod val="40000"/>
                          <a:lumOff val="60000"/>
                        </a:srgb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marL="0" algn="ctr" defTabSz="914400" rtl="0" eaLnBrk="1" fontAlgn="b" latinLnBrk="0" hangingPunct="1"/>
                      <a:r>
                        <a:rPr lang="en-US" sz="1050" b="1" kern="1200" dirty="0">
                          <a:solidFill>
                            <a:schemeClr val="lt1"/>
                          </a:solidFill>
                          <a:latin typeface="Calibri Body"/>
                          <a:ea typeface="+mn-ea"/>
                          <a:cs typeface="+mn-cs"/>
                        </a:rPr>
                        <a:t>Description </a:t>
                      </a:r>
                    </a:p>
                  </a:txBody>
                  <a:tcPr marT="9525"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3F3F3F">
                          <a:lumMod val="40000"/>
                          <a:lumOff val="60000"/>
                        </a:srgbClr>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31265">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fontAlgn="t"/>
                      <a:endParaRPr lang="en-US" sz="1050" b="0" i="0" u="none" strike="noStrike" dirty="0">
                        <a:solidFill>
                          <a:srgbClr val="FF0000"/>
                        </a:solidFill>
                        <a:effectLst/>
                        <a:latin typeface="+mj-lt"/>
                      </a:endParaRPr>
                    </a:p>
                  </a:txBody>
                  <a:tcPr marT="9525" marB="0" anchor="ctr">
                    <a:lnL w="12700" cap="flat" cmpd="sng" algn="ctr">
                      <a:solidFill>
                        <a:srgbClr val="3F3F3F">
                          <a:lumMod val="40000"/>
                          <a:lumOff val="60000"/>
                        </a:srgbClr>
                      </a:solidFill>
                      <a:prstDash val="solid"/>
                      <a:round/>
                      <a:headEnd type="none" w="med" len="med"/>
                      <a:tailEnd type="none" w="med" len="med"/>
                    </a:lnL>
                    <a:lnR w="12700" cap="flat" cmpd="sng" algn="ctr">
                      <a:solidFill>
                        <a:srgbClr val="3F3F3F">
                          <a:lumMod val="40000"/>
                          <a:lumOff val="60000"/>
                        </a:srgb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3F3F3F">
                          <a:lumMod val="40000"/>
                          <a:lumOff val="6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l" fontAlgn="t"/>
                      <a:r>
                        <a:rPr lang="en-US" sz="1050" u="none" strike="noStrike" dirty="0">
                          <a:solidFill>
                            <a:srgbClr val="FF0000"/>
                          </a:solidFill>
                          <a:effectLst/>
                          <a:latin typeface="Calibri Body"/>
                        </a:rPr>
                        <a:t>Task or Activity delayed, re-plan required, impacts GNG or other tasks</a:t>
                      </a:r>
                      <a:endParaRPr lang="en-US" sz="1050" b="0" i="0" u="none" strike="noStrike" dirty="0">
                        <a:solidFill>
                          <a:srgbClr val="FF0000"/>
                        </a:solidFill>
                        <a:effectLst/>
                        <a:latin typeface="Calibri Body"/>
                      </a:endParaRPr>
                    </a:p>
                  </a:txBody>
                  <a:tcPr marT="9525" marB="0" anchor="ctr">
                    <a:lnL w="12700" cap="flat" cmpd="sng" algn="ctr">
                      <a:solidFill>
                        <a:srgbClr val="3F3F3F">
                          <a:lumMod val="40000"/>
                          <a:lumOff val="60000"/>
                        </a:srgbClr>
                      </a:solidFill>
                      <a:prstDash val="solid"/>
                      <a:round/>
                      <a:headEnd type="none" w="med" len="med"/>
                      <a:tailEnd type="none" w="med" len="med"/>
                    </a:lnL>
                    <a:lnR w="12700" cap="flat" cmpd="sng" algn="ctr">
                      <a:solidFill>
                        <a:srgbClr val="3F3F3F">
                          <a:lumMod val="40000"/>
                          <a:lumOff val="60000"/>
                        </a:srgbClr>
                      </a:solidFill>
                      <a:prstDash val="solid"/>
                      <a:round/>
                      <a:headEnd type="none" w="med" len="med"/>
                      <a:tailEnd type="none" w="med" len="med"/>
                    </a:lnR>
                    <a:lnT w="12700" cmpd="sng">
                      <a:solidFill>
                        <a:srgbClr val="FFFFFF"/>
                      </a:solidFill>
                    </a:lnT>
                    <a:lnB w="12700" cap="flat" cmpd="sng" algn="ctr">
                      <a:solidFill>
                        <a:srgbClr val="3F3F3F">
                          <a:lumMod val="40000"/>
                          <a:lumOff val="6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1265">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fontAlgn="t"/>
                      <a:endParaRPr lang="en-US" sz="1050" b="0" i="0" u="none" strike="noStrike" dirty="0">
                        <a:solidFill>
                          <a:srgbClr val="FFC000"/>
                        </a:solidFill>
                        <a:effectLst/>
                        <a:latin typeface="+mj-lt"/>
                      </a:endParaRPr>
                    </a:p>
                  </a:txBody>
                  <a:tcPr marT="9525" marB="0" anchor="ctr">
                    <a:lnL w="12700" cap="flat" cmpd="sng" algn="ctr">
                      <a:solidFill>
                        <a:srgbClr val="3F3F3F">
                          <a:lumMod val="40000"/>
                          <a:lumOff val="60000"/>
                        </a:srgbClr>
                      </a:solidFill>
                      <a:prstDash val="solid"/>
                      <a:round/>
                      <a:headEnd type="none" w="med" len="med"/>
                      <a:tailEnd type="none" w="med" len="med"/>
                    </a:lnL>
                    <a:lnR w="12700" cap="flat" cmpd="sng" algn="ctr">
                      <a:solidFill>
                        <a:srgbClr val="3F3F3F">
                          <a:lumMod val="40000"/>
                          <a:lumOff val="60000"/>
                        </a:srgbClr>
                      </a:solidFill>
                      <a:prstDash val="solid"/>
                      <a:round/>
                      <a:headEnd type="none" w="med" len="med"/>
                      <a:tailEnd type="none" w="med" len="med"/>
                    </a:lnR>
                    <a:lnT w="12700" cap="flat" cmpd="sng" algn="ctr">
                      <a:solidFill>
                        <a:srgbClr val="3F3F3F">
                          <a:lumMod val="40000"/>
                          <a:lumOff val="60000"/>
                        </a:srgbClr>
                      </a:solidFill>
                      <a:prstDash val="solid"/>
                      <a:round/>
                      <a:headEnd type="none" w="med" len="med"/>
                      <a:tailEnd type="none" w="med" len="med"/>
                    </a:lnT>
                    <a:lnB w="12700" cap="flat" cmpd="sng" algn="ctr">
                      <a:solidFill>
                        <a:srgbClr val="3F3F3F">
                          <a:lumMod val="40000"/>
                          <a:lumOff val="6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l" fontAlgn="t"/>
                      <a:r>
                        <a:rPr lang="en-US" sz="1050" u="none" strike="noStrike" dirty="0">
                          <a:solidFill>
                            <a:srgbClr val="FFC000"/>
                          </a:solidFill>
                          <a:effectLst/>
                          <a:latin typeface="Calibri Body"/>
                        </a:rPr>
                        <a:t>Task or Activity delayed, recovery plan in place, due date still achievable</a:t>
                      </a:r>
                      <a:endParaRPr lang="en-US" sz="1050" b="0" i="0" u="none" strike="noStrike" dirty="0">
                        <a:solidFill>
                          <a:srgbClr val="FFC000"/>
                        </a:solidFill>
                        <a:effectLst/>
                        <a:latin typeface="Calibri Body"/>
                      </a:endParaRPr>
                    </a:p>
                  </a:txBody>
                  <a:tcPr marT="9525" marB="0" anchor="ctr">
                    <a:lnL w="12700" cap="flat" cmpd="sng" algn="ctr">
                      <a:solidFill>
                        <a:srgbClr val="3F3F3F">
                          <a:lumMod val="40000"/>
                          <a:lumOff val="60000"/>
                        </a:srgbClr>
                      </a:solidFill>
                      <a:prstDash val="solid"/>
                      <a:round/>
                      <a:headEnd type="none" w="med" len="med"/>
                      <a:tailEnd type="none" w="med" len="med"/>
                    </a:lnL>
                    <a:lnR w="12700" cap="flat" cmpd="sng" algn="ctr">
                      <a:solidFill>
                        <a:srgbClr val="3F3F3F">
                          <a:lumMod val="40000"/>
                          <a:lumOff val="60000"/>
                        </a:srgbClr>
                      </a:solidFill>
                      <a:prstDash val="solid"/>
                      <a:round/>
                      <a:headEnd type="none" w="med" len="med"/>
                      <a:tailEnd type="none" w="med" len="med"/>
                    </a:lnR>
                    <a:lnT w="12700" cap="flat" cmpd="sng" algn="ctr">
                      <a:solidFill>
                        <a:srgbClr val="3F3F3F">
                          <a:lumMod val="40000"/>
                          <a:lumOff val="60000"/>
                        </a:srgbClr>
                      </a:solidFill>
                      <a:prstDash val="solid"/>
                      <a:round/>
                      <a:headEnd type="none" w="med" len="med"/>
                      <a:tailEnd type="none" w="med" len="med"/>
                    </a:lnT>
                    <a:lnB w="12700" cap="flat" cmpd="sng" algn="ctr">
                      <a:solidFill>
                        <a:srgbClr val="3F3F3F">
                          <a:lumMod val="40000"/>
                          <a:lumOff val="6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31265">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fontAlgn="t"/>
                      <a:endParaRPr lang="en-US" sz="1050" b="0" i="0" u="none" strike="noStrike" dirty="0">
                        <a:solidFill>
                          <a:srgbClr val="00B050"/>
                        </a:solidFill>
                        <a:effectLst/>
                        <a:latin typeface="+mj-lt"/>
                      </a:endParaRPr>
                    </a:p>
                  </a:txBody>
                  <a:tcPr marT="9525" marB="0" anchor="ctr">
                    <a:lnL w="12700" cap="flat" cmpd="sng" algn="ctr">
                      <a:solidFill>
                        <a:srgbClr val="3F3F3F">
                          <a:lumMod val="40000"/>
                          <a:lumOff val="60000"/>
                        </a:srgbClr>
                      </a:solidFill>
                      <a:prstDash val="solid"/>
                      <a:round/>
                      <a:headEnd type="none" w="med" len="med"/>
                      <a:tailEnd type="none" w="med" len="med"/>
                    </a:lnL>
                    <a:lnR w="12700" cap="flat" cmpd="sng" algn="ctr">
                      <a:solidFill>
                        <a:srgbClr val="3F3F3F">
                          <a:lumMod val="40000"/>
                          <a:lumOff val="60000"/>
                        </a:srgbClr>
                      </a:solidFill>
                      <a:prstDash val="solid"/>
                      <a:round/>
                      <a:headEnd type="none" w="med" len="med"/>
                      <a:tailEnd type="none" w="med" len="med"/>
                    </a:lnR>
                    <a:lnT w="12700" cap="flat" cmpd="sng" algn="ctr">
                      <a:solidFill>
                        <a:srgbClr val="3F3F3F">
                          <a:lumMod val="40000"/>
                          <a:lumOff val="60000"/>
                        </a:srgbClr>
                      </a:solidFill>
                      <a:prstDash val="solid"/>
                      <a:round/>
                      <a:headEnd type="none" w="med" len="med"/>
                      <a:tailEnd type="none" w="med" len="med"/>
                    </a:lnT>
                    <a:lnB w="12700" cap="flat" cmpd="sng" algn="ctr">
                      <a:solidFill>
                        <a:srgbClr val="3F3F3F">
                          <a:lumMod val="40000"/>
                          <a:lumOff val="6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l" fontAlgn="t"/>
                      <a:r>
                        <a:rPr lang="en-US" sz="1050" u="none" strike="noStrike" dirty="0">
                          <a:solidFill>
                            <a:srgbClr val="00B050"/>
                          </a:solidFill>
                          <a:effectLst/>
                          <a:latin typeface="Calibri Body"/>
                        </a:rPr>
                        <a:t>Task or Activity on track or complete, awaiting evidence for sign off </a:t>
                      </a:r>
                      <a:endParaRPr lang="en-US" sz="1050" b="0" i="0" u="none" strike="noStrike" dirty="0">
                        <a:solidFill>
                          <a:srgbClr val="00B050"/>
                        </a:solidFill>
                        <a:effectLst/>
                        <a:latin typeface="Calibri Body"/>
                      </a:endParaRPr>
                    </a:p>
                  </a:txBody>
                  <a:tcPr marT="9525" marB="0" anchor="ctr">
                    <a:lnL w="12700" cap="flat" cmpd="sng" algn="ctr">
                      <a:solidFill>
                        <a:srgbClr val="3F3F3F">
                          <a:lumMod val="40000"/>
                          <a:lumOff val="60000"/>
                        </a:srgbClr>
                      </a:solidFill>
                      <a:prstDash val="solid"/>
                      <a:round/>
                      <a:headEnd type="none" w="med" len="med"/>
                      <a:tailEnd type="none" w="med" len="med"/>
                    </a:lnL>
                    <a:lnR w="12700" cap="flat" cmpd="sng" algn="ctr">
                      <a:solidFill>
                        <a:srgbClr val="3F3F3F">
                          <a:lumMod val="40000"/>
                          <a:lumOff val="60000"/>
                        </a:srgbClr>
                      </a:solidFill>
                      <a:prstDash val="solid"/>
                      <a:round/>
                      <a:headEnd type="none" w="med" len="med"/>
                      <a:tailEnd type="none" w="med" len="med"/>
                    </a:lnR>
                    <a:lnT w="12700" cap="flat" cmpd="sng" algn="ctr">
                      <a:solidFill>
                        <a:srgbClr val="3F3F3F">
                          <a:lumMod val="40000"/>
                          <a:lumOff val="60000"/>
                        </a:srgbClr>
                      </a:solidFill>
                      <a:prstDash val="solid"/>
                      <a:round/>
                      <a:headEnd type="none" w="med" len="med"/>
                      <a:tailEnd type="none" w="med" len="med"/>
                    </a:lnT>
                    <a:lnB w="12700" cap="flat" cmpd="sng" algn="ctr">
                      <a:solidFill>
                        <a:srgbClr val="3F3F3F">
                          <a:lumMod val="40000"/>
                          <a:lumOff val="6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31265">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fontAlgn="t"/>
                      <a:endParaRPr lang="en-US" sz="1050" b="0" i="0" u="none" strike="noStrike" dirty="0">
                        <a:solidFill>
                          <a:schemeClr val="accent4"/>
                        </a:solidFill>
                        <a:effectLst/>
                        <a:latin typeface="+mj-lt"/>
                      </a:endParaRPr>
                    </a:p>
                  </a:txBody>
                  <a:tcPr marT="9525" marB="0" anchor="ctr">
                    <a:lnL w="12700" cap="flat" cmpd="sng" algn="ctr">
                      <a:solidFill>
                        <a:srgbClr val="3F3F3F">
                          <a:lumMod val="40000"/>
                          <a:lumOff val="60000"/>
                        </a:srgbClr>
                      </a:solidFill>
                      <a:prstDash val="solid"/>
                      <a:round/>
                      <a:headEnd type="none" w="med" len="med"/>
                      <a:tailEnd type="none" w="med" len="med"/>
                    </a:lnL>
                    <a:lnR w="12700" cap="flat" cmpd="sng" algn="ctr">
                      <a:solidFill>
                        <a:srgbClr val="3F3F3F">
                          <a:lumMod val="40000"/>
                          <a:lumOff val="60000"/>
                        </a:srgbClr>
                      </a:solidFill>
                      <a:prstDash val="solid"/>
                      <a:round/>
                      <a:headEnd type="none" w="med" len="med"/>
                      <a:tailEnd type="none" w="med" len="med"/>
                    </a:lnR>
                    <a:lnT w="12700" cap="flat" cmpd="sng" algn="ctr">
                      <a:solidFill>
                        <a:srgbClr val="3F3F3F">
                          <a:lumMod val="40000"/>
                          <a:lumOff val="60000"/>
                        </a:srgbClr>
                      </a:solidFill>
                      <a:prstDash val="solid"/>
                      <a:round/>
                      <a:headEnd type="none" w="med" len="med"/>
                      <a:tailEnd type="none" w="med" len="med"/>
                    </a:lnT>
                    <a:lnB w="12700" cap="flat" cmpd="sng" algn="ctr">
                      <a:solidFill>
                        <a:srgbClr val="3F3F3F">
                          <a:lumMod val="40000"/>
                          <a:lumOff val="6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l" fontAlgn="t"/>
                      <a:r>
                        <a:rPr lang="en-US" sz="1050" u="none" strike="noStrike" dirty="0">
                          <a:solidFill>
                            <a:schemeClr val="accent4"/>
                          </a:solidFill>
                          <a:effectLst/>
                          <a:latin typeface="Calibri Body"/>
                        </a:rPr>
                        <a:t>Task or Activity complete</a:t>
                      </a:r>
                      <a:endParaRPr lang="en-US" sz="1050" b="0" i="0" u="none" strike="noStrike" dirty="0">
                        <a:solidFill>
                          <a:schemeClr val="accent4"/>
                        </a:solidFill>
                        <a:effectLst/>
                        <a:latin typeface="Calibri Body"/>
                      </a:endParaRPr>
                    </a:p>
                  </a:txBody>
                  <a:tcPr marT="9525" marB="0" anchor="ctr">
                    <a:lnL w="12700" cap="flat" cmpd="sng" algn="ctr">
                      <a:solidFill>
                        <a:srgbClr val="3F3F3F">
                          <a:lumMod val="40000"/>
                          <a:lumOff val="60000"/>
                        </a:srgbClr>
                      </a:solidFill>
                      <a:prstDash val="solid"/>
                      <a:round/>
                      <a:headEnd type="none" w="med" len="med"/>
                      <a:tailEnd type="none" w="med" len="med"/>
                    </a:lnL>
                    <a:lnR w="12700" cap="flat" cmpd="sng" algn="ctr">
                      <a:solidFill>
                        <a:srgbClr val="3F3F3F">
                          <a:lumMod val="40000"/>
                          <a:lumOff val="60000"/>
                        </a:srgbClr>
                      </a:solidFill>
                      <a:prstDash val="solid"/>
                      <a:round/>
                      <a:headEnd type="none" w="med" len="med"/>
                      <a:tailEnd type="none" w="med" len="med"/>
                    </a:lnR>
                    <a:lnT w="12700" cap="flat" cmpd="sng" algn="ctr">
                      <a:solidFill>
                        <a:srgbClr val="3F3F3F">
                          <a:lumMod val="40000"/>
                          <a:lumOff val="60000"/>
                        </a:srgbClr>
                      </a:solidFill>
                      <a:prstDash val="solid"/>
                      <a:round/>
                      <a:headEnd type="none" w="med" len="med"/>
                      <a:tailEnd type="none" w="med" len="med"/>
                    </a:lnT>
                    <a:lnB w="12700" cap="flat" cmpd="sng" algn="ctr">
                      <a:solidFill>
                        <a:srgbClr val="3F3F3F">
                          <a:lumMod val="40000"/>
                          <a:lumOff val="6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31265">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fontAlgn="t"/>
                      <a:endParaRPr lang="en-US" sz="1050" b="0" i="0" u="none" strike="noStrike" dirty="0">
                        <a:solidFill>
                          <a:schemeClr val="bg1">
                            <a:lumMod val="50000"/>
                          </a:schemeClr>
                        </a:solidFill>
                        <a:effectLst/>
                        <a:latin typeface="+mj-lt"/>
                      </a:endParaRPr>
                    </a:p>
                  </a:txBody>
                  <a:tcPr marT="9525" marB="0" anchor="ctr">
                    <a:lnL w="12700" cap="flat" cmpd="sng" algn="ctr">
                      <a:solidFill>
                        <a:srgbClr val="3F3F3F">
                          <a:lumMod val="40000"/>
                          <a:lumOff val="60000"/>
                        </a:srgbClr>
                      </a:solidFill>
                      <a:prstDash val="solid"/>
                      <a:round/>
                      <a:headEnd type="none" w="med" len="med"/>
                      <a:tailEnd type="none" w="med" len="med"/>
                    </a:lnL>
                    <a:lnR w="12700" cap="flat" cmpd="sng" algn="ctr">
                      <a:solidFill>
                        <a:srgbClr val="3F3F3F">
                          <a:lumMod val="40000"/>
                          <a:lumOff val="60000"/>
                        </a:srgbClr>
                      </a:solidFill>
                      <a:prstDash val="solid"/>
                      <a:round/>
                      <a:headEnd type="none" w="med" len="med"/>
                      <a:tailEnd type="none" w="med" len="med"/>
                    </a:lnR>
                    <a:lnT w="12700" cap="flat" cmpd="sng" algn="ctr">
                      <a:solidFill>
                        <a:srgbClr val="3F3F3F">
                          <a:lumMod val="40000"/>
                          <a:lumOff val="60000"/>
                        </a:srgbClr>
                      </a:solidFill>
                      <a:prstDash val="solid"/>
                      <a:round/>
                      <a:headEnd type="none" w="med" len="med"/>
                      <a:tailEnd type="none" w="med" len="med"/>
                    </a:lnT>
                    <a:lnB w="12700" cap="flat" cmpd="sng" algn="ctr">
                      <a:solidFill>
                        <a:srgbClr val="3F3F3F">
                          <a:lumMod val="40000"/>
                          <a:lumOff val="6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l" fontAlgn="t"/>
                      <a:r>
                        <a:rPr lang="en-US" sz="1050" u="none" strike="noStrike" dirty="0">
                          <a:solidFill>
                            <a:schemeClr val="bg1">
                              <a:lumMod val="50000"/>
                            </a:schemeClr>
                          </a:solidFill>
                          <a:effectLst/>
                          <a:latin typeface="Calibri Body"/>
                        </a:rPr>
                        <a:t>Task or Activity planned, but not due to be started</a:t>
                      </a:r>
                      <a:endParaRPr lang="en-US" sz="1050" b="0" i="0" u="none" strike="noStrike" dirty="0">
                        <a:solidFill>
                          <a:schemeClr val="bg1">
                            <a:lumMod val="50000"/>
                          </a:schemeClr>
                        </a:solidFill>
                        <a:effectLst/>
                        <a:latin typeface="Calibri Body"/>
                      </a:endParaRPr>
                    </a:p>
                  </a:txBody>
                  <a:tcPr marT="9525" marB="0" anchor="ctr">
                    <a:lnL w="12700" cap="flat" cmpd="sng" algn="ctr">
                      <a:solidFill>
                        <a:srgbClr val="3F3F3F">
                          <a:lumMod val="40000"/>
                          <a:lumOff val="60000"/>
                        </a:srgbClr>
                      </a:solidFill>
                      <a:prstDash val="solid"/>
                      <a:round/>
                      <a:headEnd type="none" w="med" len="med"/>
                      <a:tailEnd type="none" w="med" len="med"/>
                    </a:lnL>
                    <a:lnR w="12700" cap="flat" cmpd="sng" algn="ctr">
                      <a:solidFill>
                        <a:srgbClr val="3F3F3F">
                          <a:lumMod val="40000"/>
                          <a:lumOff val="60000"/>
                        </a:srgbClr>
                      </a:solidFill>
                      <a:prstDash val="solid"/>
                      <a:round/>
                      <a:headEnd type="none" w="med" len="med"/>
                      <a:tailEnd type="none" w="med" len="med"/>
                    </a:lnR>
                    <a:lnT w="12700" cap="flat" cmpd="sng" algn="ctr">
                      <a:solidFill>
                        <a:srgbClr val="3F3F3F">
                          <a:lumMod val="40000"/>
                          <a:lumOff val="60000"/>
                        </a:srgbClr>
                      </a:solidFill>
                      <a:prstDash val="solid"/>
                      <a:round/>
                      <a:headEnd type="none" w="med" len="med"/>
                      <a:tailEnd type="none" w="med" len="med"/>
                    </a:lnT>
                    <a:lnB w="12700" cap="flat" cmpd="sng" algn="ctr">
                      <a:solidFill>
                        <a:srgbClr val="3F3F3F">
                          <a:lumMod val="40000"/>
                          <a:lumOff val="6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62" name="Rounded Rectangle 61"/>
          <p:cNvSpPr/>
          <p:nvPr/>
        </p:nvSpPr>
        <p:spPr>
          <a:xfrm>
            <a:off x="2864198" y="3215186"/>
            <a:ext cx="443753" cy="16459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379797" y="5272454"/>
            <a:ext cx="443753" cy="16136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379797" y="5507947"/>
            <a:ext cx="443753" cy="161364"/>
          </a:xfrm>
          <a:prstGeom prst="roundRect">
            <a:avLst/>
          </a:prstGeom>
          <a:solidFill>
            <a:srgbClr val="F78C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a:off x="379797" y="5743440"/>
            <a:ext cx="443753" cy="16136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a:off x="379797" y="5978933"/>
            <a:ext cx="443753" cy="16136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379797" y="6214425"/>
            <a:ext cx="443753" cy="16136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864198" y="1418051"/>
            <a:ext cx="443753" cy="16459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2864198" y="1881663"/>
            <a:ext cx="443753" cy="16459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864198" y="2327740"/>
            <a:ext cx="443753" cy="16459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2864199" y="2778289"/>
            <a:ext cx="443753" cy="16459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2864199" y="3638076"/>
            <a:ext cx="443753" cy="16459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2864200" y="4521414"/>
            <a:ext cx="443753" cy="16459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2864199" y="4041697"/>
            <a:ext cx="443753" cy="164592"/>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8036186" y="5327680"/>
            <a:ext cx="1501450" cy="651253"/>
          </a:xfrm>
          <a:prstGeom prst="rightArrow">
            <a:avLst>
              <a:gd name="adj1" fmla="val 6676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Calibri Body"/>
              </a:rPr>
              <a:t>GO / No-Go checklist</a:t>
            </a:r>
            <a:endParaRPr lang="en-US" sz="1100" dirty="0">
              <a:latin typeface="Calibri Body"/>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342479050"/>
              </p:ext>
            </p:extLst>
          </p:nvPr>
        </p:nvGraphicFramePr>
        <p:xfrm>
          <a:off x="9831161" y="5325630"/>
          <a:ext cx="914400" cy="771525"/>
        </p:xfrm>
        <a:graphic>
          <a:graphicData uri="http://schemas.openxmlformats.org/presentationml/2006/ole">
            <mc:AlternateContent xmlns:mc="http://schemas.openxmlformats.org/markup-compatibility/2006">
              <mc:Choice xmlns:v="urn:schemas-microsoft-com:vml" Requires="v">
                <p:oleObj spid="_x0000_s3100"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9831161" y="532563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612408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ormAutofit/>
          </a:bodyPr>
          <a:lstStyle/>
          <a:p>
            <a:r>
              <a:rPr lang="en-US" sz="2400" dirty="0" smtClean="0">
                <a:latin typeface="Calibri heading"/>
              </a:rPr>
              <a:t>Action items </a:t>
            </a:r>
            <a:endParaRPr lang="en-US" sz="2400" dirty="0">
              <a:latin typeface="Calibri heading"/>
            </a:endParaRPr>
          </a:p>
        </p:txBody>
      </p:sp>
      <p:graphicFrame>
        <p:nvGraphicFramePr>
          <p:cNvPr id="7" name="Table 6"/>
          <p:cNvGraphicFramePr>
            <a:graphicFrameLocks noGrp="1"/>
          </p:cNvGraphicFramePr>
          <p:nvPr>
            <p:extLst>
              <p:ext uri="{D42A27DB-BD31-4B8C-83A1-F6EECF244321}">
                <p14:modId xmlns:p14="http://schemas.microsoft.com/office/powerpoint/2010/main" val="1240622070"/>
              </p:ext>
            </p:extLst>
          </p:nvPr>
        </p:nvGraphicFramePr>
        <p:xfrm>
          <a:off x="313897" y="1063733"/>
          <a:ext cx="11423178" cy="3695155"/>
        </p:xfrm>
        <a:graphic>
          <a:graphicData uri="http://schemas.openxmlformats.org/drawingml/2006/table">
            <a:tbl>
              <a:tblPr firstRow="1" firstCol="1"/>
              <a:tblGrid>
                <a:gridCol w="1178025">
                  <a:extLst>
                    <a:ext uri="{9D8B030D-6E8A-4147-A177-3AD203B41FA5}">
                      <a16:colId xmlns:a16="http://schemas.microsoft.com/office/drawing/2014/main" val="1025036249"/>
                    </a:ext>
                  </a:extLst>
                </a:gridCol>
                <a:gridCol w="2656997">
                  <a:extLst>
                    <a:ext uri="{9D8B030D-6E8A-4147-A177-3AD203B41FA5}">
                      <a16:colId xmlns:a16="http://schemas.microsoft.com/office/drawing/2014/main" val="293858026"/>
                    </a:ext>
                  </a:extLst>
                </a:gridCol>
                <a:gridCol w="4371911">
                  <a:extLst>
                    <a:ext uri="{9D8B030D-6E8A-4147-A177-3AD203B41FA5}">
                      <a16:colId xmlns:a16="http://schemas.microsoft.com/office/drawing/2014/main" val="3053695063"/>
                    </a:ext>
                  </a:extLst>
                </a:gridCol>
                <a:gridCol w="1284135">
                  <a:extLst>
                    <a:ext uri="{9D8B030D-6E8A-4147-A177-3AD203B41FA5}">
                      <a16:colId xmlns:a16="http://schemas.microsoft.com/office/drawing/2014/main" val="2164753368"/>
                    </a:ext>
                  </a:extLst>
                </a:gridCol>
                <a:gridCol w="1075127">
                  <a:extLst>
                    <a:ext uri="{9D8B030D-6E8A-4147-A177-3AD203B41FA5}">
                      <a16:colId xmlns:a16="http://schemas.microsoft.com/office/drawing/2014/main" val="3241254441"/>
                    </a:ext>
                  </a:extLst>
                </a:gridCol>
                <a:gridCol w="856983">
                  <a:extLst>
                    <a:ext uri="{9D8B030D-6E8A-4147-A177-3AD203B41FA5}">
                      <a16:colId xmlns:a16="http://schemas.microsoft.com/office/drawing/2014/main" val="682130127"/>
                    </a:ext>
                  </a:extLst>
                </a:gridCol>
              </a:tblGrid>
              <a:tr h="739031">
                <a:tc>
                  <a:txBody>
                    <a:bodyPr/>
                    <a:lstStyle/>
                    <a:p>
                      <a:pPr algn="ctr" rtl="0" fontAlgn="ctr"/>
                      <a:r>
                        <a:rPr lang="en-US" sz="1200" b="1" i="0" u="none" strike="noStrike" dirty="0">
                          <a:solidFill>
                            <a:srgbClr val="FFFFFF"/>
                          </a:solidFill>
                          <a:effectLst/>
                          <a:latin typeface="Calibri Body"/>
                        </a:rPr>
                        <a:t>Process </a:t>
                      </a: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270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solidFill>
                      <a:srgbClr val="0093FF"/>
                    </a:solidFill>
                  </a:tcPr>
                </a:tc>
                <a:tc>
                  <a:txBody>
                    <a:bodyPr/>
                    <a:lstStyle/>
                    <a:p>
                      <a:pPr algn="ctr" rtl="0" fontAlgn="ctr"/>
                      <a:r>
                        <a:rPr lang="en-US" sz="1200" b="1" i="0" u="none" strike="noStrike" dirty="0" smtClean="0">
                          <a:solidFill>
                            <a:srgbClr val="FFFFFF"/>
                          </a:solidFill>
                          <a:effectLst/>
                          <a:latin typeface="Calibri Body"/>
                        </a:rPr>
                        <a:t>Action  </a:t>
                      </a:r>
                      <a:r>
                        <a:rPr lang="en-US" sz="1200" b="1" i="0" u="none" strike="noStrike" dirty="0">
                          <a:solidFill>
                            <a:srgbClr val="FFFFFF"/>
                          </a:solidFill>
                          <a:effectLst/>
                          <a:latin typeface="Calibri Body"/>
                        </a:rPr>
                        <a:t>items</a:t>
                      </a: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270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solidFill>
                      <a:srgbClr val="0093FF"/>
                    </a:solidFill>
                  </a:tcPr>
                </a:tc>
                <a:tc>
                  <a:txBody>
                    <a:bodyPr/>
                    <a:lstStyle/>
                    <a:p>
                      <a:pPr algn="ctr" rtl="0" fontAlgn="ctr"/>
                      <a:r>
                        <a:rPr lang="en-US" sz="1200" b="1" i="0" u="none" strike="noStrike">
                          <a:solidFill>
                            <a:srgbClr val="FFFFFF"/>
                          </a:solidFill>
                          <a:effectLst/>
                          <a:latin typeface="Calibri Body"/>
                        </a:rPr>
                        <a:t>Next Steps</a:t>
                      </a: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270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solidFill>
                      <a:srgbClr val="0093FF"/>
                    </a:solidFill>
                  </a:tcPr>
                </a:tc>
                <a:tc>
                  <a:txBody>
                    <a:bodyPr/>
                    <a:lstStyle/>
                    <a:p>
                      <a:pPr algn="ctr" rtl="0" fontAlgn="ctr"/>
                      <a:r>
                        <a:rPr lang="en-US" sz="1200" b="1" i="0" u="none" strike="noStrike">
                          <a:solidFill>
                            <a:srgbClr val="FFFFFF"/>
                          </a:solidFill>
                          <a:effectLst/>
                          <a:latin typeface="Calibri Body"/>
                        </a:rPr>
                        <a:t>Responsibility</a:t>
                      </a: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270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solidFill>
                      <a:srgbClr val="0093FF"/>
                    </a:solidFill>
                  </a:tcPr>
                </a:tc>
                <a:tc>
                  <a:txBody>
                    <a:bodyPr/>
                    <a:lstStyle/>
                    <a:p>
                      <a:pPr algn="ctr" rtl="0" fontAlgn="ctr"/>
                      <a:r>
                        <a:rPr lang="en-US" sz="1200" b="1" i="0" u="none" strike="noStrike" dirty="0">
                          <a:solidFill>
                            <a:srgbClr val="FFFFFF"/>
                          </a:solidFill>
                          <a:effectLst/>
                          <a:latin typeface="Calibri Body"/>
                        </a:rPr>
                        <a:t>Target Completion Date</a:t>
                      </a: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270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solidFill>
                      <a:srgbClr val="0093FF"/>
                    </a:solidFill>
                  </a:tcPr>
                </a:tc>
                <a:tc>
                  <a:txBody>
                    <a:bodyPr/>
                    <a:lstStyle/>
                    <a:p>
                      <a:pPr algn="ctr" rtl="0" fontAlgn="ctr"/>
                      <a:r>
                        <a:rPr lang="en-US" sz="1200" b="1" i="0" u="none" strike="noStrike" dirty="0" smtClean="0">
                          <a:solidFill>
                            <a:srgbClr val="FFFFFF"/>
                          </a:solidFill>
                          <a:effectLst/>
                          <a:latin typeface="Calibri Body"/>
                        </a:rPr>
                        <a:t>Status</a:t>
                      </a:r>
                      <a:endParaRPr lang="en-US" sz="1200" b="1" i="0" u="none" strike="noStrike" dirty="0">
                        <a:solidFill>
                          <a:srgbClr val="FFFFFF"/>
                        </a:solidFill>
                        <a:effectLst/>
                        <a:latin typeface="Calibri Body"/>
                      </a:endParaRP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270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solidFill>
                      <a:srgbClr val="0093FF"/>
                    </a:solidFill>
                  </a:tcPr>
                </a:tc>
                <a:extLst>
                  <a:ext uri="{0D108BD9-81ED-4DB2-BD59-A6C34878D82A}">
                    <a16:rowId xmlns:a16="http://schemas.microsoft.com/office/drawing/2014/main" val="2461126568"/>
                  </a:ext>
                </a:extLst>
              </a:tr>
              <a:tr h="739031">
                <a:tc rowSpan="4">
                  <a:txBody>
                    <a:bodyPr/>
                    <a:lstStyle/>
                    <a:p>
                      <a:pPr algn="ctr" rtl="0" fontAlgn="ctr"/>
                      <a:r>
                        <a:rPr lang="en-US" sz="1200" b="1" i="0" u="none" strike="noStrike" dirty="0" smtClean="0">
                          <a:solidFill>
                            <a:srgbClr val="FFFFFF"/>
                          </a:solidFill>
                          <a:effectLst/>
                          <a:latin typeface="Calibri Body"/>
                        </a:rPr>
                        <a:t>Paper Mail</a:t>
                      </a:r>
                      <a:endParaRPr lang="en-US" sz="1200" b="1" i="0" u="none" strike="noStrike" dirty="0">
                        <a:solidFill>
                          <a:srgbClr val="FFFFFF"/>
                        </a:solidFill>
                        <a:effectLst/>
                        <a:latin typeface="Calibri Body"/>
                      </a:endParaRPr>
                    </a:p>
                  </a:txBody>
                  <a:tcPr marL="67600"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2700" cap="flat" cmpd="sng" algn="ctr">
                      <a:solidFill>
                        <a:srgbClr val="575657"/>
                      </a:solidFill>
                      <a:prstDash val="solid"/>
                      <a:round/>
                      <a:headEnd type="none" w="med" len="med"/>
                      <a:tailEnd type="none" w="med" len="med"/>
                    </a:lnB>
                    <a:solidFill>
                      <a:srgbClr val="0093FF"/>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Body"/>
                        </a:rPr>
                        <a:t>Daily Ramp MIS to be published</a:t>
                      </a:r>
                    </a:p>
                  </a:txBody>
                  <a:tcPr marL="67600"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marL="171450" lvl="0" indent="-171450">
                        <a:buFontTx/>
                        <a:buChar char="-"/>
                        <a:defRPr/>
                      </a:pPr>
                      <a:r>
                        <a:rPr lang="en-US" sz="1200" kern="0" dirty="0" smtClean="0">
                          <a:solidFill>
                            <a:srgbClr val="000000"/>
                          </a:solidFill>
                          <a:latin typeface="Calibri Body"/>
                          <a:cs typeface="Calibri" panose="020F0502020204030204" pitchFamily="34" charset="0"/>
                        </a:rPr>
                        <a:t>Daily</a:t>
                      </a:r>
                      <a:r>
                        <a:rPr lang="en-US" sz="1200" kern="0" baseline="0" dirty="0" smtClean="0">
                          <a:solidFill>
                            <a:srgbClr val="000000"/>
                          </a:solidFill>
                          <a:latin typeface="Calibri Body"/>
                          <a:cs typeface="Calibri" panose="020F0502020204030204" pitchFamily="34" charset="0"/>
                        </a:rPr>
                        <a:t> weekly MIS to be published with </a:t>
                      </a:r>
                      <a:r>
                        <a:rPr lang="en-US" sz="1200" kern="0" baseline="0" dirty="0" err="1" smtClean="0">
                          <a:solidFill>
                            <a:srgbClr val="000000"/>
                          </a:solidFill>
                          <a:latin typeface="Calibri Body"/>
                          <a:cs typeface="Calibri" panose="020F0502020204030204" pitchFamily="34" charset="0"/>
                        </a:rPr>
                        <a:t>Pru</a:t>
                      </a:r>
                      <a:r>
                        <a:rPr lang="en-US" sz="1200" kern="0" baseline="0" dirty="0" smtClean="0">
                          <a:solidFill>
                            <a:srgbClr val="000000"/>
                          </a:solidFill>
                          <a:latin typeface="Calibri Body"/>
                          <a:cs typeface="Calibri" panose="020F0502020204030204" pitchFamily="34" charset="0"/>
                        </a:rPr>
                        <a:t> and all the stakeholders to monitor the ramp performance</a:t>
                      </a:r>
                    </a:p>
                    <a:p>
                      <a:pPr marL="171450" lvl="0" indent="-171450">
                        <a:buFontTx/>
                        <a:buChar char="-"/>
                        <a:defRPr/>
                      </a:pPr>
                      <a:r>
                        <a:rPr lang="en-US" sz="1200" kern="0" baseline="0" dirty="0" smtClean="0">
                          <a:solidFill>
                            <a:srgbClr val="000000"/>
                          </a:solidFill>
                          <a:latin typeface="Calibri Body"/>
                          <a:cs typeface="Calibri" panose="020F0502020204030204" pitchFamily="34" charset="0"/>
                        </a:rPr>
                        <a:t>Standard MIS format to be used to track the performance (Productivity &amp; Quality)</a:t>
                      </a:r>
                      <a:endParaRPr lang="en-US" sz="1200" kern="0" dirty="0" smtClean="0">
                        <a:solidFill>
                          <a:srgbClr val="000000"/>
                        </a:solidFill>
                        <a:latin typeface="Calibri Body"/>
                        <a:cs typeface="Calibri" panose="020F0502020204030204" pitchFamily="34" charset="0"/>
                      </a:endParaRPr>
                    </a:p>
                  </a:txBody>
                  <a:tcPr marL="67600"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algn="ctr" rtl="0" fontAlgn="ctr"/>
                      <a:r>
                        <a:rPr lang="en-US" sz="1200" b="0" i="0" u="none" strike="noStrike" dirty="0" smtClean="0">
                          <a:solidFill>
                            <a:srgbClr val="000000"/>
                          </a:solidFill>
                          <a:effectLst/>
                          <a:latin typeface="Calibri Body"/>
                        </a:rPr>
                        <a:t>Sayantan</a:t>
                      </a:r>
                      <a:endParaRPr lang="en-US" sz="1200" b="0" i="0" u="none" strike="noStrike" dirty="0">
                        <a:solidFill>
                          <a:srgbClr val="000000"/>
                        </a:solidFill>
                        <a:effectLst/>
                        <a:latin typeface="Calibri Body"/>
                      </a:endParaRP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algn="ctr" rtl="0" fontAlgn="ctr"/>
                      <a:r>
                        <a:rPr lang="en-US" sz="1200" b="0" i="0" u="none" strike="noStrike" dirty="0" smtClean="0">
                          <a:solidFill>
                            <a:srgbClr val="000000"/>
                          </a:solidFill>
                          <a:effectLst/>
                          <a:latin typeface="Calibri Body"/>
                        </a:rPr>
                        <a:t>Jul 9</a:t>
                      </a:r>
                      <a:endParaRPr lang="en-US" sz="1200" b="0" i="0" u="none" strike="noStrike" dirty="0">
                        <a:solidFill>
                          <a:srgbClr val="000000"/>
                        </a:solidFill>
                        <a:effectLst/>
                        <a:latin typeface="Calibri Body"/>
                      </a:endParaRP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algn="ctr" rtl="0" fontAlgn="ctr"/>
                      <a:r>
                        <a:rPr lang="en-US" sz="1200" b="0" i="0" u="none" strike="noStrike" dirty="0" smtClean="0">
                          <a:solidFill>
                            <a:srgbClr val="000000"/>
                          </a:solidFill>
                          <a:effectLst/>
                          <a:latin typeface="Calibri Body"/>
                        </a:rPr>
                        <a:t>WIP</a:t>
                      </a:r>
                      <a:endParaRPr lang="en-US" sz="1200" b="0" i="0" u="none" strike="noStrike" dirty="0">
                        <a:solidFill>
                          <a:srgbClr val="000000"/>
                        </a:solidFill>
                        <a:effectLst/>
                        <a:latin typeface="Calibri Body"/>
                      </a:endParaRP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extLst>
                  <a:ext uri="{0D108BD9-81ED-4DB2-BD59-A6C34878D82A}">
                    <a16:rowId xmlns:a16="http://schemas.microsoft.com/office/drawing/2014/main" val="279231498"/>
                  </a:ext>
                </a:extLst>
              </a:tr>
              <a:tr h="739031">
                <a:tc vMerge="1">
                  <a:txBody>
                    <a:bodyPr/>
                    <a:lstStyle/>
                    <a:p>
                      <a:pPr algn="ctr" rtl="0" fontAlgn="ctr"/>
                      <a:endParaRPr lang="en-US" sz="1200" b="1" i="0" u="none" strike="noStrike" dirty="0">
                        <a:solidFill>
                          <a:srgbClr val="FFFFFF"/>
                        </a:solidFill>
                        <a:effectLst/>
                        <a:latin typeface="+mj-lt"/>
                      </a:endParaRPr>
                    </a:p>
                  </a:txBody>
                  <a:tcPr marL="67600"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2700" cap="flat" cmpd="sng" algn="ctr">
                      <a:solidFill>
                        <a:srgbClr val="575657"/>
                      </a:solidFill>
                      <a:prstDash val="solid"/>
                      <a:round/>
                      <a:headEnd type="none" w="med" len="med"/>
                      <a:tailEnd type="none" w="med" len="med"/>
                    </a:lnB>
                    <a:solidFill>
                      <a:srgbClr val="0093FF"/>
                    </a:solidFill>
                  </a:tcPr>
                </a:tc>
                <a:tc>
                  <a:txBody>
                    <a:bodyPr/>
                    <a:lstStyle/>
                    <a:p>
                      <a:r>
                        <a:rPr lang="en-US" sz="1200" b="1" dirty="0" smtClean="0">
                          <a:latin typeface="Calibri Body"/>
                        </a:rPr>
                        <a:t>Performance monitoring</a:t>
                      </a:r>
                      <a:r>
                        <a:rPr lang="en-US" sz="1200" dirty="0" smtClean="0">
                          <a:latin typeface="Calibri Body"/>
                        </a:rPr>
                        <a:t>: Performance of all 6</a:t>
                      </a:r>
                      <a:r>
                        <a:rPr lang="en-US" sz="1200" baseline="0" dirty="0" smtClean="0">
                          <a:latin typeface="Calibri Body"/>
                        </a:rPr>
                        <a:t> resources to be monitored during steady state</a:t>
                      </a:r>
                      <a:endParaRPr lang="en-US" sz="1200" kern="1200" baseline="0" dirty="0">
                        <a:solidFill>
                          <a:schemeClr val="dk1"/>
                        </a:solidFill>
                        <a:latin typeface="Calibri Body"/>
                        <a:ea typeface="+mn-ea"/>
                        <a:cs typeface="Arial" panose="020B0604020202020204" pitchFamily="34" charset="0"/>
                      </a:endParaRPr>
                    </a:p>
                  </a:txBody>
                  <a:tcPr marT="45724" marB="45724" anchor="ctr" horzOverflow="overflow">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0" baseline="0" dirty="0" smtClean="0">
                          <a:solidFill>
                            <a:srgbClr val="000000"/>
                          </a:solidFill>
                          <a:latin typeface="Calibri Body"/>
                          <a:ea typeface="+mn-ea"/>
                          <a:cs typeface="Calibri" panose="020F0502020204030204" pitchFamily="34" charset="0"/>
                        </a:rPr>
                        <a:t>Performance to be monitored continuously and to be included in the work stream meeting pack</a:t>
                      </a:r>
                    </a:p>
                  </a:txBody>
                  <a:tcPr marT="45724" marB="45724" anchor="ctr" horzOverflow="overflow">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algn="ctr" rtl="0" fontAlgn="ctr"/>
                      <a:r>
                        <a:rPr lang="en-US" sz="1200" b="0" i="0" u="none" strike="noStrike" dirty="0" smtClean="0">
                          <a:solidFill>
                            <a:srgbClr val="000000"/>
                          </a:solidFill>
                          <a:effectLst/>
                          <a:latin typeface="Calibri Body"/>
                        </a:rPr>
                        <a:t>Ranjan</a:t>
                      </a:r>
                      <a:endParaRPr lang="en-US" sz="1200" b="0" i="0" u="none" strike="noStrike" dirty="0">
                        <a:solidFill>
                          <a:srgbClr val="000000"/>
                        </a:solidFill>
                        <a:effectLst/>
                        <a:latin typeface="Calibri Body"/>
                      </a:endParaRP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algn="ctr" rtl="0" fontAlgn="ctr"/>
                      <a:r>
                        <a:rPr lang="en-US" sz="1200" b="0" i="0" u="none" strike="noStrike" dirty="0" smtClean="0">
                          <a:solidFill>
                            <a:srgbClr val="000000"/>
                          </a:solidFill>
                          <a:effectLst/>
                          <a:latin typeface="Calibri Body"/>
                        </a:rPr>
                        <a:t>Ongoing</a:t>
                      </a:r>
                      <a:endParaRPr lang="en-US" sz="1200" b="0" i="0" u="none" strike="noStrike" dirty="0">
                        <a:solidFill>
                          <a:srgbClr val="000000"/>
                        </a:solidFill>
                        <a:effectLst/>
                        <a:latin typeface="Calibri Body"/>
                      </a:endParaRP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algn="ctr" rtl="0" fontAlgn="ctr"/>
                      <a:r>
                        <a:rPr lang="en-US" sz="1200" b="0" i="0" u="none" strike="noStrike" dirty="0" smtClean="0">
                          <a:solidFill>
                            <a:srgbClr val="000000"/>
                          </a:solidFill>
                          <a:effectLst/>
                          <a:latin typeface="Calibri Body"/>
                        </a:rPr>
                        <a:t>WIP</a:t>
                      </a:r>
                      <a:endParaRPr lang="en-US" sz="1200" b="0" i="0" u="none" strike="noStrike" dirty="0">
                        <a:solidFill>
                          <a:srgbClr val="000000"/>
                        </a:solidFill>
                        <a:effectLst/>
                        <a:latin typeface="Calibri Body"/>
                      </a:endParaRP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extLst>
                  <a:ext uri="{0D108BD9-81ED-4DB2-BD59-A6C34878D82A}">
                    <a16:rowId xmlns:a16="http://schemas.microsoft.com/office/drawing/2014/main" val="3392919537"/>
                  </a:ext>
                </a:extLst>
              </a:tr>
              <a:tr h="739031">
                <a:tc vMerge="1">
                  <a:txBody>
                    <a:bodyPr/>
                    <a:lstStyle/>
                    <a:p>
                      <a:pPr algn="ctr" rtl="0" fontAlgn="ctr"/>
                      <a:endParaRPr lang="en-US" sz="1200" b="1" i="0" u="none" strike="noStrike" dirty="0">
                        <a:solidFill>
                          <a:srgbClr val="FFFFFF"/>
                        </a:solidFill>
                        <a:effectLst/>
                        <a:latin typeface="+mj-lt"/>
                      </a:endParaRPr>
                    </a:p>
                  </a:txBody>
                  <a:tcPr marL="67600"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solidFill>
                      <a:srgbClr val="0093FF"/>
                    </a:solidFill>
                  </a:tcPr>
                </a:tc>
                <a:tc>
                  <a:txBody>
                    <a:bodyPr/>
                    <a:lstStyle/>
                    <a:p>
                      <a:r>
                        <a:rPr lang="en-US" sz="1200" kern="1200" baseline="0" dirty="0" smtClean="0">
                          <a:solidFill>
                            <a:schemeClr val="dk1"/>
                          </a:solidFill>
                          <a:latin typeface="Calibri Body"/>
                          <a:ea typeface="+mn-ea"/>
                          <a:cs typeface="Arial" panose="020B0604020202020204" pitchFamily="34" charset="0"/>
                        </a:rPr>
                        <a:t>SLA Baselining &amp; Data Collection</a:t>
                      </a:r>
                      <a:endParaRPr lang="en-US" sz="1200" kern="1200" baseline="0" dirty="0">
                        <a:solidFill>
                          <a:schemeClr val="dk1"/>
                        </a:solidFill>
                        <a:latin typeface="Calibri Body"/>
                        <a:ea typeface="+mn-ea"/>
                        <a:cs typeface="Arial" panose="020B0604020202020204" pitchFamily="34" charset="0"/>
                      </a:endParaRPr>
                    </a:p>
                  </a:txBody>
                  <a:tcPr marT="45724" marB="45724" anchor="ctr" horzOverflow="overflow">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0" baseline="0" dirty="0" smtClean="0">
                          <a:solidFill>
                            <a:srgbClr val="000000"/>
                          </a:solidFill>
                          <a:latin typeface="Calibri Body"/>
                          <a:ea typeface="+mn-ea"/>
                          <a:cs typeface="Calibri" panose="020F0502020204030204" pitchFamily="34" charset="0"/>
                        </a:rPr>
                        <a:t>EXL to start Time and Motion study for all aligned resources post 3 months of steady state and report out baselined AHT data in case of major variation</a:t>
                      </a:r>
                    </a:p>
                  </a:txBody>
                  <a:tcPr marT="45724" marB="45724" anchor="ctr" horzOverflow="overflow">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algn="ctr" rtl="0" fontAlgn="ctr"/>
                      <a:r>
                        <a:rPr lang="en-US" sz="1200" b="0" i="0" u="none" strike="noStrike" dirty="0" smtClean="0">
                          <a:solidFill>
                            <a:srgbClr val="000000"/>
                          </a:solidFill>
                          <a:effectLst/>
                          <a:latin typeface="Calibri Body"/>
                        </a:rPr>
                        <a:t>Ranjan/Shikha</a:t>
                      </a:r>
                      <a:endParaRPr lang="en-US" sz="1200" b="0" i="0" u="none" strike="noStrike" dirty="0">
                        <a:solidFill>
                          <a:srgbClr val="000000"/>
                        </a:solidFill>
                        <a:effectLst/>
                        <a:latin typeface="Calibri Body"/>
                      </a:endParaRP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algn="ctr" rtl="0" fontAlgn="ctr"/>
                      <a:r>
                        <a:rPr lang="en-US" sz="1200" b="0" i="0" u="none" strike="noStrike" dirty="0" smtClean="0">
                          <a:solidFill>
                            <a:srgbClr val="000000"/>
                          </a:solidFill>
                          <a:effectLst/>
                          <a:latin typeface="Calibri Body"/>
                        </a:rPr>
                        <a:t>Sep</a:t>
                      </a:r>
                      <a:r>
                        <a:rPr lang="en-US" sz="1200" b="0" i="0" u="none" strike="noStrike" baseline="0" dirty="0" smtClean="0">
                          <a:solidFill>
                            <a:srgbClr val="000000"/>
                          </a:solidFill>
                          <a:effectLst/>
                          <a:latin typeface="Calibri Body"/>
                        </a:rPr>
                        <a:t> 24</a:t>
                      </a:r>
                      <a:endParaRPr lang="en-US" sz="1200" b="0" i="0" u="none" strike="noStrike" dirty="0">
                        <a:solidFill>
                          <a:srgbClr val="000000"/>
                        </a:solidFill>
                        <a:effectLst/>
                        <a:latin typeface="Calibri Body"/>
                      </a:endParaRP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algn="ctr" rtl="0" fontAlgn="ctr"/>
                      <a:r>
                        <a:rPr lang="en-US" sz="1200" b="0" i="0" u="none" strike="noStrike" dirty="0" smtClean="0">
                          <a:solidFill>
                            <a:srgbClr val="000000"/>
                          </a:solidFill>
                          <a:effectLst/>
                          <a:latin typeface="Calibri Body"/>
                        </a:rPr>
                        <a:t>Yet to start</a:t>
                      </a:r>
                      <a:endParaRPr lang="en-US" sz="1200" b="0" i="0" u="none" strike="noStrike" dirty="0">
                        <a:solidFill>
                          <a:srgbClr val="000000"/>
                        </a:solidFill>
                        <a:effectLst/>
                        <a:latin typeface="Calibri Body"/>
                      </a:endParaRP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extLst>
                  <a:ext uri="{0D108BD9-81ED-4DB2-BD59-A6C34878D82A}">
                    <a16:rowId xmlns:a16="http://schemas.microsoft.com/office/drawing/2014/main" val="2533508571"/>
                  </a:ext>
                </a:extLst>
              </a:tr>
              <a:tr h="739031">
                <a:tc vMerge="1">
                  <a:txBody>
                    <a:bodyPr/>
                    <a:lstStyle/>
                    <a:p>
                      <a:pPr algn="ctr" rtl="0" fontAlgn="ctr"/>
                      <a:endParaRPr lang="en-US" sz="1200" b="1" i="0" u="none" strike="noStrike" dirty="0">
                        <a:solidFill>
                          <a:srgbClr val="FFFFFF"/>
                        </a:solidFill>
                        <a:effectLst/>
                        <a:latin typeface="+mj-lt"/>
                      </a:endParaRPr>
                    </a:p>
                  </a:txBody>
                  <a:tcPr marL="67600"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2700" cap="flat" cmpd="sng" algn="ctr">
                      <a:solidFill>
                        <a:srgbClr val="575657"/>
                      </a:solidFill>
                      <a:prstDash val="solid"/>
                      <a:round/>
                      <a:headEnd type="none" w="med" len="med"/>
                      <a:tailEnd type="none" w="med" len="med"/>
                    </a:lnB>
                    <a:solidFill>
                      <a:srgbClr val="0093FF"/>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Body"/>
                        </a:rPr>
                        <a:t>EXL QA certification</a:t>
                      </a:r>
                    </a:p>
                  </a:txBody>
                  <a:tcPr marL="67600"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marL="171450" lvl="0" indent="-171450">
                        <a:buFontTx/>
                        <a:buChar char="-"/>
                        <a:defRPr/>
                      </a:pPr>
                      <a:r>
                        <a:rPr lang="en-US" sz="1200" kern="0" baseline="0" dirty="0" smtClean="0">
                          <a:solidFill>
                            <a:srgbClr val="000000"/>
                          </a:solidFill>
                          <a:latin typeface="Calibri Body"/>
                          <a:cs typeface="Calibri" panose="020F0502020204030204" pitchFamily="34" charset="0"/>
                        </a:rPr>
                        <a:t>EXL QA has been certified</a:t>
                      </a:r>
                    </a:p>
                  </a:txBody>
                  <a:tcPr marL="67600"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algn="ctr" rtl="0" fontAlgn="ctr"/>
                      <a:r>
                        <a:rPr lang="en-US" sz="1200" b="0" i="0" u="none" strike="noStrike" dirty="0" smtClean="0">
                          <a:solidFill>
                            <a:srgbClr val="000000"/>
                          </a:solidFill>
                          <a:effectLst/>
                          <a:latin typeface="Calibri Body"/>
                        </a:rPr>
                        <a:t>Shikha / Ranjan</a:t>
                      </a:r>
                      <a:endParaRPr lang="en-US" sz="1200" b="0" i="0" u="none" strike="noStrike" dirty="0">
                        <a:solidFill>
                          <a:srgbClr val="000000"/>
                        </a:solidFill>
                        <a:effectLst/>
                        <a:latin typeface="Calibri Body"/>
                      </a:endParaRP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algn="ctr" rtl="0" fontAlgn="ctr"/>
                      <a:r>
                        <a:rPr lang="en-US" sz="1200" b="0" i="0" u="none" strike="noStrike" dirty="0" smtClean="0">
                          <a:solidFill>
                            <a:srgbClr val="000000"/>
                          </a:solidFill>
                          <a:effectLst/>
                          <a:latin typeface="Calibri Body"/>
                        </a:rPr>
                        <a:t>Jul 7</a:t>
                      </a:r>
                      <a:endParaRPr lang="en-US" sz="1200" b="0" i="0" u="none" strike="noStrike" dirty="0">
                        <a:solidFill>
                          <a:srgbClr val="000000"/>
                        </a:solidFill>
                        <a:effectLst/>
                        <a:latin typeface="Calibri Body"/>
                      </a:endParaRP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algn="ctr" rtl="0" fontAlgn="ctr"/>
                      <a:r>
                        <a:rPr lang="en-US" sz="1200" b="0" i="0" u="none" strike="noStrike" dirty="0" smtClean="0">
                          <a:solidFill>
                            <a:schemeClr val="bg1"/>
                          </a:solidFill>
                          <a:effectLst/>
                          <a:latin typeface="Calibri Body"/>
                        </a:rPr>
                        <a:t>Closed</a:t>
                      </a:r>
                      <a:endParaRPr lang="en-US" sz="1200" b="0" i="0" u="none" strike="noStrike" dirty="0">
                        <a:solidFill>
                          <a:schemeClr val="bg1"/>
                        </a:solidFill>
                        <a:effectLst/>
                        <a:latin typeface="Calibri Body"/>
                      </a:endParaRP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solidFill>
                      <a:srgbClr val="00B0F0"/>
                    </a:solidFill>
                  </a:tcPr>
                </a:tc>
                <a:extLst>
                  <a:ext uri="{0D108BD9-81ED-4DB2-BD59-A6C34878D82A}">
                    <a16:rowId xmlns:a16="http://schemas.microsoft.com/office/drawing/2014/main" val="2009136866"/>
                  </a:ext>
                </a:extLst>
              </a:tr>
            </a:tbl>
          </a:graphicData>
        </a:graphic>
      </p:graphicFrame>
    </p:spTree>
    <p:extLst>
      <p:ext uri="{BB962C8B-B14F-4D97-AF65-F5344CB8AC3E}">
        <p14:creationId xmlns:p14="http://schemas.microsoft.com/office/powerpoint/2010/main" val="1522471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annexure</a:t>
            </a:r>
            <a:endParaRPr lang="en-US" dirty="0"/>
          </a:p>
        </p:txBody>
      </p:sp>
    </p:spTree>
    <p:extLst>
      <p:ext uri="{BB962C8B-B14F-4D97-AF65-F5344CB8AC3E}">
        <p14:creationId xmlns:p14="http://schemas.microsoft.com/office/powerpoint/2010/main" val="108185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57200" y="88937"/>
            <a:ext cx="7366000" cy="585920"/>
          </a:xfrm>
        </p:spPr>
        <p:txBody>
          <a:bodyPr>
            <a:normAutofit/>
          </a:bodyPr>
          <a:lstStyle/>
          <a:p>
            <a:r>
              <a:rPr lang="en-US" sz="2400" dirty="0">
                <a:latin typeface="Calibri heading"/>
              </a:rPr>
              <a:t>Governance during </a:t>
            </a:r>
            <a:r>
              <a:rPr lang="en-US" sz="2400" dirty="0" smtClean="0">
                <a:latin typeface="Calibri heading"/>
              </a:rPr>
              <a:t>steady state</a:t>
            </a:r>
            <a:endParaRPr lang="en-US" sz="2400" dirty="0">
              <a:latin typeface="Calibri heading"/>
            </a:endParaRPr>
          </a:p>
        </p:txBody>
      </p:sp>
      <p:graphicFrame>
        <p:nvGraphicFramePr>
          <p:cNvPr id="5" name="Table 4"/>
          <p:cNvGraphicFramePr>
            <a:graphicFrameLocks noGrp="1"/>
          </p:cNvGraphicFramePr>
          <p:nvPr>
            <p:extLst>
              <p:ext uri="{D42A27DB-BD31-4B8C-83A1-F6EECF244321}">
                <p14:modId xmlns:p14="http://schemas.microsoft.com/office/powerpoint/2010/main" val="3975897831"/>
              </p:ext>
            </p:extLst>
          </p:nvPr>
        </p:nvGraphicFramePr>
        <p:xfrm>
          <a:off x="155139" y="987194"/>
          <a:ext cx="11827595" cy="3039519"/>
        </p:xfrm>
        <a:graphic>
          <a:graphicData uri="http://schemas.openxmlformats.org/drawingml/2006/table">
            <a:tbl>
              <a:tblPr firstRow="1" firstCol="1" bandRow="1"/>
              <a:tblGrid>
                <a:gridCol w="1543032">
                  <a:extLst>
                    <a:ext uri="{9D8B030D-6E8A-4147-A177-3AD203B41FA5}">
                      <a16:colId xmlns:a16="http://schemas.microsoft.com/office/drawing/2014/main" val="20000"/>
                    </a:ext>
                  </a:extLst>
                </a:gridCol>
                <a:gridCol w="1881052">
                  <a:extLst>
                    <a:ext uri="{9D8B030D-6E8A-4147-A177-3AD203B41FA5}">
                      <a16:colId xmlns:a16="http://schemas.microsoft.com/office/drawing/2014/main" val="20001"/>
                    </a:ext>
                  </a:extLst>
                </a:gridCol>
                <a:gridCol w="2707363">
                  <a:extLst>
                    <a:ext uri="{9D8B030D-6E8A-4147-A177-3AD203B41FA5}">
                      <a16:colId xmlns:a16="http://schemas.microsoft.com/office/drawing/2014/main" val="20002"/>
                    </a:ext>
                  </a:extLst>
                </a:gridCol>
                <a:gridCol w="2831288">
                  <a:extLst>
                    <a:ext uri="{9D8B030D-6E8A-4147-A177-3AD203B41FA5}">
                      <a16:colId xmlns:a16="http://schemas.microsoft.com/office/drawing/2014/main" val="20003"/>
                    </a:ext>
                  </a:extLst>
                </a:gridCol>
                <a:gridCol w="2864860">
                  <a:extLst>
                    <a:ext uri="{9D8B030D-6E8A-4147-A177-3AD203B41FA5}">
                      <a16:colId xmlns:a16="http://schemas.microsoft.com/office/drawing/2014/main" val="20004"/>
                    </a:ext>
                  </a:extLst>
                </a:gridCol>
              </a:tblGrid>
              <a:tr h="269299">
                <a:tc rowSpan="2">
                  <a:txBody>
                    <a:bodyPr/>
                    <a:lstStyle/>
                    <a:p>
                      <a:pPr marL="0" marR="0" algn="ctr">
                        <a:spcBef>
                          <a:spcPts val="0"/>
                        </a:spcBef>
                        <a:spcAft>
                          <a:spcPts val="0"/>
                        </a:spcAft>
                      </a:pPr>
                      <a:r>
                        <a:rPr lang="en-US" sz="1200" b="1" dirty="0">
                          <a:solidFill>
                            <a:srgbClr val="FFFFFF"/>
                          </a:solidFill>
                          <a:effectLst/>
                          <a:latin typeface="Calibri Body"/>
                          <a:ea typeface="Times New Roman" panose="02020603050405020304" pitchFamily="18" charset="0"/>
                          <a:cs typeface="Calibri" panose="020F0502020204030204" pitchFamily="34" charset="0"/>
                        </a:rPr>
                        <a:t>Forum</a:t>
                      </a:r>
                      <a:endParaRPr lang="en-US" sz="1200" dirty="0">
                        <a:effectLst/>
                        <a:latin typeface="Calibri Body"/>
                        <a:ea typeface="Calibri" panose="020F0502020204030204" pitchFamily="34"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ED0"/>
                    </a:solidFill>
                  </a:tcPr>
                </a:tc>
                <a:tc rowSpan="2">
                  <a:txBody>
                    <a:bodyPr/>
                    <a:lstStyle/>
                    <a:p>
                      <a:pPr marL="0" marR="0" algn="ctr">
                        <a:spcBef>
                          <a:spcPts val="0"/>
                        </a:spcBef>
                        <a:spcAft>
                          <a:spcPts val="0"/>
                        </a:spcAft>
                      </a:pPr>
                      <a:r>
                        <a:rPr lang="en-US" sz="1200" b="1" dirty="0">
                          <a:solidFill>
                            <a:srgbClr val="FFFFFF"/>
                          </a:solidFill>
                          <a:effectLst/>
                          <a:latin typeface="Calibri Body"/>
                          <a:ea typeface="Times New Roman" panose="02020603050405020304" pitchFamily="18" charset="0"/>
                          <a:cs typeface="Calibri" panose="020F0502020204030204" pitchFamily="34" charset="0"/>
                        </a:rPr>
                        <a:t>Frequency</a:t>
                      </a:r>
                      <a:endParaRPr lang="en-US" sz="1200" dirty="0">
                        <a:effectLst/>
                        <a:latin typeface="Calibri Body"/>
                        <a:ea typeface="Calibri" panose="020F0502020204030204" pitchFamily="34" charset="0"/>
                        <a:cs typeface="Times New Roman" panose="02020603050405020304" pitchFamily="18" charset="0"/>
                      </a:endParaRPr>
                    </a:p>
                    <a:p>
                      <a:pPr marL="0" marR="0" algn="ctr">
                        <a:spcBef>
                          <a:spcPts val="0"/>
                        </a:spcBef>
                        <a:spcAft>
                          <a:spcPts val="0"/>
                        </a:spcAft>
                      </a:pPr>
                      <a:r>
                        <a:rPr lang="en-US" sz="1200" b="1" dirty="0">
                          <a:solidFill>
                            <a:srgbClr val="FFFFFF"/>
                          </a:solidFill>
                          <a:effectLst/>
                          <a:latin typeface="Calibri Body"/>
                          <a:ea typeface="Times New Roman" panose="02020603050405020304" pitchFamily="18" charset="0"/>
                          <a:cs typeface="Calibri" panose="020F0502020204030204" pitchFamily="34" charset="0"/>
                        </a:rPr>
                        <a:t>(Suggested Timeline)</a:t>
                      </a:r>
                      <a:endParaRPr lang="en-US" sz="1200" dirty="0">
                        <a:effectLst/>
                        <a:latin typeface="Calibri Body"/>
                        <a:ea typeface="Calibri" panose="020F0502020204030204" pitchFamily="34"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ED0"/>
                    </a:solidFill>
                  </a:tcPr>
                </a:tc>
                <a:tc rowSpan="2">
                  <a:txBody>
                    <a:bodyPr/>
                    <a:lstStyle/>
                    <a:p>
                      <a:pPr marL="0" marR="0" algn="ctr" defTabSz="914400" rtl="0" eaLnBrk="1" latinLnBrk="0" hangingPunct="1">
                        <a:spcBef>
                          <a:spcPts val="0"/>
                        </a:spcBef>
                        <a:spcAft>
                          <a:spcPts val="0"/>
                        </a:spcAft>
                      </a:pPr>
                      <a:r>
                        <a:rPr lang="en-US" sz="1200" b="1" kern="1200" dirty="0">
                          <a:solidFill>
                            <a:srgbClr val="FFFFFF"/>
                          </a:solidFill>
                          <a:effectLst/>
                          <a:latin typeface="Calibri Body"/>
                          <a:ea typeface="Times New Roman" panose="02020603050405020304" pitchFamily="18" charset="0"/>
                          <a:cs typeface="Calibri" panose="020F0502020204030204" pitchFamily="34" charset="0"/>
                        </a:rPr>
                        <a:t>Activities</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ED0"/>
                    </a:solidFill>
                  </a:tcPr>
                </a:tc>
                <a:tc gridSpan="2">
                  <a:txBody>
                    <a:bodyPr/>
                    <a:lstStyle/>
                    <a:p>
                      <a:pPr marL="0" marR="0" algn="ctr" defTabSz="914400" rtl="0" eaLnBrk="1" latinLnBrk="0" hangingPunct="1">
                        <a:spcBef>
                          <a:spcPts val="0"/>
                        </a:spcBef>
                        <a:spcAft>
                          <a:spcPts val="0"/>
                        </a:spcAft>
                      </a:pPr>
                      <a:r>
                        <a:rPr lang="en-US" sz="1200" b="1" kern="1200" dirty="0">
                          <a:solidFill>
                            <a:srgbClr val="FFFFFF"/>
                          </a:solidFill>
                          <a:effectLst/>
                          <a:latin typeface="+mj-lt"/>
                          <a:ea typeface="Times New Roman" panose="02020603050405020304" pitchFamily="18" charset="0"/>
                          <a:cs typeface="Calibri" panose="020F0502020204030204" pitchFamily="34" charset="0"/>
                        </a:rPr>
                        <a:t>Participants</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ED0"/>
                    </a:solidFill>
                  </a:tcPr>
                </a:tc>
                <a:tc hMerge="1">
                  <a:txBody>
                    <a:bodyPr/>
                    <a:lstStyle/>
                    <a:p>
                      <a:endParaRPr lang="en-US"/>
                    </a:p>
                  </a:txBody>
                  <a:tcPr/>
                </a:tc>
                <a:extLst>
                  <a:ext uri="{0D108BD9-81ED-4DB2-BD59-A6C34878D82A}">
                    <a16:rowId xmlns:a16="http://schemas.microsoft.com/office/drawing/2014/main" val="10000"/>
                  </a:ext>
                </a:extLst>
              </a:tr>
              <a:tr h="243012">
                <a:tc vMerge="1">
                  <a:txBody>
                    <a:bodyPr/>
                    <a:lstStyle/>
                    <a:p>
                      <a:endParaRPr lang="en-US"/>
                    </a:p>
                  </a:txBody>
                  <a:tcPr/>
                </a:tc>
                <a:tc vMerge="1">
                  <a:txBody>
                    <a:bodyPr/>
                    <a:lstStyle/>
                    <a:p>
                      <a:endParaRPr lang="en-US"/>
                    </a:p>
                  </a:txBody>
                  <a:tcPr/>
                </a:tc>
                <a:tc vMerge="1">
                  <a:txBody>
                    <a:bodyPr/>
                    <a:lstStyle/>
                    <a:p>
                      <a:pPr marL="0" marR="0" algn="ctr" defTabSz="914400" rtl="0" eaLnBrk="1" latinLnBrk="0" hangingPunct="1">
                        <a:spcBef>
                          <a:spcPts val="0"/>
                        </a:spcBef>
                        <a:spcAft>
                          <a:spcPts val="0"/>
                        </a:spcAft>
                      </a:pPr>
                      <a:endParaRPr lang="en-US" sz="1200" b="1" kern="1200" dirty="0">
                        <a:solidFill>
                          <a:srgbClr val="FFFFFF"/>
                        </a:solidFill>
                        <a:effectLst/>
                        <a:latin typeface="Century Gothic" panose="020B0502020202020204" pitchFamily="34" charset="0"/>
                        <a:ea typeface="Times New Roman" panose="02020603050405020304" pitchFamily="18" charset="0"/>
                        <a:cs typeface="Calibri" panose="020F0502020204030204" pitchFamily="34" charset="0"/>
                      </a:endParaRPr>
                    </a:p>
                  </a:txBody>
                  <a:tcPr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a:noFill/>
                    </a:lnB>
                    <a:solidFill>
                      <a:srgbClr val="008ED0"/>
                    </a:solidFill>
                  </a:tcPr>
                </a:tc>
                <a:tc>
                  <a:txBody>
                    <a:bodyPr/>
                    <a:lstStyle/>
                    <a:p>
                      <a:pPr marL="0" marR="0" algn="ctr" defTabSz="914400" rtl="0" eaLnBrk="1" latinLnBrk="0" hangingPunct="1">
                        <a:spcBef>
                          <a:spcPts val="0"/>
                        </a:spcBef>
                        <a:spcAft>
                          <a:spcPts val="0"/>
                        </a:spcAft>
                      </a:pPr>
                      <a:r>
                        <a:rPr lang="en-US" sz="1200" b="1" kern="1200" dirty="0" smtClean="0">
                          <a:solidFill>
                            <a:srgbClr val="FFFFFF"/>
                          </a:solidFill>
                          <a:effectLst/>
                          <a:latin typeface="Calibri Body"/>
                          <a:ea typeface="Times New Roman" panose="02020603050405020304" pitchFamily="18" charset="0"/>
                          <a:cs typeface="Calibri" panose="020F0502020204030204" pitchFamily="34" charset="0"/>
                        </a:rPr>
                        <a:t>Prudential </a:t>
                      </a:r>
                      <a:endParaRPr lang="en-US" sz="1200" b="1" kern="1200" dirty="0">
                        <a:solidFill>
                          <a:srgbClr val="FFFFFF"/>
                        </a:solidFill>
                        <a:effectLst/>
                        <a:latin typeface="Calibri Body"/>
                        <a:ea typeface="Times New Roman" panose="02020603050405020304" pitchFamily="18" charset="0"/>
                        <a:cs typeface="Calibri" panose="020F0502020204030204" pitchFamily="34"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ED0"/>
                    </a:solidFill>
                  </a:tcPr>
                </a:tc>
                <a:tc>
                  <a:txBody>
                    <a:bodyPr/>
                    <a:lstStyle/>
                    <a:p>
                      <a:pPr marL="0" marR="0" algn="ctr" defTabSz="914400" rtl="0" eaLnBrk="1" latinLnBrk="0" hangingPunct="1">
                        <a:spcBef>
                          <a:spcPts val="0"/>
                        </a:spcBef>
                        <a:spcAft>
                          <a:spcPts val="0"/>
                        </a:spcAft>
                      </a:pPr>
                      <a:r>
                        <a:rPr lang="en-US" sz="1200" b="1" kern="1200" dirty="0">
                          <a:solidFill>
                            <a:srgbClr val="FFFFFF"/>
                          </a:solidFill>
                          <a:effectLst/>
                          <a:latin typeface="Calibri Body"/>
                          <a:ea typeface="Times New Roman" panose="02020603050405020304" pitchFamily="18" charset="0"/>
                          <a:cs typeface="Calibri" panose="020F0502020204030204" pitchFamily="34" charset="0"/>
                        </a:rPr>
                        <a:t>EXL</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ED0"/>
                    </a:solidFill>
                  </a:tcPr>
                </a:tc>
                <a:extLst>
                  <a:ext uri="{0D108BD9-81ED-4DB2-BD59-A6C34878D82A}">
                    <a16:rowId xmlns:a16="http://schemas.microsoft.com/office/drawing/2014/main" val="10001"/>
                  </a:ext>
                </a:extLst>
              </a:tr>
              <a:tr h="1121102">
                <a:tc>
                  <a:txBody>
                    <a:bodyPr/>
                    <a:lstStyle/>
                    <a:p>
                      <a:pPr marL="0" marR="0">
                        <a:spcBef>
                          <a:spcPts val="0"/>
                        </a:spcBef>
                        <a:spcAft>
                          <a:spcPts val="0"/>
                        </a:spcAft>
                      </a:pPr>
                      <a:r>
                        <a:rPr lang="en-US" sz="1200" b="1" dirty="0" smtClean="0">
                          <a:solidFill>
                            <a:schemeClr val="tx1"/>
                          </a:solidFill>
                          <a:effectLst/>
                          <a:latin typeface="Calibri Body"/>
                          <a:ea typeface="Times New Roman" panose="02020603050405020304" pitchFamily="18" charset="0"/>
                          <a:cs typeface="Calibri" panose="020F0502020204030204" pitchFamily="34" charset="0"/>
                        </a:rPr>
                        <a:t>Weekly</a:t>
                      </a:r>
                      <a:r>
                        <a:rPr lang="en-US" sz="1200" b="1" baseline="0" dirty="0" smtClean="0">
                          <a:solidFill>
                            <a:schemeClr val="tx1"/>
                          </a:solidFill>
                          <a:effectLst/>
                          <a:latin typeface="Calibri Body"/>
                          <a:ea typeface="Times New Roman" panose="02020603050405020304" pitchFamily="18" charset="0"/>
                          <a:cs typeface="Calibri" panose="020F0502020204030204" pitchFamily="34" charset="0"/>
                        </a:rPr>
                        <a:t> Performance Review</a:t>
                      </a:r>
                      <a:endParaRPr lang="en-US" sz="1200" b="1" dirty="0">
                        <a:solidFill>
                          <a:schemeClr val="tx1"/>
                        </a:solidFill>
                        <a:effectLst/>
                        <a:latin typeface="Calibri Body"/>
                        <a:ea typeface="Calibri" panose="020F0502020204030204" pitchFamily="34"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spcBef>
                          <a:spcPts val="0"/>
                        </a:spcBef>
                        <a:spcAft>
                          <a:spcPts val="0"/>
                        </a:spcAft>
                      </a:pPr>
                      <a:r>
                        <a:rPr lang="en-US" sz="1200" b="0" dirty="0">
                          <a:solidFill>
                            <a:srgbClr val="000000"/>
                          </a:solidFill>
                          <a:effectLst/>
                          <a:latin typeface="Calibri Body"/>
                          <a:ea typeface="Times New Roman" panose="02020603050405020304" pitchFamily="18" charset="0"/>
                          <a:cs typeface="Calibri" panose="020F0502020204030204" pitchFamily="34" charset="0"/>
                        </a:rPr>
                        <a:t>Weekly </a:t>
                      </a:r>
                      <a:endParaRPr lang="en-US" sz="1200" b="0" dirty="0">
                        <a:effectLst/>
                        <a:latin typeface="Calibri Body"/>
                        <a:ea typeface="Calibri" panose="020F0502020204030204" pitchFamily="34"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1200" b="0" dirty="0" smtClean="0">
                          <a:solidFill>
                            <a:schemeClr val="tx1"/>
                          </a:solidFill>
                          <a:effectLst/>
                          <a:latin typeface="Calibri Body"/>
                          <a:ea typeface="Times New Roman" panose="02020603050405020304" pitchFamily="18" charset="0"/>
                          <a:cs typeface="Calibri" panose="020F0502020204030204" pitchFamily="34" charset="0"/>
                        </a:rPr>
                        <a:t>EXL Performance Review</a:t>
                      </a:r>
                      <a:endParaRPr lang="en-US" sz="1200" b="0" dirty="0">
                        <a:solidFill>
                          <a:schemeClr val="tx1"/>
                        </a:solidFill>
                        <a:effectLst/>
                        <a:latin typeface="Calibri Body"/>
                        <a:ea typeface="Calibri" panose="020F0502020204030204" pitchFamily="34"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200" b="0" baseline="0" dirty="0" smtClean="0">
                          <a:solidFill>
                            <a:srgbClr val="FF0000"/>
                          </a:solidFill>
                          <a:effectLst/>
                          <a:latin typeface="Calibri Body"/>
                          <a:ea typeface="Calibri" panose="020F0502020204030204" pitchFamily="34" charset="0"/>
                        </a:rPr>
                        <a:t> </a:t>
                      </a:r>
                      <a:endParaRPr lang="en-US" sz="1200" b="0" kern="1200" dirty="0" smtClean="0">
                        <a:solidFill>
                          <a:schemeClr val="tx1"/>
                        </a:solidFill>
                        <a:effectLst/>
                        <a:latin typeface="Calibri Body"/>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Calibri Body"/>
                          <a:ea typeface="Calibri" panose="020F0502020204030204" pitchFamily="34" charset="0"/>
                          <a:cs typeface="Calibri" panose="020F0502020204030204" pitchFamily="34" charset="0"/>
                        </a:rPr>
                        <a:t>Operations: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effectLst/>
                          <a:latin typeface="Calibri Body"/>
                          <a:ea typeface="Calibri" panose="020F0502020204030204" pitchFamily="34" charset="0"/>
                          <a:cs typeface="Calibri" panose="020F0502020204030204" pitchFamily="34" charset="0"/>
                        </a:rPr>
                        <a:t>Maria Lopes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effectLst/>
                          <a:latin typeface="Calibri Body"/>
                          <a:ea typeface="Calibri" panose="020F0502020204030204" pitchFamily="34" charset="0"/>
                          <a:cs typeface="Calibri" panose="020F0502020204030204" pitchFamily="34" charset="0"/>
                        </a:rPr>
                        <a:t>Joseph Bianco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effectLst/>
                          <a:latin typeface="Calibri Body"/>
                          <a:ea typeface="Calibri" panose="020F0502020204030204" pitchFamily="34" charset="0"/>
                          <a:cs typeface="Calibri" panose="020F0502020204030204" pitchFamily="34" charset="0"/>
                        </a:rPr>
                        <a:t>Patricia Waskiewicz</a:t>
                      </a:r>
                    </a:p>
                  </a:txBody>
                  <a:tcPr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endParaRPr lang="en-US" sz="1200" b="0" kern="1200" dirty="0" smtClean="0">
                        <a:solidFill>
                          <a:schemeClr val="tx1"/>
                        </a:solidFill>
                        <a:effectLst/>
                        <a:latin typeface="Calibri Body"/>
                        <a:ea typeface="Times New Roman" panose="02020603050405020304" pitchFamily="18" charset="0"/>
                        <a:cs typeface="Calibri" panose="020F0502020204030204" pitchFamily="34" charset="0"/>
                      </a:endParaRPr>
                    </a:p>
                    <a:p>
                      <a:pPr marL="0" marR="0">
                        <a:spcBef>
                          <a:spcPts val="0"/>
                        </a:spcBef>
                        <a:spcAft>
                          <a:spcPts val="0"/>
                        </a:spcAft>
                      </a:pPr>
                      <a:r>
                        <a:rPr lang="en-US" sz="1200" b="1" kern="1200" dirty="0" smtClean="0">
                          <a:solidFill>
                            <a:schemeClr val="tx1"/>
                          </a:solidFill>
                          <a:effectLst/>
                          <a:latin typeface="Calibri Body"/>
                          <a:ea typeface="Times New Roman" panose="02020603050405020304" pitchFamily="18" charset="0"/>
                          <a:cs typeface="Calibri" panose="020F0502020204030204" pitchFamily="34" charset="0"/>
                        </a:rPr>
                        <a:t>Operations: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chemeClr val="tx1"/>
                          </a:solidFill>
                          <a:effectLst/>
                          <a:latin typeface="Calibri Body"/>
                          <a:ea typeface="Times New Roman" panose="02020603050405020304" pitchFamily="18" charset="0"/>
                          <a:cs typeface="Calibri" panose="020F0502020204030204" pitchFamily="34" charset="0"/>
                        </a:rPr>
                        <a:t>Kamesh Sharma </a:t>
                      </a:r>
                      <a:endParaRPr lang="en-US" sz="1200" b="1" kern="1200" dirty="0" smtClean="0">
                        <a:solidFill>
                          <a:schemeClr val="tx1"/>
                        </a:solidFill>
                        <a:effectLst/>
                        <a:latin typeface="Calibri Body"/>
                        <a:ea typeface="Times New Roman" panose="02020603050405020304" pitchFamily="18" charset="0"/>
                        <a:cs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chemeClr val="tx1"/>
                          </a:solidFill>
                          <a:effectLst/>
                          <a:latin typeface="Calibri Body"/>
                          <a:ea typeface="Times New Roman" panose="02020603050405020304" pitchFamily="18" charset="0"/>
                          <a:cs typeface="Calibri" panose="020F0502020204030204" pitchFamily="34" charset="0"/>
                        </a:rPr>
                        <a:t>Shikha Saini</a:t>
                      </a:r>
                    </a:p>
                    <a:p>
                      <a:pPr marL="171450" marR="0" indent="-171450">
                        <a:spcBef>
                          <a:spcPts val="0"/>
                        </a:spcBef>
                        <a:spcAft>
                          <a:spcPts val="0"/>
                        </a:spcAft>
                        <a:buFont typeface="Arial" panose="020B0604020202020204" pitchFamily="34" charset="0"/>
                        <a:buChar char="•"/>
                      </a:pPr>
                      <a:r>
                        <a:rPr lang="en-US" sz="1200" b="0" dirty="0" smtClean="0">
                          <a:solidFill>
                            <a:schemeClr val="tx1"/>
                          </a:solidFill>
                          <a:effectLst/>
                          <a:latin typeface="Calibri Body"/>
                          <a:ea typeface="Times New Roman" panose="02020603050405020304" pitchFamily="18" charset="0"/>
                          <a:cs typeface="Calibri" panose="020F0502020204030204" pitchFamily="34" charset="0"/>
                        </a:rPr>
                        <a:t>Ranjan Banerjee</a:t>
                      </a:r>
                    </a:p>
                  </a:txBody>
                  <a:tcPr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4061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Times New Roman" panose="02020603050405020304" pitchFamily="18" charset="0"/>
                          <a:cs typeface="Calibri" panose="020F0502020204030204" pitchFamily="34" charset="0"/>
                        </a:rPr>
                        <a:t>Senior Leadership Service Delivery Overview </a:t>
                      </a:r>
                      <a:endParaRPr lang="en-US" sz="1200" b="1" kern="1200" dirty="0" smtClean="0">
                        <a:solidFill>
                          <a:schemeClr val="tx1"/>
                        </a:solidFill>
                        <a:effectLst/>
                        <a:latin typeface="+mn-lt"/>
                        <a:ea typeface="Calibri" panose="020F0502020204030204" pitchFamily="34" charset="0"/>
                        <a:cs typeface="Times New Roman" panose="02020603050405020304" pitchFamily="18" charset="0"/>
                      </a:endParaRPr>
                    </a:p>
                    <a:p>
                      <a:pPr marL="0" marR="0">
                        <a:spcBef>
                          <a:spcPts val="0"/>
                        </a:spcBef>
                        <a:spcAft>
                          <a:spcPts val="0"/>
                        </a:spcAft>
                      </a:pPr>
                      <a:endParaRPr lang="en-US" sz="1200" b="1" dirty="0">
                        <a:solidFill>
                          <a:schemeClr val="tx1"/>
                        </a:solidFill>
                        <a:effectLst/>
                        <a:latin typeface="Calibri Body"/>
                        <a:ea typeface="Calibri" panose="020F0502020204030204" pitchFamily="34"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spcBef>
                          <a:spcPts val="0"/>
                        </a:spcBef>
                        <a:spcAft>
                          <a:spcPts val="0"/>
                        </a:spcAft>
                      </a:pPr>
                      <a:r>
                        <a:rPr lang="en-US" sz="1200" b="0" dirty="0" smtClean="0">
                          <a:effectLst/>
                          <a:latin typeface="Calibri Body"/>
                          <a:ea typeface="Calibri" panose="020F0502020204030204" pitchFamily="34" charset="0"/>
                          <a:cs typeface="Times New Roman" panose="02020603050405020304" pitchFamily="18" charset="0"/>
                        </a:rPr>
                        <a:t>QBR</a:t>
                      </a:r>
                      <a:endParaRPr lang="en-US" sz="1200" b="0" dirty="0">
                        <a:effectLst/>
                        <a:latin typeface="Calibri Body"/>
                        <a:ea typeface="Calibri" panose="020F0502020204030204" pitchFamily="34"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1200" b="0" kern="1200" smtClean="0">
                          <a:solidFill>
                            <a:schemeClr val="tx1"/>
                          </a:solidFill>
                          <a:effectLst/>
                          <a:latin typeface="+mn-lt"/>
                          <a:ea typeface="Times New Roman" panose="02020603050405020304" pitchFamily="18" charset="0"/>
                          <a:cs typeface="Calibri" panose="020F0502020204030204" pitchFamily="34" charset="0"/>
                        </a:rPr>
                        <a:t>Review of monthly SLA performance</a:t>
                      </a:r>
                      <a:endParaRPr lang="en-US" sz="1200" b="0" dirty="0">
                        <a:solidFill>
                          <a:schemeClr val="tx1"/>
                        </a:solidFill>
                        <a:effectLst/>
                        <a:latin typeface="Calibri Body"/>
                        <a:ea typeface="Calibri" panose="020F0502020204030204" pitchFamily="34"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200" b="1" kern="1200" dirty="0" smtClean="0">
                          <a:solidFill>
                            <a:schemeClr val="tx1"/>
                          </a:solidFill>
                          <a:effectLst/>
                          <a:latin typeface="Calibri Body"/>
                          <a:ea typeface="Calibri" panose="020F0502020204030204" pitchFamily="34" charset="0"/>
                          <a:cs typeface="Calibri" panose="020F0502020204030204" pitchFamily="34" charset="0"/>
                        </a:rPr>
                        <a:t>Vendor Management:</a:t>
                      </a:r>
                      <a:endParaRPr lang="en-US" sz="1200" b="0" kern="1200" dirty="0" smtClean="0">
                        <a:solidFill>
                          <a:schemeClr val="tx1"/>
                        </a:solidFill>
                        <a:effectLst/>
                        <a:latin typeface="Calibri Body"/>
                        <a:ea typeface="Calibri" panose="020F0502020204030204" pitchFamily="34" charset="0"/>
                        <a:cs typeface="Calibri" panose="020F0502020204030204" pitchFamily="34" charset="0"/>
                      </a:endParaRPr>
                    </a:p>
                    <a:p>
                      <a:pPr marL="171450" marR="0" indent="-171450">
                        <a:spcBef>
                          <a:spcPts val="0"/>
                        </a:spcBef>
                        <a:spcAft>
                          <a:spcPts val="0"/>
                        </a:spcAft>
                        <a:buFont typeface="Arial" panose="020B0604020202020204" pitchFamily="34" charset="0"/>
                        <a:buChar char="•"/>
                      </a:pPr>
                      <a:r>
                        <a:rPr lang="en-US" sz="1200" b="0" kern="1200" dirty="0" smtClean="0">
                          <a:solidFill>
                            <a:schemeClr val="tx1"/>
                          </a:solidFill>
                          <a:effectLst/>
                          <a:latin typeface="Calibri Body"/>
                          <a:ea typeface="Calibri" panose="020F0502020204030204" pitchFamily="34" charset="0"/>
                          <a:cs typeface="Calibri" panose="020F0502020204030204" pitchFamily="34" charset="0"/>
                        </a:rPr>
                        <a:t>Mark Smith</a:t>
                      </a:r>
                    </a:p>
                    <a:p>
                      <a:pPr marL="171450" marR="0" indent="-171450">
                        <a:spcBef>
                          <a:spcPts val="0"/>
                        </a:spcBef>
                        <a:spcAft>
                          <a:spcPts val="0"/>
                        </a:spcAft>
                        <a:buFont typeface="Arial" panose="020B0604020202020204" pitchFamily="34" charset="0"/>
                        <a:buChar char="•"/>
                      </a:pPr>
                      <a:endParaRPr lang="en-US" sz="1200" b="0" kern="1200" dirty="0" smtClean="0">
                        <a:solidFill>
                          <a:schemeClr val="tx1"/>
                        </a:solidFill>
                        <a:effectLst/>
                        <a:latin typeface="Calibri Body"/>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Calibri Body"/>
                          <a:ea typeface="Calibri" panose="020F0502020204030204" pitchFamily="34" charset="0"/>
                          <a:cs typeface="Calibri" panose="020F0502020204030204" pitchFamily="34" charset="0"/>
                        </a:rPr>
                        <a:t>Operations: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effectLst/>
                          <a:latin typeface="Calibri Body"/>
                          <a:ea typeface="Calibri" panose="020F0502020204030204" pitchFamily="34" charset="0"/>
                          <a:cs typeface="Calibri" panose="020F0502020204030204" pitchFamily="34" charset="0"/>
                        </a:rPr>
                        <a:t>Maria Lopes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effectLst/>
                          <a:latin typeface="Calibri Body"/>
                          <a:ea typeface="Calibri" panose="020F0502020204030204" pitchFamily="34" charset="0"/>
                          <a:cs typeface="Calibri" panose="020F0502020204030204" pitchFamily="34" charset="0"/>
                        </a:rPr>
                        <a:t>Joseph Bianco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effectLst/>
                          <a:latin typeface="Calibri Body"/>
                          <a:ea typeface="Calibri" panose="020F0502020204030204" pitchFamily="34" charset="0"/>
                          <a:cs typeface="Calibri" panose="020F0502020204030204" pitchFamily="34" charset="0"/>
                        </a:rPr>
                        <a:t>Patricia Waskiewicz</a:t>
                      </a:r>
                    </a:p>
                  </a:txBody>
                  <a:tcPr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200" b="1" kern="1200" dirty="0" smtClean="0">
                          <a:solidFill>
                            <a:schemeClr val="tx1"/>
                          </a:solidFill>
                          <a:effectLst/>
                          <a:latin typeface="Calibri Body"/>
                          <a:ea typeface="Times New Roman" panose="02020603050405020304" pitchFamily="18" charset="0"/>
                          <a:cs typeface="Calibri" panose="020F0502020204030204" pitchFamily="34" charset="0"/>
                        </a:rPr>
                        <a:t>Account Management:</a:t>
                      </a:r>
                    </a:p>
                    <a:p>
                      <a:pPr marL="171450" marR="0" indent="-171450">
                        <a:spcBef>
                          <a:spcPts val="0"/>
                        </a:spcBef>
                        <a:spcAft>
                          <a:spcPts val="0"/>
                        </a:spcAft>
                        <a:buFont typeface="Arial" panose="020B0604020202020204" pitchFamily="34" charset="0"/>
                        <a:buChar char="•"/>
                      </a:pPr>
                      <a:r>
                        <a:rPr lang="en-US" sz="1200" b="0" dirty="0" smtClean="0">
                          <a:solidFill>
                            <a:schemeClr val="tx1"/>
                          </a:solidFill>
                          <a:effectLst/>
                          <a:latin typeface="Calibri Body"/>
                          <a:ea typeface="Times New Roman" panose="02020603050405020304" pitchFamily="18" charset="0"/>
                          <a:cs typeface="Calibri" panose="020F0502020204030204" pitchFamily="34" charset="0"/>
                        </a:rPr>
                        <a:t>Kunal Kapoor</a:t>
                      </a:r>
                    </a:p>
                    <a:p>
                      <a:pPr marL="171450" marR="0" indent="-171450">
                        <a:spcBef>
                          <a:spcPts val="0"/>
                        </a:spcBef>
                        <a:spcAft>
                          <a:spcPts val="0"/>
                        </a:spcAft>
                        <a:buFont typeface="Arial" panose="020B0604020202020204" pitchFamily="34" charset="0"/>
                        <a:buChar char="•"/>
                      </a:pPr>
                      <a:endParaRPr lang="en-US" sz="1200" b="0" baseline="0" dirty="0" smtClean="0">
                        <a:solidFill>
                          <a:schemeClr val="tx1"/>
                        </a:solidFill>
                        <a:effectLst/>
                        <a:latin typeface="Calibri Body"/>
                        <a:ea typeface="Times New Roman" panose="02020603050405020304" pitchFamily="18" charset="0"/>
                        <a:cs typeface="Calibri" panose="020F0502020204030204" pitchFamily="34" charset="0"/>
                      </a:endParaRPr>
                    </a:p>
                    <a:p>
                      <a:pPr marL="0" marR="0">
                        <a:spcBef>
                          <a:spcPts val="0"/>
                        </a:spcBef>
                        <a:spcAft>
                          <a:spcPts val="0"/>
                        </a:spcAft>
                      </a:pPr>
                      <a:r>
                        <a:rPr lang="en-US" sz="1200" b="1" kern="1200" dirty="0" smtClean="0">
                          <a:solidFill>
                            <a:schemeClr val="tx1"/>
                          </a:solidFill>
                          <a:effectLst/>
                          <a:latin typeface="Calibri Body"/>
                          <a:ea typeface="Times New Roman" panose="02020603050405020304" pitchFamily="18" charset="0"/>
                          <a:cs typeface="Calibri" panose="020F0502020204030204" pitchFamily="34" charset="0"/>
                        </a:rPr>
                        <a:t>Operations: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chemeClr val="tx1"/>
                          </a:solidFill>
                          <a:effectLst/>
                          <a:latin typeface="Calibri Body"/>
                          <a:ea typeface="Times New Roman" panose="02020603050405020304" pitchFamily="18" charset="0"/>
                          <a:cs typeface="Calibri" panose="020F0502020204030204" pitchFamily="34" charset="0"/>
                        </a:rPr>
                        <a:t>Kamesh Sharma</a:t>
                      </a:r>
                      <a:endParaRPr lang="en-US" sz="1200" b="1" kern="1200" dirty="0" smtClean="0">
                        <a:solidFill>
                          <a:schemeClr val="tx1"/>
                        </a:solidFill>
                        <a:effectLst/>
                        <a:latin typeface="Calibri Body"/>
                        <a:ea typeface="Times New Roman" panose="02020603050405020304" pitchFamily="18" charset="0"/>
                        <a:cs typeface="Calibri" panose="020F0502020204030204" pitchFamily="34" charset="0"/>
                      </a:endParaRPr>
                    </a:p>
                    <a:p>
                      <a:pPr marL="171450" marR="0" indent="-171450">
                        <a:spcBef>
                          <a:spcPts val="0"/>
                        </a:spcBef>
                        <a:spcAft>
                          <a:spcPts val="0"/>
                        </a:spcAft>
                        <a:buFont typeface="Arial" panose="020B0604020202020204" pitchFamily="34" charset="0"/>
                        <a:buChar char="•"/>
                      </a:pPr>
                      <a:r>
                        <a:rPr lang="en-US" sz="1200" b="0" dirty="0" smtClean="0">
                          <a:solidFill>
                            <a:schemeClr val="tx1"/>
                          </a:solidFill>
                          <a:effectLst/>
                          <a:latin typeface="Calibri Body"/>
                          <a:ea typeface="Times New Roman" panose="02020603050405020304" pitchFamily="18" charset="0"/>
                          <a:cs typeface="Calibri" panose="020F0502020204030204" pitchFamily="34" charset="0"/>
                        </a:rPr>
                        <a:t>Shikha Saini</a:t>
                      </a:r>
                    </a:p>
                    <a:p>
                      <a:pPr marL="171450" marR="0" indent="-171450">
                        <a:spcBef>
                          <a:spcPts val="0"/>
                        </a:spcBef>
                        <a:spcAft>
                          <a:spcPts val="0"/>
                        </a:spcAft>
                        <a:buFont typeface="Arial" panose="020B0604020202020204" pitchFamily="34" charset="0"/>
                        <a:buChar char="•"/>
                      </a:pPr>
                      <a:r>
                        <a:rPr lang="en-US" sz="1200" b="0" dirty="0" smtClean="0">
                          <a:solidFill>
                            <a:schemeClr val="tx1"/>
                          </a:solidFill>
                          <a:effectLst/>
                          <a:latin typeface="Calibri Body"/>
                          <a:ea typeface="Times New Roman" panose="02020603050405020304" pitchFamily="18" charset="0"/>
                          <a:cs typeface="Calibri" panose="020F0502020204030204" pitchFamily="34" charset="0"/>
                        </a:rPr>
                        <a:t>Ranjan Banerjee</a:t>
                      </a:r>
                    </a:p>
                  </a:txBody>
                  <a:tcPr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429185"/>
                  </a:ext>
                </a:extLst>
              </a:tr>
            </a:tbl>
          </a:graphicData>
        </a:graphic>
      </p:graphicFrame>
      <p:sp>
        <p:nvSpPr>
          <p:cNvPr id="2" name="TextBox 1"/>
          <p:cNvSpPr txBox="1"/>
          <p:nvPr/>
        </p:nvSpPr>
        <p:spPr>
          <a:xfrm>
            <a:off x="155139" y="6586088"/>
            <a:ext cx="6539412" cy="184666"/>
          </a:xfrm>
          <a:prstGeom prst="rect">
            <a:avLst/>
          </a:prstGeom>
          <a:noFill/>
        </p:spPr>
        <p:txBody>
          <a:bodyPr wrap="square" lIns="0" tIns="0" rIns="0" bIns="0" rtlCol="0">
            <a:spAutoFit/>
          </a:bodyPr>
          <a:lstStyle/>
          <a:p>
            <a:pPr marL="285750" indent="-231775">
              <a:buFont typeface="Arial" panose="020B0604020202020204" pitchFamily="34" charset="0"/>
              <a:buChar char="•"/>
            </a:pPr>
            <a:r>
              <a:rPr lang="en-US" sz="1200" dirty="0" smtClean="0"/>
              <a:t>Frequency of meetings &amp; attendee list is subject to change as per Business requirement</a:t>
            </a:r>
          </a:p>
        </p:txBody>
      </p:sp>
    </p:spTree>
    <p:extLst>
      <p:ext uri="{BB962C8B-B14F-4D97-AF65-F5344CB8AC3E}">
        <p14:creationId xmlns:p14="http://schemas.microsoft.com/office/powerpoint/2010/main" val="687780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38659" y="106781"/>
            <a:ext cx="7196919" cy="585920"/>
          </a:xfrm>
        </p:spPr>
        <p:txBody>
          <a:bodyPr>
            <a:normAutofit/>
          </a:bodyPr>
          <a:lstStyle/>
          <a:p>
            <a:r>
              <a:rPr lang="en-US" sz="2400" dirty="0" smtClean="0">
                <a:latin typeface="Calibri heading"/>
              </a:rPr>
              <a:t>Proposed </a:t>
            </a:r>
            <a:r>
              <a:rPr lang="en-US" sz="2400" dirty="0" err="1" smtClean="0">
                <a:latin typeface="Calibri heading"/>
              </a:rPr>
              <a:t>exl</a:t>
            </a:r>
            <a:r>
              <a:rPr lang="en-US" sz="2400" dirty="0" smtClean="0">
                <a:latin typeface="Calibri heading"/>
              </a:rPr>
              <a:t> operating structure</a:t>
            </a:r>
            <a:endParaRPr lang="en-US" sz="2400" dirty="0">
              <a:latin typeface="Calibri heading"/>
            </a:endParaRPr>
          </a:p>
        </p:txBody>
      </p:sp>
      <p:cxnSp>
        <p:nvCxnSpPr>
          <p:cNvPr id="5" name="Straight Connector 4"/>
          <p:cNvCxnSpPr/>
          <p:nvPr/>
        </p:nvCxnSpPr>
        <p:spPr>
          <a:xfrm>
            <a:off x="3903550" y="1157633"/>
            <a:ext cx="0" cy="5029200"/>
          </a:xfrm>
          <a:prstGeom prst="line">
            <a:avLst/>
          </a:prstGeom>
          <a:noFill/>
          <a:ln w="9525" cap="flat" cmpd="sng" algn="ctr">
            <a:solidFill>
              <a:srgbClr val="000000"/>
            </a:solidFill>
            <a:prstDash val="dashDot"/>
          </a:ln>
          <a:effectLst/>
        </p:spPr>
      </p:cxnSp>
      <p:sp>
        <p:nvSpPr>
          <p:cNvPr id="6" name="TextBox 5"/>
          <p:cNvSpPr txBox="1"/>
          <p:nvPr/>
        </p:nvSpPr>
        <p:spPr>
          <a:xfrm>
            <a:off x="1410912" y="1013884"/>
            <a:ext cx="11480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effectLst/>
                <a:uLnTx/>
                <a:uFillTx/>
                <a:latin typeface="Arial"/>
                <a:ea typeface="+mn-ea"/>
                <a:cs typeface="+mn-cs"/>
              </a:rPr>
              <a:t>Operations</a:t>
            </a:r>
          </a:p>
        </p:txBody>
      </p:sp>
      <p:sp>
        <p:nvSpPr>
          <p:cNvPr id="9" name="Tekstboks 86"/>
          <p:cNvSpPr txBox="1">
            <a:spLocks noChangeArrowheads="1"/>
          </p:cNvSpPr>
          <p:nvPr/>
        </p:nvSpPr>
        <p:spPr bwMode="auto">
          <a:xfrm>
            <a:off x="882125" y="3114632"/>
            <a:ext cx="2043702" cy="253915"/>
          </a:xfrm>
          <a:prstGeom prst="rect">
            <a:avLst/>
          </a:prstGeom>
          <a:solidFill>
            <a:srgbClr val="F78C34"/>
          </a:solidFill>
          <a:ln w="9525">
            <a:solidFill>
              <a:srgbClr val="F78C34"/>
            </a:solidFill>
            <a:miter lim="800000"/>
            <a:headEnd/>
            <a:tailEnd/>
          </a:ln>
        </p:spPr>
        <p:txBody>
          <a:bodyPr wrap="square" anchor="ctr">
            <a:spAutoFit/>
          </a:bodyPr>
          <a:lstStyle>
            <a:defPPr>
              <a:defRPr lang="en-US"/>
            </a:defPPr>
            <a:lvl1pPr algn="ctr" defTabSz="914400" fontAlgn="auto">
              <a:spcBef>
                <a:spcPts val="0"/>
              </a:spcBef>
              <a:spcAft>
                <a:spcPts val="0"/>
              </a:spcAft>
              <a:defRPr sz="1050" b="1" kern="0">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0" dirty="0" smtClean="0">
                <a:ln>
                  <a:noFill/>
                </a:ln>
                <a:solidFill>
                  <a:schemeClr val="bg1"/>
                </a:solidFill>
                <a:effectLst/>
                <a:uLnTx/>
                <a:uFillTx/>
                <a:latin typeface="Arial"/>
                <a:ea typeface="+mn-ea"/>
                <a:cs typeface="Arial"/>
              </a:rPr>
              <a:t>Kamesh Sharma</a:t>
            </a:r>
            <a:endParaRPr kumimoji="0" lang="da-DK" sz="1050" b="1" i="0" u="none" strike="noStrike" kern="0" cap="none" spc="0" normalizeH="0" baseline="0" noProof="0" dirty="0">
              <a:ln>
                <a:noFill/>
              </a:ln>
              <a:solidFill>
                <a:schemeClr val="bg1"/>
              </a:solidFill>
              <a:effectLst/>
              <a:uLnTx/>
              <a:uFillTx/>
              <a:latin typeface="Arial"/>
              <a:ea typeface="+mn-ea"/>
              <a:cs typeface="Arial"/>
            </a:endParaRPr>
          </a:p>
        </p:txBody>
      </p:sp>
      <p:sp>
        <p:nvSpPr>
          <p:cNvPr id="10" name="TextBox 9"/>
          <p:cNvSpPr txBox="1"/>
          <p:nvPr/>
        </p:nvSpPr>
        <p:spPr>
          <a:xfrm>
            <a:off x="884420" y="3396940"/>
            <a:ext cx="2039112" cy="253916"/>
          </a:xfrm>
          <a:prstGeom prst="rect">
            <a:avLst/>
          </a:prstGeom>
          <a:solidFill>
            <a:srgbClr val="FFFFFF"/>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0" cap="none" spc="0" normalizeH="0" baseline="0" noProof="0" dirty="0" smtClean="0">
                <a:ln>
                  <a:noFill/>
                </a:ln>
                <a:effectLst/>
                <a:uLnTx/>
                <a:uFillTx/>
                <a:latin typeface="Arial"/>
                <a:ea typeface="+mn-ea"/>
                <a:cs typeface="Arial"/>
              </a:rPr>
              <a:t>Senior AVP </a:t>
            </a:r>
            <a:r>
              <a:rPr kumimoji="0" lang="en-US" sz="1050" b="1" i="0" u="none" strike="noStrike" kern="0" cap="none" spc="0" normalizeH="0" baseline="0" noProof="0" dirty="0">
                <a:ln>
                  <a:noFill/>
                </a:ln>
                <a:effectLst/>
                <a:uLnTx/>
                <a:uFillTx/>
                <a:latin typeface="Arial"/>
                <a:ea typeface="+mn-ea"/>
                <a:cs typeface="Arial"/>
              </a:rPr>
              <a:t>- Operations</a:t>
            </a:r>
          </a:p>
        </p:txBody>
      </p:sp>
      <p:sp>
        <p:nvSpPr>
          <p:cNvPr id="12" name="Rectangle 50"/>
          <p:cNvSpPr>
            <a:spLocks noChangeArrowheads="1"/>
          </p:cNvSpPr>
          <p:nvPr/>
        </p:nvSpPr>
        <p:spPr bwMode="auto">
          <a:xfrm>
            <a:off x="884420" y="1847661"/>
            <a:ext cx="2039112" cy="261610"/>
          </a:xfrm>
          <a:prstGeom prst="rect">
            <a:avLst/>
          </a:prstGeom>
          <a:solidFill>
            <a:srgbClr val="FFFFFF"/>
          </a:solidFill>
          <a:ln w="9525">
            <a:noFill/>
            <a:miter lim="800000"/>
            <a:headEnd/>
            <a:tailEnd/>
          </a:ln>
        </p:spPr>
        <p:txBody>
          <a:bodyPr wrap="square">
            <a:spAutoFit/>
          </a:body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1">
                <a:ln>
                  <a:noFill/>
                </a:ln>
                <a:solidFill>
                  <a:sysClr val="windowText" lastClr="000000"/>
                </a:solidFill>
                <a:effectLst/>
                <a:uLnTx/>
                <a:uFillTx/>
                <a:latin typeface="Arial"/>
                <a:ea typeface="+mn-ea"/>
                <a:cs typeface="Arial"/>
              </a:rPr>
              <a:t>VP 2 - Operations</a:t>
            </a:r>
          </a:p>
        </p:txBody>
      </p:sp>
      <p:sp>
        <p:nvSpPr>
          <p:cNvPr id="13" name="Tekstboks 86"/>
          <p:cNvSpPr txBox="1">
            <a:spLocks noChangeArrowheads="1"/>
          </p:cNvSpPr>
          <p:nvPr/>
        </p:nvSpPr>
        <p:spPr bwMode="auto">
          <a:xfrm>
            <a:off x="884420" y="1591765"/>
            <a:ext cx="2039112" cy="261610"/>
          </a:xfrm>
          <a:prstGeom prst="rect">
            <a:avLst/>
          </a:prstGeom>
          <a:solidFill>
            <a:srgbClr val="F78C34"/>
          </a:solid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100" b="1" i="0" u="none" strike="noStrike" kern="0" cap="none" spc="0" normalizeH="0" baseline="0" noProof="0" dirty="0" smtClean="0">
                <a:ln>
                  <a:noFill/>
                </a:ln>
                <a:solidFill>
                  <a:srgbClr val="FFFFFF"/>
                </a:solidFill>
                <a:effectLst/>
                <a:uLnTx/>
                <a:uFillTx/>
                <a:latin typeface="Arial"/>
                <a:ea typeface="+mn-ea"/>
                <a:cs typeface="Arial"/>
              </a:rPr>
              <a:t>Ajay Singh</a:t>
            </a:r>
            <a:endParaRPr kumimoji="0" lang="da-DK" sz="1100" b="1" i="0" u="none" strike="noStrike" kern="0" cap="none" spc="0" normalizeH="0" baseline="0" noProof="0" dirty="0">
              <a:ln>
                <a:noFill/>
              </a:ln>
              <a:solidFill>
                <a:srgbClr val="FFFFFF"/>
              </a:solidFill>
              <a:effectLst/>
              <a:uLnTx/>
              <a:uFillTx/>
              <a:latin typeface="Arial"/>
              <a:ea typeface="+mn-ea"/>
              <a:cs typeface="Arial"/>
            </a:endParaRPr>
          </a:p>
        </p:txBody>
      </p:sp>
      <p:sp>
        <p:nvSpPr>
          <p:cNvPr id="14" name="Tekstboks 86"/>
          <p:cNvSpPr txBox="1">
            <a:spLocks noChangeArrowheads="1"/>
          </p:cNvSpPr>
          <p:nvPr/>
        </p:nvSpPr>
        <p:spPr bwMode="auto">
          <a:xfrm>
            <a:off x="879848" y="4874918"/>
            <a:ext cx="2039485" cy="253916"/>
          </a:xfrm>
          <a:prstGeom prst="rect">
            <a:avLst/>
          </a:prstGeom>
          <a:solidFill>
            <a:srgbClr val="008ED0"/>
          </a:solid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0" dirty="0" smtClean="0">
                <a:ln>
                  <a:noFill/>
                </a:ln>
                <a:solidFill>
                  <a:srgbClr val="FFFFFF"/>
                </a:solidFill>
                <a:effectLst/>
                <a:uLnTx/>
                <a:uFillTx/>
                <a:latin typeface="Arial"/>
                <a:ea typeface="+mn-ea"/>
                <a:cs typeface="Arial"/>
              </a:rPr>
              <a:t>Ranjan Banerjee</a:t>
            </a:r>
            <a:endParaRPr kumimoji="0" lang="da-DK" sz="1050" b="1" i="0" u="none" strike="noStrike" kern="0" cap="none" spc="0" normalizeH="0" baseline="0" noProof="0" dirty="0">
              <a:ln>
                <a:noFill/>
              </a:ln>
              <a:solidFill>
                <a:srgbClr val="FFFFFF"/>
              </a:solidFill>
              <a:effectLst/>
              <a:uLnTx/>
              <a:uFillTx/>
              <a:latin typeface="Arial"/>
              <a:ea typeface="+mn-ea"/>
              <a:cs typeface="Arial"/>
            </a:endParaRPr>
          </a:p>
        </p:txBody>
      </p:sp>
      <p:sp>
        <p:nvSpPr>
          <p:cNvPr id="18" name="Tekstboks 86"/>
          <p:cNvSpPr txBox="1">
            <a:spLocks noChangeArrowheads="1"/>
          </p:cNvSpPr>
          <p:nvPr/>
        </p:nvSpPr>
        <p:spPr bwMode="auto">
          <a:xfrm>
            <a:off x="4570240" y="5654070"/>
            <a:ext cx="1554480" cy="253916"/>
          </a:xfrm>
          <a:prstGeom prst="rect">
            <a:avLst/>
          </a:prstGeom>
          <a:solidFill>
            <a:srgbClr val="008ED0"/>
          </a:solidFill>
          <a:ln w="9525">
            <a:noFill/>
            <a:miter lim="800000"/>
            <a:headEnd/>
            <a:tailEnd/>
          </a:ln>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0" dirty="0" smtClean="0">
                <a:ln>
                  <a:noFill/>
                </a:ln>
                <a:solidFill>
                  <a:srgbClr val="FFFFFF"/>
                </a:solidFill>
                <a:effectLst/>
                <a:uLnTx/>
                <a:uFillTx/>
                <a:latin typeface="Arial"/>
                <a:ea typeface="+mn-ea"/>
                <a:cs typeface="Arial"/>
              </a:rPr>
              <a:t>Quality Auditors</a:t>
            </a:r>
            <a:endParaRPr kumimoji="0" lang="da-DK" sz="1050" b="1" i="0" u="none" strike="noStrike" kern="0" cap="none" spc="0" normalizeH="0" baseline="0" noProof="0" dirty="0">
              <a:ln>
                <a:noFill/>
              </a:ln>
              <a:solidFill>
                <a:srgbClr val="FFFFFF"/>
              </a:solidFill>
              <a:effectLst/>
              <a:uLnTx/>
              <a:uFillTx/>
              <a:latin typeface="Arial"/>
              <a:ea typeface="+mn-ea"/>
              <a:cs typeface="Arial"/>
            </a:endParaRPr>
          </a:p>
        </p:txBody>
      </p:sp>
      <p:sp>
        <p:nvSpPr>
          <p:cNvPr id="25" name="TextBox 24"/>
          <p:cNvSpPr txBox="1"/>
          <p:nvPr/>
        </p:nvSpPr>
        <p:spPr>
          <a:xfrm>
            <a:off x="7017900" y="1060503"/>
            <a:ext cx="20425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effectLst/>
                <a:uLnTx/>
                <a:uFillTx/>
                <a:latin typeface="Arial"/>
                <a:ea typeface="+mn-ea"/>
                <a:cs typeface="+mn-cs"/>
              </a:rPr>
              <a:t>Account Management</a:t>
            </a:r>
          </a:p>
        </p:txBody>
      </p:sp>
      <p:sp>
        <p:nvSpPr>
          <p:cNvPr id="27" name="Rectangle 50"/>
          <p:cNvSpPr>
            <a:spLocks noChangeArrowheads="1"/>
          </p:cNvSpPr>
          <p:nvPr/>
        </p:nvSpPr>
        <p:spPr bwMode="auto">
          <a:xfrm>
            <a:off x="7096625" y="1922856"/>
            <a:ext cx="2039112" cy="261610"/>
          </a:xfrm>
          <a:prstGeom prst="rect">
            <a:avLst/>
          </a:prstGeom>
          <a:solidFill>
            <a:srgbClr val="FFFFFF"/>
          </a:solidFill>
          <a:ln w="9525">
            <a:noFill/>
            <a:miter lim="800000"/>
            <a:headEnd/>
            <a:tailEnd/>
          </a:ln>
        </p:spPr>
        <p:txBody>
          <a:bodyPr wrap="square">
            <a:spAutoFit/>
          </a:body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1">
                <a:ln>
                  <a:noFill/>
                </a:ln>
                <a:solidFill>
                  <a:sysClr val="windowText" lastClr="000000"/>
                </a:solidFill>
                <a:effectLst/>
                <a:uLnTx/>
                <a:uFillTx/>
                <a:latin typeface="Arial"/>
                <a:ea typeface="+mn-ea"/>
                <a:cs typeface="Arial"/>
              </a:rPr>
              <a:t>VP 2 </a:t>
            </a:r>
            <a:r>
              <a:rPr kumimoji="0" lang="da-DK" sz="1050" b="1" i="0" u="none" strike="noStrike" kern="0" cap="none" spc="0" normalizeH="0" baseline="0" noProof="1" smtClean="0">
                <a:ln>
                  <a:noFill/>
                </a:ln>
                <a:solidFill>
                  <a:sysClr val="windowText" lastClr="000000"/>
                </a:solidFill>
                <a:effectLst/>
                <a:uLnTx/>
                <a:uFillTx/>
                <a:latin typeface="Arial"/>
                <a:ea typeface="+mn-ea"/>
                <a:cs typeface="Arial"/>
              </a:rPr>
              <a:t>– Account Management</a:t>
            </a:r>
            <a:endParaRPr kumimoji="0" lang="da-DK" sz="1050" b="1" i="0" u="none" strike="noStrike" kern="0" cap="none" spc="0" normalizeH="0" baseline="0" noProof="1">
              <a:ln>
                <a:noFill/>
              </a:ln>
              <a:solidFill>
                <a:sysClr val="windowText" lastClr="000000"/>
              </a:solidFill>
              <a:effectLst/>
              <a:uLnTx/>
              <a:uFillTx/>
              <a:latin typeface="Arial"/>
              <a:ea typeface="+mn-ea"/>
              <a:cs typeface="Arial"/>
            </a:endParaRPr>
          </a:p>
        </p:txBody>
      </p:sp>
      <p:sp>
        <p:nvSpPr>
          <p:cNvPr id="28" name="Tekstboks 86"/>
          <p:cNvSpPr txBox="1">
            <a:spLocks noChangeArrowheads="1"/>
          </p:cNvSpPr>
          <p:nvPr/>
        </p:nvSpPr>
        <p:spPr bwMode="auto">
          <a:xfrm>
            <a:off x="7096625" y="1666960"/>
            <a:ext cx="2039112" cy="261610"/>
          </a:xfrm>
          <a:prstGeom prst="rect">
            <a:avLst/>
          </a:prstGeom>
          <a:solidFill>
            <a:srgbClr val="F78C34"/>
          </a:solid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100" b="0" i="0" u="none" strike="noStrike" kern="0" cap="none" spc="0" normalizeH="0" baseline="0" noProof="0" dirty="0" smtClean="0">
                <a:ln>
                  <a:noFill/>
                </a:ln>
                <a:solidFill>
                  <a:srgbClr val="FFFFFF"/>
                </a:solidFill>
                <a:effectLst/>
                <a:uLnTx/>
                <a:uFillTx/>
                <a:latin typeface="Arial"/>
                <a:ea typeface="+mn-ea"/>
                <a:cs typeface="Arial"/>
              </a:rPr>
              <a:t>Sarika Gupta</a:t>
            </a:r>
            <a:endParaRPr kumimoji="0" lang="da-DK" sz="1100" b="0" i="0" u="none" strike="noStrike" kern="0" cap="none" spc="0" normalizeH="0" baseline="0" noProof="0" dirty="0">
              <a:ln>
                <a:noFill/>
              </a:ln>
              <a:solidFill>
                <a:srgbClr val="FFFFFF"/>
              </a:solidFill>
              <a:effectLst/>
              <a:uLnTx/>
              <a:uFillTx/>
              <a:latin typeface="Arial"/>
              <a:ea typeface="+mn-ea"/>
              <a:cs typeface="Arial"/>
            </a:endParaRPr>
          </a:p>
        </p:txBody>
      </p:sp>
      <p:grpSp>
        <p:nvGrpSpPr>
          <p:cNvPr id="31" name="Group 30"/>
          <p:cNvGrpSpPr/>
          <p:nvPr/>
        </p:nvGrpSpPr>
        <p:grpSpPr>
          <a:xfrm>
            <a:off x="9335338" y="5349319"/>
            <a:ext cx="2026948" cy="813328"/>
            <a:chOff x="6405950" y="1180468"/>
            <a:chExt cx="2606222" cy="878459"/>
          </a:xfrm>
        </p:grpSpPr>
        <p:sp>
          <p:nvSpPr>
            <p:cNvPr id="32" name="Tekstboks 86"/>
            <p:cNvSpPr txBox="1">
              <a:spLocks noChangeArrowheads="1"/>
            </p:cNvSpPr>
            <p:nvPr/>
          </p:nvSpPr>
          <p:spPr bwMode="auto">
            <a:xfrm>
              <a:off x="6650069" y="1270594"/>
              <a:ext cx="503098" cy="261610"/>
            </a:xfrm>
            <a:prstGeom prst="rect">
              <a:avLst/>
            </a:prstGeom>
            <a:solidFill>
              <a:srgbClr val="F78C34"/>
            </a:solidFill>
            <a:ln w="9525">
              <a:solidFill>
                <a:srgbClr val="F78C34"/>
              </a:solid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050" b="1" i="0" u="none" strike="noStrike" kern="0" cap="none" spc="0" normalizeH="0" baseline="0" noProof="0" dirty="0">
                <a:ln>
                  <a:noFill/>
                </a:ln>
                <a:solidFill>
                  <a:srgbClr val="000000"/>
                </a:solidFill>
                <a:effectLst/>
                <a:uLnTx/>
                <a:uFillTx/>
                <a:latin typeface="Arial"/>
                <a:ea typeface="+mn-ea"/>
                <a:cs typeface="Arial"/>
              </a:endParaRPr>
            </a:p>
          </p:txBody>
        </p:sp>
        <p:sp>
          <p:nvSpPr>
            <p:cNvPr id="33" name="TextBox 32"/>
            <p:cNvSpPr txBox="1"/>
            <p:nvPr/>
          </p:nvSpPr>
          <p:spPr>
            <a:xfrm>
              <a:off x="7116350" y="1261068"/>
              <a:ext cx="1773482" cy="27425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0" cap="none" spc="0" normalizeH="0" baseline="0" noProof="0" dirty="0" smtClean="0">
                  <a:ln>
                    <a:noFill/>
                  </a:ln>
                  <a:solidFill>
                    <a:srgbClr val="000000"/>
                  </a:solidFill>
                  <a:effectLst/>
                  <a:uLnTx/>
                  <a:uFillTx/>
                  <a:latin typeface="Arial"/>
                  <a:ea typeface="+mn-ea"/>
                  <a:cs typeface="Arial"/>
                </a:rPr>
                <a:t>Shared resource</a:t>
              </a:r>
            </a:p>
          </p:txBody>
        </p:sp>
        <p:sp>
          <p:nvSpPr>
            <p:cNvPr id="34" name="Tekstboks 86"/>
            <p:cNvSpPr txBox="1">
              <a:spLocks noChangeArrowheads="1"/>
            </p:cNvSpPr>
            <p:nvPr/>
          </p:nvSpPr>
          <p:spPr bwMode="auto">
            <a:xfrm>
              <a:off x="6643163" y="1687580"/>
              <a:ext cx="503098" cy="261610"/>
            </a:xfrm>
            <a:prstGeom prst="rect">
              <a:avLst/>
            </a:prstGeom>
            <a:solidFill>
              <a:srgbClr val="008ED0"/>
            </a:solidFill>
            <a:ln w="9525">
              <a:solidFill>
                <a:srgbClr val="008ED0"/>
              </a:solid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050" b="1" i="0" u="none" strike="noStrike" kern="0" cap="none" spc="0" normalizeH="0" baseline="0" noProof="0" dirty="0">
                <a:ln>
                  <a:noFill/>
                </a:ln>
                <a:solidFill>
                  <a:srgbClr val="000000"/>
                </a:solidFill>
                <a:effectLst/>
                <a:uLnTx/>
                <a:uFillTx/>
                <a:latin typeface="Arial"/>
                <a:ea typeface="+mn-ea"/>
                <a:cs typeface="Arial"/>
              </a:endParaRPr>
            </a:p>
          </p:txBody>
        </p:sp>
        <p:sp>
          <p:nvSpPr>
            <p:cNvPr id="35" name="TextBox 34"/>
            <p:cNvSpPr txBox="1"/>
            <p:nvPr/>
          </p:nvSpPr>
          <p:spPr>
            <a:xfrm>
              <a:off x="7117592" y="1703504"/>
              <a:ext cx="1894580" cy="27425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0" cap="none" spc="0" normalizeH="0" baseline="0" noProof="0" dirty="0" smtClean="0">
                  <a:ln>
                    <a:noFill/>
                  </a:ln>
                  <a:solidFill>
                    <a:srgbClr val="000000"/>
                  </a:solidFill>
                  <a:effectLst/>
                  <a:uLnTx/>
                  <a:uFillTx/>
                  <a:latin typeface="Arial"/>
                  <a:ea typeface="+mn-ea"/>
                  <a:cs typeface="Arial"/>
                </a:rPr>
                <a:t>Dedicated  resource</a:t>
              </a:r>
            </a:p>
          </p:txBody>
        </p:sp>
        <p:sp>
          <p:nvSpPr>
            <p:cNvPr id="36" name="Rectangle 35"/>
            <p:cNvSpPr/>
            <p:nvPr/>
          </p:nvSpPr>
          <p:spPr>
            <a:xfrm>
              <a:off x="6405950" y="1180468"/>
              <a:ext cx="2606221" cy="878459"/>
            </a:xfrm>
            <a:prstGeom prst="rect">
              <a:avLst/>
            </a:prstGeom>
            <a:noFill/>
            <a:ln w="25400" cap="flat" cmpd="sng" algn="ctr">
              <a:solidFill>
                <a:srgbClr val="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Century Gothic"/>
                <a:ea typeface="+mn-ea"/>
                <a:cs typeface="+mn-cs"/>
              </a:endParaRPr>
            </a:p>
          </p:txBody>
        </p:sp>
      </p:grpSp>
      <p:cxnSp>
        <p:nvCxnSpPr>
          <p:cNvPr id="37" name="Straight Connector 36"/>
          <p:cNvCxnSpPr/>
          <p:nvPr/>
        </p:nvCxnSpPr>
        <p:spPr>
          <a:xfrm>
            <a:off x="6619444" y="1119038"/>
            <a:ext cx="0" cy="5029200"/>
          </a:xfrm>
          <a:prstGeom prst="line">
            <a:avLst/>
          </a:prstGeom>
          <a:noFill/>
          <a:ln w="9525" cap="flat" cmpd="sng" algn="ctr">
            <a:solidFill>
              <a:srgbClr val="000000"/>
            </a:solidFill>
            <a:prstDash val="dashDot"/>
          </a:ln>
          <a:effectLst/>
        </p:spPr>
      </p:cxnSp>
      <p:sp>
        <p:nvSpPr>
          <p:cNvPr id="38" name="Rectangle 37"/>
          <p:cNvSpPr/>
          <p:nvPr/>
        </p:nvSpPr>
        <p:spPr>
          <a:xfrm>
            <a:off x="4474525" y="1013884"/>
            <a:ext cx="1746464"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effectLst/>
                <a:uLnTx/>
                <a:uFillTx/>
                <a:latin typeface="Arial"/>
                <a:ea typeface="+mn-ea"/>
                <a:cs typeface="+mn-cs"/>
              </a:rPr>
              <a:t>Quality &amp; Process Excellence</a:t>
            </a:r>
          </a:p>
        </p:txBody>
      </p:sp>
      <p:sp>
        <p:nvSpPr>
          <p:cNvPr id="40" name="Tekstboks 86"/>
          <p:cNvSpPr txBox="1">
            <a:spLocks noChangeArrowheads="1"/>
          </p:cNvSpPr>
          <p:nvPr/>
        </p:nvSpPr>
        <p:spPr bwMode="auto">
          <a:xfrm>
            <a:off x="4570240" y="4457631"/>
            <a:ext cx="1554480" cy="253916"/>
          </a:xfrm>
          <a:prstGeom prst="rect">
            <a:avLst/>
          </a:prstGeom>
          <a:solidFill>
            <a:srgbClr val="F78C34"/>
          </a:solidFill>
          <a:ln w="9525">
            <a:noFill/>
            <a:miter lim="800000"/>
            <a:headEnd/>
            <a:tailEnd/>
          </a:ln>
        </p:spPr>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1050" b="1" kern="0">
                <a:solidFill>
                  <a:srgbClr val="FFFFFF"/>
                </a:solidFill>
                <a:latin typeface="+mj-lt"/>
                <a:cs typeface="Aria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0" dirty="0" smtClean="0">
                <a:ln>
                  <a:noFill/>
                </a:ln>
                <a:solidFill>
                  <a:srgbClr val="FFFFFF"/>
                </a:solidFill>
                <a:effectLst/>
                <a:uLnTx/>
                <a:uFillTx/>
                <a:latin typeface="Arial"/>
                <a:ea typeface="+mn-ea"/>
                <a:cs typeface="Arial"/>
              </a:rPr>
              <a:t>Amit Srivastav</a:t>
            </a:r>
            <a:endParaRPr kumimoji="0" lang="da-DK" sz="1050" b="1" i="0" u="none" strike="noStrike" kern="0" cap="none" spc="0" normalizeH="0" baseline="0" noProof="0" dirty="0">
              <a:ln>
                <a:noFill/>
              </a:ln>
              <a:solidFill>
                <a:srgbClr val="FFFFFF"/>
              </a:solidFill>
              <a:effectLst/>
              <a:uLnTx/>
              <a:uFillTx/>
              <a:latin typeface="Arial"/>
              <a:ea typeface="+mn-ea"/>
              <a:cs typeface="Arial"/>
            </a:endParaRPr>
          </a:p>
        </p:txBody>
      </p:sp>
      <p:sp>
        <p:nvSpPr>
          <p:cNvPr id="42" name="Rectangle 50"/>
          <p:cNvSpPr>
            <a:spLocks noChangeArrowheads="1"/>
          </p:cNvSpPr>
          <p:nvPr/>
        </p:nvSpPr>
        <p:spPr bwMode="auto">
          <a:xfrm>
            <a:off x="4584887" y="1907188"/>
            <a:ext cx="1525186" cy="253916"/>
          </a:xfrm>
          <a:prstGeom prst="rect">
            <a:avLst/>
          </a:prstGeom>
          <a:solidFill>
            <a:srgbClr val="FFFFFF"/>
          </a:solidFill>
          <a:ln w="9525">
            <a:noFill/>
            <a:miter lim="800000"/>
            <a:headEnd/>
            <a:tailEnd/>
          </a:ln>
        </p:spPr>
        <p:txBody>
          <a:bodyPr wrap="square">
            <a:spAutoFit/>
          </a:body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1" smtClean="0">
                <a:ln>
                  <a:noFill/>
                </a:ln>
                <a:solidFill>
                  <a:sysClr val="windowText" lastClr="000000"/>
                </a:solidFill>
                <a:effectLst/>
                <a:uLnTx/>
                <a:uFillTx/>
                <a:latin typeface="Arial"/>
                <a:ea typeface="+mn-ea"/>
                <a:cs typeface="Arial"/>
              </a:rPr>
              <a:t>VP – QPE</a:t>
            </a:r>
            <a:endParaRPr kumimoji="0" lang="da-DK" sz="1050" b="1" i="0" u="none" strike="noStrike" kern="0" cap="none" spc="0" normalizeH="0" baseline="0" noProof="1">
              <a:ln>
                <a:noFill/>
              </a:ln>
              <a:solidFill>
                <a:sysClr val="windowText" lastClr="000000"/>
              </a:solidFill>
              <a:effectLst/>
              <a:uLnTx/>
              <a:uFillTx/>
              <a:latin typeface="Arial"/>
              <a:ea typeface="+mn-ea"/>
              <a:cs typeface="Arial"/>
            </a:endParaRPr>
          </a:p>
        </p:txBody>
      </p:sp>
      <p:sp>
        <p:nvSpPr>
          <p:cNvPr id="43" name="Tekstboks 86"/>
          <p:cNvSpPr txBox="1">
            <a:spLocks noChangeArrowheads="1"/>
          </p:cNvSpPr>
          <p:nvPr/>
        </p:nvSpPr>
        <p:spPr bwMode="auto">
          <a:xfrm>
            <a:off x="4570240" y="1650670"/>
            <a:ext cx="1554480" cy="262247"/>
          </a:xfrm>
          <a:prstGeom prst="rect">
            <a:avLst/>
          </a:prstGeom>
          <a:solidFill>
            <a:srgbClr val="F78C34"/>
          </a:solid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100" b="0" i="0" u="none" strike="noStrike" kern="0" cap="none" spc="0" normalizeH="0" baseline="0" noProof="0" dirty="0" smtClean="0">
                <a:ln>
                  <a:noFill/>
                </a:ln>
                <a:solidFill>
                  <a:srgbClr val="FFFFFF"/>
                </a:solidFill>
                <a:effectLst/>
                <a:uLnTx/>
                <a:uFillTx/>
                <a:latin typeface="Arial"/>
                <a:ea typeface="+mn-ea"/>
                <a:cs typeface="Arial"/>
              </a:rPr>
              <a:t>Mohit Marwah</a:t>
            </a:r>
            <a:endParaRPr kumimoji="0" lang="da-DK" sz="1100" b="0" i="0" u="none" strike="noStrike" kern="0" cap="none" spc="0" normalizeH="0" baseline="0" noProof="0" dirty="0">
              <a:ln>
                <a:noFill/>
              </a:ln>
              <a:solidFill>
                <a:srgbClr val="FFFFFF"/>
              </a:solidFill>
              <a:effectLst/>
              <a:uLnTx/>
              <a:uFillTx/>
              <a:latin typeface="Arial"/>
              <a:ea typeface="+mn-ea"/>
              <a:cs typeface="Arial"/>
            </a:endParaRPr>
          </a:p>
        </p:txBody>
      </p:sp>
      <p:sp>
        <p:nvSpPr>
          <p:cNvPr id="45" name="TextBox 44"/>
          <p:cNvSpPr txBox="1"/>
          <p:nvPr/>
        </p:nvSpPr>
        <p:spPr>
          <a:xfrm>
            <a:off x="4570240" y="3633638"/>
            <a:ext cx="1554480" cy="253916"/>
          </a:xfrm>
          <a:prstGeom prst="rect">
            <a:avLst/>
          </a:prstGeom>
          <a:solidFill>
            <a:srgbClr val="FFFFFF"/>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0" cap="none" spc="0" normalizeH="0" baseline="0" noProof="0" dirty="0" smtClean="0">
                <a:ln>
                  <a:noFill/>
                </a:ln>
                <a:solidFill>
                  <a:srgbClr val="000000"/>
                </a:solidFill>
                <a:effectLst/>
                <a:uLnTx/>
                <a:uFillTx/>
                <a:latin typeface="Arial"/>
                <a:ea typeface="+mn-ea"/>
                <a:cs typeface="Arial"/>
              </a:rPr>
              <a:t>Sr Manager-QPE</a:t>
            </a:r>
            <a:endParaRPr kumimoji="0" lang="en-US" sz="1050" b="1" i="0" u="none" strike="noStrike" kern="0" cap="none" spc="0" normalizeH="0" baseline="0" noProof="0" dirty="0">
              <a:ln>
                <a:noFill/>
              </a:ln>
              <a:solidFill>
                <a:srgbClr val="000000"/>
              </a:solidFill>
              <a:effectLst/>
              <a:uLnTx/>
              <a:uFillTx/>
              <a:latin typeface="Arial"/>
              <a:ea typeface="+mn-ea"/>
              <a:cs typeface="Arial"/>
            </a:endParaRPr>
          </a:p>
        </p:txBody>
      </p:sp>
      <p:sp>
        <p:nvSpPr>
          <p:cNvPr id="46" name="Tekstboks 86"/>
          <p:cNvSpPr txBox="1">
            <a:spLocks noChangeArrowheads="1"/>
          </p:cNvSpPr>
          <p:nvPr/>
        </p:nvSpPr>
        <p:spPr bwMode="auto">
          <a:xfrm>
            <a:off x="4570240" y="3321492"/>
            <a:ext cx="1554480" cy="253916"/>
          </a:xfrm>
          <a:prstGeom prst="rect">
            <a:avLst/>
          </a:prstGeom>
          <a:solidFill>
            <a:srgbClr val="F78C34"/>
          </a:solid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0" dirty="0" smtClean="0">
                <a:ln>
                  <a:noFill/>
                </a:ln>
                <a:solidFill>
                  <a:srgbClr val="FFFFFF"/>
                </a:solidFill>
                <a:effectLst/>
                <a:uLnTx/>
                <a:uFillTx/>
                <a:latin typeface="Arial"/>
                <a:ea typeface="+mn-ea"/>
                <a:cs typeface="Arial"/>
              </a:rPr>
              <a:t>Gulshan Kumar</a:t>
            </a:r>
            <a:endParaRPr kumimoji="0" lang="da-DK" sz="1050" b="1" i="0" u="none" strike="noStrike" kern="0" cap="none" spc="0" normalizeH="0" baseline="0" noProof="0" dirty="0">
              <a:ln>
                <a:noFill/>
              </a:ln>
              <a:solidFill>
                <a:srgbClr val="FFFFFF"/>
              </a:solidFill>
              <a:effectLst/>
              <a:uLnTx/>
              <a:uFillTx/>
              <a:latin typeface="Arial"/>
              <a:ea typeface="+mn-ea"/>
              <a:cs typeface="Arial"/>
            </a:endParaRPr>
          </a:p>
        </p:txBody>
      </p:sp>
      <p:sp>
        <p:nvSpPr>
          <p:cNvPr id="48" name="TextBox 47"/>
          <p:cNvSpPr txBox="1"/>
          <p:nvPr/>
        </p:nvSpPr>
        <p:spPr>
          <a:xfrm>
            <a:off x="4570240" y="4690796"/>
            <a:ext cx="1554480" cy="253916"/>
          </a:xfrm>
          <a:prstGeom prst="rect">
            <a:avLst/>
          </a:prstGeom>
          <a:solidFill>
            <a:schemeClr val="bg1"/>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da-DK" sz="1050" b="1" i="0" u="none" strike="noStrike" kern="0" cap="none" spc="0" normalizeH="0" baseline="0" noProof="0" dirty="0" smtClean="0">
                <a:ln>
                  <a:noFill/>
                </a:ln>
                <a:solidFill>
                  <a:srgbClr val="000000"/>
                </a:solidFill>
                <a:effectLst/>
                <a:uLnTx/>
                <a:uFillTx/>
                <a:latin typeface="Arial"/>
                <a:ea typeface="+mn-ea"/>
                <a:cs typeface="Arial"/>
              </a:rPr>
              <a:t>Asst</a:t>
            </a:r>
            <a:r>
              <a:rPr kumimoji="0" lang="da-DK" sz="1050" b="1" i="0" u="none" strike="noStrike" kern="0" cap="none" spc="0" normalizeH="0" baseline="0" noProof="0" dirty="0">
                <a:ln>
                  <a:noFill/>
                </a:ln>
                <a:solidFill>
                  <a:srgbClr val="000000"/>
                </a:solidFill>
                <a:effectLst/>
                <a:uLnTx/>
                <a:uFillTx/>
                <a:latin typeface="Arial"/>
                <a:ea typeface="+mn-ea"/>
                <a:cs typeface="Arial"/>
              </a:rPr>
              <a:t>. Manager - </a:t>
            </a:r>
            <a:r>
              <a:rPr kumimoji="0" lang="da-DK" sz="1050" b="1" i="0" u="none" strike="noStrike" kern="0" cap="none" spc="0" normalizeH="0" baseline="0" noProof="0" dirty="0" smtClean="0">
                <a:ln>
                  <a:noFill/>
                </a:ln>
                <a:solidFill>
                  <a:srgbClr val="000000"/>
                </a:solidFill>
                <a:effectLst/>
                <a:uLnTx/>
                <a:uFillTx/>
                <a:latin typeface="Arial"/>
                <a:ea typeface="+mn-ea"/>
                <a:cs typeface="Arial"/>
              </a:rPr>
              <a:t>QPE</a:t>
            </a:r>
            <a:endParaRPr kumimoji="0" lang="da-DK" sz="1050" b="1" i="0" u="none" strike="noStrike" kern="0" cap="none" spc="0" normalizeH="0" baseline="0" noProof="0" dirty="0">
              <a:ln>
                <a:noFill/>
              </a:ln>
              <a:solidFill>
                <a:srgbClr val="000000"/>
              </a:solidFill>
              <a:effectLst/>
              <a:uLnTx/>
              <a:uFillTx/>
              <a:latin typeface="Arial"/>
              <a:ea typeface="+mn-ea"/>
              <a:cs typeface="Arial"/>
            </a:endParaRPr>
          </a:p>
        </p:txBody>
      </p:sp>
      <p:sp>
        <p:nvSpPr>
          <p:cNvPr id="52" name="Tekstboks 86"/>
          <p:cNvSpPr txBox="1">
            <a:spLocks noChangeArrowheads="1"/>
          </p:cNvSpPr>
          <p:nvPr/>
        </p:nvSpPr>
        <p:spPr bwMode="auto">
          <a:xfrm>
            <a:off x="879848" y="3998131"/>
            <a:ext cx="2048256" cy="253916"/>
          </a:xfrm>
          <a:prstGeom prst="rect">
            <a:avLst/>
          </a:prstGeom>
          <a:solidFill>
            <a:srgbClr val="F78C34"/>
          </a:solid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0" dirty="0" smtClean="0">
                <a:ln>
                  <a:noFill/>
                </a:ln>
                <a:solidFill>
                  <a:srgbClr val="FFFFFF"/>
                </a:solidFill>
                <a:effectLst/>
                <a:uLnTx/>
                <a:uFillTx/>
                <a:latin typeface="Arial"/>
                <a:ea typeface="+mn-ea"/>
                <a:cs typeface="Arial"/>
              </a:rPr>
              <a:t>Shikha Saini</a:t>
            </a:r>
            <a:endParaRPr kumimoji="0" lang="da-DK" sz="1050" b="1" i="0" u="none" strike="noStrike" kern="0" cap="none" spc="0" normalizeH="0" baseline="0" noProof="0" dirty="0">
              <a:ln>
                <a:noFill/>
              </a:ln>
              <a:solidFill>
                <a:srgbClr val="FFFFFF"/>
              </a:solidFill>
              <a:effectLst/>
              <a:uLnTx/>
              <a:uFillTx/>
              <a:latin typeface="Arial"/>
              <a:ea typeface="+mn-ea"/>
              <a:cs typeface="Arial"/>
            </a:endParaRPr>
          </a:p>
        </p:txBody>
      </p:sp>
      <p:sp>
        <p:nvSpPr>
          <p:cNvPr id="53" name="TextBox 52"/>
          <p:cNvSpPr txBox="1"/>
          <p:nvPr/>
        </p:nvSpPr>
        <p:spPr>
          <a:xfrm>
            <a:off x="884420" y="4247477"/>
            <a:ext cx="2039112" cy="25391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0" cap="none" spc="0" normalizeH="0" baseline="0" noProof="0" dirty="0" smtClean="0">
                <a:ln>
                  <a:noFill/>
                </a:ln>
                <a:solidFill>
                  <a:srgbClr val="000000"/>
                </a:solidFill>
                <a:effectLst/>
                <a:uLnTx/>
                <a:uFillTx/>
                <a:latin typeface="Arial"/>
                <a:ea typeface="+mn-ea"/>
                <a:cs typeface="Arial"/>
              </a:rPr>
              <a:t>Manager – Operations</a:t>
            </a:r>
          </a:p>
        </p:txBody>
      </p:sp>
      <p:sp>
        <p:nvSpPr>
          <p:cNvPr id="55" name="TextBox 54"/>
          <p:cNvSpPr txBox="1"/>
          <p:nvPr/>
        </p:nvSpPr>
        <p:spPr>
          <a:xfrm>
            <a:off x="743993" y="5161947"/>
            <a:ext cx="2216742" cy="246221"/>
          </a:xfrm>
          <a:prstGeom prst="rect">
            <a:avLst/>
          </a:prstGeom>
          <a:solidFill>
            <a:srgbClr val="FFFFFF"/>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mn-ea"/>
                <a:cs typeface="Arial"/>
              </a:rPr>
              <a:t>Lead Asst. Manager</a:t>
            </a:r>
            <a:r>
              <a:rPr kumimoji="0" lang="en-US" sz="1000" b="1" i="0" u="none" strike="noStrike" kern="0" cap="none" spc="0" normalizeH="0" noProof="0" dirty="0" smtClean="0">
                <a:ln>
                  <a:noFill/>
                </a:ln>
                <a:solidFill>
                  <a:srgbClr val="000000"/>
                </a:solidFill>
                <a:effectLst/>
                <a:uLnTx/>
                <a:uFillTx/>
                <a:latin typeface="Arial"/>
                <a:ea typeface="+mn-ea"/>
                <a:cs typeface="Arial"/>
              </a:rPr>
              <a:t> - </a:t>
            </a:r>
            <a:r>
              <a:rPr kumimoji="0" lang="en-US" sz="1000" b="1" i="0" u="none" strike="noStrike" kern="0" cap="none" spc="0" normalizeH="0" baseline="0" noProof="0" dirty="0" smtClean="0">
                <a:ln>
                  <a:noFill/>
                </a:ln>
                <a:solidFill>
                  <a:srgbClr val="000000"/>
                </a:solidFill>
                <a:effectLst/>
                <a:uLnTx/>
                <a:uFillTx/>
                <a:latin typeface="Arial"/>
                <a:ea typeface="+mn-ea"/>
                <a:cs typeface="Arial"/>
              </a:rPr>
              <a:t>Operations</a:t>
            </a:r>
            <a:endParaRPr kumimoji="0" lang="en-US" sz="1000" b="1" i="0" u="none" strike="noStrike" kern="0" cap="none" spc="0" normalizeH="0" baseline="0" noProof="0" dirty="0">
              <a:ln>
                <a:noFill/>
              </a:ln>
              <a:solidFill>
                <a:srgbClr val="000000"/>
              </a:solidFill>
              <a:effectLst/>
              <a:uLnTx/>
              <a:uFillTx/>
              <a:latin typeface="Arial"/>
              <a:ea typeface="+mn-ea"/>
              <a:cs typeface="Arial"/>
            </a:endParaRPr>
          </a:p>
        </p:txBody>
      </p:sp>
      <p:sp>
        <p:nvSpPr>
          <p:cNvPr id="57" name="TextBox 56"/>
          <p:cNvSpPr txBox="1"/>
          <p:nvPr/>
        </p:nvSpPr>
        <p:spPr>
          <a:xfrm>
            <a:off x="4570240" y="2726286"/>
            <a:ext cx="1554480" cy="253916"/>
          </a:xfrm>
          <a:prstGeom prst="rect">
            <a:avLst/>
          </a:prstGeom>
          <a:solidFill>
            <a:srgbClr val="FFFFFF"/>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0" cap="none" spc="0" normalizeH="0" baseline="0" noProof="0" dirty="0" smtClean="0">
                <a:ln>
                  <a:noFill/>
                </a:ln>
                <a:solidFill>
                  <a:srgbClr val="000000"/>
                </a:solidFill>
                <a:effectLst/>
                <a:uLnTx/>
                <a:uFillTx/>
                <a:latin typeface="Arial"/>
                <a:ea typeface="+mn-ea"/>
                <a:cs typeface="Arial"/>
              </a:rPr>
              <a:t>Senior AVP – QPE </a:t>
            </a:r>
            <a:endParaRPr kumimoji="0" lang="en-US" sz="1050" b="1" i="0" u="none" strike="noStrike" kern="0" cap="none" spc="0" normalizeH="0" baseline="0" noProof="0" dirty="0">
              <a:ln>
                <a:noFill/>
              </a:ln>
              <a:solidFill>
                <a:srgbClr val="000000"/>
              </a:solidFill>
              <a:effectLst/>
              <a:uLnTx/>
              <a:uFillTx/>
              <a:latin typeface="Arial"/>
              <a:ea typeface="+mn-ea"/>
              <a:cs typeface="Arial"/>
            </a:endParaRPr>
          </a:p>
        </p:txBody>
      </p:sp>
      <p:sp>
        <p:nvSpPr>
          <p:cNvPr id="58" name="Tekstboks 86"/>
          <p:cNvSpPr txBox="1">
            <a:spLocks noChangeArrowheads="1"/>
          </p:cNvSpPr>
          <p:nvPr/>
        </p:nvSpPr>
        <p:spPr bwMode="auto">
          <a:xfrm>
            <a:off x="4570240" y="2469173"/>
            <a:ext cx="1554480" cy="253916"/>
          </a:xfrm>
          <a:prstGeom prst="rect">
            <a:avLst/>
          </a:prstGeom>
          <a:solidFill>
            <a:srgbClr val="F78C34"/>
          </a:solid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0" dirty="0" smtClean="0">
                <a:ln>
                  <a:noFill/>
                </a:ln>
                <a:solidFill>
                  <a:srgbClr val="FFFFFF"/>
                </a:solidFill>
                <a:effectLst/>
                <a:uLnTx/>
                <a:uFillTx/>
                <a:latin typeface="Arial"/>
                <a:ea typeface="+mn-ea"/>
                <a:cs typeface="Arial"/>
              </a:rPr>
              <a:t>Ashish Kumar Singh</a:t>
            </a:r>
            <a:endParaRPr kumimoji="0" lang="da-DK" sz="1050" b="1" i="0" u="none" strike="noStrike" kern="0" cap="none" spc="0" normalizeH="0" baseline="0" noProof="0" dirty="0">
              <a:ln>
                <a:noFill/>
              </a:ln>
              <a:solidFill>
                <a:srgbClr val="FFFFFF"/>
              </a:solidFill>
              <a:effectLst/>
              <a:uLnTx/>
              <a:uFillTx/>
              <a:latin typeface="Arial"/>
              <a:ea typeface="+mn-ea"/>
              <a:cs typeface="Arial"/>
            </a:endParaRPr>
          </a:p>
        </p:txBody>
      </p:sp>
      <p:sp>
        <p:nvSpPr>
          <p:cNvPr id="62" name="Rectangle 50"/>
          <p:cNvSpPr>
            <a:spLocks noChangeArrowheads="1"/>
          </p:cNvSpPr>
          <p:nvPr/>
        </p:nvSpPr>
        <p:spPr bwMode="auto">
          <a:xfrm>
            <a:off x="7096625" y="2633545"/>
            <a:ext cx="2039112" cy="290857"/>
          </a:xfrm>
          <a:prstGeom prst="rect">
            <a:avLst/>
          </a:prstGeom>
          <a:solidFill>
            <a:srgbClr val="FFFFFF"/>
          </a:solidFill>
          <a:ln w="9525">
            <a:noFill/>
            <a:miter lim="800000"/>
            <a:headEnd/>
            <a:tailEnd/>
          </a:ln>
        </p:spPr>
        <p:txBody>
          <a:bodyPr wrap="square">
            <a:spAutoFit/>
          </a:body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1" smtClean="0">
                <a:ln>
                  <a:noFill/>
                </a:ln>
                <a:solidFill>
                  <a:sysClr val="windowText" lastClr="000000"/>
                </a:solidFill>
                <a:effectLst/>
                <a:uLnTx/>
                <a:uFillTx/>
                <a:latin typeface="Arial"/>
                <a:ea typeface="+mn-ea"/>
                <a:cs typeface="Arial"/>
              </a:rPr>
              <a:t>VP –Account Management</a:t>
            </a:r>
            <a:endParaRPr kumimoji="0" lang="da-DK" sz="1050" b="1" i="0" u="none" strike="noStrike" kern="0" cap="none" spc="0" normalizeH="0" baseline="0" noProof="1">
              <a:ln>
                <a:noFill/>
              </a:ln>
              <a:solidFill>
                <a:sysClr val="windowText" lastClr="000000"/>
              </a:solidFill>
              <a:effectLst/>
              <a:uLnTx/>
              <a:uFillTx/>
              <a:latin typeface="Arial"/>
              <a:ea typeface="+mn-ea"/>
              <a:cs typeface="Arial"/>
            </a:endParaRPr>
          </a:p>
        </p:txBody>
      </p:sp>
      <p:sp>
        <p:nvSpPr>
          <p:cNvPr id="63" name="Tekstboks 86"/>
          <p:cNvSpPr txBox="1">
            <a:spLocks noChangeArrowheads="1"/>
          </p:cNvSpPr>
          <p:nvPr/>
        </p:nvSpPr>
        <p:spPr bwMode="auto">
          <a:xfrm>
            <a:off x="7096625" y="2375652"/>
            <a:ext cx="2039112" cy="256032"/>
          </a:xfrm>
          <a:prstGeom prst="rect">
            <a:avLst/>
          </a:prstGeom>
          <a:solidFill>
            <a:srgbClr val="F78C34"/>
          </a:solid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100" b="0" i="0" u="none" strike="noStrike" kern="0" cap="none" spc="0" normalizeH="0" baseline="0" noProof="0" dirty="0" smtClean="0">
                <a:ln>
                  <a:noFill/>
                </a:ln>
                <a:solidFill>
                  <a:srgbClr val="FFFFFF"/>
                </a:solidFill>
                <a:effectLst/>
                <a:uLnTx/>
                <a:uFillTx/>
                <a:latin typeface="Arial"/>
                <a:ea typeface="+mn-ea"/>
                <a:cs typeface="Arial"/>
              </a:rPr>
              <a:t>Kunal Kapoor</a:t>
            </a:r>
            <a:endParaRPr kumimoji="0" lang="da-DK" sz="1100" b="0" i="0" u="none" strike="noStrike" kern="0" cap="none" spc="0" normalizeH="0" baseline="0" noProof="0" dirty="0">
              <a:ln>
                <a:noFill/>
              </a:ln>
              <a:solidFill>
                <a:srgbClr val="FFFFFF"/>
              </a:solidFill>
              <a:effectLst/>
              <a:uLnTx/>
              <a:uFillTx/>
              <a:latin typeface="Arial"/>
              <a:ea typeface="+mn-ea"/>
              <a:cs typeface="Arial"/>
            </a:endParaRPr>
          </a:p>
        </p:txBody>
      </p:sp>
      <p:cxnSp>
        <p:nvCxnSpPr>
          <p:cNvPr id="65" name="Straight Arrow Connector 64"/>
          <p:cNvCxnSpPr>
            <a:stCxn id="27" idx="2"/>
            <a:endCxn id="63" idx="0"/>
          </p:cNvCxnSpPr>
          <p:nvPr/>
        </p:nvCxnSpPr>
        <p:spPr>
          <a:xfrm>
            <a:off x="8116181" y="2184466"/>
            <a:ext cx="0" cy="191186"/>
          </a:xfrm>
          <a:prstGeom prst="straightConnector1">
            <a:avLst/>
          </a:prstGeom>
          <a:noFill/>
          <a:ln w="28575" cap="flat" cmpd="sng" algn="ctr">
            <a:solidFill>
              <a:srgbClr val="008ED0">
                <a:shade val="95000"/>
                <a:satMod val="105000"/>
              </a:srgbClr>
            </a:solidFill>
            <a:prstDash val="solid"/>
            <a:tailEnd type="triangle"/>
          </a:ln>
          <a:effectLst/>
        </p:spPr>
      </p:cxnSp>
      <p:sp>
        <p:nvSpPr>
          <p:cNvPr id="70" name="Tekstboks 86"/>
          <p:cNvSpPr txBox="1">
            <a:spLocks noChangeArrowheads="1"/>
          </p:cNvSpPr>
          <p:nvPr/>
        </p:nvSpPr>
        <p:spPr bwMode="auto">
          <a:xfrm>
            <a:off x="1279049" y="5847175"/>
            <a:ext cx="1188720" cy="415498"/>
          </a:xfrm>
          <a:prstGeom prst="rect">
            <a:avLst/>
          </a:prstGeom>
          <a:solidFill>
            <a:srgbClr val="008ED0"/>
          </a:solidFill>
          <a:ln w="9525">
            <a:noFill/>
            <a:miter lim="800000"/>
            <a:headEnd/>
            <a:tailEnd/>
          </a:ln>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0" dirty="0" smtClean="0">
                <a:ln>
                  <a:noFill/>
                </a:ln>
                <a:solidFill>
                  <a:srgbClr val="FFFFFF"/>
                </a:solidFill>
                <a:effectLst/>
                <a:uLnTx/>
                <a:uFillTx/>
                <a:latin typeface="Arial"/>
                <a:ea typeface="+mn-ea"/>
                <a:cs typeface="Arial"/>
              </a:rPr>
              <a:t>Ops Associates (4</a:t>
            </a:r>
            <a:r>
              <a:rPr kumimoji="0" lang="da-DK" sz="1050" b="1" i="0" u="none" strike="noStrike" kern="0" cap="none" spc="0" normalizeH="0" noProof="0" dirty="0" smtClean="0">
                <a:ln>
                  <a:noFill/>
                </a:ln>
                <a:solidFill>
                  <a:srgbClr val="FFFFFF"/>
                </a:solidFill>
                <a:effectLst/>
                <a:uLnTx/>
                <a:uFillTx/>
                <a:latin typeface="Arial"/>
                <a:ea typeface="+mn-ea"/>
                <a:cs typeface="Arial"/>
              </a:rPr>
              <a:t> FTEs)</a:t>
            </a:r>
            <a:endParaRPr kumimoji="0" lang="da-DK" sz="1050" b="1" i="0" u="none" strike="noStrike" kern="0" cap="none" spc="0" normalizeH="0" baseline="0" noProof="0" dirty="0">
              <a:ln>
                <a:noFill/>
              </a:ln>
              <a:solidFill>
                <a:srgbClr val="FFFFFF"/>
              </a:solidFill>
              <a:effectLst/>
              <a:uLnTx/>
              <a:uFillTx/>
              <a:latin typeface="Arial"/>
              <a:ea typeface="+mn-ea"/>
              <a:cs typeface="Arial"/>
            </a:endParaRPr>
          </a:p>
        </p:txBody>
      </p:sp>
      <p:cxnSp>
        <p:nvCxnSpPr>
          <p:cNvPr id="73" name="Straight Arrow Connector 72"/>
          <p:cNvCxnSpPr>
            <a:stCxn id="12" idx="2"/>
            <a:endCxn id="56" idx="0"/>
          </p:cNvCxnSpPr>
          <p:nvPr/>
        </p:nvCxnSpPr>
        <p:spPr>
          <a:xfrm flipH="1">
            <a:off x="1899922" y="2109271"/>
            <a:ext cx="4054" cy="213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0" idx="2"/>
            <a:endCxn id="52" idx="0"/>
          </p:cNvCxnSpPr>
          <p:nvPr/>
        </p:nvCxnSpPr>
        <p:spPr>
          <a:xfrm>
            <a:off x="1903976" y="3650856"/>
            <a:ext cx="0" cy="34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5347480" y="2980202"/>
            <a:ext cx="0" cy="341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5347480" y="2161104"/>
            <a:ext cx="0" cy="308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347480" y="3887554"/>
            <a:ext cx="0" cy="570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5347480" y="4944712"/>
            <a:ext cx="0" cy="65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1889433" y="4501393"/>
            <a:ext cx="0" cy="34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873409" y="5408168"/>
            <a:ext cx="0" cy="34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kstboks 86"/>
          <p:cNvSpPr txBox="1">
            <a:spLocks noChangeArrowheads="1"/>
          </p:cNvSpPr>
          <p:nvPr/>
        </p:nvSpPr>
        <p:spPr bwMode="auto">
          <a:xfrm>
            <a:off x="878071" y="2322876"/>
            <a:ext cx="2043702" cy="253915"/>
          </a:xfrm>
          <a:prstGeom prst="rect">
            <a:avLst/>
          </a:prstGeom>
          <a:solidFill>
            <a:srgbClr val="F78C34"/>
          </a:solidFill>
          <a:ln w="9525">
            <a:solidFill>
              <a:srgbClr val="F78C34"/>
            </a:solidFill>
            <a:miter lim="800000"/>
            <a:headEnd/>
            <a:tailEnd/>
          </a:ln>
        </p:spPr>
        <p:txBody>
          <a:bodyPr wrap="square" anchor="ctr">
            <a:spAutoFit/>
          </a:bodyPr>
          <a:lstStyle>
            <a:defPPr>
              <a:defRPr lang="en-US"/>
            </a:defPPr>
            <a:lvl1pPr algn="ctr" defTabSz="914400" fontAlgn="auto">
              <a:spcBef>
                <a:spcPts val="0"/>
              </a:spcBef>
              <a:spcAft>
                <a:spcPts val="0"/>
              </a:spcAft>
              <a:defRPr sz="1050" b="1" kern="0">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0" dirty="0" smtClean="0">
                <a:ln>
                  <a:noFill/>
                </a:ln>
                <a:solidFill>
                  <a:schemeClr val="bg1"/>
                </a:solidFill>
                <a:effectLst/>
                <a:uLnTx/>
                <a:uFillTx/>
                <a:latin typeface="Arial"/>
                <a:ea typeface="+mn-ea"/>
                <a:cs typeface="Arial"/>
              </a:rPr>
              <a:t>Dhirendra Singh</a:t>
            </a:r>
            <a:endParaRPr kumimoji="0" lang="da-DK" sz="1050" b="1" i="0" u="none" strike="noStrike" kern="0" cap="none" spc="0" normalizeH="0" baseline="0" noProof="0" dirty="0">
              <a:ln>
                <a:noFill/>
              </a:ln>
              <a:solidFill>
                <a:schemeClr val="bg1"/>
              </a:solidFill>
              <a:effectLst/>
              <a:uLnTx/>
              <a:uFillTx/>
              <a:latin typeface="Arial"/>
              <a:ea typeface="+mn-ea"/>
              <a:cs typeface="Arial"/>
            </a:endParaRPr>
          </a:p>
        </p:txBody>
      </p:sp>
      <p:sp>
        <p:nvSpPr>
          <p:cNvPr id="59" name="TextBox 58"/>
          <p:cNvSpPr txBox="1"/>
          <p:nvPr/>
        </p:nvSpPr>
        <p:spPr>
          <a:xfrm>
            <a:off x="888992" y="2605184"/>
            <a:ext cx="2039112" cy="253916"/>
          </a:xfrm>
          <a:prstGeom prst="rect">
            <a:avLst/>
          </a:prstGeom>
          <a:solidFill>
            <a:srgbClr val="FFFFFF"/>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0" cap="none" spc="0" normalizeH="0" baseline="0" noProof="0" dirty="0" smtClean="0">
                <a:ln>
                  <a:noFill/>
                </a:ln>
                <a:effectLst/>
                <a:uLnTx/>
                <a:uFillTx/>
                <a:latin typeface="Arial"/>
                <a:ea typeface="+mn-ea"/>
                <a:cs typeface="Arial"/>
              </a:rPr>
              <a:t>VP </a:t>
            </a:r>
            <a:r>
              <a:rPr kumimoji="0" lang="en-US" sz="1050" b="1" i="0" u="none" strike="noStrike" kern="0" cap="none" spc="0" normalizeH="0" baseline="0" noProof="0" dirty="0">
                <a:ln>
                  <a:noFill/>
                </a:ln>
                <a:effectLst/>
                <a:uLnTx/>
                <a:uFillTx/>
                <a:latin typeface="Arial"/>
                <a:ea typeface="+mn-ea"/>
                <a:cs typeface="Arial"/>
              </a:rPr>
              <a:t>- Operations</a:t>
            </a:r>
          </a:p>
        </p:txBody>
      </p:sp>
      <p:cxnSp>
        <p:nvCxnSpPr>
          <p:cNvPr id="60" name="Straight Arrow Connector 59"/>
          <p:cNvCxnSpPr>
            <a:stCxn id="59" idx="2"/>
            <a:endCxn id="9" idx="0"/>
          </p:cNvCxnSpPr>
          <p:nvPr/>
        </p:nvCxnSpPr>
        <p:spPr>
          <a:xfrm flipH="1">
            <a:off x="1903976" y="2859100"/>
            <a:ext cx="4572" cy="255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899590" y="5397261"/>
            <a:ext cx="1096775" cy="400110"/>
          </a:xfrm>
          <a:prstGeom prst="rect">
            <a:avLst/>
          </a:prstGeom>
          <a:solidFill>
            <a:srgbClr val="FFFFFF"/>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mn-ea"/>
                <a:cs typeface="Arial"/>
              </a:rPr>
              <a:t>GL </a:t>
            </a:r>
            <a:r>
              <a:rPr lang="en-US" sz="1000" b="1" kern="0" dirty="0" smtClean="0">
                <a:solidFill>
                  <a:srgbClr val="000000"/>
                </a:solidFill>
                <a:latin typeface="Arial"/>
                <a:cs typeface="Arial"/>
              </a:rPr>
              <a:t>Ma</a:t>
            </a:r>
            <a:r>
              <a:rPr kumimoji="0" lang="en-US" sz="1000" b="1" i="0" u="none" strike="noStrike" kern="0" cap="none" spc="0" normalizeH="0" baseline="0" noProof="0" dirty="0" err="1" smtClean="0">
                <a:ln>
                  <a:noFill/>
                </a:ln>
                <a:solidFill>
                  <a:srgbClr val="000000"/>
                </a:solidFill>
                <a:effectLst/>
                <a:uLnTx/>
                <a:uFillTx/>
                <a:latin typeface="Arial"/>
                <a:ea typeface="+mn-ea"/>
                <a:cs typeface="Arial"/>
              </a:rPr>
              <a:t>ilbox</a:t>
            </a:r>
            <a:r>
              <a:rPr kumimoji="0" lang="en-US" sz="1000" b="1" i="0" u="none" strike="noStrike" kern="0" cap="none" spc="0" normalizeH="0" baseline="0" noProof="0" dirty="0" smtClean="0">
                <a:ln>
                  <a:noFill/>
                </a:ln>
                <a:solidFill>
                  <a:srgbClr val="000000"/>
                </a:solidFill>
                <a:effectLst/>
                <a:uLnTx/>
                <a:uFillTx/>
                <a:latin typeface="Arial"/>
                <a:ea typeface="+mn-ea"/>
                <a:cs typeface="Arial"/>
              </a:rPr>
              <a:t> + Paper Mail</a:t>
            </a:r>
            <a:endParaRPr kumimoji="0" lang="en-US" sz="1000" b="1" i="0" u="none" strike="noStrike" kern="0" cap="none" spc="0" normalizeH="0" baseline="0" noProof="0" dirty="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1362242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a:t>
            </a:r>
            <a:endParaRPr lang="en-US" dirty="0"/>
          </a:p>
        </p:txBody>
      </p:sp>
    </p:spTree>
    <p:extLst>
      <p:ext uri="{BB962C8B-B14F-4D97-AF65-F5344CB8AC3E}">
        <p14:creationId xmlns:p14="http://schemas.microsoft.com/office/powerpoint/2010/main" val="3510114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7">
      <a:dk1>
        <a:srgbClr val="000000"/>
      </a:dk1>
      <a:lt1>
        <a:srgbClr val="FFFFFF"/>
      </a:lt1>
      <a:dk2>
        <a:srgbClr val="0093FF"/>
      </a:dk2>
      <a:lt2>
        <a:srgbClr val="E2E3E3"/>
      </a:lt2>
      <a:accent1>
        <a:srgbClr val="0093FF"/>
      </a:accent1>
      <a:accent2>
        <a:srgbClr val="575657"/>
      </a:accent2>
      <a:accent3>
        <a:srgbClr val="FF6503"/>
      </a:accent3>
      <a:accent4>
        <a:srgbClr val="102C5E"/>
      </a:accent4>
      <a:accent5>
        <a:srgbClr val="BABABA"/>
      </a:accent5>
      <a:accent6>
        <a:srgbClr val="C3E6F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ustom 7">
      <a:dk1>
        <a:srgbClr val="000000"/>
      </a:dk1>
      <a:lt1>
        <a:srgbClr val="FFFFFF"/>
      </a:lt1>
      <a:dk2>
        <a:srgbClr val="0093FF"/>
      </a:dk2>
      <a:lt2>
        <a:srgbClr val="E2E3E3"/>
      </a:lt2>
      <a:accent1>
        <a:srgbClr val="0093FF"/>
      </a:accent1>
      <a:accent2>
        <a:srgbClr val="575657"/>
      </a:accent2>
      <a:accent3>
        <a:srgbClr val="FF6503"/>
      </a:accent3>
      <a:accent4>
        <a:srgbClr val="102C5E"/>
      </a:accent4>
      <a:accent5>
        <a:srgbClr val="BABABA"/>
      </a:accent5>
      <a:accent6>
        <a:srgbClr val="C3E6F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21734</TotalTime>
  <Words>1344</Words>
  <Application>Microsoft Office PowerPoint</Application>
  <PresentationFormat>Widescreen</PresentationFormat>
  <Paragraphs>435</Paragraphs>
  <Slides>9</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8" baseType="lpstr">
      <vt:lpstr>Arial</vt:lpstr>
      <vt:lpstr>Calibri</vt:lpstr>
      <vt:lpstr>Calibri Body</vt:lpstr>
      <vt:lpstr>Calibri heading</vt:lpstr>
      <vt:lpstr>Century Gothic</vt:lpstr>
      <vt:lpstr>Times New Roman</vt:lpstr>
      <vt:lpstr>1_Office Theme</vt:lpstr>
      <vt:lpstr>2_Office Theme</vt:lpstr>
      <vt:lpstr>Worksheet</vt:lpstr>
      <vt:lpstr>prudential Group claims notification  Paper mail  Steady State</vt:lpstr>
      <vt:lpstr>PowerPoint Presentation</vt:lpstr>
      <vt:lpstr>PowerPoint Presentation</vt:lpstr>
      <vt:lpstr>PowerPoint Presentation</vt:lpstr>
      <vt:lpstr>PowerPoint Presentation</vt:lpstr>
      <vt:lpstr>annexure</vt:lpstr>
      <vt:lpstr>PowerPoint Presentation</vt:lpstr>
      <vt:lpstr>PowerPoint Presentation</vt:lpstr>
      <vt:lpstr>Thankyou</vt:lpstr>
    </vt:vector>
  </TitlesOfParts>
  <Company>ExlService(I)Pvt.Ltd.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Sudesh Kumari</dc:creator>
  <cp:lastModifiedBy>Sayantan Ghosh</cp:lastModifiedBy>
  <cp:revision>1315</cp:revision>
  <dcterms:created xsi:type="dcterms:W3CDTF">2019-04-30T02:59:14Z</dcterms:created>
  <dcterms:modified xsi:type="dcterms:W3CDTF">2021-07-08T21:10:41Z</dcterms:modified>
</cp:coreProperties>
</file>