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12"/>
  </p:notesMasterIdLst>
  <p:sldIdLst>
    <p:sldId id="263" r:id="rId3"/>
    <p:sldId id="298" r:id="rId4"/>
    <p:sldId id="329" r:id="rId5"/>
    <p:sldId id="312" r:id="rId6"/>
    <p:sldId id="324" r:id="rId7"/>
    <p:sldId id="314" r:id="rId8"/>
    <p:sldId id="325" r:id="rId9"/>
    <p:sldId id="330" r:id="rId10"/>
    <p:sldId id="33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Shinde" initials="NS" lastIdx="3" clrIdx="0">
    <p:extLst>
      <p:ext uri="{19B8F6BF-5375-455C-9EA6-DF929625EA0E}">
        <p15:presenceInfo xmlns:p15="http://schemas.microsoft.com/office/powerpoint/2012/main" userId="S-1-5-21-3936953803-2831090258-1269385966-501437" providerId="AD"/>
      </p:ext>
    </p:extLst>
  </p:cmAuthor>
  <p:cmAuthor id="2" name="Jagan Mohan" initials="JM" lastIdx="4" clrIdx="1">
    <p:extLst>
      <p:ext uri="{19B8F6BF-5375-455C-9EA6-DF929625EA0E}">
        <p15:presenceInfo xmlns:p15="http://schemas.microsoft.com/office/powerpoint/2012/main" userId="S-1-5-21-3936953803-2831090258-1269385966-133031" providerId="AD"/>
      </p:ext>
    </p:extLst>
  </p:cmAuthor>
  <p:cmAuthor id="3" name="Sudesh Kumari" initials="SK" lastIdx="0" clrIdx="2">
    <p:extLst>
      <p:ext uri="{19B8F6BF-5375-455C-9EA6-DF929625EA0E}">
        <p15:presenceInfo xmlns:p15="http://schemas.microsoft.com/office/powerpoint/2012/main" userId="S-1-5-21-3936953803-2831090258-1269385966-5963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92D050"/>
    <a:srgbClr val="F78C34"/>
    <a:srgbClr val="008ED0"/>
    <a:srgbClr val="FCD9BC"/>
    <a:srgbClr val="D6EDBD"/>
    <a:srgbClr val="F9F9F9"/>
    <a:srgbClr val="E1F2CE"/>
    <a:srgbClr val="99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4343" autoAdjust="0"/>
  </p:normalViewPr>
  <p:slideViewPr>
    <p:cSldViewPr snapToGrid="0">
      <p:cViewPr varScale="1">
        <p:scale>
          <a:sx n="73" d="100"/>
          <a:sy n="73"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E5D0A-DC7C-4D1D-8EE0-8A087D5FBCF9}"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16FD-23C1-4FDF-888D-EFFAAC2C4CA4}" type="slidenum">
              <a:rPr lang="en-US" smtClean="0"/>
              <a:t>‹#›</a:t>
            </a:fld>
            <a:endParaRPr lang="en-US"/>
          </a:p>
        </p:txBody>
      </p:sp>
    </p:spTree>
    <p:extLst>
      <p:ext uri="{BB962C8B-B14F-4D97-AF65-F5344CB8AC3E}">
        <p14:creationId xmlns:p14="http://schemas.microsoft.com/office/powerpoint/2010/main" val="386389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508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742640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24B6B-6E09-394B-A6FE-4FF57B90A51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457820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8.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Center X">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503920" cy="68580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0494"/>
          <a:stretch/>
        </p:blipFill>
        <p:spPr>
          <a:xfrm>
            <a:off x="3723503" y="0"/>
            <a:ext cx="8474906" cy="686469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174652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 Sider">
    <p:spTree>
      <p:nvGrpSpPr>
        <p:cNvPr id="1" name=""/>
        <p:cNvGrpSpPr/>
        <p:nvPr/>
      </p:nvGrpSpPr>
      <p:grpSpPr>
        <a:xfrm>
          <a:off x="0" y="0"/>
          <a:ext cx="0" cy="0"/>
          <a:chOff x="0" y="0"/>
          <a:chExt cx="0" cy="0"/>
        </a:xfrm>
      </p:grpSpPr>
      <p:sp>
        <p:nvSpPr>
          <p:cNvPr id="9" name="Rectangle 13"/>
          <p:cNvSpPr/>
          <p:nvPr/>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
        <p:nvSpPr>
          <p:cNvPr id="7" name="Freeform 6"/>
          <p:cNvSpPr/>
          <p:nvPr/>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Freeform 12"/>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27675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riangle 13"/>
          <p:cNvSpPr/>
          <p:nvPr/>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Chevron 14"/>
          <p:cNvSpPr/>
          <p:nvPr/>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7" name="Freeform 16"/>
          <p:cNvSpPr/>
          <p:nvPr/>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hevron 12"/>
          <p:cNvSpPr/>
          <p:nvPr/>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4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11" name="Rectangle 10"/>
          <p:cNvSpPr/>
          <p:nvPr/>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460046"/>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460046"/>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460046"/>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lvl1pPr>
          </a:lstStyle>
          <a:p>
            <a:pPr lvl="0"/>
            <a:r>
              <a:rPr lang="en-US" dirty="0"/>
              <a:t>Click to edit Master text styles</a:t>
            </a:r>
          </a:p>
        </p:txBody>
      </p:sp>
    </p:spTree>
    <p:extLst>
      <p:ext uri="{BB962C8B-B14F-4D97-AF65-F5344CB8AC3E}">
        <p14:creationId xmlns:p14="http://schemas.microsoft.com/office/powerpoint/2010/main" val="1474273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562763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478212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7"/>
          <p:cNvSpPr/>
          <p:nvPr/>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79497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ext uri="{BB962C8B-B14F-4D97-AF65-F5344CB8AC3E}">
        <p14:creationId xmlns:p14="http://schemas.microsoft.com/office/powerpoint/2010/main" val="282187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576313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11"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1" name="TextBox 20"/>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2" name="TextBox 21"/>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320934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343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p:nvSpPr>
        <p:spPr>
          <a:xfrm>
            <a:off x="609600" y="4735286"/>
            <a:ext cx="6770914" cy="307777"/>
          </a:xfrm>
          <a:prstGeom prst="rect">
            <a:avLst/>
          </a:prstGeom>
          <a:noFill/>
        </p:spPr>
        <p:txBody>
          <a:bodyPr wrap="square" lIns="0" tIns="0" rIns="0" bIns="0" rtlCol="0">
            <a:spAutoFit/>
          </a:bodyPr>
          <a:lstStyle/>
          <a:p>
            <a:pPr>
              <a:defRPr/>
            </a:pPr>
            <a:r>
              <a:rPr lang="en-US" sz="1000" dirty="0">
                <a:solidFill>
                  <a:srgbClr val="FFFFFF"/>
                </a:solidFill>
              </a:rPr>
              <a:t>© 2</a:t>
            </a:r>
            <a:r>
              <a:rPr lang="en-US" sz="1000" spc="-50" dirty="0">
                <a:solidFill>
                  <a:srgbClr val="FFFFFF"/>
                </a:solidFill>
              </a:rPr>
              <a:t>01</a:t>
            </a:r>
            <a:r>
              <a:rPr lang="en-US" sz="1000" dirty="0">
                <a:solidFill>
                  <a:srgbClr val="FFFFFF"/>
                </a:solidFill>
              </a:rPr>
              <a:t>8 ExlService Holdings, Inc.  All rights reserved. For more information go to www.exlservice.com/legal-disclaimer</a:t>
            </a:r>
          </a:p>
          <a:p>
            <a:endParaRPr lang="en-US" sz="1000" dirty="0">
              <a:solidFill>
                <a:srgbClr val="FFFFFF"/>
              </a:solidFill>
            </a:endParaRPr>
          </a:p>
        </p:txBody>
      </p:sp>
      <p:sp>
        <p:nvSpPr>
          <p:cNvPr id="18" name="TextBox 17"/>
          <p:cNvSpPr txBox="1"/>
          <p:nvPr/>
        </p:nvSpPr>
        <p:spPr>
          <a:xfrm>
            <a:off x="609600" y="5225144"/>
            <a:ext cx="5995307" cy="807913"/>
          </a:xfrm>
          <a:prstGeom prst="rect">
            <a:avLst/>
          </a:prstGeom>
          <a:noFill/>
        </p:spPr>
        <p:txBody>
          <a:bodyPr wrap="square" lIns="0" tIns="0" rIns="0" bIns="0" rtlCol="0">
            <a:spAutoFit/>
          </a:bodyPr>
          <a:lstStyle/>
          <a:p>
            <a:r>
              <a:rPr lang="en-US" sz="750" dirty="0">
                <a:solidFill>
                  <a:srgbClr val="E2E3E3"/>
                </a:solidFill>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EXLerator Framework</a:t>
            </a:r>
            <a:r>
              <a:rPr lang="en-US" sz="750" baseline="30000" dirty="0">
                <a:solidFill>
                  <a:srgbClr val="E2E3E3"/>
                </a:solidFill>
              </a:rPr>
              <a:t>®</a:t>
            </a:r>
            <a:r>
              <a:rPr lang="en-US" sz="750" dirty="0">
                <a:solidFill>
                  <a:srgbClr val="E2E3E3"/>
                </a:solidFill>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spc="-150" dirty="0">
                <a:solidFill>
                  <a:srgbClr val="E2E3E3"/>
                </a:solidFill>
              </a:rPr>
              <a:t>7</a:t>
            </a:r>
            <a:r>
              <a:rPr lang="en-US" sz="750" dirty="0">
                <a:solidFill>
                  <a:srgbClr val="E2E3E3"/>
                </a:solidFill>
              </a:rPr>
              <a:t>,000 professionals in locations throughout the United States, Europe, Asia (primarily India and Philippines), South America, Australia and South Africa. </a:t>
            </a:r>
          </a:p>
        </p:txBody>
      </p:sp>
      <p:sp>
        <p:nvSpPr>
          <p:cNvPr id="19" name="Rectangle 18"/>
          <p:cNvSpPr/>
          <p:nvPr/>
        </p:nvSpPr>
        <p:spPr>
          <a:xfrm>
            <a:off x="8852759" y="3581711"/>
            <a:ext cx="2729641" cy="2108269"/>
          </a:xfrm>
          <a:prstGeom prst="rect">
            <a:avLst/>
          </a:prstGeom>
        </p:spPr>
        <p:txBody>
          <a:bodyPr wrap="square">
            <a:spAutoFit/>
          </a:bodyPr>
          <a:lstStyle/>
          <a:p>
            <a:pPr>
              <a:spcAft>
                <a:spcPts val="1200"/>
              </a:spcAft>
            </a:pPr>
            <a:r>
              <a:rPr lang="en-US" sz="2300" b="1" dirty="0">
                <a:solidFill>
                  <a:srgbClr val="123D71"/>
                </a:solidFill>
              </a:rPr>
              <a:t>EXLservice.com</a:t>
            </a:r>
            <a:endParaRPr lang="en-US" sz="2300" dirty="0">
              <a:solidFill>
                <a:srgbClr val="123D71"/>
              </a:solidFill>
            </a:endParaRPr>
          </a:p>
          <a:p>
            <a:pPr>
              <a:spcAft>
                <a:spcPts val="1200"/>
              </a:spcAft>
            </a:pPr>
            <a:r>
              <a:rPr lang="en-US" sz="1500" b="1" dirty="0">
                <a:solidFill>
                  <a:srgbClr val="FF7C00"/>
                </a:solidFill>
              </a:rPr>
              <a:t>GLOBAL HEADQUARTERS</a:t>
            </a:r>
            <a:endParaRPr lang="en-US" sz="1500" dirty="0">
              <a:solidFill>
                <a:srgbClr val="FF7C00"/>
              </a:solidFill>
            </a:endParaRPr>
          </a:p>
          <a:p>
            <a:r>
              <a:rPr lang="en-US" sz="1100" dirty="0">
                <a:solidFill>
                  <a:srgbClr val="123D71"/>
                </a:solidFill>
              </a:rPr>
              <a:t>280 Park Avenue, 38th Floor</a:t>
            </a:r>
          </a:p>
          <a:p>
            <a:r>
              <a:rPr lang="en-US" sz="1100" dirty="0">
                <a:solidFill>
                  <a:srgbClr val="123D71"/>
                </a:solidFill>
              </a:rPr>
              <a:t>New York, New York 10017</a:t>
            </a:r>
          </a:p>
          <a:p>
            <a:pPr>
              <a:spcAft>
                <a:spcPts val="1200"/>
              </a:spcAft>
            </a:pPr>
            <a:r>
              <a:rPr lang="en-US" sz="1100" b="1" dirty="0">
                <a:solidFill>
                  <a:srgbClr val="123D71"/>
                </a:solidFill>
              </a:rPr>
              <a:t>T</a:t>
            </a:r>
            <a:r>
              <a:rPr lang="en-US" sz="1100" dirty="0">
                <a:solidFill>
                  <a:srgbClr val="123D71"/>
                </a:solidFill>
              </a:rPr>
              <a:t> +1 212.277.7100    </a:t>
            </a:r>
            <a:r>
              <a:rPr lang="en-US" sz="1100" b="1" dirty="0">
                <a:solidFill>
                  <a:srgbClr val="123D71"/>
                </a:solidFill>
              </a:rPr>
              <a:t>F</a:t>
            </a:r>
            <a:r>
              <a:rPr lang="en-US" sz="1100" dirty="0">
                <a:solidFill>
                  <a:srgbClr val="123D71"/>
                </a:solidFill>
              </a:rPr>
              <a:t> +1 212.771.7111</a:t>
            </a:r>
          </a:p>
          <a:p>
            <a:r>
              <a:rPr lang="en-US" sz="1000" dirty="0">
                <a:solidFill>
                  <a:srgbClr val="123D71"/>
                </a:solidFill>
              </a:rPr>
              <a:t>United States  •  United Kingdom  •  Czech Republic  •  Romania  •  Bulgaria  •  India  •  Philippines  •  Colombia  •  South Africa</a:t>
            </a:r>
          </a:p>
        </p:txBody>
      </p:sp>
      <p:grpSp>
        <p:nvGrpSpPr>
          <p:cNvPr id="22" name="Group 21"/>
          <p:cNvGrpSpPr/>
          <p:nvPr/>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8" name="TextBox 27"/>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9" name="TextBox 28"/>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378930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2">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3787491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379534" y="6551112"/>
            <a:ext cx="2183219" cy="283777"/>
          </a:xfrm>
          <a:prstGeom prst="rect">
            <a:avLst/>
          </a:prstGeom>
        </p:spPr>
        <p:txBody>
          <a:bodyPr/>
          <a:lstStyle/>
          <a:p>
            <a:fld id="{8F5ECABC-E9C7-0441-BC5D-6D5B37DA9A7F}" type="datetime4">
              <a:rPr lang="en-US">
                <a:solidFill>
                  <a:srgbClr val="000000"/>
                </a:solidFill>
              </a:rPr>
              <a:pPr/>
              <a:t>June 11, 2021</a:t>
            </a:fld>
            <a:endParaRPr lang="en-US" dirty="0">
              <a:solidFill>
                <a:srgbClr val="000000"/>
              </a:solidFill>
            </a:endParaRPr>
          </a:p>
        </p:txBody>
      </p:sp>
      <p:sp>
        <p:nvSpPr>
          <p:cNvPr id="5" name="Footer Placeholder 4"/>
          <p:cNvSpPr>
            <a:spLocks noGrp="1"/>
          </p:cNvSpPr>
          <p:nvPr>
            <p:ph type="ftr" sz="quarter" idx="11"/>
          </p:nvPr>
        </p:nvSpPr>
        <p:spPr>
          <a:xfrm>
            <a:off x="8906004" y="6551112"/>
            <a:ext cx="2490571" cy="283777"/>
          </a:xfrm>
          <a:prstGeom prst="rect">
            <a:avLst/>
          </a:prstGeom>
        </p:spPr>
        <p:txBody>
          <a:bodyPr/>
          <a:lstStyle/>
          <a:p>
            <a:r>
              <a:rPr lang="en-US" dirty="0">
                <a:solidFill>
                  <a:srgbClr val="000000"/>
                </a:solidFill>
              </a:rPr>
              <a:t>© 2018 ExlService Holdings, Inc.</a:t>
            </a:r>
          </a:p>
        </p:txBody>
      </p:sp>
      <p:sp>
        <p:nvSpPr>
          <p:cNvPr id="6" name="Slide Number Placeholder 5"/>
          <p:cNvSpPr>
            <a:spLocks noGrp="1"/>
          </p:cNvSpPr>
          <p:nvPr>
            <p:ph type="sldNum" sz="quarter" idx="12"/>
          </p:nvPr>
        </p:nvSpPr>
        <p:spPr>
          <a:xfrm>
            <a:off x="11532781" y="6551112"/>
            <a:ext cx="304799" cy="283777"/>
          </a:xfrm>
          <a:prstGeom prst="rect">
            <a:avLst/>
          </a:prstGeom>
        </p:spPr>
        <p:txBody>
          <a:bodyPr/>
          <a:lstStyle/>
          <a:p>
            <a:fld id="{EB4FF9C4-EEBF-D24D-8A4E-C0B9CCE3F975}" type="slidenum">
              <a:rPr lang="en-US">
                <a:solidFill>
                  <a:srgbClr val="000000"/>
                </a:solidFill>
              </a:rPr>
              <a:pPr/>
              <a:t>‹#›</a:t>
            </a:fld>
            <a:endParaRPr lang="en-US" dirty="0">
              <a:solidFill>
                <a:srgbClr val="000000"/>
              </a:solidFill>
            </a:endParaRP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6400799"/>
            <a:ext cx="5740221" cy="351833"/>
          </a:xfrm>
        </p:spPr>
        <p:txBody>
          <a:bodyPr anchor="b">
            <a:normAutofit/>
          </a:bodyPr>
          <a:lstStyle>
            <a:lvl1pPr marL="0" indent="0">
              <a:buNone/>
              <a:defRPr sz="900"/>
            </a:lvl1pPr>
          </a:lstStyle>
          <a:p>
            <a:pPr lvl="0"/>
            <a:r>
              <a:rPr lang="en-US" dirty="0"/>
              <a:t>Click to edit footnote</a:t>
            </a:r>
          </a:p>
        </p:txBody>
      </p:sp>
    </p:spTree>
    <p:extLst>
      <p:ext uri="{BB962C8B-B14F-4D97-AF65-F5344CB8AC3E}">
        <p14:creationId xmlns:p14="http://schemas.microsoft.com/office/powerpoint/2010/main" val="87805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8503920" cy="6858000"/>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l="30494"/>
          <a:stretch/>
        </p:blipFill>
        <p:spPr>
          <a:xfrm>
            <a:off x="3723503" y="0"/>
            <a:ext cx="8474906" cy="6864691"/>
          </a:xfrm>
          <a:prstGeom prst="rect">
            <a:avLst/>
          </a:prstGeom>
        </p:spPr>
      </p:pic>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1524000" y="651165"/>
            <a:ext cx="9144000" cy="3149888"/>
          </a:xfrm>
        </p:spPr>
        <p:txBody>
          <a:bodyPr anchor="b">
            <a:normAutofit/>
          </a:bodyPr>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hasCustomPrompt="1"/>
          </p:nvPr>
        </p:nvSpPr>
        <p:spPr>
          <a:xfrm>
            <a:off x="8243454" y="4632326"/>
            <a:ext cx="3594126" cy="35156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20" name="Text Placeholder 19"/>
          <p:cNvSpPr>
            <a:spLocks noGrp="1"/>
          </p:cNvSpPr>
          <p:nvPr>
            <p:ph type="body" sz="quarter" idx="10" hasCustomPrompt="1"/>
          </p:nvPr>
        </p:nvSpPr>
        <p:spPr>
          <a:xfrm>
            <a:off x="8243888" y="5147277"/>
            <a:ext cx="3594100" cy="1195858"/>
          </a:xfrm>
        </p:spPr>
        <p:txBody>
          <a:bodyPr/>
          <a:lstStyle>
            <a:lvl1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1pPr>
            <a:lvl2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2pPr>
            <a:lvl3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3pPr>
            <a:lvl4pPr marL="0" indent="0" algn="l" defTabSz="914400" rtl="0" eaLnBrk="1" latinLnBrk="0" hangingPunct="1">
              <a:lnSpc>
                <a:spcPct val="100000"/>
              </a:lnSpc>
              <a:spcBef>
                <a:spcPts val="1000"/>
              </a:spcBef>
              <a:buClr>
                <a:schemeClr val="accent3"/>
              </a:buClr>
              <a:buFont typeface="Arial"/>
              <a:buNone/>
              <a:defRPr lang="en-US" sz="1700" kern="1200" dirty="0" smtClean="0">
                <a:solidFill>
                  <a:schemeClr val="bg1"/>
                </a:solidFill>
                <a:latin typeface="+mn-lt"/>
                <a:ea typeface="+mn-ea"/>
                <a:cs typeface="+mn-cs"/>
              </a:defRPr>
            </a:lvl4pPr>
          </a:lstStyle>
          <a:p>
            <a:pPr lvl="0"/>
            <a:r>
              <a:rPr lang="en-US" dirty="0" smtClean="0"/>
              <a:t>Name of Presenter</a:t>
            </a:r>
            <a:endParaRPr lang="en-US" dirty="0"/>
          </a:p>
        </p:txBody>
      </p:sp>
      <p:sp>
        <p:nvSpPr>
          <p:cNvPr id="23" name="Rectangle 22"/>
          <p:cNvSpPr/>
          <p:nvPr userDrawn="1"/>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322934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email">
            <a:extLst>
              <a:ext uri="{28A0092B-C50C-407E-A947-70E740481C1C}">
                <a14:useLocalDpi xmlns:a14="http://schemas.microsoft.com/office/drawing/2010/main"/>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a:solidFill>
                  <a:srgbClr val="FFFFFF"/>
                </a:solidFill>
                <a:latin typeface="Century Gothic" pitchFamily="34" charset="0"/>
              </a:rPr>
              <a:t>© ExlService Holdings, Inc. </a:t>
            </a:r>
            <a:endParaRPr lang="en-US" sz="800" dirty="0">
              <a:solidFill>
                <a:srgbClr val="000000"/>
              </a:solidFill>
            </a:endParaRPr>
          </a:p>
        </p:txBody>
      </p:sp>
    </p:spTree>
    <p:extLst>
      <p:ext uri="{BB962C8B-B14F-4D97-AF65-F5344CB8AC3E}">
        <p14:creationId xmlns:p14="http://schemas.microsoft.com/office/powerpoint/2010/main" val="2400025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681052348"/>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9028277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38050532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6801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40828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71604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85783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p:nvSpPr>
        <p:spPr>
          <a:xfrm>
            <a:off x="-1" y="0"/>
            <a:ext cx="8422215"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7366000"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3" name="TextBox 22"/>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4" name="TextBox 23"/>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pic>
        <p:nvPicPr>
          <p:cNvPr id="16" name="Picture 2" descr="https://pruweb.prudential.com/media/managed/brandcentral/src_files/media/managed/Pru_bw.gif">
            <a:extLst>
              <a:ext uri="{FF2B5EF4-FFF2-40B4-BE49-F238E27FC236}">
                <a16:creationId xmlns:a16="http://schemas.microsoft.com/office/drawing/2014/main" id="{5FF64B3B-94E5-4A49-A6D9-DEA4EFA43DF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12424" y="77016"/>
            <a:ext cx="2120311" cy="69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6756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636993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913409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0138122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8603651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837350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3180" y="61446"/>
            <a:ext cx="914400" cy="613410"/>
          </a:xfrm>
          <a:prstGeom prst="rect">
            <a:avLst/>
          </a:prstGeom>
        </p:spPr>
      </p:pic>
    </p:spTree>
    <p:extLst>
      <p:ext uri="{BB962C8B-B14F-4D97-AF65-F5344CB8AC3E}">
        <p14:creationId xmlns:p14="http://schemas.microsoft.com/office/powerpoint/2010/main" val="39568784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24573893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471723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6130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a:defRPr/>
            </a:pPr>
            <a:r>
              <a:rPr lang="en-US" sz="1000" dirty="0">
                <a:solidFill>
                  <a:srgbClr val="FFFFFF"/>
                </a:solidFill>
              </a:rPr>
              <a:t>© 2</a:t>
            </a:r>
            <a:r>
              <a:rPr lang="en-US" sz="1000" spc="-50" dirty="0">
                <a:solidFill>
                  <a:srgbClr val="FFFFFF"/>
                </a:solidFill>
              </a:rPr>
              <a:t>01</a:t>
            </a:r>
            <a:r>
              <a:rPr lang="en-US" sz="1000" dirty="0">
                <a:solidFill>
                  <a:srgbClr val="FFFFFF"/>
                </a:solidFill>
              </a:rPr>
              <a:t>8 ExlService Holdings, Inc.  All rights reserved. For more information go to www.exlservice.com/legal-disclaimer</a:t>
            </a:r>
          </a:p>
          <a:p>
            <a:endParaRPr lang="en-US" sz="1000" dirty="0">
              <a:solidFill>
                <a:srgbClr val="FFFFFF"/>
              </a:solidFill>
            </a:endParaRPr>
          </a:p>
        </p:txBody>
      </p:sp>
      <p:sp>
        <p:nvSpPr>
          <p:cNvPr id="18" name="TextBox 17"/>
          <p:cNvSpPr txBox="1"/>
          <p:nvPr userDrawn="1"/>
        </p:nvSpPr>
        <p:spPr>
          <a:xfrm>
            <a:off x="609600" y="5225144"/>
            <a:ext cx="5995307" cy="807913"/>
          </a:xfrm>
          <a:prstGeom prst="rect">
            <a:avLst/>
          </a:prstGeom>
          <a:noFill/>
        </p:spPr>
        <p:txBody>
          <a:bodyPr wrap="square" lIns="0" tIns="0" rIns="0" bIns="0" rtlCol="0">
            <a:spAutoFit/>
          </a:bodyPr>
          <a:lstStyle/>
          <a:p>
            <a:r>
              <a:rPr lang="en-US" sz="750" dirty="0">
                <a:solidFill>
                  <a:srgbClr val="E2E3E3"/>
                </a:solidFill>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EXLerator Framework</a:t>
            </a:r>
            <a:r>
              <a:rPr lang="en-US" sz="750" baseline="30000" dirty="0">
                <a:solidFill>
                  <a:srgbClr val="E2E3E3"/>
                </a:solidFill>
              </a:rPr>
              <a:t>®</a:t>
            </a:r>
            <a:r>
              <a:rPr lang="en-US" sz="750" dirty="0">
                <a:solidFill>
                  <a:srgbClr val="E2E3E3"/>
                </a:solidFill>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spc="-150" dirty="0">
                <a:solidFill>
                  <a:srgbClr val="E2E3E3"/>
                </a:solidFill>
              </a:rPr>
              <a:t>7</a:t>
            </a:r>
            <a:r>
              <a:rPr lang="en-US" sz="750" dirty="0">
                <a:solidFill>
                  <a:srgbClr val="E2E3E3"/>
                </a:solidFill>
              </a:rPr>
              <a:t>,000 professionals in locations throughout the United States, Europe, Asia (primarily India and Philippines), South America, Australia and South Africa. </a:t>
            </a:r>
          </a:p>
        </p:txBody>
      </p:sp>
      <p:sp>
        <p:nvSpPr>
          <p:cNvPr id="19" name="Rectangle 18"/>
          <p:cNvSpPr/>
          <p:nvPr userDrawn="1"/>
        </p:nvSpPr>
        <p:spPr>
          <a:xfrm>
            <a:off x="8852759" y="3581711"/>
            <a:ext cx="2729641" cy="2108269"/>
          </a:xfrm>
          <a:prstGeom prst="rect">
            <a:avLst/>
          </a:prstGeom>
        </p:spPr>
        <p:txBody>
          <a:bodyPr wrap="square">
            <a:spAutoFit/>
          </a:bodyPr>
          <a:lstStyle/>
          <a:p>
            <a:pPr>
              <a:spcAft>
                <a:spcPts val="1200"/>
              </a:spcAft>
            </a:pPr>
            <a:r>
              <a:rPr lang="en-US" sz="2300" b="1" dirty="0">
                <a:solidFill>
                  <a:srgbClr val="123D71"/>
                </a:solidFill>
              </a:rPr>
              <a:t>EXLservice.com</a:t>
            </a:r>
            <a:endParaRPr lang="en-US" sz="2300" dirty="0">
              <a:solidFill>
                <a:srgbClr val="123D71"/>
              </a:solidFill>
            </a:endParaRPr>
          </a:p>
          <a:p>
            <a:pPr>
              <a:spcAft>
                <a:spcPts val="1200"/>
              </a:spcAft>
            </a:pPr>
            <a:r>
              <a:rPr lang="en-US" sz="1500" b="1" dirty="0">
                <a:solidFill>
                  <a:srgbClr val="FF7C00"/>
                </a:solidFill>
              </a:rPr>
              <a:t>GLOBAL HEADQUARTERS</a:t>
            </a:r>
            <a:endParaRPr lang="en-US" sz="1500" dirty="0">
              <a:solidFill>
                <a:srgbClr val="FF7C00"/>
              </a:solidFill>
            </a:endParaRPr>
          </a:p>
          <a:p>
            <a:r>
              <a:rPr lang="en-US" sz="1100" dirty="0">
                <a:solidFill>
                  <a:srgbClr val="123D71"/>
                </a:solidFill>
              </a:rPr>
              <a:t>280 Park Avenue, 38th Floor</a:t>
            </a:r>
          </a:p>
          <a:p>
            <a:r>
              <a:rPr lang="en-US" sz="1100" dirty="0">
                <a:solidFill>
                  <a:srgbClr val="123D71"/>
                </a:solidFill>
              </a:rPr>
              <a:t>New York, New York 10017</a:t>
            </a:r>
          </a:p>
          <a:p>
            <a:pPr>
              <a:spcAft>
                <a:spcPts val="1200"/>
              </a:spcAft>
            </a:pPr>
            <a:r>
              <a:rPr lang="en-US" sz="1100" b="1" dirty="0">
                <a:solidFill>
                  <a:srgbClr val="123D71"/>
                </a:solidFill>
              </a:rPr>
              <a:t>T</a:t>
            </a:r>
            <a:r>
              <a:rPr lang="en-US" sz="1100" dirty="0">
                <a:solidFill>
                  <a:srgbClr val="123D71"/>
                </a:solidFill>
              </a:rPr>
              <a:t> +1 212.277.7100    </a:t>
            </a:r>
            <a:r>
              <a:rPr lang="en-US" sz="1100" b="1" dirty="0">
                <a:solidFill>
                  <a:srgbClr val="123D71"/>
                </a:solidFill>
              </a:rPr>
              <a:t>F</a:t>
            </a:r>
            <a:r>
              <a:rPr lang="en-US" sz="1100" dirty="0">
                <a:solidFill>
                  <a:srgbClr val="123D71"/>
                </a:solidFill>
              </a:rPr>
              <a:t> +1 212.771.7111</a:t>
            </a:r>
          </a:p>
          <a:p>
            <a:r>
              <a:rPr lang="en-US" sz="1000" dirty="0">
                <a:solidFill>
                  <a:srgbClr val="123D71"/>
                </a:solidFill>
              </a:rPr>
              <a:t>United States  •  United Kingdom  •  Czech Republic  •  Romania  •  Bulgaria  •  India  •  Philippines  •  Colombia  •  South 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112333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p:nvSpPr>
        <p:spPr>
          <a:xfrm>
            <a:off x="-1" y="0"/>
            <a:ext cx="8422215"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7340599"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pic>
        <p:nvPicPr>
          <p:cNvPr id="17" name="Picture 2" descr="https://pruweb.prudential.com/media/managed/brandcentral/src_files/media/managed/Pru_bw.gif">
            <a:extLst>
              <a:ext uri="{FF2B5EF4-FFF2-40B4-BE49-F238E27FC236}">
                <a16:creationId xmlns:a16="http://schemas.microsoft.com/office/drawing/2014/main" id="{5FF64B3B-94E5-4A49-A6D9-DEA4EFA43DF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12424" y="77016"/>
            <a:ext cx="2120311" cy="69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565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a:xfrm>
            <a:off x="9116694" y="6647383"/>
            <a:ext cx="2033422" cy="148681"/>
          </a:xfrm>
          <a:prstGeom prst="rect">
            <a:avLst/>
          </a:prstGeom>
        </p:spPr>
        <p:txBody>
          <a:bodyPr lIns="0" tIns="0" rIns="0" bIns="0"/>
          <a:lstStyle/>
          <a:p>
            <a:pPr marL="12700"/>
            <a:r>
              <a:rPr sz="900" dirty="0">
                <a:solidFill>
                  <a:srgbClr val="FFFFFF"/>
                </a:solidFill>
                <a:cs typeface="Arial"/>
              </a:rPr>
              <a:t>©</a:t>
            </a:r>
            <a:r>
              <a:rPr sz="900" spc="-5" dirty="0">
                <a:solidFill>
                  <a:srgbClr val="FFFFFF"/>
                </a:solidFill>
                <a:cs typeface="Arial"/>
              </a:rPr>
              <a:t> </a:t>
            </a:r>
            <a:r>
              <a:rPr sz="900" dirty="0">
                <a:solidFill>
                  <a:srgbClr val="FFFFFF"/>
                </a:solidFill>
                <a:cs typeface="Arial"/>
              </a:rPr>
              <a:t>2018</a:t>
            </a:r>
            <a:r>
              <a:rPr sz="900" spc="-10" dirty="0">
                <a:solidFill>
                  <a:srgbClr val="FFFFFF"/>
                </a:solidFill>
                <a:cs typeface="Arial"/>
              </a:rPr>
              <a:t> </a:t>
            </a:r>
            <a:r>
              <a:rPr sz="900" dirty="0">
                <a:solidFill>
                  <a:srgbClr val="FFFFFF"/>
                </a:solidFill>
                <a:cs typeface="Arial"/>
              </a:rPr>
              <a:t>E</a:t>
            </a:r>
            <a:r>
              <a:rPr sz="900" spc="-15" dirty="0">
                <a:solidFill>
                  <a:srgbClr val="FFFFFF"/>
                </a:solidFill>
                <a:cs typeface="Arial"/>
              </a:rPr>
              <a:t>X</a:t>
            </a:r>
            <a:r>
              <a:rPr sz="900" dirty="0">
                <a:solidFill>
                  <a:srgbClr val="FFFFFF"/>
                </a:solidFill>
                <a:cs typeface="Arial"/>
              </a:rPr>
              <a:t>LSER</a:t>
            </a:r>
            <a:r>
              <a:rPr sz="900" spc="-5" dirty="0">
                <a:solidFill>
                  <a:srgbClr val="FFFFFF"/>
                </a:solidFill>
                <a:cs typeface="Arial"/>
              </a:rPr>
              <a:t>V</a:t>
            </a:r>
            <a:r>
              <a:rPr sz="900" dirty="0">
                <a:solidFill>
                  <a:srgbClr val="FFFFFF"/>
                </a:solidFill>
                <a:cs typeface="Arial"/>
              </a:rPr>
              <a:t>ICE H</a:t>
            </a:r>
            <a:r>
              <a:rPr sz="900" spc="-5" dirty="0">
                <a:solidFill>
                  <a:srgbClr val="FFFFFF"/>
                </a:solidFill>
                <a:cs typeface="Arial"/>
              </a:rPr>
              <a:t>O</a:t>
            </a:r>
            <a:r>
              <a:rPr sz="900" dirty="0">
                <a:solidFill>
                  <a:srgbClr val="FFFFFF"/>
                </a:solidFill>
                <a:cs typeface="Arial"/>
              </a:rPr>
              <a:t>LDIN</a:t>
            </a:r>
            <a:r>
              <a:rPr sz="900" spc="-10" dirty="0">
                <a:solidFill>
                  <a:srgbClr val="FFFFFF"/>
                </a:solidFill>
                <a:cs typeface="Arial"/>
              </a:rPr>
              <a:t>G</a:t>
            </a:r>
            <a:r>
              <a:rPr sz="900" dirty="0">
                <a:solidFill>
                  <a:srgbClr val="FFFFFF"/>
                </a:solidFill>
                <a:cs typeface="Arial"/>
              </a:rPr>
              <a:t>S,</a:t>
            </a:r>
            <a:r>
              <a:rPr sz="900" spc="10" dirty="0">
                <a:solidFill>
                  <a:srgbClr val="FFFFFF"/>
                </a:solidFill>
                <a:cs typeface="Arial"/>
              </a:rPr>
              <a:t> </a:t>
            </a:r>
            <a:r>
              <a:rPr sz="900" dirty="0">
                <a:solidFill>
                  <a:srgbClr val="FFFFFF"/>
                </a:solidFill>
                <a:cs typeface="Arial"/>
              </a:rPr>
              <a:t>INC</a:t>
            </a:r>
            <a:endParaRPr sz="900" dirty="0">
              <a:solidFill>
                <a:prstClr val="black"/>
              </a:solidFill>
              <a:cs typeface="Arial"/>
            </a:endParaRPr>
          </a:p>
        </p:txBody>
      </p:sp>
      <p:sp>
        <p:nvSpPr>
          <p:cNvPr id="5" name="Holder 5"/>
          <p:cNvSpPr>
            <a:spLocks noGrp="1"/>
          </p:cNvSpPr>
          <p:nvPr>
            <p:ph type="dt" sz="half" idx="6"/>
          </p:nvPr>
        </p:nvSpPr>
        <p:spPr>
          <a:xfrm>
            <a:off x="7514081" y="6647383"/>
            <a:ext cx="1060043" cy="148681"/>
          </a:xfrm>
          <a:prstGeom prst="rect">
            <a:avLst/>
          </a:prstGeom>
        </p:spPr>
        <p:txBody>
          <a:bodyPr lIns="0" tIns="0" rIns="0" bIns="0"/>
          <a:lstStyle/>
          <a:p>
            <a:pPr marL="12700"/>
            <a:r>
              <a:rPr sz="900" dirty="0">
                <a:solidFill>
                  <a:srgbClr val="FFFFFF"/>
                </a:solidFill>
                <a:cs typeface="Arial"/>
              </a:rPr>
              <a:t>Septe</a:t>
            </a:r>
            <a:r>
              <a:rPr sz="900" spc="5" dirty="0">
                <a:solidFill>
                  <a:srgbClr val="FFFFFF"/>
                </a:solidFill>
                <a:cs typeface="Arial"/>
              </a:rPr>
              <a:t>m</a:t>
            </a:r>
            <a:r>
              <a:rPr sz="900" dirty="0">
                <a:solidFill>
                  <a:srgbClr val="FFFFFF"/>
                </a:solidFill>
                <a:cs typeface="Arial"/>
              </a:rPr>
              <a:t>ber</a:t>
            </a:r>
            <a:r>
              <a:rPr sz="900" spc="-35" dirty="0">
                <a:solidFill>
                  <a:srgbClr val="FFFFFF"/>
                </a:solidFill>
                <a:cs typeface="Arial"/>
              </a:rPr>
              <a:t> </a:t>
            </a:r>
            <a:r>
              <a:rPr sz="900" dirty="0">
                <a:solidFill>
                  <a:srgbClr val="FFFFFF"/>
                </a:solidFill>
                <a:cs typeface="Arial"/>
              </a:rPr>
              <a:t>25,</a:t>
            </a:r>
            <a:r>
              <a:rPr sz="900" spc="-10" dirty="0">
                <a:solidFill>
                  <a:srgbClr val="FFFFFF"/>
                </a:solidFill>
                <a:cs typeface="Arial"/>
              </a:rPr>
              <a:t> </a:t>
            </a:r>
            <a:r>
              <a:rPr sz="900" dirty="0">
                <a:solidFill>
                  <a:srgbClr val="FFFFFF"/>
                </a:solidFill>
                <a:cs typeface="Arial"/>
              </a:rPr>
              <a:t>2018</a:t>
            </a:r>
            <a:endParaRPr sz="900" dirty="0">
              <a:solidFill>
                <a:prstClr val="black"/>
              </a:solidFill>
              <a:cs typeface="Arial"/>
            </a:endParaRPr>
          </a:p>
        </p:txBody>
      </p:sp>
      <p:sp>
        <p:nvSpPr>
          <p:cNvPr id="6" name="Holder 6"/>
          <p:cNvSpPr>
            <a:spLocks noGrp="1"/>
          </p:cNvSpPr>
          <p:nvPr>
            <p:ph type="sldNum" sz="quarter" idx="7"/>
          </p:nvPr>
        </p:nvSpPr>
        <p:spPr>
          <a:xfrm>
            <a:off x="11685016" y="6647383"/>
            <a:ext cx="178816" cy="148681"/>
          </a:xfrm>
          <a:prstGeom prst="rect">
            <a:avLst/>
          </a:prstGeom>
        </p:spPr>
        <p:txBody>
          <a:bodyPr lIns="0" tIns="0" rIns="0" bIns="0"/>
          <a:lstStyle/>
          <a:p>
            <a:pPr marL="88900"/>
            <a:fld id="{81D60167-4931-47E6-BA6A-407CBD079E47}" type="slidenum">
              <a:rPr sz="900" dirty="0">
                <a:solidFill>
                  <a:srgbClr val="FFFFFF"/>
                </a:solidFill>
                <a:cs typeface="Arial"/>
              </a:rPr>
              <a:pPr marL="88900"/>
              <a:t>‹#›</a:t>
            </a:fld>
            <a:endParaRPr sz="900" dirty="0">
              <a:solidFill>
                <a:prstClr val="black"/>
              </a:solidFill>
              <a:cs typeface="Arial"/>
            </a:endParaRPr>
          </a:p>
        </p:txBody>
      </p:sp>
    </p:spTree>
    <p:extLst>
      <p:ext uri="{BB962C8B-B14F-4D97-AF65-F5344CB8AC3E}">
        <p14:creationId xmlns:p14="http://schemas.microsoft.com/office/powerpoint/2010/main" val="761062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6533133" y="1404873"/>
            <a:ext cx="5112475" cy="476239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9116694" y="6647383"/>
            <a:ext cx="2033422" cy="148681"/>
          </a:xfrm>
          <a:prstGeom prst="rect">
            <a:avLst/>
          </a:prstGeom>
        </p:spPr>
        <p:txBody>
          <a:bodyPr lIns="0" tIns="0" rIns="0" bIns="0"/>
          <a:lstStyle/>
          <a:p>
            <a:pPr marL="12700"/>
            <a:r>
              <a:rPr sz="900" dirty="0">
                <a:solidFill>
                  <a:srgbClr val="FFFFFF"/>
                </a:solidFill>
                <a:cs typeface="Arial"/>
              </a:rPr>
              <a:t>©</a:t>
            </a:r>
            <a:r>
              <a:rPr sz="900" spc="-5" dirty="0">
                <a:solidFill>
                  <a:srgbClr val="FFFFFF"/>
                </a:solidFill>
                <a:cs typeface="Arial"/>
              </a:rPr>
              <a:t> </a:t>
            </a:r>
            <a:r>
              <a:rPr sz="900" dirty="0">
                <a:solidFill>
                  <a:srgbClr val="FFFFFF"/>
                </a:solidFill>
                <a:cs typeface="Arial"/>
              </a:rPr>
              <a:t>2018</a:t>
            </a:r>
            <a:r>
              <a:rPr sz="900" spc="-10" dirty="0">
                <a:solidFill>
                  <a:srgbClr val="FFFFFF"/>
                </a:solidFill>
                <a:cs typeface="Arial"/>
              </a:rPr>
              <a:t> </a:t>
            </a:r>
            <a:r>
              <a:rPr sz="900" dirty="0">
                <a:solidFill>
                  <a:srgbClr val="FFFFFF"/>
                </a:solidFill>
                <a:cs typeface="Arial"/>
              </a:rPr>
              <a:t>E</a:t>
            </a:r>
            <a:r>
              <a:rPr sz="900" spc="-15" dirty="0">
                <a:solidFill>
                  <a:srgbClr val="FFFFFF"/>
                </a:solidFill>
                <a:cs typeface="Arial"/>
              </a:rPr>
              <a:t>X</a:t>
            </a:r>
            <a:r>
              <a:rPr sz="900" dirty="0">
                <a:solidFill>
                  <a:srgbClr val="FFFFFF"/>
                </a:solidFill>
                <a:cs typeface="Arial"/>
              </a:rPr>
              <a:t>LSER</a:t>
            </a:r>
            <a:r>
              <a:rPr sz="900" spc="-5" dirty="0">
                <a:solidFill>
                  <a:srgbClr val="FFFFFF"/>
                </a:solidFill>
                <a:cs typeface="Arial"/>
              </a:rPr>
              <a:t>V</a:t>
            </a:r>
            <a:r>
              <a:rPr sz="900" dirty="0">
                <a:solidFill>
                  <a:srgbClr val="FFFFFF"/>
                </a:solidFill>
                <a:cs typeface="Arial"/>
              </a:rPr>
              <a:t>ICE H</a:t>
            </a:r>
            <a:r>
              <a:rPr sz="900" spc="-5" dirty="0">
                <a:solidFill>
                  <a:srgbClr val="FFFFFF"/>
                </a:solidFill>
                <a:cs typeface="Arial"/>
              </a:rPr>
              <a:t>O</a:t>
            </a:r>
            <a:r>
              <a:rPr sz="900" dirty="0">
                <a:solidFill>
                  <a:srgbClr val="FFFFFF"/>
                </a:solidFill>
                <a:cs typeface="Arial"/>
              </a:rPr>
              <a:t>LDIN</a:t>
            </a:r>
            <a:r>
              <a:rPr sz="900" spc="-10" dirty="0">
                <a:solidFill>
                  <a:srgbClr val="FFFFFF"/>
                </a:solidFill>
                <a:cs typeface="Arial"/>
              </a:rPr>
              <a:t>G</a:t>
            </a:r>
            <a:r>
              <a:rPr sz="900" dirty="0">
                <a:solidFill>
                  <a:srgbClr val="FFFFFF"/>
                </a:solidFill>
                <a:cs typeface="Arial"/>
              </a:rPr>
              <a:t>S,</a:t>
            </a:r>
            <a:r>
              <a:rPr sz="900" spc="10" dirty="0">
                <a:solidFill>
                  <a:srgbClr val="FFFFFF"/>
                </a:solidFill>
                <a:cs typeface="Arial"/>
              </a:rPr>
              <a:t> </a:t>
            </a:r>
            <a:r>
              <a:rPr sz="900" dirty="0">
                <a:solidFill>
                  <a:srgbClr val="FFFFFF"/>
                </a:solidFill>
                <a:cs typeface="Arial"/>
              </a:rPr>
              <a:t>INC</a:t>
            </a:r>
            <a:endParaRPr sz="900" dirty="0">
              <a:solidFill>
                <a:prstClr val="black"/>
              </a:solidFill>
              <a:cs typeface="Arial"/>
            </a:endParaRPr>
          </a:p>
        </p:txBody>
      </p:sp>
      <p:sp>
        <p:nvSpPr>
          <p:cNvPr id="6" name="Holder 6"/>
          <p:cNvSpPr>
            <a:spLocks noGrp="1"/>
          </p:cNvSpPr>
          <p:nvPr>
            <p:ph type="dt" sz="half" idx="6"/>
          </p:nvPr>
        </p:nvSpPr>
        <p:spPr>
          <a:xfrm>
            <a:off x="7514081" y="6647383"/>
            <a:ext cx="1060043" cy="148681"/>
          </a:xfrm>
          <a:prstGeom prst="rect">
            <a:avLst/>
          </a:prstGeom>
        </p:spPr>
        <p:txBody>
          <a:bodyPr lIns="0" tIns="0" rIns="0" bIns="0"/>
          <a:lstStyle/>
          <a:p>
            <a:pPr marL="12700"/>
            <a:r>
              <a:rPr sz="900" dirty="0">
                <a:solidFill>
                  <a:srgbClr val="FFFFFF"/>
                </a:solidFill>
                <a:cs typeface="Arial"/>
              </a:rPr>
              <a:t>Septe</a:t>
            </a:r>
            <a:r>
              <a:rPr sz="900" spc="5" dirty="0">
                <a:solidFill>
                  <a:srgbClr val="FFFFFF"/>
                </a:solidFill>
                <a:cs typeface="Arial"/>
              </a:rPr>
              <a:t>m</a:t>
            </a:r>
            <a:r>
              <a:rPr sz="900" dirty="0">
                <a:solidFill>
                  <a:srgbClr val="FFFFFF"/>
                </a:solidFill>
                <a:cs typeface="Arial"/>
              </a:rPr>
              <a:t>ber</a:t>
            </a:r>
            <a:r>
              <a:rPr sz="900" spc="-35" dirty="0">
                <a:solidFill>
                  <a:srgbClr val="FFFFFF"/>
                </a:solidFill>
                <a:cs typeface="Arial"/>
              </a:rPr>
              <a:t> </a:t>
            </a:r>
            <a:r>
              <a:rPr sz="900" dirty="0">
                <a:solidFill>
                  <a:srgbClr val="FFFFFF"/>
                </a:solidFill>
                <a:cs typeface="Arial"/>
              </a:rPr>
              <a:t>25,</a:t>
            </a:r>
            <a:r>
              <a:rPr sz="900" spc="-10" dirty="0">
                <a:solidFill>
                  <a:srgbClr val="FFFFFF"/>
                </a:solidFill>
                <a:cs typeface="Arial"/>
              </a:rPr>
              <a:t> </a:t>
            </a:r>
            <a:r>
              <a:rPr sz="900" dirty="0">
                <a:solidFill>
                  <a:srgbClr val="FFFFFF"/>
                </a:solidFill>
                <a:cs typeface="Arial"/>
              </a:rPr>
              <a:t>2018</a:t>
            </a:r>
            <a:endParaRPr sz="900" dirty="0">
              <a:solidFill>
                <a:prstClr val="black"/>
              </a:solidFill>
              <a:cs typeface="Arial"/>
            </a:endParaRPr>
          </a:p>
        </p:txBody>
      </p:sp>
      <p:sp>
        <p:nvSpPr>
          <p:cNvPr id="7" name="Holder 7"/>
          <p:cNvSpPr>
            <a:spLocks noGrp="1"/>
          </p:cNvSpPr>
          <p:nvPr>
            <p:ph type="sldNum" sz="quarter" idx="7"/>
          </p:nvPr>
        </p:nvSpPr>
        <p:spPr>
          <a:xfrm>
            <a:off x="11685016" y="6647383"/>
            <a:ext cx="178816" cy="148681"/>
          </a:xfrm>
          <a:prstGeom prst="rect">
            <a:avLst/>
          </a:prstGeom>
        </p:spPr>
        <p:txBody>
          <a:bodyPr lIns="0" tIns="0" rIns="0" bIns="0"/>
          <a:lstStyle/>
          <a:p>
            <a:pPr marL="88900"/>
            <a:fld id="{81D60167-4931-47E6-BA6A-407CBD079E47}" type="slidenum">
              <a:rPr sz="900" dirty="0">
                <a:solidFill>
                  <a:srgbClr val="FFFFFF"/>
                </a:solidFill>
                <a:cs typeface="Arial"/>
              </a:rPr>
              <a:pPr marL="88900"/>
              <a:t>‹#›</a:t>
            </a:fld>
            <a:endParaRPr sz="900" dirty="0">
              <a:solidFill>
                <a:prstClr val="black"/>
              </a:solidFill>
              <a:cs typeface="Arial"/>
            </a:endParaRPr>
          </a:p>
        </p:txBody>
      </p:sp>
    </p:spTree>
    <p:extLst>
      <p:ext uri="{BB962C8B-B14F-4D97-AF65-F5344CB8AC3E}">
        <p14:creationId xmlns:p14="http://schemas.microsoft.com/office/powerpoint/2010/main" val="28937445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June 11,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849323400"/>
      </p:ext>
    </p:extLst>
  </p:cSld>
  <p:clrMapOvr>
    <a:masterClrMapping/>
  </p:clrMapOvr>
  <p:timing>
    <p:tnLst>
      <p:par>
        <p:cT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June 11,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862614516"/>
      </p:ext>
    </p:extLst>
  </p:cSld>
  <p:clrMapOvr>
    <a:masterClrMapping/>
  </p:clrMapOvr>
  <p:timing>
    <p:tnLst>
      <p:par>
        <p:cT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June 11,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469893687"/>
      </p:ext>
    </p:extLst>
  </p:cSld>
  <p:clrMapOvr>
    <a:masterClrMapping/>
  </p:clrMapOvr>
  <p:timing>
    <p:tnLst>
      <p:par>
        <p:cTn id="1" dur="indefinite" restart="never" nodeType="tmRoot"/>
      </p:par>
    </p:tnLst>
  </p:timing>
  <p:hf hdr="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June 11,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1877143046"/>
      </p:ext>
    </p:extLst>
  </p:cSld>
  <p:clrMapOvr>
    <a:masterClrMapping/>
  </p:clrMapOvr>
  <p:timing>
    <p:tnLst>
      <p:par>
        <p:cTn id="1" dur="indefinite" restart="never" nodeType="tmRoot"/>
      </p:par>
    </p:tnLst>
  </p:timing>
  <p:hf hdr="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June 11,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3412132944"/>
      </p:ext>
    </p:extLst>
  </p:cSld>
  <p:clrMapOvr>
    <a:masterClrMapping/>
  </p:clrMapOvr>
  <p:timing>
    <p:tnLst>
      <p:par>
        <p:cTn id="1" dur="indefinite" restart="never" nodeType="tmRoot"/>
      </p:par>
    </p:tnLst>
  </p:timing>
  <p:hf hdr="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June 11,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3360541929"/>
      </p:ext>
    </p:extLst>
  </p:cSld>
  <p:clrMapOvr>
    <a:masterClrMapping/>
  </p:clrMapOvr>
  <p:timing>
    <p:tnLst>
      <p:par>
        <p:cTn id="1" dur="indefinite" restart="never" nodeType="tmRoot"/>
      </p:par>
    </p:tnLst>
  </p:timing>
  <p:hf hdr="0"/>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grpSp>
        <p:nvGrpSpPr>
          <p:cNvPr id="11" name="Group 10"/>
          <p:cNvGrpSpPr/>
          <p:nvPr userDrawn="1"/>
        </p:nvGrpSpPr>
        <p:grpSpPr>
          <a:xfrm>
            <a:off x="6260953"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2" y="2"/>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2946" y="86062"/>
            <a:ext cx="914636" cy="588796"/>
          </a:xfrm>
          <a:prstGeom prst="rect">
            <a:avLst/>
          </a:prstGeom>
          <a:noFill/>
          <a:ln>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766" indent="-228589">
              <a:buClr>
                <a:schemeClr val="tx1"/>
              </a:buClr>
              <a:buFont typeface="Arial" pitchFamily="34" charset="0"/>
              <a:buChar char="-"/>
              <a:defRPr/>
            </a:lvl2pPr>
            <a:lvl3pPr marL="1087383" indent="-173030">
              <a:defRPr/>
            </a:lvl3pPr>
            <a:lvl4pPr marL="1539798" indent="-168266">
              <a:defRPr/>
            </a:lvl4pPr>
            <a:lvl5pPr marL="2001739" indent="-17303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1" y="88937"/>
            <a:ext cx="9624163" cy="585920"/>
          </a:xfrm>
        </p:spPr>
        <p:txBody>
          <a:bodyPr anchor="ctr">
            <a:normAutofit/>
          </a:bodyPr>
          <a:lstStyle>
            <a:lvl1pPr marL="0" indent="0">
              <a:buNone/>
              <a:defRPr sz="2267"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9" y="6648875"/>
            <a:ext cx="2079575" cy="143565"/>
          </a:xfrm>
          <a:prstGeom prst="rect">
            <a:avLst/>
          </a:prstGeom>
          <a:noFill/>
        </p:spPr>
        <p:txBody>
          <a:bodyPr wrap="square" lIns="0" tIns="0" rIns="0" bIns="0" rtlCol="0">
            <a:spAutoFit/>
          </a:bodyPr>
          <a:lstStyle/>
          <a:p>
            <a:pPr algn="r"/>
            <a:fld id="{79C7C16D-3FCE-4FD9-B5D5-8D283AC2A2D0}" type="datetime4">
              <a:rPr lang="en-US" sz="933">
                <a:solidFill>
                  <a:srgbClr val="FFFFFF"/>
                </a:solidFill>
              </a:rPr>
              <a:pPr algn="r"/>
              <a:t>June 11, 2021</a:t>
            </a:fld>
            <a:endParaRPr lang="en-US" sz="933" dirty="0">
              <a:solidFill>
                <a:srgbClr val="FFFFFF"/>
              </a:solidFill>
            </a:endParaRPr>
          </a:p>
        </p:txBody>
      </p:sp>
      <p:sp>
        <p:nvSpPr>
          <p:cNvPr id="23" name="TextBox 22"/>
          <p:cNvSpPr txBox="1"/>
          <p:nvPr userDrawn="1"/>
        </p:nvSpPr>
        <p:spPr>
          <a:xfrm>
            <a:off x="11503068" y="6648875"/>
            <a:ext cx="334512" cy="143565"/>
          </a:xfrm>
          <a:prstGeom prst="rect">
            <a:avLst/>
          </a:prstGeom>
          <a:noFill/>
        </p:spPr>
        <p:txBody>
          <a:bodyPr wrap="square" lIns="0" tIns="0" rIns="0" bIns="0" rtlCol="0">
            <a:spAutoFit/>
          </a:bodyPr>
          <a:lstStyle/>
          <a:p>
            <a:pPr algn="r"/>
            <a:fld id="{13DD8D3D-9F5D-40B5-8723-5F4A9233747C}" type="slidenum">
              <a:rPr lang="en-US" sz="933">
                <a:solidFill>
                  <a:srgbClr val="FFFFFF"/>
                </a:solidFill>
              </a:rPr>
              <a:pPr algn="r"/>
              <a:t>‹#›</a:t>
            </a:fld>
            <a:endParaRPr lang="en-US" sz="933" dirty="0">
              <a:solidFill>
                <a:srgbClr val="FFFFFF"/>
              </a:solidFill>
            </a:endParaRPr>
          </a:p>
        </p:txBody>
      </p:sp>
      <p:sp>
        <p:nvSpPr>
          <p:cNvPr id="24" name="TextBox 23"/>
          <p:cNvSpPr txBox="1"/>
          <p:nvPr userDrawn="1"/>
        </p:nvSpPr>
        <p:spPr>
          <a:xfrm>
            <a:off x="9128075" y="6648875"/>
            <a:ext cx="2079575" cy="287130"/>
          </a:xfrm>
          <a:prstGeom prst="rect">
            <a:avLst/>
          </a:prstGeom>
          <a:noFill/>
        </p:spPr>
        <p:txBody>
          <a:bodyPr wrap="square" lIns="0" tIns="0" rIns="0" bIns="0" rtlCol="0">
            <a:spAutoFit/>
          </a:bodyPr>
          <a:lstStyle/>
          <a:p>
            <a:r>
              <a:rPr lang="en-US" sz="933" dirty="0">
                <a:solidFill>
                  <a:srgbClr val="FFFFFF"/>
                </a:solidFill>
              </a:rPr>
              <a:t>© 2018 EXLSERVICE HOLDINGS, INC</a:t>
            </a:r>
          </a:p>
        </p:txBody>
      </p:sp>
    </p:spTree>
    <p:extLst>
      <p:ext uri="{BB962C8B-B14F-4D97-AF65-F5344CB8AC3E}">
        <p14:creationId xmlns:p14="http://schemas.microsoft.com/office/powerpoint/2010/main" val="2140443341"/>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3" name="Rectangle 13"/>
          <p:cNvSpPr/>
          <p:nvPr/>
        </p:nvSpPr>
        <p:spPr>
          <a:xfrm>
            <a:off x="-1" y="0"/>
            <a:ext cx="8422215"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1" y="88937"/>
            <a:ext cx="7416800"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0" name="Group 29"/>
          <p:cNvGrpSpPr/>
          <p:nvPr/>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36" name="TextBox 3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37" name="TextBox 36"/>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pic>
        <p:nvPicPr>
          <p:cNvPr id="16" name="Picture 2" descr="https://pruweb.prudential.com/media/managed/brandcentral/src_files/media/managed/Pru_bw.gif">
            <a:extLst>
              <a:ext uri="{FF2B5EF4-FFF2-40B4-BE49-F238E27FC236}">
                <a16:creationId xmlns:a16="http://schemas.microsoft.com/office/drawing/2014/main" id="{5FF64B3B-94E5-4A49-A6D9-DEA4EFA43DF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12424" y="77016"/>
            <a:ext cx="2120311" cy="69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15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4436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99506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2804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LT_Case Study">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13"/>
          <p:cNvSpPr/>
          <p:nvPr/>
        </p:nvSpPr>
        <p:spPr>
          <a:xfrm>
            <a:off x="0" y="0"/>
            <a:ext cx="7480300"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a:solidFill>
                  <a:srgbClr val="FFFFFF"/>
                </a:solidFill>
              </a:rPr>
              <a:pPr algn="r"/>
              <a:t>June 11, 2021</a:t>
            </a:fld>
            <a:endParaRPr lang="en-US" sz="900" dirty="0">
              <a:solidFill>
                <a:srgbClr val="FFFFFF"/>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a:solidFill>
                  <a:srgbClr val="FFFFFF"/>
                </a:solidFill>
              </a:rPr>
              <a:pPr algn="r"/>
              <a:t>‹#›</a:t>
            </a:fld>
            <a:endParaRPr lang="en-US" sz="900" dirty="0">
              <a:solidFill>
                <a:srgbClr val="FFFFFF"/>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r>
              <a:rPr lang="en-US" sz="900" dirty="0">
                <a:solidFill>
                  <a:srgbClr val="FFFFFF"/>
                </a:solidFill>
              </a:rPr>
              <a:t>© 2018 EXLSERVICE HOLDINGS, INC</a:t>
            </a:r>
          </a:p>
        </p:txBody>
      </p:sp>
    </p:spTree>
    <p:extLst>
      <p:ext uri="{BB962C8B-B14F-4D97-AF65-F5344CB8AC3E}">
        <p14:creationId xmlns:p14="http://schemas.microsoft.com/office/powerpoint/2010/main" val="416193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theme" Target="../theme/theme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0726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425124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7"/>
            <a:ext cx="6958264" cy="6866708"/>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602" r="1"/>
          <a:stretch/>
        </p:blipFill>
        <p:spPr>
          <a:xfrm>
            <a:off x="2173651" y="6957"/>
            <a:ext cx="9924828" cy="6864691"/>
          </a:xfrm>
          <a:prstGeom prst="rect">
            <a:avLst/>
          </a:prstGeom>
        </p:spPr>
      </p:pic>
      <p:sp>
        <p:nvSpPr>
          <p:cNvPr id="4" name="Title 3"/>
          <p:cNvSpPr>
            <a:spLocks noGrp="1"/>
          </p:cNvSpPr>
          <p:nvPr>
            <p:ph type="ctrTitle"/>
          </p:nvPr>
        </p:nvSpPr>
        <p:spPr>
          <a:xfrm>
            <a:off x="5230906" y="2554213"/>
            <a:ext cx="6225987" cy="2609457"/>
          </a:xfrm>
        </p:spPr>
        <p:txBody>
          <a:bodyPr>
            <a:normAutofit/>
          </a:bodyPr>
          <a:lstStyle/>
          <a:p>
            <a:r>
              <a:rPr lang="en-US" sz="3600" dirty="0" smtClean="0"/>
              <a:t>prudential </a:t>
            </a:r>
            <a:r>
              <a:rPr lang="en-US" sz="3600" spc="-10" dirty="0">
                <a:latin typeface="Calibri Body"/>
              </a:rPr>
              <a:t>Group claims notification</a:t>
            </a:r>
            <a:r>
              <a:rPr lang="en-US" sz="3600" dirty="0" smtClean="0"/>
              <a:t/>
            </a:r>
            <a:br>
              <a:rPr lang="en-US" sz="3600" dirty="0" smtClean="0"/>
            </a:br>
            <a:r>
              <a:rPr lang="en-US" sz="3600" dirty="0" smtClean="0"/>
              <a:t/>
            </a:r>
            <a:br>
              <a:rPr lang="en-US" sz="3600" dirty="0" smtClean="0"/>
            </a:br>
            <a:r>
              <a:rPr lang="en-US" sz="2700" dirty="0" smtClean="0"/>
              <a:t>Paper mail</a:t>
            </a:r>
            <a:br>
              <a:rPr lang="en-US" sz="2700" dirty="0" smtClean="0"/>
            </a:br>
            <a:r>
              <a:rPr lang="en-US" sz="2700" dirty="0" smtClean="0"/>
              <a:t/>
            </a:r>
            <a:br>
              <a:rPr lang="en-US" sz="2700" dirty="0" smtClean="0"/>
            </a:br>
            <a:r>
              <a:rPr lang="en-US" sz="2700" dirty="0" smtClean="0"/>
              <a:t>Ramp up</a:t>
            </a:r>
            <a:endParaRPr lang="en-US" sz="1800"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307" y="5479438"/>
            <a:ext cx="1108420" cy="713545"/>
          </a:xfrm>
          <a:prstGeom prst="rect">
            <a:avLst/>
          </a:prstGeom>
          <a:noFill/>
          <a:ln>
            <a:noFill/>
          </a:ln>
        </p:spPr>
      </p:pic>
      <p:sp>
        <p:nvSpPr>
          <p:cNvPr id="2" name="Subtitle 1"/>
          <p:cNvSpPr>
            <a:spLocks noGrp="1"/>
          </p:cNvSpPr>
          <p:nvPr>
            <p:ph type="subTitle" idx="1"/>
          </p:nvPr>
        </p:nvSpPr>
        <p:spPr>
          <a:xfrm>
            <a:off x="6820596" y="5964142"/>
            <a:ext cx="3594126" cy="425706"/>
          </a:xfrm>
        </p:spPr>
        <p:txBody>
          <a:bodyPr/>
          <a:lstStyle/>
          <a:p>
            <a:r>
              <a:rPr lang="en-US" dirty="0" smtClean="0"/>
              <a:t>Jun 11 2021</a:t>
            </a:r>
            <a:endParaRPr lang="en-US" dirty="0"/>
          </a:p>
        </p:txBody>
      </p:sp>
    </p:spTree>
    <p:extLst>
      <p:ext uri="{BB962C8B-B14F-4D97-AF65-F5344CB8AC3E}">
        <p14:creationId xmlns:p14="http://schemas.microsoft.com/office/powerpoint/2010/main" val="316883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ktangel 38"/>
          <p:cNvSpPr>
            <a:spLocks noChangeArrowheads="1"/>
          </p:cNvSpPr>
          <p:nvPr/>
        </p:nvSpPr>
        <p:spPr bwMode="auto">
          <a:xfrm>
            <a:off x="3668829" y="956428"/>
            <a:ext cx="8164622" cy="2320120"/>
          </a:xfrm>
          <a:prstGeom prst="rect">
            <a:avLst/>
          </a:prstGeom>
          <a:solidFill>
            <a:srgbClr val="F8F8F8"/>
          </a:solidFill>
          <a:ln w="9525">
            <a:solidFill>
              <a:srgbClr val="000000"/>
            </a:solidFill>
            <a:miter lim="800000"/>
            <a:headEnd/>
            <a:tailEnd/>
          </a:ln>
          <a:effectLst>
            <a:outerShdw blurRad="63500" dist="127001" dir="2700000" algn="tl" rotWithShape="0">
              <a:srgbClr val="000000">
                <a:alpha val="39999"/>
              </a:srgbClr>
            </a:outerShdw>
          </a:effectLst>
        </p:spPr>
        <p:txBody>
          <a:bodyPr anchor="ctr"/>
          <a:lstStyle/>
          <a:p>
            <a:pPr fontAlgn="ctr"/>
            <a:endParaRPr lang="en-US"/>
          </a:p>
        </p:txBody>
      </p:sp>
      <p:sp>
        <p:nvSpPr>
          <p:cNvPr id="4" name="Text Placeholder 3"/>
          <p:cNvSpPr>
            <a:spLocks noGrp="1"/>
          </p:cNvSpPr>
          <p:nvPr>
            <p:ph type="body" sz="quarter" idx="13"/>
          </p:nvPr>
        </p:nvSpPr>
        <p:spPr>
          <a:xfrm>
            <a:off x="409434" y="-27294"/>
            <a:ext cx="7178724" cy="790205"/>
          </a:xfrm>
        </p:spPr>
        <p:txBody>
          <a:bodyPr vert="horz" lIns="0" tIns="0" rIns="0" bIns="0" rtlCol="0" anchor="ctr">
            <a:normAutofit/>
          </a:bodyPr>
          <a:lstStyle/>
          <a:p>
            <a:pPr>
              <a:spcBef>
                <a:spcPct val="0"/>
              </a:spcBef>
              <a:spcAft>
                <a:spcPct val="0"/>
              </a:spcAft>
            </a:pPr>
            <a:r>
              <a:rPr lang="en-US" sz="2400" spc="-10" dirty="0">
                <a:latin typeface="Calibri heading"/>
              </a:rPr>
              <a:t>Transition </a:t>
            </a:r>
            <a:r>
              <a:rPr lang="en-US" sz="2400" spc="-10" dirty="0" smtClean="0">
                <a:latin typeface="Calibri heading"/>
              </a:rPr>
              <a:t>summary </a:t>
            </a:r>
            <a:endParaRPr lang="en-US" sz="2400" spc="-10" dirty="0">
              <a:latin typeface="Calibri heading"/>
            </a:endParaRPr>
          </a:p>
        </p:txBody>
      </p:sp>
      <p:sp>
        <p:nvSpPr>
          <p:cNvPr id="53" name="TextBox 52"/>
          <p:cNvSpPr txBox="1"/>
          <p:nvPr/>
        </p:nvSpPr>
        <p:spPr>
          <a:xfrm>
            <a:off x="4186137" y="2922634"/>
            <a:ext cx="1242648"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Access Creation</a:t>
            </a:r>
            <a:endParaRPr kumimoji="0" lang="en-US" sz="1050" b="1" i="0" u="none" strike="noStrike" kern="0" cap="none" spc="0" normalizeH="0" baseline="0" noProof="0" dirty="0">
              <a:ln>
                <a:noFill/>
              </a:ln>
              <a:solidFill>
                <a:srgbClr val="000000"/>
              </a:solidFill>
              <a:effectLst/>
              <a:uLnTx/>
              <a:uFillTx/>
            </a:endParaRPr>
          </a:p>
        </p:txBody>
      </p:sp>
      <p:sp>
        <p:nvSpPr>
          <p:cNvPr id="55" name="Rektangel 5"/>
          <p:cNvSpPr>
            <a:spLocks noChangeArrowheads="1"/>
          </p:cNvSpPr>
          <p:nvPr/>
        </p:nvSpPr>
        <p:spPr bwMode="auto">
          <a:xfrm>
            <a:off x="4000795" y="2968431"/>
            <a:ext cx="197707" cy="149358"/>
          </a:xfrm>
          <a:prstGeom prst="rect">
            <a:avLst/>
          </a:prstGeom>
          <a:solidFill>
            <a:srgbClr val="00B0F0"/>
          </a:solidFill>
          <a:ln w="9525">
            <a:solidFill>
              <a:srgbClr val="92D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56" name="TextBox 55"/>
          <p:cNvSpPr txBox="1"/>
          <p:nvPr/>
        </p:nvSpPr>
        <p:spPr>
          <a:xfrm>
            <a:off x="8790746" y="2968431"/>
            <a:ext cx="478016"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BAU</a:t>
            </a:r>
            <a:endParaRPr kumimoji="0" lang="en-US" sz="1050" b="1" i="0" u="none" strike="noStrike" kern="0" cap="none" spc="0" normalizeH="0" baseline="0" noProof="0" dirty="0">
              <a:ln>
                <a:noFill/>
              </a:ln>
              <a:solidFill>
                <a:srgbClr val="000000"/>
              </a:solidFill>
              <a:effectLst/>
              <a:uLnTx/>
              <a:uFillTx/>
            </a:endParaRPr>
          </a:p>
        </p:txBody>
      </p:sp>
      <p:sp>
        <p:nvSpPr>
          <p:cNvPr id="57" name="Rektangel 5"/>
          <p:cNvSpPr>
            <a:spLocks noChangeArrowheads="1"/>
          </p:cNvSpPr>
          <p:nvPr/>
        </p:nvSpPr>
        <p:spPr bwMode="auto">
          <a:xfrm>
            <a:off x="7662764" y="2987315"/>
            <a:ext cx="197707" cy="149358"/>
          </a:xfrm>
          <a:prstGeom prst="rect">
            <a:avLst/>
          </a:prstGeom>
          <a:solidFill>
            <a:srgbClr val="FFC000"/>
          </a:solidFill>
          <a:ln w="9525">
            <a:solidFill>
              <a:srgbClr val="FFC00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58" name="TextBox 57"/>
          <p:cNvSpPr txBox="1"/>
          <p:nvPr/>
        </p:nvSpPr>
        <p:spPr>
          <a:xfrm>
            <a:off x="5600148" y="2928917"/>
            <a:ext cx="127631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Process Training</a:t>
            </a:r>
            <a:endParaRPr kumimoji="0" lang="en-US" sz="1050" b="1" i="0" u="none" strike="noStrike" kern="0" cap="none" spc="0" normalizeH="0" baseline="0" noProof="0" dirty="0">
              <a:ln>
                <a:noFill/>
              </a:ln>
              <a:solidFill>
                <a:srgbClr val="000000"/>
              </a:solidFill>
              <a:effectLst/>
              <a:uLnTx/>
              <a:uFillTx/>
            </a:endParaRPr>
          </a:p>
        </p:txBody>
      </p:sp>
      <p:sp>
        <p:nvSpPr>
          <p:cNvPr id="59" name="Rektangel 5"/>
          <p:cNvSpPr>
            <a:spLocks noChangeArrowheads="1"/>
          </p:cNvSpPr>
          <p:nvPr/>
        </p:nvSpPr>
        <p:spPr bwMode="auto">
          <a:xfrm>
            <a:off x="5414806" y="2971572"/>
            <a:ext cx="197707" cy="149358"/>
          </a:xfrm>
          <a:prstGeom prst="rect">
            <a:avLst/>
          </a:prstGeom>
          <a:solidFill>
            <a:srgbClr val="00B050"/>
          </a:solidFill>
          <a:ln w="9525">
            <a:solidFill>
              <a:srgbClr val="00B050"/>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60" name="Rektangel 5"/>
          <p:cNvSpPr>
            <a:spLocks noChangeArrowheads="1"/>
          </p:cNvSpPr>
          <p:nvPr/>
        </p:nvSpPr>
        <p:spPr bwMode="auto">
          <a:xfrm>
            <a:off x="6844920" y="2981196"/>
            <a:ext cx="197707" cy="149358"/>
          </a:xfrm>
          <a:prstGeom prst="rect">
            <a:avLst/>
          </a:prstGeom>
          <a:solidFill>
            <a:schemeClr val="bg1">
              <a:lumMod val="65000"/>
            </a:schemeClr>
          </a:solidFill>
          <a:ln w="9525">
            <a:solidFill>
              <a:schemeClr val="bg1">
                <a:lumMod val="65000"/>
              </a:schemeClr>
            </a:solidFill>
            <a:miter lim="800000"/>
            <a:headEnd/>
            <a:tailEnd/>
          </a:ln>
          <a:effectLst>
            <a:outerShdw blurRad="63500" dist="23000" dir="5400000" rotWithShape="0">
              <a:srgbClr val="000000">
                <a:alpha val="34998"/>
              </a:srgbClr>
            </a:outerShdw>
          </a:effectLst>
        </p:spPr>
        <p:txBody>
          <a:bodyPr anchor="ctr"/>
          <a:lstStyle/>
          <a:p>
            <a:pPr marL="0" marR="0" lvl="0" indent="-342900" algn="ctr" defTabSz="914400" eaLnBrk="1" fontAlgn="auto" latinLnBrk="0" hangingPunct="1">
              <a:lnSpc>
                <a:spcPct val="100000"/>
              </a:lnSpc>
              <a:spcBef>
                <a:spcPts val="0"/>
              </a:spcBef>
              <a:spcAft>
                <a:spcPts val="0"/>
              </a:spcAft>
              <a:buClrTx/>
              <a:buSzTx/>
              <a:buFont typeface="Calibri" charset="0"/>
              <a:buAutoNum type="arabicPeriod"/>
              <a:tabLst/>
              <a:defRPr/>
            </a:pPr>
            <a:endParaRPr kumimoji="0" lang="en-US" sz="1400" b="1" i="0" u="none" strike="noStrike" kern="0" cap="none" spc="0" normalizeH="0" baseline="0" noProof="1">
              <a:ln>
                <a:noFill/>
              </a:ln>
              <a:solidFill>
                <a:srgbClr val="FFFFFF"/>
              </a:solidFill>
              <a:effectLst/>
              <a:uLnTx/>
              <a:uFillTx/>
            </a:endParaRPr>
          </a:p>
        </p:txBody>
      </p:sp>
      <p:sp>
        <p:nvSpPr>
          <p:cNvPr id="61" name="TextBox 60"/>
          <p:cNvSpPr txBox="1"/>
          <p:nvPr/>
        </p:nvSpPr>
        <p:spPr>
          <a:xfrm>
            <a:off x="6979843" y="2935036"/>
            <a:ext cx="678391"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Nesting</a:t>
            </a:r>
            <a:endParaRPr kumimoji="0" lang="en-US" sz="1050" b="1" i="0" u="none" strike="noStrike" kern="0" cap="none" spc="0" normalizeH="0" baseline="0" noProof="0" dirty="0">
              <a:ln>
                <a:noFill/>
              </a:ln>
              <a:solidFill>
                <a:srgbClr val="000000"/>
              </a:solidFill>
              <a:effectLst/>
              <a:uLnTx/>
              <a:uFillTx/>
            </a:endParaRPr>
          </a:p>
        </p:txBody>
      </p:sp>
      <p:sp>
        <p:nvSpPr>
          <p:cNvPr id="26" name="Rectangle 25"/>
          <p:cNvSpPr/>
          <p:nvPr/>
        </p:nvSpPr>
        <p:spPr>
          <a:xfrm>
            <a:off x="67193" y="989354"/>
            <a:ext cx="3617338" cy="5384153"/>
          </a:xfrm>
          <a:prstGeom prst="rect">
            <a:avLst/>
          </a:prstGeom>
          <a:solidFill>
            <a:srgbClr val="F9F9F9"/>
          </a:solidFill>
          <a:ln w="25400"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sng" strike="noStrike" kern="0" cap="none" spc="0" normalizeH="0" baseline="0" noProof="0" dirty="0" smtClean="0">
                <a:ln>
                  <a:noFill/>
                </a:ln>
                <a:effectLst/>
                <a:uLnTx/>
                <a:uFillTx/>
              </a:rPr>
              <a:t>Transition Status</a:t>
            </a:r>
          </a:p>
          <a:p>
            <a:pPr marR="0" lvl="0" algn="just" defTabSz="914400" eaLnBrk="1" fontAlgn="auto" latinLnBrk="0" hangingPunct="1">
              <a:lnSpc>
                <a:spcPct val="100000"/>
              </a:lnSpc>
              <a:spcBef>
                <a:spcPts val="0"/>
              </a:spcBef>
              <a:spcAft>
                <a:spcPts val="0"/>
              </a:spcAft>
              <a:buClr>
                <a:srgbClr val="F78C34"/>
              </a:buClr>
              <a:buSzTx/>
              <a:tabLst/>
              <a:defRPr/>
            </a:pPr>
            <a:endParaRPr lang="en-US" sz="1200" kern="0" dirty="0" smtClean="0"/>
          </a:p>
          <a:p>
            <a:pPr marR="0" lvl="0" algn="just" defTabSz="914400" eaLnBrk="1" fontAlgn="auto" latinLnBrk="0" hangingPunct="1">
              <a:lnSpc>
                <a:spcPct val="100000"/>
              </a:lnSpc>
              <a:spcBef>
                <a:spcPts val="0"/>
              </a:spcBef>
              <a:spcAft>
                <a:spcPts val="0"/>
              </a:spcAft>
              <a:buClr>
                <a:srgbClr val="F78C34"/>
              </a:buClr>
              <a:buSzTx/>
              <a:tabLst/>
              <a:defRPr/>
            </a:pPr>
            <a:r>
              <a:rPr lang="en-US" sz="1200" b="1" u="sng" kern="0" dirty="0" smtClean="0"/>
              <a:t>Transition SOW</a:t>
            </a:r>
            <a:r>
              <a:rPr lang="en-US" sz="1200" kern="0" dirty="0" smtClean="0"/>
              <a:t>:</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baseline="0" dirty="0" smtClean="0"/>
              <a:t>SOW has been fully executed on May 17</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smtClean="0"/>
              <a:t>Transition for Paper mail commenced from Apr 26</a:t>
            </a:r>
            <a:endParaRPr lang="en-US" sz="1200" kern="0" baseline="0" dirty="0" smtClean="0"/>
          </a:p>
          <a:p>
            <a:pPr marR="0" lvl="0" algn="just" defTabSz="914400" eaLnBrk="1" fontAlgn="auto" latinLnBrk="0" hangingPunct="1">
              <a:lnSpc>
                <a:spcPct val="100000"/>
              </a:lnSpc>
              <a:spcBef>
                <a:spcPts val="0"/>
              </a:spcBef>
              <a:spcAft>
                <a:spcPts val="0"/>
              </a:spcAft>
              <a:buClrTx/>
              <a:buSzTx/>
              <a:tabLst/>
              <a:defRPr/>
            </a:pPr>
            <a:endParaRPr lang="en-US" sz="1200" b="1" u="sng" kern="0" baseline="0" dirty="0" smtClean="0"/>
          </a:p>
          <a:p>
            <a:pPr marR="0" lvl="0" algn="just" defTabSz="914400" eaLnBrk="1" fontAlgn="auto" latinLnBrk="0" hangingPunct="1">
              <a:lnSpc>
                <a:spcPct val="100000"/>
              </a:lnSpc>
              <a:spcBef>
                <a:spcPts val="0"/>
              </a:spcBef>
              <a:spcAft>
                <a:spcPts val="0"/>
              </a:spcAft>
              <a:buClrTx/>
              <a:buSzTx/>
              <a:tabLst/>
              <a:defRPr/>
            </a:pPr>
            <a:r>
              <a:rPr lang="en-US" sz="1200" b="1" u="sng" kern="0" baseline="0" dirty="0" smtClean="0"/>
              <a:t>Resources:</a:t>
            </a:r>
          </a:p>
          <a:p>
            <a:pPr marL="171450" lvl="0" indent="-171450" algn="just">
              <a:buFont typeface="Arial" panose="020B0604020202020204" pitchFamily="34" charset="0"/>
              <a:buChar char="•"/>
              <a:defRPr/>
            </a:pPr>
            <a:r>
              <a:rPr lang="en-US" sz="1200" kern="0" dirty="0" smtClean="0"/>
              <a:t>Total 6 resources deployed against the requirement of 4 FTEs</a:t>
            </a:r>
          </a:p>
          <a:p>
            <a:pPr marL="171450" lvl="0" indent="-171450" algn="just">
              <a:buFont typeface="Arial" panose="020B0604020202020204" pitchFamily="34" charset="0"/>
              <a:buChar char="•"/>
              <a:defRPr/>
            </a:pPr>
            <a:r>
              <a:rPr lang="en-US" sz="1200" kern="0" dirty="0" smtClean="0"/>
              <a:t>These 4 FTEs will be utilized to manage both GL Mailbox &amp; Paper mail</a:t>
            </a:r>
          </a:p>
          <a:p>
            <a:pPr marR="0" lvl="0" algn="just" defTabSz="914400" eaLnBrk="1" fontAlgn="auto" latinLnBrk="0" hangingPunct="1">
              <a:lnSpc>
                <a:spcPct val="100000"/>
              </a:lnSpc>
              <a:spcBef>
                <a:spcPts val="0"/>
              </a:spcBef>
              <a:spcAft>
                <a:spcPts val="0"/>
              </a:spcAft>
              <a:buClrTx/>
              <a:buSzTx/>
              <a:tabLst/>
              <a:defRPr/>
            </a:pPr>
            <a:endParaRPr lang="en-US" sz="1200" kern="0" baseline="0" dirty="0"/>
          </a:p>
          <a:p>
            <a:pPr marR="0" lvl="0" algn="just" defTabSz="914400" eaLnBrk="1" fontAlgn="auto" latinLnBrk="0" hangingPunct="1">
              <a:lnSpc>
                <a:spcPct val="100000"/>
              </a:lnSpc>
              <a:spcBef>
                <a:spcPts val="0"/>
              </a:spcBef>
              <a:spcAft>
                <a:spcPts val="0"/>
              </a:spcAft>
              <a:buClrTx/>
              <a:buSzTx/>
              <a:tabLst/>
              <a:defRPr/>
            </a:pPr>
            <a:r>
              <a:rPr kumimoji="0" lang="en-US" sz="1200" b="1" i="0" u="sng" strike="noStrike" kern="0" cap="none" spc="0" normalizeH="0" noProof="0" dirty="0" smtClean="0">
                <a:ln>
                  <a:noFill/>
                </a:ln>
                <a:effectLst/>
                <a:uLnTx/>
                <a:uFillTx/>
              </a:rPr>
              <a:t>Knowledge Transfer (KT):</a:t>
            </a:r>
            <a:endParaRPr kumimoji="0" lang="en-US" sz="1200" b="1" i="0" u="sng" strike="noStrike" kern="0" cap="none" spc="0" normalizeH="0" noProof="0" dirty="0">
              <a:ln>
                <a:noFill/>
              </a:ln>
              <a:effectLst/>
              <a:uLnTx/>
              <a:uFillTx/>
            </a:endParaRPr>
          </a:p>
          <a:p>
            <a:pPr marL="171450" indent="-171450" algn="just">
              <a:buFont typeface="Arial" panose="020B0604020202020204" pitchFamily="34" charset="0"/>
              <a:buChar char="•"/>
              <a:defRPr/>
            </a:pPr>
            <a:r>
              <a:rPr lang="en-US" sz="1200" kern="0" dirty="0" smtClean="0"/>
              <a:t>Process training completed by May 14</a:t>
            </a:r>
          </a:p>
          <a:p>
            <a:pPr marL="171450" indent="-171450" algn="just">
              <a:buFont typeface="Arial" panose="020B0604020202020204" pitchFamily="34" charset="0"/>
              <a:buChar char="•"/>
              <a:defRPr/>
            </a:pPr>
            <a:r>
              <a:rPr lang="en-US" sz="1200" kern="0" dirty="0" smtClean="0"/>
              <a:t>Day on day training schedule and SOPs are available within </a:t>
            </a:r>
            <a:r>
              <a:rPr lang="en-US" sz="1200" kern="0" dirty="0" err="1" smtClean="0"/>
              <a:t>Pru</a:t>
            </a:r>
            <a:r>
              <a:rPr lang="en-US" sz="1200" kern="0" dirty="0" smtClean="0"/>
              <a:t> environment</a:t>
            </a:r>
            <a:endParaRPr lang="en-US" sz="1200" kern="0" dirty="0"/>
          </a:p>
          <a:p>
            <a:pPr lvl="0" algn="just">
              <a:buClr>
                <a:srgbClr val="F78C34"/>
              </a:buClr>
              <a:defRPr/>
            </a:pPr>
            <a:endParaRPr lang="en-US" sz="1200" b="1" u="sng" kern="0" dirty="0" smtClean="0"/>
          </a:p>
          <a:p>
            <a:pPr lvl="0" algn="just">
              <a:buClr>
                <a:srgbClr val="F78C34"/>
              </a:buClr>
              <a:defRPr/>
            </a:pPr>
            <a:r>
              <a:rPr lang="en-US" sz="1200" b="1" u="sng" kern="0" dirty="0" smtClean="0"/>
              <a:t>System Accesses:</a:t>
            </a:r>
          </a:p>
          <a:p>
            <a:pPr marL="171450" lvl="0" indent="-171450" algn="just">
              <a:buFont typeface="Arial" panose="020B0604020202020204" pitchFamily="34" charset="0"/>
              <a:buChar char="•"/>
              <a:defRPr/>
            </a:pPr>
            <a:r>
              <a:rPr lang="en-US" sz="1200" kern="0" dirty="0" smtClean="0"/>
              <a:t>All resources have an access to all in-scope applications and WFH set up is enabled</a:t>
            </a:r>
          </a:p>
          <a:p>
            <a:pPr marL="171450" lvl="0" indent="-171450" algn="just">
              <a:buClr>
                <a:srgbClr val="F78C34"/>
              </a:buClr>
              <a:buFont typeface="Arial" panose="020B0604020202020204" pitchFamily="34" charset="0"/>
              <a:buChar char="•"/>
              <a:defRPr/>
            </a:pPr>
            <a:endParaRPr lang="en-US" sz="1200" kern="0" dirty="0" smtClean="0"/>
          </a:p>
        </p:txBody>
      </p:sp>
      <p:sp>
        <p:nvSpPr>
          <p:cNvPr id="27" name="Rectangle 26"/>
          <p:cNvSpPr/>
          <p:nvPr/>
        </p:nvSpPr>
        <p:spPr>
          <a:xfrm>
            <a:off x="3890252" y="3404023"/>
            <a:ext cx="7943199" cy="29694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buClr>
                <a:srgbClr val="F78C34"/>
              </a:buClr>
              <a:defRPr/>
            </a:pPr>
            <a:r>
              <a:rPr lang="en-US" sz="1200" b="1" u="sng" kern="0" dirty="0" smtClean="0">
                <a:cs typeface="Arial" panose="020B0604020202020204" pitchFamily="34" charset="0"/>
              </a:rPr>
              <a:t>Ramp Up Readiness</a:t>
            </a:r>
            <a:r>
              <a:rPr lang="en-US" sz="1200" b="1" u="sng" kern="0" dirty="0">
                <a:cs typeface="Arial" panose="020B0604020202020204" pitchFamily="34" charset="0"/>
              </a:rPr>
              <a:t>: </a:t>
            </a:r>
            <a:endParaRPr lang="en-US" sz="1200" b="1" u="sng" kern="0" dirty="0" smtClean="0">
              <a:cs typeface="Arial" panose="020B0604020202020204" pitchFamily="34" charset="0"/>
            </a:endParaRPr>
          </a:p>
          <a:p>
            <a:pPr lvl="0">
              <a:buClr>
                <a:srgbClr val="F78C34"/>
              </a:buClr>
              <a:defRPr/>
            </a:pPr>
            <a:endParaRPr lang="en-US" sz="1200" b="1" u="sng" kern="0" dirty="0" smtClean="0"/>
          </a:p>
          <a:p>
            <a:pPr marL="171450" indent="-171450">
              <a:buFont typeface="Arial" panose="020B0604020202020204" pitchFamily="34" charset="0"/>
              <a:buChar char="•"/>
              <a:defRPr/>
            </a:pPr>
            <a:r>
              <a:rPr lang="en-US" sz="1200" b="1" dirty="0" smtClean="0"/>
              <a:t>Ramp Audit Plan: </a:t>
            </a:r>
            <a:r>
              <a:rPr lang="en-US" sz="1200" dirty="0" smtClean="0"/>
              <a:t> </a:t>
            </a:r>
            <a:endParaRPr lang="en-US" sz="1200" dirty="0"/>
          </a:p>
          <a:p>
            <a:pPr marL="341313" indent="-171450">
              <a:buFont typeface="Arial" panose="020B0604020202020204" pitchFamily="34" charset="0"/>
              <a:buChar char="•"/>
              <a:defRPr/>
            </a:pPr>
            <a:r>
              <a:rPr lang="en-US" sz="1200" dirty="0" err="1" smtClean="0"/>
              <a:t>Pru</a:t>
            </a:r>
            <a:r>
              <a:rPr lang="en-US" sz="1200" dirty="0" smtClean="0"/>
              <a:t> to pick up audit for EXL during ramp phase. Quality sampling size agreed with </a:t>
            </a:r>
            <a:r>
              <a:rPr lang="en-US" sz="1200" dirty="0" err="1" smtClean="0"/>
              <a:t>Pru</a:t>
            </a:r>
            <a:r>
              <a:rPr lang="en-US" sz="1200" dirty="0" smtClean="0"/>
              <a:t>. </a:t>
            </a:r>
            <a:r>
              <a:rPr lang="en-US" sz="1200" dirty="0" err="1" smtClean="0"/>
              <a:t>Pru</a:t>
            </a:r>
            <a:r>
              <a:rPr lang="en-US" sz="1200" dirty="0" smtClean="0"/>
              <a:t> SMEs will pick up 50% sample for first 5 weeks and 25% from week 6 and during steady state</a:t>
            </a:r>
          </a:p>
          <a:p>
            <a:pPr marL="341313" indent="-171450">
              <a:buFont typeface="Arial" panose="020B0604020202020204" pitchFamily="34" charset="0"/>
              <a:buChar char="•"/>
              <a:defRPr/>
            </a:pPr>
            <a:r>
              <a:rPr lang="en-US" sz="1200" dirty="0" smtClean="0"/>
              <a:t>EXL QA has been identified and shared with </a:t>
            </a:r>
            <a:r>
              <a:rPr lang="en-US" sz="1200" dirty="0" err="1" smtClean="0"/>
              <a:t>Pru</a:t>
            </a:r>
            <a:r>
              <a:rPr lang="en-US" sz="1200" dirty="0" smtClean="0"/>
              <a:t>. Training &amp; certification process is in progress</a:t>
            </a:r>
          </a:p>
          <a:p>
            <a:pPr marL="341313" indent="-171450">
              <a:buFont typeface="Arial" panose="020B0604020202020204" pitchFamily="34" charset="0"/>
              <a:buChar char="•"/>
              <a:defRPr/>
            </a:pPr>
            <a:r>
              <a:rPr lang="en-US" sz="1200" dirty="0" smtClean="0"/>
              <a:t>SLA - Quality Target for EXL resources to be discussed and agreed with </a:t>
            </a:r>
            <a:r>
              <a:rPr lang="en-US" sz="1200" dirty="0" err="1" smtClean="0"/>
              <a:t>Pru</a:t>
            </a:r>
            <a:r>
              <a:rPr lang="en-US" sz="1200" dirty="0"/>
              <a:t> </a:t>
            </a:r>
            <a:r>
              <a:rPr lang="en-US" sz="1200" dirty="0" smtClean="0"/>
              <a:t>for ramp and steady state</a:t>
            </a:r>
          </a:p>
          <a:p>
            <a:pPr marL="341313" indent="-171450">
              <a:buFont typeface="Arial" panose="020B0604020202020204" pitchFamily="34" charset="0"/>
              <a:buChar char="•"/>
              <a:defRPr/>
            </a:pPr>
            <a:endParaRPr lang="en-US" sz="1200" dirty="0" smtClean="0"/>
          </a:p>
          <a:p>
            <a:pPr marL="171450" indent="-171450">
              <a:buFont typeface="Arial" panose="020B0604020202020204" pitchFamily="34" charset="0"/>
              <a:buChar char="•"/>
              <a:defRPr/>
            </a:pPr>
            <a:r>
              <a:rPr lang="en-US" sz="1200" b="1" dirty="0" smtClean="0"/>
              <a:t>Volume</a:t>
            </a:r>
            <a:r>
              <a:rPr lang="en-US" sz="1200" b="1" dirty="0"/>
              <a:t>: </a:t>
            </a:r>
            <a:r>
              <a:rPr lang="en-US" sz="1200" dirty="0" smtClean="0">
                <a:solidFill>
                  <a:schemeClr val="tx1"/>
                </a:solidFill>
              </a:rPr>
              <a:t>Week on Week ramp volume agreed with Pru, however, the actual inflow will depend on the file availability </a:t>
            </a:r>
          </a:p>
          <a:p>
            <a:pPr marL="171450" indent="-171450">
              <a:buFont typeface="Arial" panose="020B0604020202020204" pitchFamily="34" charset="0"/>
              <a:buChar char="•"/>
              <a:defRPr/>
            </a:pPr>
            <a:endParaRPr lang="en-US" sz="1200" b="1" dirty="0" smtClean="0">
              <a:solidFill>
                <a:srgbClr val="FF0000"/>
              </a:solidFill>
            </a:endParaRPr>
          </a:p>
          <a:p>
            <a:pPr marL="171450" indent="-171450">
              <a:buFont typeface="Arial" panose="020B0604020202020204" pitchFamily="34" charset="0"/>
              <a:buChar char="•"/>
              <a:defRPr/>
            </a:pPr>
            <a:r>
              <a:rPr lang="en-US" sz="1200" b="1" dirty="0" smtClean="0"/>
              <a:t>Release </a:t>
            </a:r>
            <a:r>
              <a:rPr lang="en-US" sz="1200" b="1" dirty="0"/>
              <a:t>status</a:t>
            </a:r>
            <a:r>
              <a:rPr lang="en-US" sz="1200" dirty="0"/>
              <a:t>: </a:t>
            </a:r>
          </a:p>
          <a:p>
            <a:pPr marL="341313" indent="-171450">
              <a:buFont typeface="Arial" panose="020B0604020202020204" pitchFamily="34" charset="0"/>
              <a:buChar char="•"/>
              <a:defRPr/>
            </a:pPr>
            <a:r>
              <a:rPr lang="en-US" sz="1200" dirty="0" smtClean="0"/>
              <a:t>As per effort estimation, total 4 FTEs are needed to handle Paper mail &amp; GL Mailbox, however, EXL deployed 6 resources in total</a:t>
            </a:r>
          </a:p>
          <a:p>
            <a:pPr marL="341313" indent="-171450">
              <a:buFont typeface="Arial" panose="020B0604020202020204" pitchFamily="34" charset="0"/>
              <a:buChar char="•"/>
              <a:defRPr/>
            </a:pPr>
            <a:r>
              <a:rPr lang="en-US" sz="1200" dirty="0" smtClean="0"/>
              <a:t>All 6 resources will start ramp from w/c Jun 14</a:t>
            </a:r>
          </a:p>
        </p:txBody>
      </p:sp>
      <p:graphicFrame>
        <p:nvGraphicFramePr>
          <p:cNvPr id="28" name="Table 27"/>
          <p:cNvGraphicFramePr>
            <a:graphicFrameLocks noGrp="1"/>
          </p:cNvGraphicFramePr>
          <p:nvPr>
            <p:extLst>
              <p:ext uri="{D42A27DB-BD31-4B8C-83A1-F6EECF244321}">
                <p14:modId xmlns:p14="http://schemas.microsoft.com/office/powerpoint/2010/main" val="2289466484"/>
              </p:ext>
            </p:extLst>
          </p:nvPr>
        </p:nvGraphicFramePr>
        <p:xfrm>
          <a:off x="4000795" y="1174523"/>
          <a:ext cx="1611912" cy="743376"/>
        </p:xfrm>
        <a:graphic>
          <a:graphicData uri="http://schemas.openxmlformats.org/drawingml/2006/table">
            <a:tbl>
              <a:tblPr firstRow="1" bandRow="1">
                <a:tableStyleId>{5C22544A-7EE6-4342-B048-85BDC9FD1C3A}</a:tableStyleId>
              </a:tblPr>
              <a:tblGrid>
                <a:gridCol w="1611912">
                  <a:extLst>
                    <a:ext uri="{9D8B030D-6E8A-4147-A177-3AD203B41FA5}">
                      <a16:colId xmlns:a16="http://schemas.microsoft.com/office/drawing/2014/main" val="3646946790"/>
                    </a:ext>
                  </a:extLst>
                </a:gridCol>
              </a:tblGrid>
              <a:tr h="743376">
                <a:tc>
                  <a:txBody>
                    <a:bodyPr/>
                    <a:lstStyle/>
                    <a:p>
                      <a:pPr algn="ctr"/>
                      <a:r>
                        <a:rPr lang="en-US" sz="1400" dirty="0" smtClean="0">
                          <a:latin typeface="Calibri Body"/>
                        </a:rPr>
                        <a:t>Timelines</a:t>
                      </a:r>
                      <a:endParaRPr lang="en-US" sz="1400" dirty="0">
                        <a:latin typeface="Calibri Body"/>
                      </a:endParaRPr>
                    </a:p>
                  </a:txBody>
                  <a:tcPr anchor="ctr"/>
                </a:tc>
                <a:extLst>
                  <a:ext uri="{0D108BD9-81ED-4DB2-BD59-A6C34878D82A}">
                    <a16:rowId xmlns:a16="http://schemas.microsoft.com/office/drawing/2014/main" val="851346422"/>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929301730"/>
              </p:ext>
            </p:extLst>
          </p:nvPr>
        </p:nvGraphicFramePr>
        <p:xfrm>
          <a:off x="5667996" y="1166430"/>
          <a:ext cx="5709752" cy="370840"/>
        </p:xfrm>
        <a:graphic>
          <a:graphicData uri="http://schemas.openxmlformats.org/drawingml/2006/table">
            <a:tbl>
              <a:tblPr firstRow="1" bandRow="1">
                <a:tableStyleId>{5C22544A-7EE6-4342-B048-85BDC9FD1C3A}</a:tableStyleId>
              </a:tblPr>
              <a:tblGrid>
                <a:gridCol w="863433">
                  <a:extLst>
                    <a:ext uri="{9D8B030D-6E8A-4147-A177-3AD203B41FA5}">
                      <a16:colId xmlns:a16="http://schemas.microsoft.com/office/drawing/2014/main" val="197837249"/>
                    </a:ext>
                  </a:extLst>
                </a:gridCol>
                <a:gridCol w="1136468">
                  <a:extLst>
                    <a:ext uri="{9D8B030D-6E8A-4147-A177-3AD203B41FA5}">
                      <a16:colId xmlns:a16="http://schemas.microsoft.com/office/drawing/2014/main" val="636376821"/>
                    </a:ext>
                  </a:extLst>
                </a:gridCol>
                <a:gridCol w="1423852">
                  <a:extLst>
                    <a:ext uri="{9D8B030D-6E8A-4147-A177-3AD203B41FA5}">
                      <a16:colId xmlns:a16="http://schemas.microsoft.com/office/drawing/2014/main" val="3537658544"/>
                    </a:ext>
                  </a:extLst>
                </a:gridCol>
                <a:gridCol w="1136468">
                  <a:extLst>
                    <a:ext uri="{9D8B030D-6E8A-4147-A177-3AD203B41FA5}">
                      <a16:colId xmlns:a16="http://schemas.microsoft.com/office/drawing/2014/main" val="726408445"/>
                    </a:ext>
                  </a:extLst>
                </a:gridCol>
                <a:gridCol w="1149531">
                  <a:extLst>
                    <a:ext uri="{9D8B030D-6E8A-4147-A177-3AD203B41FA5}">
                      <a16:colId xmlns:a16="http://schemas.microsoft.com/office/drawing/2014/main" val="3038099304"/>
                    </a:ext>
                  </a:extLst>
                </a:gridCol>
              </a:tblGrid>
              <a:tr h="370840">
                <a:tc>
                  <a:txBody>
                    <a:bodyPr/>
                    <a:lstStyle/>
                    <a:p>
                      <a:pPr algn="ctr"/>
                      <a:r>
                        <a:rPr lang="en-US" sz="1000" dirty="0" smtClean="0">
                          <a:latin typeface="Calibri Body"/>
                        </a:rPr>
                        <a:t>March - 21</a:t>
                      </a:r>
                      <a:endParaRPr lang="en-US" sz="1000" dirty="0">
                        <a:latin typeface="Calibri Body"/>
                      </a:endParaRPr>
                    </a:p>
                  </a:txBody>
                  <a:tcPr anchor="ctr"/>
                </a:tc>
                <a:tc>
                  <a:txBody>
                    <a:bodyPr/>
                    <a:lstStyle/>
                    <a:p>
                      <a:pPr algn="ctr"/>
                      <a:r>
                        <a:rPr lang="en-US" sz="1000" dirty="0" smtClean="0">
                          <a:latin typeface="Calibri Body"/>
                        </a:rPr>
                        <a:t>April - 21</a:t>
                      </a:r>
                      <a:endParaRPr lang="en-US" sz="1000" dirty="0">
                        <a:latin typeface="Calibri Body"/>
                      </a:endParaRPr>
                    </a:p>
                  </a:txBody>
                  <a:tcPr anchor="ctr"/>
                </a:tc>
                <a:tc>
                  <a:txBody>
                    <a:bodyPr/>
                    <a:lstStyle/>
                    <a:p>
                      <a:pPr algn="ctr"/>
                      <a:r>
                        <a:rPr lang="en-US" sz="1000" dirty="0" smtClean="0">
                          <a:latin typeface="Calibri Body"/>
                        </a:rPr>
                        <a:t>May - 21</a:t>
                      </a:r>
                      <a:endParaRPr lang="en-US" sz="1000" dirty="0">
                        <a:latin typeface="Calibri Body"/>
                      </a:endParaRPr>
                    </a:p>
                  </a:txBody>
                  <a:tcPr anchor="ctr"/>
                </a:tc>
                <a:tc>
                  <a:txBody>
                    <a:bodyPr/>
                    <a:lstStyle/>
                    <a:p>
                      <a:pPr algn="ctr"/>
                      <a:r>
                        <a:rPr lang="en-US" sz="1000" dirty="0" smtClean="0">
                          <a:latin typeface="Calibri Body"/>
                        </a:rPr>
                        <a:t>June – 21</a:t>
                      </a:r>
                      <a:endParaRPr lang="en-US" sz="1000" dirty="0">
                        <a:latin typeface="Calibri Body"/>
                      </a:endParaRPr>
                    </a:p>
                  </a:txBody>
                  <a:tcPr anchor="ctr"/>
                </a:tc>
                <a:tc>
                  <a:txBody>
                    <a:bodyPr/>
                    <a:lstStyle/>
                    <a:p>
                      <a:pPr algn="ctr"/>
                      <a:r>
                        <a:rPr lang="en-US" sz="1000" dirty="0" smtClean="0">
                          <a:latin typeface="Calibri Body"/>
                        </a:rPr>
                        <a:t>July - 21</a:t>
                      </a:r>
                      <a:endParaRPr lang="en-US" sz="1000" dirty="0">
                        <a:latin typeface="Calibri Body"/>
                      </a:endParaRPr>
                    </a:p>
                  </a:txBody>
                  <a:tcPr anchor="ctr"/>
                </a:tc>
                <a:extLst>
                  <a:ext uri="{0D108BD9-81ED-4DB2-BD59-A6C34878D82A}">
                    <a16:rowId xmlns:a16="http://schemas.microsoft.com/office/drawing/2014/main" val="3160407349"/>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356868863"/>
              </p:ext>
            </p:extLst>
          </p:nvPr>
        </p:nvGraphicFramePr>
        <p:xfrm>
          <a:off x="5667986" y="1540172"/>
          <a:ext cx="5709761" cy="370840"/>
        </p:xfrm>
        <a:graphic>
          <a:graphicData uri="http://schemas.openxmlformats.org/drawingml/2006/table">
            <a:tbl>
              <a:tblPr firstRow="1" bandRow="1">
                <a:tableStyleId>{5C22544A-7EE6-4342-B048-85BDC9FD1C3A}</a:tableStyleId>
              </a:tblPr>
              <a:tblGrid>
                <a:gridCol w="285488">
                  <a:extLst>
                    <a:ext uri="{9D8B030D-6E8A-4147-A177-3AD203B41FA5}">
                      <a16:colId xmlns:a16="http://schemas.microsoft.com/office/drawing/2014/main" val="197837249"/>
                    </a:ext>
                  </a:extLst>
                </a:gridCol>
                <a:gridCol w="285488">
                  <a:extLst>
                    <a:ext uri="{9D8B030D-6E8A-4147-A177-3AD203B41FA5}">
                      <a16:colId xmlns:a16="http://schemas.microsoft.com/office/drawing/2014/main" val="3184393959"/>
                    </a:ext>
                  </a:extLst>
                </a:gridCol>
                <a:gridCol w="285488">
                  <a:extLst>
                    <a:ext uri="{9D8B030D-6E8A-4147-A177-3AD203B41FA5}">
                      <a16:colId xmlns:a16="http://schemas.microsoft.com/office/drawing/2014/main" val="636376821"/>
                    </a:ext>
                  </a:extLst>
                </a:gridCol>
                <a:gridCol w="285488">
                  <a:extLst>
                    <a:ext uri="{9D8B030D-6E8A-4147-A177-3AD203B41FA5}">
                      <a16:colId xmlns:a16="http://schemas.microsoft.com/office/drawing/2014/main" val="2785168305"/>
                    </a:ext>
                  </a:extLst>
                </a:gridCol>
                <a:gridCol w="285488">
                  <a:extLst>
                    <a:ext uri="{9D8B030D-6E8A-4147-A177-3AD203B41FA5}">
                      <a16:colId xmlns:a16="http://schemas.microsoft.com/office/drawing/2014/main" val="1137982603"/>
                    </a:ext>
                  </a:extLst>
                </a:gridCol>
                <a:gridCol w="285488">
                  <a:extLst>
                    <a:ext uri="{9D8B030D-6E8A-4147-A177-3AD203B41FA5}">
                      <a16:colId xmlns:a16="http://schemas.microsoft.com/office/drawing/2014/main" val="3537658544"/>
                    </a:ext>
                  </a:extLst>
                </a:gridCol>
                <a:gridCol w="289196">
                  <a:extLst>
                    <a:ext uri="{9D8B030D-6E8A-4147-A177-3AD203B41FA5}">
                      <a16:colId xmlns:a16="http://schemas.microsoft.com/office/drawing/2014/main" val="1628476694"/>
                    </a:ext>
                  </a:extLst>
                </a:gridCol>
                <a:gridCol w="281781">
                  <a:extLst>
                    <a:ext uri="{9D8B030D-6E8A-4147-A177-3AD203B41FA5}">
                      <a16:colId xmlns:a16="http://schemas.microsoft.com/office/drawing/2014/main" val="990680924"/>
                    </a:ext>
                  </a:extLst>
                </a:gridCol>
                <a:gridCol w="285488">
                  <a:extLst>
                    <a:ext uri="{9D8B030D-6E8A-4147-A177-3AD203B41FA5}">
                      <a16:colId xmlns:a16="http://schemas.microsoft.com/office/drawing/2014/main" val="726408445"/>
                    </a:ext>
                  </a:extLst>
                </a:gridCol>
                <a:gridCol w="285488">
                  <a:extLst>
                    <a:ext uri="{9D8B030D-6E8A-4147-A177-3AD203B41FA5}">
                      <a16:colId xmlns:a16="http://schemas.microsoft.com/office/drawing/2014/main" val="3747771663"/>
                    </a:ext>
                  </a:extLst>
                </a:gridCol>
                <a:gridCol w="285488">
                  <a:extLst>
                    <a:ext uri="{9D8B030D-6E8A-4147-A177-3AD203B41FA5}">
                      <a16:colId xmlns:a16="http://schemas.microsoft.com/office/drawing/2014/main" val="3856295516"/>
                    </a:ext>
                  </a:extLst>
                </a:gridCol>
                <a:gridCol w="285488">
                  <a:extLst>
                    <a:ext uri="{9D8B030D-6E8A-4147-A177-3AD203B41FA5}">
                      <a16:colId xmlns:a16="http://schemas.microsoft.com/office/drawing/2014/main" val="4280307833"/>
                    </a:ext>
                  </a:extLst>
                </a:gridCol>
                <a:gridCol w="285488">
                  <a:extLst>
                    <a:ext uri="{9D8B030D-6E8A-4147-A177-3AD203B41FA5}">
                      <a16:colId xmlns:a16="http://schemas.microsoft.com/office/drawing/2014/main" val="2212708679"/>
                    </a:ext>
                  </a:extLst>
                </a:gridCol>
                <a:gridCol w="285488">
                  <a:extLst>
                    <a:ext uri="{9D8B030D-6E8A-4147-A177-3AD203B41FA5}">
                      <a16:colId xmlns:a16="http://schemas.microsoft.com/office/drawing/2014/main" val="185399090"/>
                    </a:ext>
                  </a:extLst>
                </a:gridCol>
                <a:gridCol w="285488">
                  <a:extLst>
                    <a:ext uri="{9D8B030D-6E8A-4147-A177-3AD203B41FA5}">
                      <a16:colId xmlns:a16="http://schemas.microsoft.com/office/drawing/2014/main" val="3195579079"/>
                    </a:ext>
                  </a:extLst>
                </a:gridCol>
                <a:gridCol w="285488">
                  <a:extLst>
                    <a:ext uri="{9D8B030D-6E8A-4147-A177-3AD203B41FA5}">
                      <a16:colId xmlns:a16="http://schemas.microsoft.com/office/drawing/2014/main" val="3286909542"/>
                    </a:ext>
                  </a:extLst>
                </a:gridCol>
                <a:gridCol w="285488">
                  <a:extLst>
                    <a:ext uri="{9D8B030D-6E8A-4147-A177-3AD203B41FA5}">
                      <a16:colId xmlns:a16="http://schemas.microsoft.com/office/drawing/2014/main" val="4052868612"/>
                    </a:ext>
                  </a:extLst>
                </a:gridCol>
                <a:gridCol w="285488">
                  <a:extLst>
                    <a:ext uri="{9D8B030D-6E8A-4147-A177-3AD203B41FA5}">
                      <a16:colId xmlns:a16="http://schemas.microsoft.com/office/drawing/2014/main" val="401763965"/>
                    </a:ext>
                  </a:extLst>
                </a:gridCol>
                <a:gridCol w="285488">
                  <a:extLst>
                    <a:ext uri="{9D8B030D-6E8A-4147-A177-3AD203B41FA5}">
                      <a16:colId xmlns:a16="http://schemas.microsoft.com/office/drawing/2014/main" val="3676100023"/>
                    </a:ext>
                  </a:extLst>
                </a:gridCol>
                <a:gridCol w="285488">
                  <a:extLst>
                    <a:ext uri="{9D8B030D-6E8A-4147-A177-3AD203B41FA5}">
                      <a16:colId xmlns:a16="http://schemas.microsoft.com/office/drawing/2014/main" val="1729535985"/>
                    </a:ext>
                  </a:extLst>
                </a:gridCol>
              </a:tblGrid>
              <a:tr h="370840">
                <a:tc>
                  <a:txBody>
                    <a:bodyPr/>
                    <a:lstStyle/>
                    <a:p>
                      <a:pPr marL="0" algn="ctr" defTabSz="914400" rtl="0" eaLnBrk="1" latinLnBrk="0" hangingPunct="1"/>
                      <a:r>
                        <a:rPr lang="en-US" sz="900" b="1" kern="1200" dirty="0" smtClean="0">
                          <a:solidFill>
                            <a:schemeClr val="lt1"/>
                          </a:solidFill>
                          <a:latin typeface="Calibri Body"/>
                          <a:ea typeface="+mn-ea"/>
                          <a:cs typeface="+mn-cs"/>
                        </a:rPr>
                        <a:t>15</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22</a:t>
                      </a:r>
                      <a:endParaRPr lang="en-US" sz="900" b="1" kern="1200" dirty="0">
                        <a:solidFill>
                          <a:schemeClr val="lt1"/>
                        </a:solidFill>
                        <a:latin typeface="Calibri Body"/>
                        <a:ea typeface="+mn-ea"/>
                        <a:cs typeface="+mn-cs"/>
                      </a:endParaRPr>
                    </a:p>
                  </a:txBody>
                  <a:tcPr marL="0" marR="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Calibri Body"/>
                        </a:rPr>
                        <a:t>29</a:t>
                      </a: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5</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12</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19</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26</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3</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10</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17</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24</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31</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7</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14</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21</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28</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5</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12</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19</a:t>
                      </a:r>
                      <a:endParaRPr lang="en-US" sz="900" b="1" kern="1200" dirty="0">
                        <a:solidFill>
                          <a:schemeClr val="lt1"/>
                        </a:solidFill>
                        <a:latin typeface="Calibri Body"/>
                        <a:ea typeface="+mn-ea"/>
                        <a:cs typeface="+mn-cs"/>
                      </a:endParaRPr>
                    </a:p>
                  </a:txBody>
                  <a:tcPr marL="0" marR="0" anchor="ctr"/>
                </a:tc>
                <a:tc>
                  <a:txBody>
                    <a:bodyPr/>
                    <a:lstStyle/>
                    <a:p>
                      <a:pPr marL="0" algn="ctr" defTabSz="914400" rtl="0" eaLnBrk="1" latinLnBrk="0" hangingPunct="1"/>
                      <a:r>
                        <a:rPr lang="en-US" sz="900" b="1" kern="1200" dirty="0" smtClean="0">
                          <a:solidFill>
                            <a:schemeClr val="lt1"/>
                          </a:solidFill>
                          <a:latin typeface="Calibri Body"/>
                          <a:ea typeface="+mn-ea"/>
                          <a:cs typeface="+mn-cs"/>
                        </a:rPr>
                        <a:t>26</a:t>
                      </a:r>
                      <a:endParaRPr lang="en-US" sz="900" b="1" kern="1200" dirty="0">
                        <a:solidFill>
                          <a:schemeClr val="lt1"/>
                        </a:solidFill>
                        <a:latin typeface="Calibri Body"/>
                        <a:ea typeface="+mn-ea"/>
                        <a:cs typeface="+mn-cs"/>
                      </a:endParaRPr>
                    </a:p>
                  </a:txBody>
                  <a:tcPr marL="0" marR="0" anchor="ctr"/>
                </a:tc>
                <a:extLst>
                  <a:ext uri="{0D108BD9-81ED-4DB2-BD59-A6C34878D82A}">
                    <a16:rowId xmlns:a16="http://schemas.microsoft.com/office/drawing/2014/main" val="3160407349"/>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001293076"/>
              </p:ext>
            </p:extLst>
          </p:nvPr>
        </p:nvGraphicFramePr>
        <p:xfrm>
          <a:off x="4921672" y="1917897"/>
          <a:ext cx="691036" cy="926471"/>
        </p:xfrm>
        <a:graphic>
          <a:graphicData uri="http://schemas.openxmlformats.org/drawingml/2006/table">
            <a:tbl>
              <a:tblPr firstRow="1" bandRow="1">
                <a:tableStyleId>{5C22544A-7EE6-4342-B048-85BDC9FD1C3A}</a:tableStyleId>
              </a:tblPr>
              <a:tblGrid>
                <a:gridCol w="691036">
                  <a:extLst>
                    <a:ext uri="{9D8B030D-6E8A-4147-A177-3AD203B41FA5}">
                      <a16:colId xmlns:a16="http://schemas.microsoft.com/office/drawing/2014/main" val="3646946790"/>
                    </a:ext>
                  </a:extLst>
                </a:gridCol>
              </a:tblGrid>
              <a:tr h="926471">
                <a:tc>
                  <a:txBody>
                    <a:bodyPr/>
                    <a:lstStyle/>
                    <a:p>
                      <a:pPr algn="ctr"/>
                      <a:r>
                        <a:rPr lang="en-US" sz="1200" dirty="0" smtClean="0">
                          <a:latin typeface="Calibri Body"/>
                        </a:rPr>
                        <a:t>4 FTEs</a:t>
                      </a:r>
                      <a:endParaRPr lang="en-US" sz="1200" dirty="0">
                        <a:latin typeface="Calibri Body"/>
                      </a:endParaRPr>
                    </a:p>
                  </a:txBody>
                  <a:tcPr anchor="ctr"/>
                </a:tc>
                <a:extLst>
                  <a:ext uri="{0D108BD9-81ED-4DB2-BD59-A6C34878D82A}">
                    <a16:rowId xmlns:a16="http://schemas.microsoft.com/office/drawing/2014/main" val="851346422"/>
                  </a:ext>
                </a:extLst>
              </a:tr>
            </a:tbl>
          </a:graphicData>
        </a:graphic>
      </p:graphicFrame>
      <p:sp>
        <p:nvSpPr>
          <p:cNvPr id="69" name="TextBox 68"/>
          <p:cNvSpPr txBox="1"/>
          <p:nvPr/>
        </p:nvSpPr>
        <p:spPr>
          <a:xfrm>
            <a:off x="7907318" y="2935036"/>
            <a:ext cx="760144" cy="25391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rPr>
              <a:t>Ramp up</a:t>
            </a:r>
            <a:endParaRPr kumimoji="0" lang="en-US" sz="1050" b="1" i="0" u="none" strike="noStrike" kern="0" cap="none" spc="0" normalizeH="0" baseline="0" noProof="0" dirty="0">
              <a:ln>
                <a:noFill/>
              </a:ln>
              <a:solidFill>
                <a:srgbClr val="000000"/>
              </a:solidFill>
              <a:effectLst/>
              <a:uLnTx/>
              <a:uFillTx/>
            </a:endParaRPr>
          </a:p>
        </p:txBody>
      </p:sp>
      <p:sp>
        <p:nvSpPr>
          <p:cNvPr id="70" name="5-Point Star 69"/>
          <p:cNvSpPr/>
          <p:nvPr/>
        </p:nvSpPr>
        <p:spPr>
          <a:xfrm>
            <a:off x="8615863" y="2973429"/>
            <a:ext cx="156660" cy="172118"/>
          </a:xfrm>
          <a:prstGeom prst="star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1612353137"/>
              </p:ext>
            </p:extLst>
          </p:nvPr>
        </p:nvGraphicFramePr>
        <p:xfrm>
          <a:off x="5667986" y="2403368"/>
          <a:ext cx="5709760" cy="420410"/>
        </p:xfrm>
        <a:graphic>
          <a:graphicData uri="http://schemas.openxmlformats.org/drawingml/2006/table">
            <a:tbl>
              <a:tblPr firstRow="1" bandRow="1">
                <a:tableStyleId>{5C22544A-7EE6-4342-B048-85BDC9FD1C3A}</a:tableStyleId>
              </a:tblPr>
              <a:tblGrid>
                <a:gridCol w="285488">
                  <a:extLst>
                    <a:ext uri="{9D8B030D-6E8A-4147-A177-3AD203B41FA5}">
                      <a16:colId xmlns:a16="http://schemas.microsoft.com/office/drawing/2014/main" val="3016615961"/>
                    </a:ext>
                  </a:extLst>
                </a:gridCol>
                <a:gridCol w="285488">
                  <a:extLst>
                    <a:ext uri="{9D8B030D-6E8A-4147-A177-3AD203B41FA5}">
                      <a16:colId xmlns:a16="http://schemas.microsoft.com/office/drawing/2014/main" val="4201092974"/>
                    </a:ext>
                  </a:extLst>
                </a:gridCol>
                <a:gridCol w="285488">
                  <a:extLst>
                    <a:ext uri="{9D8B030D-6E8A-4147-A177-3AD203B41FA5}">
                      <a16:colId xmlns:a16="http://schemas.microsoft.com/office/drawing/2014/main" val="2166919495"/>
                    </a:ext>
                  </a:extLst>
                </a:gridCol>
                <a:gridCol w="285488">
                  <a:extLst>
                    <a:ext uri="{9D8B030D-6E8A-4147-A177-3AD203B41FA5}">
                      <a16:colId xmlns:a16="http://schemas.microsoft.com/office/drawing/2014/main" val="1470398253"/>
                    </a:ext>
                  </a:extLst>
                </a:gridCol>
                <a:gridCol w="285488">
                  <a:extLst>
                    <a:ext uri="{9D8B030D-6E8A-4147-A177-3AD203B41FA5}">
                      <a16:colId xmlns:a16="http://schemas.microsoft.com/office/drawing/2014/main" val="4224680831"/>
                    </a:ext>
                  </a:extLst>
                </a:gridCol>
                <a:gridCol w="285488">
                  <a:extLst>
                    <a:ext uri="{9D8B030D-6E8A-4147-A177-3AD203B41FA5}">
                      <a16:colId xmlns:a16="http://schemas.microsoft.com/office/drawing/2014/main" val="3360462432"/>
                    </a:ext>
                  </a:extLst>
                </a:gridCol>
                <a:gridCol w="273920">
                  <a:extLst>
                    <a:ext uri="{9D8B030D-6E8A-4147-A177-3AD203B41FA5}">
                      <a16:colId xmlns:a16="http://schemas.microsoft.com/office/drawing/2014/main" val="1081447115"/>
                    </a:ext>
                  </a:extLst>
                </a:gridCol>
                <a:gridCol w="287383">
                  <a:extLst>
                    <a:ext uri="{9D8B030D-6E8A-4147-A177-3AD203B41FA5}">
                      <a16:colId xmlns:a16="http://schemas.microsoft.com/office/drawing/2014/main" val="2789723344"/>
                    </a:ext>
                  </a:extLst>
                </a:gridCol>
                <a:gridCol w="300446">
                  <a:extLst>
                    <a:ext uri="{9D8B030D-6E8A-4147-A177-3AD203B41FA5}">
                      <a16:colId xmlns:a16="http://schemas.microsoft.com/office/drawing/2014/main" val="765799136"/>
                    </a:ext>
                  </a:extLst>
                </a:gridCol>
                <a:gridCol w="274320">
                  <a:extLst>
                    <a:ext uri="{9D8B030D-6E8A-4147-A177-3AD203B41FA5}">
                      <a16:colId xmlns:a16="http://schemas.microsoft.com/office/drawing/2014/main" val="3325904463"/>
                    </a:ext>
                  </a:extLst>
                </a:gridCol>
                <a:gridCol w="287383">
                  <a:extLst>
                    <a:ext uri="{9D8B030D-6E8A-4147-A177-3AD203B41FA5}">
                      <a16:colId xmlns:a16="http://schemas.microsoft.com/office/drawing/2014/main" val="1420889738"/>
                    </a:ext>
                  </a:extLst>
                </a:gridCol>
                <a:gridCol w="300445">
                  <a:extLst>
                    <a:ext uri="{9D8B030D-6E8A-4147-A177-3AD203B41FA5}">
                      <a16:colId xmlns:a16="http://schemas.microsoft.com/office/drawing/2014/main" val="1469177671"/>
                    </a:ext>
                  </a:extLst>
                </a:gridCol>
                <a:gridCol w="274320">
                  <a:extLst>
                    <a:ext uri="{9D8B030D-6E8A-4147-A177-3AD203B41FA5}">
                      <a16:colId xmlns:a16="http://schemas.microsoft.com/office/drawing/2014/main" val="4130010687"/>
                    </a:ext>
                  </a:extLst>
                </a:gridCol>
                <a:gridCol w="300446">
                  <a:extLst>
                    <a:ext uri="{9D8B030D-6E8A-4147-A177-3AD203B41FA5}">
                      <a16:colId xmlns:a16="http://schemas.microsoft.com/office/drawing/2014/main" val="154926299"/>
                    </a:ext>
                  </a:extLst>
                </a:gridCol>
                <a:gridCol w="287383">
                  <a:extLst>
                    <a:ext uri="{9D8B030D-6E8A-4147-A177-3AD203B41FA5}">
                      <a16:colId xmlns:a16="http://schemas.microsoft.com/office/drawing/2014/main" val="895194115"/>
                    </a:ext>
                  </a:extLst>
                </a:gridCol>
                <a:gridCol w="274320">
                  <a:extLst>
                    <a:ext uri="{9D8B030D-6E8A-4147-A177-3AD203B41FA5}">
                      <a16:colId xmlns:a16="http://schemas.microsoft.com/office/drawing/2014/main" val="186813882"/>
                    </a:ext>
                  </a:extLst>
                </a:gridCol>
                <a:gridCol w="274320">
                  <a:extLst>
                    <a:ext uri="{9D8B030D-6E8A-4147-A177-3AD203B41FA5}">
                      <a16:colId xmlns:a16="http://schemas.microsoft.com/office/drawing/2014/main" val="384691272"/>
                    </a:ext>
                  </a:extLst>
                </a:gridCol>
                <a:gridCol w="274320">
                  <a:extLst>
                    <a:ext uri="{9D8B030D-6E8A-4147-A177-3AD203B41FA5}">
                      <a16:colId xmlns:a16="http://schemas.microsoft.com/office/drawing/2014/main" val="2018318780"/>
                    </a:ext>
                  </a:extLst>
                </a:gridCol>
                <a:gridCol w="287383">
                  <a:extLst>
                    <a:ext uri="{9D8B030D-6E8A-4147-A177-3AD203B41FA5}">
                      <a16:colId xmlns:a16="http://schemas.microsoft.com/office/drawing/2014/main" val="1987062015"/>
                    </a:ext>
                  </a:extLst>
                </a:gridCol>
                <a:gridCol w="300443">
                  <a:extLst>
                    <a:ext uri="{9D8B030D-6E8A-4147-A177-3AD203B41FA5}">
                      <a16:colId xmlns:a16="http://schemas.microsoft.com/office/drawing/2014/main" val="410469312"/>
                    </a:ext>
                  </a:extLst>
                </a:gridCol>
              </a:tblGrid>
              <a:tr h="420410">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latin typeface="Calibri Body"/>
                      </a:endParaRPr>
                    </a:p>
                  </a:txBody>
                  <a:tcPr anchor="ctr">
                    <a:solidFill>
                      <a:schemeClr val="bg1">
                        <a:lumMod val="95000"/>
                      </a:schemeClr>
                    </a:solidFill>
                  </a:tcPr>
                </a:tc>
                <a:tc>
                  <a:txBody>
                    <a:bodyPr/>
                    <a:lstStyle/>
                    <a:p>
                      <a:pPr algn="ctr"/>
                      <a:endParaRPr lang="en-US" sz="800" dirty="0">
                        <a:solidFill>
                          <a:schemeClr val="bg1"/>
                        </a:solidFill>
                        <a:latin typeface="Calibri Body"/>
                      </a:endParaRPr>
                    </a:p>
                  </a:txBody>
                  <a:tcPr anchor="ctr">
                    <a:solidFill>
                      <a:schemeClr val="bg1">
                        <a:lumMod val="95000"/>
                      </a:schemeClr>
                    </a:solidFill>
                  </a:tcPr>
                </a:tc>
                <a:tc>
                  <a:txBody>
                    <a:bodyPr/>
                    <a:lstStyle/>
                    <a:p>
                      <a:pPr algn="ctr"/>
                      <a:endParaRPr lang="en-US" sz="800" dirty="0">
                        <a:solidFill>
                          <a:schemeClr val="bg1"/>
                        </a:solidFill>
                        <a:latin typeface="Calibri Body"/>
                      </a:endParaRPr>
                    </a:p>
                  </a:txBody>
                  <a:tcPr anchor="ctr">
                    <a:solidFill>
                      <a:srgbClr val="00B050"/>
                    </a:solidFill>
                  </a:tcPr>
                </a:tc>
                <a:tc>
                  <a:txBody>
                    <a:bodyPr/>
                    <a:lstStyle/>
                    <a:p>
                      <a:pPr algn="ctr"/>
                      <a:endParaRPr lang="en-US" sz="800" dirty="0">
                        <a:solidFill>
                          <a:schemeClr val="bg1"/>
                        </a:solidFill>
                        <a:latin typeface="Calibri Body"/>
                      </a:endParaRPr>
                    </a:p>
                  </a:txBody>
                  <a:tcPr anchor="ctr">
                    <a:solidFill>
                      <a:srgbClr val="00B050"/>
                    </a:solidFill>
                  </a:tcPr>
                </a:tc>
                <a:tc>
                  <a:txBody>
                    <a:bodyPr/>
                    <a:lstStyle/>
                    <a:p>
                      <a:pPr algn="ctr"/>
                      <a:endParaRPr lang="en-US" sz="800" dirty="0">
                        <a:solidFill>
                          <a:schemeClr val="bg1"/>
                        </a:solidFill>
                        <a:latin typeface="Calibri Body"/>
                      </a:endParaRPr>
                    </a:p>
                  </a:txBody>
                  <a:tcPr anchor="ctr">
                    <a:solidFill>
                      <a:srgbClr val="00B050"/>
                    </a:solidFill>
                  </a:tcPr>
                </a:tc>
                <a:tc>
                  <a:txBody>
                    <a:bodyPr/>
                    <a:lstStyle/>
                    <a:p>
                      <a:pPr algn="ctr"/>
                      <a:endParaRPr lang="en-US" sz="800" dirty="0">
                        <a:latin typeface="Calibri Body"/>
                      </a:endParaRPr>
                    </a:p>
                  </a:txBody>
                  <a:tcPr anchor="ctr">
                    <a:solidFill>
                      <a:schemeClr val="bg1">
                        <a:lumMod val="65000"/>
                      </a:schemeClr>
                    </a:solidFill>
                  </a:tcPr>
                </a:tc>
                <a:tc>
                  <a:txBody>
                    <a:bodyPr/>
                    <a:lstStyle/>
                    <a:p>
                      <a:pPr algn="ctr"/>
                      <a:endParaRPr lang="en-US" sz="800" dirty="0">
                        <a:solidFill>
                          <a:schemeClr val="bg1"/>
                        </a:solidFill>
                        <a:latin typeface="Calibri Body"/>
                      </a:endParaRPr>
                    </a:p>
                  </a:txBody>
                  <a:tcPr anchor="ctr">
                    <a:solidFill>
                      <a:schemeClr val="bg1">
                        <a:lumMod val="65000"/>
                      </a:schemeClr>
                    </a:solidFill>
                  </a:tcPr>
                </a:tc>
                <a:tc>
                  <a:txBody>
                    <a:bodyPr/>
                    <a:lstStyle/>
                    <a:p>
                      <a:pPr algn="ctr"/>
                      <a:endParaRPr lang="en-US" sz="800" dirty="0">
                        <a:solidFill>
                          <a:schemeClr val="bg1"/>
                        </a:solidFill>
                        <a:latin typeface="Calibri Body"/>
                      </a:endParaRPr>
                    </a:p>
                  </a:txBody>
                  <a:tcPr anchor="ctr">
                    <a:solidFill>
                      <a:schemeClr val="accent3">
                        <a:lumMod val="75000"/>
                      </a:schemeClr>
                    </a:solidFill>
                  </a:tcPr>
                </a:tc>
                <a:tc>
                  <a:txBody>
                    <a:bodyPr/>
                    <a:lstStyle/>
                    <a:p>
                      <a:pPr algn="ctr"/>
                      <a:endParaRPr lang="en-US" sz="800" dirty="0">
                        <a:solidFill>
                          <a:schemeClr val="bg1"/>
                        </a:solidFill>
                        <a:latin typeface="Calibri Body"/>
                      </a:endParaRPr>
                    </a:p>
                  </a:txBody>
                  <a:tcPr anchor="ctr">
                    <a:solidFill>
                      <a:schemeClr val="bg1">
                        <a:lumMod val="65000"/>
                      </a:schemeClr>
                    </a:solidFill>
                  </a:tcPr>
                </a:tc>
                <a:tc>
                  <a:txBody>
                    <a:bodyPr/>
                    <a:lstStyle/>
                    <a:p>
                      <a:pPr algn="ctr"/>
                      <a:endParaRPr lang="en-US" sz="700" b="0" dirty="0">
                        <a:solidFill>
                          <a:schemeClr val="bg1"/>
                        </a:solidFill>
                        <a:latin typeface="Calibri Body"/>
                      </a:endParaRPr>
                    </a:p>
                  </a:txBody>
                  <a:tcPr anchor="ctr">
                    <a:solidFill>
                      <a:srgbClr val="FFC000"/>
                    </a:solidFill>
                  </a:tcPr>
                </a:tc>
                <a:tc>
                  <a:txBody>
                    <a:bodyPr/>
                    <a:lstStyle/>
                    <a:p>
                      <a:pPr algn="ctr"/>
                      <a:endParaRPr lang="en-US" sz="700" b="0" dirty="0">
                        <a:solidFill>
                          <a:schemeClr val="bg1"/>
                        </a:solidFill>
                        <a:latin typeface="Calibri Body"/>
                      </a:endParaRPr>
                    </a:p>
                  </a:txBody>
                  <a:tcPr anchor="ctr">
                    <a:solidFill>
                      <a:srgbClr val="FFC000"/>
                    </a:solidFill>
                  </a:tcPr>
                </a:tc>
                <a:tc>
                  <a:txBody>
                    <a:bodyPr/>
                    <a:lstStyle/>
                    <a:p>
                      <a:pPr algn="ctr"/>
                      <a:endParaRPr lang="en-US" sz="800" dirty="0">
                        <a:solidFill>
                          <a:schemeClr val="bg1"/>
                        </a:solidFill>
                        <a:latin typeface="Calibri Body"/>
                      </a:endParaRPr>
                    </a:p>
                  </a:txBody>
                  <a:tcPr anchor="ctr">
                    <a:solidFill>
                      <a:srgbClr val="FFC000"/>
                    </a:solidFill>
                  </a:tcPr>
                </a:tc>
                <a:tc>
                  <a:txBody>
                    <a:bodyPr/>
                    <a:lstStyle/>
                    <a:p>
                      <a:pPr algn="ctr"/>
                      <a:endParaRPr lang="en-US" sz="800" dirty="0">
                        <a:solidFill>
                          <a:schemeClr val="bg1"/>
                        </a:solidFill>
                        <a:latin typeface="Calibri Body"/>
                      </a:endParaRPr>
                    </a:p>
                  </a:txBody>
                  <a:tcPr anchor="ctr">
                    <a:solidFill>
                      <a:srgbClr val="FFC000"/>
                    </a:solidFill>
                  </a:tcPr>
                </a:tc>
                <a:tc>
                  <a:txBody>
                    <a:bodyPr/>
                    <a:lstStyle/>
                    <a:p>
                      <a:pPr algn="ctr"/>
                      <a:endParaRPr lang="en-US" sz="800" dirty="0">
                        <a:solidFill>
                          <a:schemeClr val="bg1"/>
                        </a:solidFill>
                        <a:latin typeface="Calibri Body"/>
                      </a:endParaRPr>
                    </a:p>
                  </a:txBody>
                  <a:tcPr anchor="ctr">
                    <a:solidFill>
                      <a:srgbClr val="FFC000"/>
                    </a:solidFill>
                  </a:tcPr>
                </a:tc>
                <a:tc>
                  <a:txBody>
                    <a:bodyPr/>
                    <a:lstStyle/>
                    <a:p>
                      <a:pPr algn="ctr"/>
                      <a:endParaRPr lang="en-US" sz="800" dirty="0">
                        <a:solidFill>
                          <a:schemeClr val="bg1"/>
                        </a:solidFill>
                        <a:latin typeface="Calibri Body"/>
                      </a:endParaRPr>
                    </a:p>
                  </a:txBody>
                  <a:tcPr anchor="ctr">
                    <a:solidFill>
                      <a:srgbClr val="FFC000"/>
                    </a:solidFill>
                  </a:tcPr>
                </a:tc>
                <a:tc>
                  <a:txBody>
                    <a:bodyPr/>
                    <a:lstStyle/>
                    <a:p>
                      <a:pPr algn="ctr"/>
                      <a:endParaRPr lang="en-US" sz="800" dirty="0">
                        <a:solidFill>
                          <a:schemeClr val="bg1"/>
                        </a:solidFill>
                        <a:latin typeface="Calibri Body"/>
                      </a:endParaRPr>
                    </a:p>
                  </a:txBody>
                  <a:tcPr anchor="ctr">
                    <a:solidFill>
                      <a:schemeClr val="bg1">
                        <a:lumMod val="95000"/>
                      </a:schemeClr>
                    </a:solidFill>
                  </a:tcPr>
                </a:tc>
                <a:extLst>
                  <a:ext uri="{0D108BD9-81ED-4DB2-BD59-A6C34878D82A}">
                    <a16:rowId xmlns:a16="http://schemas.microsoft.com/office/drawing/2014/main" val="2317216407"/>
                  </a:ext>
                </a:extLst>
              </a:tr>
            </a:tbl>
          </a:graphicData>
        </a:graphic>
      </p:graphicFrame>
      <p:grpSp>
        <p:nvGrpSpPr>
          <p:cNvPr id="44" name="Group 43"/>
          <p:cNvGrpSpPr/>
          <p:nvPr/>
        </p:nvGrpSpPr>
        <p:grpSpPr>
          <a:xfrm>
            <a:off x="9177322" y="980551"/>
            <a:ext cx="182880" cy="1826429"/>
            <a:chOff x="6385768" y="1048116"/>
            <a:chExt cx="182880" cy="2901995"/>
          </a:xfrm>
        </p:grpSpPr>
        <p:sp>
          <p:nvSpPr>
            <p:cNvPr id="45" name="Flowchart: Merge 44"/>
            <p:cNvSpPr/>
            <p:nvPr/>
          </p:nvSpPr>
          <p:spPr>
            <a:xfrm>
              <a:off x="6385768" y="1048116"/>
              <a:ext cx="182880" cy="182880"/>
            </a:xfrm>
            <a:prstGeom prst="flowChartMerge">
              <a:avLst/>
            </a:prstGeom>
            <a:solidFill>
              <a:srgbClr val="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46" name="Straight Connector 45"/>
            <p:cNvCxnSpPr/>
            <p:nvPr/>
          </p:nvCxnSpPr>
          <p:spPr>
            <a:xfrm>
              <a:off x="6484900" y="1334925"/>
              <a:ext cx="0" cy="2615186"/>
            </a:xfrm>
            <a:prstGeom prst="line">
              <a:avLst/>
            </a:prstGeom>
            <a:noFill/>
            <a:ln w="28575" cap="flat" cmpd="sng" algn="ctr">
              <a:solidFill>
                <a:srgbClr val="000000"/>
              </a:solidFill>
              <a:prstDash val="dash"/>
            </a:ln>
            <a:effectLst/>
          </p:spPr>
        </p:cxnSp>
      </p:grpSp>
      <p:sp>
        <p:nvSpPr>
          <p:cNvPr id="2" name="5-Point Star 1"/>
          <p:cNvSpPr/>
          <p:nvPr/>
        </p:nvSpPr>
        <p:spPr>
          <a:xfrm>
            <a:off x="11097490" y="2451796"/>
            <a:ext cx="279943" cy="257251"/>
          </a:xfrm>
          <a:prstGeom prst="star5">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ext uri="{D42A27DB-BD31-4B8C-83A1-F6EECF244321}">
                <p14:modId xmlns:p14="http://schemas.microsoft.com/office/powerpoint/2010/main" val="3514956359"/>
              </p:ext>
            </p:extLst>
          </p:nvPr>
        </p:nvGraphicFramePr>
        <p:xfrm>
          <a:off x="4000794" y="2382778"/>
          <a:ext cx="920877" cy="461590"/>
        </p:xfrm>
        <a:graphic>
          <a:graphicData uri="http://schemas.openxmlformats.org/drawingml/2006/table">
            <a:tbl>
              <a:tblPr firstRow="1" bandRow="1">
                <a:tableStyleId>{5C22544A-7EE6-4342-B048-85BDC9FD1C3A}</a:tableStyleId>
              </a:tblPr>
              <a:tblGrid>
                <a:gridCol w="920877">
                  <a:extLst>
                    <a:ext uri="{9D8B030D-6E8A-4147-A177-3AD203B41FA5}">
                      <a16:colId xmlns:a16="http://schemas.microsoft.com/office/drawing/2014/main" val="3646946790"/>
                    </a:ext>
                  </a:extLst>
                </a:gridCol>
              </a:tblGrid>
              <a:tr h="461590">
                <a:tc>
                  <a:txBody>
                    <a:bodyPr/>
                    <a:lstStyle/>
                    <a:p>
                      <a:pPr algn="ctr"/>
                      <a:r>
                        <a:rPr lang="en-US" sz="1200" dirty="0" smtClean="0">
                          <a:latin typeface="Calibri Body"/>
                        </a:rPr>
                        <a:t>Paper Mail</a:t>
                      </a:r>
                      <a:endParaRPr lang="en-US" sz="1200" dirty="0">
                        <a:latin typeface="Calibri Body"/>
                      </a:endParaRPr>
                    </a:p>
                  </a:txBody>
                  <a:tcPr anchor="ctr"/>
                </a:tc>
                <a:extLst>
                  <a:ext uri="{0D108BD9-81ED-4DB2-BD59-A6C34878D82A}">
                    <a16:rowId xmlns:a16="http://schemas.microsoft.com/office/drawing/2014/main" val="851346422"/>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291315549"/>
              </p:ext>
            </p:extLst>
          </p:nvPr>
        </p:nvGraphicFramePr>
        <p:xfrm>
          <a:off x="4000794" y="1917898"/>
          <a:ext cx="920877" cy="464879"/>
        </p:xfrm>
        <a:graphic>
          <a:graphicData uri="http://schemas.openxmlformats.org/drawingml/2006/table">
            <a:tbl>
              <a:tblPr firstRow="1" bandRow="1">
                <a:tableStyleId>{5C22544A-7EE6-4342-B048-85BDC9FD1C3A}</a:tableStyleId>
              </a:tblPr>
              <a:tblGrid>
                <a:gridCol w="920877">
                  <a:extLst>
                    <a:ext uri="{9D8B030D-6E8A-4147-A177-3AD203B41FA5}">
                      <a16:colId xmlns:a16="http://schemas.microsoft.com/office/drawing/2014/main" val="3646946790"/>
                    </a:ext>
                  </a:extLst>
                </a:gridCol>
              </a:tblGrid>
              <a:tr h="464879">
                <a:tc>
                  <a:txBody>
                    <a:bodyPr/>
                    <a:lstStyle/>
                    <a:p>
                      <a:pPr algn="ctr"/>
                      <a:r>
                        <a:rPr lang="en-US" sz="1200" dirty="0" smtClean="0">
                          <a:latin typeface="Calibri Body"/>
                        </a:rPr>
                        <a:t>GL Mailbox</a:t>
                      </a:r>
                      <a:endParaRPr lang="en-US" sz="1200" dirty="0">
                        <a:latin typeface="Calibri Body"/>
                      </a:endParaRPr>
                    </a:p>
                  </a:txBody>
                  <a:tcPr anchor="ctr"/>
                </a:tc>
                <a:extLst>
                  <a:ext uri="{0D108BD9-81ED-4DB2-BD59-A6C34878D82A}">
                    <a16:rowId xmlns:a16="http://schemas.microsoft.com/office/drawing/2014/main" val="851346422"/>
                  </a:ext>
                </a:extLst>
              </a:tr>
            </a:tbl>
          </a:graphicData>
        </a:graphic>
      </p:graphicFrame>
      <p:sp>
        <p:nvSpPr>
          <p:cNvPr id="3" name="TextBox 2"/>
          <p:cNvSpPr txBox="1"/>
          <p:nvPr/>
        </p:nvSpPr>
        <p:spPr>
          <a:xfrm>
            <a:off x="5697830" y="2053028"/>
            <a:ext cx="2795637" cy="184666"/>
          </a:xfrm>
          <a:prstGeom prst="rect">
            <a:avLst/>
          </a:prstGeom>
          <a:noFill/>
        </p:spPr>
        <p:txBody>
          <a:bodyPr wrap="none" lIns="0" tIns="0" rIns="0" bIns="0" rtlCol="0">
            <a:spAutoFit/>
          </a:bodyPr>
          <a:lstStyle/>
          <a:p>
            <a:r>
              <a:rPr lang="en-US" sz="1200" b="1" dirty="0" smtClean="0"/>
              <a:t>Moved to Steady State from WC 06/07 </a:t>
            </a:r>
          </a:p>
        </p:txBody>
      </p:sp>
    </p:spTree>
    <p:extLst>
      <p:ext uri="{BB962C8B-B14F-4D97-AF65-F5344CB8AC3E}">
        <p14:creationId xmlns:p14="http://schemas.microsoft.com/office/powerpoint/2010/main" val="3309464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60671" y="41624"/>
            <a:ext cx="7682325" cy="645676"/>
          </a:xfrm>
        </p:spPr>
        <p:txBody>
          <a:bodyPr>
            <a:normAutofit/>
          </a:bodyPr>
          <a:lstStyle/>
          <a:p>
            <a:r>
              <a:rPr lang="en-US" sz="2400" dirty="0" smtClean="0">
                <a:latin typeface="Calibri heading"/>
              </a:rPr>
              <a:t>Paper mail - Performance dashboard</a:t>
            </a:r>
            <a:endParaRPr lang="en-US" sz="2400" dirty="0">
              <a:latin typeface="Calibri heading"/>
            </a:endParaRPr>
          </a:p>
        </p:txBody>
      </p:sp>
      <p:sp>
        <p:nvSpPr>
          <p:cNvPr id="19" name="TextBox 18"/>
          <p:cNvSpPr txBox="1"/>
          <p:nvPr/>
        </p:nvSpPr>
        <p:spPr>
          <a:xfrm>
            <a:off x="7605134" y="906381"/>
            <a:ext cx="3594303" cy="215444"/>
          </a:xfrm>
          <a:prstGeom prst="rect">
            <a:avLst/>
          </a:prstGeom>
          <a:noFill/>
        </p:spPr>
        <p:txBody>
          <a:bodyPr wrap="square" lIns="0" tIns="0" rIns="0" bIns="0" rtlCol="0">
            <a:spAutoFit/>
          </a:bodyPr>
          <a:lstStyle/>
          <a:p>
            <a:r>
              <a:rPr lang="en-US" sz="1400" b="1" u="sng" dirty="0" smtClean="0">
                <a:latin typeface="+mj-lt"/>
              </a:rPr>
              <a:t>Key Points/Observations </a:t>
            </a:r>
          </a:p>
        </p:txBody>
      </p:sp>
      <p:sp>
        <p:nvSpPr>
          <p:cNvPr id="13" name="Rectangle 12"/>
          <p:cNvSpPr/>
          <p:nvPr/>
        </p:nvSpPr>
        <p:spPr>
          <a:xfrm>
            <a:off x="259307" y="1260542"/>
            <a:ext cx="7051414" cy="1482658"/>
          </a:xfrm>
          <a:prstGeom prst="rect">
            <a:avLst/>
          </a:prstGeom>
          <a:noFill/>
          <a:ln w="12700" cap="flat" cmpd="sng" algn="ctr">
            <a:solidFill>
              <a:schemeClr val="tx1"/>
            </a:solidFill>
            <a:prstDash val="dash"/>
          </a:ln>
          <a:effectLst/>
        </p:spPr>
        <p:txBody>
          <a:bodyPr rtlCol="0" anchor="t"/>
          <a:lstStyle/>
          <a:p>
            <a:pPr marR="0" lvl="0" algn="just" defTabSz="914400" eaLnBrk="1" fontAlgn="auto" latinLnBrk="0" hangingPunct="1">
              <a:lnSpc>
                <a:spcPct val="100000"/>
              </a:lnSpc>
              <a:spcBef>
                <a:spcPts val="0"/>
              </a:spcBef>
              <a:spcAft>
                <a:spcPts val="0"/>
              </a:spcAft>
              <a:buClrTx/>
              <a:buSzTx/>
              <a:tabLst/>
              <a:defRPr/>
            </a:pPr>
            <a:endParaRPr lang="en-US" sz="900" b="1" u="sng" kern="0" dirty="0"/>
          </a:p>
        </p:txBody>
      </p:sp>
      <p:sp>
        <p:nvSpPr>
          <p:cNvPr id="22" name="TextBox 21"/>
          <p:cNvSpPr txBox="1"/>
          <p:nvPr/>
        </p:nvSpPr>
        <p:spPr>
          <a:xfrm>
            <a:off x="368948" y="860214"/>
            <a:ext cx="3594303" cy="215444"/>
          </a:xfrm>
          <a:prstGeom prst="rect">
            <a:avLst/>
          </a:prstGeom>
          <a:noFill/>
        </p:spPr>
        <p:txBody>
          <a:bodyPr wrap="square" lIns="0" tIns="0" rIns="0" bIns="0" rtlCol="0">
            <a:spAutoFit/>
          </a:bodyPr>
          <a:lstStyle/>
          <a:p>
            <a:r>
              <a:rPr lang="en-US" sz="1400" b="1" u="sng" dirty="0" smtClean="0">
                <a:latin typeface="Calibri Body"/>
              </a:rPr>
              <a:t>Nesting Performance Snippet</a:t>
            </a:r>
            <a:r>
              <a:rPr lang="en-US" sz="1200" b="1" u="sng" dirty="0" smtClean="0"/>
              <a:t>:</a:t>
            </a:r>
          </a:p>
        </p:txBody>
      </p:sp>
      <p:sp>
        <p:nvSpPr>
          <p:cNvPr id="2" name="TextBox 1"/>
          <p:cNvSpPr txBox="1"/>
          <p:nvPr/>
        </p:nvSpPr>
        <p:spPr>
          <a:xfrm>
            <a:off x="368948" y="1474334"/>
            <a:ext cx="6511962" cy="1107996"/>
          </a:xfrm>
          <a:prstGeom prst="rect">
            <a:avLst/>
          </a:prstGeom>
          <a:noFill/>
        </p:spPr>
        <p:txBody>
          <a:bodyPr wrap="square" lIns="0" tIns="0" rIns="0" bIns="0" rtlCol="0">
            <a:spAutoFit/>
          </a:bodyPr>
          <a:lstStyle/>
          <a:p>
            <a:pPr algn="just">
              <a:defRPr/>
            </a:pPr>
            <a:r>
              <a:rPr lang="en-US" sz="1200" b="1" u="sng" kern="0" dirty="0" smtClean="0">
                <a:latin typeface="+mj-lt"/>
              </a:rPr>
              <a:t>Paper Mail</a:t>
            </a:r>
            <a:r>
              <a:rPr lang="en-US" sz="1200" b="1" kern="0" dirty="0" smtClean="0">
                <a:latin typeface="+mj-lt"/>
              </a:rPr>
              <a:t>:</a:t>
            </a:r>
            <a:endParaRPr lang="en-US" sz="1200" kern="0" dirty="0">
              <a:latin typeface="+mj-lt"/>
            </a:endParaRPr>
          </a:p>
          <a:p>
            <a:pPr marL="171450" lvl="0" indent="-171450" algn="just">
              <a:buFont typeface="Arial" panose="020B0604020202020204" pitchFamily="34" charset="0"/>
              <a:buChar char="•"/>
              <a:defRPr/>
            </a:pPr>
            <a:r>
              <a:rPr lang="en-US" sz="1200" kern="0" dirty="0">
                <a:latin typeface="+mj-lt"/>
              </a:rPr>
              <a:t>Total number </a:t>
            </a:r>
            <a:r>
              <a:rPr lang="en-US" sz="1200" kern="0" dirty="0" smtClean="0">
                <a:latin typeface="+mj-lt"/>
              </a:rPr>
              <a:t>of cases processed during nesting phase - 391</a:t>
            </a:r>
          </a:p>
          <a:p>
            <a:pPr marL="171450" lvl="0" indent="-171450" algn="just">
              <a:buFont typeface="Arial" panose="020B0604020202020204" pitchFamily="34" charset="0"/>
              <a:buChar char="•"/>
              <a:defRPr/>
            </a:pPr>
            <a:r>
              <a:rPr lang="en-US" sz="1200" kern="0" dirty="0" smtClean="0">
                <a:latin typeface="+mj-lt"/>
              </a:rPr>
              <a:t>Quality audits performed for 100% cases</a:t>
            </a:r>
          </a:p>
          <a:p>
            <a:pPr marL="171450" indent="-171450" algn="just">
              <a:buFont typeface="Arial" panose="020B0604020202020204" pitchFamily="34" charset="0"/>
              <a:buChar char="•"/>
              <a:defRPr/>
            </a:pPr>
            <a:r>
              <a:rPr lang="en-US" sz="1200" dirty="0"/>
              <a:t>Over all 2 feedback received on May 17 </a:t>
            </a:r>
          </a:p>
          <a:p>
            <a:pPr marL="171450" lvl="0" indent="-171450" algn="just">
              <a:buFont typeface="Arial" panose="020B0604020202020204" pitchFamily="34" charset="0"/>
              <a:buChar char="•"/>
              <a:defRPr/>
            </a:pPr>
            <a:r>
              <a:rPr lang="en-US" sz="1200" kern="0" dirty="0" smtClean="0">
                <a:latin typeface="+mj-lt"/>
              </a:rPr>
              <a:t>Feedbacks shared with team in an expedited manner to avoid repetition in errors</a:t>
            </a:r>
          </a:p>
          <a:p>
            <a:pPr marL="171450" lvl="0" indent="-171450" algn="just">
              <a:buFont typeface="Arial" panose="020B0604020202020204" pitchFamily="34" charset="0"/>
              <a:buChar char="•"/>
              <a:defRPr/>
            </a:pPr>
            <a:r>
              <a:rPr lang="en-US" sz="1200" dirty="0" smtClean="0">
                <a:latin typeface="+mj-lt"/>
              </a:rPr>
              <a:t>Team achieved 100% quality score since day 2 of Ramp</a:t>
            </a:r>
          </a:p>
        </p:txBody>
      </p:sp>
      <p:sp>
        <p:nvSpPr>
          <p:cNvPr id="12" name="Rectangle 11"/>
          <p:cNvSpPr/>
          <p:nvPr/>
        </p:nvSpPr>
        <p:spPr>
          <a:xfrm>
            <a:off x="7605134" y="1260542"/>
            <a:ext cx="4350304" cy="4673878"/>
          </a:xfrm>
          <a:prstGeom prst="rect">
            <a:avLst/>
          </a:prstGeom>
          <a:noFill/>
          <a:ln w="12700" cap="flat" cmpd="sng" algn="ctr">
            <a:solidFill>
              <a:schemeClr val="tx1"/>
            </a:solidFill>
            <a:prstDash val="dash"/>
          </a:ln>
          <a:effectLst/>
        </p:spPr>
        <p:txBody>
          <a:bodyPr rtlCol="0" anchor="t"/>
          <a:lstStyle/>
          <a:p>
            <a:pPr marR="0" lvl="0" algn="just" defTabSz="914400" eaLnBrk="1" fontAlgn="auto" latinLnBrk="0" hangingPunct="1">
              <a:lnSpc>
                <a:spcPct val="100000"/>
              </a:lnSpc>
              <a:spcBef>
                <a:spcPts val="0"/>
              </a:spcBef>
              <a:spcAft>
                <a:spcPts val="0"/>
              </a:spcAft>
              <a:buClrTx/>
              <a:buSzTx/>
              <a:tabLst/>
              <a:defRPr/>
            </a:pPr>
            <a:r>
              <a:rPr lang="en-US" sz="1200" b="1" u="sng" kern="0" dirty="0" smtClean="0">
                <a:latin typeface="+mj-lt"/>
              </a:rPr>
              <a:t>Queues in scope</a:t>
            </a:r>
            <a:r>
              <a:rPr lang="en-US" sz="1200" b="1" kern="0" dirty="0" smtClean="0">
                <a:latin typeface="+mj-lt"/>
              </a:rPr>
              <a:t>:  </a:t>
            </a:r>
            <a:r>
              <a:rPr lang="en-US" sz="1200" kern="0" dirty="0" smtClean="0">
                <a:latin typeface="+mj-lt"/>
              </a:rPr>
              <a:t> Non restricted files</a:t>
            </a:r>
            <a:endParaRPr lang="en-US" sz="1200" kern="0" dirty="0">
              <a:latin typeface="+mj-lt"/>
            </a:endParaRPr>
          </a:p>
          <a:p>
            <a:pPr marR="0" lvl="0" algn="just" defTabSz="914400" eaLnBrk="1" fontAlgn="auto" latinLnBrk="0" hangingPunct="1">
              <a:lnSpc>
                <a:spcPct val="100000"/>
              </a:lnSpc>
              <a:spcBef>
                <a:spcPts val="0"/>
              </a:spcBef>
              <a:spcAft>
                <a:spcPts val="0"/>
              </a:spcAft>
              <a:buClrTx/>
              <a:buSzTx/>
              <a:tabLst/>
              <a:defRPr/>
            </a:pPr>
            <a:endParaRPr lang="en-US" sz="1200" kern="0" dirty="0" smtClean="0">
              <a:latin typeface="+mj-lt"/>
            </a:endParaRPr>
          </a:p>
          <a:p>
            <a:pPr lvl="0" algn="just">
              <a:defRPr/>
            </a:pPr>
            <a:r>
              <a:rPr lang="en-US" sz="1200" b="1" u="sng" kern="0" dirty="0">
                <a:latin typeface="+mj-lt"/>
              </a:rPr>
              <a:t>Queues </a:t>
            </a:r>
            <a:r>
              <a:rPr lang="en-US" sz="1200" b="1" u="sng" kern="0" dirty="0" smtClean="0">
                <a:latin typeface="+mj-lt"/>
              </a:rPr>
              <a:t>out of scope</a:t>
            </a:r>
            <a:r>
              <a:rPr lang="en-US" sz="1200" b="1" kern="0" dirty="0">
                <a:latin typeface="+mj-lt"/>
              </a:rPr>
              <a:t>: </a:t>
            </a:r>
            <a:r>
              <a:rPr lang="en-US" sz="1200" kern="0" dirty="0" smtClean="0">
                <a:latin typeface="+mj-lt"/>
              </a:rPr>
              <a:t>Restricted Files</a:t>
            </a:r>
            <a:endParaRPr lang="en-US" sz="1200" kern="0" dirty="0">
              <a:latin typeface="+mj-lt"/>
            </a:endParaRPr>
          </a:p>
          <a:p>
            <a:pPr marR="0" lvl="0" algn="just" defTabSz="914400" eaLnBrk="1" fontAlgn="auto" latinLnBrk="0" hangingPunct="1">
              <a:lnSpc>
                <a:spcPct val="100000"/>
              </a:lnSpc>
              <a:spcBef>
                <a:spcPts val="0"/>
              </a:spcBef>
              <a:spcAft>
                <a:spcPts val="0"/>
              </a:spcAft>
              <a:buClrTx/>
              <a:buSzTx/>
              <a:tabLst/>
              <a:defRPr/>
            </a:pPr>
            <a:endParaRPr lang="en-US" sz="1200" kern="0" dirty="0" smtClean="0">
              <a:latin typeface="+mj-lt"/>
            </a:endParaRPr>
          </a:p>
          <a:p>
            <a:pPr lvl="0" algn="just">
              <a:defRPr/>
            </a:pPr>
            <a:r>
              <a:rPr lang="en-US" sz="1200" b="1" u="sng" kern="0" dirty="0" smtClean="0">
                <a:latin typeface="+mj-lt"/>
              </a:rPr>
              <a:t>Quality </a:t>
            </a:r>
            <a:r>
              <a:rPr lang="en-US" sz="1200" b="1" u="sng" kern="0" dirty="0">
                <a:latin typeface="+mj-lt"/>
              </a:rPr>
              <a:t>(Critical)</a:t>
            </a:r>
            <a:r>
              <a:rPr lang="en-US" sz="1200" b="1" kern="0" dirty="0">
                <a:latin typeface="+mj-lt"/>
              </a:rPr>
              <a:t> : </a:t>
            </a:r>
            <a:endParaRPr lang="en-US" sz="1200" b="1" kern="0" dirty="0" smtClean="0">
              <a:latin typeface="+mj-lt"/>
            </a:endParaRPr>
          </a:p>
          <a:p>
            <a:pPr marL="171450" lvl="0" indent="-171450" algn="just">
              <a:buFont typeface="Arial" panose="020B0604020202020204" pitchFamily="34" charset="0"/>
              <a:buChar char="•"/>
              <a:defRPr/>
            </a:pPr>
            <a:r>
              <a:rPr lang="en-US" sz="1200" kern="0" dirty="0" smtClean="0">
                <a:latin typeface="+mj-lt"/>
              </a:rPr>
              <a:t>Paper mail: 50% </a:t>
            </a:r>
            <a:r>
              <a:rPr lang="en-US" sz="1200" kern="0" dirty="0">
                <a:latin typeface="+mj-lt"/>
              </a:rPr>
              <a:t>t</a:t>
            </a:r>
            <a:r>
              <a:rPr lang="en-US" sz="1200" kern="0" dirty="0" smtClean="0">
                <a:latin typeface="+mj-lt"/>
              </a:rPr>
              <a:t>ransactions first 5 weeks &amp; then 25% transaction from week 6 and during steady state</a:t>
            </a:r>
          </a:p>
          <a:p>
            <a:pPr marL="628650" lvl="1" indent="-171450" algn="just">
              <a:buFont typeface="Arial" panose="020B0604020202020204" pitchFamily="34" charset="0"/>
              <a:buChar char="•"/>
              <a:defRPr/>
            </a:pPr>
            <a:r>
              <a:rPr lang="en-US" sz="1200" kern="0" dirty="0" smtClean="0">
                <a:latin typeface="+mj-lt"/>
              </a:rPr>
              <a:t>Quality audits will be performed by </a:t>
            </a:r>
            <a:r>
              <a:rPr lang="en-US" sz="1200" kern="0" dirty="0" err="1" smtClean="0">
                <a:latin typeface="+mj-lt"/>
              </a:rPr>
              <a:t>Pru</a:t>
            </a:r>
            <a:r>
              <a:rPr lang="en-US" sz="1200" kern="0" dirty="0" smtClean="0">
                <a:latin typeface="+mj-lt"/>
              </a:rPr>
              <a:t> SMEs till steady state</a:t>
            </a:r>
          </a:p>
          <a:p>
            <a:pPr marL="628650" lvl="1" indent="-171450" algn="just">
              <a:buFont typeface="Arial" panose="020B0604020202020204" pitchFamily="34" charset="0"/>
              <a:buChar char="•"/>
              <a:defRPr/>
            </a:pPr>
            <a:r>
              <a:rPr lang="en-US" sz="1200" kern="0" dirty="0" smtClean="0">
                <a:latin typeface="+mj-lt"/>
              </a:rPr>
              <a:t>Well </a:t>
            </a:r>
            <a:r>
              <a:rPr lang="en-US" sz="1200" kern="0" dirty="0">
                <a:latin typeface="+mj-lt"/>
              </a:rPr>
              <a:t>defined quality audit parameters are available in Quality Tracking System (QTS) to record audit </a:t>
            </a:r>
            <a:r>
              <a:rPr lang="en-US" sz="1200" kern="0" dirty="0" smtClean="0">
                <a:latin typeface="+mj-lt"/>
              </a:rPr>
              <a:t>score. </a:t>
            </a:r>
          </a:p>
          <a:p>
            <a:pPr marL="628650" lvl="1" indent="-171450" algn="just">
              <a:buFont typeface="Arial" panose="020B0604020202020204" pitchFamily="34" charset="0"/>
              <a:buChar char="•"/>
              <a:defRPr/>
            </a:pPr>
            <a:r>
              <a:rPr lang="en-US" sz="1200" kern="0" dirty="0" smtClean="0">
                <a:latin typeface="+mj-lt"/>
              </a:rPr>
              <a:t>Quality target and quality ramp plan to be discussed and agreed</a:t>
            </a:r>
          </a:p>
          <a:p>
            <a:pPr lvl="0" algn="just">
              <a:defRPr/>
            </a:pPr>
            <a:endParaRPr lang="en-US" sz="1200" b="1" u="sng" kern="0" dirty="0" smtClean="0">
              <a:latin typeface="+mj-lt"/>
            </a:endParaRPr>
          </a:p>
          <a:p>
            <a:pPr lvl="0" algn="just">
              <a:defRPr/>
            </a:pPr>
            <a:r>
              <a:rPr lang="en-US" sz="1200" b="1" u="sng" kern="0" dirty="0">
                <a:latin typeface="+mj-lt"/>
              </a:rPr>
              <a:t>Volume/Production</a:t>
            </a:r>
            <a:r>
              <a:rPr lang="en-US" sz="1200" b="1" kern="0" dirty="0">
                <a:latin typeface="+mj-lt"/>
              </a:rPr>
              <a:t>: </a:t>
            </a:r>
            <a:endParaRPr lang="en-US" sz="1200" b="1" kern="0" dirty="0" smtClean="0">
              <a:latin typeface="+mj-lt"/>
            </a:endParaRPr>
          </a:p>
          <a:p>
            <a:pPr marL="171450" indent="-171450" algn="just">
              <a:buFont typeface="Arial" panose="020B0604020202020204" pitchFamily="34" charset="0"/>
              <a:buChar char="•"/>
              <a:defRPr/>
            </a:pPr>
            <a:r>
              <a:rPr lang="en-US" sz="1200" kern="0" dirty="0" smtClean="0">
                <a:latin typeface="+mj-lt"/>
              </a:rPr>
              <a:t>Week on week ramp volume agreed with </a:t>
            </a:r>
            <a:r>
              <a:rPr lang="en-US" sz="1200" kern="0" dirty="0" err="1" smtClean="0">
                <a:latin typeface="+mj-lt"/>
              </a:rPr>
              <a:t>Pru</a:t>
            </a:r>
            <a:r>
              <a:rPr lang="en-US" sz="1200" kern="0" dirty="0" smtClean="0">
                <a:latin typeface="+mj-lt"/>
              </a:rPr>
              <a:t>, however, the actual volume is on the lower side due to seasonality </a:t>
            </a:r>
          </a:p>
          <a:p>
            <a:pPr marL="171450" indent="-171450" algn="just">
              <a:buFont typeface="Arial" panose="020B0604020202020204" pitchFamily="34" charset="0"/>
              <a:buChar char="•"/>
              <a:defRPr/>
            </a:pPr>
            <a:endParaRPr lang="en-US" sz="1200" b="1" u="sng" kern="0" dirty="0">
              <a:latin typeface="+mj-lt"/>
            </a:endParaRPr>
          </a:p>
          <a:p>
            <a:pPr lvl="0" algn="just">
              <a:defRPr/>
            </a:pPr>
            <a:r>
              <a:rPr lang="en-US" sz="1200" b="1" u="sng" kern="0" dirty="0">
                <a:latin typeface="+mj-lt"/>
              </a:rPr>
              <a:t>TAT (Turn Around Time</a:t>
            </a:r>
            <a:r>
              <a:rPr lang="en-US" sz="1200" b="1" u="sng" kern="0" dirty="0" smtClean="0">
                <a:latin typeface="+mj-lt"/>
              </a:rPr>
              <a:t>)</a:t>
            </a:r>
          </a:p>
          <a:p>
            <a:pPr marL="171450" lvl="0" indent="-171450" algn="just">
              <a:buFont typeface="Arial" panose="020B0604020202020204" pitchFamily="34" charset="0"/>
              <a:buChar char="•"/>
              <a:defRPr/>
            </a:pPr>
            <a:r>
              <a:rPr lang="en-US" sz="1200" kern="0" dirty="0">
                <a:latin typeface="+mj-lt"/>
              </a:rPr>
              <a:t> 100% </a:t>
            </a:r>
            <a:r>
              <a:rPr lang="en-US" sz="1200" kern="0" dirty="0" smtClean="0">
                <a:latin typeface="+mj-lt"/>
              </a:rPr>
              <a:t>of agreed ramp volume to be touched on the day of receive </a:t>
            </a:r>
          </a:p>
        </p:txBody>
      </p:sp>
      <p:sp>
        <p:nvSpPr>
          <p:cNvPr id="6" name="TextBox 5"/>
          <p:cNvSpPr txBox="1"/>
          <p:nvPr/>
        </p:nvSpPr>
        <p:spPr>
          <a:xfrm>
            <a:off x="259307" y="6623161"/>
            <a:ext cx="2810980" cy="138499"/>
          </a:xfrm>
          <a:prstGeom prst="rect">
            <a:avLst/>
          </a:prstGeom>
          <a:noFill/>
        </p:spPr>
        <p:txBody>
          <a:bodyPr wrap="square" lIns="0" tIns="0" rIns="0" bIns="0" rtlCol="0">
            <a:spAutoFit/>
          </a:bodyPr>
          <a:lstStyle/>
          <a:p>
            <a:r>
              <a:rPr lang="en-US" sz="900" i="1" dirty="0" smtClean="0"/>
              <a:t>*Performance data is from 02/08/2021 to 04/02/2021</a:t>
            </a:r>
          </a:p>
        </p:txBody>
      </p:sp>
      <p:pic>
        <p:nvPicPr>
          <p:cNvPr id="3" name="Picture 2"/>
          <p:cNvPicPr>
            <a:picLocks noChangeAspect="1"/>
          </p:cNvPicPr>
          <p:nvPr/>
        </p:nvPicPr>
        <p:blipFill>
          <a:blip r:embed="rId2"/>
          <a:stretch>
            <a:fillRect/>
          </a:stretch>
        </p:blipFill>
        <p:spPr>
          <a:xfrm>
            <a:off x="259307" y="3316442"/>
            <a:ext cx="7051414" cy="2617978"/>
          </a:xfrm>
          <a:prstGeom prst="rect">
            <a:avLst/>
          </a:prstGeom>
          <a:ln w="12700">
            <a:solidFill>
              <a:schemeClr val="tx1"/>
            </a:solidFill>
          </a:ln>
        </p:spPr>
      </p:pic>
    </p:spTree>
    <p:extLst>
      <p:ext uri="{BB962C8B-B14F-4D97-AF65-F5344CB8AC3E}">
        <p14:creationId xmlns:p14="http://schemas.microsoft.com/office/powerpoint/2010/main" val="2707160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3"/>
          <p:cNvSpPr>
            <a:spLocks noGrp="1"/>
          </p:cNvSpPr>
          <p:nvPr>
            <p:ph type="body" sz="quarter" idx="13"/>
          </p:nvPr>
        </p:nvSpPr>
        <p:spPr>
          <a:xfrm>
            <a:off x="457200" y="91440"/>
            <a:ext cx="7947546" cy="585920"/>
          </a:xfrm>
        </p:spPr>
        <p:txBody>
          <a:bodyPr vert="horz" lIns="0" tIns="0" rIns="0" bIns="0" rtlCol="0" anchor="ctr">
            <a:normAutofit/>
          </a:bodyPr>
          <a:lstStyle/>
          <a:p>
            <a:pPr>
              <a:spcBef>
                <a:spcPct val="0"/>
              </a:spcBef>
              <a:spcAft>
                <a:spcPct val="0"/>
              </a:spcAft>
            </a:pPr>
            <a:r>
              <a:rPr lang="en-US" sz="2400" spc="-10" dirty="0" smtClean="0">
                <a:latin typeface="Calibri heading"/>
              </a:rPr>
              <a:t>Go/ No - </a:t>
            </a:r>
            <a:r>
              <a:rPr lang="en-US" sz="2400" spc="-10" dirty="0">
                <a:latin typeface="Calibri heading"/>
              </a:rPr>
              <a:t>go Tollgate</a:t>
            </a:r>
          </a:p>
        </p:txBody>
      </p:sp>
      <p:graphicFrame>
        <p:nvGraphicFramePr>
          <p:cNvPr id="53" name="Content Placeholder 3"/>
          <p:cNvGraphicFramePr>
            <a:graphicFrameLocks/>
          </p:cNvGraphicFramePr>
          <p:nvPr>
            <p:extLst>
              <p:ext uri="{D42A27DB-BD31-4B8C-83A1-F6EECF244321}">
                <p14:modId xmlns:p14="http://schemas.microsoft.com/office/powerpoint/2010/main" val="4044690954"/>
              </p:ext>
            </p:extLst>
          </p:nvPr>
        </p:nvGraphicFramePr>
        <p:xfrm>
          <a:off x="204991" y="929754"/>
          <a:ext cx="11654914" cy="3820289"/>
        </p:xfrm>
        <a:graphic>
          <a:graphicData uri="http://schemas.openxmlformats.org/drawingml/2006/table">
            <a:tbl>
              <a:tblPr firstRow="1" bandRow="1">
                <a:tableStyleId>{5C22544A-7EE6-4342-B048-85BDC9FD1C3A}</a:tableStyleId>
              </a:tblPr>
              <a:tblGrid>
                <a:gridCol w="2479582">
                  <a:extLst>
                    <a:ext uri="{9D8B030D-6E8A-4147-A177-3AD203B41FA5}">
                      <a16:colId xmlns:a16="http://schemas.microsoft.com/office/drawing/2014/main" val="20000"/>
                    </a:ext>
                  </a:extLst>
                </a:gridCol>
                <a:gridCol w="775532">
                  <a:extLst>
                    <a:ext uri="{9D8B030D-6E8A-4147-A177-3AD203B41FA5}">
                      <a16:colId xmlns:a16="http://schemas.microsoft.com/office/drawing/2014/main" val="20001"/>
                    </a:ext>
                  </a:extLst>
                </a:gridCol>
                <a:gridCol w="8399800">
                  <a:extLst>
                    <a:ext uri="{9D8B030D-6E8A-4147-A177-3AD203B41FA5}">
                      <a16:colId xmlns:a16="http://schemas.microsoft.com/office/drawing/2014/main" val="20002"/>
                    </a:ext>
                  </a:extLst>
                </a:gridCol>
              </a:tblGrid>
              <a:tr h="360179">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r>
                        <a:rPr lang="en-US" sz="1200" b="1" dirty="0" smtClean="0">
                          <a:latin typeface="+mj-lt"/>
                          <a:cs typeface="Arial" panose="020B0604020202020204" pitchFamily="34" charset="0"/>
                        </a:rPr>
                        <a:t>Parameters</a:t>
                      </a:r>
                      <a:endParaRPr lang="en-US" sz="1200" b="1" dirty="0">
                        <a:solidFill>
                          <a:schemeClr val="bg1"/>
                        </a:solidFill>
                        <a:latin typeface="+mj-lt"/>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algn="ctr"/>
                      <a:r>
                        <a:rPr lang="en-US" sz="1200" b="1" dirty="0" smtClean="0">
                          <a:latin typeface="+mj-lt"/>
                          <a:cs typeface="Arial" panose="020B0604020202020204" pitchFamily="34" charset="0"/>
                        </a:rPr>
                        <a:t>Status</a:t>
                      </a:r>
                      <a:endParaRPr lang="en-US" sz="1200" b="1" dirty="0">
                        <a:solidFill>
                          <a:schemeClr val="bg1"/>
                        </a:solidFill>
                        <a:latin typeface="+mj-lt"/>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b="1" kern="1200">
                          <a:solidFill>
                            <a:schemeClr val="lt1"/>
                          </a:solidFill>
                          <a:latin typeface="Century Gothic"/>
                        </a:defRPr>
                      </a:lvl1pPr>
                      <a:lvl2pPr marL="457200" algn="l" defTabSz="914400" rtl="0" eaLnBrk="1" latinLnBrk="0" hangingPunct="1">
                        <a:defRPr sz="1800" b="1" kern="1200">
                          <a:solidFill>
                            <a:schemeClr val="lt1"/>
                          </a:solidFill>
                          <a:latin typeface="Century Gothic"/>
                        </a:defRPr>
                      </a:lvl2pPr>
                      <a:lvl3pPr marL="914400" algn="l" defTabSz="914400" rtl="0" eaLnBrk="1" latinLnBrk="0" hangingPunct="1">
                        <a:defRPr sz="1800" b="1" kern="1200">
                          <a:solidFill>
                            <a:schemeClr val="lt1"/>
                          </a:solidFill>
                          <a:latin typeface="Century Gothic"/>
                        </a:defRPr>
                      </a:lvl3pPr>
                      <a:lvl4pPr marL="1371600" algn="l" defTabSz="914400" rtl="0" eaLnBrk="1" latinLnBrk="0" hangingPunct="1">
                        <a:defRPr sz="1800" b="1" kern="1200">
                          <a:solidFill>
                            <a:schemeClr val="lt1"/>
                          </a:solidFill>
                          <a:latin typeface="Century Gothic"/>
                        </a:defRPr>
                      </a:lvl4pPr>
                      <a:lvl5pPr marL="1828800" algn="l" defTabSz="914400" rtl="0" eaLnBrk="1" latinLnBrk="0" hangingPunct="1">
                        <a:defRPr sz="1800" b="1" kern="1200">
                          <a:solidFill>
                            <a:schemeClr val="lt1"/>
                          </a:solidFill>
                          <a:latin typeface="Century Gothic"/>
                        </a:defRPr>
                      </a:lvl5pPr>
                      <a:lvl6pPr marL="2286000" algn="l" defTabSz="914400" rtl="0" eaLnBrk="1" latinLnBrk="0" hangingPunct="1">
                        <a:defRPr sz="1800" b="1" kern="1200">
                          <a:solidFill>
                            <a:schemeClr val="lt1"/>
                          </a:solidFill>
                          <a:latin typeface="Century Gothic"/>
                        </a:defRPr>
                      </a:lvl6pPr>
                      <a:lvl7pPr marL="2743200" algn="l" defTabSz="914400" rtl="0" eaLnBrk="1" latinLnBrk="0" hangingPunct="1">
                        <a:defRPr sz="1800" b="1" kern="1200">
                          <a:solidFill>
                            <a:schemeClr val="lt1"/>
                          </a:solidFill>
                          <a:latin typeface="Century Gothic"/>
                        </a:defRPr>
                      </a:lvl7pPr>
                      <a:lvl8pPr marL="3200400" algn="l" defTabSz="914400" rtl="0" eaLnBrk="1" latinLnBrk="0" hangingPunct="1">
                        <a:defRPr sz="1800" b="1" kern="1200">
                          <a:solidFill>
                            <a:schemeClr val="lt1"/>
                          </a:solidFill>
                          <a:latin typeface="Century Gothic"/>
                        </a:defRPr>
                      </a:lvl8pPr>
                      <a:lvl9pPr marL="3657600" algn="l" defTabSz="914400" rtl="0" eaLnBrk="1" latinLnBrk="0" hangingPunct="1">
                        <a:defRPr sz="1800" b="1" kern="1200">
                          <a:solidFill>
                            <a:schemeClr val="lt1"/>
                          </a:solidFill>
                          <a:latin typeface="Century Gothic"/>
                        </a:defRPr>
                      </a:lvl9pPr>
                    </a:lstStyle>
                    <a:p>
                      <a:pPr algn="ctr"/>
                      <a:r>
                        <a:rPr lang="en-US" sz="1200" b="1" dirty="0" smtClean="0">
                          <a:latin typeface="+mj-lt"/>
                          <a:cs typeface="Arial" panose="020B0604020202020204" pitchFamily="34" charset="0"/>
                        </a:rPr>
                        <a:t>Comments</a:t>
                      </a:r>
                      <a:endParaRPr lang="en-US" sz="1200" b="1" dirty="0">
                        <a:solidFill>
                          <a:schemeClr val="bg1"/>
                        </a:solidFill>
                        <a:latin typeface="+mj-lt"/>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339">
                <a:tc>
                  <a:txBody>
                    <a:bodyPr/>
                    <a:lstStyle/>
                    <a:p>
                      <a:r>
                        <a:rPr lang="en-US" sz="1200" dirty="0" smtClean="0">
                          <a:solidFill>
                            <a:schemeClr val="tx1"/>
                          </a:solidFill>
                          <a:latin typeface="Calibri Body"/>
                          <a:cs typeface="Arial" panose="020B0604020202020204" pitchFamily="34" charset="0"/>
                        </a:rPr>
                        <a:t>Legal &amp; Contract</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p>
                      <a:pPr algn="ctr"/>
                      <a:endParaRPr lang="en-US" sz="1200" dirty="0">
                        <a:solidFill>
                          <a:schemeClr val="tx1"/>
                        </a:solidFill>
                        <a:latin typeface="+mj-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F78C34"/>
                        </a:buClr>
                        <a:buSzTx/>
                        <a:buFont typeface="Arial" panose="020B0604020202020204" pitchFamily="34" charset="0"/>
                        <a:buNone/>
                        <a:tabLst/>
                        <a:defRPr/>
                      </a:pPr>
                      <a:r>
                        <a:rPr kumimoji="0" lang="en-US" sz="1200" i="0" strike="noStrike" kern="0" cap="none" spc="0" normalizeH="0" noProof="0" dirty="0" smtClean="0">
                          <a:ln>
                            <a:noFill/>
                          </a:ln>
                          <a:effectLst/>
                          <a:uLnTx/>
                          <a:uFillTx/>
                          <a:latin typeface="Calibri heading"/>
                        </a:rPr>
                        <a:t>Change Request executed on May 17. </a:t>
                      </a:r>
                      <a:r>
                        <a:rPr lang="en-US" sz="1200" kern="0" dirty="0" smtClean="0">
                          <a:latin typeface="Calibri heading"/>
                        </a:rPr>
                        <a:t>No Specific requirement identified during KT to initiate any further change</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59527341"/>
                  </a:ext>
                </a:extLst>
              </a:tr>
              <a:tr h="388339">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latin typeface="Calibri Body"/>
                          <a:cs typeface="Arial" panose="020B0604020202020204" pitchFamily="34" charset="0"/>
                        </a:rPr>
                        <a:t>Organization &amp; People </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lvl="0" indent="0" algn="just">
                        <a:buFont typeface="Arial" panose="020B0604020202020204" pitchFamily="34" charset="0"/>
                        <a:buNone/>
                        <a:defRPr/>
                      </a:pPr>
                      <a:r>
                        <a:rPr lang="en-US" sz="1200" kern="0" dirty="0" smtClean="0">
                          <a:latin typeface="Calibri heading"/>
                        </a:rPr>
                        <a:t>06 resources deployed for GL Mailbox &amp; Paper</a:t>
                      </a:r>
                      <a:r>
                        <a:rPr lang="en-US" sz="1200" kern="0" baseline="0" dirty="0" smtClean="0">
                          <a:latin typeface="Calibri heading"/>
                        </a:rPr>
                        <a:t> Mail</a:t>
                      </a:r>
                      <a:r>
                        <a:rPr lang="en-US" sz="1200" kern="0" dirty="0" smtClean="0">
                          <a:latin typeface="Calibri heading"/>
                        </a:rPr>
                        <a:t>. Total 6</a:t>
                      </a:r>
                      <a:r>
                        <a:rPr lang="en-US" sz="1200" kern="0" baseline="0" dirty="0" smtClean="0">
                          <a:latin typeface="Calibri heading"/>
                        </a:rPr>
                        <a:t> </a:t>
                      </a:r>
                      <a:r>
                        <a:rPr lang="en-US" sz="1200" kern="0" dirty="0" smtClean="0">
                          <a:latin typeface="Calibri heading"/>
                        </a:rPr>
                        <a:t>resources deployed against the requirement of 4 FTEs</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3318">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latin typeface="Calibri Body"/>
                          <a:cs typeface="Arial" panose="020B0604020202020204" pitchFamily="34" charset="0"/>
                        </a:rPr>
                        <a:t>Quality (Audits during Ramp and</a:t>
                      </a:r>
                      <a:r>
                        <a:rPr lang="en-US" sz="1200" baseline="0" dirty="0" smtClean="0">
                          <a:latin typeface="Calibri Body"/>
                          <a:cs typeface="Arial" panose="020B0604020202020204" pitchFamily="34" charset="0"/>
                        </a:rPr>
                        <a:t> </a:t>
                      </a:r>
                      <a:r>
                        <a:rPr lang="en-US" sz="1200" dirty="0" smtClean="0">
                          <a:latin typeface="Calibri Body"/>
                          <a:cs typeface="Arial" panose="020B0604020202020204" pitchFamily="34" charset="0"/>
                        </a:rPr>
                        <a:t>Steady</a:t>
                      </a:r>
                      <a:r>
                        <a:rPr lang="en-US" sz="1200" baseline="0" dirty="0" smtClean="0">
                          <a:latin typeface="Calibri Body"/>
                          <a:cs typeface="Arial" panose="020B0604020202020204" pitchFamily="34" charset="0"/>
                        </a:rPr>
                        <a:t> State</a:t>
                      </a:r>
                      <a:r>
                        <a:rPr lang="en-US" sz="1200" dirty="0" smtClean="0">
                          <a:latin typeface="Calibri Body"/>
                          <a:cs typeface="Arial" panose="020B0604020202020204" pitchFamily="34" charset="0"/>
                        </a:rPr>
                        <a:t>)</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marR="0" lvl="0" indent="0" algn="l" defTabSz="914400" rtl="0" eaLnBrk="1" fontAlgn="auto" latinLnBrk="0" hangingPunct="1">
                        <a:lnSpc>
                          <a:spcPct val="100000"/>
                        </a:lnSpc>
                        <a:spcBef>
                          <a:spcPts val="0"/>
                        </a:spcBef>
                        <a:spcAft>
                          <a:spcPts val="0"/>
                        </a:spcAft>
                        <a:buClr>
                          <a:srgbClr val="F78C34"/>
                        </a:buClr>
                        <a:buSzTx/>
                        <a:buFont typeface="Arial" panose="020B0604020202020204" pitchFamily="34" charset="0"/>
                        <a:buNone/>
                        <a:tabLst/>
                        <a:defRPr/>
                      </a:pPr>
                      <a:r>
                        <a:rPr lang="en-US" sz="1200" dirty="0" smtClean="0">
                          <a:solidFill>
                            <a:schemeClr val="dk1"/>
                          </a:solidFill>
                          <a:latin typeface="Calibri heading"/>
                          <a:cs typeface="Arial" panose="020B0604020202020204" pitchFamily="34" charset="0"/>
                        </a:rPr>
                        <a:t>EXL QA names shared with</a:t>
                      </a:r>
                      <a:r>
                        <a:rPr lang="en-US" sz="1200" baseline="0" dirty="0" smtClean="0">
                          <a:solidFill>
                            <a:schemeClr val="dk1"/>
                          </a:solidFill>
                          <a:latin typeface="Calibri heading"/>
                          <a:cs typeface="Arial" panose="020B0604020202020204" pitchFamily="34" charset="0"/>
                        </a:rPr>
                        <a:t> </a:t>
                      </a:r>
                      <a:r>
                        <a:rPr lang="en-US" sz="1200" baseline="0" dirty="0" err="1" smtClean="0">
                          <a:solidFill>
                            <a:schemeClr val="dk1"/>
                          </a:solidFill>
                          <a:latin typeface="Calibri heading"/>
                          <a:cs typeface="Arial" panose="020B0604020202020204" pitchFamily="34" charset="0"/>
                        </a:rPr>
                        <a:t>Pru</a:t>
                      </a:r>
                      <a:r>
                        <a:rPr lang="en-US" sz="1200" baseline="0" dirty="0" smtClean="0">
                          <a:solidFill>
                            <a:schemeClr val="dk1"/>
                          </a:solidFill>
                          <a:latin typeface="Calibri heading"/>
                          <a:cs typeface="Arial" panose="020B0604020202020204" pitchFamily="34" charset="0"/>
                        </a:rPr>
                        <a:t>. Training &amp; certification process is in progress. </a:t>
                      </a:r>
                      <a:r>
                        <a:rPr lang="en-US" sz="1200" baseline="0" dirty="0" err="1" smtClean="0">
                          <a:solidFill>
                            <a:schemeClr val="dk1"/>
                          </a:solidFill>
                          <a:latin typeface="Calibri heading"/>
                          <a:cs typeface="Arial" panose="020B0604020202020204" pitchFamily="34" charset="0"/>
                        </a:rPr>
                        <a:t>Pru</a:t>
                      </a:r>
                      <a:r>
                        <a:rPr lang="en-US" sz="1200" baseline="0" dirty="0" smtClean="0">
                          <a:solidFill>
                            <a:schemeClr val="dk1"/>
                          </a:solidFill>
                          <a:latin typeface="Calibri heading"/>
                          <a:cs typeface="Arial" panose="020B0604020202020204" pitchFamily="34" charset="0"/>
                        </a:rPr>
                        <a:t> to do quality checks during ramp phase</a:t>
                      </a:r>
                      <a:endParaRPr lang="en-US" sz="1200" kern="0" dirty="0" smtClean="0">
                        <a:latin typeface="Calibri heading"/>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339">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latin typeface="Calibri Body"/>
                          <a:cs typeface="Arial" panose="020B0604020202020204" pitchFamily="34" charset="0"/>
                        </a:rPr>
                        <a:t>Training</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indent="0" algn="l" defTabSz="914400" rtl="0" eaLnBrk="1" latinLnBrk="0" hangingPunct="1">
                        <a:buFontTx/>
                        <a:buNone/>
                      </a:pPr>
                      <a:r>
                        <a:rPr lang="en-US" sz="1200" kern="1200" baseline="0" dirty="0" smtClean="0">
                          <a:solidFill>
                            <a:schemeClr val="dk1"/>
                          </a:solidFill>
                          <a:latin typeface="Calibri heading"/>
                          <a:ea typeface="+mn-ea"/>
                          <a:cs typeface="Arial" panose="020B0604020202020204" pitchFamily="34" charset="0"/>
                        </a:rPr>
                        <a:t>Training took place via MS Teams as per plan. SOPs/Job aids available in Prudential share point.</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038655"/>
                  </a:ext>
                </a:extLst>
              </a:tr>
              <a:tr h="388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Calibri Body"/>
                          <a:ea typeface="+mn-ea"/>
                          <a:cs typeface="Arial" panose="020B0604020202020204" pitchFamily="34" charset="0"/>
                        </a:rPr>
                        <a:t>Process SOP/Workflow Design</a:t>
                      </a:r>
                    </a:p>
                  </a:txBody>
                  <a:tcPr anchor="ctr">
                    <a:lnL w="12700" cap="flat" cmpd="sng" algn="ctr">
                      <a:solidFill>
                        <a:schemeClr val="tx1"/>
                      </a:solidFill>
                      <a:prstDash val="solid"/>
                      <a:round/>
                      <a:headEnd type="none" w="med" len="med"/>
                      <a:tailEnd type="none" w="med" len="med"/>
                    </a:lnL>
                  </a:tcPr>
                </a:tc>
                <a:tc>
                  <a:txBody>
                    <a:bodyPr/>
                    <a:lstStyle/>
                    <a:p>
                      <a:pPr algn="ctr"/>
                      <a:endParaRPr lang="en-US" sz="1200" dirty="0">
                        <a:solidFill>
                          <a:schemeClr val="tx1"/>
                        </a:solidFill>
                        <a:latin typeface="+mj-lt"/>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Calibri heading"/>
                          <a:ea typeface="+mn-ea"/>
                          <a:cs typeface="Arial" panose="020B0604020202020204" pitchFamily="34" charset="0"/>
                        </a:rPr>
                        <a:t>No SOP updation requirement identified. SOPs are available in SharePoint. Existing workflow design to be followed and is available in prudential network.</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88339">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latin typeface="Calibri Body"/>
                          <a:cs typeface="Arial" panose="020B0604020202020204" pitchFamily="34" charset="0"/>
                        </a:rPr>
                        <a:t>Communication/Governance Plan</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algn="l" defTabSz="914400" rtl="0" eaLnBrk="1" latinLnBrk="0" hangingPunct="1"/>
                      <a:r>
                        <a:rPr lang="en-US" sz="1200" kern="1200" baseline="0" dirty="0" smtClean="0">
                          <a:solidFill>
                            <a:schemeClr val="dk1"/>
                          </a:solidFill>
                          <a:latin typeface="Calibri heading"/>
                          <a:ea typeface="+mn-ea"/>
                          <a:cs typeface="Arial" panose="020B0604020202020204" pitchFamily="34" charset="0"/>
                        </a:rPr>
                        <a:t>Weekly operation touch base meetings scheduled between Prudential and EXL stakeholders </a:t>
                      </a:r>
                      <a:endParaRPr lang="en-US" sz="1200" kern="1200" baseline="0" dirty="0">
                        <a:solidFill>
                          <a:schemeClr val="dk1"/>
                        </a:solidFill>
                        <a:latin typeface="Calibri heading"/>
                        <a:ea typeface="+mn-ea"/>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93945485"/>
                  </a:ext>
                </a:extLst>
              </a:tr>
              <a:tr h="422918">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kern="1200" baseline="0" dirty="0" smtClean="0">
                          <a:solidFill>
                            <a:schemeClr val="dk1"/>
                          </a:solidFill>
                          <a:latin typeface="Calibri Body"/>
                          <a:ea typeface="+mn-ea"/>
                          <a:cs typeface="Arial" panose="020B0604020202020204" pitchFamily="34" charset="0"/>
                        </a:rPr>
                        <a:t>SLA Baselining &amp; Data Collection</a:t>
                      </a:r>
                      <a:endParaRPr lang="en-US" sz="1200" kern="1200" baseline="0" dirty="0">
                        <a:solidFill>
                          <a:schemeClr val="dk1"/>
                        </a:solidFill>
                        <a:latin typeface="Calibri Body"/>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kern="1200" baseline="0" dirty="0">
                        <a:solidFill>
                          <a:schemeClr val="dk1"/>
                        </a:solidFill>
                        <a:latin typeface="+mj-lt"/>
                        <a:ea typeface="+mn-ea"/>
                        <a:cs typeface="Arial" panose="020B0604020202020204" pitchFamily="34" charset="0"/>
                      </a:endParaRPr>
                    </a:p>
                  </a:txBody>
                  <a:tcPr anchor="ct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rgbClr val="000000"/>
                          </a:solidFill>
                          <a:effectLst/>
                          <a:uLnTx/>
                          <a:uFillTx/>
                          <a:latin typeface="Calibri heading"/>
                          <a:ea typeface="+mn-ea"/>
                          <a:cs typeface="Arial" panose="020B0604020202020204" pitchFamily="34" charset="0"/>
                        </a:rPr>
                        <a:t>EXL to start the SLA baselining activity once the team moved to steady state</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13318">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r>
                        <a:rPr lang="en-US" sz="1200" dirty="0" smtClean="0">
                          <a:solidFill>
                            <a:schemeClr val="tx1"/>
                          </a:solidFill>
                          <a:latin typeface="Calibri Body"/>
                          <a:cs typeface="Arial" panose="020B0604020202020204" pitchFamily="34" charset="0"/>
                        </a:rPr>
                        <a:t>Infrastructure</a:t>
                      </a:r>
                      <a:r>
                        <a:rPr lang="en-US" sz="1200" baseline="0" dirty="0" smtClean="0">
                          <a:solidFill>
                            <a:schemeClr val="tx1"/>
                          </a:solidFill>
                          <a:latin typeface="Calibri Body"/>
                          <a:cs typeface="Arial" panose="020B0604020202020204" pitchFamily="34" charset="0"/>
                        </a:rPr>
                        <a:t> &amp; Technology</a:t>
                      </a:r>
                      <a:endParaRPr lang="en-US" sz="1200" dirty="0">
                        <a:solidFill>
                          <a:schemeClr val="tx1"/>
                        </a:solidFill>
                        <a:latin typeface="Calibri Body"/>
                        <a:cs typeface="Arial" panose="020B0604020202020204" pitchFamily="34"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a:endParaRPr lang="en-US" sz="1200" dirty="0">
                        <a:solidFill>
                          <a:schemeClr val="tx1"/>
                        </a:solidFill>
                        <a:latin typeface="+mj-lt"/>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algn="l" defTabSz="914400" rtl="0" eaLnBrk="1" latinLnBrk="0" hangingPunct="1"/>
                      <a:r>
                        <a:rPr lang="en-US" sz="1200" kern="1200" baseline="0" dirty="0" smtClean="0">
                          <a:solidFill>
                            <a:schemeClr val="dk1"/>
                          </a:solidFill>
                          <a:latin typeface="Calibri heading"/>
                          <a:ea typeface="+mn-ea"/>
                          <a:cs typeface="Arial" panose="020B0604020202020204" pitchFamily="34" charset="0"/>
                        </a:rPr>
                        <a:t>Applications access granted for all users. No hardware &amp; software requirement is pending. WFH enabled for all users</a:t>
                      </a:r>
                      <a:endParaRPr lang="en-US" sz="1200" kern="1200" baseline="0" dirty="0">
                        <a:solidFill>
                          <a:schemeClr val="dk1"/>
                        </a:solidFill>
                        <a:latin typeface="Calibri heading"/>
                        <a:ea typeface="+mn-ea"/>
                        <a:cs typeface="Arial" panose="020B0604020202020204" pitchFamily="34"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360708604"/>
              </p:ext>
            </p:extLst>
          </p:nvPr>
        </p:nvGraphicFramePr>
        <p:xfrm>
          <a:off x="204991" y="5017598"/>
          <a:ext cx="6928433" cy="1387590"/>
        </p:xfrm>
        <a:graphic>
          <a:graphicData uri="http://schemas.openxmlformats.org/drawingml/2006/table">
            <a:tbl>
              <a:tblPr/>
              <a:tblGrid>
                <a:gridCol w="746652">
                  <a:extLst>
                    <a:ext uri="{9D8B030D-6E8A-4147-A177-3AD203B41FA5}">
                      <a16:colId xmlns:a16="http://schemas.microsoft.com/office/drawing/2014/main" val="20000"/>
                    </a:ext>
                  </a:extLst>
                </a:gridCol>
                <a:gridCol w="6181781">
                  <a:extLst>
                    <a:ext uri="{9D8B030D-6E8A-4147-A177-3AD203B41FA5}">
                      <a16:colId xmlns:a16="http://schemas.microsoft.com/office/drawing/2014/main" val="20001"/>
                    </a:ext>
                  </a:extLst>
                </a:gridCol>
              </a:tblGrid>
              <a:tr h="231265">
                <a:tc>
                  <a:txBody>
                    <a:bodyPr/>
                    <a:lstStyle/>
                    <a:p>
                      <a:pPr marL="0" algn="ctr" defTabSz="914400" rtl="0" eaLnBrk="1" fontAlgn="b" latinLnBrk="0" hangingPunct="1"/>
                      <a:r>
                        <a:rPr lang="en-US" sz="1050" b="1" kern="1200" dirty="0" smtClean="0">
                          <a:solidFill>
                            <a:schemeClr val="lt1"/>
                          </a:solidFill>
                          <a:latin typeface="Calibri Body"/>
                          <a:ea typeface="+mn-ea"/>
                          <a:cs typeface="+mn-cs"/>
                        </a:rPr>
                        <a:t>Status</a:t>
                      </a:r>
                      <a:endParaRPr lang="en-US" sz="1050" b="1" kern="1200" dirty="0">
                        <a:solidFill>
                          <a:schemeClr val="lt1"/>
                        </a:solidFill>
                        <a:latin typeface="Calibri Body"/>
                        <a:ea typeface="+mn-ea"/>
                        <a:cs typeface="+mn-cs"/>
                      </a:endParaRPr>
                    </a:p>
                  </a:txBody>
                  <a:tcPr marT="9525" marB="0" anchor="ctr">
                    <a:lnL w="12700" cap="flat" cmpd="sng" algn="ctr">
                      <a:solidFill>
                        <a:srgbClr val="3F3F3F">
                          <a:lumMod val="40000"/>
                          <a:lumOff val="60000"/>
                        </a:srgbClr>
                      </a:solidFill>
                      <a:prstDash val="solid"/>
                      <a:round/>
                      <a:headEnd type="none" w="med" len="med"/>
                      <a:tailEnd type="none" w="med" len="med"/>
                    </a:lnL>
                    <a:lnR w="12700" cmpd="sng">
                      <a:solidFill>
                        <a:srgbClr val="FFFFFF"/>
                      </a:solidFill>
                    </a:lnR>
                    <a:lnT w="12700" cap="flat" cmpd="sng" algn="ctr">
                      <a:solidFill>
                        <a:srgbClr val="3F3F3F">
                          <a:lumMod val="40000"/>
                          <a:lumOff val="60000"/>
                        </a:srgbClr>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marL="0" algn="ctr" defTabSz="914400" rtl="0" eaLnBrk="1" fontAlgn="b" latinLnBrk="0" hangingPunct="1"/>
                      <a:r>
                        <a:rPr lang="en-US" sz="1050" b="1" kern="1200" dirty="0">
                          <a:solidFill>
                            <a:schemeClr val="lt1"/>
                          </a:solidFill>
                          <a:latin typeface="Calibri Body"/>
                          <a:ea typeface="+mn-ea"/>
                          <a:cs typeface="+mn-cs"/>
                        </a:rPr>
                        <a:t>Description </a:t>
                      </a:r>
                    </a:p>
                  </a:txBody>
                  <a:tcPr marT="9525"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3F3F3F">
                          <a:lumMod val="40000"/>
                          <a:lumOff val="60000"/>
                        </a:srgbClr>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rgbClr val="FF0000"/>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rgbClr val="FF0000"/>
                          </a:solidFill>
                          <a:effectLst/>
                          <a:latin typeface="Calibri Body"/>
                        </a:rPr>
                        <a:t>Task or Activity delayed, re-plan required, impacts GNG or other tasks</a:t>
                      </a:r>
                      <a:endParaRPr lang="en-US" sz="1050" b="0" i="0" u="none" strike="noStrike" dirty="0">
                        <a:solidFill>
                          <a:srgbClr val="FF0000"/>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mpd="sng">
                      <a:solidFill>
                        <a:srgbClr val="FFFFFF"/>
                      </a:solidFill>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rgbClr val="FFC000"/>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rgbClr val="FFC000"/>
                          </a:solidFill>
                          <a:effectLst/>
                          <a:latin typeface="Calibri Body"/>
                        </a:rPr>
                        <a:t>Task or Activity delayed, recovery plan in place, due date still achievable</a:t>
                      </a:r>
                      <a:endParaRPr lang="en-US" sz="1050" b="0" i="0" u="none" strike="noStrike" dirty="0">
                        <a:solidFill>
                          <a:srgbClr val="FFC000"/>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rgbClr val="00B050"/>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rgbClr val="00B050"/>
                          </a:solidFill>
                          <a:effectLst/>
                          <a:latin typeface="Calibri Body"/>
                        </a:rPr>
                        <a:t>Task or Activity on track or complete, awaiting evidence for sign off </a:t>
                      </a:r>
                      <a:endParaRPr lang="en-US" sz="1050" b="0" i="0" u="none" strike="noStrike" dirty="0">
                        <a:solidFill>
                          <a:srgbClr val="00B050"/>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chemeClr val="accent4"/>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chemeClr val="accent4"/>
                          </a:solidFill>
                          <a:effectLst/>
                          <a:latin typeface="Calibri Body"/>
                        </a:rPr>
                        <a:t>Task or Activity complete</a:t>
                      </a:r>
                      <a:endParaRPr lang="en-US" sz="1050" b="0" i="0" u="none" strike="noStrike" dirty="0">
                        <a:solidFill>
                          <a:schemeClr val="accent4"/>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1265">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ctr" fontAlgn="t"/>
                      <a:endParaRPr lang="en-US" sz="1050" b="0" i="0" u="none" strike="noStrike" dirty="0">
                        <a:solidFill>
                          <a:schemeClr val="bg1">
                            <a:lumMod val="50000"/>
                          </a:schemeClr>
                        </a:solidFill>
                        <a:effectLst/>
                        <a:latin typeface="+mj-lt"/>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entury Gothic"/>
                        </a:defRPr>
                      </a:lvl1pPr>
                      <a:lvl2pPr marL="457200" algn="l" defTabSz="914400" rtl="0" eaLnBrk="1" latinLnBrk="0" hangingPunct="1">
                        <a:defRPr sz="1800" kern="1200">
                          <a:solidFill>
                            <a:schemeClr val="dk1"/>
                          </a:solidFill>
                          <a:latin typeface="Century Gothic"/>
                        </a:defRPr>
                      </a:lvl2pPr>
                      <a:lvl3pPr marL="914400" algn="l" defTabSz="914400" rtl="0" eaLnBrk="1" latinLnBrk="0" hangingPunct="1">
                        <a:defRPr sz="1800" kern="1200">
                          <a:solidFill>
                            <a:schemeClr val="dk1"/>
                          </a:solidFill>
                          <a:latin typeface="Century Gothic"/>
                        </a:defRPr>
                      </a:lvl3pPr>
                      <a:lvl4pPr marL="1371600" algn="l" defTabSz="914400" rtl="0" eaLnBrk="1" latinLnBrk="0" hangingPunct="1">
                        <a:defRPr sz="1800" kern="1200">
                          <a:solidFill>
                            <a:schemeClr val="dk1"/>
                          </a:solidFill>
                          <a:latin typeface="Century Gothic"/>
                        </a:defRPr>
                      </a:lvl4pPr>
                      <a:lvl5pPr marL="1828800" algn="l" defTabSz="914400" rtl="0" eaLnBrk="1" latinLnBrk="0" hangingPunct="1">
                        <a:defRPr sz="1800" kern="1200">
                          <a:solidFill>
                            <a:schemeClr val="dk1"/>
                          </a:solidFill>
                          <a:latin typeface="Century Gothic"/>
                        </a:defRPr>
                      </a:lvl5pPr>
                      <a:lvl6pPr marL="2286000" algn="l" defTabSz="914400" rtl="0" eaLnBrk="1" latinLnBrk="0" hangingPunct="1">
                        <a:defRPr sz="1800" kern="1200">
                          <a:solidFill>
                            <a:schemeClr val="dk1"/>
                          </a:solidFill>
                          <a:latin typeface="Century Gothic"/>
                        </a:defRPr>
                      </a:lvl6pPr>
                      <a:lvl7pPr marL="2743200" algn="l" defTabSz="914400" rtl="0" eaLnBrk="1" latinLnBrk="0" hangingPunct="1">
                        <a:defRPr sz="1800" kern="1200">
                          <a:solidFill>
                            <a:schemeClr val="dk1"/>
                          </a:solidFill>
                          <a:latin typeface="Century Gothic"/>
                        </a:defRPr>
                      </a:lvl7pPr>
                      <a:lvl8pPr marL="3200400" algn="l" defTabSz="914400" rtl="0" eaLnBrk="1" latinLnBrk="0" hangingPunct="1">
                        <a:defRPr sz="1800" kern="1200">
                          <a:solidFill>
                            <a:schemeClr val="dk1"/>
                          </a:solidFill>
                          <a:latin typeface="Century Gothic"/>
                        </a:defRPr>
                      </a:lvl8pPr>
                      <a:lvl9pPr marL="3657600" algn="l" defTabSz="914400" rtl="0" eaLnBrk="1" latinLnBrk="0" hangingPunct="1">
                        <a:defRPr sz="1800" kern="1200">
                          <a:solidFill>
                            <a:schemeClr val="dk1"/>
                          </a:solidFill>
                          <a:latin typeface="Century Gothic"/>
                        </a:defRPr>
                      </a:lvl9pPr>
                    </a:lstStyle>
                    <a:p>
                      <a:pPr algn="l" fontAlgn="t"/>
                      <a:r>
                        <a:rPr lang="en-US" sz="1050" u="none" strike="noStrike" dirty="0">
                          <a:solidFill>
                            <a:schemeClr val="bg1">
                              <a:lumMod val="50000"/>
                            </a:schemeClr>
                          </a:solidFill>
                          <a:effectLst/>
                          <a:latin typeface="Calibri Body"/>
                        </a:rPr>
                        <a:t>Task or Activity planned, but not due to be started</a:t>
                      </a:r>
                      <a:endParaRPr lang="en-US" sz="1050" b="0" i="0" u="none" strike="noStrike" dirty="0">
                        <a:solidFill>
                          <a:schemeClr val="bg1">
                            <a:lumMod val="50000"/>
                          </a:schemeClr>
                        </a:solidFill>
                        <a:effectLst/>
                        <a:latin typeface="Calibri Body"/>
                      </a:endParaRPr>
                    </a:p>
                  </a:txBody>
                  <a:tcPr marT="9525" marB="0" anchor="ctr">
                    <a:lnL w="12700" cap="flat" cmpd="sng" algn="ctr">
                      <a:solidFill>
                        <a:srgbClr val="3F3F3F">
                          <a:lumMod val="40000"/>
                          <a:lumOff val="60000"/>
                        </a:srgbClr>
                      </a:solidFill>
                      <a:prstDash val="solid"/>
                      <a:round/>
                      <a:headEnd type="none" w="med" len="med"/>
                      <a:tailEnd type="none" w="med" len="med"/>
                    </a:lnL>
                    <a:lnR w="12700" cap="flat" cmpd="sng" algn="ctr">
                      <a:solidFill>
                        <a:srgbClr val="3F3F3F">
                          <a:lumMod val="40000"/>
                          <a:lumOff val="60000"/>
                        </a:srgbClr>
                      </a:solidFill>
                      <a:prstDash val="solid"/>
                      <a:round/>
                      <a:headEnd type="none" w="med" len="med"/>
                      <a:tailEnd type="none" w="med" len="med"/>
                    </a:lnR>
                    <a:lnT w="12700" cap="flat" cmpd="sng" algn="ctr">
                      <a:solidFill>
                        <a:srgbClr val="3F3F3F">
                          <a:lumMod val="40000"/>
                          <a:lumOff val="60000"/>
                        </a:srgbClr>
                      </a:solidFill>
                      <a:prstDash val="solid"/>
                      <a:round/>
                      <a:headEnd type="none" w="med" len="med"/>
                      <a:tailEnd type="none" w="med" len="med"/>
                    </a:lnT>
                    <a:lnB w="12700" cap="flat" cmpd="sng" algn="ctr">
                      <a:solidFill>
                        <a:srgbClr val="3F3F3F">
                          <a:lumMod val="40000"/>
                          <a:lumOff val="6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2" name="Rounded Rectangle 61"/>
          <p:cNvSpPr/>
          <p:nvPr/>
        </p:nvSpPr>
        <p:spPr>
          <a:xfrm>
            <a:off x="2864199" y="3103763"/>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379797" y="5272454"/>
            <a:ext cx="443753" cy="16136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379797" y="5507947"/>
            <a:ext cx="443753" cy="161364"/>
          </a:xfrm>
          <a:prstGeom prst="roundRect">
            <a:avLst/>
          </a:prstGeom>
          <a:solidFill>
            <a:srgbClr val="F78C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379797" y="5743440"/>
            <a:ext cx="443753" cy="16136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379797" y="5978933"/>
            <a:ext cx="443753" cy="16136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379797" y="6214425"/>
            <a:ext cx="443753" cy="16136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864199" y="1418051"/>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864199" y="1881663"/>
            <a:ext cx="443753" cy="16459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864199" y="2327740"/>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864198" y="2680873"/>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864199" y="3545981"/>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864198" y="4391254"/>
            <a:ext cx="443753" cy="16459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864199" y="3933932"/>
            <a:ext cx="443753" cy="164592"/>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40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rmAutofit/>
          </a:bodyPr>
          <a:lstStyle/>
          <a:p>
            <a:r>
              <a:rPr lang="en-US" sz="2400" dirty="0" smtClean="0">
                <a:latin typeface="Calibri heading"/>
              </a:rPr>
              <a:t>Action items </a:t>
            </a:r>
            <a:endParaRPr lang="en-US" sz="2400" dirty="0">
              <a:latin typeface="Calibri heading"/>
            </a:endParaRPr>
          </a:p>
        </p:txBody>
      </p:sp>
      <p:graphicFrame>
        <p:nvGraphicFramePr>
          <p:cNvPr id="7" name="Table 6"/>
          <p:cNvGraphicFramePr>
            <a:graphicFrameLocks noGrp="1"/>
          </p:cNvGraphicFramePr>
          <p:nvPr>
            <p:extLst>
              <p:ext uri="{D42A27DB-BD31-4B8C-83A1-F6EECF244321}">
                <p14:modId xmlns:p14="http://schemas.microsoft.com/office/powerpoint/2010/main" val="1473561293"/>
              </p:ext>
            </p:extLst>
          </p:nvPr>
        </p:nvGraphicFramePr>
        <p:xfrm>
          <a:off x="313897" y="1063733"/>
          <a:ext cx="11423178" cy="2956124"/>
        </p:xfrm>
        <a:graphic>
          <a:graphicData uri="http://schemas.openxmlformats.org/drawingml/2006/table">
            <a:tbl>
              <a:tblPr firstRow="1" firstCol="1"/>
              <a:tblGrid>
                <a:gridCol w="1178025">
                  <a:extLst>
                    <a:ext uri="{9D8B030D-6E8A-4147-A177-3AD203B41FA5}">
                      <a16:colId xmlns:a16="http://schemas.microsoft.com/office/drawing/2014/main" val="1025036249"/>
                    </a:ext>
                  </a:extLst>
                </a:gridCol>
                <a:gridCol w="2656997">
                  <a:extLst>
                    <a:ext uri="{9D8B030D-6E8A-4147-A177-3AD203B41FA5}">
                      <a16:colId xmlns:a16="http://schemas.microsoft.com/office/drawing/2014/main" val="293858026"/>
                    </a:ext>
                  </a:extLst>
                </a:gridCol>
                <a:gridCol w="4371911">
                  <a:extLst>
                    <a:ext uri="{9D8B030D-6E8A-4147-A177-3AD203B41FA5}">
                      <a16:colId xmlns:a16="http://schemas.microsoft.com/office/drawing/2014/main" val="3053695063"/>
                    </a:ext>
                  </a:extLst>
                </a:gridCol>
                <a:gridCol w="1284135">
                  <a:extLst>
                    <a:ext uri="{9D8B030D-6E8A-4147-A177-3AD203B41FA5}">
                      <a16:colId xmlns:a16="http://schemas.microsoft.com/office/drawing/2014/main" val="2164753368"/>
                    </a:ext>
                  </a:extLst>
                </a:gridCol>
                <a:gridCol w="1075127">
                  <a:extLst>
                    <a:ext uri="{9D8B030D-6E8A-4147-A177-3AD203B41FA5}">
                      <a16:colId xmlns:a16="http://schemas.microsoft.com/office/drawing/2014/main" val="3241254441"/>
                    </a:ext>
                  </a:extLst>
                </a:gridCol>
                <a:gridCol w="856983">
                  <a:extLst>
                    <a:ext uri="{9D8B030D-6E8A-4147-A177-3AD203B41FA5}">
                      <a16:colId xmlns:a16="http://schemas.microsoft.com/office/drawing/2014/main" val="682130127"/>
                    </a:ext>
                  </a:extLst>
                </a:gridCol>
              </a:tblGrid>
              <a:tr h="739031">
                <a:tc>
                  <a:txBody>
                    <a:bodyPr/>
                    <a:lstStyle/>
                    <a:p>
                      <a:pPr algn="ctr" rtl="0" fontAlgn="ctr"/>
                      <a:r>
                        <a:rPr lang="en-US" sz="1200" b="1" i="0" u="none" strike="noStrike" dirty="0">
                          <a:solidFill>
                            <a:srgbClr val="FFFFFF"/>
                          </a:solidFill>
                          <a:effectLst/>
                          <a:latin typeface="+mj-lt"/>
                        </a:rPr>
                        <a:t>Process </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dirty="0" smtClean="0">
                          <a:solidFill>
                            <a:srgbClr val="FFFFFF"/>
                          </a:solidFill>
                          <a:effectLst/>
                          <a:latin typeface="+mj-lt"/>
                        </a:rPr>
                        <a:t>Action  </a:t>
                      </a:r>
                      <a:r>
                        <a:rPr lang="en-US" sz="1200" b="1" i="0" u="none" strike="noStrike" dirty="0">
                          <a:solidFill>
                            <a:srgbClr val="FFFFFF"/>
                          </a:solidFill>
                          <a:effectLst/>
                          <a:latin typeface="+mj-lt"/>
                        </a:rPr>
                        <a:t>items</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a:solidFill>
                            <a:srgbClr val="FFFFFF"/>
                          </a:solidFill>
                          <a:effectLst/>
                          <a:latin typeface="+mj-lt"/>
                        </a:rPr>
                        <a:t>Next Steps</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a:solidFill>
                            <a:srgbClr val="FFFFFF"/>
                          </a:solidFill>
                          <a:effectLst/>
                          <a:latin typeface="+mj-lt"/>
                        </a:rPr>
                        <a:t>Responsibility</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dirty="0">
                          <a:solidFill>
                            <a:srgbClr val="FFFFFF"/>
                          </a:solidFill>
                          <a:effectLst/>
                          <a:latin typeface="+mj-lt"/>
                        </a:rPr>
                        <a:t>Target Completion Date</a:t>
                      </a: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algn="ctr" rtl="0" fontAlgn="ctr"/>
                      <a:r>
                        <a:rPr lang="en-US" sz="1200" b="1" i="0" u="none" strike="noStrike" dirty="0" smtClean="0">
                          <a:solidFill>
                            <a:srgbClr val="FFFFFF"/>
                          </a:solidFill>
                          <a:effectLst/>
                          <a:latin typeface="+mj-lt"/>
                        </a:rPr>
                        <a:t>Status</a:t>
                      </a:r>
                      <a:endParaRPr lang="en-US" sz="1200" b="1" i="0" u="none" strike="noStrike" dirty="0">
                        <a:solidFill>
                          <a:srgbClr val="FFFFFF"/>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270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extLst>
                  <a:ext uri="{0D108BD9-81ED-4DB2-BD59-A6C34878D82A}">
                    <a16:rowId xmlns:a16="http://schemas.microsoft.com/office/drawing/2014/main" val="2461126568"/>
                  </a:ext>
                </a:extLst>
              </a:tr>
              <a:tr h="739031">
                <a:tc rowSpan="3">
                  <a:txBody>
                    <a:bodyPr/>
                    <a:lstStyle/>
                    <a:p>
                      <a:pPr algn="ctr" rtl="0" fontAlgn="ctr"/>
                      <a:r>
                        <a:rPr lang="en-US" sz="1200" b="1" i="0" u="none" strike="noStrike" smtClean="0">
                          <a:solidFill>
                            <a:srgbClr val="FFFFFF"/>
                          </a:solidFill>
                          <a:effectLst/>
                          <a:latin typeface="+mj-lt"/>
                        </a:rPr>
                        <a:t>Paper Mail</a:t>
                      </a:r>
                      <a:endParaRPr lang="en-US" sz="1200" b="1" i="0" u="none" strike="noStrike" dirty="0">
                        <a:solidFill>
                          <a:srgbClr val="FFFFFF"/>
                        </a:solidFill>
                        <a:effectLst/>
                        <a:latin typeface="+mj-lt"/>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2700" cap="flat" cmpd="sng" algn="ctr">
                      <a:solidFill>
                        <a:srgbClr val="575657"/>
                      </a:solidFill>
                      <a:prstDash val="solid"/>
                      <a:round/>
                      <a:headEnd type="none" w="med" len="med"/>
                      <a:tailEnd type="none" w="med" len="med"/>
                    </a:lnB>
                    <a:solidFill>
                      <a:srgbClr val="0093FF"/>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j-lt"/>
                        </a:rPr>
                        <a:t>Daily volume</a:t>
                      </a:r>
                      <a:r>
                        <a:rPr lang="en-US" sz="1200" b="0" i="0" u="none" strike="noStrike" baseline="0" dirty="0" smtClean="0">
                          <a:solidFill>
                            <a:srgbClr val="000000"/>
                          </a:solidFill>
                          <a:effectLst/>
                          <a:latin typeface="+mj-lt"/>
                        </a:rPr>
                        <a:t> to be monitored for effort estimation</a:t>
                      </a:r>
                      <a:endParaRPr lang="en-US" sz="1200" b="0" i="0" u="none" strike="noStrike" dirty="0" smtClean="0">
                        <a:solidFill>
                          <a:srgbClr val="000000"/>
                        </a:solidFill>
                        <a:effectLst/>
                        <a:latin typeface="+mj-lt"/>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marL="171450" lvl="0" indent="-171450">
                        <a:buFontTx/>
                        <a:buChar char="-"/>
                        <a:defRPr/>
                      </a:pPr>
                      <a:r>
                        <a:rPr lang="en-US" sz="1200" kern="0" baseline="0" dirty="0" smtClean="0">
                          <a:solidFill>
                            <a:srgbClr val="000000"/>
                          </a:solidFill>
                          <a:latin typeface="+mj-lt"/>
                          <a:cs typeface="Calibri" panose="020F0502020204030204" pitchFamily="34" charset="0"/>
                        </a:rPr>
                        <a:t>Daily inflow from Jun 14 to be monitored for 1</a:t>
                      </a:r>
                      <a:r>
                        <a:rPr lang="en-US" sz="1200" kern="0" baseline="30000" dirty="0" smtClean="0">
                          <a:solidFill>
                            <a:srgbClr val="000000"/>
                          </a:solidFill>
                          <a:latin typeface="+mj-lt"/>
                          <a:cs typeface="Calibri" panose="020F0502020204030204" pitchFamily="34" charset="0"/>
                        </a:rPr>
                        <a:t>st</a:t>
                      </a:r>
                      <a:r>
                        <a:rPr lang="en-US" sz="1200" kern="0" baseline="0" dirty="0" smtClean="0">
                          <a:solidFill>
                            <a:srgbClr val="000000"/>
                          </a:solidFill>
                          <a:latin typeface="+mj-lt"/>
                          <a:cs typeface="Calibri" panose="020F0502020204030204" pitchFamily="34" charset="0"/>
                        </a:rPr>
                        <a:t> and 2</a:t>
                      </a:r>
                      <a:r>
                        <a:rPr lang="en-US" sz="1200" kern="0" baseline="30000" dirty="0" smtClean="0">
                          <a:solidFill>
                            <a:srgbClr val="000000"/>
                          </a:solidFill>
                          <a:latin typeface="+mj-lt"/>
                          <a:cs typeface="Calibri" panose="020F0502020204030204" pitchFamily="34" charset="0"/>
                        </a:rPr>
                        <a:t>nd</a:t>
                      </a:r>
                      <a:r>
                        <a:rPr lang="en-US" sz="1200" kern="0" baseline="0" dirty="0" smtClean="0">
                          <a:solidFill>
                            <a:srgbClr val="000000"/>
                          </a:solidFill>
                          <a:latin typeface="+mj-lt"/>
                          <a:cs typeface="Calibri" panose="020F0502020204030204" pitchFamily="34" charset="0"/>
                        </a:rPr>
                        <a:t> week of ramp for better FTE utilization</a:t>
                      </a: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Ranjan / Sayantan</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Jun 25</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Yet to Start</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extLst>
                  <a:ext uri="{0D108BD9-81ED-4DB2-BD59-A6C34878D82A}">
                    <a16:rowId xmlns:a16="http://schemas.microsoft.com/office/drawing/2014/main" val="527246704"/>
                  </a:ext>
                </a:extLst>
              </a:tr>
              <a:tr h="739031">
                <a:tc vMerge="1">
                  <a:txBody>
                    <a:bodyPr/>
                    <a:lstStyle/>
                    <a:p>
                      <a:pPr algn="ctr" rtl="0" fontAlgn="ctr"/>
                      <a:endParaRPr lang="en-US" sz="1100" b="1" i="0" u="none" strike="noStrike" dirty="0">
                        <a:solidFill>
                          <a:srgbClr val="FFFFFF"/>
                        </a:solidFill>
                        <a:effectLst/>
                        <a:latin typeface="Calibri Body"/>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solidFill>
                      <a:srgbClr val="0093FF"/>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j-lt"/>
                        </a:rPr>
                        <a:t>EXL QA identification to be done</a:t>
                      </a:r>
                      <a:r>
                        <a:rPr lang="en-US" sz="1200" b="0" i="0" u="none" strike="noStrike" baseline="0" dirty="0" smtClean="0">
                          <a:solidFill>
                            <a:srgbClr val="000000"/>
                          </a:solidFill>
                          <a:effectLst/>
                          <a:latin typeface="+mj-lt"/>
                        </a:rPr>
                        <a:t> </a:t>
                      </a:r>
                      <a:endParaRPr lang="en-US" sz="1200" b="0" i="0" u="none" strike="noStrike" dirty="0" smtClean="0">
                        <a:solidFill>
                          <a:srgbClr val="000000"/>
                        </a:solidFill>
                        <a:effectLst/>
                        <a:latin typeface="+mj-lt"/>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marL="171450" lvl="0" indent="-171450">
                        <a:buFontTx/>
                        <a:buChar char="-"/>
                        <a:defRPr/>
                      </a:pPr>
                      <a:r>
                        <a:rPr lang="en-US" sz="1200" kern="0" baseline="0" dirty="0" smtClean="0">
                          <a:solidFill>
                            <a:srgbClr val="000000"/>
                          </a:solidFill>
                          <a:latin typeface="+mj-lt"/>
                          <a:cs typeface="Calibri" panose="020F0502020204030204" pitchFamily="34" charset="0"/>
                        </a:rPr>
                        <a:t>EXL  QA training certification is in progress. Certification process will be completed by Jun 25</a:t>
                      </a: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Patti</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Jun 25</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WIP</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extLst>
                  <a:ext uri="{0D108BD9-81ED-4DB2-BD59-A6C34878D82A}">
                    <a16:rowId xmlns:a16="http://schemas.microsoft.com/office/drawing/2014/main" val="1213841896"/>
                  </a:ext>
                </a:extLst>
              </a:tr>
              <a:tr h="739031">
                <a:tc vMerge="1">
                  <a:txBody>
                    <a:bodyPr/>
                    <a:lstStyle/>
                    <a:p>
                      <a:pPr algn="ctr" rtl="0" fontAlgn="ctr"/>
                      <a:endParaRPr lang="en-US" sz="1100" b="1" i="0" u="none" strike="noStrike" dirty="0">
                        <a:solidFill>
                          <a:srgbClr val="FFFFFF"/>
                        </a:solidFill>
                        <a:effectLst/>
                        <a:latin typeface="Calibri Body"/>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2700" cap="flat" cmpd="sng" algn="ctr">
                      <a:solidFill>
                        <a:srgbClr val="575657"/>
                      </a:solidFill>
                      <a:prstDash val="solid"/>
                      <a:round/>
                      <a:headEnd type="none" w="med" len="med"/>
                      <a:tailEnd type="none" w="med" len="med"/>
                    </a:lnB>
                    <a:solidFill>
                      <a:srgbClr val="0093FF"/>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mj-lt"/>
                        </a:rPr>
                        <a:t>Daily Ramp MIS to be published</a:t>
                      </a: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marL="171450" lvl="0" indent="-171450">
                        <a:buFontTx/>
                        <a:buChar char="-"/>
                        <a:defRPr/>
                      </a:pPr>
                      <a:r>
                        <a:rPr lang="en-US" sz="1200" kern="0" dirty="0" smtClean="0">
                          <a:solidFill>
                            <a:srgbClr val="000000"/>
                          </a:solidFill>
                          <a:latin typeface="+mj-lt"/>
                          <a:cs typeface="Calibri" panose="020F0502020204030204" pitchFamily="34" charset="0"/>
                        </a:rPr>
                        <a:t>Daily</a:t>
                      </a:r>
                      <a:r>
                        <a:rPr lang="en-US" sz="1200" kern="0" baseline="0" dirty="0" smtClean="0">
                          <a:solidFill>
                            <a:srgbClr val="000000"/>
                          </a:solidFill>
                          <a:latin typeface="+mj-lt"/>
                          <a:cs typeface="Calibri" panose="020F0502020204030204" pitchFamily="34" charset="0"/>
                        </a:rPr>
                        <a:t> weekly MIS to be published with </a:t>
                      </a:r>
                      <a:r>
                        <a:rPr lang="en-US" sz="1200" kern="0" baseline="0" dirty="0" err="1" smtClean="0">
                          <a:solidFill>
                            <a:srgbClr val="000000"/>
                          </a:solidFill>
                          <a:latin typeface="+mj-lt"/>
                          <a:cs typeface="Calibri" panose="020F0502020204030204" pitchFamily="34" charset="0"/>
                        </a:rPr>
                        <a:t>Pru</a:t>
                      </a:r>
                      <a:r>
                        <a:rPr lang="en-US" sz="1200" kern="0" baseline="0" dirty="0" smtClean="0">
                          <a:solidFill>
                            <a:srgbClr val="000000"/>
                          </a:solidFill>
                          <a:latin typeface="+mj-lt"/>
                          <a:cs typeface="Calibri" panose="020F0502020204030204" pitchFamily="34" charset="0"/>
                        </a:rPr>
                        <a:t> and all the stakeholders to monitor the ramp performance</a:t>
                      </a:r>
                    </a:p>
                    <a:p>
                      <a:pPr marL="171450" lvl="0" indent="-171450">
                        <a:buFontTx/>
                        <a:buChar char="-"/>
                        <a:defRPr/>
                      </a:pPr>
                      <a:r>
                        <a:rPr lang="en-US" sz="1200" kern="0" baseline="0" dirty="0" smtClean="0">
                          <a:solidFill>
                            <a:srgbClr val="000000"/>
                          </a:solidFill>
                          <a:latin typeface="+mj-lt"/>
                          <a:cs typeface="Calibri" panose="020F0502020204030204" pitchFamily="34" charset="0"/>
                        </a:rPr>
                        <a:t>Standard MIS format to be used to track the performance (Productivity &amp; Quality)</a:t>
                      </a:r>
                      <a:endParaRPr lang="en-US" sz="1200" kern="0" dirty="0" smtClean="0">
                        <a:solidFill>
                          <a:srgbClr val="000000"/>
                        </a:solidFill>
                        <a:latin typeface="+mj-lt"/>
                        <a:cs typeface="Calibri" panose="020F0502020204030204" pitchFamily="34" charset="0"/>
                      </a:endParaRPr>
                    </a:p>
                  </a:txBody>
                  <a:tcPr marL="67600"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Sayantan</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Ongoing</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mj-lt"/>
                        </a:rPr>
                        <a:t>Yet to Start</a:t>
                      </a:r>
                      <a:endParaRPr lang="en-US" sz="1200" b="0" i="0" u="none" strike="noStrike" dirty="0">
                        <a:solidFill>
                          <a:srgbClr val="000000"/>
                        </a:solidFill>
                        <a:effectLst/>
                        <a:latin typeface="+mj-lt"/>
                      </a:endParaRPr>
                    </a:p>
                  </a:txBody>
                  <a:tcPr marL="7511" marR="7511" marT="7511" marB="0" anchor="ctr">
                    <a:lnL w="12700" cap="flat" cmpd="sng" algn="ctr">
                      <a:solidFill>
                        <a:srgbClr val="575657"/>
                      </a:solidFill>
                      <a:prstDash val="solid"/>
                      <a:round/>
                      <a:headEnd type="none" w="med" len="med"/>
                      <a:tailEnd type="none" w="med" len="med"/>
                    </a:lnL>
                    <a:lnR w="12700" cap="flat" cmpd="sng" algn="ctr">
                      <a:solidFill>
                        <a:srgbClr val="575657"/>
                      </a:solidFill>
                      <a:prstDash val="solid"/>
                      <a:round/>
                      <a:headEnd type="none" w="med" len="med"/>
                      <a:tailEnd type="none" w="med" len="med"/>
                    </a:lnR>
                    <a:lnT w="19050" cap="flat" cmpd="sng" algn="ctr">
                      <a:solidFill>
                        <a:srgbClr val="575657"/>
                      </a:solidFill>
                      <a:prstDash val="solid"/>
                      <a:round/>
                      <a:headEnd type="none" w="med" len="med"/>
                      <a:tailEnd type="none" w="med" len="med"/>
                    </a:lnT>
                    <a:lnB w="19050" cap="flat" cmpd="sng" algn="ctr">
                      <a:solidFill>
                        <a:srgbClr val="575657"/>
                      </a:solidFill>
                      <a:prstDash val="solid"/>
                      <a:round/>
                      <a:headEnd type="none" w="med" len="med"/>
                      <a:tailEnd type="none" w="med" len="med"/>
                    </a:lnB>
                  </a:tcPr>
                </a:tc>
                <a:extLst>
                  <a:ext uri="{0D108BD9-81ED-4DB2-BD59-A6C34878D82A}">
                    <a16:rowId xmlns:a16="http://schemas.microsoft.com/office/drawing/2014/main" val="279231498"/>
                  </a:ext>
                </a:extLst>
              </a:tr>
            </a:tbl>
          </a:graphicData>
        </a:graphic>
      </p:graphicFrame>
    </p:spTree>
    <p:extLst>
      <p:ext uri="{BB962C8B-B14F-4D97-AF65-F5344CB8AC3E}">
        <p14:creationId xmlns:p14="http://schemas.microsoft.com/office/powerpoint/2010/main" val="1522471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annexure</a:t>
            </a:r>
            <a:endParaRPr lang="en-US" dirty="0"/>
          </a:p>
        </p:txBody>
      </p:sp>
    </p:spTree>
    <p:extLst>
      <p:ext uri="{BB962C8B-B14F-4D97-AF65-F5344CB8AC3E}">
        <p14:creationId xmlns:p14="http://schemas.microsoft.com/office/powerpoint/2010/main" val="108185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57200" y="88937"/>
            <a:ext cx="7366000" cy="585920"/>
          </a:xfrm>
        </p:spPr>
        <p:txBody>
          <a:bodyPr>
            <a:normAutofit/>
          </a:bodyPr>
          <a:lstStyle/>
          <a:p>
            <a:r>
              <a:rPr lang="en-US" sz="2400" dirty="0">
                <a:latin typeface="Calibri heading"/>
              </a:rPr>
              <a:t>Governance during </a:t>
            </a:r>
            <a:r>
              <a:rPr lang="en-US" sz="2400" dirty="0" smtClean="0">
                <a:latin typeface="Calibri heading"/>
              </a:rPr>
              <a:t>Ramp-up</a:t>
            </a:r>
            <a:endParaRPr lang="en-US" sz="2400" dirty="0">
              <a:latin typeface="Calibri heading"/>
            </a:endParaRPr>
          </a:p>
        </p:txBody>
      </p:sp>
      <p:graphicFrame>
        <p:nvGraphicFramePr>
          <p:cNvPr id="5" name="Table 4"/>
          <p:cNvGraphicFramePr>
            <a:graphicFrameLocks noGrp="1"/>
          </p:cNvGraphicFramePr>
          <p:nvPr>
            <p:extLst>
              <p:ext uri="{D42A27DB-BD31-4B8C-83A1-F6EECF244321}">
                <p14:modId xmlns:p14="http://schemas.microsoft.com/office/powerpoint/2010/main" val="3720034660"/>
              </p:ext>
            </p:extLst>
          </p:nvPr>
        </p:nvGraphicFramePr>
        <p:xfrm>
          <a:off x="155139" y="987194"/>
          <a:ext cx="11827595" cy="4206240"/>
        </p:xfrm>
        <a:graphic>
          <a:graphicData uri="http://schemas.openxmlformats.org/drawingml/2006/table">
            <a:tbl>
              <a:tblPr firstRow="1" firstCol="1" bandRow="1"/>
              <a:tblGrid>
                <a:gridCol w="1543032">
                  <a:extLst>
                    <a:ext uri="{9D8B030D-6E8A-4147-A177-3AD203B41FA5}">
                      <a16:colId xmlns:a16="http://schemas.microsoft.com/office/drawing/2014/main" val="20000"/>
                    </a:ext>
                  </a:extLst>
                </a:gridCol>
                <a:gridCol w="1402864">
                  <a:extLst>
                    <a:ext uri="{9D8B030D-6E8A-4147-A177-3AD203B41FA5}">
                      <a16:colId xmlns:a16="http://schemas.microsoft.com/office/drawing/2014/main" val="20001"/>
                    </a:ext>
                  </a:extLst>
                </a:gridCol>
                <a:gridCol w="3185551">
                  <a:extLst>
                    <a:ext uri="{9D8B030D-6E8A-4147-A177-3AD203B41FA5}">
                      <a16:colId xmlns:a16="http://schemas.microsoft.com/office/drawing/2014/main" val="20002"/>
                    </a:ext>
                  </a:extLst>
                </a:gridCol>
                <a:gridCol w="2391588">
                  <a:extLst>
                    <a:ext uri="{9D8B030D-6E8A-4147-A177-3AD203B41FA5}">
                      <a16:colId xmlns:a16="http://schemas.microsoft.com/office/drawing/2014/main" val="20003"/>
                    </a:ext>
                  </a:extLst>
                </a:gridCol>
                <a:gridCol w="3304560">
                  <a:extLst>
                    <a:ext uri="{9D8B030D-6E8A-4147-A177-3AD203B41FA5}">
                      <a16:colId xmlns:a16="http://schemas.microsoft.com/office/drawing/2014/main" val="20004"/>
                    </a:ext>
                  </a:extLst>
                </a:gridCol>
              </a:tblGrid>
              <a:tr h="269299">
                <a:tc rowSpan="2">
                  <a:txBody>
                    <a:bodyPr/>
                    <a:lstStyle/>
                    <a:p>
                      <a:pPr marL="0" marR="0" algn="ctr">
                        <a:spcBef>
                          <a:spcPts val="0"/>
                        </a:spcBef>
                        <a:spcAft>
                          <a:spcPts val="0"/>
                        </a:spcAft>
                      </a:pPr>
                      <a:r>
                        <a:rPr lang="en-US" sz="1200" b="1" dirty="0">
                          <a:solidFill>
                            <a:srgbClr val="FFFFFF"/>
                          </a:solidFill>
                          <a:effectLst/>
                          <a:latin typeface="Calibri Body"/>
                          <a:ea typeface="Times New Roman" panose="02020603050405020304" pitchFamily="18" charset="0"/>
                          <a:cs typeface="Calibri" panose="020F0502020204030204" pitchFamily="34" charset="0"/>
                        </a:rPr>
                        <a:t>Forum</a:t>
                      </a:r>
                      <a:endParaRPr lang="en-US" sz="1200" dirty="0">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rgbClr val="008ED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8ED0"/>
                      </a:solidFill>
                      <a:prstDash val="solid"/>
                      <a:round/>
                      <a:headEnd type="none" w="med" len="med"/>
                      <a:tailEnd type="none" w="med" len="med"/>
                    </a:lnT>
                    <a:lnB>
                      <a:noFill/>
                    </a:lnB>
                    <a:solidFill>
                      <a:srgbClr val="008ED0"/>
                    </a:solidFill>
                  </a:tcPr>
                </a:tc>
                <a:tc rowSpan="2">
                  <a:txBody>
                    <a:bodyPr/>
                    <a:lstStyle/>
                    <a:p>
                      <a:pPr marL="0" marR="0" algn="ctr">
                        <a:spcBef>
                          <a:spcPts val="0"/>
                        </a:spcBef>
                        <a:spcAft>
                          <a:spcPts val="0"/>
                        </a:spcAft>
                      </a:pPr>
                      <a:r>
                        <a:rPr lang="en-US" sz="1200" b="1" dirty="0">
                          <a:solidFill>
                            <a:srgbClr val="FFFFFF"/>
                          </a:solidFill>
                          <a:effectLst/>
                          <a:latin typeface="Calibri Body"/>
                          <a:ea typeface="Times New Roman" panose="02020603050405020304" pitchFamily="18" charset="0"/>
                          <a:cs typeface="Calibri" panose="020F0502020204030204" pitchFamily="34" charset="0"/>
                        </a:rPr>
                        <a:t>Frequency</a:t>
                      </a:r>
                      <a:endParaRPr lang="en-US" sz="1200" dirty="0">
                        <a:effectLst/>
                        <a:latin typeface="Calibri Body"/>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a:solidFill>
                            <a:srgbClr val="FFFFFF"/>
                          </a:solidFill>
                          <a:effectLst/>
                          <a:latin typeface="Calibri Body"/>
                          <a:ea typeface="Times New Roman" panose="02020603050405020304" pitchFamily="18" charset="0"/>
                          <a:cs typeface="Calibri" panose="020F0502020204030204" pitchFamily="34" charset="0"/>
                        </a:rPr>
                        <a:t>(Suggested Timeline)</a:t>
                      </a:r>
                      <a:endParaRPr lang="en-US" sz="1200" dirty="0">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8ED0"/>
                      </a:solidFill>
                      <a:prstDash val="solid"/>
                      <a:round/>
                      <a:headEnd type="none" w="med" len="med"/>
                      <a:tailEnd type="none" w="med" len="med"/>
                    </a:lnT>
                    <a:lnB>
                      <a:noFill/>
                    </a:lnB>
                    <a:solidFill>
                      <a:srgbClr val="008ED0"/>
                    </a:solidFill>
                  </a:tcPr>
                </a:tc>
                <a:tc rowSpan="2">
                  <a:txBody>
                    <a:bodyPr/>
                    <a:lstStyle/>
                    <a:p>
                      <a:pPr marL="0" marR="0" algn="ctr" defTabSz="914400" rtl="0" eaLnBrk="1" latinLnBrk="0" hangingPunct="1">
                        <a:spcBef>
                          <a:spcPts val="0"/>
                        </a:spcBef>
                        <a:spcAft>
                          <a:spcPts val="0"/>
                        </a:spcAft>
                      </a:pPr>
                      <a:r>
                        <a:rPr lang="en-US" sz="1200" b="1" kern="1200" dirty="0">
                          <a:solidFill>
                            <a:srgbClr val="FFFFFF"/>
                          </a:solidFill>
                          <a:effectLst/>
                          <a:latin typeface="Calibri Body"/>
                          <a:ea typeface="Times New Roman" panose="02020603050405020304" pitchFamily="18" charset="0"/>
                          <a:cs typeface="Calibri" panose="020F0502020204030204" pitchFamily="34" charset="0"/>
                        </a:rPr>
                        <a:t>Activities</a:t>
                      </a:r>
                    </a:p>
                  </a:txBody>
                  <a:tcPr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8ED0"/>
                      </a:solidFill>
                      <a:prstDash val="solid"/>
                      <a:round/>
                      <a:headEnd type="none" w="med" len="med"/>
                      <a:tailEnd type="none" w="med" len="med"/>
                    </a:lnT>
                    <a:lnB w="12700" cap="flat" cmpd="sng" algn="ctr">
                      <a:noFill/>
                      <a:prstDash val="solid"/>
                      <a:round/>
                      <a:headEnd type="none" w="med" len="med"/>
                      <a:tailEnd type="none" w="med" len="med"/>
                    </a:lnB>
                    <a:solidFill>
                      <a:srgbClr val="008ED0"/>
                    </a:solidFill>
                  </a:tcPr>
                </a:tc>
                <a:tc gridSpan="2">
                  <a:txBody>
                    <a:bodyPr/>
                    <a:lstStyle/>
                    <a:p>
                      <a:pPr marL="0" marR="0" algn="ctr" defTabSz="914400" rtl="0" eaLnBrk="1" latinLnBrk="0" hangingPunct="1">
                        <a:spcBef>
                          <a:spcPts val="0"/>
                        </a:spcBef>
                        <a:spcAft>
                          <a:spcPts val="0"/>
                        </a:spcAft>
                      </a:pPr>
                      <a:r>
                        <a:rPr lang="en-US" sz="1200" b="1" kern="1200" dirty="0">
                          <a:solidFill>
                            <a:srgbClr val="FFFFFF"/>
                          </a:solidFill>
                          <a:effectLst/>
                          <a:latin typeface="+mj-lt"/>
                          <a:ea typeface="Times New Roman" panose="02020603050405020304" pitchFamily="18" charset="0"/>
                          <a:cs typeface="Calibri" panose="020F0502020204030204" pitchFamily="34" charset="0"/>
                        </a:rPr>
                        <a:t>Participants</a:t>
                      </a:r>
                    </a:p>
                  </a:txBody>
                  <a:tcPr marT="0" marB="0" anchor="ctr">
                    <a:lnL w="12700" cap="flat" cmpd="sng" algn="ctr">
                      <a:solidFill>
                        <a:schemeClr val="bg2"/>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solidFill>
                        <a:srgbClr val="008ED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8ED0"/>
                    </a:solidFill>
                  </a:tcPr>
                </a:tc>
                <a:tc hMerge="1">
                  <a:txBody>
                    <a:bodyPr/>
                    <a:lstStyle/>
                    <a:p>
                      <a:endParaRPr lang="en-US"/>
                    </a:p>
                  </a:txBody>
                  <a:tcPr/>
                </a:tc>
                <a:extLst>
                  <a:ext uri="{0D108BD9-81ED-4DB2-BD59-A6C34878D82A}">
                    <a16:rowId xmlns:a16="http://schemas.microsoft.com/office/drawing/2014/main" val="10000"/>
                  </a:ext>
                </a:extLst>
              </a:tr>
              <a:tr h="243012">
                <a:tc vMerge="1">
                  <a:txBody>
                    <a:bodyPr/>
                    <a:lstStyle/>
                    <a:p>
                      <a:endParaRPr lang="en-US"/>
                    </a:p>
                  </a:txBody>
                  <a:tcPr/>
                </a:tc>
                <a:tc vMerge="1">
                  <a:txBody>
                    <a:bodyPr/>
                    <a:lstStyle/>
                    <a:p>
                      <a:endParaRPr lang="en-US"/>
                    </a:p>
                  </a:txBody>
                  <a:tcPr/>
                </a:tc>
                <a:tc vMerge="1">
                  <a:txBody>
                    <a:bodyPr/>
                    <a:lstStyle/>
                    <a:p>
                      <a:pPr marL="0" marR="0" algn="ctr" defTabSz="914400" rtl="0" eaLnBrk="1" latinLnBrk="0" hangingPunct="1">
                        <a:spcBef>
                          <a:spcPts val="0"/>
                        </a:spcBef>
                        <a:spcAft>
                          <a:spcPts val="0"/>
                        </a:spcAft>
                      </a:pPr>
                      <a:endParaRPr lang="en-US" sz="1200" b="1" kern="1200" dirty="0">
                        <a:solidFill>
                          <a:srgbClr val="FFFFFF"/>
                        </a:solidFill>
                        <a:effectLst/>
                        <a:latin typeface="Century Gothic" panose="020B0502020202020204" pitchFamily="34" charset="0"/>
                        <a:ea typeface="Times New Roman" panose="02020603050405020304" pitchFamily="18" charset="0"/>
                        <a:cs typeface="Calibri" panose="020F0502020204030204" pitchFamily="34" charset="0"/>
                      </a:endParaRPr>
                    </a:p>
                  </a:txBody>
                  <a:tcPr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a:noFill/>
                    </a:lnB>
                    <a:solidFill>
                      <a:srgbClr val="008ED0"/>
                    </a:solidFill>
                  </a:tcPr>
                </a:tc>
                <a:tc>
                  <a:txBody>
                    <a:bodyPr/>
                    <a:lstStyle/>
                    <a:p>
                      <a:pPr marL="0" marR="0" algn="ctr" defTabSz="914400" rtl="0" eaLnBrk="1" latinLnBrk="0" hangingPunct="1">
                        <a:spcBef>
                          <a:spcPts val="0"/>
                        </a:spcBef>
                        <a:spcAft>
                          <a:spcPts val="0"/>
                        </a:spcAft>
                      </a:pPr>
                      <a:r>
                        <a:rPr lang="en-US" sz="1200" b="1" kern="1200" dirty="0" smtClean="0">
                          <a:solidFill>
                            <a:srgbClr val="FFFFFF"/>
                          </a:solidFill>
                          <a:effectLst/>
                          <a:latin typeface="Calibri Body"/>
                          <a:ea typeface="Times New Roman" panose="02020603050405020304" pitchFamily="18" charset="0"/>
                          <a:cs typeface="Calibri" panose="020F0502020204030204" pitchFamily="34" charset="0"/>
                        </a:rPr>
                        <a:t>Prudential </a:t>
                      </a:r>
                      <a:endParaRPr lang="en-US" sz="1200" b="1" kern="1200" dirty="0">
                        <a:solidFill>
                          <a:srgbClr val="FFFFFF"/>
                        </a:solidFill>
                        <a:effectLst/>
                        <a:latin typeface="Calibri Body"/>
                        <a:ea typeface="Times New Roman" panose="02020603050405020304" pitchFamily="18" charset="0"/>
                        <a:cs typeface="Calibri" panose="020F0502020204030204" pitchFamily="34" charset="0"/>
                      </a:endParaRPr>
                    </a:p>
                  </a:txBody>
                  <a:tcPr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a:noFill/>
                    </a:lnB>
                    <a:solidFill>
                      <a:srgbClr val="008ED0"/>
                    </a:solidFill>
                  </a:tcPr>
                </a:tc>
                <a:tc>
                  <a:txBody>
                    <a:bodyPr/>
                    <a:lstStyle/>
                    <a:p>
                      <a:pPr marL="0" marR="0" algn="ctr" defTabSz="914400" rtl="0" eaLnBrk="1" latinLnBrk="0" hangingPunct="1">
                        <a:spcBef>
                          <a:spcPts val="0"/>
                        </a:spcBef>
                        <a:spcAft>
                          <a:spcPts val="0"/>
                        </a:spcAft>
                      </a:pPr>
                      <a:r>
                        <a:rPr lang="en-US" sz="1200" b="1" kern="1200" dirty="0">
                          <a:solidFill>
                            <a:srgbClr val="FFFFFF"/>
                          </a:solidFill>
                          <a:effectLst/>
                          <a:latin typeface="Calibri Body"/>
                          <a:ea typeface="Times New Roman" panose="02020603050405020304" pitchFamily="18" charset="0"/>
                          <a:cs typeface="Calibri" panose="020F0502020204030204" pitchFamily="34" charset="0"/>
                        </a:rPr>
                        <a:t>EXL</a:t>
                      </a:r>
                    </a:p>
                  </a:txBody>
                  <a:tcPr marT="0" marB="0" anchor="ctr">
                    <a:lnL w="12700" cap="flat" cmpd="sng" algn="ctr">
                      <a:solidFill>
                        <a:schemeClr val="bg2"/>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solidFill>
                        <a:schemeClr val="bg2"/>
                      </a:solidFill>
                      <a:prstDash val="solid"/>
                      <a:round/>
                      <a:headEnd type="none" w="med" len="med"/>
                      <a:tailEnd type="none" w="med" len="med"/>
                    </a:lnT>
                    <a:lnB>
                      <a:noFill/>
                    </a:lnB>
                    <a:solidFill>
                      <a:srgbClr val="008ED0"/>
                    </a:solidFill>
                  </a:tcPr>
                </a:tc>
                <a:extLst>
                  <a:ext uri="{0D108BD9-81ED-4DB2-BD59-A6C34878D82A}">
                    <a16:rowId xmlns:a16="http://schemas.microsoft.com/office/drawing/2014/main" val="10001"/>
                  </a:ext>
                </a:extLst>
              </a:tr>
              <a:tr h="1828800">
                <a:tc>
                  <a:txBody>
                    <a:bodyPr/>
                    <a:lstStyle/>
                    <a:p>
                      <a:pPr marL="0" marR="0">
                        <a:spcBef>
                          <a:spcPts val="0"/>
                        </a:spcBef>
                        <a:spcAft>
                          <a:spcPts val="0"/>
                        </a:spcAft>
                      </a:pPr>
                      <a:r>
                        <a:rPr lang="en-US" sz="1200" b="1" dirty="0" smtClean="0">
                          <a:solidFill>
                            <a:schemeClr val="tx1"/>
                          </a:solidFill>
                          <a:effectLst/>
                          <a:latin typeface="Calibri Body"/>
                          <a:ea typeface="Times New Roman" panose="02020603050405020304" pitchFamily="18" charset="0"/>
                          <a:cs typeface="Calibri" panose="020F0502020204030204" pitchFamily="34" charset="0"/>
                        </a:rPr>
                        <a:t>Daily Ramp MIS</a:t>
                      </a:r>
                      <a:endParaRPr lang="en-US" sz="1200" b="1"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8ED0"/>
                      </a:solidFill>
                      <a:prstDash val="solid"/>
                      <a:round/>
                      <a:headEnd type="none" w="med" len="med"/>
                      <a:tailEnd type="none" w="med" len="med"/>
                    </a:lnB>
                  </a:tcPr>
                </a:tc>
                <a:tc>
                  <a:txBody>
                    <a:bodyPr/>
                    <a:lstStyle/>
                    <a:p>
                      <a:pPr marL="0" marR="0" algn="l">
                        <a:spcBef>
                          <a:spcPts val="0"/>
                        </a:spcBef>
                        <a:spcAft>
                          <a:spcPts val="0"/>
                        </a:spcAft>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Daily (Email); Weekly performance pack</a:t>
                      </a:r>
                      <a:endParaRPr lang="en-US" sz="1200" b="0"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8ED0"/>
                      </a:solidFill>
                      <a:prstDash val="solid"/>
                      <a:round/>
                      <a:headEnd type="none" w="med" len="med"/>
                      <a:tailEnd type="none" w="med" len="med"/>
                    </a:lnB>
                  </a:tcPr>
                </a:tc>
                <a:tc>
                  <a:txBody>
                    <a:bodyPr/>
                    <a:lstStyle/>
                    <a:p>
                      <a:pPr marL="0" marR="0">
                        <a:spcBef>
                          <a:spcPts val="0"/>
                        </a:spcBef>
                        <a:spcAft>
                          <a:spcPts val="0"/>
                        </a:spcAft>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EXL to share daily</a:t>
                      </a:r>
                      <a:r>
                        <a:rPr lang="en-US" sz="1200" b="0" baseline="0" dirty="0" smtClean="0">
                          <a:solidFill>
                            <a:schemeClr val="tx1"/>
                          </a:solidFill>
                          <a:effectLst/>
                          <a:latin typeface="Calibri Body"/>
                          <a:ea typeface="Times New Roman" panose="02020603050405020304" pitchFamily="18" charset="0"/>
                          <a:cs typeface="Calibri" panose="020F0502020204030204" pitchFamily="34" charset="0"/>
                        </a:rPr>
                        <a:t> performance MIS with </a:t>
                      </a:r>
                      <a:r>
                        <a:rPr lang="en-US" sz="1200" b="0" baseline="0" dirty="0" err="1" smtClean="0">
                          <a:solidFill>
                            <a:schemeClr val="tx1"/>
                          </a:solidFill>
                          <a:effectLst/>
                          <a:latin typeface="Calibri Body"/>
                          <a:ea typeface="Times New Roman" panose="02020603050405020304" pitchFamily="18" charset="0"/>
                          <a:cs typeface="Calibri" panose="020F0502020204030204" pitchFamily="34" charset="0"/>
                        </a:rPr>
                        <a:t>Pru</a:t>
                      </a:r>
                      <a:r>
                        <a:rPr lang="en-US" sz="1200" b="0" baseline="0" dirty="0" smtClean="0">
                          <a:solidFill>
                            <a:schemeClr val="tx1"/>
                          </a:solidFill>
                          <a:effectLst/>
                          <a:latin typeface="Calibri Body"/>
                          <a:ea typeface="Times New Roman" panose="02020603050405020304" pitchFamily="18" charset="0"/>
                          <a:cs typeface="Calibri" panose="020F0502020204030204" pitchFamily="34" charset="0"/>
                        </a:rPr>
                        <a:t> from May 17 onwards. Also a weekly summary to be produced for senior leadership team and weekly review call</a:t>
                      </a:r>
                      <a:endParaRPr lang="en-US" sz="1200" b="0"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8ED0"/>
                      </a:solidFill>
                      <a:prstDash val="solid"/>
                      <a:round/>
                      <a:headEnd type="none" w="med" len="med"/>
                      <a:tailEnd type="none" w="med" len="med"/>
                    </a:lnB>
                  </a:tcPr>
                </a:tc>
                <a:tc>
                  <a:txBody>
                    <a:bodyPr/>
                    <a:lstStyle/>
                    <a:p>
                      <a:pPr marL="0" marR="0">
                        <a:spcBef>
                          <a:spcPts val="0"/>
                        </a:spcBef>
                        <a:spcAft>
                          <a:spcPts val="0"/>
                        </a:spcAft>
                      </a:pPr>
                      <a:r>
                        <a:rPr lang="en-US" sz="1200" b="1" dirty="0" smtClean="0">
                          <a:solidFill>
                            <a:schemeClr val="tx1"/>
                          </a:solidFill>
                          <a:effectLst/>
                          <a:latin typeface="Calibri Body"/>
                          <a:ea typeface="Calibri" panose="020F0502020204030204" pitchFamily="34" charset="0"/>
                          <a:cs typeface="Calibri" panose="020F0502020204030204" pitchFamily="34" charset="0"/>
                        </a:rPr>
                        <a:t>Vendor Management:</a:t>
                      </a:r>
                      <a:endParaRPr lang="en-US" sz="1200" b="0" dirty="0" smtClean="0">
                        <a:solidFill>
                          <a:schemeClr val="tx1"/>
                        </a:solidFill>
                        <a:effectLst/>
                        <a:latin typeface="Calibri Body"/>
                        <a:ea typeface="Calibri" panose="020F0502020204030204" pitchFamily="34"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Mark Smith</a:t>
                      </a:r>
                    </a:p>
                    <a:p>
                      <a:pPr marL="0" marR="0">
                        <a:spcBef>
                          <a:spcPts val="0"/>
                        </a:spcBef>
                        <a:spcAft>
                          <a:spcPts val="0"/>
                        </a:spcAft>
                      </a:pPr>
                      <a:endParaRPr lang="en-US" sz="1200" b="0" dirty="0" smtClean="0">
                        <a:solidFill>
                          <a:schemeClr val="tx1"/>
                        </a:solidFill>
                        <a:effectLst/>
                        <a:latin typeface="Calibri Body"/>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Calibri Body"/>
                          <a:ea typeface="Calibri" panose="020F0502020204030204" pitchFamily="34" charset="0"/>
                          <a:cs typeface="Calibri" panose="020F0502020204030204" pitchFamily="34" charset="0"/>
                        </a:rPr>
                        <a:t>Operations:</a:t>
                      </a:r>
                      <a:endParaRPr lang="en-US" sz="1200" b="0" dirty="0" smtClean="0">
                        <a:solidFill>
                          <a:schemeClr val="tx1"/>
                        </a:solidFill>
                        <a:effectLst/>
                        <a:latin typeface="Calibri Body"/>
                        <a:ea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Maria Lopes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Joseph Bianco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Patricia Waskiewicz</a:t>
                      </a:r>
                    </a:p>
                  </a:txBody>
                  <a:tcPr marT="0"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8ED0"/>
                      </a:solidFill>
                      <a:prstDash val="solid"/>
                      <a:round/>
                      <a:headEnd type="none" w="med" len="med"/>
                      <a:tailEnd type="none" w="med" len="med"/>
                    </a:lnB>
                  </a:tcPr>
                </a:tc>
                <a:tc>
                  <a:txBody>
                    <a:bodyPr/>
                    <a:lstStyle/>
                    <a:p>
                      <a:pPr marL="0" marR="0" indent="0">
                        <a:spcBef>
                          <a:spcPts val="0"/>
                        </a:spcBef>
                        <a:spcAft>
                          <a:spcPts val="0"/>
                        </a:spcAft>
                        <a:buFont typeface="Arial" panose="020B0604020202020204" pitchFamily="34" charset="0"/>
                        <a:buNone/>
                      </a:pPr>
                      <a:endParaRPr lang="en-US" sz="1200" b="0" dirty="0" smtClean="0">
                        <a:solidFill>
                          <a:schemeClr val="tx1"/>
                        </a:solidFill>
                        <a:effectLst/>
                        <a:latin typeface="Calibri Body"/>
                        <a:ea typeface="Times New Roman" panose="02020603050405020304" pitchFamily="18" charset="0"/>
                        <a:cs typeface="Calibri" panose="020F0502020204030204" pitchFamily="34" charset="0"/>
                      </a:endParaRPr>
                    </a:p>
                    <a:p>
                      <a:pPr marL="0" marR="0">
                        <a:spcBef>
                          <a:spcPts val="0"/>
                        </a:spcBef>
                        <a:spcAft>
                          <a:spcPts val="0"/>
                        </a:spcAft>
                      </a:pPr>
                      <a:r>
                        <a:rPr lang="en-US" sz="1200" b="1" dirty="0" smtClean="0">
                          <a:solidFill>
                            <a:schemeClr val="tx1"/>
                          </a:solidFill>
                          <a:effectLst/>
                          <a:latin typeface="Calibri Body"/>
                          <a:ea typeface="Times New Roman" panose="02020603050405020304" pitchFamily="18" charset="0"/>
                          <a:cs typeface="Calibri" panose="020F0502020204030204" pitchFamily="34" charset="0"/>
                        </a:rPr>
                        <a:t>Operations:</a:t>
                      </a: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Kamesh</a:t>
                      </a:r>
                      <a:r>
                        <a:rPr lang="en-US" sz="1200" b="0" baseline="0" dirty="0" smtClean="0">
                          <a:solidFill>
                            <a:schemeClr val="tx1"/>
                          </a:solidFill>
                          <a:effectLst/>
                          <a:latin typeface="Calibri Body"/>
                          <a:ea typeface="Times New Roman" panose="02020603050405020304" pitchFamily="18" charset="0"/>
                          <a:cs typeface="Calibri" panose="020F0502020204030204" pitchFamily="34" charset="0"/>
                        </a:rPr>
                        <a:t> Sharma</a:t>
                      </a:r>
                      <a:endParaRPr lang="en-US" sz="1200" b="0" dirty="0" smtClean="0">
                        <a:solidFill>
                          <a:schemeClr val="tx1"/>
                        </a:solidFill>
                        <a:effectLst/>
                        <a:latin typeface="Calibri Body"/>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Shikha Saini</a:t>
                      </a: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Ranjan Banerjee</a:t>
                      </a:r>
                      <a:endParaRPr lang="en-US" sz="1200" b="1" dirty="0" smtClean="0">
                        <a:solidFill>
                          <a:schemeClr val="tx1"/>
                        </a:solidFill>
                        <a:effectLst/>
                        <a:latin typeface="Calibri Body"/>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endParaRPr lang="en-US" sz="1200" b="0" baseline="0" dirty="0" smtClean="0">
                        <a:solidFill>
                          <a:schemeClr val="tx1"/>
                        </a:solidFill>
                        <a:effectLst/>
                        <a:latin typeface="Calibri Body"/>
                        <a:ea typeface="Times New Roman" panose="02020603050405020304" pitchFamily="18" charset="0"/>
                        <a:cs typeface="Calibri" panose="020F0502020204030204" pitchFamily="34" charset="0"/>
                      </a:endParaRPr>
                    </a:p>
                    <a:p>
                      <a:pPr marL="0" marR="0" indent="0">
                        <a:spcBef>
                          <a:spcPts val="0"/>
                        </a:spcBef>
                        <a:spcAft>
                          <a:spcPts val="0"/>
                        </a:spcAft>
                        <a:buFont typeface="Arial" panose="020B0604020202020204" pitchFamily="34" charset="0"/>
                        <a:buNone/>
                      </a:pPr>
                      <a:r>
                        <a:rPr lang="en-US" sz="1200" b="1" baseline="0" dirty="0" smtClean="0">
                          <a:solidFill>
                            <a:schemeClr val="tx1"/>
                          </a:solidFill>
                          <a:effectLst/>
                          <a:latin typeface="Calibri Body"/>
                          <a:ea typeface="Times New Roman" panose="02020603050405020304" pitchFamily="18" charset="0"/>
                          <a:cs typeface="Calibri" panose="020F0502020204030204" pitchFamily="34" charset="0"/>
                        </a:rPr>
                        <a:t>Transition:</a:t>
                      </a:r>
                    </a:p>
                    <a:p>
                      <a:pPr marL="171450" marR="0" indent="-171450">
                        <a:spcBef>
                          <a:spcPts val="0"/>
                        </a:spcBef>
                        <a:spcAft>
                          <a:spcPts val="0"/>
                        </a:spcAft>
                        <a:buFont typeface="Arial" panose="020B0604020202020204" pitchFamily="34" charset="0"/>
                        <a:buChar char="•"/>
                      </a:pPr>
                      <a:r>
                        <a:rPr lang="en-US" sz="1200" b="0" baseline="0" dirty="0" smtClean="0">
                          <a:solidFill>
                            <a:schemeClr val="tx1"/>
                          </a:solidFill>
                          <a:effectLst/>
                          <a:latin typeface="Calibri Body"/>
                          <a:ea typeface="Times New Roman" panose="02020603050405020304" pitchFamily="18" charset="0"/>
                          <a:cs typeface="Calibri" panose="020F0502020204030204" pitchFamily="34" charset="0"/>
                        </a:rPr>
                        <a:t>Jagan Mohan</a:t>
                      </a:r>
                    </a:p>
                    <a:p>
                      <a:pPr marL="171450" marR="0" indent="-171450">
                        <a:spcBef>
                          <a:spcPts val="0"/>
                        </a:spcBef>
                        <a:spcAft>
                          <a:spcPts val="0"/>
                        </a:spcAft>
                        <a:buFont typeface="Arial" panose="020B0604020202020204" pitchFamily="34" charset="0"/>
                        <a:buChar char="•"/>
                      </a:pPr>
                      <a:r>
                        <a:rPr lang="en-US" sz="1200" b="0" baseline="0" dirty="0" smtClean="0">
                          <a:solidFill>
                            <a:schemeClr val="tx1"/>
                          </a:solidFill>
                          <a:effectLst/>
                          <a:latin typeface="Calibri Body"/>
                          <a:ea typeface="Times New Roman" panose="02020603050405020304" pitchFamily="18" charset="0"/>
                          <a:cs typeface="Calibri" panose="020F0502020204030204" pitchFamily="34" charset="0"/>
                        </a:rPr>
                        <a:t>Sayantan Ghosh</a:t>
                      </a:r>
                    </a:p>
                  </a:txBody>
                  <a:tcPr marT="0"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8ED0"/>
                      </a:solidFill>
                      <a:prstDash val="solid"/>
                      <a:round/>
                      <a:headEnd type="none" w="med" len="med"/>
                      <a:tailEnd type="none" w="med" len="med"/>
                    </a:lnB>
                  </a:tcPr>
                </a:tc>
                <a:extLst>
                  <a:ext uri="{0D108BD9-81ED-4DB2-BD59-A6C34878D82A}">
                    <a16:rowId xmlns:a16="http://schemas.microsoft.com/office/drawing/2014/main" val="10003"/>
                  </a:ext>
                </a:extLst>
              </a:tr>
              <a:tr h="1828800">
                <a:tc>
                  <a:txBody>
                    <a:bodyPr/>
                    <a:lstStyle/>
                    <a:p>
                      <a:pPr marL="0" marR="0">
                        <a:spcBef>
                          <a:spcPts val="0"/>
                        </a:spcBef>
                        <a:spcAft>
                          <a:spcPts val="0"/>
                        </a:spcAft>
                      </a:pPr>
                      <a:r>
                        <a:rPr lang="en-US" sz="1200" b="1" dirty="0" smtClean="0">
                          <a:solidFill>
                            <a:schemeClr val="tx1"/>
                          </a:solidFill>
                          <a:effectLst/>
                          <a:latin typeface="Calibri Body"/>
                          <a:ea typeface="Times New Roman" panose="02020603050405020304" pitchFamily="18" charset="0"/>
                          <a:cs typeface="Calibri" panose="020F0502020204030204" pitchFamily="34" charset="0"/>
                        </a:rPr>
                        <a:t>Weekly</a:t>
                      </a:r>
                      <a:r>
                        <a:rPr lang="en-US" sz="1200" b="1" baseline="0" dirty="0" smtClean="0">
                          <a:solidFill>
                            <a:schemeClr val="tx1"/>
                          </a:solidFill>
                          <a:effectLst/>
                          <a:latin typeface="Calibri Body"/>
                          <a:ea typeface="Times New Roman" panose="02020603050405020304" pitchFamily="18" charset="0"/>
                          <a:cs typeface="Calibri" panose="020F0502020204030204" pitchFamily="34" charset="0"/>
                        </a:rPr>
                        <a:t> Transition Review</a:t>
                      </a:r>
                      <a:endParaRPr lang="en-US" sz="1200" b="1"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solidFill>
                        <a:srgbClr val="008ED0"/>
                      </a:solidFill>
                      <a:prstDash val="solid"/>
                      <a:round/>
                      <a:headEnd type="none" w="med" len="med"/>
                      <a:tailEnd type="none" w="med" len="med"/>
                    </a:lnT>
                    <a:lnB w="12700" cap="flat" cmpd="sng" algn="ctr">
                      <a:solidFill>
                        <a:srgbClr val="008ED0"/>
                      </a:solidFill>
                      <a:prstDash val="solid"/>
                      <a:round/>
                      <a:headEnd type="none" w="med" len="med"/>
                      <a:tailEnd type="none" w="med" len="med"/>
                    </a:lnB>
                  </a:tcPr>
                </a:tc>
                <a:tc>
                  <a:txBody>
                    <a:bodyPr/>
                    <a:lstStyle/>
                    <a:p>
                      <a:pPr marL="0" marR="0" algn="l">
                        <a:spcBef>
                          <a:spcPts val="0"/>
                        </a:spcBef>
                        <a:spcAft>
                          <a:spcPts val="0"/>
                        </a:spcAft>
                      </a:pPr>
                      <a:r>
                        <a:rPr lang="en-US" sz="1200" b="0" dirty="0">
                          <a:solidFill>
                            <a:srgbClr val="000000"/>
                          </a:solidFill>
                          <a:effectLst/>
                          <a:latin typeface="Calibri Body"/>
                          <a:ea typeface="Times New Roman" panose="02020603050405020304" pitchFamily="18" charset="0"/>
                          <a:cs typeface="Calibri" panose="020F0502020204030204" pitchFamily="34" charset="0"/>
                        </a:rPr>
                        <a:t>Weekly </a:t>
                      </a:r>
                      <a:endParaRPr lang="en-US" sz="1200" b="0" dirty="0">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solidFill>
                        <a:srgbClr val="008ED0"/>
                      </a:solidFill>
                      <a:prstDash val="solid"/>
                      <a:round/>
                      <a:headEnd type="none" w="med" len="med"/>
                      <a:tailEnd type="none" w="med" len="med"/>
                    </a:lnT>
                    <a:lnB w="12700" cap="flat" cmpd="sng" algn="ctr">
                      <a:solidFill>
                        <a:srgbClr val="008ED0"/>
                      </a:solidFill>
                      <a:prstDash val="solid"/>
                      <a:round/>
                      <a:headEnd type="none" w="med" len="med"/>
                      <a:tailEnd type="none" w="med" len="med"/>
                    </a:lnB>
                  </a:tcPr>
                </a:tc>
                <a:tc>
                  <a:txBody>
                    <a:bodyPr/>
                    <a:lstStyle/>
                    <a:p>
                      <a:pPr marL="0" marR="0" algn="just">
                        <a:spcBef>
                          <a:spcPts val="0"/>
                        </a:spcBef>
                        <a:spcAft>
                          <a:spcPts val="0"/>
                        </a:spcAft>
                      </a:pPr>
                      <a:r>
                        <a:rPr lang="en-US" sz="1200" b="0" dirty="0">
                          <a:solidFill>
                            <a:schemeClr val="tx1"/>
                          </a:solidFill>
                          <a:effectLst/>
                          <a:latin typeface="Calibri Body"/>
                          <a:ea typeface="Times New Roman" panose="02020603050405020304" pitchFamily="18" charset="0"/>
                          <a:cs typeface="Calibri" panose="020F0502020204030204" pitchFamily="34" charset="0"/>
                        </a:rPr>
                        <a:t>Review of weekly </a:t>
                      </a: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ramp performance</a:t>
                      </a:r>
                      <a:endParaRPr lang="en-US" sz="1200" b="0" dirty="0">
                        <a:solidFill>
                          <a:schemeClr val="tx1"/>
                        </a:solidFill>
                        <a:effectLst/>
                        <a:latin typeface="Calibri Body"/>
                        <a:ea typeface="Calibri" panose="020F0502020204030204" pitchFamily="34" charset="0"/>
                        <a:cs typeface="Times New Roman" panose="02020603050405020304" pitchFamily="18" charset="0"/>
                      </a:endParaRPr>
                    </a:p>
                  </a:txBody>
                  <a:tcPr marT="0"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solidFill>
                        <a:srgbClr val="008ED0"/>
                      </a:solidFill>
                      <a:prstDash val="solid"/>
                      <a:round/>
                      <a:headEnd type="none" w="med" len="med"/>
                      <a:tailEnd type="none" w="med" len="med"/>
                    </a:lnT>
                    <a:lnB w="12700" cap="flat" cmpd="sng" algn="ctr">
                      <a:solidFill>
                        <a:srgbClr val="008ED0"/>
                      </a:solidFill>
                      <a:prstDash val="solid"/>
                      <a:round/>
                      <a:headEnd type="none" w="med" len="med"/>
                      <a:tailEnd type="none" w="med" len="med"/>
                    </a:lnB>
                  </a:tcPr>
                </a:tc>
                <a:tc>
                  <a:txBody>
                    <a:bodyPr/>
                    <a:lstStyle/>
                    <a:p>
                      <a:pPr marL="0" marR="0">
                        <a:spcBef>
                          <a:spcPts val="0"/>
                        </a:spcBef>
                        <a:spcAft>
                          <a:spcPts val="0"/>
                        </a:spcAft>
                      </a:pPr>
                      <a:r>
                        <a:rPr lang="en-US" sz="1200" b="0" baseline="0" dirty="0" smtClean="0">
                          <a:solidFill>
                            <a:srgbClr val="FF0000"/>
                          </a:solidFill>
                          <a:effectLst/>
                          <a:latin typeface="Calibri Body"/>
                          <a:ea typeface="Calibri" panose="020F0502020204030204" pitchFamily="34" charset="0"/>
                        </a:rPr>
                        <a:t> </a:t>
                      </a:r>
                      <a:r>
                        <a:rPr lang="en-US" sz="1200" b="1" kern="1200" dirty="0" smtClean="0">
                          <a:solidFill>
                            <a:schemeClr val="tx1"/>
                          </a:solidFill>
                          <a:effectLst/>
                          <a:latin typeface="Calibri Body"/>
                          <a:ea typeface="Calibri" panose="020F0502020204030204" pitchFamily="34" charset="0"/>
                          <a:cs typeface="Calibri" panose="020F0502020204030204" pitchFamily="34" charset="0"/>
                        </a:rPr>
                        <a:t>Vendor Management:</a:t>
                      </a:r>
                      <a:endParaRPr lang="en-US" sz="1200" b="0" kern="1200" dirty="0" smtClean="0">
                        <a:solidFill>
                          <a:schemeClr val="tx1"/>
                        </a:solidFill>
                        <a:effectLst/>
                        <a:latin typeface="Calibri Body"/>
                        <a:ea typeface="Calibri" panose="020F0502020204030204" pitchFamily="34"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Mark Smith</a:t>
                      </a:r>
                    </a:p>
                    <a:p>
                      <a:pPr marL="0" marR="0">
                        <a:spcBef>
                          <a:spcPts val="0"/>
                        </a:spcBef>
                        <a:spcAft>
                          <a:spcPts val="0"/>
                        </a:spcAft>
                      </a:pPr>
                      <a:endParaRPr lang="en-US" sz="1200" b="0" kern="1200" dirty="0" smtClean="0">
                        <a:solidFill>
                          <a:schemeClr val="tx1"/>
                        </a:solidFill>
                        <a:effectLst/>
                        <a:latin typeface="Calibri Body"/>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Calibri Body"/>
                          <a:ea typeface="Calibri" panose="020F0502020204030204" pitchFamily="34" charset="0"/>
                          <a:cs typeface="Calibri" panose="020F0502020204030204" pitchFamily="34" charset="0"/>
                        </a:rPr>
                        <a:t>Operations:</a:t>
                      </a:r>
                      <a:endParaRPr lang="en-US" sz="1200" b="0" dirty="0" smtClean="0">
                        <a:solidFill>
                          <a:schemeClr val="tx1"/>
                        </a:solidFill>
                        <a:effectLst/>
                        <a:latin typeface="Calibri Body"/>
                        <a:ea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Maria Lopes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Joseph Bianco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smtClean="0">
                          <a:solidFill>
                            <a:schemeClr val="tx1"/>
                          </a:solidFill>
                          <a:effectLst/>
                          <a:latin typeface="Calibri Body"/>
                          <a:ea typeface="Calibri" panose="020F0502020204030204" pitchFamily="34" charset="0"/>
                          <a:cs typeface="Calibri" panose="020F0502020204030204" pitchFamily="34" charset="0"/>
                        </a:rPr>
                        <a:t>Patricia Waskiewicz</a:t>
                      </a:r>
                    </a:p>
                  </a:txBody>
                  <a:tcPr marT="9525"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solidFill>
                        <a:srgbClr val="008ED0"/>
                      </a:solidFill>
                      <a:prstDash val="solid"/>
                      <a:round/>
                      <a:headEnd type="none" w="med" len="med"/>
                      <a:tailEnd type="none" w="med" len="med"/>
                    </a:lnT>
                    <a:lnB w="12700" cap="flat" cmpd="sng" algn="ctr">
                      <a:solidFill>
                        <a:srgbClr val="008ED0"/>
                      </a:solidFill>
                      <a:prstDash val="solid"/>
                      <a:round/>
                      <a:headEnd type="none" w="med" len="med"/>
                      <a:tailEnd type="none" w="med" len="med"/>
                    </a:lnB>
                  </a:tcPr>
                </a:tc>
                <a:tc>
                  <a:txBody>
                    <a:bodyPr/>
                    <a:lstStyle/>
                    <a:p>
                      <a:pPr marL="0" marR="0">
                        <a:spcBef>
                          <a:spcPts val="0"/>
                        </a:spcBef>
                        <a:spcAft>
                          <a:spcPts val="0"/>
                        </a:spcAft>
                      </a:pPr>
                      <a:endParaRPr lang="en-US" sz="1200" b="0" kern="1200" dirty="0" smtClean="0">
                        <a:solidFill>
                          <a:schemeClr val="tx1"/>
                        </a:solidFill>
                        <a:effectLst/>
                        <a:latin typeface="Calibri Body"/>
                        <a:ea typeface="Times New Roman" panose="02020603050405020304" pitchFamily="18" charset="0"/>
                        <a:cs typeface="Calibri" panose="020F0502020204030204" pitchFamily="34" charset="0"/>
                      </a:endParaRPr>
                    </a:p>
                    <a:p>
                      <a:pPr marL="0" marR="0">
                        <a:spcBef>
                          <a:spcPts val="0"/>
                        </a:spcBef>
                        <a:spcAft>
                          <a:spcPts val="0"/>
                        </a:spcAft>
                      </a:pPr>
                      <a:r>
                        <a:rPr lang="en-US" sz="1200" b="1" kern="1200" dirty="0" smtClean="0">
                          <a:solidFill>
                            <a:schemeClr val="tx1"/>
                          </a:solidFill>
                          <a:effectLst/>
                          <a:latin typeface="Calibri Body"/>
                          <a:ea typeface="Times New Roman" panose="02020603050405020304" pitchFamily="18" charset="0"/>
                          <a:cs typeface="Calibri" panose="020F0502020204030204" pitchFamily="34" charset="0"/>
                        </a:rPr>
                        <a:t>Operations:</a:t>
                      </a: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Kamesh</a:t>
                      </a:r>
                      <a:r>
                        <a:rPr lang="en-US" sz="1200" b="0" baseline="0" dirty="0" smtClean="0">
                          <a:solidFill>
                            <a:schemeClr val="tx1"/>
                          </a:solidFill>
                          <a:effectLst/>
                          <a:latin typeface="Calibri Body"/>
                          <a:ea typeface="Times New Roman" panose="02020603050405020304" pitchFamily="18" charset="0"/>
                          <a:cs typeface="Calibri" panose="020F0502020204030204" pitchFamily="34" charset="0"/>
                        </a:rPr>
                        <a:t> Sharma</a:t>
                      </a:r>
                      <a:endParaRPr lang="en-US" sz="1200" b="0" dirty="0" smtClean="0">
                        <a:solidFill>
                          <a:schemeClr val="tx1"/>
                        </a:solidFill>
                        <a:effectLst/>
                        <a:latin typeface="Calibri Body"/>
                        <a:ea typeface="Times New Roman" panose="02020603050405020304" pitchFamily="18" charset="0"/>
                        <a:cs typeface="Calibri" panose="020F0502020204030204" pitchFamily="34" charset="0"/>
                      </a:endParaRP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Shikha Saini</a:t>
                      </a:r>
                    </a:p>
                    <a:p>
                      <a:pPr marL="171450" marR="0" indent="-171450">
                        <a:spcBef>
                          <a:spcPts val="0"/>
                        </a:spcBef>
                        <a:spcAft>
                          <a:spcPts val="0"/>
                        </a:spcAft>
                        <a:buFont typeface="Arial" panose="020B0604020202020204" pitchFamily="34" charset="0"/>
                        <a:buChar char="•"/>
                      </a:pPr>
                      <a:r>
                        <a:rPr lang="en-US" sz="1200" b="0" dirty="0" smtClean="0">
                          <a:solidFill>
                            <a:schemeClr val="tx1"/>
                          </a:solidFill>
                          <a:effectLst/>
                          <a:latin typeface="Calibri Body"/>
                          <a:ea typeface="Times New Roman" panose="02020603050405020304" pitchFamily="18" charset="0"/>
                          <a:cs typeface="Calibri" panose="020F0502020204030204" pitchFamily="34" charset="0"/>
                        </a:rPr>
                        <a:t>Ranjan Banerjee</a:t>
                      </a:r>
                    </a:p>
                    <a:p>
                      <a:pPr marL="171450" marR="0" indent="-171450">
                        <a:spcBef>
                          <a:spcPts val="0"/>
                        </a:spcBef>
                        <a:spcAft>
                          <a:spcPts val="0"/>
                        </a:spcAft>
                        <a:buFont typeface="Arial" panose="020B0604020202020204" pitchFamily="34" charset="0"/>
                        <a:buChar char="•"/>
                      </a:pPr>
                      <a:endParaRPr lang="en-US" sz="1200" b="0" kern="1200" baseline="0" dirty="0" smtClean="0">
                        <a:solidFill>
                          <a:schemeClr val="tx1"/>
                        </a:solidFill>
                        <a:effectLst/>
                        <a:latin typeface="Calibri Body"/>
                        <a:ea typeface="Times New Roman" panose="02020603050405020304" pitchFamily="18" charset="0"/>
                        <a:cs typeface="Calibri" panose="020F0502020204030204" pitchFamily="34" charset="0"/>
                      </a:endParaRPr>
                    </a:p>
                    <a:p>
                      <a:pPr marL="0" marR="0" indent="0">
                        <a:spcBef>
                          <a:spcPts val="0"/>
                        </a:spcBef>
                        <a:spcAft>
                          <a:spcPts val="0"/>
                        </a:spcAft>
                        <a:buFont typeface="Arial" panose="020B0604020202020204" pitchFamily="34" charset="0"/>
                        <a:buNone/>
                      </a:pPr>
                      <a:r>
                        <a:rPr lang="en-US" sz="1200" b="1" kern="1200" baseline="0" dirty="0" smtClean="0">
                          <a:solidFill>
                            <a:schemeClr val="tx1"/>
                          </a:solidFill>
                          <a:effectLst/>
                          <a:latin typeface="Calibri Body"/>
                          <a:ea typeface="Times New Roman" panose="02020603050405020304" pitchFamily="18" charset="0"/>
                          <a:cs typeface="Calibri" panose="020F0502020204030204" pitchFamily="34" charset="0"/>
                        </a:rPr>
                        <a:t>Transition:</a:t>
                      </a:r>
                    </a:p>
                    <a:p>
                      <a:pPr marL="171450" marR="0" indent="-171450">
                        <a:spcBef>
                          <a:spcPts val="0"/>
                        </a:spcBef>
                        <a:spcAft>
                          <a:spcPts val="0"/>
                        </a:spcAft>
                        <a:buFont typeface="Arial" panose="020B0604020202020204" pitchFamily="34" charset="0"/>
                        <a:buChar char="•"/>
                      </a:pPr>
                      <a:r>
                        <a:rPr lang="en-US" sz="1200" b="0" kern="1200" baseline="0" dirty="0" smtClean="0">
                          <a:solidFill>
                            <a:schemeClr val="tx1"/>
                          </a:solidFill>
                          <a:effectLst/>
                          <a:latin typeface="Calibri Body"/>
                          <a:ea typeface="Times New Roman" panose="02020603050405020304" pitchFamily="18" charset="0"/>
                          <a:cs typeface="Calibri" panose="020F0502020204030204" pitchFamily="34" charset="0"/>
                        </a:rPr>
                        <a:t>Jagan Mohan</a:t>
                      </a:r>
                    </a:p>
                    <a:p>
                      <a:pPr marL="171450" marR="0" indent="-171450">
                        <a:spcBef>
                          <a:spcPts val="0"/>
                        </a:spcBef>
                        <a:spcAft>
                          <a:spcPts val="0"/>
                        </a:spcAft>
                        <a:buFont typeface="Arial" panose="020B0604020202020204" pitchFamily="34" charset="0"/>
                        <a:buChar char="•"/>
                      </a:pPr>
                      <a:r>
                        <a:rPr lang="en-US" sz="1200" b="0" kern="1200" baseline="0" dirty="0" smtClean="0">
                          <a:solidFill>
                            <a:schemeClr val="tx1"/>
                          </a:solidFill>
                          <a:effectLst/>
                          <a:latin typeface="Calibri Body"/>
                          <a:ea typeface="Times New Roman" panose="02020603050405020304" pitchFamily="18" charset="0"/>
                          <a:cs typeface="Calibri" panose="020F0502020204030204" pitchFamily="34" charset="0"/>
                        </a:rPr>
                        <a:t>Sayantan Ghosh</a:t>
                      </a:r>
                    </a:p>
                  </a:txBody>
                  <a:tcPr marT="9525" marB="0" anchor="ctr">
                    <a:lnL w="12700" cap="flat" cmpd="sng" algn="ctr">
                      <a:solidFill>
                        <a:srgbClr val="008ED0"/>
                      </a:solidFill>
                      <a:prstDash val="solid"/>
                      <a:round/>
                      <a:headEnd type="none" w="med" len="med"/>
                      <a:tailEnd type="none" w="med" len="med"/>
                    </a:lnL>
                    <a:lnR w="12700" cap="flat" cmpd="sng" algn="ctr">
                      <a:solidFill>
                        <a:srgbClr val="008ED0"/>
                      </a:solidFill>
                      <a:prstDash val="solid"/>
                      <a:round/>
                      <a:headEnd type="none" w="med" len="med"/>
                      <a:tailEnd type="none" w="med" len="med"/>
                    </a:lnR>
                    <a:lnT w="12700" cap="flat" cmpd="sng" algn="ctr">
                      <a:solidFill>
                        <a:srgbClr val="008ED0"/>
                      </a:solidFill>
                      <a:prstDash val="solid"/>
                      <a:round/>
                      <a:headEnd type="none" w="med" len="med"/>
                      <a:tailEnd type="none" w="med" len="med"/>
                    </a:lnT>
                    <a:lnB w="12700" cap="flat" cmpd="sng" algn="ctr">
                      <a:solidFill>
                        <a:srgbClr val="008ED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extBox 1"/>
          <p:cNvSpPr txBox="1"/>
          <p:nvPr/>
        </p:nvSpPr>
        <p:spPr>
          <a:xfrm>
            <a:off x="155139" y="6586088"/>
            <a:ext cx="6539412" cy="184666"/>
          </a:xfrm>
          <a:prstGeom prst="rect">
            <a:avLst/>
          </a:prstGeom>
          <a:noFill/>
        </p:spPr>
        <p:txBody>
          <a:bodyPr wrap="square" lIns="0" tIns="0" rIns="0" bIns="0" rtlCol="0">
            <a:spAutoFit/>
          </a:bodyPr>
          <a:lstStyle/>
          <a:p>
            <a:pPr marL="285750" indent="-231775">
              <a:buFont typeface="Arial" panose="020B0604020202020204" pitchFamily="34" charset="0"/>
              <a:buChar char="•"/>
            </a:pPr>
            <a:r>
              <a:rPr lang="en-US" sz="1200" dirty="0" smtClean="0"/>
              <a:t>Frequency of meetings &amp; attendee list is subject to change as per Business requirement</a:t>
            </a:r>
          </a:p>
        </p:txBody>
      </p:sp>
    </p:spTree>
    <p:extLst>
      <p:ext uri="{BB962C8B-B14F-4D97-AF65-F5344CB8AC3E}">
        <p14:creationId xmlns:p14="http://schemas.microsoft.com/office/powerpoint/2010/main" val="687780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38659" y="106781"/>
            <a:ext cx="7196919" cy="585920"/>
          </a:xfrm>
        </p:spPr>
        <p:txBody>
          <a:bodyPr>
            <a:normAutofit/>
          </a:bodyPr>
          <a:lstStyle/>
          <a:p>
            <a:r>
              <a:rPr lang="en-US" sz="2400" dirty="0" smtClean="0">
                <a:latin typeface="Calibri heading"/>
              </a:rPr>
              <a:t>Proposed </a:t>
            </a:r>
            <a:r>
              <a:rPr lang="en-US" sz="2400" dirty="0" err="1" smtClean="0">
                <a:latin typeface="Calibri heading"/>
              </a:rPr>
              <a:t>exl</a:t>
            </a:r>
            <a:r>
              <a:rPr lang="en-US" sz="2400" dirty="0" smtClean="0">
                <a:latin typeface="Calibri heading"/>
              </a:rPr>
              <a:t> operating structure</a:t>
            </a:r>
            <a:endParaRPr lang="en-US" sz="2400" dirty="0">
              <a:latin typeface="Calibri heading"/>
            </a:endParaRPr>
          </a:p>
        </p:txBody>
      </p:sp>
      <p:cxnSp>
        <p:nvCxnSpPr>
          <p:cNvPr id="3" name="Straight Connector 2"/>
          <p:cNvCxnSpPr/>
          <p:nvPr/>
        </p:nvCxnSpPr>
        <p:spPr>
          <a:xfrm>
            <a:off x="3578914" y="1042525"/>
            <a:ext cx="0" cy="5029200"/>
          </a:xfrm>
          <a:prstGeom prst="line">
            <a:avLst/>
          </a:prstGeom>
          <a:noFill/>
          <a:ln w="9525" cap="flat" cmpd="sng" algn="ctr">
            <a:solidFill>
              <a:srgbClr val="000000"/>
            </a:solidFill>
            <a:prstDash val="dashDot"/>
          </a:ln>
          <a:effectLst/>
        </p:spPr>
      </p:cxnSp>
      <p:cxnSp>
        <p:nvCxnSpPr>
          <p:cNvPr id="5" name="Straight Connector 4"/>
          <p:cNvCxnSpPr/>
          <p:nvPr/>
        </p:nvCxnSpPr>
        <p:spPr>
          <a:xfrm>
            <a:off x="6413837" y="1100879"/>
            <a:ext cx="0" cy="5029200"/>
          </a:xfrm>
          <a:prstGeom prst="line">
            <a:avLst/>
          </a:prstGeom>
          <a:noFill/>
          <a:ln w="9525" cap="flat" cmpd="sng" algn="ctr">
            <a:solidFill>
              <a:srgbClr val="000000"/>
            </a:solidFill>
            <a:prstDash val="dashDot"/>
          </a:ln>
          <a:effectLst/>
        </p:spPr>
      </p:cxnSp>
      <p:sp>
        <p:nvSpPr>
          <p:cNvPr id="6" name="TextBox 5"/>
          <p:cNvSpPr txBox="1"/>
          <p:nvPr/>
        </p:nvSpPr>
        <p:spPr>
          <a:xfrm>
            <a:off x="1410912" y="1013884"/>
            <a:ext cx="11480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effectLst/>
                <a:uLnTx/>
                <a:uFillTx/>
                <a:latin typeface="Arial"/>
                <a:ea typeface="+mn-ea"/>
                <a:cs typeface="+mn-cs"/>
              </a:rPr>
              <a:t>Operations</a:t>
            </a:r>
          </a:p>
        </p:txBody>
      </p:sp>
      <p:sp>
        <p:nvSpPr>
          <p:cNvPr id="7" name="TextBox 6"/>
          <p:cNvSpPr txBox="1"/>
          <p:nvPr/>
        </p:nvSpPr>
        <p:spPr>
          <a:xfrm>
            <a:off x="4514203" y="1021098"/>
            <a:ext cx="11480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effectLst/>
                <a:uLnTx/>
                <a:uFillTx/>
                <a:latin typeface="Arial"/>
                <a:ea typeface="+mn-ea"/>
                <a:cs typeface="+mn-cs"/>
              </a:rPr>
              <a:t>Transitions</a:t>
            </a:r>
          </a:p>
        </p:txBody>
      </p:sp>
      <p:sp>
        <p:nvSpPr>
          <p:cNvPr id="9" name="Tekstboks 86"/>
          <p:cNvSpPr txBox="1">
            <a:spLocks noChangeArrowheads="1"/>
          </p:cNvSpPr>
          <p:nvPr/>
        </p:nvSpPr>
        <p:spPr bwMode="auto">
          <a:xfrm>
            <a:off x="882125" y="3114632"/>
            <a:ext cx="2043702" cy="253915"/>
          </a:xfrm>
          <a:prstGeom prst="rect">
            <a:avLst/>
          </a:prstGeom>
          <a:solidFill>
            <a:srgbClr val="F78C34"/>
          </a:solidFill>
          <a:ln w="9525">
            <a:solidFill>
              <a:srgbClr val="F78C34"/>
            </a:solidFill>
            <a:miter lim="800000"/>
            <a:headEnd/>
            <a:tailEnd/>
          </a:ln>
        </p:spPr>
        <p:txBody>
          <a:bodyPr wrap="square" anchor="ctr">
            <a:spAutoFit/>
          </a:bodyPr>
          <a:lstStyle>
            <a:defPPr>
              <a:defRPr lang="en-US"/>
            </a:defPPr>
            <a:lvl1pPr algn="ctr" defTabSz="914400" fontAlgn="auto">
              <a:spcBef>
                <a:spcPts val="0"/>
              </a:spcBef>
              <a:spcAft>
                <a:spcPts val="0"/>
              </a:spcAft>
              <a:defRPr sz="1050" b="1" kern="0">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chemeClr val="bg1"/>
                </a:solidFill>
                <a:effectLst/>
                <a:uLnTx/>
                <a:uFillTx/>
                <a:latin typeface="Arial"/>
                <a:ea typeface="+mn-ea"/>
                <a:cs typeface="Arial"/>
              </a:rPr>
              <a:t>Kamesh Sharma</a:t>
            </a:r>
            <a:endParaRPr kumimoji="0" lang="da-DK" sz="1050" b="1" i="0" u="none" strike="noStrike" kern="0" cap="none" spc="0" normalizeH="0" baseline="0" noProof="0" dirty="0">
              <a:ln>
                <a:noFill/>
              </a:ln>
              <a:solidFill>
                <a:schemeClr val="bg1"/>
              </a:solidFill>
              <a:effectLst/>
              <a:uLnTx/>
              <a:uFillTx/>
              <a:latin typeface="Arial"/>
              <a:ea typeface="+mn-ea"/>
              <a:cs typeface="Arial"/>
            </a:endParaRPr>
          </a:p>
        </p:txBody>
      </p:sp>
      <p:sp>
        <p:nvSpPr>
          <p:cNvPr id="10" name="TextBox 9"/>
          <p:cNvSpPr txBox="1"/>
          <p:nvPr/>
        </p:nvSpPr>
        <p:spPr>
          <a:xfrm>
            <a:off x="884420" y="3396940"/>
            <a:ext cx="2039112" cy="253916"/>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effectLst/>
                <a:uLnTx/>
                <a:uFillTx/>
                <a:latin typeface="Arial"/>
                <a:ea typeface="+mn-ea"/>
                <a:cs typeface="Arial"/>
              </a:rPr>
              <a:t>Senior AVP </a:t>
            </a:r>
            <a:r>
              <a:rPr kumimoji="0" lang="en-US" sz="1050" b="1" i="0" u="none" strike="noStrike" kern="0" cap="none" spc="0" normalizeH="0" baseline="0" noProof="0" dirty="0">
                <a:ln>
                  <a:noFill/>
                </a:ln>
                <a:effectLst/>
                <a:uLnTx/>
                <a:uFillTx/>
                <a:latin typeface="Arial"/>
                <a:ea typeface="+mn-ea"/>
                <a:cs typeface="Arial"/>
              </a:rPr>
              <a:t>- Operations</a:t>
            </a:r>
          </a:p>
        </p:txBody>
      </p:sp>
      <p:sp>
        <p:nvSpPr>
          <p:cNvPr id="12" name="Rectangle 50"/>
          <p:cNvSpPr>
            <a:spLocks noChangeArrowheads="1"/>
          </p:cNvSpPr>
          <p:nvPr/>
        </p:nvSpPr>
        <p:spPr bwMode="auto">
          <a:xfrm>
            <a:off x="884420" y="1847661"/>
            <a:ext cx="2039112" cy="261610"/>
          </a:xfrm>
          <a:prstGeom prst="rect">
            <a:avLst/>
          </a:prstGeom>
          <a:solidFill>
            <a:srgbClr val="FFFFFF"/>
          </a:solidFill>
          <a:ln w="9525">
            <a:noFill/>
            <a:miter lim="800000"/>
            <a:headEnd/>
            <a:tailEnd/>
          </a:ln>
        </p:spPr>
        <p:txBody>
          <a:bodyPr wrap="square">
            <a:spAutoFit/>
          </a:body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1">
                <a:ln>
                  <a:noFill/>
                </a:ln>
                <a:solidFill>
                  <a:sysClr val="windowText" lastClr="000000"/>
                </a:solidFill>
                <a:effectLst/>
                <a:uLnTx/>
                <a:uFillTx/>
                <a:latin typeface="Arial"/>
                <a:ea typeface="+mn-ea"/>
                <a:cs typeface="Arial"/>
              </a:rPr>
              <a:t>VP 2 - Operations</a:t>
            </a:r>
          </a:p>
        </p:txBody>
      </p:sp>
      <p:sp>
        <p:nvSpPr>
          <p:cNvPr id="13" name="Tekstboks 86"/>
          <p:cNvSpPr txBox="1">
            <a:spLocks noChangeArrowheads="1"/>
          </p:cNvSpPr>
          <p:nvPr/>
        </p:nvSpPr>
        <p:spPr bwMode="auto">
          <a:xfrm>
            <a:off x="884420" y="1591765"/>
            <a:ext cx="2039112" cy="261610"/>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100" b="1" i="0" u="none" strike="noStrike" kern="0" cap="none" spc="0" normalizeH="0" baseline="0" noProof="0" dirty="0" smtClean="0">
                <a:ln>
                  <a:noFill/>
                </a:ln>
                <a:solidFill>
                  <a:srgbClr val="FFFFFF"/>
                </a:solidFill>
                <a:effectLst/>
                <a:uLnTx/>
                <a:uFillTx/>
                <a:latin typeface="Arial"/>
                <a:ea typeface="+mn-ea"/>
                <a:cs typeface="Arial"/>
              </a:rPr>
              <a:t>Ajay Singh</a:t>
            </a:r>
            <a:endParaRPr kumimoji="0" lang="da-DK" sz="1100" b="1" i="0" u="none" strike="noStrike" kern="0" cap="none" spc="0" normalizeH="0" baseline="0" noProof="0" dirty="0">
              <a:ln>
                <a:noFill/>
              </a:ln>
              <a:solidFill>
                <a:srgbClr val="FFFFFF"/>
              </a:solidFill>
              <a:effectLst/>
              <a:uLnTx/>
              <a:uFillTx/>
              <a:latin typeface="Arial"/>
              <a:ea typeface="+mn-ea"/>
              <a:cs typeface="Arial"/>
            </a:endParaRPr>
          </a:p>
        </p:txBody>
      </p:sp>
      <p:sp>
        <p:nvSpPr>
          <p:cNvPr id="14" name="Tekstboks 86"/>
          <p:cNvSpPr txBox="1">
            <a:spLocks noChangeArrowheads="1"/>
          </p:cNvSpPr>
          <p:nvPr/>
        </p:nvSpPr>
        <p:spPr bwMode="auto">
          <a:xfrm>
            <a:off x="879848" y="4874918"/>
            <a:ext cx="2039485" cy="253916"/>
          </a:xfrm>
          <a:prstGeom prst="rect">
            <a:avLst/>
          </a:prstGeom>
          <a:solidFill>
            <a:srgbClr val="008ED0"/>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Ranjan Banerjee</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18" name="Tekstboks 86"/>
          <p:cNvSpPr txBox="1">
            <a:spLocks noChangeArrowheads="1"/>
          </p:cNvSpPr>
          <p:nvPr/>
        </p:nvSpPr>
        <p:spPr bwMode="auto">
          <a:xfrm>
            <a:off x="7080527" y="5597316"/>
            <a:ext cx="1554480" cy="253916"/>
          </a:xfrm>
          <a:prstGeom prst="rect">
            <a:avLst/>
          </a:prstGeom>
          <a:solidFill>
            <a:srgbClr val="008ED0"/>
          </a:solidFill>
          <a:ln w="9525">
            <a:noFill/>
            <a:miter lim="800000"/>
            <a:headEnd/>
            <a:tailEnd/>
          </a:ln>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Quality Auditors</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20" name="Tekstboks 86"/>
          <p:cNvSpPr txBox="1">
            <a:spLocks noChangeArrowheads="1"/>
          </p:cNvSpPr>
          <p:nvPr/>
        </p:nvSpPr>
        <p:spPr bwMode="auto">
          <a:xfrm>
            <a:off x="4192579" y="3968499"/>
            <a:ext cx="1516254" cy="253916"/>
          </a:xfrm>
          <a:prstGeom prst="rect">
            <a:avLst/>
          </a:prstGeom>
          <a:solidFill>
            <a:srgbClr val="008ED0"/>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Sayantan Ghosh</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21" name="TextBox 20"/>
          <p:cNvSpPr txBox="1"/>
          <p:nvPr/>
        </p:nvSpPr>
        <p:spPr>
          <a:xfrm>
            <a:off x="4004234" y="4247477"/>
            <a:ext cx="1830253"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Sr Manager – Transitions</a:t>
            </a:r>
          </a:p>
        </p:txBody>
      </p:sp>
      <p:sp>
        <p:nvSpPr>
          <p:cNvPr id="22" name="Tekstboks 86"/>
          <p:cNvSpPr txBox="1">
            <a:spLocks noChangeArrowheads="1"/>
          </p:cNvSpPr>
          <p:nvPr/>
        </p:nvSpPr>
        <p:spPr bwMode="auto">
          <a:xfrm>
            <a:off x="4192579" y="3108140"/>
            <a:ext cx="1516254" cy="253916"/>
          </a:xfrm>
          <a:prstGeom prst="rect">
            <a:avLst/>
          </a:prstGeom>
          <a:solidFill>
            <a:srgbClr val="F78C34"/>
          </a:solidFill>
          <a:ln w="9525">
            <a:noFill/>
            <a:miter lim="800000"/>
            <a:headEnd/>
            <a:tailEnd/>
          </a:ln>
        </p:spPr>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kumimoji="0" sz="1050" b="1" i="0" u="none" strike="noStrike" kern="0" cap="none" spc="0" normalizeH="0" baseline="0">
                <a:ln>
                  <a:noFill/>
                </a:ln>
                <a:solidFill>
                  <a:srgbClr val="FFFFFF"/>
                </a:solidFill>
                <a:effectLst/>
                <a:uLnTx/>
                <a:uFillTx/>
                <a:cs typeface="Aria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a:ln>
                  <a:noFill/>
                </a:ln>
                <a:solidFill>
                  <a:srgbClr val="FFFFFF"/>
                </a:solidFill>
                <a:effectLst/>
                <a:uLnTx/>
                <a:uFillTx/>
                <a:latin typeface="Arial"/>
                <a:ea typeface="+mn-ea"/>
                <a:cs typeface="Arial"/>
              </a:rPr>
              <a:t>Jagan Mohan</a:t>
            </a:r>
          </a:p>
        </p:txBody>
      </p:sp>
      <p:sp>
        <p:nvSpPr>
          <p:cNvPr id="23" name="TextBox 22"/>
          <p:cNvSpPr txBox="1"/>
          <p:nvPr/>
        </p:nvSpPr>
        <p:spPr>
          <a:xfrm>
            <a:off x="4128000" y="3367444"/>
            <a:ext cx="1642733" cy="253916"/>
          </a:xfrm>
          <a:prstGeom prst="rect">
            <a:avLst/>
          </a:prstGeom>
          <a:solidFill>
            <a:schemeClr val="bg1"/>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Sr. AVP – Transitions </a:t>
            </a:r>
          </a:p>
        </p:txBody>
      </p:sp>
      <p:cxnSp>
        <p:nvCxnSpPr>
          <p:cNvPr id="24" name="Elbow Connector 23"/>
          <p:cNvCxnSpPr>
            <a:stCxn id="13" idx="3"/>
            <a:endCxn id="22" idx="0"/>
          </p:cNvCxnSpPr>
          <p:nvPr/>
        </p:nvCxnSpPr>
        <p:spPr>
          <a:xfrm>
            <a:off x="2923532" y="1722570"/>
            <a:ext cx="2027174" cy="1385570"/>
          </a:xfrm>
          <a:prstGeom prst="bentConnector2">
            <a:avLst/>
          </a:prstGeom>
          <a:noFill/>
          <a:ln w="9525" cap="flat" cmpd="sng" algn="ctr">
            <a:solidFill>
              <a:srgbClr val="008ED0">
                <a:shade val="95000"/>
                <a:satMod val="105000"/>
              </a:srgbClr>
            </a:solidFill>
            <a:prstDash val="lgDash"/>
            <a:tailEnd type="triangle"/>
          </a:ln>
          <a:effectLst/>
        </p:spPr>
      </p:cxnSp>
      <p:sp>
        <p:nvSpPr>
          <p:cNvPr id="25" name="TextBox 24"/>
          <p:cNvSpPr txBox="1"/>
          <p:nvPr/>
        </p:nvSpPr>
        <p:spPr>
          <a:xfrm>
            <a:off x="9528187" y="1003749"/>
            <a:ext cx="20425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effectLst/>
                <a:uLnTx/>
                <a:uFillTx/>
                <a:latin typeface="Arial"/>
                <a:ea typeface="+mn-ea"/>
                <a:cs typeface="+mn-cs"/>
              </a:rPr>
              <a:t>Account Management</a:t>
            </a:r>
          </a:p>
        </p:txBody>
      </p:sp>
      <p:sp>
        <p:nvSpPr>
          <p:cNvPr id="27" name="Rectangle 50"/>
          <p:cNvSpPr>
            <a:spLocks noChangeArrowheads="1"/>
          </p:cNvSpPr>
          <p:nvPr/>
        </p:nvSpPr>
        <p:spPr bwMode="auto">
          <a:xfrm>
            <a:off x="9606912" y="1866102"/>
            <a:ext cx="2039112" cy="261610"/>
          </a:xfrm>
          <a:prstGeom prst="rect">
            <a:avLst/>
          </a:prstGeom>
          <a:solidFill>
            <a:srgbClr val="FFFFFF"/>
          </a:solidFill>
          <a:ln w="9525">
            <a:noFill/>
            <a:miter lim="800000"/>
            <a:headEnd/>
            <a:tailEnd/>
          </a:ln>
        </p:spPr>
        <p:txBody>
          <a:bodyPr wrap="square">
            <a:spAutoFit/>
          </a:body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1">
                <a:ln>
                  <a:noFill/>
                </a:ln>
                <a:solidFill>
                  <a:sysClr val="windowText" lastClr="000000"/>
                </a:solidFill>
                <a:effectLst/>
                <a:uLnTx/>
                <a:uFillTx/>
                <a:latin typeface="Arial"/>
                <a:ea typeface="+mn-ea"/>
                <a:cs typeface="Arial"/>
              </a:rPr>
              <a:t>VP 2 </a:t>
            </a:r>
            <a:r>
              <a:rPr kumimoji="0" lang="da-DK" sz="1050" b="1" i="0" u="none" strike="noStrike" kern="0" cap="none" spc="0" normalizeH="0" baseline="0" noProof="1" smtClean="0">
                <a:ln>
                  <a:noFill/>
                </a:ln>
                <a:solidFill>
                  <a:sysClr val="windowText" lastClr="000000"/>
                </a:solidFill>
                <a:effectLst/>
                <a:uLnTx/>
                <a:uFillTx/>
                <a:latin typeface="Arial"/>
                <a:ea typeface="+mn-ea"/>
                <a:cs typeface="Arial"/>
              </a:rPr>
              <a:t>– Account Management</a:t>
            </a:r>
            <a:endParaRPr kumimoji="0" lang="da-DK" sz="1050" b="1" i="0" u="none" strike="noStrike" kern="0" cap="none" spc="0" normalizeH="0" baseline="0" noProof="1">
              <a:ln>
                <a:noFill/>
              </a:ln>
              <a:solidFill>
                <a:sysClr val="windowText" lastClr="000000"/>
              </a:solidFill>
              <a:effectLst/>
              <a:uLnTx/>
              <a:uFillTx/>
              <a:latin typeface="Arial"/>
              <a:ea typeface="+mn-ea"/>
              <a:cs typeface="Arial"/>
            </a:endParaRPr>
          </a:p>
        </p:txBody>
      </p:sp>
      <p:sp>
        <p:nvSpPr>
          <p:cNvPr id="28" name="Tekstboks 86"/>
          <p:cNvSpPr txBox="1">
            <a:spLocks noChangeArrowheads="1"/>
          </p:cNvSpPr>
          <p:nvPr/>
        </p:nvSpPr>
        <p:spPr bwMode="auto">
          <a:xfrm>
            <a:off x="9606912" y="1610206"/>
            <a:ext cx="2039112" cy="261610"/>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100" b="0" i="0" u="none" strike="noStrike" kern="0" cap="none" spc="0" normalizeH="0" baseline="0" noProof="0" dirty="0" smtClean="0">
                <a:ln>
                  <a:noFill/>
                </a:ln>
                <a:solidFill>
                  <a:srgbClr val="FFFFFF"/>
                </a:solidFill>
                <a:effectLst/>
                <a:uLnTx/>
                <a:uFillTx/>
                <a:latin typeface="Arial"/>
                <a:ea typeface="+mn-ea"/>
                <a:cs typeface="Arial"/>
              </a:rPr>
              <a:t>Sarika Gupta</a:t>
            </a:r>
            <a:endParaRPr kumimoji="0" lang="da-DK" sz="1100" b="0" i="0" u="none" strike="noStrike" kern="0" cap="none" spc="0" normalizeH="0" baseline="0" noProof="0" dirty="0">
              <a:ln>
                <a:noFill/>
              </a:ln>
              <a:solidFill>
                <a:srgbClr val="FFFFFF"/>
              </a:solidFill>
              <a:effectLst/>
              <a:uLnTx/>
              <a:uFillTx/>
              <a:latin typeface="Arial"/>
              <a:ea typeface="+mn-ea"/>
              <a:cs typeface="Arial"/>
            </a:endParaRPr>
          </a:p>
        </p:txBody>
      </p:sp>
      <p:grpSp>
        <p:nvGrpSpPr>
          <p:cNvPr id="31" name="Group 30"/>
          <p:cNvGrpSpPr/>
          <p:nvPr/>
        </p:nvGrpSpPr>
        <p:grpSpPr>
          <a:xfrm>
            <a:off x="9939980" y="5316751"/>
            <a:ext cx="2026948" cy="813328"/>
            <a:chOff x="6405950" y="1180468"/>
            <a:chExt cx="2606222" cy="878459"/>
          </a:xfrm>
        </p:grpSpPr>
        <p:sp>
          <p:nvSpPr>
            <p:cNvPr id="32" name="Tekstboks 86"/>
            <p:cNvSpPr txBox="1">
              <a:spLocks noChangeArrowheads="1"/>
            </p:cNvSpPr>
            <p:nvPr/>
          </p:nvSpPr>
          <p:spPr bwMode="auto">
            <a:xfrm>
              <a:off x="6650069" y="1270594"/>
              <a:ext cx="503098" cy="261610"/>
            </a:xfrm>
            <a:prstGeom prst="rect">
              <a:avLst/>
            </a:prstGeom>
            <a:solidFill>
              <a:srgbClr val="F78C34"/>
            </a:solidFill>
            <a:ln w="9525">
              <a:solidFill>
                <a:srgbClr val="F78C34"/>
              </a:solid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33" name="TextBox 32"/>
            <p:cNvSpPr txBox="1"/>
            <p:nvPr/>
          </p:nvSpPr>
          <p:spPr>
            <a:xfrm>
              <a:off x="7116350" y="1261068"/>
              <a:ext cx="1773482" cy="27425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Shared resource</a:t>
              </a:r>
            </a:p>
          </p:txBody>
        </p:sp>
        <p:sp>
          <p:nvSpPr>
            <p:cNvPr id="34" name="Tekstboks 86"/>
            <p:cNvSpPr txBox="1">
              <a:spLocks noChangeArrowheads="1"/>
            </p:cNvSpPr>
            <p:nvPr/>
          </p:nvSpPr>
          <p:spPr bwMode="auto">
            <a:xfrm>
              <a:off x="6643163" y="1687580"/>
              <a:ext cx="503098" cy="261610"/>
            </a:xfrm>
            <a:prstGeom prst="rect">
              <a:avLst/>
            </a:prstGeom>
            <a:solidFill>
              <a:srgbClr val="008ED0"/>
            </a:solidFill>
            <a:ln w="9525">
              <a:solidFill>
                <a:srgbClr val="008ED0"/>
              </a:solid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35" name="TextBox 34"/>
            <p:cNvSpPr txBox="1"/>
            <p:nvPr/>
          </p:nvSpPr>
          <p:spPr>
            <a:xfrm>
              <a:off x="7117592" y="1703504"/>
              <a:ext cx="1894580" cy="27425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Dedicated  resource</a:t>
              </a:r>
            </a:p>
          </p:txBody>
        </p:sp>
        <p:sp>
          <p:nvSpPr>
            <p:cNvPr id="36" name="Rectangle 35"/>
            <p:cNvSpPr/>
            <p:nvPr/>
          </p:nvSpPr>
          <p:spPr>
            <a:xfrm>
              <a:off x="6405950" y="1180468"/>
              <a:ext cx="2606221" cy="878459"/>
            </a:xfrm>
            <a:prstGeom prst="rect">
              <a:avLst/>
            </a:prstGeom>
            <a:noFill/>
            <a:ln w="25400" cap="flat" cmpd="sng" algn="ctr">
              <a:solidFill>
                <a:srgbClr val="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Century Gothic"/>
                <a:ea typeface="+mn-ea"/>
                <a:cs typeface="+mn-cs"/>
              </a:endParaRPr>
            </a:p>
          </p:txBody>
        </p:sp>
      </p:grpSp>
      <p:cxnSp>
        <p:nvCxnSpPr>
          <p:cNvPr id="37" name="Straight Connector 36"/>
          <p:cNvCxnSpPr/>
          <p:nvPr/>
        </p:nvCxnSpPr>
        <p:spPr>
          <a:xfrm>
            <a:off x="9129731" y="1062284"/>
            <a:ext cx="0" cy="5029200"/>
          </a:xfrm>
          <a:prstGeom prst="line">
            <a:avLst/>
          </a:prstGeom>
          <a:noFill/>
          <a:ln w="9525" cap="flat" cmpd="sng" algn="ctr">
            <a:solidFill>
              <a:srgbClr val="000000"/>
            </a:solidFill>
            <a:prstDash val="dashDot"/>
          </a:ln>
          <a:effectLst/>
        </p:spPr>
      </p:cxnSp>
      <p:sp>
        <p:nvSpPr>
          <p:cNvPr id="38" name="Rectangle 37"/>
          <p:cNvSpPr/>
          <p:nvPr/>
        </p:nvSpPr>
        <p:spPr>
          <a:xfrm>
            <a:off x="6984812" y="957130"/>
            <a:ext cx="174646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latin typeface="Arial"/>
                <a:ea typeface="+mn-ea"/>
                <a:cs typeface="+mn-cs"/>
              </a:rPr>
              <a:t>Quality &amp; Process Excellence</a:t>
            </a:r>
          </a:p>
        </p:txBody>
      </p:sp>
      <p:sp>
        <p:nvSpPr>
          <p:cNvPr id="40" name="Tekstboks 86"/>
          <p:cNvSpPr txBox="1">
            <a:spLocks noChangeArrowheads="1"/>
          </p:cNvSpPr>
          <p:nvPr/>
        </p:nvSpPr>
        <p:spPr bwMode="auto">
          <a:xfrm>
            <a:off x="7080527" y="4400877"/>
            <a:ext cx="1554480" cy="253916"/>
          </a:xfrm>
          <a:prstGeom prst="rect">
            <a:avLst/>
          </a:prstGeom>
          <a:solidFill>
            <a:srgbClr val="F78C34"/>
          </a:solidFill>
          <a:ln w="9525">
            <a:noFill/>
            <a:miter lim="800000"/>
            <a:headEnd/>
            <a:tailEnd/>
          </a:ln>
        </p:spPr>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kern="0">
                <a:solidFill>
                  <a:srgbClr val="FFFFFF"/>
                </a:solidFill>
                <a:latin typeface="+mj-lt"/>
                <a:cs typeface="Aria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Amit Srivastav</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42" name="Rectangle 50"/>
          <p:cNvSpPr>
            <a:spLocks noChangeArrowheads="1"/>
          </p:cNvSpPr>
          <p:nvPr/>
        </p:nvSpPr>
        <p:spPr bwMode="auto">
          <a:xfrm>
            <a:off x="7095174" y="1850434"/>
            <a:ext cx="1525186" cy="253916"/>
          </a:xfrm>
          <a:prstGeom prst="rect">
            <a:avLst/>
          </a:prstGeom>
          <a:solidFill>
            <a:srgbClr val="FFFFFF"/>
          </a:solidFill>
          <a:ln w="9525">
            <a:noFill/>
            <a:miter lim="800000"/>
            <a:headEnd/>
            <a:tailEnd/>
          </a:ln>
        </p:spPr>
        <p:txBody>
          <a:bodyPr wrap="square">
            <a:spAutoFit/>
          </a:body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1" smtClean="0">
                <a:ln>
                  <a:noFill/>
                </a:ln>
                <a:solidFill>
                  <a:sysClr val="windowText" lastClr="000000"/>
                </a:solidFill>
                <a:effectLst/>
                <a:uLnTx/>
                <a:uFillTx/>
                <a:latin typeface="Arial"/>
                <a:ea typeface="+mn-ea"/>
                <a:cs typeface="Arial"/>
              </a:rPr>
              <a:t>VP – QPE</a:t>
            </a:r>
            <a:endParaRPr kumimoji="0" lang="da-DK" sz="1050" b="1" i="0" u="none" strike="noStrike" kern="0" cap="none" spc="0" normalizeH="0" baseline="0" noProof="1">
              <a:ln>
                <a:noFill/>
              </a:ln>
              <a:solidFill>
                <a:sysClr val="windowText" lastClr="000000"/>
              </a:solidFill>
              <a:effectLst/>
              <a:uLnTx/>
              <a:uFillTx/>
              <a:latin typeface="Arial"/>
              <a:ea typeface="+mn-ea"/>
              <a:cs typeface="Arial"/>
            </a:endParaRPr>
          </a:p>
        </p:txBody>
      </p:sp>
      <p:sp>
        <p:nvSpPr>
          <p:cNvPr id="43" name="Tekstboks 86"/>
          <p:cNvSpPr txBox="1">
            <a:spLocks noChangeArrowheads="1"/>
          </p:cNvSpPr>
          <p:nvPr/>
        </p:nvSpPr>
        <p:spPr bwMode="auto">
          <a:xfrm>
            <a:off x="7080527" y="1593916"/>
            <a:ext cx="1554480" cy="262247"/>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100" b="0" i="0" u="none" strike="noStrike" kern="0" cap="none" spc="0" normalizeH="0" baseline="0" noProof="0" dirty="0" smtClean="0">
                <a:ln>
                  <a:noFill/>
                </a:ln>
                <a:solidFill>
                  <a:srgbClr val="FFFFFF"/>
                </a:solidFill>
                <a:effectLst/>
                <a:uLnTx/>
                <a:uFillTx/>
                <a:latin typeface="Arial"/>
                <a:ea typeface="+mn-ea"/>
                <a:cs typeface="Arial"/>
              </a:rPr>
              <a:t>Mohit Marwah</a:t>
            </a:r>
            <a:endParaRPr kumimoji="0" lang="da-DK" sz="1100" b="0" i="0" u="none" strike="noStrike" kern="0" cap="none" spc="0" normalizeH="0" baseline="0" noProof="0" dirty="0">
              <a:ln>
                <a:noFill/>
              </a:ln>
              <a:solidFill>
                <a:srgbClr val="FFFFFF"/>
              </a:solidFill>
              <a:effectLst/>
              <a:uLnTx/>
              <a:uFillTx/>
              <a:latin typeface="Arial"/>
              <a:ea typeface="+mn-ea"/>
              <a:cs typeface="Arial"/>
            </a:endParaRPr>
          </a:p>
        </p:txBody>
      </p:sp>
      <p:sp>
        <p:nvSpPr>
          <p:cNvPr id="45" name="TextBox 44"/>
          <p:cNvSpPr txBox="1"/>
          <p:nvPr/>
        </p:nvSpPr>
        <p:spPr>
          <a:xfrm>
            <a:off x="7080527" y="3576884"/>
            <a:ext cx="1554480" cy="253916"/>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Sr Manager-QPE</a:t>
            </a:r>
            <a:endParaRPr kumimoji="0" lang="en-US"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46" name="Tekstboks 86"/>
          <p:cNvSpPr txBox="1">
            <a:spLocks noChangeArrowheads="1"/>
          </p:cNvSpPr>
          <p:nvPr/>
        </p:nvSpPr>
        <p:spPr bwMode="auto">
          <a:xfrm>
            <a:off x="7080527" y="3264738"/>
            <a:ext cx="1554480" cy="253916"/>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Gulshan Kumar</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48" name="TextBox 47"/>
          <p:cNvSpPr txBox="1"/>
          <p:nvPr/>
        </p:nvSpPr>
        <p:spPr>
          <a:xfrm>
            <a:off x="7080527" y="4634042"/>
            <a:ext cx="1554480" cy="253916"/>
          </a:xfrm>
          <a:prstGeom prst="rect">
            <a:avLst/>
          </a:prstGeom>
          <a:solidFill>
            <a:schemeClr val="bg1"/>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da-DK" sz="1050" b="1" i="0" u="none" strike="noStrike" kern="0" cap="none" spc="0" normalizeH="0" baseline="0" noProof="0" dirty="0" smtClean="0">
                <a:ln>
                  <a:noFill/>
                </a:ln>
                <a:solidFill>
                  <a:srgbClr val="000000"/>
                </a:solidFill>
                <a:effectLst/>
                <a:uLnTx/>
                <a:uFillTx/>
                <a:latin typeface="Arial"/>
                <a:ea typeface="+mn-ea"/>
                <a:cs typeface="Arial"/>
              </a:rPr>
              <a:t>Asst</a:t>
            </a:r>
            <a:r>
              <a:rPr kumimoji="0" lang="da-DK" sz="1050" b="1" i="0" u="none" strike="noStrike" kern="0" cap="none" spc="0" normalizeH="0" baseline="0" noProof="0" dirty="0">
                <a:ln>
                  <a:noFill/>
                </a:ln>
                <a:solidFill>
                  <a:srgbClr val="000000"/>
                </a:solidFill>
                <a:effectLst/>
                <a:uLnTx/>
                <a:uFillTx/>
                <a:latin typeface="Arial"/>
                <a:ea typeface="+mn-ea"/>
                <a:cs typeface="Arial"/>
              </a:rPr>
              <a:t>. Manager - </a:t>
            </a:r>
            <a:r>
              <a:rPr kumimoji="0" lang="da-DK" sz="1050" b="1" i="0" u="none" strike="noStrike" kern="0" cap="none" spc="0" normalizeH="0" baseline="0" noProof="0" dirty="0" smtClean="0">
                <a:ln>
                  <a:noFill/>
                </a:ln>
                <a:solidFill>
                  <a:srgbClr val="000000"/>
                </a:solidFill>
                <a:effectLst/>
                <a:uLnTx/>
                <a:uFillTx/>
                <a:latin typeface="Arial"/>
                <a:ea typeface="+mn-ea"/>
                <a:cs typeface="Arial"/>
              </a:rPr>
              <a:t>QPE</a:t>
            </a:r>
            <a:endParaRPr kumimoji="0" lang="da-DK"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52" name="Tekstboks 86"/>
          <p:cNvSpPr txBox="1">
            <a:spLocks noChangeArrowheads="1"/>
          </p:cNvSpPr>
          <p:nvPr/>
        </p:nvSpPr>
        <p:spPr bwMode="auto">
          <a:xfrm>
            <a:off x="879848" y="3998131"/>
            <a:ext cx="2048256" cy="253916"/>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Shikha Saini</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53" name="TextBox 52"/>
          <p:cNvSpPr txBox="1"/>
          <p:nvPr/>
        </p:nvSpPr>
        <p:spPr>
          <a:xfrm>
            <a:off x="884420" y="4247477"/>
            <a:ext cx="2039112"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Manager – Operations</a:t>
            </a:r>
          </a:p>
        </p:txBody>
      </p:sp>
      <p:sp>
        <p:nvSpPr>
          <p:cNvPr id="55" name="TextBox 54"/>
          <p:cNvSpPr txBox="1"/>
          <p:nvPr/>
        </p:nvSpPr>
        <p:spPr>
          <a:xfrm>
            <a:off x="743993" y="5161947"/>
            <a:ext cx="2216742" cy="246221"/>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Arial"/>
                <a:ea typeface="+mn-ea"/>
                <a:cs typeface="Arial"/>
              </a:rPr>
              <a:t>Lead Asst. Manager</a:t>
            </a:r>
            <a:r>
              <a:rPr kumimoji="0" lang="en-US" sz="1000" b="1" i="0" u="none" strike="noStrike" kern="0" cap="none" spc="0" normalizeH="0" noProof="0" dirty="0" smtClean="0">
                <a:ln>
                  <a:noFill/>
                </a:ln>
                <a:solidFill>
                  <a:srgbClr val="000000"/>
                </a:solidFill>
                <a:effectLst/>
                <a:uLnTx/>
                <a:uFillTx/>
                <a:latin typeface="Arial"/>
                <a:ea typeface="+mn-ea"/>
                <a:cs typeface="Arial"/>
              </a:rPr>
              <a:t> - </a:t>
            </a:r>
            <a:r>
              <a:rPr kumimoji="0" lang="en-US" sz="1000" b="1" i="0" u="none" strike="noStrike" kern="0" cap="none" spc="0" normalizeH="0" baseline="0" noProof="0" dirty="0" smtClean="0">
                <a:ln>
                  <a:noFill/>
                </a:ln>
                <a:solidFill>
                  <a:srgbClr val="000000"/>
                </a:solidFill>
                <a:effectLst/>
                <a:uLnTx/>
                <a:uFillTx/>
                <a:latin typeface="Arial"/>
                <a:ea typeface="+mn-ea"/>
                <a:cs typeface="Arial"/>
              </a:rPr>
              <a:t>Operations</a:t>
            </a:r>
            <a:endParaRPr kumimoji="0" lang="en-US" sz="1000" b="1" i="0" u="none" strike="noStrike" kern="0" cap="none" spc="0" normalizeH="0" baseline="0" noProof="0" dirty="0">
              <a:ln>
                <a:noFill/>
              </a:ln>
              <a:solidFill>
                <a:srgbClr val="000000"/>
              </a:solidFill>
              <a:effectLst/>
              <a:uLnTx/>
              <a:uFillTx/>
              <a:latin typeface="Arial"/>
              <a:ea typeface="+mn-ea"/>
              <a:cs typeface="Arial"/>
            </a:endParaRPr>
          </a:p>
        </p:txBody>
      </p:sp>
      <p:sp>
        <p:nvSpPr>
          <p:cNvPr id="57" name="TextBox 56"/>
          <p:cNvSpPr txBox="1"/>
          <p:nvPr/>
        </p:nvSpPr>
        <p:spPr>
          <a:xfrm>
            <a:off x="7080527" y="2669532"/>
            <a:ext cx="1554480" cy="253916"/>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Arial"/>
                <a:ea typeface="+mn-ea"/>
                <a:cs typeface="Arial"/>
              </a:rPr>
              <a:t>Senior AVP – QPE </a:t>
            </a:r>
            <a:endParaRPr kumimoji="0" lang="en-US" sz="1050" b="1" i="0" u="none" strike="noStrike" kern="0" cap="none" spc="0" normalizeH="0" baseline="0" noProof="0" dirty="0">
              <a:ln>
                <a:noFill/>
              </a:ln>
              <a:solidFill>
                <a:srgbClr val="000000"/>
              </a:solidFill>
              <a:effectLst/>
              <a:uLnTx/>
              <a:uFillTx/>
              <a:latin typeface="Arial"/>
              <a:ea typeface="+mn-ea"/>
              <a:cs typeface="Arial"/>
            </a:endParaRPr>
          </a:p>
        </p:txBody>
      </p:sp>
      <p:sp>
        <p:nvSpPr>
          <p:cNvPr id="58" name="Tekstboks 86"/>
          <p:cNvSpPr txBox="1">
            <a:spLocks noChangeArrowheads="1"/>
          </p:cNvSpPr>
          <p:nvPr/>
        </p:nvSpPr>
        <p:spPr bwMode="auto">
          <a:xfrm>
            <a:off x="7080527" y="2412419"/>
            <a:ext cx="1554480" cy="253916"/>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Vijay Rawat</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sp>
        <p:nvSpPr>
          <p:cNvPr id="62" name="Rectangle 50"/>
          <p:cNvSpPr>
            <a:spLocks noChangeArrowheads="1"/>
          </p:cNvSpPr>
          <p:nvPr/>
        </p:nvSpPr>
        <p:spPr bwMode="auto">
          <a:xfrm>
            <a:off x="9606912" y="2576791"/>
            <a:ext cx="2039112" cy="290857"/>
          </a:xfrm>
          <a:prstGeom prst="rect">
            <a:avLst/>
          </a:prstGeom>
          <a:solidFill>
            <a:srgbClr val="FFFFFF"/>
          </a:solidFill>
          <a:ln w="9525">
            <a:noFill/>
            <a:miter lim="800000"/>
            <a:headEnd/>
            <a:tailEnd/>
          </a:ln>
        </p:spPr>
        <p:txBody>
          <a:bodyPr wrap="square">
            <a:spAutoFit/>
          </a:body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1" smtClean="0">
                <a:ln>
                  <a:noFill/>
                </a:ln>
                <a:solidFill>
                  <a:sysClr val="windowText" lastClr="000000"/>
                </a:solidFill>
                <a:effectLst/>
                <a:uLnTx/>
                <a:uFillTx/>
                <a:latin typeface="Arial"/>
                <a:ea typeface="+mn-ea"/>
                <a:cs typeface="Arial"/>
              </a:rPr>
              <a:t>VP –Account Management</a:t>
            </a:r>
            <a:endParaRPr kumimoji="0" lang="da-DK" sz="1050" b="1" i="0" u="none" strike="noStrike" kern="0" cap="none" spc="0" normalizeH="0" baseline="0" noProof="1">
              <a:ln>
                <a:noFill/>
              </a:ln>
              <a:solidFill>
                <a:sysClr val="windowText" lastClr="000000"/>
              </a:solidFill>
              <a:effectLst/>
              <a:uLnTx/>
              <a:uFillTx/>
              <a:latin typeface="Arial"/>
              <a:ea typeface="+mn-ea"/>
              <a:cs typeface="Arial"/>
            </a:endParaRPr>
          </a:p>
        </p:txBody>
      </p:sp>
      <p:sp>
        <p:nvSpPr>
          <p:cNvPr id="63" name="Tekstboks 86"/>
          <p:cNvSpPr txBox="1">
            <a:spLocks noChangeArrowheads="1"/>
          </p:cNvSpPr>
          <p:nvPr/>
        </p:nvSpPr>
        <p:spPr bwMode="auto">
          <a:xfrm>
            <a:off x="9606912" y="2318898"/>
            <a:ext cx="2039112" cy="256032"/>
          </a:xfrm>
          <a:prstGeom prst="rect">
            <a:avLst/>
          </a:prstGeom>
          <a:solidFill>
            <a:srgbClr val="F78C34"/>
          </a:soli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100" b="0" i="0" u="none" strike="noStrike" kern="0" cap="none" spc="0" normalizeH="0" baseline="0" noProof="0" dirty="0" smtClean="0">
                <a:ln>
                  <a:noFill/>
                </a:ln>
                <a:solidFill>
                  <a:srgbClr val="FFFFFF"/>
                </a:solidFill>
                <a:effectLst/>
                <a:uLnTx/>
                <a:uFillTx/>
                <a:latin typeface="Arial"/>
                <a:ea typeface="+mn-ea"/>
                <a:cs typeface="Arial"/>
              </a:rPr>
              <a:t>Kunal Kapoor</a:t>
            </a:r>
            <a:endParaRPr kumimoji="0" lang="da-DK" sz="1100" b="0" i="0" u="none" strike="noStrike" kern="0" cap="none" spc="0" normalizeH="0" baseline="0" noProof="0" dirty="0">
              <a:ln>
                <a:noFill/>
              </a:ln>
              <a:solidFill>
                <a:srgbClr val="FFFFFF"/>
              </a:solidFill>
              <a:effectLst/>
              <a:uLnTx/>
              <a:uFillTx/>
              <a:latin typeface="Arial"/>
              <a:ea typeface="+mn-ea"/>
              <a:cs typeface="Arial"/>
            </a:endParaRPr>
          </a:p>
        </p:txBody>
      </p:sp>
      <p:cxnSp>
        <p:nvCxnSpPr>
          <p:cNvPr id="65" name="Straight Arrow Connector 64"/>
          <p:cNvCxnSpPr>
            <a:stCxn id="27" idx="2"/>
            <a:endCxn id="63" idx="0"/>
          </p:cNvCxnSpPr>
          <p:nvPr/>
        </p:nvCxnSpPr>
        <p:spPr>
          <a:xfrm>
            <a:off x="10626468" y="2127712"/>
            <a:ext cx="0" cy="191186"/>
          </a:xfrm>
          <a:prstGeom prst="straightConnector1">
            <a:avLst/>
          </a:prstGeom>
          <a:noFill/>
          <a:ln w="28575" cap="flat" cmpd="sng" algn="ctr">
            <a:solidFill>
              <a:srgbClr val="008ED0">
                <a:shade val="95000"/>
                <a:satMod val="105000"/>
              </a:srgbClr>
            </a:solidFill>
            <a:prstDash val="solid"/>
            <a:tailEnd type="triangle"/>
          </a:ln>
          <a:effectLst/>
        </p:spPr>
      </p:cxnSp>
      <p:sp>
        <p:nvSpPr>
          <p:cNvPr id="70" name="Tekstboks 86"/>
          <p:cNvSpPr txBox="1">
            <a:spLocks noChangeArrowheads="1"/>
          </p:cNvSpPr>
          <p:nvPr/>
        </p:nvSpPr>
        <p:spPr bwMode="auto">
          <a:xfrm>
            <a:off x="1279049" y="5847175"/>
            <a:ext cx="1188720" cy="415498"/>
          </a:xfrm>
          <a:prstGeom prst="rect">
            <a:avLst/>
          </a:prstGeom>
          <a:solidFill>
            <a:srgbClr val="008ED0"/>
          </a:solidFill>
          <a:ln w="9525">
            <a:noFill/>
            <a:miter lim="800000"/>
            <a:headEnd/>
            <a:tailEnd/>
          </a:ln>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rgbClr val="FFFFFF"/>
                </a:solidFill>
                <a:effectLst/>
                <a:uLnTx/>
                <a:uFillTx/>
                <a:latin typeface="Arial"/>
                <a:ea typeface="+mn-ea"/>
                <a:cs typeface="Arial"/>
              </a:rPr>
              <a:t>Ops Associates (8</a:t>
            </a:r>
            <a:r>
              <a:rPr kumimoji="0" lang="da-DK" sz="1050" b="1" i="0" u="none" strike="noStrike" kern="0" cap="none" spc="0" normalizeH="0" noProof="0" dirty="0" smtClean="0">
                <a:ln>
                  <a:noFill/>
                </a:ln>
                <a:solidFill>
                  <a:srgbClr val="FFFFFF"/>
                </a:solidFill>
                <a:effectLst/>
                <a:uLnTx/>
                <a:uFillTx/>
                <a:latin typeface="Arial"/>
                <a:ea typeface="+mn-ea"/>
                <a:cs typeface="Arial"/>
              </a:rPr>
              <a:t> FTEs)</a:t>
            </a:r>
            <a:endParaRPr kumimoji="0" lang="da-DK" sz="1050" b="1" i="0" u="none" strike="noStrike" kern="0" cap="none" spc="0" normalizeH="0" baseline="0" noProof="0" dirty="0">
              <a:ln>
                <a:noFill/>
              </a:ln>
              <a:solidFill>
                <a:srgbClr val="FFFFFF"/>
              </a:solidFill>
              <a:effectLst/>
              <a:uLnTx/>
              <a:uFillTx/>
              <a:latin typeface="Arial"/>
              <a:ea typeface="+mn-ea"/>
              <a:cs typeface="Arial"/>
            </a:endParaRPr>
          </a:p>
        </p:txBody>
      </p:sp>
      <p:cxnSp>
        <p:nvCxnSpPr>
          <p:cNvPr id="73" name="Straight Arrow Connector 72"/>
          <p:cNvCxnSpPr>
            <a:stCxn id="12" idx="2"/>
            <a:endCxn id="56" idx="0"/>
          </p:cNvCxnSpPr>
          <p:nvPr/>
        </p:nvCxnSpPr>
        <p:spPr>
          <a:xfrm flipH="1">
            <a:off x="1899922" y="2109271"/>
            <a:ext cx="4054" cy="21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0" idx="2"/>
            <a:endCxn id="52" idx="0"/>
          </p:cNvCxnSpPr>
          <p:nvPr/>
        </p:nvCxnSpPr>
        <p:spPr>
          <a:xfrm>
            <a:off x="1903976" y="3650856"/>
            <a:ext cx="0" cy="34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23" idx="2"/>
            <a:endCxn id="20" idx="0"/>
          </p:cNvCxnSpPr>
          <p:nvPr/>
        </p:nvCxnSpPr>
        <p:spPr>
          <a:xfrm>
            <a:off x="4949367" y="3621360"/>
            <a:ext cx="1339" cy="347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857767" y="2923448"/>
            <a:ext cx="0" cy="341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857767" y="2104350"/>
            <a:ext cx="0" cy="30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857767" y="3830800"/>
            <a:ext cx="0" cy="570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857767" y="4887958"/>
            <a:ext cx="0" cy="65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889433" y="4501393"/>
            <a:ext cx="0" cy="34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873409" y="5408168"/>
            <a:ext cx="0" cy="34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kstboks 86"/>
          <p:cNvSpPr txBox="1">
            <a:spLocks noChangeArrowheads="1"/>
          </p:cNvSpPr>
          <p:nvPr/>
        </p:nvSpPr>
        <p:spPr bwMode="auto">
          <a:xfrm>
            <a:off x="878071" y="2322876"/>
            <a:ext cx="2043702" cy="253915"/>
          </a:xfrm>
          <a:prstGeom prst="rect">
            <a:avLst/>
          </a:prstGeom>
          <a:solidFill>
            <a:srgbClr val="F78C34"/>
          </a:solidFill>
          <a:ln w="9525">
            <a:solidFill>
              <a:srgbClr val="F78C34"/>
            </a:solidFill>
            <a:miter lim="800000"/>
            <a:headEnd/>
            <a:tailEnd/>
          </a:ln>
        </p:spPr>
        <p:txBody>
          <a:bodyPr wrap="square" anchor="ctr">
            <a:spAutoFit/>
          </a:bodyPr>
          <a:lstStyle>
            <a:defPPr>
              <a:defRPr lang="en-US"/>
            </a:defPPr>
            <a:lvl1pPr algn="ctr" defTabSz="914400" fontAlgn="auto">
              <a:spcBef>
                <a:spcPts val="0"/>
              </a:spcBef>
              <a:spcAft>
                <a:spcPts val="0"/>
              </a:spcAft>
              <a:defRPr sz="1050" b="1" kern="0">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050" b="1" i="0" u="none" strike="noStrike" kern="0" cap="none" spc="0" normalizeH="0" baseline="0" noProof="0" dirty="0" smtClean="0">
                <a:ln>
                  <a:noFill/>
                </a:ln>
                <a:solidFill>
                  <a:schemeClr val="bg1"/>
                </a:solidFill>
                <a:effectLst/>
                <a:uLnTx/>
                <a:uFillTx/>
                <a:latin typeface="Arial"/>
                <a:ea typeface="+mn-ea"/>
                <a:cs typeface="Arial"/>
              </a:rPr>
              <a:t>Dhirendra Singh</a:t>
            </a:r>
            <a:endParaRPr kumimoji="0" lang="da-DK" sz="1050" b="1" i="0" u="none" strike="noStrike" kern="0" cap="none" spc="0" normalizeH="0" baseline="0" noProof="0" dirty="0">
              <a:ln>
                <a:noFill/>
              </a:ln>
              <a:solidFill>
                <a:schemeClr val="bg1"/>
              </a:solidFill>
              <a:effectLst/>
              <a:uLnTx/>
              <a:uFillTx/>
              <a:latin typeface="Arial"/>
              <a:ea typeface="+mn-ea"/>
              <a:cs typeface="Arial"/>
            </a:endParaRPr>
          </a:p>
        </p:txBody>
      </p:sp>
      <p:sp>
        <p:nvSpPr>
          <p:cNvPr id="59" name="TextBox 58"/>
          <p:cNvSpPr txBox="1"/>
          <p:nvPr/>
        </p:nvSpPr>
        <p:spPr>
          <a:xfrm>
            <a:off x="888992" y="2605184"/>
            <a:ext cx="2039112" cy="253916"/>
          </a:xfrm>
          <a:prstGeom prst="rect">
            <a:avLst/>
          </a:prstGeom>
          <a:solidFill>
            <a:srgbClr val="FFFFFF"/>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effectLst/>
                <a:uLnTx/>
                <a:uFillTx/>
                <a:latin typeface="Arial"/>
                <a:ea typeface="+mn-ea"/>
                <a:cs typeface="Arial"/>
              </a:rPr>
              <a:t>VP </a:t>
            </a:r>
            <a:r>
              <a:rPr kumimoji="0" lang="en-US" sz="1050" b="1" i="0" u="none" strike="noStrike" kern="0" cap="none" spc="0" normalizeH="0" baseline="0" noProof="0" dirty="0">
                <a:ln>
                  <a:noFill/>
                </a:ln>
                <a:effectLst/>
                <a:uLnTx/>
                <a:uFillTx/>
                <a:latin typeface="Arial"/>
                <a:ea typeface="+mn-ea"/>
                <a:cs typeface="Arial"/>
              </a:rPr>
              <a:t>- Operations</a:t>
            </a:r>
          </a:p>
        </p:txBody>
      </p:sp>
      <p:cxnSp>
        <p:nvCxnSpPr>
          <p:cNvPr id="60" name="Straight Arrow Connector 59"/>
          <p:cNvCxnSpPr>
            <a:stCxn id="59" idx="2"/>
            <a:endCxn id="9" idx="0"/>
          </p:cNvCxnSpPr>
          <p:nvPr/>
        </p:nvCxnSpPr>
        <p:spPr>
          <a:xfrm flipH="1">
            <a:off x="1903976" y="2859100"/>
            <a:ext cx="4572" cy="25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242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a:t>
            </a:r>
            <a:endParaRPr lang="en-US" dirty="0"/>
          </a:p>
        </p:txBody>
      </p:sp>
    </p:spTree>
    <p:extLst>
      <p:ext uri="{BB962C8B-B14F-4D97-AF65-F5344CB8AC3E}">
        <p14:creationId xmlns:p14="http://schemas.microsoft.com/office/powerpoint/2010/main" val="3510114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20809</TotalTime>
  <Words>1103</Words>
  <Application>Microsoft Office PowerPoint</Application>
  <PresentationFormat>Widescreen</PresentationFormat>
  <Paragraphs>229</Paragraphs>
  <Slides>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Body</vt:lpstr>
      <vt:lpstr>Calibri heading</vt:lpstr>
      <vt:lpstr>Century Gothic</vt:lpstr>
      <vt:lpstr>Times New Roman</vt:lpstr>
      <vt:lpstr>1_Office Theme</vt:lpstr>
      <vt:lpstr>2_Office Theme</vt:lpstr>
      <vt:lpstr>prudential Group claims notification  Paper mail  Ramp up</vt:lpstr>
      <vt:lpstr>PowerPoint Presentation</vt:lpstr>
      <vt:lpstr>PowerPoint Presentation</vt:lpstr>
      <vt:lpstr>PowerPoint Presentation</vt:lpstr>
      <vt:lpstr>PowerPoint Presentation</vt:lpstr>
      <vt:lpstr>annexure</vt:lpstr>
      <vt:lpstr>PowerPoint Presentation</vt:lpstr>
      <vt:lpstr>PowerPoint Presentation</vt:lpstr>
      <vt:lpstr>Thankyou</vt:lpstr>
    </vt:vector>
  </TitlesOfParts>
  <Company>ExlService(I)Pvt.Ltd.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Sudesh Kumari</dc:creator>
  <cp:lastModifiedBy>Sayantan Ghosh</cp:lastModifiedBy>
  <cp:revision>1289</cp:revision>
  <dcterms:created xsi:type="dcterms:W3CDTF">2019-04-30T02:59:14Z</dcterms:created>
  <dcterms:modified xsi:type="dcterms:W3CDTF">2021-06-11T10:34:52Z</dcterms:modified>
</cp:coreProperties>
</file>