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6"/>
  </p:notesMasterIdLst>
  <p:handoutMasterIdLst>
    <p:handoutMasterId r:id="rId27"/>
  </p:handoutMasterIdLst>
  <p:sldIdLst>
    <p:sldId id="327" r:id="rId6"/>
    <p:sldId id="1180" r:id="rId7"/>
    <p:sldId id="1181" r:id="rId8"/>
    <p:sldId id="1151" r:id="rId9"/>
    <p:sldId id="1182" r:id="rId10"/>
    <p:sldId id="1179" r:id="rId11"/>
    <p:sldId id="567" r:id="rId12"/>
    <p:sldId id="1177" r:id="rId13"/>
    <p:sldId id="1165" r:id="rId14"/>
    <p:sldId id="1166" r:id="rId15"/>
    <p:sldId id="1167" r:id="rId16"/>
    <p:sldId id="1169" r:id="rId17"/>
    <p:sldId id="1163" r:id="rId18"/>
    <p:sldId id="1172" r:id="rId19"/>
    <p:sldId id="1173" r:id="rId20"/>
    <p:sldId id="1175" r:id="rId21"/>
    <p:sldId id="1176" r:id="rId22"/>
    <p:sldId id="1178" r:id="rId23"/>
    <p:sldId id="1171" r:id="rId24"/>
    <p:sldId id="11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gan Mohan" initials="JM" lastIdx="1" clrIdx="0">
    <p:extLst>
      <p:ext uri="{19B8F6BF-5375-455C-9EA6-DF929625EA0E}">
        <p15:presenceInfo xmlns:p15="http://schemas.microsoft.com/office/powerpoint/2012/main" userId="S-1-5-21-3936953803-2831090258-1269385966-133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DCF4FC"/>
    <a:srgbClr val="E2E3E3"/>
    <a:srgbClr val="ECF7FB"/>
    <a:srgbClr val="008ED0"/>
    <a:srgbClr val="6EBFE4"/>
    <a:srgbClr val="C6C6C6"/>
    <a:srgbClr val="F2F2F2"/>
    <a:srgbClr val="F1F1F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431"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14DB18-EFC7-4199-B9B6-00A7CEC167EE}" type="datetimeFigureOut">
              <a:rPr lang="en-US" smtClean="0"/>
              <a:t>10/6/2021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76C568-E4BE-4F2D-A29C-ADAB8DC49068}" type="slidenum">
              <a:rPr lang="en-US" smtClean="0"/>
              <a:t>‹#›</a:t>
            </a:fld>
            <a:endParaRPr lang="en-US" dirty="0"/>
          </a:p>
        </p:txBody>
      </p:sp>
    </p:spTree>
    <p:extLst>
      <p:ext uri="{BB962C8B-B14F-4D97-AF65-F5344CB8AC3E}">
        <p14:creationId xmlns:p14="http://schemas.microsoft.com/office/powerpoint/2010/main" val="1333214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14AD6-13A3-4A23-A12F-1641294C97CE}" type="datetimeFigureOut">
              <a:rPr lang="en-US" smtClean="0"/>
              <a:t>10/6/2021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E2645-FC80-4E51-B9B0-D24512FFE6E0}" type="slidenum">
              <a:rPr lang="en-US" smtClean="0"/>
              <a:t>‹#›</a:t>
            </a:fld>
            <a:endParaRPr lang="en-US" dirty="0"/>
          </a:p>
        </p:txBody>
      </p:sp>
    </p:spTree>
    <p:extLst>
      <p:ext uri="{BB962C8B-B14F-4D97-AF65-F5344CB8AC3E}">
        <p14:creationId xmlns:p14="http://schemas.microsoft.com/office/powerpoint/2010/main" val="428101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1</a:t>
            </a:fld>
            <a:endParaRPr lang="en-US" dirty="0"/>
          </a:p>
        </p:txBody>
      </p:sp>
    </p:spTree>
    <p:extLst>
      <p:ext uri="{BB962C8B-B14F-4D97-AF65-F5344CB8AC3E}">
        <p14:creationId xmlns:p14="http://schemas.microsoft.com/office/powerpoint/2010/main" val="14695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systems</a:t>
            </a:r>
            <a:r>
              <a:rPr lang="en-US" baseline="0"/>
              <a:t> </a:t>
            </a:r>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689170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6.gif"/><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a:t>Name of Presenter</a:t>
            </a:r>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a:solidFill>
                  <a:srgbClr val="FFFFFF"/>
                </a:solidFill>
                <a:latin typeface="Century Gothic" pitchFamily="34" charset="0"/>
              </a:rPr>
              <a:t>© ExlService Holdings, Inc. </a:t>
            </a:r>
            <a:endParaRPr lang="en-US" sz="800" dirty="0">
              <a:solidFill>
                <a:srgbClr val="000000"/>
              </a:solidFill>
            </a:endParaRPr>
          </a:p>
        </p:txBody>
      </p:sp>
    </p:spTree>
    <p:extLst>
      <p:ext uri="{BB962C8B-B14F-4D97-AF65-F5344CB8AC3E}">
        <p14:creationId xmlns:p14="http://schemas.microsoft.com/office/powerpoint/2010/main" val="406247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391275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a:t>Executive case study template – to be used only for digital intelligence case studies with x factor multiplier</a:t>
            </a:r>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332137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702752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756380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3346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3180" y="61446"/>
            <a:ext cx="914400" cy="613410"/>
          </a:xfrm>
          <a:prstGeom prst="rect">
            <a:avLst/>
          </a:prstGeom>
        </p:spPr>
      </p:pic>
    </p:spTree>
    <p:extLst>
      <p:ext uri="{BB962C8B-B14F-4D97-AF65-F5344CB8AC3E}">
        <p14:creationId xmlns:p14="http://schemas.microsoft.com/office/powerpoint/2010/main" val="847178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72674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447647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630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Thank you</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Tree>
    <p:extLst>
      <p:ext uri="{BB962C8B-B14F-4D97-AF65-F5344CB8AC3E}">
        <p14:creationId xmlns:p14="http://schemas.microsoft.com/office/powerpoint/2010/main" val="384313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7380CF3-2D20-4C04-AE57-2E2E1FDEE9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610" y="-8708"/>
            <a:ext cx="6958264" cy="6866708"/>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l="18602" r="1"/>
          <a:stretch/>
        </p:blipFill>
        <p:spPr>
          <a:xfrm>
            <a:off x="2299769" y="0"/>
            <a:ext cx="9924828" cy="6864691"/>
          </a:xfrm>
          <a:prstGeom prst="rect">
            <a:avLst/>
          </a:prstGeom>
        </p:spPr>
      </p:pic>
      <p:pic>
        <p:nvPicPr>
          <p:cNvPr id="8" name="Picture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465711" y="5860535"/>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a:t>Name of Presenter</a:t>
            </a:r>
          </a:p>
        </p:txBody>
      </p:sp>
      <p:pic>
        <p:nvPicPr>
          <p:cNvPr id="9" name="Picture 2" descr="https://pruweb.prudential.com/media/managed/brandcentral/src_files/media/managed/Pru_bw.gif">
            <a:extLst>
              <a:ext uri="{FF2B5EF4-FFF2-40B4-BE49-F238E27FC236}">
                <a16:creationId xmlns:a16="http://schemas.microsoft.com/office/drawing/2014/main" id="{079BECD5-BDD8-4E5C-9D11-E58AD17C109E}"/>
              </a:ext>
            </a:extLst>
          </p:cNvPr>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1695" y="5111235"/>
            <a:ext cx="2032170" cy="61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87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6533133" y="1404873"/>
            <a:ext cx="5112475" cy="476239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a:xfrm>
            <a:off x="9116694" y="6647383"/>
            <a:ext cx="2033422" cy="148681"/>
          </a:xfrm>
          <a:prstGeom prst="rect">
            <a:avLst/>
          </a:prstGeom>
        </p:spPr>
        <p:txBody>
          <a:bodyPr lIns="0" tIns="0" rIns="0" bIns="0"/>
          <a:lstStyle/>
          <a:p>
            <a:pPr marL="12700"/>
            <a:r>
              <a:rPr sz="900" dirty="0">
                <a:solidFill>
                  <a:srgbClr val="FFFFFF"/>
                </a:solidFill>
                <a:cs typeface="Arial"/>
              </a:rPr>
              <a:t>©</a:t>
            </a:r>
            <a:r>
              <a:rPr sz="900" spc="-5" dirty="0">
                <a:solidFill>
                  <a:srgbClr val="FFFFFF"/>
                </a:solidFill>
                <a:cs typeface="Arial"/>
              </a:rPr>
              <a:t> </a:t>
            </a:r>
            <a:r>
              <a:rPr sz="900" dirty="0">
                <a:solidFill>
                  <a:srgbClr val="FFFFFF"/>
                </a:solidFill>
                <a:cs typeface="Arial"/>
              </a:rPr>
              <a:t>2018</a:t>
            </a:r>
            <a:r>
              <a:rPr sz="900" spc="-10" dirty="0">
                <a:solidFill>
                  <a:srgbClr val="FFFFFF"/>
                </a:solidFill>
                <a:cs typeface="Arial"/>
              </a:rPr>
              <a:t> </a:t>
            </a:r>
            <a:r>
              <a:rPr sz="900" dirty="0">
                <a:solidFill>
                  <a:srgbClr val="FFFFFF"/>
                </a:solidFill>
                <a:cs typeface="Arial"/>
              </a:rPr>
              <a:t>E</a:t>
            </a:r>
            <a:r>
              <a:rPr sz="900" spc="-15" dirty="0">
                <a:solidFill>
                  <a:srgbClr val="FFFFFF"/>
                </a:solidFill>
                <a:cs typeface="Arial"/>
              </a:rPr>
              <a:t>X</a:t>
            </a:r>
            <a:r>
              <a:rPr sz="900" dirty="0">
                <a:solidFill>
                  <a:srgbClr val="FFFFFF"/>
                </a:solidFill>
                <a:cs typeface="Arial"/>
              </a:rPr>
              <a:t>LSER</a:t>
            </a:r>
            <a:r>
              <a:rPr sz="900" spc="-5" dirty="0">
                <a:solidFill>
                  <a:srgbClr val="FFFFFF"/>
                </a:solidFill>
                <a:cs typeface="Arial"/>
              </a:rPr>
              <a:t>V</a:t>
            </a:r>
            <a:r>
              <a:rPr sz="900" dirty="0">
                <a:solidFill>
                  <a:srgbClr val="FFFFFF"/>
                </a:solidFill>
                <a:cs typeface="Arial"/>
              </a:rPr>
              <a:t>ICE H</a:t>
            </a:r>
            <a:r>
              <a:rPr sz="900" spc="-5" dirty="0">
                <a:solidFill>
                  <a:srgbClr val="FFFFFF"/>
                </a:solidFill>
                <a:cs typeface="Arial"/>
              </a:rPr>
              <a:t>O</a:t>
            </a:r>
            <a:r>
              <a:rPr sz="900" dirty="0">
                <a:solidFill>
                  <a:srgbClr val="FFFFFF"/>
                </a:solidFill>
                <a:cs typeface="Arial"/>
              </a:rPr>
              <a:t>LDIN</a:t>
            </a:r>
            <a:r>
              <a:rPr sz="900" spc="-10" dirty="0">
                <a:solidFill>
                  <a:srgbClr val="FFFFFF"/>
                </a:solidFill>
                <a:cs typeface="Arial"/>
              </a:rPr>
              <a:t>G</a:t>
            </a:r>
            <a:r>
              <a:rPr sz="900" dirty="0">
                <a:solidFill>
                  <a:srgbClr val="FFFFFF"/>
                </a:solidFill>
                <a:cs typeface="Arial"/>
              </a:rPr>
              <a:t>S,</a:t>
            </a:r>
            <a:r>
              <a:rPr sz="900" spc="10" dirty="0">
                <a:solidFill>
                  <a:srgbClr val="FFFFFF"/>
                </a:solidFill>
                <a:cs typeface="Arial"/>
              </a:rPr>
              <a:t> </a:t>
            </a:r>
            <a:r>
              <a:rPr sz="900" dirty="0">
                <a:solidFill>
                  <a:srgbClr val="FFFFFF"/>
                </a:solidFill>
                <a:cs typeface="Arial"/>
              </a:rPr>
              <a:t>INC</a:t>
            </a:r>
            <a:endParaRPr sz="900" dirty="0">
              <a:solidFill>
                <a:prstClr val="black"/>
              </a:solidFill>
              <a:cs typeface="Arial"/>
            </a:endParaRPr>
          </a:p>
        </p:txBody>
      </p:sp>
      <p:sp>
        <p:nvSpPr>
          <p:cNvPr id="6" name="Holder 6"/>
          <p:cNvSpPr>
            <a:spLocks noGrp="1"/>
          </p:cNvSpPr>
          <p:nvPr>
            <p:ph type="dt" sz="half" idx="6"/>
          </p:nvPr>
        </p:nvSpPr>
        <p:spPr>
          <a:xfrm>
            <a:off x="7514081" y="6647383"/>
            <a:ext cx="1060043" cy="148681"/>
          </a:xfrm>
          <a:prstGeom prst="rect">
            <a:avLst/>
          </a:prstGeom>
        </p:spPr>
        <p:txBody>
          <a:bodyPr lIns="0" tIns="0" rIns="0" bIns="0"/>
          <a:lstStyle/>
          <a:p>
            <a:pPr marL="12700"/>
            <a:r>
              <a:rPr sz="900" dirty="0">
                <a:solidFill>
                  <a:srgbClr val="FFFFFF"/>
                </a:solidFill>
                <a:cs typeface="Arial"/>
              </a:rPr>
              <a:t>Septe</a:t>
            </a:r>
            <a:r>
              <a:rPr sz="900" spc="5" dirty="0">
                <a:solidFill>
                  <a:srgbClr val="FFFFFF"/>
                </a:solidFill>
                <a:cs typeface="Arial"/>
              </a:rPr>
              <a:t>m</a:t>
            </a:r>
            <a:r>
              <a:rPr sz="900" dirty="0">
                <a:solidFill>
                  <a:srgbClr val="FFFFFF"/>
                </a:solidFill>
                <a:cs typeface="Arial"/>
              </a:rPr>
              <a:t>ber</a:t>
            </a:r>
            <a:r>
              <a:rPr sz="900" spc="-35" dirty="0">
                <a:solidFill>
                  <a:srgbClr val="FFFFFF"/>
                </a:solidFill>
                <a:cs typeface="Arial"/>
              </a:rPr>
              <a:t> </a:t>
            </a:r>
            <a:r>
              <a:rPr sz="900" dirty="0">
                <a:solidFill>
                  <a:srgbClr val="FFFFFF"/>
                </a:solidFill>
                <a:cs typeface="Arial"/>
              </a:rPr>
              <a:t>25,</a:t>
            </a:r>
            <a:r>
              <a:rPr sz="900" spc="-10" dirty="0">
                <a:solidFill>
                  <a:srgbClr val="FFFFFF"/>
                </a:solidFill>
                <a:cs typeface="Arial"/>
              </a:rPr>
              <a:t> </a:t>
            </a:r>
            <a:r>
              <a:rPr sz="900" dirty="0">
                <a:solidFill>
                  <a:srgbClr val="FFFFFF"/>
                </a:solidFill>
                <a:cs typeface="Arial"/>
              </a:rPr>
              <a:t>2018</a:t>
            </a:r>
            <a:endParaRPr sz="900" dirty="0">
              <a:solidFill>
                <a:prstClr val="black"/>
              </a:solidFill>
              <a:cs typeface="Arial"/>
            </a:endParaRPr>
          </a:p>
        </p:txBody>
      </p:sp>
      <p:sp>
        <p:nvSpPr>
          <p:cNvPr id="7" name="Holder 7"/>
          <p:cNvSpPr>
            <a:spLocks noGrp="1"/>
          </p:cNvSpPr>
          <p:nvPr>
            <p:ph type="sldNum" sz="quarter" idx="7"/>
          </p:nvPr>
        </p:nvSpPr>
        <p:spPr>
          <a:xfrm>
            <a:off x="11685016" y="6647383"/>
            <a:ext cx="178816" cy="148681"/>
          </a:xfrm>
          <a:prstGeom prst="rect">
            <a:avLst/>
          </a:prstGeom>
        </p:spPr>
        <p:txBody>
          <a:bodyPr lIns="0" tIns="0" rIns="0" bIns="0"/>
          <a:lstStyle/>
          <a:p>
            <a:pPr marL="88900"/>
            <a:fld id="{81D60167-4931-47E6-BA6A-407CBD079E47}" type="slidenum">
              <a:rPr sz="900" dirty="0">
                <a:solidFill>
                  <a:srgbClr val="FFFFFF"/>
                </a:solidFill>
                <a:cs typeface="Arial"/>
              </a:rPr>
              <a:pPr marL="88900"/>
              <a:t>‹#›</a:t>
            </a:fld>
            <a:endParaRPr sz="900" dirty="0">
              <a:solidFill>
                <a:prstClr val="black"/>
              </a:solidFill>
              <a:cs typeface="Arial"/>
            </a:endParaRPr>
          </a:p>
        </p:txBody>
      </p:sp>
    </p:spTree>
    <p:extLst>
      <p:ext uri="{BB962C8B-B14F-4D97-AF65-F5344CB8AC3E}">
        <p14:creationId xmlns:p14="http://schemas.microsoft.com/office/powerpoint/2010/main" val="4109337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Heading</a:t>
            </a:r>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October 6,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424637256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Heading</a:t>
            </a:r>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October 6,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2786142474"/>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Heading</a:t>
            </a:r>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October 6,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1943852590"/>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Heading</a:t>
            </a:r>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October 6,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465099986"/>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Heading</a:t>
            </a:r>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October 6,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15229680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Heading</a:t>
            </a:r>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October 6,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310108383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Heading</a:t>
            </a:r>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October 6,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2924862850"/>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A194-8F73-4A5C-BDC1-9D3C4B6C4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FD6FF6-039A-4C46-8E19-F81847E0F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F01724-A0EE-473B-8F3B-08DB06E7D03C}"/>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5" name="Footer Placeholder 4">
            <a:extLst>
              <a:ext uri="{FF2B5EF4-FFF2-40B4-BE49-F238E27FC236}">
                <a16:creationId xmlns:a16="http://schemas.microsoft.com/office/drawing/2014/main" id="{08E795B9-B2F3-4543-85D2-6C6CD9DE29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04AEAA-4C9D-40EB-B927-7F04D7B10488}"/>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56701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FBD3-BD65-4717-9C38-ADE405E7C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326078-61EB-4012-93F7-A3AECB9C46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85305-EAFF-46FD-952F-5864068F716E}"/>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5" name="Footer Placeholder 4">
            <a:extLst>
              <a:ext uri="{FF2B5EF4-FFF2-40B4-BE49-F238E27FC236}">
                <a16:creationId xmlns:a16="http://schemas.microsoft.com/office/drawing/2014/main" id="{8FFEAFEA-FF00-4B92-91B3-5E8C8F5800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10753E-9B3E-462D-ACDC-DF0FFDFB97B7}"/>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356085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ctangle 13"/>
          <p:cNvSpPr/>
          <p:nvPr userDrawn="1"/>
        </p:nvSpPr>
        <p:spPr>
          <a:xfrm>
            <a:off x="0" y="0"/>
            <a:ext cx="8906005"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45750" y="123404"/>
            <a:ext cx="914636" cy="588796"/>
          </a:xfrm>
          <a:prstGeom prst="rect">
            <a:avLst/>
          </a:prstGeom>
          <a:noFill/>
          <a:ln>
            <a:noFill/>
          </a:ln>
        </p:spPr>
      </p:pic>
      <p:pic>
        <p:nvPicPr>
          <p:cNvPr id="13" name="Picture 2" descr="https://pruweb.prudential.com/media/managed/brandcentral/src_files/media/managed/Pru_bw.gif">
            <a:extLst>
              <a:ext uri="{FF2B5EF4-FFF2-40B4-BE49-F238E27FC236}">
                <a16:creationId xmlns:a16="http://schemas.microsoft.com/office/drawing/2014/main" id="{C3CE6AB6-C69B-4D89-A683-BF8A82AF5F2F}"/>
              </a:ext>
            </a:extLst>
          </p:cNvPr>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53724" y="77016"/>
            <a:ext cx="2120311" cy="69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58727"/>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BDB6-17A5-49DB-8CC7-FB1CAEC19B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43F3EA-C44A-4C93-A571-FD3E79DD53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52F9A5-F849-4998-8107-3452F42CFEF3}"/>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5" name="Footer Placeholder 4">
            <a:extLst>
              <a:ext uri="{FF2B5EF4-FFF2-40B4-BE49-F238E27FC236}">
                <a16:creationId xmlns:a16="http://schemas.microsoft.com/office/drawing/2014/main" id="{C8722B12-F629-49A9-A0B3-CDCC9A632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CBAB29-DC3C-4056-A944-EB716DDF9DF2}"/>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35105189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8D77-62CF-4030-B069-47DDFDF80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403C44-58EC-4354-AEDE-F15C3424A5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D03843-49A9-47C5-BDCA-134A482903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279008-C717-4339-86FC-37C3D34C3157}"/>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6" name="Footer Placeholder 5">
            <a:extLst>
              <a:ext uri="{FF2B5EF4-FFF2-40B4-BE49-F238E27FC236}">
                <a16:creationId xmlns:a16="http://schemas.microsoft.com/office/drawing/2014/main" id="{CD8E91E3-1E45-46F2-AD9A-9797C27875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E83C4E-4D8D-45E1-B806-28EE26ABC95F}"/>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2268835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C6F5-0F13-426C-950A-760FE21015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A72007-E4CF-4197-ADD8-14EE4C19B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81DEEA-4DC8-4DF3-A17A-6CBAF034BE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418764-1DB6-4279-B099-AD4A97392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72AD37-E444-4AC0-B6D2-8E59976975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B0B19D-916A-4218-8270-FF32307AB62C}"/>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8" name="Footer Placeholder 7">
            <a:extLst>
              <a:ext uri="{FF2B5EF4-FFF2-40B4-BE49-F238E27FC236}">
                <a16:creationId xmlns:a16="http://schemas.microsoft.com/office/drawing/2014/main" id="{0ADB4D74-9E91-49BE-92E2-C9DD1043311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1F4415E-4970-4A59-B2A8-F4D3D0941416}"/>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3785986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1C94-4C61-4818-8DFC-A12476A97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B394C9-B6B8-4786-BB96-AFBC3B917AAB}"/>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4" name="Footer Placeholder 3">
            <a:extLst>
              <a:ext uri="{FF2B5EF4-FFF2-40B4-BE49-F238E27FC236}">
                <a16:creationId xmlns:a16="http://schemas.microsoft.com/office/drawing/2014/main" id="{322BF0E1-6929-457E-8222-BC318480FE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8996CB-5ABE-407E-86E0-B9603D82C2AF}"/>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30228310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A71EC-05BE-4D7C-90DB-EF2CB8CA501E}"/>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3" name="Footer Placeholder 2">
            <a:extLst>
              <a:ext uri="{FF2B5EF4-FFF2-40B4-BE49-F238E27FC236}">
                <a16:creationId xmlns:a16="http://schemas.microsoft.com/office/drawing/2014/main" id="{04F49288-D213-4CC9-A92D-0427E17C82B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6D46DE-4079-4924-8641-B74C1478D8EF}"/>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2825541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1BE0-FC90-4C1D-B64C-1F1F17299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B7BD23-9D9E-4D5C-962B-376428643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46640-770E-4F6A-8491-F89BC5C3A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D25AB2-418B-4BF8-ABCC-1CC490E97AA2}"/>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6" name="Footer Placeholder 5">
            <a:extLst>
              <a:ext uri="{FF2B5EF4-FFF2-40B4-BE49-F238E27FC236}">
                <a16:creationId xmlns:a16="http://schemas.microsoft.com/office/drawing/2014/main" id="{298D0870-0B15-4037-82BD-D569DC1266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655A01-CDA4-42DA-A233-74DA9D1442C9}"/>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20979814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8EA7-AF9E-45FF-AF9D-493F0D8B5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B874D7-D403-4643-9BD6-A853F63C6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2301DBF-8787-4D99-8CDC-9B6386D31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BF3831-5083-45D8-BFA6-48DA7F5B0053}"/>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6" name="Footer Placeholder 5">
            <a:extLst>
              <a:ext uri="{FF2B5EF4-FFF2-40B4-BE49-F238E27FC236}">
                <a16:creationId xmlns:a16="http://schemas.microsoft.com/office/drawing/2014/main" id="{4C6FAE5C-0952-44D3-9F30-6F44533C93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E9EEBB-26F9-482D-A26F-03C8C7879559}"/>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817772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39A2-1F04-4E46-8730-3EE5518735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81382D-5322-402F-AE5A-553763E571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9F02D-BBB2-4BA2-88FA-79D3D3BBC0DC}"/>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5" name="Footer Placeholder 4">
            <a:extLst>
              <a:ext uri="{FF2B5EF4-FFF2-40B4-BE49-F238E27FC236}">
                <a16:creationId xmlns:a16="http://schemas.microsoft.com/office/drawing/2014/main" id="{33B7E1FD-A73E-4F57-AA73-602143A12A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808E83-21CA-4003-B3D0-DB3C9B41D19D}"/>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7211330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66B6F-753D-4150-946D-49C37BF4E4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C03E9D-1E63-45A6-8CA3-D7F256D011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A8ADF-850F-45B1-84A7-8EABA8F43E42}"/>
              </a:ext>
            </a:extLst>
          </p:cNvPr>
          <p:cNvSpPr>
            <a:spLocks noGrp="1"/>
          </p:cNvSpPr>
          <p:nvPr>
            <p:ph type="dt" sz="half" idx="10"/>
          </p:nvPr>
        </p:nvSpPr>
        <p:spPr/>
        <p:txBody>
          <a:bodyPr/>
          <a:lstStyle/>
          <a:p>
            <a:fld id="{EF8EA71D-10D7-448C-B0A6-54E28064AB84}" type="datetimeFigureOut">
              <a:rPr lang="en-US" smtClean="0"/>
              <a:t>10/6/2021</a:t>
            </a:fld>
            <a:endParaRPr lang="en-US" dirty="0"/>
          </a:p>
        </p:txBody>
      </p:sp>
      <p:sp>
        <p:nvSpPr>
          <p:cNvPr id="5" name="Footer Placeholder 4">
            <a:extLst>
              <a:ext uri="{FF2B5EF4-FFF2-40B4-BE49-F238E27FC236}">
                <a16:creationId xmlns:a16="http://schemas.microsoft.com/office/drawing/2014/main" id="{4FB0DF16-EBBD-46AA-BFF7-1725E2816D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63DA4E-CF35-4F89-A869-4230FB48B9D8}"/>
              </a:ext>
            </a:extLst>
          </p:cNvPr>
          <p:cNvSpPr>
            <a:spLocks noGrp="1"/>
          </p:cNvSpPr>
          <p:nvPr>
            <p:ph type="sldNum" sz="quarter" idx="12"/>
          </p:nvPr>
        </p:nvSpPr>
        <p:spPr/>
        <p:txBody>
          <a:bodyPr/>
          <a:lstStyle/>
          <a:p>
            <a:fld id="{B89BD2FE-537F-4AB6-84B6-D1DB1C487035}" type="slidenum">
              <a:rPr lang="en-US" smtClean="0"/>
              <a:t>‹#›</a:t>
            </a:fld>
            <a:endParaRPr lang="en-US" dirty="0"/>
          </a:p>
        </p:txBody>
      </p:sp>
    </p:spTree>
    <p:extLst>
      <p:ext uri="{BB962C8B-B14F-4D97-AF65-F5344CB8AC3E}">
        <p14:creationId xmlns:p14="http://schemas.microsoft.com/office/powerpoint/2010/main" val="144755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335177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8024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44212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0173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9344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October 6, 2021</a:t>
            </a:fld>
            <a:endParaRPr lang="en-US" sz="900" dirty="0">
              <a:solidFill>
                <a:srgbClr val="FFFFFF"/>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2989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258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C7679-6924-434E-A9AE-081D37FA8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032F00-B75D-469B-90F9-9589CA72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2DC36-9000-4D24-A475-6C5D88D4D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EA71D-10D7-448C-B0A6-54E28064AB84}" type="datetimeFigureOut">
              <a:rPr lang="en-US" smtClean="0"/>
              <a:t>10/6/2021</a:t>
            </a:fld>
            <a:endParaRPr lang="en-US" dirty="0"/>
          </a:p>
        </p:txBody>
      </p:sp>
      <p:sp>
        <p:nvSpPr>
          <p:cNvPr id="5" name="Footer Placeholder 4">
            <a:extLst>
              <a:ext uri="{FF2B5EF4-FFF2-40B4-BE49-F238E27FC236}">
                <a16:creationId xmlns:a16="http://schemas.microsoft.com/office/drawing/2014/main" id="{8921A9AB-E13F-462F-AB5B-843BE7563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256C421-1894-4005-89E8-3C14D5C08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BD2FE-537F-4AB6-84B6-D1DB1C487035}" type="slidenum">
              <a:rPr lang="en-US" smtClean="0"/>
              <a:t>‹#›</a:t>
            </a:fld>
            <a:endParaRPr lang="en-US" dirty="0"/>
          </a:p>
        </p:txBody>
      </p:sp>
    </p:spTree>
    <p:extLst>
      <p:ext uri="{BB962C8B-B14F-4D97-AF65-F5344CB8AC3E}">
        <p14:creationId xmlns:p14="http://schemas.microsoft.com/office/powerpoint/2010/main" val="135637531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666897" y="2195171"/>
            <a:ext cx="6225987" cy="2609457"/>
          </a:xfrm>
        </p:spPr>
        <p:txBody>
          <a:bodyPr>
            <a:normAutofit fontScale="90000"/>
          </a:bodyPr>
          <a:lstStyle/>
          <a:p>
            <a:pPr algn="ctr">
              <a:lnSpc>
                <a:spcPct val="150000"/>
              </a:lnSpc>
            </a:pPr>
            <a:r>
              <a:rPr lang="en-US" sz="3600" dirty="0"/>
              <a:t>Prudential </a:t>
            </a:r>
            <a:br>
              <a:rPr lang="en-US" sz="3600" dirty="0"/>
            </a:br>
            <a:r>
              <a:rPr lang="en-US" sz="3600" dirty="0"/>
              <a:t>Annuities BENE Services</a:t>
            </a:r>
            <a:br>
              <a:rPr lang="en-US" sz="3600" dirty="0"/>
            </a:br>
            <a:r>
              <a:rPr lang="en-US" sz="3600" dirty="0"/>
              <a:t>Transition – </a:t>
            </a:r>
            <a:br>
              <a:rPr lang="en-US" sz="3600" dirty="0"/>
            </a:br>
            <a:r>
              <a:rPr lang="en-US" sz="3600" dirty="0"/>
              <a:t>weekly program update</a:t>
            </a:r>
            <a:endParaRPr lang="en-US" sz="2700" dirty="0"/>
          </a:p>
        </p:txBody>
      </p:sp>
      <p:sp>
        <p:nvSpPr>
          <p:cNvPr id="2" name="Subtitle 1"/>
          <p:cNvSpPr>
            <a:spLocks noGrp="1"/>
          </p:cNvSpPr>
          <p:nvPr>
            <p:ph type="subTitle" idx="1"/>
          </p:nvPr>
        </p:nvSpPr>
        <p:spPr>
          <a:xfrm>
            <a:off x="6820596" y="5964142"/>
            <a:ext cx="3594126" cy="425706"/>
          </a:xfrm>
        </p:spPr>
        <p:txBody>
          <a:bodyPr/>
          <a:lstStyle/>
          <a:p>
            <a:fld id="{1994C3DE-4B33-428A-B80F-FFC7F198F51B}" type="datetime4">
              <a:rPr lang="en-US" smtClean="0"/>
              <a:t>October 6, 2021</a:t>
            </a:fld>
            <a:endParaRPr lang="en-US" dirty="0"/>
          </a:p>
        </p:txBody>
      </p:sp>
      <p:sp>
        <p:nvSpPr>
          <p:cNvPr id="8" name="TextBox 7"/>
          <p:cNvSpPr txBox="1"/>
          <p:nvPr/>
        </p:nvSpPr>
        <p:spPr>
          <a:xfrm>
            <a:off x="6820596" y="6394387"/>
            <a:ext cx="1297614" cy="246221"/>
          </a:xfrm>
          <a:prstGeom prst="rect">
            <a:avLst/>
          </a:prstGeom>
          <a:noFill/>
        </p:spPr>
        <p:txBody>
          <a:bodyPr wrap="square" lIns="0" tIns="0" rIns="0" bIns="0" rtlCol="0">
            <a:spAutoFit/>
          </a:bodyPr>
          <a:lstStyle/>
          <a:p>
            <a:r>
              <a:rPr lang="en-US" sz="1600" b="1" dirty="0">
                <a:solidFill>
                  <a:schemeClr val="bg1"/>
                </a:solidFill>
              </a:rPr>
              <a:t>Confidential</a:t>
            </a:r>
          </a:p>
        </p:txBody>
      </p:sp>
    </p:spTree>
    <p:extLst>
      <p:ext uri="{BB962C8B-B14F-4D97-AF65-F5344CB8AC3E}">
        <p14:creationId xmlns:p14="http://schemas.microsoft.com/office/powerpoint/2010/main" val="68546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2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1062685289"/>
              </p:ext>
            </p:extLst>
          </p:nvPr>
        </p:nvGraphicFramePr>
        <p:xfrm>
          <a:off x="230907" y="941341"/>
          <a:ext cx="11697856" cy="4794443"/>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1418">
                  <a:extLst>
                    <a:ext uri="{9D8B030D-6E8A-4147-A177-3AD203B41FA5}">
                      <a16:colId xmlns:a16="http://schemas.microsoft.com/office/drawing/2014/main" val="3677123045"/>
                    </a:ext>
                  </a:extLst>
                </a:gridCol>
                <a:gridCol w="229985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Jun 14th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15th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16th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17th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18th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Annuities 101</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Introduction to follow up letters, Purpose and objectives</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follow up letter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follow up letter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follow up letter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follow up letter practice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Annuities 101</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Introduction to follow up letters, Purpose and objectives</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follow up letter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follow up letter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follow up letter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follow up letter practice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5884625"/>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5916774"/>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5887767"/>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5916774"/>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5916774"/>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5887767"/>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305241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3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4267310356"/>
              </p:ext>
            </p:extLst>
          </p:nvPr>
        </p:nvGraphicFramePr>
        <p:xfrm>
          <a:off x="230907" y="941341"/>
          <a:ext cx="11697856" cy="4794443"/>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1418">
                  <a:extLst>
                    <a:ext uri="{9D8B030D-6E8A-4147-A177-3AD203B41FA5}">
                      <a16:colId xmlns:a16="http://schemas.microsoft.com/office/drawing/2014/main" val="3677123045"/>
                    </a:ext>
                  </a:extLst>
                </a:gridCol>
                <a:gridCol w="229985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Jun 21</a:t>
                      </a:r>
                      <a:r>
                        <a:rPr lang="en-US" sz="1200" b="1" kern="1200" baseline="30000" dirty="0">
                          <a:solidFill>
                            <a:schemeClr val="lt1"/>
                          </a:solidFill>
                          <a:latin typeface="+mn-lt"/>
                          <a:ea typeface="+mn-ea"/>
                          <a:cs typeface="+mn-cs"/>
                        </a:rPr>
                        <a:t>st</a:t>
                      </a:r>
                      <a:r>
                        <a:rPr lang="en-US" sz="1200" b="1" kern="1200" baseline="0" dirty="0">
                          <a:solidFill>
                            <a:schemeClr val="lt1"/>
                          </a:solidFill>
                          <a:latin typeface="+mn-lt"/>
                          <a:ea typeface="+mn-ea"/>
                          <a:cs typeface="+mn-cs"/>
                        </a:rPr>
                        <a:t> </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22</a:t>
                      </a:r>
                      <a:r>
                        <a:rPr kumimoji="0" lang="en-US" sz="1200" b="1" i="0" u="none" strike="noStrike" kern="1200" cap="none" spc="0" normalizeH="0" baseline="30000" noProof="0" dirty="0">
                          <a:ln>
                            <a:noFill/>
                          </a:ln>
                          <a:solidFill>
                            <a:srgbClr val="FFFFFF"/>
                          </a:solidFill>
                          <a:effectLst/>
                          <a:uLnTx/>
                          <a:uFillTx/>
                          <a:latin typeface="+mn-lt"/>
                          <a:ea typeface="+mn-ea"/>
                          <a:cs typeface="+mn-cs"/>
                        </a:rPr>
                        <a:t>nd</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23</a:t>
                      </a:r>
                      <a:r>
                        <a:rPr kumimoji="0" lang="en-US" sz="1200" b="1" i="0" u="none" strike="noStrike" kern="1200" cap="none" spc="0" normalizeH="0" baseline="30000" noProof="0" dirty="0">
                          <a:ln>
                            <a:noFill/>
                          </a:ln>
                          <a:solidFill>
                            <a:srgbClr val="FFFFFF"/>
                          </a:solidFill>
                          <a:effectLst/>
                          <a:uLnTx/>
                          <a:uFillTx/>
                          <a:latin typeface="+mn-lt"/>
                          <a:ea typeface="+mn-ea"/>
                          <a:cs typeface="+mn-cs"/>
                        </a:rPr>
                        <a:t>rd</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24</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25</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RPA BOT procedures</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RPA BOT procedures practice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Fast follow up letters</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follow up letters (Shadowing)</a:t>
                      </a:r>
                    </a:p>
                    <a:p>
                      <a:pPr marL="231775" indent="-122238"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follow up letters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follow up letters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VPAS/FAST/</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follow up letters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processing</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RPA BOT procedures</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RPA BOT procedures practice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Fast follow up letters</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follow up letters (Shadowing)</a:t>
                      </a:r>
                    </a:p>
                    <a:p>
                      <a:pPr marL="231775" indent="-122238"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follow up letters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follow up letters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VPAS/FAST/</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follow up letters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processing</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5884625"/>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5916774"/>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5887767"/>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5916774"/>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5916774"/>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5887767"/>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1304086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4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642981065"/>
              </p:ext>
            </p:extLst>
          </p:nvPr>
        </p:nvGraphicFramePr>
        <p:xfrm>
          <a:off x="230907" y="941341"/>
          <a:ext cx="11697856" cy="4794443"/>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1418">
                  <a:extLst>
                    <a:ext uri="{9D8B030D-6E8A-4147-A177-3AD203B41FA5}">
                      <a16:colId xmlns:a16="http://schemas.microsoft.com/office/drawing/2014/main" val="3677123045"/>
                    </a:ext>
                  </a:extLst>
                </a:gridCol>
                <a:gridCol w="229985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Jun 28</a:t>
                      </a:r>
                      <a:r>
                        <a:rPr lang="en-US" sz="1200" b="1" kern="1200" baseline="30000" dirty="0">
                          <a:solidFill>
                            <a:schemeClr val="lt1"/>
                          </a:solidFill>
                          <a:latin typeface="+mn-lt"/>
                          <a:ea typeface="+mn-ea"/>
                          <a:cs typeface="+mn-cs"/>
                        </a:rPr>
                        <a:t>th</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29</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30</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1</a:t>
                      </a:r>
                      <a:r>
                        <a:rPr kumimoji="0" lang="en-US" sz="1200" b="1" i="0" u="none" strike="noStrike" kern="1200" cap="none" spc="0" normalizeH="0" baseline="30000" noProof="0" dirty="0">
                          <a:ln>
                            <a:noFill/>
                          </a:ln>
                          <a:solidFill>
                            <a:srgbClr val="FFFFFF"/>
                          </a:solidFill>
                          <a:effectLst/>
                          <a:uLnTx/>
                          <a:uFillTx/>
                          <a:latin typeface="+mn-lt"/>
                          <a:ea typeface="+mn-ea"/>
                          <a:cs typeface="+mn-cs"/>
                        </a:rPr>
                        <a:t>st</a:t>
                      </a:r>
                      <a:r>
                        <a:rPr kumimoji="0" lang="en-US" sz="1200" b="1" i="0" u="none" strike="noStrike" kern="1200" cap="none" spc="0" normalizeH="0" baseline="0" noProof="0" dirty="0">
                          <a:ln>
                            <a:noFill/>
                          </a:ln>
                          <a:solidFill>
                            <a:srgbClr val="FFFFFF"/>
                          </a:solidFill>
                          <a:effectLst/>
                          <a:uLnTx/>
                          <a:uFillTx/>
                          <a:latin typeface="+mn-lt"/>
                          <a:ea typeface="+mn-ea"/>
                          <a:cs typeface="+mn-cs"/>
                        </a:rPr>
                        <a:t> Jul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2</a:t>
                      </a:r>
                      <a:r>
                        <a:rPr kumimoji="0" lang="en-US" sz="1200" b="1" i="0" u="none" strike="noStrike" kern="1200" cap="none" spc="0" normalizeH="0" baseline="30000" noProof="0" dirty="0">
                          <a:ln>
                            <a:noFill/>
                          </a:ln>
                          <a:solidFill>
                            <a:srgbClr val="FFFFFF"/>
                          </a:solidFill>
                          <a:effectLst/>
                          <a:uLnTx/>
                          <a:uFillTx/>
                          <a:latin typeface="+mn-lt"/>
                          <a:ea typeface="+mn-ea"/>
                          <a:cs typeface="+mn-cs"/>
                        </a:rPr>
                        <a:t>nd</a:t>
                      </a:r>
                      <a:r>
                        <a:rPr kumimoji="0" lang="en-US" sz="1200" b="1" i="0" u="none" strike="noStrike" kern="1200" cap="none" spc="0" normalizeH="0" baseline="0" noProof="0" dirty="0">
                          <a:ln>
                            <a:noFill/>
                          </a:ln>
                          <a:solidFill>
                            <a:srgbClr val="FFFFFF"/>
                          </a:solidFill>
                          <a:effectLst/>
                          <a:uLnTx/>
                          <a:uFillTx/>
                          <a:latin typeface="+mn-lt"/>
                          <a:ea typeface="+mn-ea"/>
                          <a:cs typeface="+mn-cs"/>
                        </a:rPr>
                        <a:t> Jul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a:t>
                      </a:r>
                      <a:r>
                        <a:rPr lang="en-US" sz="1200" b="0" i="0" u="none" strike="noStrike" kern="1200" baseline="0" dirty="0">
                          <a:solidFill>
                            <a:schemeClr val="dk1"/>
                          </a:solidFill>
                          <a:effectLst/>
                          <a:latin typeface="Arial" panose="020B0604020202020204" pitchFamily="34" charset="0"/>
                          <a:ea typeface="+mn-ea"/>
                          <a:cs typeface="Arial" panose="020B0604020202020204" pitchFamily="34" charset="0"/>
                        </a:rPr>
                        <a:t> (solo)</a:t>
                      </a: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p>
                      <a:pPr marL="231775" indent="-122238" algn="l" fontAlgn="ctr">
                        <a:buFont typeface="Arial" panose="020B0604020202020204" pitchFamily="34" charset="0"/>
                        <a:buChar char="•"/>
                      </a:pP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5884625"/>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5916774"/>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5887767"/>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5916774"/>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5916774"/>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5887767"/>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286734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5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3323680866"/>
              </p:ext>
            </p:extLst>
          </p:nvPr>
        </p:nvGraphicFramePr>
        <p:xfrm>
          <a:off x="230907" y="941341"/>
          <a:ext cx="11697856" cy="4794443"/>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1418">
                  <a:extLst>
                    <a:ext uri="{9D8B030D-6E8A-4147-A177-3AD203B41FA5}">
                      <a16:colId xmlns:a16="http://schemas.microsoft.com/office/drawing/2014/main" val="3677123045"/>
                    </a:ext>
                  </a:extLst>
                </a:gridCol>
                <a:gridCol w="229985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Jul</a:t>
                      </a:r>
                      <a:r>
                        <a:rPr lang="en-US" sz="1200" b="1" kern="1200" baseline="0" dirty="0">
                          <a:solidFill>
                            <a:schemeClr val="lt1"/>
                          </a:solidFill>
                          <a:latin typeface="+mn-lt"/>
                          <a:ea typeface="+mn-ea"/>
                          <a:cs typeface="+mn-cs"/>
                        </a:rPr>
                        <a:t> 5</a:t>
                      </a:r>
                      <a:r>
                        <a:rPr lang="en-US" sz="1200" b="1" kern="1200" baseline="30000" dirty="0">
                          <a:solidFill>
                            <a:schemeClr val="lt1"/>
                          </a:solidFill>
                          <a:latin typeface="+mn-lt"/>
                          <a:ea typeface="+mn-ea"/>
                          <a:cs typeface="+mn-cs"/>
                        </a:rPr>
                        <a:t>th</a:t>
                      </a:r>
                      <a:r>
                        <a:rPr lang="en-US" sz="1200" b="1" kern="1200" baseline="0" dirty="0">
                          <a:solidFill>
                            <a:schemeClr val="lt1"/>
                          </a:solidFill>
                          <a:latin typeface="+mn-lt"/>
                          <a:ea typeface="+mn-ea"/>
                          <a:cs typeface="+mn-cs"/>
                        </a:rPr>
                        <a:t> </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latin typeface="+mn-lt"/>
                          <a:ea typeface="+mn-ea"/>
                          <a:cs typeface="+mn-cs"/>
                        </a:rPr>
                        <a:t>Jul</a:t>
                      </a:r>
                      <a:r>
                        <a:rPr lang="en-US" sz="1200" b="1" kern="1200" baseline="0" dirty="0">
                          <a:solidFill>
                            <a:schemeClr val="lt1"/>
                          </a:solidFill>
                          <a:latin typeface="+mn-lt"/>
                          <a:ea typeface="+mn-ea"/>
                          <a:cs typeface="+mn-cs"/>
                        </a:rPr>
                        <a:t> 6</a:t>
                      </a:r>
                      <a:r>
                        <a:rPr lang="en-US" sz="1200" b="1" kern="1200" baseline="30000" dirty="0">
                          <a:solidFill>
                            <a:schemeClr val="lt1"/>
                          </a:solidFill>
                          <a:latin typeface="+mn-lt"/>
                          <a:ea typeface="+mn-ea"/>
                          <a:cs typeface="+mn-cs"/>
                        </a:rPr>
                        <a:t>th</a:t>
                      </a:r>
                      <a:r>
                        <a:rPr lang="en-US" sz="1200" b="1" kern="1200" baseline="0" dirty="0">
                          <a:solidFill>
                            <a:schemeClr val="lt1"/>
                          </a:solidFill>
                          <a:latin typeface="+mn-lt"/>
                          <a:ea typeface="+mn-ea"/>
                          <a:cs typeface="+mn-cs"/>
                        </a:rPr>
                        <a:t> </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latin typeface="+mn-lt"/>
                          <a:ea typeface="+mn-ea"/>
                          <a:cs typeface="+mn-cs"/>
                        </a:rPr>
                        <a:t>Jul</a:t>
                      </a:r>
                      <a:r>
                        <a:rPr lang="en-US" sz="1200" b="1" kern="1200" baseline="0" dirty="0">
                          <a:solidFill>
                            <a:schemeClr val="lt1"/>
                          </a:solidFill>
                          <a:latin typeface="+mn-lt"/>
                          <a:ea typeface="+mn-ea"/>
                          <a:cs typeface="+mn-cs"/>
                        </a:rPr>
                        <a:t> 7</a:t>
                      </a:r>
                      <a:r>
                        <a:rPr lang="en-US" sz="1200" b="1" kern="1200" baseline="30000" dirty="0">
                          <a:solidFill>
                            <a:schemeClr val="lt1"/>
                          </a:solidFill>
                          <a:latin typeface="+mn-lt"/>
                          <a:ea typeface="+mn-ea"/>
                          <a:cs typeface="+mn-cs"/>
                        </a:rPr>
                        <a:t>th</a:t>
                      </a:r>
                      <a:r>
                        <a:rPr lang="en-US" sz="1200" b="1" kern="1200" baseline="0" dirty="0">
                          <a:solidFill>
                            <a:schemeClr val="lt1"/>
                          </a:solidFill>
                          <a:latin typeface="+mn-lt"/>
                          <a:ea typeface="+mn-ea"/>
                          <a:cs typeface="+mn-cs"/>
                        </a:rPr>
                        <a:t> </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latin typeface="+mn-lt"/>
                          <a:ea typeface="+mn-ea"/>
                          <a:cs typeface="+mn-cs"/>
                        </a:rPr>
                        <a:t>Jul</a:t>
                      </a:r>
                      <a:r>
                        <a:rPr lang="en-US" sz="1200" b="1" kern="1200" baseline="0" dirty="0">
                          <a:solidFill>
                            <a:schemeClr val="lt1"/>
                          </a:solidFill>
                          <a:latin typeface="+mn-lt"/>
                          <a:ea typeface="+mn-ea"/>
                          <a:cs typeface="+mn-cs"/>
                        </a:rPr>
                        <a:t> 8</a:t>
                      </a:r>
                      <a:r>
                        <a:rPr lang="en-US" sz="1200" b="1" kern="1200" baseline="30000" dirty="0">
                          <a:solidFill>
                            <a:schemeClr val="lt1"/>
                          </a:solidFill>
                          <a:latin typeface="+mn-lt"/>
                          <a:ea typeface="+mn-ea"/>
                          <a:cs typeface="+mn-cs"/>
                        </a:rPr>
                        <a:t>th</a:t>
                      </a:r>
                      <a:r>
                        <a:rPr lang="en-US" sz="1200" b="1" kern="1200" baseline="0" dirty="0">
                          <a:solidFill>
                            <a:schemeClr val="lt1"/>
                          </a:solidFill>
                          <a:latin typeface="+mn-lt"/>
                          <a:ea typeface="+mn-ea"/>
                          <a:cs typeface="+mn-cs"/>
                        </a:rPr>
                        <a:t> </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latin typeface="+mn-lt"/>
                          <a:ea typeface="+mn-ea"/>
                          <a:cs typeface="+mn-cs"/>
                        </a:rPr>
                        <a:t>Jul</a:t>
                      </a:r>
                      <a:r>
                        <a:rPr lang="en-US" sz="1200" b="1" kern="1200" baseline="0" dirty="0">
                          <a:solidFill>
                            <a:schemeClr val="lt1"/>
                          </a:solidFill>
                          <a:latin typeface="+mn-lt"/>
                          <a:ea typeface="+mn-ea"/>
                          <a:cs typeface="+mn-cs"/>
                        </a:rPr>
                        <a:t> 9</a:t>
                      </a:r>
                      <a:r>
                        <a:rPr lang="en-US" sz="1200" b="1" kern="1200" baseline="30000" dirty="0">
                          <a:solidFill>
                            <a:schemeClr val="lt1"/>
                          </a:solidFill>
                          <a:latin typeface="+mn-lt"/>
                          <a:ea typeface="+mn-ea"/>
                          <a:cs typeface="+mn-cs"/>
                        </a:rPr>
                        <a:t>th</a:t>
                      </a:r>
                      <a:r>
                        <a:rPr lang="en-US" sz="1200" b="1" kern="1200" baseline="0" dirty="0">
                          <a:solidFill>
                            <a:schemeClr val="lt1"/>
                          </a:solidFill>
                          <a:latin typeface="+mn-lt"/>
                          <a:ea typeface="+mn-ea"/>
                          <a:cs typeface="+mn-cs"/>
                        </a:rPr>
                        <a:t> </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Process Off</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Followup</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Letters and</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231775" indent="-122238" algn="l" fontAlgn="ctr">
                        <a:buFont typeface="Arial" panose="020B0604020202020204" pitchFamily="34" charset="0"/>
                        <a:buChar char="•"/>
                      </a:pP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Followup</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Letters and</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234950" indent="-123825" algn="l" defTabSz="914400" rtl="0" eaLnBrk="1" fontAlgn="ctr" latinLnBrk="0" hangingPunct="1">
                        <a:buFont typeface="Arial" panose="020B0604020202020204" pitchFamily="34" charset="0"/>
                        <a:buChar char="•"/>
                      </a:pP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5884625"/>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5916774"/>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5887767"/>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5916774"/>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5916774"/>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5887767"/>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114857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6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2141568870"/>
              </p:ext>
            </p:extLst>
          </p:nvPr>
        </p:nvGraphicFramePr>
        <p:xfrm>
          <a:off x="230907" y="941341"/>
          <a:ext cx="11697856" cy="4794443"/>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1418">
                  <a:extLst>
                    <a:ext uri="{9D8B030D-6E8A-4147-A177-3AD203B41FA5}">
                      <a16:colId xmlns:a16="http://schemas.microsoft.com/office/drawing/2014/main" val="3677123045"/>
                    </a:ext>
                  </a:extLst>
                </a:gridCol>
                <a:gridCol w="229985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Jul 12</a:t>
                      </a:r>
                      <a:r>
                        <a:rPr lang="en-US" sz="1200" b="1" kern="1200" baseline="30000" dirty="0">
                          <a:solidFill>
                            <a:schemeClr val="lt1"/>
                          </a:solidFill>
                          <a:latin typeface="+mn-lt"/>
                          <a:ea typeface="+mn-ea"/>
                          <a:cs typeface="+mn-cs"/>
                        </a:rPr>
                        <a:t>th</a:t>
                      </a:r>
                      <a:r>
                        <a:rPr lang="en-US" sz="1200" b="1" kern="1200" dirty="0">
                          <a:solidFill>
                            <a:schemeClr val="lt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13</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14</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15</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16</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Introduction of APO process, purpose and objectives</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APO processing/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 processing /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 processing /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 processing /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Introduction of APO process, purpose and objectives</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APO processing/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VPAS APO processing/ (Shadowing)</a:t>
                      </a:r>
                    </a:p>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Internal team huddle</a:t>
                      </a:r>
                    </a:p>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Debrief / Refresher</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VPAS APO processing/ (Shadowing)</a:t>
                      </a:r>
                    </a:p>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Internal team huddle</a:t>
                      </a:r>
                    </a:p>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Debrief / Refresher</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VPAS APO processing/ (Shadowing)</a:t>
                      </a:r>
                    </a:p>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Internal team huddle</a:t>
                      </a:r>
                    </a:p>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5884625"/>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5916774"/>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5887767"/>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5916774"/>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5916774"/>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5887767"/>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238501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7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2429255242"/>
              </p:ext>
            </p:extLst>
          </p:nvPr>
        </p:nvGraphicFramePr>
        <p:xfrm>
          <a:off x="230907" y="941341"/>
          <a:ext cx="11697856" cy="4919175"/>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1418">
                  <a:extLst>
                    <a:ext uri="{9D8B030D-6E8A-4147-A177-3AD203B41FA5}">
                      <a16:colId xmlns:a16="http://schemas.microsoft.com/office/drawing/2014/main" val="3677123045"/>
                    </a:ext>
                  </a:extLst>
                </a:gridCol>
                <a:gridCol w="229985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Jul 19</a:t>
                      </a:r>
                      <a:r>
                        <a:rPr lang="en-US" sz="1200" b="1" kern="1200" baseline="30000" dirty="0">
                          <a:solidFill>
                            <a:schemeClr val="lt1"/>
                          </a:solidFill>
                          <a:latin typeface="+mn-lt"/>
                          <a:ea typeface="+mn-ea"/>
                          <a:cs typeface="+mn-cs"/>
                        </a:rPr>
                        <a:t>th</a:t>
                      </a:r>
                      <a:r>
                        <a:rPr lang="en-US" sz="1200" b="1" kern="1200" dirty="0">
                          <a:solidFill>
                            <a:schemeClr val="lt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20</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21</a:t>
                      </a:r>
                      <a:r>
                        <a:rPr kumimoji="0" lang="en-US" sz="1200" b="1" i="0" u="none" strike="noStrike" kern="1200" cap="none" spc="0" normalizeH="0" baseline="30000" noProof="0" dirty="0">
                          <a:ln>
                            <a:noFill/>
                          </a:ln>
                          <a:solidFill>
                            <a:srgbClr val="FFFFFF"/>
                          </a:solidFill>
                          <a:effectLst/>
                          <a:uLnTx/>
                          <a:uFillTx/>
                          <a:latin typeface="+mn-lt"/>
                          <a:ea typeface="+mn-ea"/>
                          <a:cs typeface="+mn-cs"/>
                        </a:rPr>
                        <a:t>st</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22</a:t>
                      </a:r>
                      <a:r>
                        <a:rPr kumimoji="0" lang="en-US" sz="1200" b="1" i="0" u="none" strike="noStrike" kern="1200" cap="none" spc="0" normalizeH="0" baseline="30000" noProof="0" dirty="0">
                          <a:ln>
                            <a:noFill/>
                          </a:ln>
                          <a:solidFill>
                            <a:srgbClr val="FFFFFF"/>
                          </a:solidFill>
                          <a:effectLst/>
                          <a:uLnTx/>
                          <a:uFillTx/>
                          <a:latin typeface="+mn-lt"/>
                          <a:ea typeface="+mn-ea"/>
                          <a:cs typeface="+mn-cs"/>
                        </a:rPr>
                        <a:t>nd</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23</a:t>
                      </a:r>
                      <a:r>
                        <a:rPr kumimoji="0" lang="en-US" sz="1200" b="1" i="0" u="none" strike="noStrike" kern="1200" cap="none" spc="0" normalizeH="0" baseline="30000" noProof="0" dirty="0">
                          <a:ln>
                            <a:noFill/>
                          </a:ln>
                          <a:solidFill>
                            <a:srgbClr val="FFFFFF"/>
                          </a:solidFill>
                          <a:effectLst/>
                          <a:uLnTx/>
                          <a:uFillTx/>
                          <a:latin typeface="+mn-lt"/>
                          <a:ea typeface="+mn-ea"/>
                          <a:cs typeface="+mn-cs"/>
                        </a:rPr>
                        <a:t>rd</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594322">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err="1">
                          <a:effectLst/>
                          <a:latin typeface="Arial" panose="020B0604020202020204" pitchFamily="34" charset="0"/>
                          <a:cs typeface="Arial" panose="020B0604020202020204" pitchFamily="34" charset="0"/>
                        </a:rPr>
                        <a:t>LifeCad</a:t>
                      </a:r>
                      <a:r>
                        <a:rPr lang="en-US" sz="1200" b="0" i="0" u="none" strike="noStrike" dirty="0">
                          <a:effectLst/>
                          <a:latin typeface="Arial" panose="020B0604020202020204" pitchFamily="34" charset="0"/>
                          <a:cs typeface="Arial" panose="020B0604020202020204" pitchFamily="34" charset="0"/>
                        </a:rPr>
                        <a:t> APO Processing (Shadowing)</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Follow Up Letters Processing</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err="1">
                          <a:effectLst/>
                          <a:latin typeface="Arial" panose="020B0604020202020204" pitchFamily="34" charset="0"/>
                          <a:cs typeface="Arial" panose="020B0604020202020204" pitchFamily="34" charset="0"/>
                        </a:rPr>
                        <a:t>LifeCad</a:t>
                      </a:r>
                      <a:r>
                        <a:rPr lang="en-US" sz="1200" b="0" i="0" u="none" strike="noStrike" dirty="0">
                          <a:effectLst/>
                          <a:latin typeface="Arial" panose="020B0604020202020204" pitchFamily="34" charset="0"/>
                          <a:cs typeface="Arial" panose="020B0604020202020204" pitchFamily="34" charset="0"/>
                        </a:rPr>
                        <a:t> APO Processing (Shadowing)</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Follow Up Letters Processing</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APO Processing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AOS APO Processing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Letters Processing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VPAS/FAST/</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APO Processing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Letters Processing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VPAS/FAST/</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APO Processing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Letters Processing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err="1">
                          <a:effectLst/>
                          <a:latin typeface="Arial" panose="020B0604020202020204" pitchFamily="34" charset="0"/>
                          <a:cs typeface="Arial" panose="020B0604020202020204" pitchFamily="34" charset="0"/>
                        </a:rPr>
                        <a:t>LifeCad</a:t>
                      </a:r>
                      <a:r>
                        <a:rPr lang="en-US" sz="1200" b="0" i="0" u="none" strike="noStrike" dirty="0">
                          <a:effectLst/>
                          <a:latin typeface="Arial" panose="020B0604020202020204" pitchFamily="34" charset="0"/>
                          <a:cs typeface="Arial" panose="020B0604020202020204" pitchFamily="34" charset="0"/>
                        </a:rPr>
                        <a:t> APO Processing (Shadowing)</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Follow Up Letters Processing</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fontAlgn="ctr">
                        <a:buFont typeface="Arial" panose="020B0604020202020204" pitchFamily="34" charset="0"/>
                        <a:buChar char="•"/>
                      </a:pPr>
                      <a:r>
                        <a:rPr lang="en-US" sz="1200" b="0" i="0" u="none" strike="noStrike" dirty="0" err="1">
                          <a:effectLst/>
                          <a:latin typeface="Arial" panose="020B0604020202020204" pitchFamily="34" charset="0"/>
                          <a:cs typeface="Arial" panose="020B0604020202020204" pitchFamily="34" charset="0"/>
                        </a:rPr>
                        <a:t>LifeCad</a:t>
                      </a:r>
                      <a:r>
                        <a:rPr lang="en-US" sz="1200" b="0" i="0" u="none" strike="noStrike" dirty="0">
                          <a:effectLst/>
                          <a:latin typeface="Arial" panose="020B0604020202020204" pitchFamily="34" charset="0"/>
                          <a:cs typeface="Arial" panose="020B0604020202020204" pitchFamily="34" charset="0"/>
                        </a:rPr>
                        <a:t> APO Processing (Shadowing)</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Follow Up Letters Processing</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APO Processing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AOS APO Processing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Letters Processing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VPAS/FAST/</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APO Processing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Letters Processing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p>
                      <a:pPr marL="111125" indent="0" algn="l" defTabSz="914400" rtl="0" eaLnBrk="1" fontAlgn="ctr" latinLnBrk="0" hangingPunct="1">
                        <a:buFont typeface="Arial" panose="020B0604020202020204" pitchFamily="34" charset="0"/>
                        <a:buNone/>
                      </a:pP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VPAS/FAST/</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APO Processing (Solo)</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Follow Up Letters Processing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6075697"/>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6107846"/>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6078839"/>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6107846"/>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6107846"/>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6078839"/>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85346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8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1095457018"/>
              </p:ext>
            </p:extLst>
          </p:nvPr>
        </p:nvGraphicFramePr>
        <p:xfrm>
          <a:off x="230907" y="941341"/>
          <a:ext cx="11697856" cy="4980298"/>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1418">
                  <a:extLst>
                    <a:ext uri="{9D8B030D-6E8A-4147-A177-3AD203B41FA5}">
                      <a16:colId xmlns:a16="http://schemas.microsoft.com/office/drawing/2014/main" val="3677123045"/>
                    </a:ext>
                  </a:extLst>
                </a:gridCol>
                <a:gridCol w="229985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Jul 26</a:t>
                      </a:r>
                      <a:r>
                        <a:rPr lang="en-US" sz="1200" b="1" kern="1200" baseline="30000" dirty="0">
                          <a:solidFill>
                            <a:schemeClr val="lt1"/>
                          </a:solidFill>
                          <a:latin typeface="+mn-lt"/>
                          <a:ea typeface="+mn-ea"/>
                          <a:cs typeface="+mn-cs"/>
                        </a:rPr>
                        <a:t>th</a:t>
                      </a:r>
                      <a:r>
                        <a:rPr lang="en-US" sz="1200" b="1" kern="1200" dirty="0">
                          <a:solidFill>
                            <a:schemeClr val="lt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27</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28</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29</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Jul 30</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Overview of good order requirements and claims form</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Death Certificate and beneficiary types</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Claims option and claims requirements</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BPC notes templates</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Due proof review and moving funds</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DCI and BOT</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Outstanding checks in pride, Lump sum to receiving companies, Concierge and Platinum</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Lump sum practice (Shadowing)</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NIGO, procedures, estimation, Child Support database searches</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Lump sum practice (Shadowing)</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1" i="0" u="none" strike="noStrike" dirty="0">
                          <a:effectLst/>
                          <a:latin typeface="Calibri" panose="020F0502020204030204" pitchFamily="34" charset="0"/>
                        </a:rPr>
                      </a:br>
                      <a:endParaRPr lang="en-US" sz="1000" b="1"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Overview of good order requirements and claims form</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Death Certificate and beneficiary types</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Claims option and claims requirements</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BPC notes templates</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Internal team huddle</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Due proof review and moving funds</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DCI and BOT</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0" i="0" u="none" strike="noStrike" dirty="0">
                          <a:effectLst/>
                          <a:latin typeface="Calibri" panose="020F0502020204030204" pitchFamily="34" charset="0"/>
                        </a:rPr>
                      </a:b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Outstanding checks in pride, Lump sum to receiving companies, Concierge and Platinum</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Lump sum practice (Shadowing)</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NIGO, procedures, estimation, Child Support database searches</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Lump sum practice (Shadowing)</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000" b="1" i="0" u="none" strike="noStrike" dirty="0">
                          <a:effectLst/>
                          <a:latin typeface="Calibri" panose="020F0502020204030204" pitchFamily="34" charset="0"/>
                        </a:rPr>
                      </a:br>
                      <a:endParaRPr lang="en-US" sz="1000" b="1"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6171230"/>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6203379"/>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6174372"/>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6203379"/>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6203379"/>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6174372"/>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76701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9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800446365"/>
              </p:ext>
            </p:extLst>
          </p:nvPr>
        </p:nvGraphicFramePr>
        <p:xfrm>
          <a:off x="230907" y="941341"/>
          <a:ext cx="11697856" cy="4794443"/>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1418">
                  <a:extLst>
                    <a:ext uri="{9D8B030D-6E8A-4147-A177-3AD203B41FA5}">
                      <a16:colId xmlns:a16="http://schemas.microsoft.com/office/drawing/2014/main" val="3677123045"/>
                    </a:ext>
                  </a:extLst>
                </a:gridCol>
                <a:gridCol w="229985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Aug</a:t>
                      </a:r>
                      <a:r>
                        <a:rPr lang="en-US" sz="1200" b="1" kern="1200" baseline="0" dirty="0">
                          <a:solidFill>
                            <a:schemeClr val="lt1"/>
                          </a:solidFill>
                          <a:latin typeface="+mn-lt"/>
                          <a:ea typeface="+mn-ea"/>
                          <a:cs typeface="+mn-cs"/>
                        </a:rPr>
                        <a:t> 2</a:t>
                      </a:r>
                      <a:r>
                        <a:rPr lang="en-US" sz="1200" b="1" kern="1200" baseline="30000" dirty="0">
                          <a:solidFill>
                            <a:schemeClr val="lt1"/>
                          </a:solidFill>
                          <a:latin typeface="+mn-lt"/>
                          <a:ea typeface="+mn-ea"/>
                          <a:cs typeface="+mn-cs"/>
                        </a:rPr>
                        <a:t>nd</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3</a:t>
                      </a:r>
                      <a:r>
                        <a:rPr kumimoji="0" lang="en-US" sz="1200" b="1" i="0" u="none" strike="noStrike" kern="1200" cap="none" spc="0" normalizeH="0" baseline="30000" noProof="0" dirty="0">
                          <a:ln>
                            <a:noFill/>
                          </a:ln>
                          <a:solidFill>
                            <a:srgbClr val="FFFFFF"/>
                          </a:solidFill>
                          <a:effectLst/>
                          <a:uLnTx/>
                          <a:uFillTx/>
                          <a:latin typeface="+mn-lt"/>
                          <a:ea typeface="+mn-ea"/>
                          <a:cs typeface="+mn-cs"/>
                        </a:rPr>
                        <a:t>rd</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4</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5</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6</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Custodian, Lump sum on BCO</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TDA, Roth, IRA, minor beneficiaries  </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Manual Checks, Reversals, AIT fixes</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Lump sum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Introduction of </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Lump sum</a:t>
                      </a:r>
                    </a:p>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Lump sum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Lump sum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PIP Contracts</a:t>
                      </a:r>
                    </a:p>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Lump sum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Custodian, Lump sum on BCO</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TDA, Roth, IRA, minor beneficiaries  </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Manual Checks, Reversals, AIT fixes</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Lump sum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Introduction of </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Lump sum</a:t>
                      </a:r>
                    </a:p>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Lump sum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Lump sum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PIP Contracts</a:t>
                      </a:r>
                    </a:p>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Lump sum practice (Shadowing)</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5884625"/>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5916774"/>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5887767"/>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5916774"/>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5916774"/>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5887767"/>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79469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a:t>
            </a:r>
            <a:r>
              <a:rPr lang="en-US"/>
              <a:t>WK 10 </a:t>
            </a:r>
            <a:r>
              <a:rPr lang="en-US" dirty="0"/>
              <a:t>–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3801651244"/>
              </p:ext>
            </p:extLst>
          </p:nvPr>
        </p:nvGraphicFramePr>
        <p:xfrm>
          <a:off x="230907" y="941341"/>
          <a:ext cx="11697856" cy="4794443"/>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2658">
                  <a:extLst>
                    <a:ext uri="{9D8B030D-6E8A-4147-A177-3AD203B41FA5}">
                      <a16:colId xmlns:a16="http://schemas.microsoft.com/office/drawing/2014/main" val="3677123045"/>
                    </a:ext>
                  </a:extLst>
                </a:gridCol>
                <a:gridCol w="229861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Aug</a:t>
                      </a:r>
                      <a:r>
                        <a:rPr lang="en-US" sz="1200" b="1" kern="1200" baseline="0" dirty="0">
                          <a:solidFill>
                            <a:schemeClr val="lt1"/>
                          </a:solidFill>
                          <a:latin typeface="+mn-lt"/>
                          <a:ea typeface="+mn-ea"/>
                          <a:cs typeface="+mn-cs"/>
                        </a:rPr>
                        <a:t> 9</a:t>
                      </a:r>
                      <a:r>
                        <a:rPr lang="en-US" sz="1200" b="1" kern="1200" baseline="30000" dirty="0">
                          <a:solidFill>
                            <a:schemeClr val="lt1"/>
                          </a:solidFill>
                          <a:latin typeface="+mn-lt"/>
                          <a:ea typeface="+mn-ea"/>
                          <a:cs typeface="+mn-cs"/>
                        </a:rPr>
                        <a:t>th</a:t>
                      </a:r>
                      <a:r>
                        <a:rPr lang="en-US" sz="1200" b="1" kern="1200" baseline="0" dirty="0">
                          <a:solidFill>
                            <a:schemeClr val="lt1"/>
                          </a:solidFill>
                          <a:latin typeface="+mn-lt"/>
                          <a:ea typeface="+mn-ea"/>
                          <a:cs typeface="+mn-cs"/>
                        </a:rPr>
                        <a:t> </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10</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11</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12</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13</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5884625"/>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5916774"/>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5887767"/>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5916774"/>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5916774"/>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5887767"/>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1906239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11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871315663"/>
              </p:ext>
            </p:extLst>
          </p:nvPr>
        </p:nvGraphicFramePr>
        <p:xfrm>
          <a:off x="230907" y="941341"/>
          <a:ext cx="11697856" cy="4794443"/>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2658">
                  <a:extLst>
                    <a:ext uri="{9D8B030D-6E8A-4147-A177-3AD203B41FA5}">
                      <a16:colId xmlns:a16="http://schemas.microsoft.com/office/drawing/2014/main" val="3677123045"/>
                    </a:ext>
                  </a:extLst>
                </a:gridCol>
                <a:gridCol w="229861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Aug</a:t>
                      </a:r>
                      <a:r>
                        <a:rPr lang="en-US" sz="1200" b="1" kern="1200" baseline="0" dirty="0">
                          <a:solidFill>
                            <a:schemeClr val="lt1"/>
                          </a:solidFill>
                          <a:latin typeface="+mn-lt"/>
                          <a:ea typeface="+mn-ea"/>
                          <a:cs typeface="+mn-cs"/>
                        </a:rPr>
                        <a:t> 16</a:t>
                      </a:r>
                      <a:r>
                        <a:rPr lang="en-US" sz="1200" b="1" kern="1200" baseline="30000" dirty="0">
                          <a:solidFill>
                            <a:schemeClr val="lt1"/>
                          </a:solidFill>
                          <a:latin typeface="+mn-lt"/>
                          <a:ea typeface="+mn-ea"/>
                          <a:cs typeface="+mn-cs"/>
                        </a:rPr>
                        <a:t>th</a:t>
                      </a:r>
                      <a:r>
                        <a:rPr lang="en-US" sz="1200" b="1" kern="1200" baseline="0" dirty="0">
                          <a:solidFill>
                            <a:schemeClr val="lt1"/>
                          </a:solidFill>
                          <a:latin typeface="+mn-lt"/>
                          <a:ea typeface="+mn-ea"/>
                          <a:cs typeface="+mn-cs"/>
                        </a:rPr>
                        <a:t> </a:t>
                      </a:r>
                      <a:endParaRPr lang="en-US" sz="12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17</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18</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19</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r>
                        <a:rPr kumimoji="0" lang="en-US" sz="1200" b="1" i="0" u="none" strike="noStrike" kern="1200" cap="none" spc="0" normalizeH="0" baseline="0" noProof="0" dirty="0">
                          <a:ln>
                            <a:noFill/>
                          </a:ln>
                          <a:solidFill>
                            <a:srgbClr val="FFFFFF"/>
                          </a:solidFill>
                          <a:effectLst/>
                          <a:uLnTx/>
                          <a:uFillTx/>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Aug 20</a:t>
                      </a:r>
                      <a:r>
                        <a:rPr kumimoji="0" lang="en-US" sz="1200" b="1" i="0" u="none" strike="noStrike" kern="1200" cap="none" spc="0" normalizeH="0" baseline="30000" noProof="0" dirty="0">
                          <a:ln>
                            <a:noFill/>
                          </a:ln>
                          <a:solidFill>
                            <a:srgbClr val="FFFFFF"/>
                          </a:solidFill>
                          <a:effectLst/>
                          <a:uLnTx/>
                          <a:uFillTx/>
                          <a:latin typeface="+mn-lt"/>
                          <a:ea typeface="+mn-ea"/>
                          <a:cs typeface="+mn-cs"/>
                        </a:rPr>
                        <a:t>th</a:t>
                      </a:r>
                      <a:endParaRPr kumimoji="0" lang="en-US" sz="12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 (Solo)</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APO/Lump sum practice(Solo)</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1775" indent="-122238" algn="l" fontAlgn="ctr">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endParaRPr lang="en-US" sz="1000" b="0" i="0" u="none" strike="noStrike" dirty="0">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None</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marR="0" lvl="0" indent="-12382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5884625"/>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5916774"/>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5887767"/>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5916774"/>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5916774"/>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5887767"/>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203973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Placeholder 3"/>
          <p:cNvSpPr>
            <a:spLocks noGrp="1"/>
          </p:cNvSpPr>
          <p:nvPr>
            <p:ph type="body" sz="quarter" idx="13"/>
          </p:nvPr>
        </p:nvSpPr>
        <p:spPr>
          <a:xfrm>
            <a:off x="331067" y="64933"/>
            <a:ext cx="10685978" cy="585920"/>
          </a:xfrm>
        </p:spPr>
        <p:txBody>
          <a:bodyPr>
            <a:normAutofit/>
          </a:bodyPr>
          <a:lstStyle/>
          <a:p>
            <a:pPr>
              <a:spcBef>
                <a:spcPct val="0"/>
              </a:spcBef>
              <a:spcAft>
                <a:spcPct val="0"/>
              </a:spcAft>
            </a:pPr>
            <a:r>
              <a:rPr lang="en-US" sz="2400" cap="none" dirty="0"/>
              <a:t>PRUDENTIAL </a:t>
            </a:r>
            <a:r>
              <a:rPr lang="en-US" sz="2400" dirty="0"/>
              <a:t>Annuities BENE Services </a:t>
            </a:r>
            <a:r>
              <a:rPr lang="en-US" sz="2400" cap="none" dirty="0"/>
              <a:t>TRANSITION</a:t>
            </a:r>
            <a:endParaRPr lang="en-US" sz="2400" cap="none" spc="-10" dirty="0">
              <a:latin typeface="Arial (Headings)"/>
            </a:endParaRPr>
          </a:p>
        </p:txBody>
      </p:sp>
      <p:sp>
        <p:nvSpPr>
          <p:cNvPr id="76" name="Rectangle 75"/>
          <p:cNvSpPr/>
          <p:nvPr/>
        </p:nvSpPr>
        <p:spPr>
          <a:xfrm>
            <a:off x="186156" y="818258"/>
            <a:ext cx="3113970" cy="5747669"/>
          </a:xfrm>
          <a:prstGeom prst="rect">
            <a:avLst/>
          </a:prstGeom>
          <a:solidFill>
            <a:srgbClr val="F9F9F9"/>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sng" strike="noStrike" kern="0" cap="none" spc="0" normalizeH="0" baseline="0" noProof="0" dirty="0">
                <a:ln>
                  <a:noFill/>
                </a:ln>
                <a:effectLst/>
                <a:uLnTx/>
                <a:uFillTx/>
              </a:rPr>
              <a:t>Transition Status</a:t>
            </a:r>
          </a:p>
          <a:p>
            <a:pPr fontAlgn="ctr"/>
            <a:endParaRPr lang="en-US" sz="1200" dirty="0">
              <a:solidFill>
                <a:srgbClr val="000000"/>
              </a:solidFill>
            </a:endParaRPr>
          </a:p>
          <a:p>
            <a:pPr fontAlgn="ctr"/>
            <a:r>
              <a:rPr lang="en-US" sz="1200" u="sng" dirty="0"/>
              <a:t>SOW Execution</a:t>
            </a:r>
          </a:p>
          <a:p>
            <a:pPr marL="171450" indent="-171450" fontAlgn="ctr">
              <a:buFont typeface="Arial" panose="020B0604020202020204" pitchFamily="34" charset="0"/>
              <a:buChar char="•"/>
            </a:pPr>
            <a:r>
              <a:rPr lang="en-US" sz="1200" dirty="0"/>
              <a:t>ES and SOW executed</a:t>
            </a:r>
          </a:p>
          <a:p>
            <a:pPr fontAlgn="ctr"/>
            <a:endParaRPr lang="en-US" sz="1200" u="sng" dirty="0"/>
          </a:p>
          <a:p>
            <a:pPr fontAlgn="ctr"/>
            <a:r>
              <a:rPr lang="en-US" sz="1200" u="sng" dirty="0"/>
              <a:t>Infra and Tech Readiness</a:t>
            </a:r>
          </a:p>
          <a:p>
            <a:pPr marL="171450" indent="-171450" fontAlgn="ctr">
              <a:buFont typeface="Arial" panose="020B0604020202020204" pitchFamily="34" charset="0"/>
              <a:buChar char="•"/>
            </a:pPr>
            <a:r>
              <a:rPr lang="en-US" sz="1200" dirty="0"/>
              <a:t>Completed</a:t>
            </a:r>
          </a:p>
          <a:p>
            <a:pPr fontAlgn="ctr"/>
            <a:endParaRPr lang="en-US" sz="1200" u="sng" dirty="0"/>
          </a:p>
          <a:p>
            <a:pPr fontAlgn="ctr"/>
            <a:r>
              <a:rPr lang="en-US" sz="1200" u="sng" dirty="0"/>
              <a:t>Hiring – 10 FTEs (17 HC)</a:t>
            </a:r>
          </a:p>
          <a:p>
            <a:pPr marL="171450" indent="-171450" fontAlgn="ctr">
              <a:buFont typeface="Arial" panose="020B0604020202020204" pitchFamily="34" charset="0"/>
              <a:buChar char="•"/>
            </a:pPr>
            <a:r>
              <a:rPr lang="en-US" sz="1200" dirty="0"/>
              <a:t>17 resources hired for the process:</a:t>
            </a:r>
          </a:p>
          <a:p>
            <a:pPr marL="339725" indent="-163513" fontAlgn="ctr">
              <a:buFont typeface="Courier New" panose="02070309020205020404" pitchFamily="49" charset="0"/>
              <a:buChar char="-"/>
            </a:pPr>
            <a:r>
              <a:rPr lang="en-US" sz="1200" dirty="0"/>
              <a:t>15 external and 2 internal resources</a:t>
            </a:r>
          </a:p>
          <a:p>
            <a:pPr marL="339725" indent="-163513" fontAlgn="ctr">
              <a:buFont typeface="Courier New" panose="02070309020205020404" pitchFamily="49" charset="0"/>
              <a:buChar char="-"/>
            </a:pPr>
            <a:r>
              <a:rPr lang="en-US" sz="1200" dirty="0"/>
              <a:t>2 QCAs included in the total headcount kept separate from the current ABS Transition SOW  </a:t>
            </a:r>
          </a:p>
          <a:p>
            <a:pPr marL="176212" fontAlgn="ctr"/>
            <a:endParaRPr lang="en-US" sz="1200" dirty="0"/>
          </a:p>
          <a:p>
            <a:pPr fontAlgn="ctr"/>
            <a:r>
              <a:rPr lang="en-US" sz="1200" u="sng" dirty="0"/>
              <a:t>Prudential ID Creation</a:t>
            </a:r>
          </a:p>
          <a:p>
            <a:pPr marL="171450" indent="-171450" fontAlgn="ctr">
              <a:buFont typeface="Arial" panose="020B0604020202020204" pitchFamily="34" charset="0"/>
              <a:buChar char="•"/>
            </a:pPr>
            <a:r>
              <a:rPr lang="en-US" sz="1200" dirty="0"/>
              <a:t>Completed for all 17 resources</a:t>
            </a:r>
          </a:p>
          <a:p>
            <a:pPr fontAlgn="ctr"/>
            <a:endParaRPr lang="en-US" sz="1200" dirty="0"/>
          </a:p>
          <a:p>
            <a:pPr fontAlgn="ctr"/>
            <a:r>
              <a:rPr lang="en-US" sz="1200" u="sng" dirty="0"/>
              <a:t>Pre Process Training</a:t>
            </a:r>
          </a:p>
          <a:p>
            <a:pPr marL="171450" indent="-171450" fontAlgn="ctr">
              <a:buFont typeface="Arial" panose="020B0604020202020204" pitchFamily="34" charset="0"/>
              <a:buChar char="•"/>
            </a:pPr>
            <a:r>
              <a:rPr lang="en-US" sz="1200" dirty="0"/>
              <a:t>Completed for all 17 resources</a:t>
            </a:r>
          </a:p>
          <a:p>
            <a:pPr marL="176212" fontAlgn="ctr"/>
            <a:endParaRPr lang="en-US" sz="1200" dirty="0"/>
          </a:p>
          <a:p>
            <a:pPr fontAlgn="ctr"/>
            <a:r>
              <a:rPr lang="en-US" sz="1200" u="sng" dirty="0"/>
              <a:t>Knowledge Transfer</a:t>
            </a:r>
          </a:p>
          <a:p>
            <a:pPr marL="171450" indent="-171450" fontAlgn="ctr">
              <a:buFont typeface="Arial" panose="020B0604020202020204" pitchFamily="34" charset="0"/>
              <a:buChar char="•"/>
            </a:pPr>
            <a:r>
              <a:rPr lang="en-US" sz="1200" dirty="0"/>
              <a:t>RSA Validation, Follow Up Letters, APO and Lump Sum Training and nesting phase completed</a:t>
            </a:r>
          </a:p>
          <a:p>
            <a:pPr>
              <a:defRPr/>
            </a:pPr>
            <a:endParaRPr lang="en-US" sz="1200" dirty="0">
              <a:solidFill>
                <a:srgbClr val="000000"/>
              </a:solidFill>
            </a:endParaRPr>
          </a:p>
          <a:p>
            <a:pPr fontAlgn="ctr"/>
            <a:r>
              <a:rPr lang="en-US" sz="1200" u="sng" dirty="0"/>
              <a:t>Ramp</a:t>
            </a:r>
          </a:p>
          <a:p>
            <a:pPr marL="171450" indent="-171450" fontAlgn="ctr">
              <a:buFont typeface="Arial" panose="020B0604020202020204" pitchFamily="34" charset="0"/>
              <a:buChar char="•"/>
            </a:pPr>
            <a:r>
              <a:rPr lang="en-US" sz="1200" dirty="0"/>
              <a:t>Sixth week of ramp phase in progress</a:t>
            </a:r>
          </a:p>
          <a:p>
            <a:pPr>
              <a:defRPr/>
            </a:pPr>
            <a:endParaRPr lang="en-US" sz="1200" dirty="0">
              <a:solidFill>
                <a:srgbClr val="000000"/>
              </a:solidFill>
            </a:endParaRPr>
          </a:p>
          <a:p>
            <a:pPr>
              <a:defRPr/>
            </a:pPr>
            <a:endParaRPr lang="en-US" sz="1200" dirty="0">
              <a:solidFill>
                <a:srgbClr val="000000"/>
              </a:solidFill>
            </a:endParaRPr>
          </a:p>
          <a:p>
            <a:pPr>
              <a:defRPr/>
            </a:pPr>
            <a:endParaRPr lang="en-US" sz="1200" b="1" u="sng" kern="0" dirty="0">
              <a:solidFill>
                <a:srgbClr val="000000"/>
              </a:solidFill>
            </a:endParaRPr>
          </a:p>
        </p:txBody>
      </p:sp>
      <p:sp>
        <p:nvSpPr>
          <p:cNvPr id="33" name="TextBox 32"/>
          <p:cNvSpPr txBox="1"/>
          <p:nvPr/>
        </p:nvSpPr>
        <p:spPr>
          <a:xfrm>
            <a:off x="939134" y="6610900"/>
            <a:ext cx="1603003" cy="169277"/>
          </a:xfrm>
          <a:prstGeom prst="rect">
            <a:avLst/>
          </a:prstGeom>
          <a:noFill/>
        </p:spPr>
        <p:txBody>
          <a:bodyPr wrap="none" lIns="0" tIns="0" rIns="0" bIns="0" rtlCol="0">
            <a:spAutoFit/>
          </a:bodyPr>
          <a:lstStyle/>
          <a:p>
            <a:r>
              <a:rPr lang="en-US" sz="1100" dirty="0"/>
              <a:t>KT = Knowledge Transfer</a:t>
            </a:r>
          </a:p>
        </p:txBody>
      </p:sp>
      <p:sp>
        <p:nvSpPr>
          <p:cNvPr id="50" name="TextBox 49"/>
          <p:cNvSpPr txBox="1"/>
          <p:nvPr/>
        </p:nvSpPr>
        <p:spPr>
          <a:xfrm>
            <a:off x="4398990" y="4568438"/>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51" name="Rektangel 5"/>
          <p:cNvSpPr>
            <a:spLocks noChangeArrowheads="1"/>
          </p:cNvSpPr>
          <p:nvPr/>
        </p:nvSpPr>
        <p:spPr bwMode="auto">
          <a:xfrm>
            <a:off x="4213648" y="4600587"/>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52" name="TextBox 51"/>
          <p:cNvSpPr txBox="1"/>
          <p:nvPr/>
        </p:nvSpPr>
        <p:spPr>
          <a:xfrm>
            <a:off x="7749340" y="4571580"/>
            <a:ext cx="759384" cy="20737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Delayed</a:t>
            </a:r>
          </a:p>
        </p:txBody>
      </p:sp>
      <p:sp>
        <p:nvSpPr>
          <p:cNvPr id="62" name="Rektangel 5"/>
          <p:cNvSpPr>
            <a:spLocks noChangeArrowheads="1"/>
          </p:cNvSpPr>
          <p:nvPr/>
        </p:nvSpPr>
        <p:spPr bwMode="auto">
          <a:xfrm>
            <a:off x="7557626" y="4600587"/>
            <a:ext cx="197707" cy="149358"/>
          </a:xfrm>
          <a:prstGeom prst="rect">
            <a:avLst/>
          </a:prstGeom>
          <a:solidFill>
            <a:srgbClr val="FF0000"/>
          </a:solidFill>
          <a:ln w="9525">
            <a:solidFill>
              <a:srgbClr val="FF0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75" name="TextBox 74"/>
          <p:cNvSpPr txBox="1"/>
          <p:nvPr/>
        </p:nvSpPr>
        <p:spPr>
          <a:xfrm>
            <a:off x="5369251" y="4571580"/>
            <a:ext cx="1242881" cy="20737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Potential Delay</a:t>
            </a:r>
          </a:p>
        </p:txBody>
      </p:sp>
      <p:sp>
        <p:nvSpPr>
          <p:cNvPr id="77" name="Rektangel 5"/>
          <p:cNvSpPr>
            <a:spLocks noChangeArrowheads="1"/>
          </p:cNvSpPr>
          <p:nvPr/>
        </p:nvSpPr>
        <p:spPr bwMode="auto">
          <a:xfrm>
            <a:off x="5183909" y="4600587"/>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79" name="Rektangel 5"/>
          <p:cNvSpPr>
            <a:spLocks noChangeArrowheads="1"/>
          </p:cNvSpPr>
          <p:nvPr/>
        </p:nvSpPr>
        <p:spPr bwMode="auto">
          <a:xfrm>
            <a:off x="6480480" y="4600587"/>
            <a:ext cx="197707" cy="149358"/>
          </a:xfrm>
          <a:prstGeom prst="rect">
            <a:avLst/>
          </a:prstGeom>
          <a:solidFill>
            <a:srgbClr val="008ED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80" name="TextBox 79"/>
          <p:cNvSpPr txBox="1"/>
          <p:nvPr/>
        </p:nvSpPr>
        <p:spPr>
          <a:xfrm>
            <a:off x="6665822" y="4571580"/>
            <a:ext cx="951743" cy="20737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Completed</a:t>
            </a:r>
          </a:p>
        </p:txBody>
      </p:sp>
      <p:sp>
        <p:nvSpPr>
          <p:cNvPr id="82" name="Rektangel 5"/>
          <p:cNvSpPr>
            <a:spLocks noChangeArrowheads="1"/>
          </p:cNvSpPr>
          <p:nvPr/>
        </p:nvSpPr>
        <p:spPr bwMode="auto">
          <a:xfrm>
            <a:off x="8443686" y="4600587"/>
            <a:ext cx="197707" cy="149358"/>
          </a:xfrm>
          <a:prstGeom prst="rect">
            <a:avLst/>
          </a:prstGeom>
          <a:solidFill>
            <a:schemeClr val="bg1">
              <a:lumMod val="65000"/>
            </a:schemeClr>
          </a:solidFill>
          <a:ln w="9525">
            <a:solidFill>
              <a:schemeClr val="bg1">
                <a:lumMod val="65000"/>
              </a:schemeClr>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85" name="TextBox 84"/>
          <p:cNvSpPr txBox="1"/>
          <p:nvPr/>
        </p:nvSpPr>
        <p:spPr>
          <a:xfrm>
            <a:off x="8626550" y="4571580"/>
            <a:ext cx="1182227" cy="20737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To be initiated</a:t>
            </a:r>
          </a:p>
        </p:txBody>
      </p:sp>
      <p:sp>
        <p:nvSpPr>
          <p:cNvPr id="87" name="Rectangle 86"/>
          <p:cNvSpPr/>
          <p:nvPr/>
        </p:nvSpPr>
        <p:spPr>
          <a:xfrm>
            <a:off x="9694565" y="4606686"/>
            <a:ext cx="182880" cy="137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a:off x="9868676" y="4548308"/>
            <a:ext cx="1043876"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New Timeline</a:t>
            </a:r>
          </a:p>
        </p:txBody>
      </p:sp>
      <p:sp>
        <p:nvSpPr>
          <p:cNvPr id="6" name="Rectangle 5"/>
          <p:cNvSpPr/>
          <p:nvPr/>
        </p:nvSpPr>
        <p:spPr>
          <a:xfrm>
            <a:off x="2669957" y="6572139"/>
            <a:ext cx="1961114" cy="261610"/>
          </a:xfrm>
          <a:prstGeom prst="rect">
            <a:avLst/>
          </a:prstGeom>
        </p:spPr>
        <p:txBody>
          <a:bodyPr wrap="none">
            <a:spAutoFit/>
          </a:bodyPr>
          <a:lstStyle/>
          <a:p>
            <a:pPr marL="109538" lvl="0" fontAlgn="ctr"/>
            <a:r>
              <a:rPr lang="en-US" sz="1100" dirty="0">
                <a:solidFill>
                  <a:srgbClr val="000000"/>
                </a:solidFill>
              </a:rPr>
              <a:t>PP = Pre Process Training</a:t>
            </a:r>
          </a:p>
        </p:txBody>
      </p:sp>
      <p:sp>
        <p:nvSpPr>
          <p:cNvPr id="53" name="Rektangel 38"/>
          <p:cNvSpPr>
            <a:spLocks noChangeArrowheads="1"/>
          </p:cNvSpPr>
          <p:nvPr/>
        </p:nvSpPr>
        <p:spPr bwMode="auto">
          <a:xfrm>
            <a:off x="3373124" y="902192"/>
            <a:ext cx="8696596" cy="3558242"/>
          </a:xfrm>
          <a:prstGeom prst="rect">
            <a:avLst/>
          </a:prstGeom>
          <a:solidFill>
            <a:schemeClr val="accent5">
              <a:lumMod val="20000"/>
              <a:lumOff val="80000"/>
            </a:schemeClr>
          </a:solidFill>
          <a:ln w="9525">
            <a:solidFill>
              <a:srgbClr val="000000"/>
            </a:solidFill>
            <a:miter lim="800000"/>
            <a:headEnd/>
            <a:tailEnd/>
          </a:ln>
          <a:effectLst>
            <a:outerShdw blurRad="63500" dist="127001" dir="2700000" algn="tl" rotWithShape="0">
              <a:srgbClr val="000000">
                <a:alpha val="39999"/>
              </a:srgbClr>
            </a:outerShdw>
          </a:effectLst>
        </p:spPr>
        <p:txBody>
          <a:bodyPr anchor="ctr"/>
          <a:lstStyle/>
          <a:p>
            <a:pPr algn="ctr" defTabSz="457200" fontAlgn="base">
              <a:spcBef>
                <a:spcPct val="0"/>
              </a:spcBef>
              <a:spcAft>
                <a:spcPct val="0"/>
              </a:spcAft>
              <a:defRPr/>
            </a:pPr>
            <a:endParaRPr lang="en-US" sz="1000" kern="0">
              <a:solidFill>
                <a:srgbClr val="FFFFFF"/>
              </a:solidFill>
              <a:latin typeface="Century Gothic"/>
              <a:ea typeface="ＭＳ Ｐゴシック" charset="-128"/>
            </a:endParaRPr>
          </a:p>
        </p:txBody>
      </p:sp>
      <p:graphicFrame>
        <p:nvGraphicFramePr>
          <p:cNvPr id="54" name="Group 2"/>
          <p:cNvGraphicFramePr>
            <a:graphicFrameLocks noGrp="1"/>
          </p:cNvGraphicFramePr>
          <p:nvPr>
            <p:extLst>
              <p:ext uri="{D42A27DB-BD31-4B8C-83A1-F6EECF244321}">
                <p14:modId xmlns:p14="http://schemas.microsoft.com/office/powerpoint/2010/main" val="2047483583"/>
              </p:ext>
            </p:extLst>
          </p:nvPr>
        </p:nvGraphicFramePr>
        <p:xfrm>
          <a:off x="3436602" y="1001647"/>
          <a:ext cx="8533753" cy="3394628"/>
        </p:xfrm>
        <a:graphic>
          <a:graphicData uri="http://schemas.openxmlformats.org/drawingml/2006/table">
            <a:tbl>
              <a:tblPr/>
              <a:tblGrid>
                <a:gridCol w="2093371">
                  <a:extLst>
                    <a:ext uri="{9D8B030D-6E8A-4147-A177-3AD203B41FA5}">
                      <a16:colId xmlns:a16="http://schemas.microsoft.com/office/drawing/2014/main" val="20000"/>
                    </a:ext>
                  </a:extLst>
                </a:gridCol>
                <a:gridCol w="247707">
                  <a:extLst>
                    <a:ext uri="{9D8B030D-6E8A-4147-A177-3AD203B41FA5}">
                      <a16:colId xmlns:a16="http://schemas.microsoft.com/office/drawing/2014/main" val="2925829426"/>
                    </a:ext>
                  </a:extLst>
                </a:gridCol>
                <a:gridCol w="247707">
                  <a:extLst>
                    <a:ext uri="{9D8B030D-6E8A-4147-A177-3AD203B41FA5}">
                      <a16:colId xmlns:a16="http://schemas.microsoft.com/office/drawing/2014/main" val="1840585296"/>
                    </a:ext>
                  </a:extLst>
                </a:gridCol>
                <a:gridCol w="247707">
                  <a:extLst>
                    <a:ext uri="{9D8B030D-6E8A-4147-A177-3AD203B41FA5}">
                      <a16:colId xmlns:a16="http://schemas.microsoft.com/office/drawing/2014/main" val="4190103916"/>
                    </a:ext>
                  </a:extLst>
                </a:gridCol>
                <a:gridCol w="247707">
                  <a:extLst>
                    <a:ext uri="{9D8B030D-6E8A-4147-A177-3AD203B41FA5}">
                      <a16:colId xmlns:a16="http://schemas.microsoft.com/office/drawing/2014/main" val="3878565371"/>
                    </a:ext>
                  </a:extLst>
                </a:gridCol>
                <a:gridCol w="247707">
                  <a:extLst>
                    <a:ext uri="{9D8B030D-6E8A-4147-A177-3AD203B41FA5}">
                      <a16:colId xmlns:a16="http://schemas.microsoft.com/office/drawing/2014/main" val="4248773428"/>
                    </a:ext>
                  </a:extLst>
                </a:gridCol>
                <a:gridCol w="247707">
                  <a:extLst>
                    <a:ext uri="{9D8B030D-6E8A-4147-A177-3AD203B41FA5}">
                      <a16:colId xmlns:a16="http://schemas.microsoft.com/office/drawing/2014/main" val="3859641463"/>
                    </a:ext>
                  </a:extLst>
                </a:gridCol>
                <a:gridCol w="247707">
                  <a:extLst>
                    <a:ext uri="{9D8B030D-6E8A-4147-A177-3AD203B41FA5}">
                      <a16:colId xmlns:a16="http://schemas.microsoft.com/office/drawing/2014/main" val="1980052423"/>
                    </a:ext>
                  </a:extLst>
                </a:gridCol>
                <a:gridCol w="247707">
                  <a:extLst>
                    <a:ext uri="{9D8B030D-6E8A-4147-A177-3AD203B41FA5}">
                      <a16:colId xmlns:a16="http://schemas.microsoft.com/office/drawing/2014/main" val="2801761019"/>
                    </a:ext>
                  </a:extLst>
                </a:gridCol>
                <a:gridCol w="247707">
                  <a:extLst>
                    <a:ext uri="{9D8B030D-6E8A-4147-A177-3AD203B41FA5}">
                      <a16:colId xmlns:a16="http://schemas.microsoft.com/office/drawing/2014/main" val="3795032995"/>
                    </a:ext>
                  </a:extLst>
                </a:gridCol>
                <a:gridCol w="247707">
                  <a:extLst>
                    <a:ext uri="{9D8B030D-6E8A-4147-A177-3AD203B41FA5}">
                      <a16:colId xmlns:a16="http://schemas.microsoft.com/office/drawing/2014/main" val="1364461491"/>
                    </a:ext>
                  </a:extLst>
                </a:gridCol>
                <a:gridCol w="247707">
                  <a:extLst>
                    <a:ext uri="{9D8B030D-6E8A-4147-A177-3AD203B41FA5}">
                      <a16:colId xmlns:a16="http://schemas.microsoft.com/office/drawing/2014/main" val="3170387370"/>
                    </a:ext>
                  </a:extLst>
                </a:gridCol>
                <a:gridCol w="247707">
                  <a:extLst>
                    <a:ext uri="{9D8B030D-6E8A-4147-A177-3AD203B41FA5}">
                      <a16:colId xmlns:a16="http://schemas.microsoft.com/office/drawing/2014/main" val="369837905"/>
                    </a:ext>
                  </a:extLst>
                </a:gridCol>
                <a:gridCol w="247707">
                  <a:extLst>
                    <a:ext uri="{9D8B030D-6E8A-4147-A177-3AD203B41FA5}">
                      <a16:colId xmlns:a16="http://schemas.microsoft.com/office/drawing/2014/main" val="1702471645"/>
                    </a:ext>
                  </a:extLst>
                </a:gridCol>
                <a:gridCol w="247707">
                  <a:extLst>
                    <a:ext uri="{9D8B030D-6E8A-4147-A177-3AD203B41FA5}">
                      <a16:colId xmlns:a16="http://schemas.microsoft.com/office/drawing/2014/main" val="3353937134"/>
                    </a:ext>
                  </a:extLst>
                </a:gridCol>
                <a:gridCol w="247707">
                  <a:extLst>
                    <a:ext uri="{9D8B030D-6E8A-4147-A177-3AD203B41FA5}">
                      <a16:colId xmlns:a16="http://schemas.microsoft.com/office/drawing/2014/main" val="3869796167"/>
                    </a:ext>
                  </a:extLst>
                </a:gridCol>
                <a:gridCol w="247707">
                  <a:extLst>
                    <a:ext uri="{9D8B030D-6E8A-4147-A177-3AD203B41FA5}">
                      <a16:colId xmlns:a16="http://schemas.microsoft.com/office/drawing/2014/main" val="18242403"/>
                    </a:ext>
                  </a:extLst>
                </a:gridCol>
                <a:gridCol w="247707">
                  <a:extLst>
                    <a:ext uri="{9D8B030D-6E8A-4147-A177-3AD203B41FA5}">
                      <a16:colId xmlns:a16="http://schemas.microsoft.com/office/drawing/2014/main" val="720127028"/>
                    </a:ext>
                  </a:extLst>
                </a:gridCol>
                <a:gridCol w="247707">
                  <a:extLst>
                    <a:ext uri="{9D8B030D-6E8A-4147-A177-3AD203B41FA5}">
                      <a16:colId xmlns:a16="http://schemas.microsoft.com/office/drawing/2014/main" val="4102382811"/>
                    </a:ext>
                  </a:extLst>
                </a:gridCol>
                <a:gridCol w="247707">
                  <a:extLst>
                    <a:ext uri="{9D8B030D-6E8A-4147-A177-3AD203B41FA5}">
                      <a16:colId xmlns:a16="http://schemas.microsoft.com/office/drawing/2014/main" val="523977520"/>
                    </a:ext>
                  </a:extLst>
                </a:gridCol>
                <a:gridCol w="247707">
                  <a:extLst>
                    <a:ext uri="{9D8B030D-6E8A-4147-A177-3AD203B41FA5}">
                      <a16:colId xmlns:a16="http://schemas.microsoft.com/office/drawing/2014/main" val="3485745855"/>
                    </a:ext>
                  </a:extLst>
                </a:gridCol>
                <a:gridCol w="247707">
                  <a:extLst>
                    <a:ext uri="{9D8B030D-6E8A-4147-A177-3AD203B41FA5}">
                      <a16:colId xmlns:a16="http://schemas.microsoft.com/office/drawing/2014/main" val="1498173340"/>
                    </a:ext>
                  </a:extLst>
                </a:gridCol>
                <a:gridCol w="247707">
                  <a:extLst>
                    <a:ext uri="{9D8B030D-6E8A-4147-A177-3AD203B41FA5}">
                      <a16:colId xmlns:a16="http://schemas.microsoft.com/office/drawing/2014/main" val="820230780"/>
                    </a:ext>
                  </a:extLst>
                </a:gridCol>
                <a:gridCol w="247707">
                  <a:extLst>
                    <a:ext uri="{9D8B030D-6E8A-4147-A177-3AD203B41FA5}">
                      <a16:colId xmlns:a16="http://schemas.microsoft.com/office/drawing/2014/main" val="1824574675"/>
                    </a:ext>
                  </a:extLst>
                </a:gridCol>
                <a:gridCol w="247707">
                  <a:extLst>
                    <a:ext uri="{9D8B030D-6E8A-4147-A177-3AD203B41FA5}">
                      <a16:colId xmlns:a16="http://schemas.microsoft.com/office/drawing/2014/main" val="2602092216"/>
                    </a:ext>
                  </a:extLst>
                </a:gridCol>
                <a:gridCol w="247707">
                  <a:extLst>
                    <a:ext uri="{9D8B030D-6E8A-4147-A177-3AD203B41FA5}">
                      <a16:colId xmlns:a16="http://schemas.microsoft.com/office/drawing/2014/main" val="640837483"/>
                    </a:ext>
                  </a:extLst>
                </a:gridCol>
                <a:gridCol w="247707">
                  <a:extLst>
                    <a:ext uri="{9D8B030D-6E8A-4147-A177-3AD203B41FA5}">
                      <a16:colId xmlns:a16="http://schemas.microsoft.com/office/drawing/2014/main" val="953572433"/>
                    </a:ext>
                  </a:extLst>
                </a:gridCol>
              </a:tblGrid>
              <a:tr h="267651">
                <a:tc rowSpan="2">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r>
                        <a:rPr kumimoji="0" lang="en-US" sz="1100" b="1" i="0" u="none" strike="noStrike" cap="none" normalizeH="0" baseline="0" noProof="1">
                          <a:ln>
                            <a:noFill/>
                          </a:ln>
                          <a:solidFill>
                            <a:schemeClr val="bg1"/>
                          </a:solidFill>
                          <a:effectLst/>
                          <a:latin typeface="+mn-lt"/>
                          <a:ea typeface="ＭＳ Ｐゴシック" charset="-128"/>
                          <a:cs typeface="Arial" charset="0"/>
                        </a:rPr>
                        <a:t>Milestones</a:t>
                      </a:r>
                    </a:p>
                  </a:txBody>
                  <a:tcPr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r>
                        <a:rPr kumimoji="0" lang="en-US" sz="900" b="1" i="0" u="none" strike="noStrike" kern="1200" cap="none" normalizeH="0" baseline="0" noProof="1">
                          <a:ln>
                            <a:noFill/>
                          </a:ln>
                          <a:solidFill>
                            <a:schemeClr val="bg1"/>
                          </a:solidFill>
                          <a:effectLst/>
                          <a:latin typeface="+mn-lt"/>
                          <a:ea typeface="ＭＳ Ｐゴシック" charset="-128"/>
                          <a:cs typeface="Arial" charset="0"/>
                        </a:rPr>
                        <a:t>Jul’21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r>
                        <a:rPr kumimoji="0" lang="en-US" sz="900" b="1" i="0" u="none" strike="noStrike" kern="1200" cap="none" normalizeH="0" baseline="0" noProof="1">
                          <a:ln>
                            <a:noFill/>
                          </a:ln>
                          <a:solidFill>
                            <a:schemeClr val="bg1"/>
                          </a:solidFill>
                          <a:effectLst/>
                          <a:latin typeface="+mn-lt"/>
                          <a:ea typeface="ＭＳ Ｐゴシック" charset="-128"/>
                          <a:cs typeface="Arial" charset="0"/>
                        </a:rPr>
                        <a:t>Aug’21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r>
                        <a:rPr kumimoji="0" lang="en-US" sz="900" b="1" i="0" u="none" strike="noStrike" kern="1200" cap="none" normalizeH="0" baseline="0" noProof="1">
                          <a:ln>
                            <a:noFill/>
                          </a:ln>
                          <a:solidFill>
                            <a:schemeClr val="bg1"/>
                          </a:solidFill>
                          <a:effectLst/>
                          <a:latin typeface="+mn-lt"/>
                          <a:ea typeface="ＭＳ Ｐゴシック" charset="-128"/>
                          <a:cs typeface="Arial" charset="0"/>
                        </a:rPr>
                        <a:t>Sep’21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r>
                        <a:rPr kumimoji="0" lang="en-US" sz="900" b="1" i="0" u="none" strike="noStrike" kern="1200" cap="none" normalizeH="0" baseline="0" noProof="1">
                          <a:ln>
                            <a:noFill/>
                          </a:ln>
                          <a:solidFill>
                            <a:schemeClr val="bg1"/>
                          </a:solidFill>
                          <a:effectLst/>
                          <a:latin typeface="+mn-lt"/>
                          <a:ea typeface="ＭＳ Ｐゴシック" charset="-128"/>
                          <a:cs typeface="Arial" charset="0"/>
                        </a:rPr>
                        <a:t>Oct’21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r>
                        <a:rPr kumimoji="0" lang="en-US" sz="900" b="1" i="0" u="none" strike="noStrike" kern="1200" cap="none" normalizeH="0" baseline="0" noProof="1">
                          <a:ln>
                            <a:noFill/>
                          </a:ln>
                          <a:solidFill>
                            <a:schemeClr val="bg1"/>
                          </a:solidFill>
                          <a:effectLst/>
                          <a:latin typeface="+mn-lt"/>
                          <a:ea typeface="ＭＳ Ｐゴシック" charset="-128"/>
                          <a:cs typeface="Arial" charset="0"/>
                        </a:rPr>
                        <a:t>Nov’21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r>
                        <a:rPr kumimoji="0" lang="en-US" sz="900" b="1" i="0" u="none" strike="noStrike" kern="1200" cap="none" normalizeH="0" baseline="0" noProof="1">
                          <a:ln>
                            <a:noFill/>
                          </a:ln>
                          <a:solidFill>
                            <a:schemeClr val="bg1"/>
                          </a:solidFill>
                          <a:effectLst/>
                          <a:latin typeface="+mn-lt"/>
                          <a:ea typeface="ＭＳ Ｐゴシック" charset="-128"/>
                          <a:cs typeface="Arial" charset="0"/>
                        </a:rPr>
                        <a:t>Dec’21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defRPr/>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8C34"/>
                    </a:solidFill>
                  </a:tcPr>
                </a:tc>
                <a:extLst>
                  <a:ext uri="{0D108BD9-81ED-4DB2-BD59-A6C34878D82A}">
                    <a16:rowId xmlns:a16="http://schemas.microsoft.com/office/drawing/2014/main" val="10000"/>
                  </a:ext>
                </a:extLst>
              </a:tr>
              <a:tr h="287663">
                <a:tc vMerge="1">
                  <a:txBody>
                    <a:bodyPr/>
                    <a:lstStyle/>
                    <a:p>
                      <a:endParaRPr lang="en-US"/>
                    </a:p>
                  </a:txBody>
                  <a:tcPr/>
                </a:tc>
                <a:tc>
                  <a:txBody>
                    <a:bodyPr/>
                    <a:lstStyle/>
                    <a:p>
                      <a:pPr algn="ctr"/>
                      <a:r>
                        <a:rPr lang="en-US" sz="900" b="1" dirty="0">
                          <a:solidFill>
                            <a:schemeClr val="bg1"/>
                          </a:solidFill>
                        </a:rPr>
                        <a:t>05</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12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19</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26</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9</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16</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23</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30</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6</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13</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20</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27</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11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18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25</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15</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29</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6</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13</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20</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tc>
                  <a:txBody>
                    <a:bodyPr/>
                    <a:lstStyle/>
                    <a:p>
                      <a:pPr algn="ctr"/>
                      <a:r>
                        <a:rPr lang="en-US" sz="900" b="1" dirty="0">
                          <a:solidFill>
                            <a:schemeClr val="bg1"/>
                          </a:solidFill>
                        </a:rPr>
                        <a:t>27</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78C34"/>
                    </a:solidFill>
                  </a:tcPr>
                </a:tc>
                <a:extLst>
                  <a:ext uri="{0D108BD9-81ED-4DB2-BD59-A6C34878D82A}">
                    <a16:rowId xmlns:a16="http://schemas.microsoft.com/office/drawing/2014/main" val="10001"/>
                  </a:ext>
                </a:extLst>
              </a:tr>
              <a:tr h="473219">
                <a:tc>
                  <a:txBody>
                    <a:bodyPr/>
                    <a:lstStyle/>
                    <a:p>
                      <a:pPr marL="109538" indent="0" algn="l" defTabSz="914400" rtl="0" eaLnBrk="1" fontAlgn="ctr" latinLnBrk="0" hangingPunct="1"/>
                      <a:r>
                        <a:rPr lang="en-US" sz="1100" b="0" i="0" u="none" strike="noStrike" kern="1200" dirty="0">
                          <a:solidFill>
                            <a:srgbClr val="000000"/>
                          </a:solidFill>
                          <a:effectLst/>
                          <a:latin typeface="+mn-lt"/>
                          <a:ea typeface="+mn-ea"/>
                          <a:cs typeface="+mn-cs"/>
                        </a:rPr>
                        <a:t>Due Diligence</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905087715"/>
                  </a:ext>
                </a:extLst>
              </a:tr>
              <a:tr h="473219">
                <a:tc>
                  <a:txBody>
                    <a:bodyPr/>
                    <a:lstStyle/>
                    <a:p>
                      <a:pPr marL="109538"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a:solidFill>
                            <a:srgbClr val="000000"/>
                          </a:solidFill>
                          <a:effectLst/>
                          <a:latin typeface="+mn-lt"/>
                          <a:ea typeface="+mn-ea"/>
                          <a:cs typeface="+mn-cs"/>
                        </a:rPr>
                        <a:t>SOW Execution</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217610711"/>
                  </a:ext>
                </a:extLst>
              </a:tr>
              <a:tr h="473219">
                <a:tc>
                  <a:txBody>
                    <a:bodyPr/>
                    <a:lstStyle/>
                    <a:p>
                      <a:pPr marL="109538" indent="0" algn="l" defTabSz="914400" rtl="0" eaLnBrk="1" fontAlgn="ctr" latinLnBrk="0" hangingPunct="1"/>
                      <a:r>
                        <a:rPr lang="en-US" sz="1100" b="0" i="0" u="none" strike="noStrike" kern="1200" dirty="0">
                          <a:solidFill>
                            <a:schemeClr val="tx1"/>
                          </a:solidFill>
                          <a:effectLst/>
                          <a:latin typeface="+mn-lt"/>
                          <a:ea typeface="+mn-ea"/>
                          <a:cs typeface="+mn-cs"/>
                        </a:rPr>
                        <a:t>Infra and Tech Readiness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34839751"/>
                  </a:ext>
                </a:extLst>
              </a:tr>
              <a:tr h="473219">
                <a:tc>
                  <a:txBody>
                    <a:bodyPr/>
                    <a:lstStyle/>
                    <a:p>
                      <a:pPr marL="109538" marR="0" lvl="0" indent="0" algn="l" defTabSz="914400" rtl="0" eaLnBrk="1" fontAlgn="ctr" latinLnBrk="0" hangingPunct="1">
                        <a:lnSpc>
                          <a:spcPct val="100000"/>
                        </a:lnSpc>
                        <a:spcBef>
                          <a:spcPts val="0"/>
                        </a:spcBef>
                        <a:spcAft>
                          <a:spcPts val="0"/>
                        </a:spcAft>
                        <a:buClrTx/>
                        <a:buSzTx/>
                        <a:buFontTx/>
                        <a:buNone/>
                        <a:tabLst/>
                        <a:defRPr/>
                      </a:pPr>
                      <a:r>
                        <a:rPr lang="en-US" sz="1100" dirty="0">
                          <a:solidFill>
                            <a:schemeClr val="tx1"/>
                          </a:solidFill>
                        </a:rPr>
                        <a:t>Prudential Id Creation and systems access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04328693"/>
                  </a:ext>
                </a:extLst>
              </a:tr>
              <a:tr h="473219">
                <a:tc>
                  <a:txBody>
                    <a:bodyPr/>
                    <a:lstStyle/>
                    <a:p>
                      <a:pPr marL="109538"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a:solidFill>
                            <a:srgbClr val="000000"/>
                          </a:solidFill>
                          <a:effectLst/>
                          <a:latin typeface="+mn-lt"/>
                          <a:ea typeface="+mn-ea"/>
                          <a:cs typeface="+mn-cs"/>
                        </a:rPr>
                        <a:t>Transition – </a:t>
                      </a:r>
                      <a:r>
                        <a:rPr lang="en-US" sz="1100" b="0" i="0" u="none" strike="noStrike" kern="1200" dirty="0" err="1">
                          <a:solidFill>
                            <a:srgbClr val="000000"/>
                          </a:solidFill>
                          <a:effectLst/>
                          <a:latin typeface="+mn-lt"/>
                          <a:ea typeface="+mn-ea"/>
                          <a:cs typeface="+mn-cs"/>
                        </a:rPr>
                        <a:t>Followup</a:t>
                      </a:r>
                      <a:r>
                        <a:rPr lang="en-US" sz="1100" b="0" i="0" u="none" strike="noStrike" kern="1200" dirty="0">
                          <a:solidFill>
                            <a:srgbClr val="000000"/>
                          </a:solidFill>
                          <a:effectLst/>
                          <a:latin typeface="+mn-lt"/>
                          <a:ea typeface="+mn-ea"/>
                          <a:cs typeface="+mn-cs"/>
                        </a:rPr>
                        <a:t> and</a:t>
                      </a:r>
                      <a:r>
                        <a:rPr lang="en-US" sz="1100" b="0" i="0" u="none" strike="noStrike" kern="1200" baseline="0" dirty="0">
                          <a:solidFill>
                            <a:srgbClr val="000000"/>
                          </a:solidFill>
                          <a:effectLst/>
                          <a:latin typeface="+mn-lt"/>
                          <a:ea typeface="+mn-ea"/>
                          <a:cs typeface="+mn-cs"/>
                        </a:rPr>
                        <a:t> RSA Validation (Training &amp; Nesting)</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kern="1200"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945234297"/>
                  </a:ext>
                </a:extLst>
              </a:tr>
              <a:tr h="473219">
                <a:tc>
                  <a:txBody>
                    <a:bodyPr/>
                    <a:lstStyle/>
                    <a:p>
                      <a:pPr marL="109538"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a:solidFill>
                            <a:srgbClr val="000000"/>
                          </a:solidFill>
                          <a:effectLst/>
                          <a:latin typeface="+mn-lt"/>
                          <a:ea typeface="+mn-ea"/>
                          <a:cs typeface="+mn-cs"/>
                        </a:rPr>
                        <a:t>Transition – APO</a:t>
                      </a:r>
                      <a:r>
                        <a:rPr lang="en-US" sz="1100" b="0" i="0" u="none" strike="noStrike" kern="1200" baseline="0" dirty="0">
                          <a:solidFill>
                            <a:srgbClr val="000000"/>
                          </a:solidFill>
                          <a:effectLst/>
                          <a:latin typeface="+mn-lt"/>
                          <a:ea typeface="+mn-ea"/>
                          <a:cs typeface="+mn-cs"/>
                        </a:rPr>
                        <a:t> and Lump Sum Payments</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3E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2"/>
                        <a:buNone/>
                        <a:tabLst/>
                      </a:pPr>
                      <a:endParaRPr kumimoji="0" lang="en-US" sz="900" b="1" i="0" u="none" strike="noStrike" cap="none" normalizeH="0" baseline="0" noProof="1">
                        <a:ln>
                          <a:noFill/>
                        </a:ln>
                        <a:solidFill>
                          <a:schemeClr val="bg1"/>
                        </a:solidFill>
                        <a:effectLst/>
                        <a:latin typeface="+mn-lt"/>
                        <a:ea typeface="ＭＳ Ｐゴシック" charset="-128"/>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819783470"/>
                  </a:ext>
                </a:extLst>
              </a:tr>
            </a:tbl>
          </a:graphicData>
        </a:graphic>
      </p:graphicFrame>
      <p:sp>
        <p:nvSpPr>
          <p:cNvPr id="55" name="Rectangle 54"/>
          <p:cNvSpPr/>
          <p:nvPr/>
        </p:nvSpPr>
        <p:spPr>
          <a:xfrm>
            <a:off x="5542124" y="1701735"/>
            <a:ext cx="6428232" cy="203993"/>
          </a:xfrm>
          <a:prstGeom prst="rect">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Completed on 12</a:t>
            </a:r>
            <a:r>
              <a:rPr lang="en-US" sz="1100" baseline="30000" dirty="0">
                <a:solidFill>
                  <a:sysClr val="windowText" lastClr="000000"/>
                </a:solidFill>
              </a:rPr>
              <a:t>th</a:t>
            </a:r>
            <a:r>
              <a:rPr lang="en-US" sz="1100" dirty="0">
                <a:solidFill>
                  <a:sysClr val="windowText" lastClr="000000"/>
                </a:solidFill>
              </a:rPr>
              <a:t> Feb</a:t>
            </a:r>
          </a:p>
        </p:txBody>
      </p:sp>
      <p:sp>
        <p:nvSpPr>
          <p:cNvPr id="44" name="Rectangle 43"/>
          <p:cNvSpPr/>
          <p:nvPr/>
        </p:nvSpPr>
        <p:spPr>
          <a:xfrm>
            <a:off x="5771081" y="4072191"/>
            <a:ext cx="1472184" cy="182880"/>
          </a:xfrm>
          <a:prstGeom prst="rect">
            <a:avLst/>
          </a:prstGeom>
          <a:solidFill>
            <a:srgbClr val="008ED0"/>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KT + Nesting</a:t>
            </a:r>
          </a:p>
        </p:txBody>
      </p:sp>
      <p:sp>
        <p:nvSpPr>
          <p:cNvPr id="45" name="Rectangle 44"/>
          <p:cNvSpPr/>
          <p:nvPr/>
        </p:nvSpPr>
        <p:spPr>
          <a:xfrm>
            <a:off x="7270559" y="4072191"/>
            <a:ext cx="3447288" cy="182880"/>
          </a:xfrm>
          <a:prstGeom prst="rect">
            <a:avLst/>
          </a:prstGeom>
          <a:solidFill>
            <a:srgbClr val="92D050"/>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t>Ramp</a:t>
            </a:r>
            <a:endParaRPr lang="en-US" sz="1400" dirty="0"/>
          </a:p>
        </p:txBody>
      </p:sp>
      <p:grpSp>
        <p:nvGrpSpPr>
          <p:cNvPr id="32" name="Group 31"/>
          <p:cNvGrpSpPr/>
          <p:nvPr/>
        </p:nvGrpSpPr>
        <p:grpSpPr>
          <a:xfrm>
            <a:off x="8727646" y="921555"/>
            <a:ext cx="278296" cy="3474720"/>
            <a:chOff x="7089518" y="888772"/>
            <a:chExt cx="278296" cy="4519345"/>
          </a:xfrm>
        </p:grpSpPr>
        <p:sp>
          <p:nvSpPr>
            <p:cNvPr id="34" name="Flowchart: Merge 33"/>
            <p:cNvSpPr/>
            <p:nvPr/>
          </p:nvSpPr>
          <p:spPr>
            <a:xfrm>
              <a:off x="7089518" y="888772"/>
              <a:ext cx="278296" cy="172695"/>
            </a:xfrm>
            <a:prstGeom prst="flowChartMerg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35" name="Straight Connector 34"/>
            <p:cNvCxnSpPr/>
            <p:nvPr/>
          </p:nvCxnSpPr>
          <p:spPr>
            <a:xfrm>
              <a:off x="7239450" y="1174124"/>
              <a:ext cx="0" cy="4233993"/>
            </a:xfrm>
            <a:prstGeom prst="line">
              <a:avLst/>
            </a:prstGeom>
            <a:noFill/>
            <a:ln w="28575" cap="flat" cmpd="sng" algn="ctr">
              <a:solidFill>
                <a:srgbClr val="000000"/>
              </a:solidFill>
              <a:prstDash val="dash"/>
            </a:ln>
            <a:effectLst/>
          </p:spPr>
        </p:cxnSp>
      </p:grpSp>
      <p:sp>
        <p:nvSpPr>
          <p:cNvPr id="36" name="Rectangle 35"/>
          <p:cNvSpPr/>
          <p:nvPr/>
        </p:nvSpPr>
        <p:spPr>
          <a:xfrm>
            <a:off x="5542124" y="2145896"/>
            <a:ext cx="6428232" cy="203993"/>
          </a:xfrm>
          <a:prstGeom prst="rect">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Completed on 4</a:t>
            </a:r>
            <a:r>
              <a:rPr lang="en-US" sz="1100" baseline="30000" dirty="0">
                <a:solidFill>
                  <a:sysClr val="windowText" lastClr="000000"/>
                </a:solidFill>
              </a:rPr>
              <a:t>th</a:t>
            </a:r>
            <a:r>
              <a:rPr lang="en-US" sz="1100" dirty="0">
                <a:solidFill>
                  <a:sysClr val="windowText" lastClr="000000"/>
                </a:solidFill>
              </a:rPr>
              <a:t> Jun</a:t>
            </a:r>
          </a:p>
        </p:txBody>
      </p:sp>
      <p:sp>
        <p:nvSpPr>
          <p:cNvPr id="37" name="Rectangle 36"/>
          <p:cNvSpPr/>
          <p:nvPr/>
        </p:nvSpPr>
        <p:spPr>
          <a:xfrm>
            <a:off x="5542124" y="2637177"/>
            <a:ext cx="6428232" cy="203993"/>
          </a:xfrm>
          <a:prstGeom prst="rect">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Completed on 1</a:t>
            </a:r>
            <a:r>
              <a:rPr lang="en-US" sz="1100" baseline="30000" dirty="0">
                <a:solidFill>
                  <a:sysClr val="windowText" lastClr="000000"/>
                </a:solidFill>
              </a:rPr>
              <a:t>st</a:t>
            </a:r>
            <a:r>
              <a:rPr lang="en-US" sz="1100" dirty="0">
                <a:solidFill>
                  <a:sysClr val="windowText" lastClr="000000"/>
                </a:solidFill>
              </a:rPr>
              <a:t> Jun</a:t>
            </a:r>
          </a:p>
        </p:txBody>
      </p:sp>
      <p:sp>
        <p:nvSpPr>
          <p:cNvPr id="38" name="Rectangle 37"/>
          <p:cNvSpPr/>
          <p:nvPr/>
        </p:nvSpPr>
        <p:spPr>
          <a:xfrm>
            <a:off x="5542124" y="3104955"/>
            <a:ext cx="6428232" cy="203993"/>
          </a:xfrm>
          <a:prstGeom prst="rect">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Completed on 7</a:t>
            </a:r>
            <a:r>
              <a:rPr lang="en-US" sz="1100" baseline="30000" dirty="0">
                <a:solidFill>
                  <a:sysClr val="windowText" lastClr="000000"/>
                </a:solidFill>
              </a:rPr>
              <a:t>th</a:t>
            </a:r>
            <a:r>
              <a:rPr lang="en-US" sz="1100" dirty="0">
                <a:solidFill>
                  <a:sysClr val="windowText" lastClr="000000"/>
                </a:solidFill>
              </a:rPr>
              <a:t> Jun</a:t>
            </a:r>
          </a:p>
        </p:txBody>
      </p:sp>
      <p:sp>
        <p:nvSpPr>
          <p:cNvPr id="30" name="Rectangle 29"/>
          <p:cNvSpPr/>
          <p:nvPr/>
        </p:nvSpPr>
        <p:spPr>
          <a:xfrm>
            <a:off x="5771550" y="3604413"/>
            <a:ext cx="6190488" cy="203993"/>
          </a:xfrm>
          <a:prstGeom prst="rect">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Completed on 9</a:t>
            </a:r>
            <a:r>
              <a:rPr lang="en-US" sz="1100" baseline="30000" dirty="0">
                <a:solidFill>
                  <a:sysClr val="windowText" lastClr="000000"/>
                </a:solidFill>
              </a:rPr>
              <a:t>th</a:t>
            </a:r>
            <a:r>
              <a:rPr lang="en-US" sz="1100" dirty="0">
                <a:solidFill>
                  <a:sysClr val="windowText" lastClr="000000"/>
                </a:solidFill>
              </a:rPr>
              <a:t> Jul</a:t>
            </a:r>
          </a:p>
        </p:txBody>
      </p:sp>
      <p:sp>
        <p:nvSpPr>
          <p:cNvPr id="31" name="Rectangle 30"/>
          <p:cNvSpPr/>
          <p:nvPr/>
        </p:nvSpPr>
        <p:spPr>
          <a:xfrm>
            <a:off x="5520991" y="3612777"/>
            <a:ext cx="246888" cy="182880"/>
          </a:xfrm>
          <a:prstGeom prst="rect">
            <a:avLst/>
          </a:prstGeom>
          <a:solidFill>
            <a:srgbClr val="008ED0"/>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Tree>
    <p:extLst>
      <p:ext uri="{BB962C8B-B14F-4D97-AF65-F5344CB8AC3E}">
        <p14:creationId xmlns:p14="http://schemas.microsoft.com/office/powerpoint/2010/main" val="3018588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Thank you</a:t>
            </a:r>
          </a:p>
        </p:txBody>
      </p:sp>
    </p:spTree>
    <p:extLst>
      <p:ext uri="{BB962C8B-B14F-4D97-AF65-F5344CB8AC3E}">
        <p14:creationId xmlns:p14="http://schemas.microsoft.com/office/powerpoint/2010/main" val="231144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p:cNvSpPr>
            <a:spLocks noGrp="1"/>
          </p:cNvSpPr>
          <p:nvPr>
            <p:ph type="body" sz="quarter" idx="13"/>
          </p:nvPr>
        </p:nvSpPr>
        <p:spPr>
          <a:xfrm>
            <a:off x="389964" y="73281"/>
            <a:ext cx="9624163" cy="585920"/>
          </a:xfrm>
        </p:spPr>
        <p:txBody>
          <a:bodyPr>
            <a:normAutofit/>
          </a:bodyPr>
          <a:lstStyle/>
          <a:p>
            <a:r>
              <a:rPr lang="en-US" sz="2400" cap="none" dirty="0"/>
              <a:t>RAMP PERFORMANCE - PRODUCTION</a:t>
            </a:r>
          </a:p>
        </p:txBody>
      </p:sp>
      <p:graphicFrame>
        <p:nvGraphicFramePr>
          <p:cNvPr id="2" name="Table 1"/>
          <p:cNvGraphicFramePr>
            <a:graphicFrameLocks noGrp="1"/>
          </p:cNvGraphicFramePr>
          <p:nvPr>
            <p:extLst>
              <p:ext uri="{D42A27DB-BD31-4B8C-83A1-F6EECF244321}">
                <p14:modId xmlns:p14="http://schemas.microsoft.com/office/powerpoint/2010/main" val="1158978182"/>
              </p:ext>
            </p:extLst>
          </p:nvPr>
        </p:nvGraphicFramePr>
        <p:xfrm>
          <a:off x="307331" y="988443"/>
          <a:ext cx="11573163" cy="3086476"/>
        </p:xfrm>
        <a:graphic>
          <a:graphicData uri="http://schemas.openxmlformats.org/drawingml/2006/table">
            <a:tbl>
              <a:tblPr firstRow="1" bandRow="1">
                <a:tableStyleId>{5940675A-B579-460E-94D1-54222C63F5DA}</a:tableStyleId>
              </a:tblPr>
              <a:tblGrid>
                <a:gridCol w="1653309">
                  <a:extLst>
                    <a:ext uri="{9D8B030D-6E8A-4147-A177-3AD203B41FA5}">
                      <a16:colId xmlns:a16="http://schemas.microsoft.com/office/drawing/2014/main" val="3408079041"/>
                    </a:ext>
                  </a:extLst>
                </a:gridCol>
                <a:gridCol w="1653309">
                  <a:extLst>
                    <a:ext uri="{9D8B030D-6E8A-4147-A177-3AD203B41FA5}">
                      <a16:colId xmlns:a16="http://schemas.microsoft.com/office/drawing/2014/main" val="1848971330"/>
                    </a:ext>
                  </a:extLst>
                </a:gridCol>
                <a:gridCol w="1653309">
                  <a:extLst>
                    <a:ext uri="{9D8B030D-6E8A-4147-A177-3AD203B41FA5}">
                      <a16:colId xmlns:a16="http://schemas.microsoft.com/office/drawing/2014/main" val="3383280588"/>
                    </a:ext>
                  </a:extLst>
                </a:gridCol>
                <a:gridCol w="1653309">
                  <a:extLst>
                    <a:ext uri="{9D8B030D-6E8A-4147-A177-3AD203B41FA5}">
                      <a16:colId xmlns:a16="http://schemas.microsoft.com/office/drawing/2014/main" val="789399234"/>
                    </a:ext>
                  </a:extLst>
                </a:gridCol>
                <a:gridCol w="1653309">
                  <a:extLst>
                    <a:ext uri="{9D8B030D-6E8A-4147-A177-3AD203B41FA5}">
                      <a16:colId xmlns:a16="http://schemas.microsoft.com/office/drawing/2014/main" val="3579772741"/>
                    </a:ext>
                  </a:extLst>
                </a:gridCol>
                <a:gridCol w="1653309">
                  <a:extLst>
                    <a:ext uri="{9D8B030D-6E8A-4147-A177-3AD203B41FA5}">
                      <a16:colId xmlns:a16="http://schemas.microsoft.com/office/drawing/2014/main" val="1061194856"/>
                    </a:ext>
                  </a:extLst>
                </a:gridCol>
                <a:gridCol w="1653309">
                  <a:extLst>
                    <a:ext uri="{9D8B030D-6E8A-4147-A177-3AD203B41FA5}">
                      <a16:colId xmlns:a16="http://schemas.microsoft.com/office/drawing/2014/main" val="3344660289"/>
                    </a:ext>
                  </a:extLst>
                </a:gridCol>
              </a:tblGrid>
              <a:tr h="311068">
                <a:tc gridSpan="7">
                  <a:txBody>
                    <a:bodyPr/>
                    <a:lstStyle/>
                    <a:p>
                      <a:pPr algn="ctr"/>
                      <a:r>
                        <a:rPr lang="en-US" sz="1400" b="1" dirty="0"/>
                        <a:t>PRODUCTION</a:t>
                      </a:r>
                    </a:p>
                  </a:txBody>
                  <a:tcPr anchor="ctr">
                    <a:solidFill>
                      <a:srgbClr val="ECF7FB"/>
                    </a:solidFill>
                  </a:tcPr>
                </a:tc>
                <a:tc hMerge="1">
                  <a:txBody>
                    <a:bodyPr/>
                    <a:lstStyle/>
                    <a:p>
                      <a:pPr algn="ctr"/>
                      <a:endParaRPr lang="en-US" sz="1200" b="1" dirty="0"/>
                    </a:p>
                  </a:txBody>
                  <a:tcPr anchor="ctr">
                    <a:solidFill>
                      <a:srgbClr val="ECF7FB"/>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tc hMerge="1">
                  <a:txBody>
                    <a:bodyPr/>
                    <a:lstStyle/>
                    <a:p>
                      <a:pPr algn="ctr"/>
                      <a:endParaRPr lang="en-US" sz="1400" b="1" dirty="0"/>
                    </a:p>
                  </a:txBody>
                  <a:tcPr anchor="ctr">
                    <a:solidFill>
                      <a:srgbClr val="ECF7FB"/>
                    </a:solidFill>
                  </a:tcPr>
                </a:tc>
                <a:tc hMerge="1">
                  <a:txBody>
                    <a:bodyPr/>
                    <a:lstStyle/>
                    <a:p>
                      <a:pPr algn="ctr"/>
                      <a:endParaRPr lang="en-US" sz="1400" b="1" dirty="0"/>
                    </a:p>
                  </a:txBody>
                  <a:tcPr anchor="ctr">
                    <a:solidFill>
                      <a:srgbClr val="ECF7FB"/>
                    </a:solidFill>
                  </a:tcPr>
                </a:tc>
                <a:extLst>
                  <a:ext uri="{0D108BD9-81ED-4DB2-BD59-A6C34878D82A}">
                    <a16:rowId xmlns:a16="http://schemas.microsoft.com/office/drawing/2014/main" val="1371433248"/>
                  </a:ext>
                </a:extLst>
              </a:tr>
              <a:tr h="373281">
                <a:tc>
                  <a:txBody>
                    <a:bodyPr/>
                    <a:lstStyle/>
                    <a:p>
                      <a:endParaRPr lang="en-US" dirty="0"/>
                    </a:p>
                  </a:txBody>
                  <a:tcPr>
                    <a:solidFill>
                      <a:srgbClr val="ECF7FB"/>
                    </a:solidFill>
                  </a:tcPr>
                </a:tc>
                <a:tc>
                  <a:txBody>
                    <a:bodyPr/>
                    <a:lstStyle/>
                    <a:p>
                      <a:pPr algn="ctr"/>
                      <a:r>
                        <a:rPr lang="en-US" sz="1200" b="1" dirty="0"/>
                        <a:t>Week of 30th Aug</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6</a:t>
                      </a:r>
                      <a:r>
                        <a:rPr lang="en-US" sz="1200" b="1" baseline="30000" dirty="0"/>
                        <a:t>th</a:t>
                      </a:r>
                      <a:r>
                        <a:rPr lang="en-US" sz="1200" b="1" baseline="0" dirty="0"/>
                        <a:t> Sep</a:t>
                      </a:r>
                      <a:endParaRPr lang="en-US" sz="1200" b="1" dirty="0"/>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13</a:t>
                      </a:r>
                      <a:r>
                        <a:rPr lang="en-US" sz="1200" b="1" baseline="30000" dirty="0"/>
                        <a:t>th</a:t>
                      </a:r>
                      <a:r>
                        <a:rPr lang="en-US" sz="1200" b="1" baseline="0" dirty="0"/>
                        <a:t> </a:t>
                      </a:r>
                      <a:r>
                        <a:rPr lang="en-US" sz="1200" b="1" dirty="0"/>
                        <a:t>Sep</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20</a:t>
                      </a:r>
                      <a:r>
                        <a:rPr lang="en-US" sz="1200" b="1" baseline="30000" dirty="0"/>
                        <a:t>th</a:t>
                      </a:r>
                      <a:r>
                        <a:rPr lang="en-US" sz="1200" b="1" baseline="0" dirty="0"/>
                        <a:t> </a:t>
                      </a:r>
                      <a:r>
                        <a:rPr lang="en-US" sz="1200" b="1" dirty="0"/>
                        <a:t>Sep </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29</a:t>
                      </a:r>
                      <a:r>
                        <a:rPr lang="en-US" sz="1200" b="1" baseline="30000" dirty="0"/>
                        <a:t>th</a:t>
                      </a:r>
                      <a:r>
                        <a:rPr lang="en-US" sz="1200" b="1" baseline="0" dirty="0"/>
                        <a:t> </a:t>
                      </a:r>
                      <a:r>
                        <a:rPr lang="en-US" sz="1200" b="1" dirty="0"/>
                        <a:t>Sep </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6</a:t>
                      </a:r>
                      <a:r>
                        <a:rPr lang="en-US" sz="1200" b="1" baseline="30000" dirty="0"/>
                        <a:t>th</a:t>
                      </a:r>
                      <a:r>
                        <a:rPr lang="en-US" sz="1200" b="1" dirty="0"/>
                        <a:t> Oct(Till </a:t>
                      </a:r>
                    </a:p>
                  </a:txBody>
                  <a:tcPr anchor="ctr">
                    <a:solidFill>
                      <a:srgbClr val="ECF7FB"/>
                    </a:solidFill>
                  </a:tcPr>
                </a:tc>
                <a:extLst>
                  <a:ext uri="{0D108BD9-81ED-4DB2-BD59-A6C34878D82A}">
                    <a16:rowId xmlns:a16="http://schemas.microsoft.com/office/drawing/2014/main" val="3699078730"/>
                  </a:ext>
                </a:extLst>
              </a:tr>
              <a:tr h="34707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u="none" strike="noStrike" kern="1200" cap="none" normalizeH="0" baseline="0" dirty="0">
                          <a:ln>
                            <a:noFill/>
                          </a:ln>
                          <a:effectLst/>
                        </a:rPr>
                        <a:t>Follow-up Letters</a:t>
                      </a:r>
                      <a:endParaRPr kumimoji="0" lang="en-US" sz="1200" b="1" i="0" u="none" strike="noStrike" kern="1200" cap="none" normalizeH="0" baseline="0" dirty="0">
                        <a:ln>
                          <a:noFill/>
                        </a:ln>
                        <a:solidFill>
                          <a:schemeClr val="tx1"/>
                        </a:solidFill>
                        <a:effectLst/>
                        <a:latin typeface="+mn-lt"/>
                        <a:ea typeface="+mn-ea"/>
                        <a:cs typeface="Arial" pitchFamily="34" charset="0"/>
                      </a:endParaRPr>
                    </a:p>
                  </a:txBody>
                  <a:tcPr marL="9525" marR="9525" marT="9525" marB="0" anchor="ctr">
                    <a:solidFill>
                      <a:srgbClr val="ECF7FB"/>
                    </a:solidFill>
                  </a:tcPr>
                </a:tc>
                <a:tc>
                  <a:txBody>
                    <a:bodyPr/>
                    <a:lstStyle/>
                    <a:p>
                      <a:pPr algn="ctr"/>
                      <a:r>
                        <a:rPr lang="en-US" sz="1200" dirty="0"/>
                        <a:t>159</a:t>
                      </a:r>
                    </a:p>
                  </a:txBody>
                  <a:tcPr anchor="ctr"/>
                </a:tc>
                <a:tc>
                  <a:txBody>
                    <a:bodyPr/>
                    <a:lstStyle/>
                    <a:p>
                      <a:pPr marL="0" algn="ctr" defTabSz="914400" rtl="0" eaLnBrk="1" latinLnBrk="0" hangingPunct="1"/>
                      <a:r>
                        <a:rPr lang="en-US" sz="1200" kern="1200" dirty="0">
                          <a:solidFill>
                            <a:schemeClr val="tx1"/>
                          </a:solidFill>
                          <a:latin typeface="+mn-lt"/>
                          <a:ea typeface="+mn-ea"/>
                          <a:cs typeface="+mn-cs"/>
                        </a:rPr>
                        <a:t>179</a:t>
                      </a:r>
                    </a:p>
                  </a:txBody>
                  <a:tcPr anchor="ctr">
                    <a:noFill/>
                  </a:tcPr>
                </a:tc>
                <a:tc>
                  <a:txBody>
                    <a:bodyPr/>
                    <a:lstStyle/>
                    <a:p>
                      <a:pPr algn="ctr"/>
                      <a:r>
                        <a:rPr lang="en-US" sz="1200" dirty="0"/>
                        <a:t>205</a:t>
                      </a:r>
                    </a:p>
                  </a:txBody>
                  <a:tcPr anchor="ctr">
                    <a:noFill/>
                  </a:tcPr>
                </a:tc>
                <a:tc>
                  <a:txBody>
                    <a:bodyPr/>
                    <a:lstStyle/>
                    <a:p>
                      <a:pPr algn="ctr"/>
                      <a:r>
                        <a:rPr lang="en-US" sz="1200" dirty="0"/>
                        <a:t>52</a:t>
                      </a:r>
                    </a:p>
                  </a:txBody>
                  <a:tcPr anchor="ctr">
                    <a:noFill/>
                  </a:tcPr>
                </a:tc>
                <a:tc>
                  <a:txBody>
                    <a:bodyPr/>
                    <a:lstStyle/>
                    <a:p>
                      <a:pPr algn="ctr"/>
                      <a:r>
                        <a:rPr lang="en-US" sz="1200" dirty="0"/>
                        <a:t>110</a:t>
                      </a:r>
                    </a:p>
                  </a:txBody>
                  <a:tcPr anchor="ctr">
                    <a:noFill/>
                  </a:tcPr>
                </a:tc>
                <a:tc>
                  <a:txBody>
                    <a:bodyPr/>
                    <a:lstStyle/>
                    <a:p>
                      <a:pPr algn="ctr"/>
                      <a:endParaRPr lang="en-US" sz="1200" dirty="0"/>
                    </a:p>
                  </a:txBody>
                  <a:tcPr anchor="ctr">
                    <a:noFill/>
                  </a:tcPr>
                </a:tc>
                <a:extLst>
                  <a:ext uri="{0D108BD9-81ED-4DB2-BD59-A6C34878D82A}">
                    <a16:rowId xmlns:a16="http://schemas.microsoft.com/office/drawing/2014/main" val="3919876761"/>
                  </a:ext>
                </a:extLst>
              </a:tr>
              <a:tr h="37328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u="none" strike="noStrike" kern="1200" cap="none" normalizeH="0" baseline="0" dirty="0">
                          <a:ln>
                            <a:noFill/>
                          </a:ln>
                          <a:effectLst/>
                        </a:rPr>
                        <a:t>RSA Validation</a:t>
                      </a:r>
                      <a:endParaRPr kumimoji="0" lang="en-US" sz="1200" b="1" i="0" u="none" strike="noStrike" kern="1200" cap="none" normalizeH="0" baseline="0" dirty="0">
                        <a:ln>
                          <a:noFill/>
                        </a:ln>
                        <a:solidFill>
                          <a:schemeClr val="tx1"/>
                        </a:solidFill>
                        <a:effectLst/>
                        <a:latin typeface="+mn-lt"/>
                        <a:ea typeface="+mn-ea"/>
                        <a:cs typeface="Arial" pitchFamily="34" charset="0"/>
                      </a:endParaRPr>
                    </a:p>
                  </a:txBody>
                  <a:tcPr marL="9525" marR="9525" marT="9525" marB="0" anchor="ctr">
                    <a:solidFill>
                      <a:srgbClr val="ECF7FB"/>
                    </a:solidFill>
                  </a:tcPr>
                </a:tc>
                <a:tc>
                  <a:txBody>
                    <a:bodyPr/>
                    <a:lstStyle/>
                    <a:p>
                      <a:pPr marL="0" algn="ctr" defTabSz="914400" rtl="0" eaLnBrk="1" latinLnBrk="0" hangingPunct="1"/>
                      <a:r>
                        <a:rPr lang="en-US" sz="1200" kern="1200" dirty="0">
                          <a:solidFill>
                            <a:schemeClr val="tx1"/>
                          </a:solidFill>
                          <a:latin typeface="+mn-lt"/>
                          <a:ea typeface="+mn-ea"/>
                          <a:cs typeface="+mn-cs"/>
                        </a:rPr>
                        <a:t>90</a:t>
                      </a:r>
                    </a:p>
                  </a:txBody>
                  <a:tcPr anchor="ctr"/>
                </a:tc>
                <a:tc>
                  <a:txBody>
                    <a:bodyPr/>
                    <a:lstStyle/>
                    <a:p>
                      <a:pPr marL="0" algn="ctr" defTabSz="914400" rtl="0" eaLnBrk="1" latinLnBrk="0" hangingPunct="1"/>
                      <a:r>
                        <a:rPr lang="en-US" sz="1200" kern="1200" dirty="0">
                          <a:solidFill>
                            <a:schemeClr val="tx1"/>
                          </a:solidFill>
                          <a:latin typeface="+mn-lt"/>
                          <a:ea typeface="+mn-ea"/>
                          <a:cs typeface="+mn-cs"/>
                        </a:rPr>
                        <a:t>91</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320</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247</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0</a:t>
                      </a:r>
                    </a:p>
                  </a:txBody>
                  <a:tcPr anchor="ctr">
                    <a:no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1013160604"/>
                  </a:ext>
                </a:extLst>
              </a:tr>
              <a:tr h="37328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u="none" strike="noStrike" kern="1200" cap="none" normalizeH="0" baseline="0" dirty="0">
                          <a:ln>
                            <a:noFill/>
                          </a:ln>
                          <a:effectLst/>
                        </a:rPr>
                        <a:t>APO</a:t>
                      </a:r>
                      <a:endParaRPr kumimoji="0" lang="en-US" sz="1200" b="1" i="0" u="none" strike="noStrike" kern="1200" cap="none" normalizeH="0" baseline="0" dirty="0">
                        <a:ln>
                          <a:noFill/>
                        </a:ln>
                        <a:solidFill>
                          <a:schemeClr val="tx1"/>
                        </a:solidFill>
                        <a:effectLst/>
                        <a:latin typeface="+mn-lt"/>
                        <a:ea typeface="+mn-ea"/>
                        <a:cs typeface="Arial" pitchFamily="34" charset="0"/>
                      </a:endParaRPr>
                    </a:p>
                  </a:txBody>
                  <a:tcPr marL="9525" marR="9525" marT="9525" marB="0" anchor="ctr">
                    <a:solidFill>
                      <a:srgbClr val="ECF7FB"/>
                    </a:solidFill>
                  </a:tcPr>
                </a:tc>
                <a:tc>
                  <a:txBody>
                    <a:bodyPr/>
                    <a:lstStyle/>
                    <a:p>
                      <a:pPr marL="0" algn="ctr" defTabSz="914400" rtl="0" eaLnBrk="1" latinLnBrk="0" hangingPunct="1"/>
                      <a:r>
                        <a:rPr lang="en-US" sz="1200" kern="1200" dirty="0">
                          <a:solidFill>
                            <a:schemeClr val="tx1"/>
                          </a:solidFill>
                          <a:latin typeface="+mn-lt"/>
                          <a:ea typeface="+mn-ea"/>
                          <a:cs typeface="+mn-cs"/>
                        </a:rPr>
                        <a:t>12</a:t>
                      </a:r>
                    </a:p>
                  </a:txBody>
                  <a:tcPr anchor="ctr"/>
                </a:tc>
                <a:tc>
                  <a:txBody>
                    <a:bodyPr/>
                    <a:lstStyle/>
                    <a:p>
                      <a:pPr marL="0" algn="ctr" defTabSz="914400" rtl="0" eaLnBrk="1" latinLnBrk="0" hangingPunct="1"/>
                      <a:r>
                        <a:rPr lang="en-US" sz="1200" kern="1200" dirty="0">
                          <a:solidFill>
                            <a:schemeClr val="tx1"/>
                          </a:solidFill>
                          <a:latin typeface="+mn-lt"/>
                          <a:ea typeface="+mn-ea"/>
                          <a:cs typeface="+mn-cs"/>
                        </a:rPr>
                        <a:t>16</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51</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8</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5</a:t>
                      </a:r>
                    </a:p>
                  </a:txBody>
                  <a:tcPr anchor="ctr">
                    <a:no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1369378383"/>
                  </a:ext>
                </a:extLst>
              </a:tr>
              <a:tr h="37328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u="none" strike="noStrike" kern="1200" cap="none" normalizeH="0" baseline="0" dirty="0">
                          <a:ln>
                            <a:noFill/>
                          </a:ln>
                          <a:effectLst/>
                        </a:rPr>
                        <a:t>Lump Sum</a:t>
                      </a:r>
                      <a:endParaRPr kumimoji="0" lang="en-US" sz="1200" b="1" i="0" u="none" strike="noStrike" kern="1200" cap="none" normalizeH="0" baseline="0" dirty="0">
                        <a:ln>
                          <a:noFill/>
                        </a:ln>
                        <a:solidFill>
                          <a:schemeClr val="tx1"/>
                        </a:solidFill>
                        <a:effectLst/>
                        <a:latin typeface="+mn-lt"/>
                        <a:ea typeface="+mn-ea"/>
                        <a:cs typeface="Arial" pitchFamily="34" charset="0"/>
                      </a:endParaRPr>
                    </a:p>
                  </a:txBody>
                  <a:tcPr marL="9525" marR="9525" marT="9525" marB="0" anchor="ctr">
                    <a:solidFill>
                      <a:srgbClr val="ECF7FB"/>
                    </a:solidFill>
                  </a:tcPr>
                </a:tc>
                <a:tc>
                  <a:txBody>
                    <a:bodyPr/>
                    <a:lstStyle/>
                    <a:p>
                      <a:pPr marL="0" algn="ctr" defTabSz="914400" rtl="0" eaLnBrk="1" latinLnBrk="0" hangingPunct="1"/>
                      <a:r>
                        <a:rPr lang="en-US" sz="1200" kern="1200" dirty="0">
                          <a:solidFill>
                            <a:schemeClr val="tx1"/>
                          </a:solidFill>
                          <a:latin typeface="+mn-lt"/>
                          <a:ea typeface="+mn-ea"/>
                          <a:cs typeface="+mn-cs"/>
                        </a:rPr>
                        <a:t>115</a:t>
                      </a:r>
                    </a:p>
                  </a:txBody>
                  <a:tcPr anchor="ctr"/>
                </a:tc>
                <a:tc>
                  <a:txBody>
                    <a:bodyPr/>
                    <a:lstStyle/>
                    <a:p>
                      <a:pPr marL="0" algn="ctr" defTabSz="914400" rtl="0" eaLnBrk="1" latinLnBrk="0" hangingPunct="1"/>
                      <a:r>
                        <a:rPr lang="en-US" sz="1200" kern="1200" dirty="0">
                          <a:solidFill>
                            <a:schemeClr val="tx1"/>
                          </a:solidFill>
                          <a:latin typeface="+mn-lt"/>
                          <a:ea typeface="+mn-ea"/>
                          <a:cs typeface="+mn-cs"/>
                        </a:rPr>
                        <a:t>105</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48</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182</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61</a:t>
                      </a:r>
                    </a:p>
                  </a:txBody>
                  <a:tcPr anchor="ctr">
                    <a:no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3304681008"/>
                  </a:ext>
                </a:extLst>
              </a:tr>
              <a:tr h="37328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u="none" strike="noStrike" kern="1200" cap="none" normalizeH="0" baseline="0" dirty="0">
                          <a:ln>
                            <a:noFill/>
                          </a:ln>
                          <a:effectLst/>
                        </a:rPr>
                        <a:t>Production Counts - Total</a:t>
                      </a:r>
                      <a:endParaRPr kumimoji="0" lang="en-US" sz="1200" b="1" i="0" u="none" strike="noStrike" kern="1200" cap="none" normalizeH="0" baseline="0" dirty="0">
                        <a:ln>
                          <a:noFill/>
                        </a:ln>
                        <a:solidFill>
                          <a:schemeClr val="tx1"/>
                        </a:solidFill>
                        <a:effectLst/>
                        <a:latin typeface="+mn-lt"/>
                        <a:ea typeface="+mn-ea"/>
                        <a:cs typeface="Arial" pitchFamily="34" charset="0"/>
                      </a:endParaRPr>
                    </a:p>
                  </a:txBody>
                  <a:tcPr marL="9525" marR="9525" marT="9525" marB="0" anchor="ctr">
                    <a:solidFill>
                      <a:srgbClr val="ECF7FB"/>
                    </a:solidFill>
                  </a:tcPr>
                </a:tc>
                <a:tc>
                  <a:txBody>
                    <a:bodyPr/>
                    <a:lstStyle/>
                    <a:p>
                      <a:pPr marL="0" algn="ctr" defTabSz="914400" rtl="0" eaLnBrk="1" latinLnBrk="0" hangingPunct="1"/>
                      <a:r>
                        <a:rPr lang="en-US" sz="1200" b="1" kern="1200" dirty="0">
                          <a:solidFill>
                            <a:schemeClr val="tx1"/>
                          </a:solidFill>
                          <a:latin typeface="+mn-lt"/>
                          <a:ea typeface="+mn-ea"/>
                          <a:cs typeface="+mn-cs"/>
                        </a:rPr>
                        <a:t>376</a:t>
                      </a:r>
                    </a:p>
                  </a:txBody>
                  <a:tcPr anchor="ctr"/>
                </a:tc>
                <a:tc>
                  <a:txBody>
                    <a:bodyPr/>
                    <a:lstStyle/>
                    <a:p>
                      <a:pPr marL="0" algn="ctr" defTabSz="914400" rtl="0" eaLnBrk="1" latinLnBrk="0" hangingPunct="1"/>
                      <a:r>
                        <a:rPr lang="en-US" sz="1200" b="1" kern="1200" dirty="0">
                          <a:solidFill>
                            <a:schemeClr val="tx1"/>
                          </a:solidFill>
                          <a:latin typeface="+mn-lt"/>
                          <a:ea typeface="+mn-ea"/>
                          <a:cs typeface="+mn-cs"/>
                        </a:rPr>
                        <a:t>391</a:t>
                      </a:r>
                    </a:p>
                  </a:txBody>
                  <a:tcPr anchor="ctr">
                    <a:noFill/>
                  </a:tcPr>
                </a:tc>
                <a:tc>
                  <a:txBody>
                    <a:bodyPr/>
                    <a:lstStyle/>
                    <a:p>
                      <a:pPr marL="0" algn="ctr" defTabSz="914400" rtl="0" eaLnBrk="1" latinLnBrk="0" hangingPunct="1"/>
                      <a:r>
                        <a:rPr lang="en-US" sz="1200" b="1" kern="1200" dirty="0">
                          <a:solidFill>
                            <a:schemeClr val="tx1"/>
                          </a:solidFill>
                          <a:latin typeface="+mn-lt"/>
                          <a:ea typeface="+mn-ea"/>
                          <a:cs typeface="+mn-cs"/>
                        </a:rPr>
                        <a:t>694</a:t>
                      </a:r>
                    </a:p>
                  </a:txBody>
                  <a:tcPr anchor="ctr">
                    <a:noFill/>
                  </a:tcPr>
                </a:tc>
                <a:tc>
                  <a:txBody>
                    <a:bodyPr/>
                    <a:lstStyle/>
                    <a:p>
                      <a:pPr marL="0" algn="ctr" defTabSz="914400" rtl="0" eaLnBrk="1" latinLnBrk="0" hangingPunct="1"/>
                      <a:r>
                        <a:rPr lang="en-US" sz="1200" b="1" kern="1200" dirty="0">
                          <a:solidFill>
                            <a:schemeClr val="tx1"/>
                          </a:solidFill>
                          <a:latin typeface="+mn-lt"/>
                          <a:ea typeface="+mn-ea"/>
                          <a:cs typeface="+mn-cs"/>
                        </a:rPr>
                        <a:t>489</a:t>
                      </a:r>
                    </a:p>
                  </a:txBody>
                  <a:tcPr anchor="ctr">
                    <a:noFill/>
                  </a:tcPr>
                </a:tc>
                <a:tc>
                  <a:txBody>
                    <a:bodyPr/>
                    <a:lstStyle/>
                    <a:p>
                      <a:pPr marL="0" algn="ctr" defTabSz="914400" rtl="0" eaLnBrk="1" latinLnBrk="0" hangingPunct="1"/>
                      <a:r>
                        <a:rPr lang="en-US" sz="1200" b="1" kern="1200" dirty="0">
                          <a:solidFill>
                            <a:schemeClr val="tx1"/>
                          </a:solidFill>
                          <a:latin typeface="+mn-lt"/>
                          <a:ea typeface="+mn-ea"/>
                          <a:cs typeface="+mn-cs"/>
                        </a:rPr>
                        <a:t>176</a:t>
                      </a:r>
                    </a:p>
                  </a:txBody>
                  <a:tcPr anchor="ctr">
                    <a:no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2995362363"/>
                  </a:ext>
                </a:extLst>
              </a:tr>
              <a:tr h="27996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a:ln>
                            <a:noFill/>
                          </a:ln>
                          <a:solidFill>
                            <a:schemeClr val="tx1"/>
                          </a:solidFill>
                          <a:effectLst/>
                          <a:latin typeface="+mn-lt"/>
                          <a:ea typeface="+mn-ea"/>
                          <a:cs typeface="Arial" pitchFamily="34" charset="0"/>
                        </a:rPr>
                        <a:t>Actual Productivity </a:t>
                      </a:r>
                    </a:p>
                  </a:txBody>
                  <a:tcPr marL="9525" marR="9525" marT="9525" marB="0" anchor="ctr">
                    <a:solidFill>
                      <a:schemeClr val="bg1">
                        <a:lumMod val="95000"/>
                      </a:schemeClr>
                    </a:solidFill>
                  </a:tcPr>
                </a:tc>
                <a:tc>
                  <a:txBody>
                    <a:bodyPr/>
                    <a:lstStyle/>
                    <a:p>
                      <a:pPr algn="ctr"/>
                      <a:r>
                        <a:rPr lang="en-US" sz="1200" dirty="0"/>
                        <a:t>100%</a:t>
                      </a:r>
                    </a:p>
                  </a:txBody>
                  <a:tcPr anchor="ctr">
                    <a:solidFill>
                      <a:srgbClr val="92D050"/>
                    </a:solidFill>
                  </a:tcPr>
                </a:tc>
                <a:tc>
                  <a:txBody>
                    <a:bodyPr/>
                    <a:lstStyle/>
                    <a:p>
                      <a:pPr algn="ctr"/>
                      <a:r>
                        <a:rPr lang="en-US" sz="1200" dirty="0"/>
                        <a:t>100%</a:t>
                      </a:r>
                    </a:p>
                  </a:txBody>
                  <a:tcPr anchor="ctr">
                    <a:solidFill>
                      <a:srgbClr val="92D050"/>
                    </a:solidFill>
                  </a:tcPr>
                </a:tc>
                <a:tc>
                  <a:txBody>
                    <a:bodyPr/>
                    <a:lstStyle/>
                    <a:p>
                      <a:pPr algn="ctr"/>
                      <a:r>
                        <a:rPr lang="en-US" sz="1200" dirty="0"/>
                        <a:t>100%</a:t>
                      </a:r>
                    </a:p>
                  </a:txBody>
                  <a:tcPr anchor="ctr">
                    <a:solidFill>
                      <a:srgbClr val="92D050"/>
                    </a:solidFill>
                  </a:tcPr>
                </a:tc>
                <a:tc>
                  <a:txBody>
                    <a:bodyPr/>
                    <a:lstStyle/>
                    <a:p>
                      <a:pPr algn="ctr"/>
                      <a:r>
                        <a:rPr lang="en-US" sz="1200" dirty="0"/>
                        <a:t>100%</a:t>
                      </a:r>
                    </a:p>
                  </a:txBody>
                  <a:tcPr anchor="ctr">
                    <a:solidFill>
                      <a:srgbClr val="92D050"/>
                    </a:solidFill>
                  </a:tcPr>
                </a:tc>
                <a:tc>
                  <a:txBody>
                    <a:bodyPr/>
                    <a:lstStyle/>
                    <a:p>
                      <a:pPr algn="ctr"/>
                      <a:r>
                        <a:rPr lang="en-US" sz="1200" dirty="0"/>
                        <a:t>100%</a:t>
                      </a:r>
                    </a:p>
                  </a:txBody>
                  <a:tcPr anchor="ctr">
                    <a:solidFill>
                      <a:srgbClr val="92D050"/>
                    </a:solidFill>
                  </a:tcPr>
                </a:tc>
                <a:tc>
                  <a:txBody>
                    <a:bodyPr/>
                    <a:lstStyle/>
                    <a:p>
                      <a:pPr algn="ctr"/>
                      <a:r>
                        <a:rPr lang="en-US" sz="1200" dirty="0"/>
                        <a:t>100%</a:t>
                      </a:r>
                    </a:p>
                  </a:txBody>
                  <a:tcPr anchor="ctr">
                    <a:solidFill>
                      <a:srgbClr val="92D050"/>
                    </a:solidFill>
                  </a:tcPr>
                </a:tc>
                <a:extLst>
                  <a:ext uri="{0D108BD9-81ED-4DB2-BD59-A6C34878D82A}">
                    <a16:rowId xmlns:a16="http://schemas.microsoft.com/office/drawing/2014/main" val="2083794348"/>
                  </a:ext>
                </a:extLst>
              </a:tr>
              <a:tr h="27996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u="none" strike="noStrike" kern="1200" cap="none" normalizeH="0" baseline="0" dirty="0">
                          <a:ln>
                            <a:noFill/>
                          </a:ln>
                          <a:effectLst/>
                        </a:rPr>
                        <a:t>Target Productivity </a:t>
                      </a:r>
                      <a:endParaRPr kumimoji="0" lang="en-US" sz="1200" b="1" i="0" u="none" strike="noStrike" kern="1200" cap="none" normalizeH="0" baseline="0" dirty="0">
                        <a:ln>
                          <a:noFill/>
                        </a:ln>
                        <a:solidFill>
                          <a:schemeClr val="tx1"/>
                        </a:solidFill>
                        <a:effectLst/>
                        <a:latin typeface="+mn-lt"/>
                        <a:ea typeface="+mn-ea"/>
                        <a:cs typeface="Arial" pitchFamily="34" charset="0"/>
                      </a:endParaRPr>
                    </a:p>
                  </a:txBody>
                  <a:tcPr marL="9525" marR="9525" marT="9525" marB="0" anchor="ctr">
                    <a:solidFill>
                      <a:schemeClr val="bg1">
                        <a:lumMod val="95000"/>
                      </a:schemeClr>
                    </a:solidFill>
                  </a:tcPr>
                </a:tc>
                <a:tc>
                  <a:txBody>
                    <a:bodyPr/>
                    <a:lstStyle/>
                    <a:p>
                      <a:pPr algn="ctr"/>
                      <a:r>
                        <a:rPr lang="en-US" sz="1200" dirty="0"/>
                        <a:t>30%</a:t>
                      </a:r>
                    </a:p>
                  </a:txBody>
                  <a:tcPr anchor="ctr">
                    <a:solidFill>
                      <a:schemeClr val="bg1">
                        <a:lumMod val="95000"/>
                      </a:schemeClr>
                    </a:solidFill>
                  </a:tcPr>
                </a:tc>
                <a:tc>
                  <a:txBody>
                    <a:bodyPr/>
                    <a:lstStyle/>
                    <a:p>
                      <a:pPr algn="ctr"/>
                      <a:r>
                        <a:rPr lang="en-US" sz="1200" dirty="0"/>
                        <a:t>40%</a:t>
                      </a:r>
                    </a:p>
                  </a:txBody>
                  <a:tcPr anchor="ctr">
                    <a:solidFill>
                      <a:schemeClr val="bg1">
                        <a:lumMod val="95000"/>
                      </a:schemeClr>
                    </a:solidFill>
                  </a:tcPr>
                </a:tc>
                <a:tc>
                  <a:txBody>
                    <a:bodyPr/>
                    <a:lstStyle/>
                    <a:p>
                      <a:pPr algn="ctr"/>
                      <a:r>
                        <a:rPr lang="en-US" sz="1200" dirty="0"/>
                        <a:t>50%</a:t>
                      </a:r>
                    </a:p>
                  </a:txBody>
                  <a:tcPr anchor="ctr">
                    <a:solidFill>
                      <a:schemeClr val="bg1">
                        <a:lumMod val="95000"/>
                      </a:schemeClr>
                    </a:solidFill>
                  </a:tcPr>
                </a:tc>
                <a:tc>
                  <a:txBody>
                    <a:bodyPr/>
                    <a:lstStyle/>
                    <a:p>
                      <a:pPr algn="ctr"/>
                      <a:r>
                        <a:rPr lang="en-US" sz="1200" dirty="0"/>
                        <a:t>60%</a:t>
                      </a:r>
                    </a:p>
                  </a:txBody>
                  <a:tcPr anchor="ctr">
                    <a:solidFill>
                      <a:schemeClr val="bg1">
                        <a:lumMod val="95000"/>
                      </a:schemeClr>
                    </a:solidFill>
                  </a:tcPr>
                </a:tc>
                <a:tc>
                  <a:txBody>
                    <a:bodyPr/>
                    <a:lstStyle/>
                    <a:p>
                      <a:pPr algn="ctr"/>
                      <a:r>
                        <a:rPr lang="en-US" sz="1200" dirty="0"/>
                        <a:t>70%</a:t>
                      </a:r>
                    </a:p>
                  </a:txBody>
                  <a:tcPr anchor="ctr">
                    <a:solidFill>
                      <a:schemeClr val="bg1">
                        <a:lumMod val="95000"/>
                      </a:schemeClr>
                    </a:solidFill>
                  </a:tcPr>
                </a:tc>
                <a:tc>
                  <a:txBody>
                    <a:bodyPr/>
                    <a:lstStyle/>
                    <a:p>
                      <a:pPr algn="ctr"/>
                      <a:r>
                        <a:rPr lang="en-US" sz="1200" dirty="0"/>
                        <a:t>80%</a:t>
                      </a:r>
                    </a:p>
                  </a:txBody>
                  <a:tcPr anchor="ctr">
                    <a:solidFill>
                      <a:schemeClr val="bg1">
                        <a:lumMod val="95000"/>
                      </a:schemeClr>
                    </a:solidFill>
                  </a:tcPr>
                </a:tc>
                <a:extLst>
                  <a:ext uri="{0D108BD9-81ED-4DB2-BD59-A6C34878D82A}">
                    <a16:rowId xmlns:a16="http://schemas.microsoft.com/office/drawing/2014/main" val="3949668388"/>
                  </a:ext>
                </a:extLst>
              </a:tr>
            </a:tbl>
          </a:graphicData>
        </a:graphic>
      </p:graphicFrame>
      <p:sp>
        <p:nvSpPr>
          <p:cNvPr id="4" name="Rectangle 3"/>
          <p:cNvSpPr/>
          <p:nvPr/>
        </p:nvSpPr>
        <p:spPr>
          <a:xfrm>
            <a:off x="307331" y="4349580"/>
            <a:ext cx="11162095" cy="646331"/>
          </a:xfrm>
          <a:prstGeom prst="rect">
            <a:avLst/>
          </a:prstGeom>
        </p:spPr>
        <p:txBody>
          <a:bodyPr wrap="none">
            <a:spAutoFit/>
          </a:bodyPr>
          <a:lstStyle/>
          <a:p>
            <a:pPr marL="171450" indent="-171450" fontAlgn="ctr">
              <a:lnSpc>
                <a:spcPct val="150000"/>
              </a:lnSpc>
              <a:buFont typeface="Courier New" panose="02070309020205020404" pitchFamily="49" charset="0"/>
              <a:buChar char="-"/>
            </a:pPr>
            <a:r>
              <a:rPr lang="en-US" sz="1200" dirty="0"/>
              <a:t>Actual Productivity is based on the volumes assigned to the team</a:t>
            </a:r>
          </a:p>
          <a:p>
            <a:pPr marL="171450" indent="-171450" fontAlgn="ctr">
              <a:lnSpc>
                <a:spcPct val="150000"/>
              </a:lnSpc>
              <a:buFont typeface="Courier New" panose="02070309020205020404" pitchFamily="49" charset="0"/>
              <a:buChar char="-"/>
            </a:pPr>
            <a:r>
              <a:rPr lang="en-US" sz="1200" dirty="0"/>
              <a:t>Currently, majority of the volumes are being processed by EXL ABS team, onshore team is only supporting with a few Follow-up tasks and some exceptions </a:t>
            </a:r>
          </a:p>
        </p:txBody>
      </p:sp>
    </p:spTree>
    <p:extLst>
      <p:ext uri="{BB962C8B-B14F-4D97-AF65-F5344CB8AC3E}">
        <p14:creationId xmlns:p14="http://schemas.microsoft.com/office/powerpoint/2010/main" val="262487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p:cNvSpPr>
            <a:spLocks noGrp="1"/>
          </p:cNvSpPr>
          <p:nvPr>
            <p:ph type="body" sz="quarter" idx="13"/>
          </p:nvPr>
        </p:nvSpPr>
        <p:spPr>
          <a:xfrm>
            <a:off x="389964" y="73281"/>
            <a:ext cx="9624163" cy="585920"/>
          </a:xfrm>
        </p:spPr>
        <p:txBody>
          <a:bodyPr>
            <a:normAutofit/>
          </a:bodyPr>
          <a:lstStyle/>
          <a:p>
            <a:r>
              <a:rPr lang="en-US" sz="2400" cap="none" dirty="0"/>
              <a:t>RAMP PERFORMANCE - QUALITY</a:t>
            </a:r>
          </a:p>
        </p:txBody>
      </p:sp>
      <p:graphicFrame>
        <p:nvGraphicFramePr>
          <p:cNvPr id="3" name="Table 2"/>
          <p:cNvGraphicFramePr>
            <a:graphicFrameLocks noGrp="1"/>
          </p:cNvGraphicFramePr>
          <p:nvPr>
            <p:extLst>
              <p:ext uri="{D42A27DB-BD31-4B8C-83A1-F6EECF244321}">
                <p14:modId xmlns:p14="http://schemas.microsoft.com/office/powerpoint/2010/main" val="4133373238"/>
              </p:ext>
            </p:extLst>
          </p:nvPr>
        </p:nvGraphicFramePr>
        <p:xfrm>
          <a:off x="252739" y="954351"/>
          <a:ext cx="11573163" cy="5523941"/>
        </p:xfrm>
        <a:graphic>
          <a:graphicData uri="http://schemas.openxmlformats.org/drawingml/2006/table">
            <a:tbl>
              <a:tblPr firstRow="1" bandRow="1">
                <a:tableStyleId>{5940675A-B579-460E-94D1-54222C63F5DA}</a:tableStyleId>
              </a:tblPr>
              <a:tblGrid>
                <a:gridCol w="1653309">
                  <a:extLst>
                    <a:ext uri="{9D8B030D-6E8A-4147-A177-3AD203B41FA5}">
                      <a16:colId xmlns:a16="http://schemas.microsoft.com/office/drawing/2014/main" val="784643394"/>
                    </a:ext>
                  </a:extLst>
                </a:gridCol>
                <a:gridCol w="1653309">
                  <a:extLst>
                    <a:ext uri="{9D8B030D-6E8A-4147-A177-3AD203B41FA5}">
                      <a16:colId xmlns:a16="http://schemas.microsoft.com/office/drawing/2014/main" val="1492067522"/>
                    </a:ext>
                  </a:extLst>
                </a:gridCol>
                <a:gridCol w="1653309">
                  <a:extLst>
                    <a:ext uri="{9D8B030D-6E8A-4147-A177-3AD203B41FA5}">
                      <a16:colId xmlns:a16="http://schemas.microsoft.com/office/drawing/2014/main" val="4212297641"/>
                    </a:ext>
                  </a:extLst>
                </a:gridCol>
                <a:gridCol w="1653309">
                  <a:extLst>
                    <a:ext uri="{9D8B030D-6E8A-4147-A177-3AD203B41FA5}">
                      <a16:colId xmlns:a16="http://schemas.microsoft.com/office/drawing/2014/main" val="1951569955"/>
                    </a:ext>
                  </a:extLst>
                </a:gridCol>
                <a:gridCol w="1653309">
                  <a:extLst>
                    <a:ext uri="{9D8B030D-6E8A-4147-A177-3AD203B41FA5}">
                      <a16:colId xmlns:a16="http://schemas.microsoft.com/office/drawing/2014/main" val="869709424"/>
                    </a:ext>
                  </a:extLst>
                </a:gridCol>
                <a:gridCol w="1653309">
                  <a:extLst>
                    <a:ext uri="{9D8B030D-6E8A-4147-A177-3AD203B41FA5}">
                      <a16:colId xmlns:a16="http://schemas.microsoft.com/office/drawing/2014/main" val="1221904672"/>
                    </a:ext>
                  </a:extLst>
                </a:gridCol>
                <a:gridCol w="1653309">
                  <a:extLst>
                    <a:ext uri="{9D8B030D-6E8A-4147-A177-3AD203B41FA5}">
                      <a16:colId xmlns:a16="http://schemas.microsoft.com/office/drawing/2014/main" val="1487956296"/>
                    </a:ext>
                  </a:extLst>
                </a:gridCol>
              </a:tblGrid>
              <a:tr h="294334">
                <a:tc gridSpan="7">
                  <a:txBody>
                    <a:bodyPr/>
                    <a:lstStyle/>
                    <a:p>
                      <a:pPr marL="0" algn="ctr" defTabSz="914400" rtl="0" eaLnBrk="1" latinLnBrk="0" hangingPunct="1"/>
                      <a:r>
                        <a:rPr lang="en-US" sz="1400" b="1" kern="1200" dirty="0">
                          <a:solidFill>
                            <a:schemeClr val="tx1"/>
                          </a:solidFill>
                          <a:latin typeface="+mn-lt"/>
                          <a:ea typeface="+mn-ea"/>
                          <a:cs typeface="+mn-cs"/>
                        </a:rPr>
                        <a:t>QUALITY</a:t>
                      </a:r>
                    </a:p>
                  </a:txBody>
                  <a:tcPr anchor="ctr">
                    <a:solidFill>
                      <a:srgbClr val="ECF7FB"/>
                    </a:solidFill>
                  </a:tcPr>
                </a:tc>
                <a:tc hMerge="1">
                  <a:txBody>
                    <a:bodyPr/>
                    <a:lstStyle/>
                    <a:p>
                      <a:pPr algn="ctr"/>
                      <a:endParaRPr lang="en-US" sz="1200" b="1" dirty="0"/>
                    </a:p>
                  </a:txBody>
                  <a:tcPr anchor="ctr">
                    <a:solidFill>
                      <a:srgbClr val="ECF7FB"/>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tc hMerge="1">
                  <a:txBody>
                    <a:bodyPr/>
                    <a:lstStyle/>
                    <a:p>
                      <a:pPr marL="0" algn="ctr" defTabSz="914400" rtl="0" eaLnBrk="1" latinLnBrk="0" hangingPunct="1"/>
                      <a:endParaRPr lang="en-US" sz="1400" b="1" kern="1200" dirty="0">
                        <a:solidFill>
                          <a:schemeClr val="tx1"/>
                        </a:solidFill>
                        <a:latin typeface="+mn-lt"/>
                        <a:ea typeface="+mn-ea"/>
                        <a:cs typeface="+mn-cs"/>
                      </a:endParaRPr>
                    </a:p>
                  </a:txBody>
                  <a:tcPr anchor="ctr">
                    <a:solidFill>
                      <a:srgbClr val="ECF7FB"/>
                    </a:solidFill>
                  </a:tcPr>
                </a:tc>
                <a:tc hMerge="1">
                  <a:txBody>
                    <a:bodyPr/>
                    <a:lstStyle/>
                    <a:p>
                      <a:pPr marL="0" algn="ctr" defTabSz="914400" rtl="0" eaLnBrk="1" latinLnBrk="0" hangingPunct="1"/>
                      <a:endParaRPr lang="en-US" sz="1400" b="1" kern="1200" dirty="0">
                        <a:solidFill>
                          <a:schemeClr val="tx1"/>
                        </a:solidFill>
                        <a:latin typeface="+mn-lt"/>
                        <a:ea typeface="+mn-ea"/>
                        <a:cs typeface="+mn-cs"/>
                      </a:endParaRPr>
                    </a:p>
                  </a:txBody>
                  <a:tcPr anchor="ctr">
                    <a:solidFill>
                      <a:srgbClr val="ECF7FB"/>
                    </a:solidFill>
                  </a:tcPr>
                </a:tc>
                <a:extLst>
                  <a:ext uri="{0D108BD9-81ED-4DB2-BD59-A6C34878D82A}">
                    <a16:rowId xmlns:a16="http://schemas.microsoft.com/office/drawing/2014/main" val="3644754200"/>
                  </a:ext>
                </a:extLst>
              </a:tr>
              <a:tr h="441501">
                <a:tc>
                  <a:txBody>
                    <a:bodyPr/>
                    <a:lstStyle/>
                    <a:p>
                      <a:endParaRPr lang="en-US" dirty="0"/>
                    </a:p>
                  </a:txBody>
                  <a:tcPr>
                    <a:solidFill>
                      <a:srgbClr val="ECF7FB"/>
                    </a:solidFill>
                  </a:tcPr>
                </a:tc>
                <a:tc>
                  <a:txBody>
                    <a:bodyPr/>
                    <a:lstStyle/>
                    <a:p>
                      <a:pPr algn="ctr"/>
                      <a:endParaRPr lang="en-US" sz="1200" b="1" dirty="0"/>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30</a:t>
                      </a:r>
                      <a:r>
                        <a:rPr lang="en-US" sz="1200" b="1" baseline="30000" dirty="0"/>
                        <a:t>th</a:t>
                      </a:r>
                      <a:r>
                        <a:rPr lang="en-US" sz="1200" b="1" dirty="0"/>
                        <a:t> Aug</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6</a:t>
                      </a:r>
                      <a:r>
                        <a:rPr lang="en-US" sz="1200" b="1" baseline="30000" dirty="0"/>
                        <a:t>th</a:t>
                      </a:r>
                      <a:r>
                        <a:rPr lang="en-US" sz="1200" b="1" baseline="0" dirty="0"/>
                        <a:t> Sep</a:t>
                      </a:r>
                      <a:endParaRPr lang="en-US" sz="1200" b="1" dirty="0"/>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13</a:t>
                      </a:r>
                      <a:r>
                        <a:rPr lang="en-US" sz="1200" b="1" baseline="30000" dirty="0"/>
                        <a:t>th</a:t>
                      </a:r>
                      <a:r>
                        <a:rPr lang="en-US" sz="1200" b="1" baseline="0" dirty="0"/>
                        <a:t> </a:t>
                      </a:r>
                      <a:r>
                        <a:rPr lang="en-US" sz="1200" b="1" dirty="0"/>
                        <a:t>Sep</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20</a:t>
                      </a:r>
                      <a:r>
                        <a:rPr lang="en-US" sz="1200" b="1" baseline="30000" dirty="0"/>
                        <a:t>th</a:t>
                      </a:r>
                      <a:r>
                        <a:rPr lang="en-US" sz="1200" b="1" baseline="0" dirty="0"/>
                        <a:t> </a:t>
                      </a:r>
                      <a:r>
                        <a:rPr lang="en-US" sz="1200" b="1" dirty="0"/>
                        <a:t>Sep </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29</a:t>
                      </a:r>
                      <a:r>
                        <a:rPr lang="en-US" sz="1200" b="1" baseline="30000" dirty="0"/>
                        <a:t>th</a:t>
                      </a:r>
                      <a:r>
                        <a:rPr lang="en-US" sz="1200" b="1" baseline="0" dirty="0"/>
                        <a:t> </a:t>
                      </a:r>
                      <a:r>
                        <a:rPr lang="en-US" sz="1200" b="1" dirty="0"/>
                        <a:t>Sep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a:t>(Till Mon)</a:t>
                      </a:r>
                      <a:endParaRPr lang="en-US" sz="1200" b="1" dirty="0"/>
                    </a:p>
                  </a:txBody>
                  <a:tcPr anchor="ctr">
                    <a:solidFill>
                      <a:srgbClr val="ECF7FB"/>
                    </a:solidFill>
                  </a:tcPr>
                </a:tc>
                <a:extLst>
                  <a:ext uri="{0D108BD9-81ED-4DB2-BD59-A6C34878D82A}">
                    <a16:rowId xmlns:a16="http://schemas.microsoft.com/office/drawing/2014/main" val="3682221897"/>
                  </a:ext>
                </a:extLst>
              </a:tr>
              <a:tr h="35320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Follow-up  - Cases Reviewed</a:t>
                      </a:r>
                    </a:p>
                  </a:txBody>
                  <a:tcPr marL="0" marR="0" marT="0" marB="0" anchor="ctr">
                    <a:solidFill>
                      <a:schemeClr val="bg1">
                        <a:lumMod val="95000"/>
                      </a:schemeClr>
                    </a:solidFill>
                  </a:tcP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82</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50</a:t>
                      </a:r>
                    </a:p>
                  </a:txBody>
                  <a:tcPr anchor="ctr">
                    <a:solidFill>
                      <a:schemeClr val="bg1">
                        <a:lumMod val="95000"/>
                      </a:schemeClr>
                    </a:solidFill>
                  </a:tcPr>
                </a:tc>
                <a:extLst>
                  <a:ext uri="{0D108BD9-81ED-4DB2-BD59-A6C34878D82A}">
                    <a16:rowId xmlns:a16="http://schemas.microsoft.com/office/drawing/2014/main" val="3185396478"/>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Follow up - Total Errors</a:t>
                      </a:r>
                    </a:p>
                  </a:txBody>
                  <a:tcPr marL="0" marR="0" marT="0" marB="0" anchor="ctr">
                    <a:solidFill>
                      <a:schemeClr val="bg1">
                        <a:lumMod val="95000"/>
                      </a:schemeClr>
                    </a:solidFill>
                  </a:tcP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2</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1</a:t>
                      </a:r>
                    </a:p>
                  </a:txBody>
                  <a:tcPr anchor="ctr">
                    <a:solidFill>
                      <a:schemeClr val="bg1">
                        <a:lumMod val="95000"/>
                      </a:schemeClr>
                    </a:solidFill>
                  </a:tcPr>
                </a:tc>
                <a:extLst>
                  <a:ext uri="{0D108BD9-81ED-4DB2-BD59-A6C34878D82A}">
                    <a16:rowId xmlns:a16="http://schemas.microsoft.com/office/drawing/2014/main" val="754132206"/>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Follow-up Quality %</a:t>
                      </a:r>
                    </a:p>
                  </a:txBody>
                  <a:tcPr marL="0" marR="0" marT="0" marB="0" anchor="ctr">
                    <a:solidFill>
                      <a:schemeClr val="bg1">
                        <a:lumMod val="95000"/>
                      </a:schemeClr>
                    </a:solidFill>
                  </a:tcP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1" kern="1200" dirty="0">
                          <a:solidFill>
                            <a:schemeClr val="tx1"/>
                          </a:solidFill>
                          <a:latin typeface="+mn-lt"/>
                          <a:ea typeface="+mn-ea"/>
                          <a:cs typeface="+mn-cs"/>
                        </a:rPr>
                        <a:t>98%</a:t>
                      </a:r>
                    </a:p>
                  </a:txBody>
                  <a:tcPr anchor="ctr">
                    <a:solidFill>
                      <a:schemeClr val="bg1">
                        <a:lumMod val="95000"/>
                      </a:schemeClr>
                    </a:solidFill>
                  </a:tcPr>
                </a:tc>
                <a:tc>
                  <a:txBody>
                    <a:bodyPr/>
                    <a:lstStyle/>
                    <a:p>
                      <a:pPr marL="0" algn="ctr" defTabSz="914400" rtl="0" eaLnBrk="1" latinLnBrk="0" hangingPunct="1"/>
                      <a:r>
                        <a:rPr lang="en-US" sz="1200" b="1" kern="1200" dirty="0">
                          <a:solidFill>
                            <a:schemeClr val="tx1"/>
                          </a:solidFill>
                          <a:latin typeface="+mn-lt"/>
                          <a:ea typeface="+mn-ea"/>
                          <a:cs typeface="+mn-cs"/>
                        </a:rPr>
                        <a:t>98%</a:t>
                      </a:r>
                    </a:p>
                  </a:txBody>
                  <a:tcPr anchor="ctr">
                    <a:solidFill>
                      <a:schemeClr val="bg1">
                        <a:lumMod val="95000"/>
                      </a:schemeClr>
                    </a:solidFill>
                  </a:tcPr>
                </a:tc>
                <a:extLst>
                  <a:ext uri="{0D108BD9-81ED-4DB2-BD59-A6C34878D82A}">
                    <a16:rowId xmlns:a16="http://schemas.microsoft.com/office/drawing/2014/main" val="637391642"/>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a:ln>
                            <a:noFill/>
                          </a:ln>
                          <a:solidFill>
                            <a:schemeClr val="tx1"/>
                          </a:solidFill>
                          <a:effectLst/>
                          <a:latin typeface="+mn-lt"/>
                          <a:ea typeface="+mn-ea"/>
                          <a:cs typeface="Arial" pitchFamily="34" charset="0"/>
                        </a:rPr>
                        <a:t>RSA  - Cases Reviewed</a:t>
                      </a:r>
                    </a:p>
                  </a:txBody>
                  <a:tcPr marL="0" marR="0" marT="0" marB="0" anchor="ct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212</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extLst>
                  <a:ext uri="{0D108BD9-81ED-4DB2-BD59-A6C34878D82A}">
                    <a16:rowId xmlns:a16="http://schemas.microsoft.com/office/drawing/2014/main" val="1745078834"/>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a:ln>
                            <a:noFill/>
                          </a:ln>
                          <a:solidFill>
                            <a:schemeClr val="tx1"/>
                          </a:solidFill>
                          <a:effectLst/>
                          <a:latin typeface="+mn-lt"/>
                          <a:ea typeface="+mn-ea"/>
                          <a:cs typeface="Arial" pitchFamily="34" charset="0"/>
                        </a:rPr>
                        <a:t>RSA  - Total Errors</a:t>
                      </a:r>
                    </a:p>
                  </a:txBody>
                  <a:tcPr marL="0" marR="0" marT="0" marB="0" anchor="ct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5</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extLst>
                  <a:ext uri="{0D108BD9-81ED-4DB2-BD59-A6C34878D82A}">
                    <a16:rowId xmlns:a16="http://schemas.microsoft.com/office/drawing/2014/main" val="2618043230"/>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RSA Quality %</a:t>
                      </a:r>
                    </a:p>
                  </a:txBody>
                  <a:tcPr marL="0" marR="0" marT="0" marB="0" anchor="ct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1" kern="1200">
                          <a:solidFill>
                            <a:schemeClr val="tx1"/>
                          </a:solidFill>
                          <a:latin typeface="+mn-lt"/>
                          <a:ea typeface="+mn-ea"/>
                          <a:cs typeface="+mn-cs"/>
                        </a:rPr>
                        <a:t>98%</a:t>
                      </a:r>
                      <a:endParaRPr lang="en-US" sz="1200" b="1" kern="1200" dirty="0">
                        <a:solidFill>
                          <a:schemeClr val="tx1"/>
                        </a:solidFill>
                        <a:latin typeface="+mn-lt"/>
                        <a:ea typeface="+mn-ea"/>
                        <a:cs typeface="+mn-cs"/>
                      </a:endParaRPr>
                    </a:p>
                  </a:txBody>
                  <a:tcPr anchor="ctr">
                    <a:noFill/>
                  </a:tcPr>
                </a:tc>
                <a:tc>
                  <a:txBody>
                    <a:bodyPr/>
                    <a:lstStyle/>
                    <a:p>
                      <a:pPr marL="0" algn="ctr" defTabSz="914400" rtl="0" eaLnBrk="1" latinLnBrk="0" hangingPunct="1"/>
                      <a:r>
                        <a:rPr lang="en-US" sz="1200" b="1" kern="1200" dirty="0">
                          <a:solidFill>
                            <a:schemeClr val="tx1"/>
                          </a:solidFill>
                          <a:latin typeface="+mn-lt"/>
                          <a:ea typeface="+mn-ea"/>
                          <a:cs typeface="+mn-cs"/>
                        </a:rPr>
                        <a:t>-</a:t>
                      </a:r>
                    </a:p>
                  </a:txBody>
                  <a:tcPr anchor="ctr">
                    <a:noFill/>
                  </a:tcPr>
                </a:tc>
                <a:extLst>
                  <a:ext uri="{0D108BD9-81ED-4DB2-BD59-A6C34878D82A}">
                    <a16:rowId xmlns:a16="http://schemas.microsoft.com/office/drawing/2014/main" val="3945042557"/>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APO - Cases Reviewed</a:t>
                      </a:r>
                    </a:p>
                  </a:txBody>
                  <a:tcPr marL="0" marR="0" marT="0" marB="0" anchor="ctr">
                    <a:solidFill>
                      <a:schemeClr val="bg1">
                        <a:lumMod val="95000"/>
                      </a:schemeClr>
                    </a:solidFill>
                  </a:tcP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a:solidFill>
                            <a:schemeClr val="tx1"/>
                          </a:solidFill>
                          <a:latin typeface="+mn-lt"/>
                          <a:ea typeface="+mn-ea"/>
                          <a:cs typeface="+mn-cs"/>
                        </a:rPr>
                        <a:t>52</a:t>
                      </a:r>
                      <a:endParaRPr lang="en-US" sz="120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5</a:t>
                      </a:r>
                    </a:p>
                  </a:txBody>
                  <a:tcPr anchor="ctr">
                    <a:solidFill>
                      <a:schemeClr val="bg1">
                        <a:lumMod val="95000"/>
                      </a:schemeClr>
                    </a:solidFill>
                  </a:tcPr>
                </a:tc>
                <a:extLst>
                  <a:ext uri="{0D108BD9-81ED-4DB2-BD59-A6C34878D82A}">
                    <a16:rowId xmlns:a16="http://schemas.microsoft.com/office/drawing/2014/main" val="429978737"/>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APO - Total Errors</a:t>
                      </a:r>
                    </a:p>
                  </a:txBody>
                  <a:tcPr marL="0" marR="0" marT="0" marB="0" anchor="ctr">
                    <a:solidFill>
                      <a:schemeClr val="bg1">
                        <a:lumMod val="95000"/>
                      </a:schemeClr>
                    </a:solidFill>
                  </a:tcP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a:solidFill>
                            <a:schemeClr val="tx1"/>
                          </a:solidFill>
                          <a:latin typeface="+mn-lt"/>
                          <a:ea typeface="+mn-ea"/>
                          <a:cs typeface="+mn-cs"/>
                        </a:rPr>
                        <a:t>6</a:t>
                      </a:r>
                      <a:endParaRPr lang="en-US" sz="120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0</a:t>
                      </a:r>
                    </a:p>
                  </a:txBody>
                  <a:tcPr anchor="ctr">
                    <a:solidFill>
                      <a:schemeClr val="bg1">
                        <a:lumMod val="95000"/>
                      </a:schemeClr>
                    </a:solidFill>
                  </a:tcPr>
                </a:tc>
                <a:extLst>
                  <a:ext uri="{0D108BD9-81ED-4DB2-BD59-A6C34878D82A}">
                    <a16:rowId xmlns:a16="http://schemas.microsoft.com/office/drawing/2014/main" val="1562459101"/>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APO Quality %</a:t>
                      </a:r>
                    </a:p>
                  </a:txBody>
                  <a:tcPr marL="0" marR="0" marT="0" marB="0" anchor="ctr">
                    <a:solidFill>
                      <a:schemeClr val="bg1">
                        <a:lumMod val="95000"/>
                      </a:schemeClr>
                    </a:solidFill>
                  </a:tcP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1" kern="1200">
                          <a:solidFill>
                            <a:schemeClr val="tx1"/>
                          </a:solidFill>
                          <a:latin typeface="+mn-lt"/>
                          <a:ea typeface="+mn-ea"/>
                          <a:cs typeface="+mn-cs"/>
                        </a:rPr>
                        <a:t>88%</a:t>
                      </a:r>
                      <a:endParaRPr lang="en-US" sz="1200" b="1"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b="1" kern="1200" dirty="0">
                          <a:solidFill>
                            <a:schemeClr val="tx1"/>
                          </a:solidFill>
                          <a:latin typeface="+mn-lt"/>
                          <a:ea typeface="+mn-ea"/>
                          <a:cs typeface="+mn-cs"/>
                        </a:rPr>
                        <a:t>100%</a:t>
                      </a:r>
                    </a:p>
                  </a:txBody>
                  <a:tcPr anchor="ctr">
                    <a:solidFill>
                      <a:schemeClr val="bg1">
                        <a:lumMod val="95000"/>
                      </a:schemeClr>
                    </a:solidFill>
                  </a:tcPr>
                </a:tc>
                <a:extLst>
                  <a:ext uri="{0D108BD9-81ED-4DB2-BD59-A6C34878D82A}">
                    <a16:rowId xmlns:a16="http://schemas.microsoft.com/office/drawing/2014/main" val="275143186"/>
                  </a:ext>
                </a:extLst>
              </a:tr>
              <a:tr h="35320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a:ln>
                            <a:noFill/>
                          </a:ln>
                          <a:solidFill>
                            <a:schemeClr val="tx1"/>
                          </a:solidFill>
                          <a:effectLst/>
                          <a:latin typeface="+mn-lt"/>
                          <a:ea typeface="+mn-ea"/>
                          <a:cs typeface="Arial" pitchFamily="34" charset="0"/>
                        </a:rPr>
                        <a:t>Lump Sum  - Cases Reviewed</a:t>
                      </a:r>
                    </a:p>
                  </a:txBody>
                  <a:tcPr marL="0" marR="0" marT="0" marB="0" anchor="ct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a:solidFill>
                            <a:schemeClr val="tx1"/>
                          </a:solidFill>
                          <a:latin typeface="+mn-lt"/>
                          <a:ea typeface="+mn-ea"/>
                          <a:cs typeface="+mn-cs"/>
                        </a:rPr>
                        <a:t>118</a:t>
                      </a:r>
                      <a:endParaRPr lang="en-US" sz="1200" kern="1200" dirty="0">
                        <a:solidFill>
                          <a:schemeClr val="tx1"/>
                        </a:solidFill>
                        <a:latin typeface="+mn-lt"/>
                        <a:ea typeface="+mn-ea"/>
                        <a:cs typeface="+mn-cs"/>
                      </a:endParaRP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22</a:t>
                      </a:r>
                    </a:p>
                  </a:txBody>
                  <a:tcPr anchor="ctr">
                    <a:noFill/>
                  </a:tcPr>
                </a:tc>
                <a:extLst>
                  <a:ext uri="{0D108BD9-81ED-4DB2-BD59-A6C34878D82A}">
                    <a16:rowId xmlns:a16="http://schemas.microsoft.com/office/drawing/2014/main" val="2112999905"/>
                  </a:ext>
                </a:extLst>
              </a:tr>
              <a:tr h="35320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a:ln>
                            <a:noFill/>
                          </a:ln>
                          <a:solidFill>
                            <a:schemeClr val="tx1"/>
                          </a:solidFill>
                          <a:effectLst/>
                          <a:latin typeface="+mn-lt"/>
                          <a:ea typeface="+mn-ea"/>
                          <a:cs typeface="Arial" pitchFamily="34" charset="0"/>
                        </a:rPr>
                        <a:t>Lump Sum  - Total Errors</a:t>
                      </a:r>
                    </a:p>
                  </a:txBody>
                  <a:tcPr marL="0" marR="0" marT="0" marB="0" anchor="ct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25</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5</a:t>
                      </a:r>
                    </a:p>
                  </a:txBody>
                  <a:tcPr anchor="ctr">
                    <a:noFill/>
                  </a:tcPr>
                </a:tc>
                <a:extLst>
                  <a:ext uri="{0D108BD9-81ED-4DB2-BD59-A6C34878D82A}">
                    <a16:rowId xmlns:a16="http://schemas.microsoft.com/office/drawing/2014/main" val="2364080359"/>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Lump Sum Quality %</a:t>
                      </a:r>
                    </a:p>
                  </a:txBody>
                  <a:tcPr marL="0" marR="0" marT="0" marB="0" anchor="ctr"/>
                </a:tc>
                <a:tc>
                  <a:txBody>
                    <a:bodyPr/>
                    <a:lstStyle/>
                    <a:p>
                      <a:pPr marL="0" algn="ctr" defTabSz="914400" rtl="0" eaLnBrk="1" latinLnBrk="0" hangingPunct="1"/>
                      <a:endParaRPr lang="en-US" sz="1200" b="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1" kern="1200" dirty="0">
                          <a:solidFill>
                            <a:schemeClr val="tx1"/>
                          </a:solidFill>
                          <a:latin typeface="+mn-lt"/>
                          <a:ea typeface="+mn-ea"/>
                          <a:cs typeface="+mn-cs"/>
                        </a:rPr>
                        <a:t>79%</a:t>
                      </a:r>
                    </a:p>
                  </a:txBody>
                  <a:tcPr anchor="ctr">
                    <a:noFill/>
                  </a:tcPr>
                </a:tc>
                <a:tc>
                  <a:txBody>
                    <a:bodyPr/>
                    <a:lstStyle/>
                    <a:p>
                      <a:pPr marL="0" algn="ctr" defTabSz="914400" rtl="0" eaLnBrk="1" latinLnBrk="0" hangingPunct="1"/>
                      <a:r>
                        <a:rPr lang="en-US" sz="1200" b="1" kern="1200" dirty="0">
                          <a:solidFill>
                            <a:schemeClr val="tx1"/>
                          </a:solidFill>
                          <a:latin typeface="+mn-lt"/>
                          <a:ea typeface="+mn-ea"/>
                          <a:cs typeface="+mn-cs"/>
                        </a:rPr>
                        <a:t>77%</a:t>
                      </a:r>
                    </a:p>
                  </a:txBody>
                  <a:tcPr anchor="ctr">
                    <a:noFill/>
                  </a:tcPr>
                </a:tc>
                <a:extLst>
                  <a:ext uri="{0D108BD9-81ED-4DB2-BD59-A6C34878D82A}">
                    <a16:rowId xmlns:a16="http://schemas.microsoft.com/office/drawing/2014/main" val="222063724"/>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a:ln>
                            <a:noFill/>
                          </a:ln>
                          <a:solidFill>
                            <a:schemeClr val="tx1"/>
                          </a:solidFill>
                          <a:effectLst/>
                          <a:latin typeface="+mn-lt"/>
                          <a:ea typeface="+mn-ea"/>
                          <a:cs typeface="Arial" pitchFamily="34" charset="0"/>
                        </a:rPr>
                        <a:t>Total Audits</a:t>
                      </a:r>
                    </a:p>
                  </a:txBody>
                  <a:tcPr marL="9525" marR="9525" marT="9525" marB="0" anchor="ctr">
                    <a:solidFill>
                      <a:srgbClr val="DCF4FC"/>
                    </a:solid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423</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284</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468</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461</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77</a:t>
                      </a:r>
                    </a:p>
                  </a:txBody>
                  <a:tcPr anchor="ctr">
                    <a:solidFill>
                      <a:srgbClr val="DCF4FC"/>
                    </a:solidFill>
                  </a:tcPr>
                </a:tc>
                <a:extLst>
                  <a:ext uri="{0D108BD9-81ED-4DB2-BD59-A6C34878D82A}">
                    <a16:rowId xmlns:a16="http://schemas.microsoft.com/office/drawing/2014/main" val="3484582881"/>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a:ln>
                            <a:noFill/>
                          </a:ln>
                          <a:solidFill>
                            <a:schemeClr val="tx1"/>
                          </a:solidFill>
                          <a:effectLst/>
                          <a:latin typeface="+mn-lt"/>
                          <a:ea typeface="+mn-ea"/>
                          <a:cs typeface="Arial" pitchFamily="34" charset="0"/>
                        </a:rPr>
                        <a:t>Total Errors</a:t>
                      </a:r>
                    </a:p>
                  </a:txBody>
                  <a:tcPr marL="9525" marR="9525" marT="9525" marB="0" anchor="ctr">
                    <a:solidFill>
                      <a:srgbClr val="DCF4FC"/>
                    </a:solid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35</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15</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45</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38</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6</a:t>
                      </a:r>
                    </a:p>
                  </a:txBody>
                  <a:tcPr anchor="ctr">
                    <a:solidFill>
                      <a:srgbClr val="DCF4FC"/>
                    </a:solidFill>
                  </a:tcPr>
                </a:tc>
                <a:extLst>
                  <a:ext uri="{0D108BD9-81ED-4DB2-BD59-A6C34878D82A}">
                    <a16:rowId xmlns:a16="http://schemas.microsoft.com/office/drawing/2014/main" val="273042456"/>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a:ln>
                            <a:noFill/>
                          </a:ln>
                          <a:solidFill>
                            <a:schemeClr val="tx1"/>
                          </a:solidFill>
                          <a:effectLst/>
                          <a:latin typeface="+mn-lt"/>
                          <a:ea typeface="+mn-ea"/>
                          <a:cs typeface="Arial" pitchFamily="34" charset="0"/>
                        </a:rPr>
                        <a:t>Quality Score </a:t>
                      </a:r>
                    </a:p>
                  </a:txBody>
                  <a:tcPr marL="9525" marR="9525" marT="9525" marB="0" anchor="ct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solidFill>
                      <a:srgbClr val="92D050"/>
                    </a:solidFill>
                  </a:tcPr>
                </a:tc>
                <a:tc>
                  <a:txBody>
                    <a:bodyPr/>
                    <a:lstStyle/>
                    <a:p>
                      <a:pPr marL="0" algn="ctr" defTabSz="914400" rtl="0" eaLnBrk="1" latinLnBrk="0" hangingPunct="1"/>
                      <a:r>
                        <a:rPr lang="en-US" sz="1200" b="1" kern="1200" dirty="0">
                          <a:solidFill>
                            <a:schemeClr val="tx1"/>
                          </a:solidFill>
                          <a:latin typeface="+mn-lt"/>
                          <a:ea typeface="+mn-ea"/>
                          <a:cs typeface="+mn-cs"/>
                        </a:rPr>
                        <a:t>92%</a:t>
                      </a:r>
                    </a:p>
                  </a:txBody>
                  <a:tcPr anchor="ctr">
                    <a:solidFill>
                      <a:srgbClr val="92D050"/>
                    </a:solidFill>
                  </a:tcPr>
                </a:tc>
                <a:tc>
                  <a:txBody>
                    <a:bodyPr/>
                    <a:lstStyle/>
                    <a:p>
                      <a:pPr marL="0" algn="ctr" defTabSz="914400" rtl="0" eaLnBrk="1" latinLnBrk="0" hangingPunct="1"/>
                      <a:r>
                        <a:rPr lang="en-US" sz="1200" b="1" kern="1200" dirty="0">
                          <a:solidFill>
                            <a:schemeClr val="tx1"/>
                          </a:solidFill>
                          <a:latin typeface="+mn-lt"/>
                          <a:ea typeface="+mn-ea"/>
                          <a:cs typeface="+mn-cs"/>
                        </a:rPr>
                        <a:t>95%</a:t>
                      </a:r>
                    </a:p>
                  </a:txBody>
                  <a:tcPr anchor="ctr">
                    <a:solidFill>
                      <a:srgbClr val="92D050"/>
                    </a:solidFill>
                  </a:tcPr>
                </a:tc>
                <a:tc>
                  <a:txBody>
                    <a:bodyPr/>
                    <a:lstStyle/>
                    <a:p>
                      <a:pPr marL="0" algn="ctr" defTabSz="914400" rtl="0" eaLnBrk="1" latinLnBrk="0" hangingPunct="1"/>
                      <a:r>
                        <a:rPr lang="en-US" sz="1200" b="1" kern="1200" dirty="0">
                          <a:solidFill>
                            <a:schemeClr val="tx1"/>
                          </a:solidFill>
                          <a:latin typeface="+mn-lt"/>
                          <a:ea typeface="+mn-ea"/>
                          <a:cs typeface="+mn-cs"/>
                        </a:rPr>
                        <a:t>90%</a:t>
                      </a:r>
                    </a:p>
                  </a:txBody>
                  <a:tcPr anchor="ctr">
                    <a:solidFill>
                      <a:srgbClr val="92D050"/>
                    </a:solidFill>
                  </a:tcPr>
                </a:tc>
                <a:tc>
                  <a:txBody>
                    <a:bodyPr/>
                    <a:lstStyle/>
                    <a:p>
                      <a:pPr marL="0" algn="ctr" defTabSz="914400" rtl="0" eaLnBrk="1" latinLnBrk="0" hangingPunct="1"/>
                      <a:r>
                        <a:rPr lang="en-US" sz="1200" b="1" kern="1200" dirty="0">
                          <a:solidFill>
                            <a:schemeClr val="tx1"/>
                          </a:solidFill>
                          <a:latin typeface="+mn-lt"/>
                          <a:ea typeface="+mn-ea"/>
                          <a:cs typeface="+mn-cs"/>
                        </a:rPr>
                        <a:t>95%</a:t>
                      </a:r>
                    </a:p>
                  </a:txBody>
                  <a:tcPr anchor="ctr">
                    <a:solidFill>
                      <a:srgbClr val="92D050"/>
                    </a:solidFill>
                  </a:tcPr>
                </a:tc>
                <a:tc>
                  <a:txBody>
                    <a:bodyPr/>
                    <a:lstStyle/>
                    <a:p>
                      <a:pPr marL="0" algn="ctr" defTabSz="914400" rtl="0" eaLnBrk="1" latinLnBrk="0" hangingPunct="1"/>
                      <a:r>
                        <a:rPr lang="en-US" sz="1200" b="1" kern="1200" dirty="0">
                          <a:solidFill>
                            <a:schemeClr val="tx1"/>
                          </a:solidFill>
                          <a:latin typeface="+mn-lt"/>
                          <a:ea typeface="+mn-ea"/>
                          <a:cs typeface="+mn-cs"/>
                        </a:rPr>
                        <a:t>92%</a:t>
                      </a:r>
                    </a:p>
                  </a:txBody>
                  <a:tcPr anchor="ctr">
                    <a:solidFill>
                      <a:srgbClr val="92D050"/>
                    </a:solidFill>
                  </a:tcPr>
                </a:tc>
                <a:extLst>
                  <a:ext uri="{0D108BD9-81ED-4DB2-BD59-A6C34878D82A}">
                    <a16:rowId xmlns:a16="http://schemas.microsoft.com/office/drawing/2014/main" val="3272421421"/>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u="none" strike="noStrike" kern="1200" cap="none" normalizeH="0" baseline="0" dirty="0">
                          <a:ln>
                            <a:noFill/>
                          </a:ln>
                          <a:effectLst/>
                        </a:rPr>
                        <a:t>Target Quality</a:t>
                      </a:r>
                      <a:endParaRPr kumimoji="0" lang="en-US" sz="1200" b="1" i="0" u="none" strike="noStrike" kern="1200" cap="none" normalizeH="0" baseline="0" dirty="0">
                        <a:ln>
                          <a:noFill/>
                        </a:ln>
                        <a:solidFill>
                          <a:schemeClr val="tx1"/>
                        </a:solidFill>
                        <a:effectLst/>
                        <a:latin typeface="+mn-lt"/>
                        <a:ea typeface="+mn-ea"/>
                        <a:cs typeface="Arial" pitchFamily="34" charset="0"/>
                      </a:endParaRPr>
                    </a:p>
                  </a:txBody>
                  <a:tcPr marL="9525" marR="9525" marT="9525" marB="0" anchor="ctr">
                    <a:solidFill>
                      <a:schemeClr val="bg1">
                        <a:lumMod val="95000"/>
                      </a:schemeClr>
                    </a:solidFill>
                  </a:tcPr>
                </a:tc>
                <a:tc>
                  <a:txBody>
                    <a:bodyPr/>
                    <a:lstStyle/>
                    <a:p>
                      <a:pPr algn="ctr"/>
                      <a:endParaRPr lang="en-US" sz="1200" dirty="0"/>
                    </a:p>
                  </a:txBody>
                  <a:tcPr anchor="ctr">
                    <a:solidFill>
                      <a:schemeClr val="bg1">
                        <a:lumMod val="95000"/>
                      </a:schemeClr>
                    </a:solidFill>
                  </a:tcPr>
                </a:tc>
                <a:tc>
                  <a:txBody>
                    <a:bodyPr/>
                    <a:lstStyle/>
                    <a:p>
                      <a:pPr algn="ctr"/>
                      <a:r>
                        <a:rPr lang="en-US" sz="1200" dirty="0"/>
                        <a:t>82%</a:t>
                      </a:r>
                    </a:p>
                  </a:txBody>
                  <a:tcPr anchor="ctr">
                    <a:solidFill>
                      <a:schemeClr val="bg1">
                        <a:lumMod val="95000"/>
                      </a:schemeClr>
                    </a:solidFill>
                  </a:tcPr>
                </a:tc>
                <a:tc>
                  <a:txBody>
                    <a:bodyPr/>
                    <a:lstStyle/>
                    <a:p>
                      <a:pPr algn="ctr"/>
                      <a:r>
                        <a:rPr lang="en-US" sz="1200" dirty="0"/>
                        <a:t>85%</a:t>
                      </a:r>
                    </a:p>
                  </a:txBody>
                  <a:tcPr anchor="ctr">
                    <a:solidFill>
                      <a:schemeClr val="bg1">
                        <a:lumMod val="95000"/>
                      </a:schemeClr>
                    </a:solidFill>
                  </a:tcPr>
                </a:tc>
                <a:tc>
                  <a:txBody>
                    <a:bodyPr/>
                    <a:lstStyle/>
                    <a:p>
                      <a:pPr algn="ctr"/>
                      <a:r>
                        <a:rPr lang="en-US" sz="1200" dirty="0"/>
                        <a:t>88%</a:t>
                      </a:r>
                    </a:p>
                  </a:txBody>
                  <a:tcPr anchor="ctr">
                    <a:solidFill>
                      <a:schemeClr val="bg1">
                        <a:lumMod val="95000"/>
                      </a:schemeClr>
                    </a:solidFill>
                  </a:tcPr>
                </a:tc>
                <a:tc>
                  <a:txBody>
                    <a:bodyPr/>
                    <a:lstStyle/>
                    <a:p>
                      <a:pPr algn="ctr"/>
                      <a:r>
                        <a:rPr lang="en-US" sz="1200" dirty="0"/>
                        <a:t>90%</a:t>
                      </a:r>
                    </a:p>
                  </a:txBody>
                  <a:tcPr anchor="ctr">
                    <a:solidFill>
                      <a:schemeClr val="bg1">
                        <a:lumMod val="95000"/>
                      </a:schemeClr>
                    </a:solidFill>
                  </a:tcPr>
                </a:tc>
                <a:tc>
                  <a:txBody>
                    <a:bodyPr/>
                    <a:lstStyle/>
                    <a:p>
                      <a:pPr algn="ctr"/>
                      <a:r>
                        <a:rPr lang="en-US" sz="1200" dirty="0"/>
                        <a:t>92%</a:t>
                      </a:r>
                    </a:p>
                  </a:txBody>
                  <a:tcPr anchor="ctr">
                    <a:solidFill>
                      <a:schemeClr val="bg1">
                        <a:lumMod val="95000"/>
                      </a:schemeClr>
                    </a:solidFill>
                  </a:tcPr>
                </a:tc>
                <a:extLst>
                  <a:ext uri="{0D108BD9-81ED-4DB2-BD59-A6C34878D82A}">
                    <a16:rowId xmlns:a16="http://schemas.microsoft.com/office/drawing/2014/main" val="3180568569"/>
                  </a:ext>
                </a:extLst>
              </a:tr>
            </a:tbl>
          </a:graphicData>
        </a:graphic>
      </p:graphicFrame>
    </p:spTree>
    <p:extLst>
      <p:ext uri="{BB962C8B-B14F-4D97-AF65-F5344CB8AC3E}">
        <p14:creationId xmlns:p14="http://schemas.microsoft.com/office/powerpoint/2010/main" val="61663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p:cNvSpPr>
            <a:spLocks noGrp="1"/>
          </p:cNvSpPr>
          <p:nvPr>
            <p:ph type="body" sz="quarter" idx="13"/>
          </p:nvPr>
        </p:nvSpPr>
        <p:spPr>
          <a:xfrm>
            <a:off x="389964" y="73281"/>
            <a:ext cx="9624163" cy="585920"/>
          </a:xfrm>
        </p:spPr>
        <p:txBody>
          <a:bodyPr>
            <a:normAutofit/>
          </a:bodyPr>
          <a:lstStyle/>
          <a:p>
            <a:r>
              <a:rPr lang="en-US" sz="2400" cap="none" dirty="0"/>
              <a:t>RAMP PERFORMANCE - QUALITY</a:t>
            </a:r>
          </a:p>
        </p:txBody>
      </p:sp>
      <p:graphicFrame>
        <p:nvGraphicFramePr>
          <p:cNvPr id="3" name="Table 2"/>
          <p:cNvGraphicFramePr>
            <a:graphicFrameLocks noGrp="1"/>
          </p:cNvGraphicFramePr>
          <p:nvPr>
            <p:extLst>
              <p:ext uri="{D42A27DB-BD31-4B8C-83A1-F6EECF244321}">
                <p14:modId xmlns:p14="http://schemas.microsoft.com/office/powerpoint/2010/main" val="3223601942"/>
              </p:ext>
            </p:extLst>
          </p:nvPr>
        </p:nvGraphicFramePr>
        <p:xfrm>
          <a:off x="252739" y="954351"/>
          <a:ext cx="11573163" cy="5523941"/>
        </p:xfrm>
        <a:graphic>
          <a:graphicData uri="http://schemas.openxmlformats.org/drawingml/2006/table">
            <a:tbl>
              <a:tblPr firstRow="1" bandRow="1">
                <a:tableStyleId>{5940675A-B579-460E-94D1-54222C63F5DA}</a:tableStyleId>
              </a:tblPr>
              <a:tblGrid>
                <a:gridCol w="1653309">
                  <a:extLst>
                    <a:ext uri="{9D8B030D-6E8A-4147-A177-3AD203B41FA5}">
                      <a16:colId xmlns:a16="http://schemas.microsoft.com/office/drawing/2014/main" val="784643394"/>
                    </a:ext>
                  </a:extLst>
                </a:gridCol>
                <a:gridCol w="1653309">
                  <a:extLst>
                    <a:ext uri="{9D8B030D-6E8A-4147-A177-3AD203B41FA5}">
                      <a16:colId xmlns:a16="http://schemas.microsoft.com/office/drawing/2014/main" val="1492067522"/>
                    </a:ext>
                  </a:extLst>
                </a:gridCol>
                <a:gridCol w="1653309">
                  <a:extLst>
                    <a:ext uri="{9D8B030D-6E8A-4147-A177-3AD203B41FA5}">
                      <a16:colId xmlns:a16="http://schemas.microsoft.com/office/drawing/2014/main" val="4212297641"/>
                    </a:ext>
                  </a:extLst>
                </a:gridCol>
                <a:gridCol w="1653309">
                  <a:extLst>
                    <a:ext uri="{9D8B030D-6E8A-4147-A177-3AD203B41FA5}">
                      <a16:colId xmlns:a16="http://schemas.microsoft.com/office/drawing/2014/main" val="1951569955"/>
                    </a:ext>
                  </a:extLst>
                </a:gridCol>
                <a:gridCol w="1653309">
                  <a:extLst>
                    <a:ext uri="{9D8B030D-6E8A-4147-A177-3AD203B41FA5}">
                      <a16:colId xmlns:a16="http://schemas.microsoft.com/office/drawing/2014/main" val="869709424"/>
                    </a:ext>
                  </a:extLst>
                </a:gridCol>
                <a:gridCol w="1653309">
                  <a:extLst>
                    <a:ext uri="{9D8B030D-6E8A-4147-A177-3AD203B41FA5}">
                      <a16:colId xmlns:a16="http://schemas.microsoft.com/office/drawing/2014/main" val="1221904672"/>
                    </a:ext>
                  </a:extLst>
                </a:gridCol>
                <a:gridCol w="1653309">
                  <a:extLst>
                    <a:ext uri="{9D8B030D-6E8A-4147-A177-3AD203B41FA5}">
                      <a16:colId xmlns:a16="http://schemas.microsoft.com/office/drawing/2014/main" val="1487956296"/>
                    </a:ext>
                  </a:extLst>
                </a:gridCol>
              </a:tblGrid>
              <a:tr h="294334">
                <a:tc gridSpan="7">
                  <a:txBody>
                    <a:bodyPr/>
                    <a:lstStyle/>
                    <a:p>
                      <a:pPr marL="0" algn="ctr" defTabSz="914400" rtl="0" eaLnBrk="1" latinLnBrk="0" hangingPunct="1"/>
                      <a:r>
                        <a:rPr lang="en-US" sz="1400" b="1" kern="1200" dirty="0">
                          <a:solidFill>
                            <a:schemeClr val="tx1"/>
                          </a:solidFill>
                          <a:latin typeface="+mn-lt"/>
                          <a:ea typeface="+mn-ea"/>
                          <a:cs typeface="+mn-cs"/>
                        </a:rPr>
                        <a:t>QUALITY</a:t>
                      </a:r>
                    </a:p>
                  </a:txBody>
                  <a:tcPr anchor="ctr">
                    <a:solidFill>
                      <a:srgbClr val="ECF7FB"/>
                    </a:solidFill>
                  </a:tcPr>
                </a:tc>
                <a:tc hMerge="1">
                  <a:txBody>
                    <a:bodyPr/>
                    <a:lstStyle/>
                    <a:p>
                      <a:pPr algn="ctr"/>
                      <a:endParaRPr lang="en-US" sz="1200" b="1" dirty="0"/>
                    </a:p>
                  </a:txBody>
                  <a:tcPr anchor="ctr">
                    <a:solidFill>
                      <a:srgbClr val="ECF7FB"/>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tc hMerge="1">
                  <a:txBody>
                    <a:bodyPr/>
                    <a:lstStyle/>
                    <a:p>
                      <a:pPr marL="0" algn="ctr" defTabSz="914400" rtl="0" eaLnBrk="1" latinLnBrk="0" hangingPunct="1"/>
                      <a:endParaRPr lang="en-US" sz="1400" b="1" kern="1200" dirty="0">
                        <a:solidFill>
                          <a:schemeClr val="tx1"/>
                        </a:solidFill>
                        <a:latin typeface="+mn-lt"/>
                        <a:ea typeface="+mn-ea"/>
                        <a:cs typeface="+mn-cs"/>
                      </a:endParaRPr>
                    </a:p>
                  </a:txBody>
                  <a:tcPr anchor="ctr">
                    <a:solidFill>
                      <a:srgbClr val="ECF7FB"/>
                    </a:solidFill>
                  </a:tcPr>
                </a:tc>
                <a:tc hMerge="1">
                  <a:txBody>
                    <a:bodyPr/>
                    <a:lstStyle/>
                    <a:p>
                      <a:pPr marL="0" algn="ctr" defTabSz="914400" rtl="0" eaLnBrk="1" latinLnBrk="0" hangingPunct="1"/>
                      <a:endParaRPr lang="en-US" sz="1400" b="1" kern="1200" dirty="0">
                        <a:solidFill>
                          <a:schemeClr val="tx1"/>
                        </a:solidFill>
                        <a:latin typeface="+mn-lt"/>
                        <a:ea typeface="+mn-ea"/>
                        <a:cs typeface="+mn-cs"/>
                      </a:endParaRPr>
                    </a:p>
                  </a:txBody>
                  <a:tcPr anchor="ctr">
                    <a:solidFill>
                      <a:srgbClr val="ECF7FB"/>
                    </a:solidFill>
                  </a:tcPr>
                </a:tc>
                <a:extLst>
                  <a:ext uri="{0D108BD9-81ED-4DB2-BD59-A6C34878D82A}">
                    <a16:rowId xmlns:a16="http://schemas.microsoft.com/office/drawing/2014/main" val="3644754200"/>
                  </a:ext>
                </a:extLst>
              </a:tr>
              <a:tr h="441501">
                <a:tc>
                  <a:txBody>
                    <a:bodyPr/>
                    <a:lstStyle/>
                    <a:p>
                      <a:endParaRPr lang="en-US" dirty="0"/>
                    </a:p>
                  </a:txBody>
                  <a:tcP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30</a:t>
                      </a:r>
                      <a:r>
                        <a:rPr lang="en-US" sz="1200" b="1" baseline="30000" dirty="0"/>
                        <a:t>th</a:t>
                      </a:r>
                      <a:r>
                        <a:rPr lang="en-US" sz="1200" b="1" dirty="0"/>
                        <a:t> Aug</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6</a:t>
                      </a:r>
                      <a:r>
                        <a:rPr lang="en-US" sz="1200" b="1" baseline="30000" dirty="0"/>
                        <a:t>th</a:t>
                      </a:r>
                      <a:r>
                        <a:rPr lang="en-US" sz="1200" b="1" baseline="0" dirty="0"/>
                        <a:t> Sep</a:t>
                      </a:r>
                      <a:endParaRPr lang="en-US" sz="1200" b="1" dirty="0"/>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13</a:t>
                      </a:r>
                      <a:r>
                        <a:rPr lang="en-US" sz="1200" b="1" baseline="30000" dirty="0"/>
                        <a:t>th</a:t>
                      </a:r>
                      <a:r>
                        <a:rPr lang="en-US" sz="1200" b="1" baseline="0" dirty="0"/>
                        <a:t> </a:t>
                      </a:r>
                      <a:r>
                        <a:rPr lang="en-US" sz="1200" b="1" dirty="0"/>
                        <a:t>Sep</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20</a:t>
                      </a:r>
                      <a:r>
                        <a:rPr lang="en-US" sz="1200" b="1" baseline="30000" dirty="0"/>
                        <a:t>th</a:t>
                      </a:r>
                      <a:r>
                        <a:rPr lang="en-US" sz="1200" b="1" baseline="0" dirty="0"/>
                        <a:t> </a:t>
                      </a:r>
                      <a:r>
                        <a:rPr lang="en-US" sz="1200" b="1" dirty="0"/>
                        <a:t>Sep </a:t>
                      </a:r>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Week of 29</a:t>
                      </a:r>
                      <a:r>
                        <a:rPr lang="en-US" sz="1200" b="1" baseline="30000" dirty="0"/>
                        <a:t>th</a:t>
                      </a:r>
                      <a:r>
                        <a:rPr lang="en-US" sz="1200" b="1" baseline="0" dirty="0"/>
                        <a:t> </a:t>
                      </a:r>
                      <a:r>
                        <a:rPr lang="en-US" sz="1200" b="1" dirty="0"/>
                        <a:t>Sep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a:t>(Till Mon)</a:t>
                      </a:r>
                      <a:endParaRPr lang="en-US" sz="1200" b="1" dirty="0"/>
                    </a:p>
                  </a:txBody>
                  <a:tcPr anchor="ctr">
                    <a:solidFill>
                      <a:srgbClr val="ECF7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p>
                  </a:txBody>
                  <a:tcPr anchor="ctr">
                    <a:solidFill>
                      <a:srgbClr val="ECF7FB"/>
                    </a:solidFill>
                  </a:tcPr>
                </a:tc>
                <a:extLst>
                  <a:ext uri="{0D108BD9-81ED-4DB2-BD59-A6C34878D82A}">
                    <a16:rowId xmlns:a16="http://schemas.microsoft.com/office/drawing/2014/main" val="3682221897"/>
                  </a:ext>
                </a:extLst>
              </a:tr>
              <a:tr h="35320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Follow-up  - Cases Reviewed</a:t>
                      </a:r>
                    </a:p>
                  </a:txBody>
                  <a:tcPr marL="0" marR="0" marT="0" marB="0"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82</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50</a:t>
                      </a:r>
                    </a:p>
                  </a:txBody>
                  <a:tcPr anchor="ctr">
                    <a:solidFill>
                      <a:schemeClr val="bg1">
                        <a:lumMod val="95000"/>
                      </a:schemeClr>
                    </a:solid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3185396478"/>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Follow up - Total Errors</a:t>
                      </a:r>
                    </a:p>
                  </a:txBody>
                  <a:tcPr marL="0" marR="0" marT="0" marB="0"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2</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1</a:t>
                      </a:r>
                    </a:p>
                  </a:txBody>
                  <a:tcPr anchor="ctr">
                    <a:solidFill>
                      <a:schemeClr val="bg1">
                        <a:lumMod val="95000"/>
                      </a:schemeClr>
                    </a:solid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754132206"/>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Follow-up Quality %</a:t>
                      </a:r>
                    </a:p>
                  </a:txBody>
                  <a:tcPr marL="0" marR="0" marT="0" marB="0"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1" kern="1200" dirty="0">
                          <a:solidFill>
                            <a:schemeClr val="tx1"/>
                          </a:solidFill>
                          <a:latin typeface="+mn-lt"/>
                          <a:ea typeface="+mn-ea"/>
                          <a:cs typeface="+mn-cs"/>
                        </a:rPr>
                        <a:t>98%</a:t>
                      </a:r>
                    </a:p>
                  </a:txBody>
                  <a:tcPr anchor="ctr">
                    <a:solidFill>
                      <a:schemeClr val="bg1">
                        <a:lumMod val="95000"/>
                      </a:schemeClr>
                    </a:solidFill>
                  </a:tcPr>
                </a:tc>
                <a:tc>
                  <a:txBody>
                    <a:bodyPr/>
                    <a:lstStyle/>
                    <a:p>
                      <a:pPr marL="0" algn="ctr" defTabSz="914400" rtl="0" eaLnBrk="1" latinLnBrk="0" hangingPunct="1"/>
                      <a:r>
                        <a:rPr lang="en-US" sz="1200" b="1" kern="1200" dirty="0">
                          <a:solidFill>
                            <a:schemeClr val="tx1"/>
                          </a:solidFill>
                          <a:latin typeface="+mn-lt"/>
                          <a:ea typeface="+mn-ea"/>
                          <a:cs typeface="+mn-cs"/>
                        </a:rPr>
                        <a:t>98%</a:t>
                      </a:r>
                    </a:p>
                  </a:txBody>
                  <a:tcPr anchor="ctr">
                    <a:solidFill>
                      <a:schemeClr val="bg1">
                        <a:lumMod val="95000"/>
                      </a:schemeClr>
                    </a:solid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637391642"/>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a:ln>
                            <a:noFill/>
                          </a:ln>
                          <a:solidFill>
                            <a:schemeClr val="tx1"/>
                          </a:solidFill>
                          <a:effectLst/>
                          <a:latin typeface="+mn-lt"/>
                          <a:ea typeface="+mn-ea"/>
                          <a:cs typeface="Arial" pitchFamily="34" charset="0"/>
                        </a:rPr>
                        <a:t>RSA  - Cases Reviewed</a:t>
                      </a:r>
                    </a:p>
                  </a:txBody>
                  <a:tcPr marL="0" marR="0" marT="0" marB="0"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212</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1745078834"/>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a:ln>
                            <a:noFill/>
                          </a:ln>
                          <a:solidFill>
                            <a:schemeClr val="tx1"/>
                          </a:solidFill>
                          <a:effectLst/>
                          <a:latin typeface="+mn-lt"/>
                          <a:ea typeface="+mn-ea"/>
                          <a:cs typeface="Arial" pitchFamily="34" charset="0"/>
                        </a:rPr>
                        <a:t>RSA  - Total Errors</a:t>
                      </a:r>
                    </a:p>
                  </a:txBody>
                  <a:tcPr marL="0" marR="0" marT="0" marB="0"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5</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2618043230"/>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RSA Quality %</a:t>
                      </a:r>
                    </a:p>
                  </a:txBody>
                  <a:tcPr marL="0" marR="0" marT="0" marB="0"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1" kern="1200">
                          <a:solidFill>
                            <a:schemeClr val="tx1"/>
                          </a:solidFill>
                          <a:latin typeface="+mn-lt"/>
                          <a:ea typeface="+mn-ea"/>
                          <a:cs typeface="+mn-cs"/>
                        </a:rPr>
                        <a:t>98%</a:t>
                      </a:r>
                      <a:endParaRPr lang="en-US" sz="1200" b="1" kern="1200" dirty="0">
                        <a:solidFill>
                          <a:schemeClr val="tx1"/>
                        </a:solidFill>
                        <a:latin typeface="+mn-lt"/>
                        <a:ea typeface="+mn-ea"/>
                        <a:cs typeface="+mn-cs"/>
                      </a:endParaRPr>
                    </a:p>
                  </a:txBody>
                  <a:tcPr anchor="ctr">
                    <a:noFill/>
                  </a:tcPr>
                </a:tc>
                <a:tc>
                  <a:txBody>
                    <a:bodyPr/>
                    <a:lstStyle/>
                    <a:p>
                      <a:pPr marL="0" algn="ctr" defTabSz="914400" rtl="0" eaLnBrk="1" latinLnBrk="0" hangingPunct="1"/>
                      <a:r>
                        <a:rPr lang="en-US" sz="1200" b="1" kern="1200" dirty="0">
                          <a:solidFill>
                            <a:schemeClr val="tx1"/>
                          </a:solidFill>
                          <a:latin typeface="+mn-lt"/>
                          <a:ea typeface="+mn-ea"/>
                          <a:cs typeface="+mn-cs"/>
                        </a:rPr>
                        <a:t>-</a:t>
                      </a:r>
                    </a:p>
                  </a:txBody>
                  <a:tcPr anchor="ctr">
                    <a:no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3945042557"/>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APO - Cases Reviewed</a:t>
                      </a:r>
                    </a:p>
                  </a:txBody>
                  <a:tcPr marL="0" marR="0" marT="0" marB="0"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a:solidFill>
                            <a:schemeClr val="tx1"/>
                          </a:solidFill>
                          <a:latin typeface="+mn-lt"/>
                          <a:ea typeface="+mn-ea"/>
                          <a:cs typeface="+mn-cs"/>
                        </a:rPr>
                        <a:t>52</a:t>
                      </a:r>
                      <a:endParaRPr lang="en-US" sz="120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5</a:t>
                      </a:r>
                    </a:p>
                  </a:txBody>
                  <a:tcPr anchor="ctr">
                    <a:solidFill>
                      <a:schemeClr val="bg1">
                        <a:lumMod val="95000"/>
                      </a:schemeClr>
                    </a:solid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429978737"/>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APO - Total Errors</a:t>
                      </a:r>
                    </a:p>
                  </a:txBody>
                  <a:tcPr marL="0" marR="0" marT="0" marB="0"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a:solidFill>
                            <a:schemeClr val="tx1"/>
                          </a:solidFill>
                          <a:latin typeface="+mn-lt"/>
                          <a:ea typeface="+mn-ea"/>
                          <a:cs typeface="+mn-cs"/>
                        </a:rPr>
                        <a:t>6</a:t>
                      </a:r>
                      <a:endParaRPr lang="en-US" sz="1200"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0</a:t>
                      </a:r>
                    </a:p>
                  </a:txBody>
                  <a:tcPr anchor="ctr">
                    <a:solidFill>
                      <a:schemeClr val="bg1">
                        <a:lumMod val="95000"/>
                      </a:schemeClr>
                    </a:solid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1562459101"/>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APO Quality %</a:t>
                      </a:r>
                    </a:p>
                  </a:txBody>
                  <a:tcPr marL="0" marR="0" marT="0" marB="0"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solidFill>
                      <a:schemeClr val="bg1">
                        <a:lumMod val="95000"/>
                      </a:schemeClr>
                    </a:solidFill>
                  </a:tcPr>
                </a:tc>
                <a:tc>
                  <a:txBody>
                    <a:bodyPr/>
                    <a:lstStyle/>
                    <a:p>
                      <a:pPr marL="0" algn="ctr" defTabSz="914400" rtl="0" eaLnBrk="1" latinLnBrk="0" hangingPunct="1"/>
                      <a:r>
                        <a:rPr lang="en-US" sz="1200" b="1" kern="1200">
                          <a:solidFill>
                            <a:schemeClr val="tx1"/>
                          </a:solidFill>
                          <a:latin typeface="+mn-lt"/>
                          <a:ea typeface="+mn-ea"/>
                          <a:cs typeface="+mn-cs"/>
                        </a:rPr>
                        <a:t>88%</a:t>
                      </a:r>
                      <a:endParaRPr lang="en-US" sz="1200" b="1" kern="1200" dirty="0">
                        <a:solidFill>
                          <a:schemeClr val="tx1"/>
                        </a:solidFill>
                        <a:latin typeface="+mn-lt"/>
                        <a:ea typeface="+mn-ea"/>
                        <a:cs typeface="+mn-cs"/>
                      </a:endParaRPr>
                    </a:p>
                  </a:txBody>
                  <a:tcPr anchor="ctr">
                    <a:solidFill>
                      <a:schemeClr val="bg1">
                        <a:lumMod val="95000"/>
                      </a:schemeClr>
                    </a:solidFill>
                  </a:tcPr>
                </a:tc>
                <a:tc>
                  <a:txBody>
                    <a:bodyPr/>
                    <a:lstStyle/>
                    <a:p>
                      <a:pPr marL="0" algn="ctr" defTabSz="914400" rtl="0" eaLnBrk="1" latinLnBrk="0" hangingPunct="1"/>
                      <a:r>
                        <a:rPr lang="en-US" sz="1200" b="1" kern="1200" dirty="0">
                          <a:solidFill>
                            <a:schemeClr val="tx1"/>
                          </a:solidFill>
                          <a:latin typeface="+mn-lt"/>
                          <a:ea typeface="+mn-ea"/>
                          <a:cs typeface="+mn-cs"/>
                        </a:rPr>
                        <a:t>100%</a:t>
                      </a:r>
                    </a:p>
                  </a:txBody>
                  <a:tcPr anchor="ctr">
                    <a:solidFill>
                      <a:schemeClr val="bg1">
                        <a:lumMod val="95000"/>
                      </a:schemeClr>
                    </a:solid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275143186"/>
                  </a:ext>
                </a:extLst>
              </a:tr>
              <a:tr h="35320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a:ln>
                            <a:noFill/>
                          </a:ln>
                          <a:solidFill>
                            <a:schemeClr val="tx1"/>
                          </a:solidFill>
                          <a:effectLst/>
                          <a:latin typeface="+mn-lt"/>
                          <a:ea typeface="+mn-ea"/>
                          <a:cs typeface="Arial" pitchFamily="34" charset="0"/>
                        </a:rPr>
                        <a:t>Lump Sum  - Cases Reviewed</a:t>
                      </a:r>
                    </a:p>
                  </a:txBody>
                  <a:tcPr marL="0" marR="0" marT="0" marB="0"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a:solidFill>
                            <a:schemeClr val="tx1"/>
                          </a:solidFill>
                          <a:latin typeface="+mn-lt"/>
                          <a:ea typeface="+mn-ea"/>
                          <a:cs typeface="+mn-cs"/>
                        </a:rPr>
                        <a:t>118</a:t>
                      </a:r>
                      <a:endParaRPr lang="en-US" sz="1200" kern="1200" dirty="0">
                        <a:solidFill>
                          <a:schemeClr val="tx1"/>
                        </a:solidFill>
                        <a:latin typeface="+mn-lt"/>
                        <a:ea typeface="+mn-ea"/>
                        <a:cs typeface="+mn-cs"/>
                      </a:endParaRP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22</a:t>
                      </a:r>
                    </a:p>
                  </a:txBody>
                  <a:tcPr anchor="ctr">
                    <a:no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2112999905"/>
                  </a:ext>
                </a:extLst>
              </a:tr>
              <a:tr h="353201">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a:ln>
                            <a:noFill/>
                          </a:ln>
                          <a:solidFill>
                            <a:schemeClr val="tx1"/>
                          </a:solidFill>
                          <a:effectLst/>
                          <a:latin typeface="+mn-lt"/>
                          <a:ea typeface="+mn-ea"/>
                          <a:cs typeface="Arial" pitchFamily="34" charset="0"/>
                        </a:rPr>
                        <a:t>Lump Sum  - Total Errors</a:t>
                      </a:r>
                    </a:p>
                  </a:txBody>
                  <a:tcPr marL="0" marR="0" marT="0" marB="0"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25</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5</a:t>
                      </a:r>
                    </a:p>
                  </a:txBody>
                  <a:tcPr anchor="ctr">
                    <a:noFill/>
                  </a:tcPr>
                </a:tc>
                <a:tc>
                  <a:txBody>
                    <a:bodyPr/>
                    <a:lstStyle/>
                    <a:p>
                      <a:pPr marL="0" algn="ctr" defTabSz="914400" rtl="0" eaLnBrk="1" latinLnBrk="0" hangingPunct="1"/>
                      <a:endParaRPr lang="en-US" sz="1200"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2364080359"/>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itchFamily="34" charset="0"/>
                        </a:rPr>
                        <a:t>Lump Sum Quality %</a:t>
                      </a:r>
                    </a:p>
                  </a:txBody>
                  <a:tcPr marL="0" marR="0" marT="0" marB="0"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tc>
                <a:tc>
                  <a:txBody>
                    <a:bodyPr/>
                    <a:lstStyle/>
                    <a:p>
                      <a:pPr marL="0" algn="ctr" defTabSz="914400" rtl="0" eaLnBrk="1" latinLnBrk="0" hangingPunct="1"/>
                      <a:r>
                        <a:rPr lang="en-US" sz="1200" b="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kern="1200" dirty="0">
                          <a:solidFill>
                            <a:schemeClr val="tx1"/>
                          </a:solidFill>
                          <a:latin typeface="+mn-lt"/>
                          <a:ea typeface="+mn-ea"/>
                          <a:cs typeface="+mn-cs"/>
                        </a:rPr>
                        <a:t>-</a:t>
                      </a:r>
                    </a:p>
                  </a:txBody>
                  <a:tcPr anchor="ctr">
                    <a:noFill/>
                  </a:tcPr>
                </a:tc>
                <a:tc>
                  <a:txBody>
                    <a:bodyPr/>
                    <a:lstStyle/>
                    <a:p>
                      <a:pPr marL="0" algn="ctr" defTabSz="914400" rtl="0" eaLnBrk="1" latinLnBrk="0" hangingPunct="1"/>
                      <a:r>
                        <a:rPr lang="en-US" sz="1200" b="1" kern="1200" dirty="0">
                          <a:solidFill>
                            <a:schemeClr val="tx1"/>
                          </a:solidFill>
                          <a:latin typeface="+mn-lt"/>
                          <a:ea typeface="+mn-ea"/>
                          <a:cs typeface="+mn-cs"/>
                        </a:rPr>
                        <a:t>79%</a:t>
                      </a:r>
                    </a:p>
                  </a:txBody>
                  <a:tcPr anchor="ctr">
                    <a:noFill/>
                  </a:tcPr>
                </a:tc>
                <a:tc>
                  <a:txBody>
                    <a:bodyPr/>
                    <a:lstStyle/>
                    <a:p>
                      <a:pPr marL="0" algn="ctr" defTabSz="914400" rtl="0" eaLnBrk="1" latinLnBrk="0" hangingPunct="1"/>
                      <a:r>
                        <a:rPr lang="en-US" sz="1200" b="1" kern="1200" dirty="0">
                          <a:solidFill>
                            <a:schemeClr val="tx1"/>
                          </a:solidFill>
                          <a:latin typeface="+mn-lt"/>
                          <a:ea typeface="+mn-ea"/>
                          <a:cs typeface="+mn-cs"/>
                        </a:rPr>
                        <a:t>77%</a:t>
                      </a:r>
                    </a:p>
                  </a:txBody>
                  <a:tcPr anchor="ctr">
                    <a:no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noFill/>
                  </a:tcPr>
                </a:tc>
                <a:extLst>
                  <a:ext uri="{0D108BD9-81ED-4DB2-BD59-A6C34878D82A}">
                    <a16:rowId xmlns:a16="http://schemas.microsoft.com/office/drawing/2014/main" val="222063724"/>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a:ln>
                            <a:noFill/>
                          </a:ln>
                          <a:solidFill>
                            <a:schemeClr val="tx1"/>
                          </a:solidFill>
                          <a:effectLst/>
                          <a:latin typeface="+mn-lt"/>
                          <a:ea typeface="+mn-ea"/>
                          <a:cs typeface="Arial" pitchFamily="34" charset="0"/>
                        </a:rPr>
                        <a:t>Total Audits</a:t>
                      </a:r>
                    </a:p>
                  </a:txBody>
                  <a:tcPr marL="9525" marR="9525" marT="9525" marB="0"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423</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284</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468</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461</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77</a:t>
                      </a:r>
                    </a:p>
                  </a:txBody>
                  <a:tcPr anchor="ctr">
                    <a:solidFill>
                      <a:srgbClr val="DCF4FC"/>
                    </a:solid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solidFill>
                      <a:srgbClr val="DCF4FC"/>
                    </a:solidFill>
                  </a:tcPr>
                </a:tc>
                <a:extLst>
                  <a:ext uri="{0D108BD9-81ED-4DB2-BD59-A6C34878D82A}">
                    <a16:rowId xmlns:a16="http://schemas.microsoft.com/office/drawing/2014/main" val="3484582881"/>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a:ln>
                            <a:noFill/>
                          </a:ln>
                          <a:solidFill>
                            <a:schemeClr val="tx1"/>
                          </a:solidFill>
                          <a:effectLst/>
                          <a:latin typeface="+mn-lt"/>
                          <a:ea typeface="+mn-ea"/>
                          <a:cs typeface="Arial" pitchFamily="34" charset="0"/>
                        </a:rPr>
                        <a:t>Total Errors</a:t>
                      </a:r>
                    </a:p>
                  </a:txBody>
                  <a:tcPr marL="9525" marR="9525" marT="9525" marB="0"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35</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15</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45</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38</a:t>
                      </a:r>
                    </a:p>
                  </a:txBody>
                  <a:tcPr anchor="ctr">
                    <a:solidFill>
                      <a:srgbClr val="DCF4FC"/>
                    </a:solidFill>
                  </a:tcPr>
                </a:tc>
                <a:tc>
                  <a:txBody>
                    <a:bodyPr/>
                    <a:lstStyle/>
                    <a:p>
                      <a:pPr marL="0" algn="ctr" defTabSz="914400" rtl="0" eaLnBrk="1" latinLnBrk="0" hangingPunct="1"/>
                      <a:r>
                        <a:rPr lang="en-US" sz="1200" b="1" kern="1200" dirty="0">
                          <a:solidFill>
                            <a:schemeClr val="tx1"/>
                          </a:solidFill>
                          <a:latin typeface="+mn-lt"/>
                          <a:ea typeface="+mn-ea"/>
                          <a:cs typeface="+mn-cs"/>
                        </a:rPr>
                        <a:t>6</a:t>
                      </a:r>
                    </a:p>
                  </a:txBody>
                  <a:tcPr anchor="ctr">
                    <a:solidFill>
                      <a:srgbClr val="DCF4FC"/>
                    </a:solid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solidFill>
                      <a:srgbClr val="DCF4FC"/>
                    </a:solidFill>
                  </a:tcPr>
                </a:tc>
                <a:extLst>
                  <a:ext uri="{0D108BD9-81ED-4DB2-BD59-A6C34878D82A}">
                    <a16:rowId xmlns:a16="http://schemas.microsoft.com/office/drawing/2014/main" val="273042456"/>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i="0" u="none" strike="noStrike" kern="1200" cap="none" normalizeH="0" baseline="0" dirty="0">
                          <a:ln>
                            <a:noFill/>
                          </a:ln>
                          <a:solidFill>
                            <a:schemeClr val="tx1"/>
                          </a:solidFill>
                          <a:effectLst/>
                          <a:latin typeface="+mn-lt"/>
                          <a:ea typeface="+mn-ea"/>
                          <a:cs typeface="Arial" pitchFamily="34" charset="0"/>
                        </a:rPr>
                        <a:t>Quality Score </a:t>
                      </a:r>
                    </a:p>
                  </a:txBody>
                  <a:tcPr marL="9525" marR="9525" marT="9525" marB="0" anchor="ctr"/>
                </a:tc>
                <a:tc>
                  <a:txBody>
                    <a:bodyPr/>
                    <a:lstStyle/>
                    <a:p>
                      <a:pPr marL="0" algn="ctr" defTabSz="914400" rtl="0" eaLnBrk="1" latinLnBrk="0" hangingPunct="1"/>
                      <a:r>
                        <a:rPr lang="en-US" sz="1200" b="1" kern="1200" dirty="0">
                          <a:solidFill>
                            <a:schemeClr val="tx1"/>
                          </a:solidFill>
                          <a:latin typeface="+mn-lt"/>
                          <a:ea typeface="+mn-ea"/>
                          <a:cs typeface="+mn-cs"/>
                        </a:rPr>
                        <a:t>92%</a:t>
                      </a:r>
                    </a:p>
                  </a:txBody>
                  <a:tcPr anchor="ctr">
                    <a:solidFill>
                      <a:srgbClr val="92D050"/>
                    </a:solidFill>
                  </a:tcPr>
                </a:tc>
                <a:tc>
                  <a:txBody>
                    <a:bodyPr/>
                    <a:lstStyle/>
                    <a:p>
                      <a:pPr marL="0" algn="ctr" defTabSz="914400" rtl="0" eaLnBrk="1" latinLnBrk="0" hangingPunct="1"/>
                      <a:r>
                        <a:rPr lang="en-US" sz="1200" b="1" kern="1200" dirty="0">
                          <a:solidFill>
                            <a:schemeClr val="tx1"/>
                          </a:solidFill>
                          <a:latin typeface="+mn-lt"/>
                          <a:ea typeface="+mn-ea"/>
                          <a:cs typeface="+mn-cs"/>
                        </a:rPr>
                        <a:t>95%</a:t>
                      </a:r>
                    </a:p>
                  </a:txBody>
                  <a:tcPr anchor="ctr">
                    <a:solidFill>
                      <a:srgbClr val="92D050"/>
                    </a:solidFill>
                  </a:tcPr>
                </a:tc>
                <a:tc>
                  <a:txBody>
                    <a:bodyPr/>
                    <a:lstStyle/>
                    <a:p>
                      <a:pPr marL="0" algn="ctr" defTabSz="914400" rtl="0" eaLnBrk="1" latinLnBrk="0" hangingPunct="1"/>
                      <a:r>
                        <a:rPr lang="en-US" sz="1200" b="1" kern="1200" dirty="0">
                          <a:solidFill>
                            <a:schemeClr val="tx1"/>
                          </a:solidFill>
                          <a:latin typeface="+mn-lt"/>
                          <a:ea typeface="+mn-ea"/>
                          <a:cs typeface="+mn-cs"/>
                        </a:rPr>
                        <a:t>90%</a:t>
                      </a:r>
                    </a:p>
                  </a:txBody>
                  <a:tcPr anchor="ctr">
                    <a:solidFill>
                      <a:srgbClr val="92D050"/>
                    </a:solidFill>
                  </a:tcPr>
                </a:tc>
                <a:tc>
                  <a:txBody>
                    <a:bodyPr/>
                    <a:lstStyle/>
                    <a:p>
                      <a:pPr marL="0" algn="ctr" defTabSz="914400" rtl="0" eaLnBrk="1" latinLnBrk="0" hangingPunct="1"/>
                      <a:r>
                        <a:rPr lang="en-US" sz="1200" b="1" kern="1200" dirty="0">
                          <a:solidFill>
                            <a:schemeClr val="tx1"/>
                          </a:solidFill>
                          <a:latin typeface="+mn-lt"/>
                          <a:ea typeface="+mn-ea"/>
                          <a:cs typeface="+mn-cs"/>
                        </a:rPr>
                        <a:t>95%</a:t>
                      </a:r>
                    </a:p>
                  </a:txBody>
                  <a:tcPr anchor="ctr">
                    <a:solidFill>
                      <a:srgbClr val="92D050"/>
                    </a:solidFill>
                  </a:tcPr>
                </a:tc>
                <a:tc>
                  <a:txBody>
                    <a:bodyPr/>
                    <a:lstStyle/>
                    <a:p>
                      <a:pPr marL="0" algn="ctr" defTabSz="914400" rtl="0" eaLnBrk="1" latinLnBrk="0" hangingPunct="1"/>
                      <a:r>
                        <a:rPr lang="en-US" sz="1200" b="1" kern="1200" dirty="0">
                          <a:solidFill>
                            <a:schemeClr val="tx1"/>
                          </a:solidFill>
                          <a:latin typeface="+mn-lt"/>
                          <a:ea typeface="+mn-ea"/>
                          <a:cs typeface="+mn-cs"/>
                        </a:rPr>
                        <a:t>92%</a:t>
                      </a:r>
                    </a:p>
                  </a:txBody>
                  <a:tcPr anchor="ctr">
                    <a:solidFill>
                      <a:srgbClr val="92D050"/>
                    </a:solidFill>
                  </a:tcPr>
                </a:tc>
                <a:tc>
                  <a:txBody>
                    <a:bodyPr/>
                    <a:lstStyle/>
                    <a:p>
                      <a:pPr marL="0" algn="ctr" defTabSz="914400" rtl="0" eaLnBrk="1" latinLnBrk="0" hangingPunct="1"/>
                      <a:endParaRPr lang="en-US" sz="1200" b="1" kern="1200" dirty="0">
                        <a:solidFill>
                          <a:schemeClr val="tx1"/>
                        </a:solidFill>
                        <a:latin typeface="+mn-lt"/>
                        <a:ea typeface="+mn-ea"/>
                        <a:cs typeface="+mn-cs"/>
                      </a:endParaRPr>
                    </a:p>
                  </a:txBody>
                  <a:tcPr anchor="ctr">
                    <a:solidFill>
                      <a:srgbClr val="92D050"/>
                    </a:solidFill>
                  </a:tcPr>
                </a:tc>
                <a:extLst>
                  <a:ext uri="{0D108BD9-81ED-4DB2-BD59-A6C34878D82A}">
                    <a16:rowId xmlns:a16="http://schemas.microsoft.com/office/drawing/2014/main" val="3272421421"/>
                  </a:ext>
                </a:extLst>
              </a:tr>
              <a:tr h="281897">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1" u="none" strike="noStrike" kern="1200" cap="none" normalizeH="0" baseline="0" dirty="0">
                          <a:ln>
                            <a:noFill/>
                          </a:ln>
                          <a:effectLst/>
                        </a:rPr>
                        <a:t>Target Quality</a:t>
                      </a:r>
                      <a:endParaRPr kumimoji="0" lang="en-US" sz="1200" b="1" i="0" u="none" strike="noStrike" kern="1200" cap="none" normalizeH="0" baseline="0" dirty="0">
                        <a:ln>
                          <a:noFill/>
                        </a:ln>
                        <a:solidFill>
                          <a:schemeClr val="tx1"/>
                        </a:solidFill>
                        <a:effectLst/>
                        <a:latin typeface="+mn-lt"/>
                        <a:ea typeface="+mn-ea"/>
                        <a:cs typeface="Arial" pitchFamily="34" charset="0"/>
                      </a:endParaRPr>
                    </a:p>
                  </a:txBody>
                  <a:tcPr marL="9525" marR="9525" marT="9525" marB="0" anchor="ctr">
                    <a:solidFill>
                      <a:schemeClr val="bg1">
                        <a:lumMod val="95000"/>
                      </a:schemeClr>
                    </a:solidFill>
                  </a:tcPr>
                </a:tc>
                <a:tc>
                  <a:txBody>
                    <a:bodyPr/>
                    <a:lstStyle/>
                    <a:p>
                      <a:pPr algn="ctr"/>
                      <a:r>
                        <a:rPr lang="en-US" sz="1200" dirty="0"/>
                        <a:t>82%</a:t>
                      </a:r>
                    </a:p>
                  </a:txBody>
                  <a:tcPr anchor="ctr">
                    <a:solidFill>
                      <a:schemeClr val="bg1">
                        <a:lumMod val="95000"/>
                      </a:schemeClr>
                    </a:solidFill>
                  </a:tcPr>
                </a:tc>
                <a:tc>
                  <a:txBody>
                    <a:bodyPr/>
                    <a:lstStyle/>
                    <a:p>
                      <a:pPr algn="ctr"/>
                      <a:r>
                        <a:rPr lang="en-US" sz="1200" dirty="0"/>
                        <a:t>85%</a:t>
                      </a:r>
                    </a:p>
                  </a:txBody>
                  <a:tcPr anchor="ctr">
                    <a:solidFill>
                      <a:schemeClr val="bg1">
                        <a:lumMod val="95000"/>
                      </a:schemeClr>
                    </a:solidFill>
                  </a:tcPr>
                </a:tc>
                <a:tc>
                  <a:txBody>
                    <a:bodyPr/>
                    <a:lstStyle/>
                    <a:p>
                      <a:pPr algn="ctr"/>
                      <a:r>
                        <a:rPr lang="en-US" sz="1200" dirty="0"/>
                        <a:t>88%</a:t>
                      </a:r>
                    </a:p>
                  </a:txBody>
                  <a:tcPr anchor="ctr">
                    <a:solidFill>
                      <a:schemeClr val="bg1">
                        <a:lumMod val="95000"/>
                      </a:schemeClr>
                    </a:solidFill>
                  </a:tcPr>
                </a:tc>
                <a:tc>
                  <a:txBody>
                    <a:bodyPr/>
                    <a:lstStyle/>
                    <a:p>
                      <a:pPr algn="ctr"/>
                      <a:r>
                        <a:rPr lang="en-US" sz="1200" dirty="0"/>
                        <a:t>90%</a:t>
                      </a:r>
                    </a:p>
                  </a:txBody>
                  <a:tcPr anchor="ctr">
                    <a:solidFill>
                      <a:schemeClr val="bg1">
                        <a:lumMod val="95000"/>
                      </a:schemeClr>
                    </a:solidFill>
                  </a:tcPr>
                </a:tc>
                <a:tc>
                  <a:txBody>
                    <a:bodyPr/>
                    <a:lstStyle/>
                    <a:p>
                      <a:pPr algn="ctr"/>
                      <a:r>
                        <a:rPr lang="en-US" sz="1200" dirty="0"/>
                        <a:t>92%</a:t>
                      </a:r>
                    </a:p>
                  </a:txBody>
                  <a:tcPr anchor="ctr">
                    <a:solidFill>
                      <a:schemeClr val="bg1">
                        <a:lumMod val="95000"/>
                      </a:schemeClr>
                    </a:solidFill>
                  </a:tcPr>
                </a:tc>
                <a:tc>
                  <a:txBody>
                    <a:bodyPr/>
                    <a:lstStyle/>
                    <a:p>
                      <a:pPr algn="ctr"/>
                      <a:endParaRPr lang="en-US" sz="1200" dirty="0"/>
                    </a:p>
                  </a:txBody>
                  <a:tcPr anchor="ctr">
                    <a:solidFill>
                      <a:schemeClr val="bg1">
                        <a:lumMod val="95000"/>
                      </a:schemeClr>
                    </a:solidFill>
                  </a:tcPr>
                </a:tc>
                <a:extLst>
                  <a:ext uri="{0D108BD9-81ED-4DB2-BD59-A6C34878D82A}">
                    <a16:rowId xmlns:a16="http://schemas.microsoft.com/office/drawing/2014/main" val="3180568569"/>
                  </a:ext>
                </a:extLst>
              </a:tr>
            </a:tbl>
          </a:graphicData>
        </a:graphic>
      </p:graphicFrame>
    </p:spTree>
    <p:extLst>
      <p:ext uri="{BB962C8B-B14F-4D97-AF65-F5344CB8AC3E}">
        <p14:creationId xmlns:p14="http://schemas.microsoft.com/office/powerpoint/2010/main" val="197811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8"/>
          <p:cNvSpPr>
            <a:spLocks noGrp="1"/>
          </p:cNvSpPr>
          <p:nvPr>
            <p:ph type="body" sz="quarter" idx="13"/>
          </p:nvPr>
        </p:nvSpPr>
        <p:spPr>
          <a:xfrm>
            <a:off x="389964" y="73281"/>
            <a:ext cx="9624163" cy="585920"/>
          </a:xfrm>
        </p:spPr>
        <p:txBody>
          <a:bodyPr>
            <a:normAutofit/>
          </a:bodyPr>
          <a:lstStyle/>
          <a:p>
            <a:r>
              <a:rPr lang="en-US" sz="2400" cap="none" dirty="0"/>
              <a:t>OPEN ITEMS, ISSUES AND RISKS</a:t>
            </a:r>
          </a:p>
        </p:txBody>
      </p:sp>
      <p:graphicFrame>
        <p:nvGraphicFramePr>
          <p:cNvPr id="9" name="Table 8"/>
          <p:cNvGraphicFramePr>
            <a:graphicFrameLocks noGrp="1"/>
          </p:cNvGraphicFramePr>
          <p:nvPr>
            <p:extLst>
              <p:ext uri="{D42A27DB-BD31-4B8C-83A1-F6EECF244321}">
                <p14:modId xmlns:p14="http://schemas.microsoft.com/office/powerpoint/2010/main" val="4148619395"/>
              </p:ext>
            </p:extLst>
          </p:nvPr>
        </p:nvGraphicFramePr>
        <p:xfrm>
          <a:off x="428065" y="1190958"/>
          <a:ext cx="11392900" cy="1884102"/>
        </p:xfrm>
        <a:graphic>
          <a:graphicData uri="http://schemas.openxmlformats.org/drawingml/2006/table">
            <a:tbl>
              <a:tblPr firstRow="1" bandRow="1">
                <a:solidFill>
                  <a:srgbClr val="FFC301"/>
                </a:solidFill>
                <a:tableStyleId>{5940675A-B579-460E-94D1-54222C63F5DA}</a:tableStyleId>
              </a:tblPr>
              <a:tblGrid>
                <a:gridCol w="651438">
                  <a:extLst>
                    <a:ext uri="{9D8B030D-6E8A-4147-A177-3AD203B41FA5}">
                      <a16:colId xmlns:a16="http://schemas.microsoft.com/office/drawing/2014/main" val="20000"/>
                    </a:ext>
                  </a:extLst>
                </a:gridCol>
                <a:gridCol w="3568697">
                  <a:extLst>
                    <a:ext uri="{9D8B030D-6E8A-4147-A177-3AD203B41FA5}">
                      <a16:colId xmlns:a16="http://schemas.microsoft.com/office/drawing/2014/main" val="20001"/>
                    </a:ext>
                  </a:extLst>
                </a:gridCol>
                <a:gridCol w="4673601">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165664">
                  <a:extLst>
                    <a:ext uri="{9D8B030D-6E8A-4147-A177-3AD203B41FA5}">
                      <a16:colId xmlns:a16="http://schemas.microsoft.com/office/drawing/2014/main" val="20004"/>
                    </a:ext>
                  </a:extLst>
                </a:gridCol>
              </a:tblGrid>
              <a:tr h="400926">
                <a:tc>
                  <a:txBody>
                    <a:bodyPr/>
                    <a:lstStyle/>
                    <a:p>
                      <a:pPr marL="0" algn="l" rtl="0" eaLnBrk="1" fontAlgn="ctr" latinLnBrk="0" hangingPunct="1">
                        <a:spcBef>
                          <a:spcPts val="0"/>
                        </a:spcBef>
                        <a:spcAft>
                          <a:spcPts val="0"/>
                        </a:spcAft>
                      </a:pPr>
                      <a:r>
                        <a:rPr lang="en-US" sz="1200" b="1" i="0" u="none" strike="noStrike" kern="1200" dirty="0">
                          <a:solidFill>
                            <a:schemeClr val="bg1"/>
                          </a:solidFill>
                          <a:latin typeface="+mn-lt"/>
                          <a:cs typeface="Arial"/>
                        </a:rPr>
                        <a:t>S.No.</a:t>
                      </a:r>
                    </a:p>
                  </a:txBody>
                  <a:tcPr marT="45724" marB="45724"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Open</a:t>
                      </a:r>
                      <a:r>
                        <a:rPr lang="en-US" sz="1200" b="1" i="0" u="none" strike="noStrike" kern="1200" baseline="0" dirty="0">
                          <a:solidFill>
                            <a:schemeClr val="bg1"/>
                          </a:solidFill>
                          <a:latin typeface="+mn-lt"/>
                          <a:cs typeface="Arial"/>
                        </a:rPr>
                        <a:t> items</a:t>
                      </a:r>
                      <a:endParaRPr lang="en-US" sz="1200" b="1" i="0" u="none" strike="noStrike" kern="1200" dirty="0">
                        <a:solidFill>
                          <a:schemeClr val="bg1"/>
                        </a:solidFill>
                        <a:latin typeface="+mn-lt"/>
                        <a:cs typeface="Arial"/>
                      </a:endParaRPr>
                    </a:p>
                  </a:txBody>
                  <a:tcPr marT="45724" marB="45724"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Next Steps</a:t>
                      </a:r>
                    </a:p>
                  </a:txBody>
                  <a:tcPr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Responsibility</a:t>
                      </a:r>
                    </a:p>
                  </a:txBody>
                  <a:tcPr marT="45724" marB="45724"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Target</a:t>
                      </a:r>
                      <a:r>
                        <a:rPr lang="en-US" sz="1200" b="1" i="0" u="none" strike="noStrike" kern="1200" baseline="0" dirty="0">
                          <a:solidFill>
                            <a:schemeClr val="bg1"/>
                          </a:solidFill>
                          <a:latin typeface="+mn-lt"/>
                          <a:cs typeface="Arial"/>
                        </a:rPr>
                        <a:t> Date</a:t>
                      </a:r>
                      <a:endParaRPr lang="en-US" sz="1200" b="1" i="0" u="none" strike="noStrike" kern="1200" dirty="0">
                        <a:solidFill>
                          <a:schemeClr val="bg1"/>
                        </a:solidFill>
                        <a:latin typeface="+mn-lt"/>
                        <a:cs typeface="Arial"/>
                      </a:endParaRPr>
                    </a:p>
                  </a:txBody>
                  <a:tcPr marT="45724" marB="45724" anchor="ctr">
                    <a:solidFill>
                      <a:schemeClr val="tx2"/>
                    </a:solidFill>
                  </a:tcPr>
                </a:tc>
                <a:extLst>
                  <a:ext uri="{0D108BD9-81ED-4DB2-BD59-A6C34878D82A}">
                    <a16:rowId xmlns:a16="http://schemas.microsoft.com/office/drawing/2014/main" val="10000"/>
                  </a:ext>
                </a:extLst>
              </a:tr>
              <a:tr h="494392">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cap="none" normalizeH="0" baseline="0" dirty="0">
                          <a:ln>
                            <a:noFill/>
                          </a:ln>
                          <a:solidFill>
                            <a:schemeClr val="tx1"/>
                          </a:solidFill>
                          <a:effectLst/>
                          <a:latin typeface="+mn-lt"/>
                          <a:cs typeface="Arial" pitchFamily="34" charset="0"/>
                        </a:rPr>
                        <a:t>1</a:t>
                      </a:r>
                    </a:p>
                  </a:txBody>
                  <a:tcPr marT="45724" marB="45724" anchor="ctr"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50000"/>
                        <a:buFont typeface="Arial" pitchFamily="34" charset="0"/>
                        <a:buNone/>
                        <a:tabLst/>
                        <a:defRPr/>
                      </a:pPr>
                      <a:r>
                        <a:rPr lang="en-US" sz="1200" b="0" i="0" u="none" strike="noStrike" kern="1200" dirty="0">
                          <a:solidFill>
                            <a:schemeClr val="tx1"/>
                          </a:solidFill>
                          <a:latin typeface="+mn-lt"/>
                          <a:ea typeface="+mn-ea"/>
                          <a:cs typeface="Arial"/>
                        </a:rPr>
                        <a:t>3</a:t>
                      </a:r>
                      <a:r>
                        <a:rPr lang="en-US" sz="1200" b="0" i="0" u="none" strike="noStrike" kern="1200" baseline="0" dirty="0">
                          <a:solidFill>
                            <a:schemeClr val="tx1"/>
                          </a:solidFill>
                          <a:latin typeface="+mn-lt"/>
                          <a:ea typeface="+mn-ea"/>
                          <a:cs typeface="Arial"/>
                        </a:rPr>
                        <a:t> team members to be certified to conduct Quality Audits for APO and RSA Validation</a:t>
                      </a: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50000"/>
                        <a:buFont typeface="Arial" pitchFamily="34" charset="0"/>
                        <a:buNone/>
                        <a:tabLst/>
                        <a:defRPr/>
                      </a:pPr>
                      <a:r>
                        <a:rPr lang="en-US" sz="1200" b="0" i="0" u="none" strike="noStrike" kern="1200" dirty="0">
                          <a:solidFill>
                            <a:schemeClr val="tx1"/>
                          </a:solidFill>
                          <a:latin typeface="+mn-lt"/>
                          <a:ea typeface="+mn-ea"/>
                          <a:cs typeface="Arial"/>
                        </a:rPr>
                        <a:t>Quality</a:t>
                      </a:r>
                      <a:r>
                        <a:rPr lang="en-US" sz="1200" b="0" i="0" u="none" strike="noStrike" kern="1200" baseline="0" dirty="0">
                          <a:solidFill>
                            <a:schemeClr val="tx1"/>
                          </a:solidFill>
                          <a:latin typeface="+mn-lt"/>
                          <a:ea typeface="+mn-ea"/>
                          <a:cs typeface="Arial"/>
                        </a:rPr>
                        <a:t> Audit u</a:t>
                      </a:r>
                      <a:r>
                        <a:rPr lang="en-US" sz="1200" b="0" i="0" u="none" strike="noStrike" kern="1200" dirty="0">
                          <a:solidFill>
                            <a:schemeClr val="tx1"/>
                          </a:solidFill>
                          <a:latin typeface="+mn-lt"/>
                          <a:ea typeface="+mn-ea"/>
                          <a:cs typeface="Arial"/>
                        </a:rPr>
                        <a:t>pskilling</a:t>
                      </a:r>
                      <a:r>
                        <a:rPr lang="en-US" sz="1200" b="0" i="0" u="none" strike="noStrike" kern="1200" baseline="0" dirty="0">
                          <a:solidFill>
                            <a:schemeClr val="tx1"/>
                          </a:solidFill>
                          <a:latin typeface="+mn-lt"/>
                          <a:ea typeface="+mn-ea"/>
                          <a:cs typeface="Arial"/>
                        </a:rPr>
                        <a:t> sessions started from 9/15, being conducted by Prudential Quality team</a:t>
                      </a: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50000"/>
                        <a:buFont typeface="Arial" pitchFamily="34" charset="0"/>
                        <a:buNone/>
                        <a:tabLst/>
                        <a:defRPr/>
                      </a:pPr>
                      <a:r>
                        <a:rPr lang="en-US" sz="1200" b="0" i="0" u="none" strike="noStrike" kern="1200" dirty="0">
                          <a:solidFill>
                            <a:schemeClr val="tx1"/>
                          </a:solidFill>
                          <a:latin typeface="+mn-lt"/>
                          <a:ea typeface="+mn-ea"/>
                          <a:cs typeface="Arial"/>
                        </a:rPr>
                        <a:t>Prudential</a:t>
                      </a:r>
                    </a:p>
                  </a:txBody>
                  <a:tcPr marT="45724" marB="45724" anchor="ctr"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50000"/>
                        <a:buFont typeface="Arial" pitchFamily="34" charset="0"/>
                        <a:buNone/>
                        <a:tabLst/>
                        <a:defRPr/>
                      </a:pPr>
                      <a:r>
                        <a:rPr lang="en-US" sz="1200" b="0" i="0" u="none" strike="noStrike" kern="1200" dirty="0">
                          <a:solidFill>
                            <a:schemeClr val="tx1"/>
                          </a:solidFill>
                          <a:latin typeface="+mn-lt"/>
                          <a:ea typeface="+mn-ea"/>
                          <a:cs typeface="Arial"/>
                        </a:rPr>
                        <a:t>TBD</a:t>
                      </a:r>
                    </a:p>
                  </a:txBody>
                  <a:tcPr marT="45724" marB="45724" anchor="ctr" horzOverflow="overflow">
                    <a:solidFill>
                      <a:schemeClr val="bg1"/>
                    </a:solidFill>
                  </a:tcPr>
                </a:tc>
                <a:extLst>
                  <a:ext uri="{0D108BD9-81ED-4DB2-BD59-A6C34878D82A}">
                    <a16:rowId xmlns:a16="http://schemas.microsoft.com/office/drawing/2014/main" val="2798726980"/>
                  </a:ext>
                </a:extLst>
              </a:tr>
              <a:tr h="494392">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cap="none" normalizeH="0" baseline="0" dirty="0">
                          <a:ln>
                            <a:noFill/>
                          </a:ln>
                          <a:solidFill>
                            <a:schemeClr val="tx1"/>
                          </a:solidFill>
                          <a:effectLst/>
                          <a:latin typeface="+mn-lt"/>
                          <a:cs typeface="Arial" pitchFamily="34" charset="0"/>
                        </a:rPr>
                        <a:t>2</a:t>
                      </a:r>
                    </a:p>
                  </a:txBody>
                  <a:tcPr marT="45724" marB="45724" anchor="ctr"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extLst>
                  <a:ext uri="{0D108BD9-81ED-4DB2-BD59-A6C34878D82A}">
                    <a16:rowId xmlns:a16="http://schemas.microsoft.com/office/drawing/2014/main" val="3925497940"/>
                  </a:ext>
                </a:extLst>
              </a:tr>
              <a:tr h="494392">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cap="none" normalizeH="0" baseline="0" dirty="0">
                          <a:ln>
                            <a:noFill/>
                          </a:ln>
                          <a:solidFill>
                            <a:schemeClr val="tx1"/>
                          </a:solidFill>
                          <a:effectLst/>
                          <a:latin typeface="+mn-lt"/>
                          <a:cs typeface="Arial" pitchFamily="34" charset="0"/>
                        </a:rPr>
                        <a:t>3</a:t>
                      </a:r>
                    </a:p>
                  </a:txBody>
                  <a:tcPr marT="45724" marB="45724" anchor="ctr"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extLst>
                  <a:ext uri="{0D108BD9-81ED-4DB2-BD59-A6C34878D82A}">
                    <a16:rowId xmlns:a16="http://schemas.microsoft.com/office/drawing/2014/main" val="1584722562"/>
                  </a:ext>
                </a:extLst>
              </a:tr>
            </a:tbl>
          </a:graphicData>
        </a:graphic>
      </p:graphicFrame>
      <p:sp>
        <p:nvSpPr>
          <p:cNvPr id="10" name="TextBox 9"/>
          <p:cNvSpPr txBox="1"/>
          <p:nvPr/>
        </p:nvSpPr>
        <p:spPr>
          <a:xfrm>
            <a:off x="389964" y="871366"/>
            <a:ext cx="1107676" cy="215444"/>
          </a:xfrm>
          <a:prstGeom prst="rect">
            <a:avLst/>
          </a:prstGeom>
          <a:noFill/>
        </p:spPr>
        <p:txBody>
          <a:bodyPr wrap="none" lIns="0" tIns="0" rIns="0" bIns="0" rtlCol="0">
            <a:spAutoFit/>
          </a:bodyPr>
          <a:lstStyle/>
          <a:p>
            <a:r>
              <a:rPr lang="en-US" sz="1400" b="1" u="sng" dirty="0"/>
              <a:t>OPEN ITEMS</a:t>
            </a:r>
          </a:p>
        </p:txBody>
      </p:sp>
      <p:graphicFrame>
        <p:nvGraphicFramePr>
          <p:cNvPr id="7" name="Table 6"/>
          <p:cNvGraphicFramePr>
            <a:graphicFrameLocks noGrp="1"/>
          </p:cNvGraphicFramePr>
          <p:nvPr>
            <p:extLst>
              <p:ext uri="{D42A27DB-BD31-4B8C-83A1-F6EECF244321}">
                <p14:modId xmlns:p14="http://schemas.microsoft.com/office/powerpoint/2010/main" val="1782199578"/>
              </p:ext>
            </p:extLst>
          </p:nvPr>
        </p:nvGraphicFramePr>
        <p:xfrm>
          <a:off x="466166" y="5229953"/>
          <a:ext cx="11325501" cy="953762"/>
        </p:xfrm>
        <a:graphic>
          <a:graphicData uri="http://schemas.openxmlformats.org/drawingml/2006/table">
            <a:tbl>
              <a:tblPr firstRow="1" bandRow="1">
                <a:solidFill>
                  <a:srgbClr val="FFC301"/>
                </a:solidFill>
                <a:tableStyleId>{5940675A-B579-460E-94D1-54222C63F5DA}</a:tableStyleId>
              </a:tblPr>
              <a:tblGrid>
                <a:gridCol w="624884">
                  <a:extLst>
                    <a:ext uri="{9D8B030D-6E8A-4147-A177-3AD203B41FA5}">
                      <a16:colId xmlns:a16="http://schemas.microsoft.com/office/drawing/2014/main" val="20000"/>
                    </a:ext>
                  </a:extLst>
                </a:gridCol>
                <a:gridCol w="3575562">
                  <a:extLst>
                    <a:ext uri="{9D8B030D-6E8A-4147-A177-3AD203B41FA5}">
                      <a16:colId xmlns:a16="http://schemas.microsoft.com/office/drawing/2014/main" val="20001"/>
                    </a:ext>
                  </a:extLst>
                </a:gridCol>
                <a:gridCol w="4654369">
                  <a:extLst>
                    <a:ext uri="{9D8B030D-6E8A-4147-A177-3AD203B41FA5}">
                      <a16:colId xmlns:a16="http://schemas.microsoft.com/office/drawing/2014/main" val="20002"/>
                    </a:ext>
                  </a:extLst>
                </a:gridCol>
                <a:gridCol w="1312606">
                  <a:extLst>
                    <a:ext uri="{9D8B030D-6E8A-4147-A177-3AD203B41FA5}">
                      <a16:colId xmlns:a16="http://schemas.microsoft.com/office/drawing/2014/main" val="20003"/>
                    </a:ext>
                  </a:extLst>
                </a:gridCol>
                <a:gridCol w="1158080">
                  <a:extLst>
                    <a:ext uri="{9D8B030D-6E8A-4147-A177-3AD203B41FA5}">
                      <a16:colId xmlns:a16="http://schemas.microsoft.com/office/drawing/2014/main" val="20004"/>
                    </a:ext>
                  </a:extLst>
                </a:gridCol>
              </a:tblGrid>
              <a:tr h="450894">
                <a:tc>
                  <a:txBody>
                    <a:bodyPr/>
                    <a:lstStyle/>
                    <a:p>
                      <a:pPr marL="0" algn="l" rtl="0" eaLnBrk="1" fontAlgn="ctr" latinLnBrk="0" hangingPunct="1">
                        <a:spcBef>
                          <a:spcPts val="0"/>
                        </a:spcBef>
                        <a:spcAft>
                          <a:spcPts val="0"/>
                        </a:spcAft>
                      </a:pPr>
                      <a:r>
                        <a:rPr lang="en-US" sz="1200" b="1" i="0" u="none" strike="noStrike" kern="1200" dirty="0">
                          <a:solidFill>
                            <a:schemeClr val="bg1"/>
                          </a:solidFill>
                          <a:latin typeface="+mn-lt"/>
                          <a:cs typeface="Arial"/>
                        </a:rPr>
                        <a:t>S.No.</a:t>
                      </a:r>
                    </a:p>
                  </a:txBody>
                  <a:tcPr marT="45724" marB="45724"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Open</a:t>
                      </a:r>
                      <a:r>
                        <a:rPr lang="en-US" sz="1200" b="1" i="0" u="none" strike="noStrike" kern="1200" baseline="0" dirty="0">
                          <a:solidFill>
                            <a:schemeClr val="bg1"/>
                          </a:solidFill>
                          <a:latin typeface="+mn-lt"/>
                          <a:cs typeface="Arial"/>
                        </a:rPr>
                        <a:t> Risk</a:t>
                      </a:r>
                      <a:endParaRPr lang="en-US" sz="1200" b="1" i="0" u="none" strike="noStrike" kern="1200" dirty="0">
                        <a:solidFill>
                          <a:schemeClr val="bg1"/>
                        </a:solidFill>
                        <a:latin typeface="+mn-lt"/>
                        <a:cs typeface="Arial"/>
                      </a:endParaRPr>
                    </a:p>
                  </a:txBody>
                  <a:tcPr marT="45724" marB="45724"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Action Plan</a:t>
                      </a:r>
                    </a:p>
                  </a:txBody>
                  <a:tcPr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Responsibility</a:t>
                      </a:r>
                    </a:p>
                  </a:txBody>
                  <a:tcPr marT="45724" marB="45724"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Target</a:t>
                      </a:r>
                      <a:r>
                        <a:rPr lang="en-US" sz="1200" b="1" i="0" u="none" strike="noStrike" kern="1200" baseline="0" dirty="0">
                          <a:solidFill>
                            <a:schemeClr val="bg1"/>
                          </a:solidFill>
                          <a:latin typeface="+mn-lt"/>
                          <a:cs typeface="Arial"/>
                        </a:rPr>
                        <a:t> Date</a:t>
                      </a:r>
                      <a:endParaRPr lang="en-US" sz="1200" b="1" i="0" u="none" strike="noStrike" kern="1200" dirty="0">
                        <a:solidFill>
                          <a:schemeClr val="bg1"/>
                        </a:solidFill>
                        <a:latin typeface="+mn-lt"/>
                        <a:cs typeface="Arial"/>
                      </a:endParaRPr>
                    </a:p>
                  </a:txBody>
                  <a:tcPr marT="45724" marB="45724" anchor="ctr">
                    <a:solidFill>
                      <a:schemeClr val="tx2"/>
                    </a:solidFill>
                  </a:tcPr>
                </a:tc>
                <a:extLst>
                  <a:ext uri="{0D108BD9-81ED-4DB2-BD59-A6C34878D82A}">
                    <a16:rowId xmlns:a16="http://schemas.microsoft.com/office/drawing/2014/main" val="10000"/>
                  </a:ext>
                </a:extLst>
              </a:tr>
              <a:tr h="502868">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cap="none" normalizeH="0" baseline="0" dirty="0">
                          <a:ln>
                            <a:noFill/>
                          </a:ln>
                          <a:solidFill>
                            <a:schemeClr val="tx1"/>
                          </a:solidFill>
                          <a:effectLst/>
                          <a:latin typeface="+mn-lt"/>
                          <a:cs typeface="Arial" pitchFamily="34" charset="0"/>
                        </a:rPr>
                        <a:t>1</a:t>
                      </a:r>
                    </a:p>
                  </a:txBody>
                  <a:tcPr marT="45724" marB="45724" anchor="ctr" horzOverflow="overflow">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lang="en-US" sz="1200" b="0" kern="0" dirty="0">
                          <a:solidFill>
                            <a:srgbClr val="000000"/>
                          </a:solidFill>
                        </a:rPr>
                        <a:t>None</a:t>
                      </a:r>
                    </a:p>
                  </a:txBody>
                  <a:tcPr marT="45724" marB="45724" anchor="ctr"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baseline="0" dirty="0">
                        <a:solidFill>
                          <a:schemeClr val="tx1"/>
                        </a:solidFill>
                        <a:latin typeface="+mn-lt"/>
                        <a:ea typeface="+mn-ea"/>
                        <a:cs typeface="Arial"/>
                      </a:endParaRPr>
                    </a:p>
                  </a:txBody>
                  <a:tcPr marT="45724" marB="45724" anchor="ctr">
                    <a:solidFill>
                      <a:schemeClr val="bg1"/>
                    </a:solidFill>
                  </a:tcPr>
                </a:tc>
                <a:tc>
                  <a:txBody>
                    <a:bodyPr/>
                    <a:lstStyle/>
                    <a:p>
                      <a:pPr algn="ctr" rtl="0" fontAlgn="ctr"/>
                      <a:endParaRPr lang="en-US" sz="1200" b="0" i="0" u="none" strike="noStrike" dirty="0">
                        <a:solidFill>
                          <a:schemeClr val="tx1"/>
                        </a:solidFill>
                        <a:effectLst/>
                        <a:latin typeface="+mn-lt"/>
                      </a:endParaRPr>
                    </a:p>
                  </a:txBody>
                  <a:tcPr marT="45724" marB="45724" anchor="ctr" horzOverflow="overflow">
                    <a:solidFill>
                      <a:schemeClr val="bg1"/>
                    </a:solidFill>
                  </a:tcPr>
                </a:tc>
                <a:tc>
                  <a:txBody>
                    <a:bodyPr/>
                    <a:lstStyle/>
                    <a:p>
                      <a:pPr algn="ctr" rtl="0" fontAlgn="ctr"/>
                      <a:endParaRPr lang="en-US" sz="1200" b="0" i="0" u="none" strike="noStrike" dirty="0">
                        <a:solidFill>
                          <a:schemeClr val="tx1"/>
                        </a:solidFill>
                        <a:effectLst/>
                        <a:latin typeface="+mn-lt"/>
                      </a:endParaRPr>
                    </a:p>
                  </a:txBody>
                  <a:tcPr marT="45724" marB="45724"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28065" y="4904564"/>
            <a:ext cx="549831" cy="215444"/>
          </a:xfrm>
          <a:prstGeom prst="rect">
            <a:avLst/>
          </a:prstGeom>
          <a:noFill/>
        </p:spPr>
        <p:txBody>
          <a:bodyPr wrap="none" lIns="0" tIns="0" rIns="0" bIns="0" rtlCol="0">
            <a:spAutoFit/>
          </a:bodyPr>
          <a:lstStyle/>
          <a:p>
            <a:r>
              <a:rPr lang="en-US" sz="1400" b="1" u="sng" dirty="0"/>
              <a:t>RISKS</a:t>
            </a:r>
          </a:p>
        </p:txBody>
      </p:sp>
      <p:graphicFrame>
        <p:nvGraphicFramePr>
          <p:cNvPr id="11" name="Table 10"/>
          <p:cNvGraphicFramePr>
            <a:graphicFrameLocks noGrp="1"/>
          </p:cNvGraphicFramePr>
          <p:nvPr>
            <p:extLst>
              <p:ext uri="{D42A27DB-BD31-4B8C-83A1-F6EECF244321}">
                <p14:modId xmlns:p14="http://schemas.microsoft.com/office/powerpoint/2010/main" val="3675438603"/>
              </p:ext>
            </p:extLst>
          </p:nvPr>
        </p:nvGraphicFramePr>
        <p:xfrm>
          <a:off x="466166" y="3726113"/>
          <a:ext cx="11325500" cy="791096"/>
        </p:xfrm>
        <a:graphic>
          <a:graphicData uri="http://schemas.openxmlformats.org/drawingml/2006/table">
            <a:tbl>
              <a:tblPr firstRow="1" bandRow="1">
                <a:solidFill>
                  <a:srgbClr val="FFC301"/>
                </a:solidFill>
                <a:tableStyleId>{5940675A-B579-460E-94D1-54222C63F5DA}</a:tableStyleId>
              </a:tblPr>
              <a:tblGrid>
                <a:gridCol w="629702">
                  <a:extLst>
                    <a:ext uri="{9D8B030D-6E8A-4147-A177-3AD203B41FA5}">
                      <a16:colId xmlns:a16="http://schemas.microsoft.com/office/drawing/2014/main" val="20000"/>
                    </a:ext>
                  </a:extLst>
                </a:gridCol>
                <a:gridCol w="3565033">
                  <a:extLst>
                    <a:ext uri="{9D8B030D-6E8A-4147-A177-3AD203B41FA5}">
                      <a16:colId xmlns:a16="http://schemas.microsoft.com/office/drawing/2014/main" val="20001"/>
                    </a:ext>
                  </a:extLst>
                </a:gridCol>
                <a:gridCol w="4673600">
                  <a:extLst>
                    <a:ext uri="{9D8B030D-6E8A-4147-A177-3AD203B41FA5}">
                      <a16:colId xmlns:a16="http://schemas.microsoft.com/office/drawing/2014/main" val="20002"/>
                    </a:ext>
                  </a:extLst>
                </a:gridCol>
                <a:gridCol w="1308100">
                  <a:extLst>
                    <a:ext uri="{9D8B030D-6E8A-4147-A177-3AD203B41FA5}">
                      <a16:colId xmlns:a16="http://schemas.microsoft.com/office/drawing/2014/main" val="20003"/>
                    </a:ext>
                  </a:extLst>
                </a:gridCol>
                <a:gridCol w="1149065">
                  <a:extLst>
                    <a:ext uri="{9D8B030D-6E8A-4147-A177-3AD203B41FA5}">
                      <a16:colId xmlns:a16="http://schemas.microsoft.com/office/drawing/2014/main" val="20004"/>
                    </a:ext>
                  </a:extLst>
                </a:gridCol>
              </a:tblGrid>
              <a:tr h="246785">
                <a:tc>
                  <a:txBody>
                    <a:bodyPr/>
                    <a:lstStyle/>
                    <a:p>
                      <a:pPr marL="0" algn="l" rtl="0" eaLnBrk="1" fontAlgn="ctr" latinLnBrk="0" hangingPunct="1">
                        <a:spcBef>
                          <a:spcPts val="0"/>
                        </a:spcBef>
                        <a:spcAft>
                          <a:spcPts val="0"/>
                        </a:spcAft>
                      </a:pPr>
                      <a:r>
                        <a:rPr lang="en-US" sz="1200" b="1" i="0" u="none" strike="noStrike" kern="1200" dirty="0">
                          <a:solidFill>
                            <a:schemeClr val="bg1"/>
                          </a:solidFill>
                          <a:latin typeface="+mn-lt"/>
                          <a:cs typeface="Arial"/>
                        </a:rPr>
                        <a:t>S.No.</a:t>
                      </a:r>
                    </a:p>
                  </a:txBody>
                  <a:tcPr marT="45724" marB="45724"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Open</a:t>
                      </a:r>
                      <a:r>
                        <a:rPr lang="en-US" sz="1200" b="1" i="0" u="none" strike="noStrike" kern="1200" baseline="0" dirty="0">
                          <a:solidFill>
                            <a:schemeClr val="bg1"/>
                          </a:solidFill>
                          <a:latin typeface="+mn-lt"/>
                          <a:cs typeface="Arial"/>
                        </a:rPr>
                        <a:t> Issues</a:t>
                      </a:r>
                      <a:endParaRPr lang="en-US" sz="1200" b="1" i="0" u="none" strike="noStrike" kern="1200" dirty="0">
                        <a:solidFill>
                          <a:schemeClr val="bg1"/>
                        </a:solidFill>
                        <a:latin typeface="+mn-lt"/>
                        <a:cs typeface="Arial"/>
                      </a:endParaRPr>
                    </a:p>
                  </a:txBody>
                  <a:tcPr marT="45724" marB="45724"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Action Plan</a:t>
                      </a:r>
                    </a:p>
                  </a:txBody>
                  <a:tcPr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Responsibility</a:t>
                      </a:r>
                    </a:p>
                  </a:txBody>
                  <a:tcPr marT="45724" marB="45724" anchor="ctr">
                    <a:solidFill>
                      <a:schemeClr val="tx2"/>
                    </a:solidFill>
                  </a:tcPr>
                </a:tc>
                <a:tc>
                  <a:txBody>
                    <a:bodyPr/>
                    <a:lstStyle/>
                    <a:p>
                      <a:pPr marL="0" algn="ctr" rtl="0" eaLnBrk="1" fontAlgn="ctr" latinLnBrk="0" hangingPunct="1">
                        <a:spcBef>
                          <a:spcPts val="0"/>
                        </a:spcBef>
                        <a:spcAft>
                          <a:spcPts val="0"/>
                        </a:spcAft>
                      </a:pPr>
                      <a:r>
                        <a:rPr lang="en-US" sz="1200" b="1" i="0" u="none" strike="noStrike" kern="1200" dirty="0">
                          <a:solidFill>
                            <a:schemeClr val="bg1"/>
                          </a:solidFill>
                          <a:latin typeface="+mn-lt"/>
                          <a:cs typeface="Arial"/>
                        </a:rPr>
                        <a:t>Target</a:t>
                      </a:r>
                      <a:r>
                        <a:rPr lang="en-US" sz="1200" b="1" i="0" u="none" strike="noStrike" kern="1200" baseline="0" dirty="0">
                          <a:solidFill>
                            <a:schemeClr val="bg1"/>
                          </a:solidFill>
                          <a:latin typeface="+mn-lt"/>
                          <a:cs typeface="Arial"/>
                        </a:rPr>
                        <a:t> Date</a:t>
                      </a:r>
                      <a:endParaRPr lang="en-US" sz="1200" b="1" i="0" u="none" strike="noStrike" kern="1200" dirty="0">
                        <a:solidFill>
                          <a:schemeClr val="bg1"/>
                        </a:solidFill>
                        <a:latin typeface="+mn-lt"/>
                        <a:cs typeface="Arial"/>
                      </a:endParaRPr>
                    </a:p>
                  </a:txBody>
                  <a:tcPr marT="45724" marB="45724" anchor="ctr">
                    <a:solidFill>
                      <a:schemeClr val="tx2"/>
                    </a:solidFill>
                  </a:tcPr>
                </a:tc>
                <a:extLst>
                  <a:ext uri="{0D108BD9-81ED-4DB2-BD59-A6C34878D82A}">
                    <a16:rowId xmlns:a16="http://schemas.microsoft.com/office/drawing/2014/main" val="10000"/>
                  </a:ext>
                </a:extLst>
              </a:tr>
              <a:tr h="516768">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sz="1200" b="0" i="0" u="none" strike="noStrike" cap="none" normalizeH="0" baseline="0" dirty="0">
                          <a:ln>
                            <a:noFill/>
                          </a:ln>
                          <a:solidFill>
                            <a:schemeClr val="tx1"/>
                          </a:solidFill>
                          <a:effectLst/>
                          <a:latin typeface="+mn-lt"/>
                          <a:cs typeface="Arial" pitchFamily="34" charset="0"/>
                        </a:rPr>
                        <a:t>1</a:t>
                      </a:r>
                    </a:p>
                  </a:txBody>
                  <a:tcPr marT="45724" marB="45724" anchor="ctr" horzOverflow="overflow">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lang="en-US" sz="1200" b="0" kern="0" dirty="0">
                          <a:solidFill>
                            <a:srgbClr val="000000"/>
                          </a:solidFill>
                        </a:rPr>
                        <a:t>None</a:t>
                      </a:r>
                    </a:p>
                  </a:txBody>
                  <a:tcPr marT="45724" marB="45724" anchor="ctr"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50000"/>
                        <a:buFont typeface="Arial" pitchFamily="34" charset="0"/>
                        <a:buNone/>
                        <a:tabLst/>
                        <a:defRPr/>
                      </a:pPr>
                      <a:endParaRPr lang="en-US" sz="1200" b="0" i="0" u="none" strike="noStrike" kern="1200" baseline="0" dirty="0">
                        <a:solidFill>
                          <a:schemeClr val="tx1"/>
                        </a:solidFill>
                        <a:latin typeface="+mn-lt"/>
                        <a:ea typeface="+mn-ea"/>
                        <a:cs typeface="Arial"/>
                      </a:endParaRPr>
                    </a:p>
                  </a:txBody>
                  <a:tcPr marT="45724" marB="45724" anchor="c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latin typeface="+mn-lt"/>
                        <a:ea typeface="+mn-ea"/>
                        <a:cs typeface="Arial"/>
                      </a:endParaRPr>
                    </a:p>
                  </a:txBody>
                  <a:tcPr marT="45724" marB="45724" anchor="ctr" horzOverflow="overflow">
                    <a:solidFill>
                      <a:schemeClr val="bg1"/>
                    </a:solidFill>
                  </a:tcPr>
                </a:tc>
                <a:tc>
                  <a:txBody>
                    <a:bodyPr/>
                    <a:lstStyle/>
                    <a:p>
                      <a:pPr algn="ctr" rtl="0" fontAlgn="ctr"/>
                      <a:endParaRPr lang="en-US" sz="1200" b="0" i="0" u="none" strike="noStrike" dirty="0">
                        <a:solidFill>
                          <a:schemeClr val="tx1"/>
                        </a:solidFill>
                        <a:effectLst/>
                        <a:latin typeface="+mn-lt"/>
                      </a:endParaRPr>
                    </a:p>
                  </a:txBody>
                  <a:tcPr marT="45724" marB="45724"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12" name="TextBox 11"/>
          <p:cNvSpPr txBox="1"/>
          <p:nvPr/>
        </p:nvSpPr>
        <p:spPr>
          <a:xfrm>
            <a:off x="428065" y="3415473"/>
            <a:ext cx="660437" cy="215444"/>
          </a:xfrm>
          <a:prstGeom prst="rect">
            <a:avLst/>
          </a:prstGeom>
          <a:noFill/>
        </p:spPr>
        <p:txBody>
          <a:bodyPr wrap="none" lIns="0" tIns="0" rIns="0" bIns="0" rtlCol="0">
            <a:spAutoFit/>
          </a:bodyPr>
          <a:lstStyle/>
          <a:p>
            <a:r>
              <a:rPr lang="en-US" sz="1400" b="1" u="sng" dirty="0"/>
              <a:t>ISSUES</a:t>
            </a:r>
          </a:p>
        </p:txBody>
      </p:sp>
    </p:spTree>
    <p:extLst>
      <p:ext uri="{BB962C8B-B14F-4D97-AF65-F5344CB8AC3E}">
        <p14:creationId xmlns:p14="http://schemas.microsoft.com/office/powerpoint/2010/main" val="361094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Annexure</a:t>
            </a:r>
          </a:p>
        </p:txBody>
      </p:sp>
    </p:spTree>
    <p:extLst>
      <p:ext uri="{BB962C8B-B14F-4D97-AF65-F5344CB8AC3E}">
        <p14:creationId xmlns:p14="http://schemas.microsoft.com/office/powerpoint/2010/main" val="155239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Proposed ramp plan</a:t>
            </a:r>
          </a:p>
        </p:txBody>
      </p:sp>
      <p:sp>
        <p:nvSpPr>
          <p:cNvPr id="5" name="Rectangle 4"/>
          <p:cNvSpPr/>
          <p:nvPr/>
        </p:nvSpPr>
        <p:spPr>
          <a:xfrm>
            <a:off x="1952558" y="3821665"/>
            <a:ext cx="9552513" cy="119232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FF6503"/>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Cases processed by EXL resources during initial weeks of ramp to be audited 100% by Prudential auditors and feedback to be provided within 24 hours to ensure processors are not making repeated errors</a:t>
            </a:r>
          </a:p>
          <a:p>
            <a:pPr marL="171450" marR="0" lvl="0" indent="-171450" algn="l" defTabSz="914400" rtl="0" eaLnBrk="1" fontAlgn="auto" latinLnBrk="0" hangingPunct="1">
              <a:lnSpc>
                <a:spcPct val="100000"/>
              </a:lnSpc>
              <a:spcBef>
                <a:spcPts val="0"/>
              </a:spcBef>
              <a:spcAft>
                <a:spcPts val="0"/>
              </a:spcAft>
              <a:buClr>
                <a:srgbClr val="FF6503"/>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Percentage of claims reviewed by the coach will ramp-down as team members becomes more proficient in claims processing. Ultimately, the goal is to move to random auditing.  </a:t>
            </a:r>
          </a:p>
          <a:p>
            <a:pPr marL="171450" marR="0" lvl="0" indent="-171450" algn="l" defTabSz="914400" rtl="0" eaLnBrk="1" fontAlgn="auto" latinLnBrk="0" hangingPunct="1">
              <a:lnSpc>
                <a:spcPct val="100000"/>
              </a:lnSpc>
              <a:spcBef>
                <a:spcPts val="0"/>
              </a:spcBef>
              <a:spcAft>
                <a:spcPts val="0"/>
              </a:spcAft>
              <a:buClr>
                <a:srgbClr val="FF6503"/>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Final movement to random quality auditing will be determined by Prudential Supervisor and Analysts and will be based on individual performance</a:t>
            </a:r>
          </a:p>
          <a:p>
            <a:pPr marL="171450" marR="0" lvl="0" indent="-171450" algn="l" defTabSz="914400" rtl="0" eaLnBrk="1" fontAlgn="auto" latinLnBrk="0" hangingPunct="1">
              <a:lnSpc>
                <a:spcPct val="100000"/>
              </a:lnSpc>
              <a:spcBef>
                <a:spcPts val="0"/>
              </a:spcBef>
              <a:spcAft>
                <a:spcPts val="0"/>
              </a:spcAft>
              <a:buClr>
                <a:srgbClr val="FF6503"/>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Checkpoint Tollgate to review the performance and declare steady state phase</a:t>
            </a:r>
          </a:p>
        </p:txBody>
      </p:sp>
      <p:sp>
        <p:nvSpPr>
          <p:cNvPr id="6" name="Rectangle 5"/>
          <p:cNvSpPr/>
          <p:nvPr/>
        </p:nvSpPr>
        <p:spPr>
          <a:xfrm>
            <a:off x="1952557" y="5314953"/>
            <a:ext cx="9552515" cy="849411"/>
          </a:xfrm>
          <a:prstGeom prst="rect">
            <a:avLst/>
          </a:prstGeom>
          <a:ln>
            <a:solidFill>
              <a:schemeClr val="bg1">
                <a:lumMod val="75000"/>
              </a:schemeClr>
            </a:solidFill>
          </a:ln>
        </p:spPr>
        <p:txBody>
          <a:bodyPr wrap="square" anchor="ctr">
            <a:noAutofit/>
          </a:bodyPr>
          <a:lstStyle/>
          <a:p>
            <a:pPr marL="177800" marR="0" lvl="0" indent="-177800" algn="l" defTabSz="914400" rtl="0" eaLnBrk="1" fontAlgn="auto" latinLnBrk="0" hangingPunct="1">
              <a:lnSpc>
                <a:spcPct val="115000"/>
              </a:lnSpc>
              <a:spcBef>
                <a:spcPts val="0"/>
              </a:spcBef>
              <a:spcAft>
                <a:spcPts val="0"/>
              </a:spcAft>
              <a:buClr>
                <a:srgbClr val="FF6503"/>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rPr>
              <a:t>EXL to share weekly ramp dashboard with Prudential stakeholders, covering performance snapshot of the team for previous week</a:t>
            </a:r>
          </a:p>
          <a:p>
            <a:pPr marL="177800" marR="0" lvl="0" indent="-177800" algn="l" defTabSz="914400" rtl="0" eaLnBrk="1" fontAlgn="auto" latinLnBrk="0" hangingPunct="1">
              <a:lnSpc>
                <a:spcPct val="115000"/>
              </a:lnSpc>
              <a:spcBef>
                <a:spcPts val="0"/>
              </a:spcBef>
              <a:spcAft>
                <a:spcPts val="0"/>
              </a:spcAft>
              <a:buClr>
                <a:srgbClr val="FF6503"/>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rPr>
              <a:t>Weekly Calibration call between Prudential &amp; EXL teams to minimize knowledge gaps.</a:t>
            </a:r>
          </a:p>
          <a:p>
            <a:pPr marL="177800" marR="0" lvl="0" indent="-177800" algn="l" defTabSz="914400" rtl="0" eaLnBrk="1" fontAlgn="auto" latinLnBrk="0" hangingPunct="1">
              <a:lnSpc>
                <a:spcPct val="115000"/>
              </a:lnSpc>
              <a:spcBef>
                <a:spcPts val="0"/>
              </a:spcBef>
              <a:spcAft>
                <a:spcPts val="0"/>
              </a:spcAft>
              <a:buClr>
                <a:srgbClr val="FF6503"/>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rPr>
              <a:t>Weekly ramp performance review meeting between Prudential and EXL stakeholders to discuss performance and share feedbacks</a:t>
            </a:r>
          </a:p>
        </p:txBody>
      </p:sp>
      <p:graphicFrame>
        <p:nvGraphicFramePr>
          <p:cNvPr id="7" name="Table 6"/>
          <p:cNvGraphicFramePr>
            <a:graphicFrameLocks noGrp="1"/>
          </p:cNvGraphicFramePr>
          <p:nvPr>
            <p:extLst>
              <p:ext uri="{D42A27DB-BD31-4B8C-83A1-F6EECF244321}">
                <p14:modId xmlns:p14="http://schemas.microsoft.com/office/powerpoint/2010/main" val="746405624"/>
              </p:ext>
            </p:extLst>
          </p:nvPr>
        </p:nvGraphicFramePr>
        <p:xfrm>
          <a:off x="609600" y="967259"/>
          <a:ext cx="11318547" cy="1616993"/>
        </p:xfrm>
        <a:graphic>
          <a:graphicData uri="http://schemas.openxmlformats.org/drawingml/2006/table">
            <a:tbl>
              <a:tblPr firstRow="1" firstCol="1" bandRow="1"/>
              <a:tblGrid>
                <a:gridCol w="1159999">
                  <a:extLst>
                    <a:ext uri="{9D8B030D-6E8A-4147-A177-3AD203B41FA5}">
                      <a16:colId xmlns:a16="http://schemas.microsoft.com/office/drawing/2014/main" val="2880321734"/>
                    </a:ext>
                  </a:extLst>
                </a:gridCol>
                <a:gridCol w="1025452">
                  <a:extLst>
                    <a:ext uri="{9D8B030D-6E8A-4147-A177-3AD203B41FA5}">
                      <a16:colId xmlns:a16="http://schemas.microsoft.com/office/drawing/2014/main" val="20001"/>
                    </a:ext>
                  </a:extLst>
                </a:gridCol>
                <a:gridCol w="652364">
                  <a:extLst>
                    <a:ext uri="{9D8B030D-6E8A-4147-A177-3AD203B41FA5}">
                      <a16:colId xmlns:a16="http://schemas.microsoft.com/office/drawing/2014/main" val="20002"/>
                    </a:ext>
                  </a:extLst>
                </a:gridCol>
                <a:gridCol w="652364">
                  <a:extLst>
                    <a:ext uri="{9D8B030D-6E8A-4147-A177-3AD203B41FA5}">
                      <a16:colId xmlns:a16="http://schemas.microsoft.com/office/drawing/2014/main" val="20003"/>
                    </a:ext>
                  </a:extLst>
                </a:gridCol>
                <a:gridCol w="652364">
                  <a:extLst>
                    <a:ext uri="{9D8B030D-6E8A-4147-A177-3AD203B41FA5}">
                      <a16:colId xmlns:a16="http://schemas.microsoft.com/office/drawing/2014/main" val="20004"/>
                    </a:ext>
                  </a:extLst>
                </a:gridCol>
                <a:gridCol w="652364">
                  <a:extLst>
                    <a:ext uri="{9D8B030D-6E8A-4147-A177-3AD203B41FA5}">
                      <a16:colId xmlns:a16="http://schemas.microsoft.com/office/drawing/2014/main" val="20005"/>
                    </a:ext>
                  </a:extLst>
                </a:gridCol>
                <a:gridCol w="652364">
                  <a:extLst>
                    <a:ext uri="{9D8B030D-6E8A-4147-A177-3AD203B41FA5}">
                      <a16:colId xmlns:a16="http://schemas.microsoft.com/office/drawing/2014/main" val="1861197586"/>
                    </a:ext>
                  </a:extLst>
                </a:gridCol>
                <a:gridCol w="652364">
                  <a:extLst>
                    <a:ext uri="{9D8B030D-6E8A-4147-A177-3AD203B41FA5}">
                      <a16:colId xmlns:a16="http://schemas.microsoft.com/office/drawing/2014/main" val="803544815"/>
                    </a:ext>
                  </a:extLst>
                </a:gridCol>
                <a:gridCol w="652364">
                  <a:extLst>
                    <a:ext uri="{9D8B030D-6E8A-4147-A177-3AD203B41FA5}">
                      <a16:colId xmlns:a16="http://schemas.microsoft.com/office/drawing/2014/main" val="401929811"/>
                    </a:ext>
                  </a:extLst>
                </a:gridCol>
                <a:gridCol w="652364">
                  <a:extLst>
                    <a:ext uri="{9D8B030D-6E8A-4147-A177-3AD203B41FA5}">
                      <a16:colId xmlns:a16="http://schemas.microsoft.com/office/drawing/2014/main" val="3426322106"/>
                    </a:ext>
                  </a:extLst>
                </a:gridCol>
                <a:gridCol w="652364">
                  <a:extLst>
                    <a:ext uri="{9D8B030D-6E8A-4147-A177-3AD203B41FA5}">
                      <a16:colId xmlns:a16="http://schemas.microsoft.com/office/drawing/2014/main" val="4162428276"/>
                    </a:ext>
                  </a:extLst>
                </a:gridCol>
                <a:gridCol w="652364">
                  <a:extLst>
                    <a:ext uri="{9D8B030D-6E8A-4147-A177-3AD203B41FA5}">
                      <a16:colId xmlns:a16="http://schemas.microsoft.com/office/drawing/2014/main" val="2049976707"/>
                    </a:ext>
                  </a:extLst>
                </a:gridCol>
                <a:gridCol w="652364">
                  <a:extLst>
                    <a:ext uri="{9D8B030D-6E8A-4147-A177-3AD203B41FA5}">
                      <a16:colId xmlns:a16="http://schemas.microsoft.com/office/drawing/2014/main" val="1684310680"/>
                    </a:ext>
                  </a:extLst>
                </a:gridCol>
                <a:gridCol w="652364">
                  <a:extLst>
                    <a:ext uri="{9D8B030D-6E8A-4147-A177-3AD203B41FA5}">
                      <a16:colId xmlns:a16="http://schemas.microsoft.com/office/drawing/2014/main" val="594053742"/>
                    </a:ext>
                  </a:extLst>
                </a:gridCol>
                <a:gridCol w="652364">
                  <a:extLst>
                    <a:ext uri="{9D8B030D-6E8A-4147-A177-3AD203B41FA5}">
                      <a16:colId xmlns:a16="http://schemas.microsoft.com/office/drawing/2014/main" val="1146793699"/>
                    </a:ext>
                  </a:extLst>
                </a:gridCol>
                <a:gridCol w="652364">
                  <a:extLst>
                    <a:ext uri="{9D8B030D-6E8A-4147-A177-3AD203B41FA5}">
                      <a16:colId xmlns:a16="http://schemas.microsoft.com/office/drawing/2014/main" val="4268172050"/>
                    </a:ext>
                  </a:extLst>
                </a:gridCol>
              </a:tblGrid>
              <a:tr h="310163">
                <a:tc rowSpan="2">
                  <a:txBody>
                    <a:bodyPr/>
                    <a:lstStyle/>
                    <a:p>
                      <a:pPr algn="ctr"/>
                      <a:r>
                        <a:rPr lang="en-US" sz="1100" b="1" dirty="0">
                          <a:solidFill>
                            <a:schemeClr val="bg1"/>
                          </a:solidFill>
                          <a:latin typeface="+mj-lt"/>
                        </a:rPr>
                        <a:t>Process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lvl1pPr marL="0" algn="l" defTabSz="914400" rtl="0" eaLnBrk="1" latinLnBrk="0" hangingPunct="1">
                        <a:defRPr sz="1800" kern="1200">
                          <a:solidFill>
                            <a:schemeClr val="tx1"/>
                          </a:solidFill>
                          <a:latin typeface="Century Gothic"/>
                        </a:defRPr>
                      </a:lvl1pPr>
                      <a:lvl2pPr marL="457200" algn="l" defTabSz="914400" rtl="0" eaLnBrk="1" latinLnBrk="0" hangingPunct="1">
                        <a:defRPr sz="1800" kern="1200">
                          <a:solidFill>
                            <a:schemeClr val="tx1"/>
                          </a:solidFill>
                          <a:latin typeface="Century Gothic"/>
                        </a:defRPr>
                      </a:lvl2pPr>
                      <a:lvl3pPr marL="914400" algn="l" defTabSz="914400" rtl="0" eaLnBrk="1" latinLnBrk="0" hangingPunct="1">
                        <a:defRPr sz="1800" kern="1200">
                          <a:solidFill>
                            <a:schemeClr val="tx1"/>
                          </a:solidFill>
                          <a:latin typeface="Century Gothic"/>
                        </a:defRPr>
                      </a:lvl3pPr>
                      <a:lvl4pPr marL="1371600" algn="l" defTabSz="914400" rtl="0" eaLnBrk="1" latinLnBrk="0" hangingPunct="1">
                        <a:defRPr sz="1800" kern="1200">
                          <a:solidFill>
                            <a:schemeClr val="tx1"/>
                          </a:solidFill>
                          <a:latin typeface="Century Gothic"/>
                        </a:defRPr>
                      </a:lvl4pPr>
                      <a:lvl5pPr marL="1828800" algn="l" defTabSz="914400" rtl="0" eaLnBrk="1" latinLnBrk="0" hangingPunct="1">
                        <a:defRPr sz="1800" kern="1200">
                          <a:solidFill>
                            <a:schemeClr val="tx1"/>
                          </a:solidFill>
                          <a:latin typeface="Century Gothic"/>
                        </a:defRPr>
                      </a:lvl5pPr>
                      <a:lvl6pPr marL="2286000" algn="l" defTabSz="914400" rtl="0" eaLnBrk="1" latinLnBrk="0" hangingPunct="1">
                        <a:defRPr sz="1800" kern="1200">
                          <a:solidFill>
                            <a:schemeClr val="tx1"/>
                          </a:solidFill>
                          <a:latin typeface="Century Gothic"/>
                        </a:defRPr>
                      </a:lvl6pPr>
                      <a:lvl7pPr marL="2743200" algn="l" defTabSz="914400" rtl="0" eaLnBrk="1" latinLnBrk="0" hangingPunct="1">
                        <a:defRPr sz="1800" kern="1200">
                          <a:solidFill>
                            <a:schemeClr val="tx1"/>
                          </a:solidFill>
                          <a:latin typeface="Century Gothic"/>
                        </a:defRPr>
                      </a:lvl7pPr>
                      <a:lvl8pPr marL="3200400" algn="l" defTabSz="914400" rtl="0" eaLnBrk="1" latinLnBrk="0" hangingPunct="1">
                        <a:defRPr sz="1800" kern="1200">
                          <a:solidFill>
                            <a:schemeClr val="tx1"/>
                          </a:solidFill>
                          <a:latin typeface="Century Gothic"/>
                        </a:defRPr>
                      </a:lvl8pPr>
                      <a:lvl9pPr marL="3657600" algn="l" defTabSz="914400" rtl="0" eaLnBrk="1" latinLnBrk="0" hangingPunct="1">
                        <a:defRPr sz="1800" kern="1200">
                          <a:solidFill>
                            <a:schemeClr val="tx1"/>
                          </a:solidFill>
                          <a:latin typeface="Century Gothic"/>
                        </a:defRPr>
                      </a:lvl9pPr>
                    </a:lstStyle>
                    <a:p>
                      <a:pPr algn="ctr"/>
                      <a:r>
                        <a:rPr lang="en-US" sz="1100" b="1" dirty="0">
                          <a:solidFill>
                            <a:schemeClr val="bg1"/>
                          </a:solidFill>
                          <a:latin typeface="+mj-lt"/>
                        </a:rPr>
                        <a:t>Metrics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14">
                  <a:txBody>
                    <a:bodyPr/>
                    <a:lstStyle>
                      <a:lvl1pPr marL="0" algn="l" defTabSz="914400" rtl="0" eaLnBrk="1" latinLnBrk="0" hangingPunct="1">
                        <a:defRPr sz="1800" kern="1200">
                          <a:solidFill>
                            <a:schemeClr val="tx1"/>
                          </a:solidFill>
                          <a:latin typeface="Century Gothic"/>
                        </a:defRPr>
                      </a:lvl1pPr>
                      <a:lvl2pPr marL="457200" algn="l" defTabSz="914400" rtl="0" eaLnBrk="1" latinLnBrk="0" hangingPunct="1">
                        <a:defRPr sz="1800" kern="1200">
                          <a:solidFill>
                            <a:schemeClr val="tx1"/>
                          </a:solidFill>
                          <a:latin typeface="Century Gothic"/>
                        </a:defRPr>
                      </a:lvl2pPr>
                      <a:lvl3pPr marL="914400" algn="l" defTabSz="914400" rtl="0" eaLnBrk="1" latinLnBrk="0" hangingPunct="1">
                        <a:defRPr sz="1800" kern="1200">
                          <a:solidFill>
                            <a:schemeClr val="tx1"/>
                          </a:solidFill>
                          <a:latin typeface="Century Gothic"/>
                        </a:defRPr>
                      </a:lvl3pPr>
                      <a:lvl4pPr marL="1371600" algn="l" defTabSz="914400" rtl="0" eaLnBrk="1" latinLnBrk="0" hangingPunct="1">
                        <a:defRPr sz="1800" kern="1200">
                          <a:solidFill>
                            <a:schemeClr val="tx1"/>
                          </a:solidFill>
                          <a:latin typeface="Century Gothic"/>
                        </a:defRPr>
                      </a:lvl4pPr>
                      <a:lvl5pPr marL="1828800" algn="l" defTabSz="914400" rtl="0" eaLnBrk="1" latinLnBrk="0" hangingPunct="1">
                        <a:defRPr sz="1800" kern="1200">
                          <a:solidFill>
                            <a:schemeClr val="tx1"/>
                          </a:solidFill>
                          <a:latin typeface="Century Gothic"/>
                        </a:defRPr>
                      </a:lvl5pPr>
                      <a:lvl6pPr marL="2286000" algn="l" defTabSz="914400" rtl="0" eaLnBrk="1" latinLnBrk="0" hangingPunct="1">
                        <a:defRPr sz="1800" kern="1200">
                          <a:solidFill>
                            <a:schemeClr val="tx1"/>
                          </a:solidFill>
                          <a:latin typeface="Century Gothic"/>
                        </a:defRPr>
                      </a:lvl6pPr>
                      <a:lvl7pPr marL="2743200" algn="l" defTabSz="914400" rtl="0" eaLnBrk="1" latinLnBrk="0" hangingPunct="1">
                        <a:defRPr sz="1800" kern="1200">
                          <a:solidFill>
                            <a:schemeClr val="tx1"/>
                          </a:solidFill>
                          <a:latin typeface="Century Gothic"/>
                        </a:defRPr>
                      </a:lvl7pPr>
                      <a:lvl8pPr marL="3200400" algn="l" defTabSz="914400" rtl="0" eaLnBrk="1" latinLnBrk="0" hangingPunct="1">
                        <a:defRPr sz="1800" kern="1200">
                          <a:solidFill>
                            <a:schemeClr val="tx1"/>
                          </a:solidFill>
                          <a:latin typeface="Century Gothic"/>
                        </a:defRPr>
                      </a:lvl8pPr>
                      <a:lvl9pPr marL="3657600" algn="l" defTabSz="914400" rtl="0" eaLnBrk="1" latinLnBrk="0" hangingPunct="1">
                        <a:defRPr sz="1800" kern="1200">
                          <a:solidFill>
                            <a:schemeClr val="tx1"/>
                          </a:solidFill>
                          <a:latin typeface="Century Gothic"/>
                        </a:defRPr>
                      </a:lvl9pPr>
                    </a:lstStyle>
                    <a:p>
                      <a:pPr marL="0" marR="0" algn="ctr">
                        <a:lnSpc>
                          <a:spcPct val="115000"/>
                        </a:lnSpc>
                        <a:spcBef>
                          <a:spcPts val="0"/>
                        </a:spcBef>
                        <a:spcAft>
                          <a:spcPts val="0"/>
                        </a:spcAft>
                      </a:pPr>
                      <a:r>
                        <a:rPr lang="en-US" sz="1100" b="1" dirty="0">
                          <a:solidFill>
                            <a:schemeClr val="bg1"/>
                          </a:solidFill>
                          <a:effectLst/>
                          <a:latin typeface="+mj-lt"/>
                          <a:ea typeface="Calibri" panose="020F0502020204030204" pitchFamily="34" charset="0"/>
                          <a:cs typeface="Times New Roman" panose="02020603050405020304" pitchFamily="18" charset="0"/>
                        </a:rPr>
                        <a:t>Ramp Targets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ct val="115000"/>
                        </a:lnSpc>
                        <a:spcBef>
                          <a:spcPts val="0"/>
                        </a:spcBef>
                        <a:spcAft>
                          <a:spcPts val="0"/>
                        </a:spcAft>
                      </a:pPr>
                      <a:endParaRPr lang="en-US" sz="1200" b="1" dirty="0">
                        <a:solidFill>
                          <a:schemeClr val="bg1"/>
                        </a:solidFill>
                        <a:effectLst/>
                        <a:latin typeface="+mj-lt"/>
                        <a:ea typeface="Calibri" panose="020F0502020204030204" pitchFamily="34" charset="0"/>
                        <a:cs typeface="Times New Roman" panose="02020603050405020304" pitchFamily="18" charset="0"/>
                      </a:endParaRPr>
                    </a:p>
                  </a:txBody>
                  <a:tcPr marT="0" marB="0" anchor="ctr">
                    <a:lnL w="12700" cap="flat" cmpd="sng" algn="ctr">
                      <a:solidFill>
                        <a:srgbClr val="3F3F3F"/>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algn="ctr">
                        <a:lnSpc>
                          <a:spcPct val="115000"/>
                        </a:lnSpc>
                        <a:spcBef>
                          <a:spcPts val="0"/>
                        </a:spcBef>
                        <a:spcAft>
                          <a:spcPts val="0"/>
                        </a:spcAft>
                      </a:pPr>
                      <a:endParaRPr lang="en-US" sz="1200" b="1" dirty="0">
                        <a:solidFill>
                          <a:schemeClr val="bg1"/>
                        </a:solidFill>
                        <a:effectLst/>
                        <a:latin typeface="+mj-lt"/>
                        <a:ea typeface="Calibri" panose="020F0502020204030204" pitchFamily="34" charset="0"/>
                        <a:cs typeface="Times New Roman" panose="02020603050405020304" pitchFamily="18" charset="0"/>
                      </a:endParaRPr>
                    </a:p>
                  </a:txBody>
                  <a:tcPr marT="0" marB="0" anchor="ctr">
                    <a:lnL w="12700" cap="flat" cmpd="sng" algn="ctr">
                      <a:solidFill>
                        <a:srgbClr val="3F3F3F"/>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algn="ctr">
                        <a:lnSpc>
                          <a:spcPct val="115000"/>
                        </a:lnSpc>
                        <a:spcBef>
                          <a:spcPts val="0"/>
                        </a:spcBef>
                        <a:spcAft>
                          <a:spcPts val="0"/>
                        </a:spcAft>
                      </a:pPr>
                      <a:endParaRPr lang="en-US" sz="1200" b="1" dirty="0">
                        <a:solidFill>
                          <a:schemeClr val="bg1"/>
                        </a:solidFill>
                        <a:effectLst/>
                        <a:latin typeface="+mj-lt"/>
                        <a:ea typeface="Calibri" panose="020F0502020204030204" pitchFamily="34" charset="0"/>
                        <a:cs typeface="Times New Roman" panose="02020603050405020304" pitchFamily="18" charset="0"/>
                      </a:endParaRPr>
                    </a:p>
                  </a:txBody>
                  <a:tcPr marT="0" marB="0" anchor="ctr">
                    <a:lnL w="12700" cap="flat" cmpd="sng" algn="ctr">
                      <a:solidFill>
                        <a:srgbClr val="3F3F3F"/>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algn="ctr">
                        <a:lnSpc>
                          <a:spcPct val="115000"/>
                        </a:lnSpc>
                        <a:spcBef>
                          <a:spcPts val="0"/>
                        </a:spcBef>
                        <a:spcAft>
                          <a:spcPts val="0"/>
                        </a:spcAft>
                      </a:pPr>
                      <a:endParaRPr lang="en-US" sz="1200" b="1" dirty="0">
                        <a:solidFill>
                          <a:schemeClr val="bg1"/>
                        </a:solidFill>
                        <a:effectLst/>
                        <a:latin typeface="+mj-lt"/>
                        <a:ea typeface="Calibri" panose="020F0502020204030204" pitchFamily="34" charset="0"/>
                        <a:cs typeface="Times New Roman" panose="02020603050405020304" pitchFamily="18" charset="0"/>
                      </a:endParaRPr>
                    </a:p>
                  </a:txBody>
                  <a:tcPr marT="0" marB="0" anchor="ctr">
                    <a:lnL w="12700" cap="flat" cmpd="sng" algn="ctr">
                      <a:solidFill>
                        <a:srgbClr val="3F3F3F"/>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algn="ctr">
                        <a:lnSpc>
                          <a:spcPct val="115000"/>
                        </a:lnSpc>
                        <a:spcBef>
                          <a:spcPts val="0"/>
                        </a:spcBef>
                        <a:spcAft>
                          <a:spcPts val="0"/>
                        </a:spcAft>
                      </a:pPr>
                      <a:endParaRPr lang="en-US" sz="1100" b="1" dirty="0">
                        <a:solidFill>
                          <a:schemeClr val="bg1"/>
                        </a:solidFill>
                        <a:effectLst/>
                        <a:latin typeface="+mj-lt"/>
                        <a:ea typeface="Calibri" panose="020F0502020204030204" pitchFamily="34" charset="0"/>
                        <a:cs typeface="Times New Roman" panose="02020603050405020304" pitchFamily="18" charset="0"/>
                      </a:endParaRPr>
                    </a:p>
                  </a:txBody>
                  <a:tcPr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algn="ctr">
                        <a:lnSpc>
                          <a:spcPct val="115000"/>
                        </a:lnSpc>
                        <a:spcBef>
                          <a:spcPts val="0"/>
                        </a:spcBef>
                        <a:spcAft>
                          <a:spcPts val="0"/>
                        </a:spcAft>
                      </a:pPr>
                      <a:endParaRPr lang="en-US" sz="1100" b="1" dirty="0">
                        <a:solidFill>
                          <a:schemeClr val="bg1"/>
                        </a:solidFill>
                        <a:effectLst/>
                        <a:latin typeface="+mj-lt"/>
                        <a:ea typeface="Calibri" panose="020F0502020204030204" pitchFamily="34" charset="0"/>
                        <a:cs typeface="Times New Roman" panose="02020603050405020304" pitchFamily="18" charset="0"/>
                      </a:endParaRPr>
                    </a:p>
                  </a:txBody>
                  <a:tcPr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algn="ctr">
                        <a:lnSpc>
                          <a:spcPct val="115000"/>
                        </a:lnSpc>
                        <a:spcBef>
                          <a:spcPts val="0"/>
                        </a:spcBef>
                        <a:spcAft>
                          <a:spcPts val="0"/>
                        </a:spcAft>
                      </a:pPr>
                      <a:endParaRPr lang="en-US" sz="1100" b="1" dirty="0">
                        <a:solidFill>
                          <a:schemeClr val="bg1"/>
                        </a:solidFill>
                        <a:effectLst/>
                        <a:latin typeface="+mj-lt"/>
                        <a:ea typeface="Calibri" panose="020F0502020204030204" pitchFamily="34" charset="0"/>
                        <a:cs typeface="Times New Roman" panose="02020603050405020304" pitchFamily="18" charset="0"/>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marL="0" marR="0" algn="ctr">
                        <a:lnSpc>
                          <a:spcPct val="115000"/>
                        </a:lnSpc>
                        <a:spcBef>
                          <a:spcPts val="0"/>
                        </a:spcBef>
                        <a:spcAft>
                          <a:spcPts val="0"/>
                        </a:spcAft>
                      </a:pPr>
                      <a:endParaRPr lang="en-US" sz="1100" b="1" dirty="0">
                        <a:solidFill>
                          <a:schemeClr val="bg1"/>
                        </a:solidFill>
                        <a:effectLst/>
                        <a:latin typeface="+mj-lt"/>
                        <a:ea typeface="Calibri" panose="020F0502020204030204" pitchFamily="34" charset="0"/>
                        <a:cs typeface="Times New Roman" panose="02020603050405020304" pitchFamily="18" charset="0"/>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marL="0" marR="0" algn="ctr">
                        <a:lnSpc>
                          <a:spcPct val="115000"/>
                        </a:lnSpc>
                        <a:spcBef>
                          <a:spcPts val="0"/>
                        </a:spcBef>
                        <a:spcAft>
                          <a:spcPts val="0"/>
                        </a:spcAft>
                      </a:pPr>
                      <a:endParaRPr lang="en-US" sz="1100" b="1" dirty="0">
                        <a:solidFill>
                          <a:schemeClr val="bg1"/>
                        </a:solidFill>
                        <a:effectLst/>
                        <a:latin typeface="+mj-lt"/>
                        <a:ea typeface="Calibri" panose="020F0502020204030204" pitchFamily="34" charset="0"/>
                        <a:cs typeface="Times New Roman" panose="02020603050405020304" pitchFamily="18" charset="0"/>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marL="0" marR="0" algn="ctr">
                        <a:lnSpc>
                          <a:spcPct val="115000"/>
                        </a:lnSpc>
                        <a:spcBef>
                          <a:spcPts val="0"/>
                        </a:spcBef>
                        <a:spcAft>
                          <a:spcPts val="0"/>
                        </a:spcAft>
                      </a:pPr>
                      <a:endParaRPr lang="en-US" sz="1100" b="1" dirty="0">
                        <a:solidFill>
                          <a:schemeClr val="bg1"/>
                        </a:solidFill>
                        <a:effectLst/>
                        <a:latin typeface="+mj-lt"/>
                        <a:ea typeface="Calibri" panose="020F0502020204030204" pitchFamily="34" charset="0"/>
                        <a:cs typeface="Times New Roman" panose="02020603050405020304" pitchFamily="18" charset="0"/>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10163">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tx1"/>
                          </a:solidFill>
                          <a:latin typeface="Century Gothic"/>
                        </a:defRPr>
                      </a:lvl1pPr>
                      <a:lvl2pPr marL="457200" algn="l" defTabSz="914400" rtl="0" eaLnBrk="1" latinLnBrk="0" hangingPunct="1">
                        <a:defRPr sz="1800" kern="1200">
                          <a:solidFill>
                            <a:schemeClr val="tx1"/>
                          </a:solidFill>
                          <a:latin typeface="Century Gothic"/>
                        </a:defRPr>
                      </a:lvl2pPr>
                      <a:lvl3pPr marL="914400" algn="l" defTabSz="914400" rtl="0" eaLnBrk="1" latinLnBrk="0" hangingPunct="1">
                        <a:defRPr sz="1800" kern="1200">
                          <a:solidFill>
                            <a:schemeClr val="tx1"/>
                          </a:solidFill>
                          <a:latin typeface="Century Gothic"/>
                        </a:defRPr>
                      </a:lvl3pPr>
                      <a:lvl4pPr marL="1371600" algn="l" defTabSz="914400" rtl="0" eaLnBrk="1" latinLnBrk="0" hangingPunct="1">
                        <a:defRPr sz="1800" kern="1200">
                          <a:solidFill>
                            <a:schemeClr val="tx1"/>
                          </a:solidFill>
                          <a:latin typeface="Century Gothic"/>
                        </a:defRPr>
                      </a:lvl4pPr>
                      <a:lvl5pPr marL="1828800" algn="l" defTabSz="914400" rtl="0" eaLnBrk="1" latinLnBrk="0" hangingPunct="1">
                        <a:defRPr sz="1800" kern="1200">
                          <a:solidFill>
                            <a:schemeClr val="tx1"/>
                          </a:solidFill>
                          <a:latin typeface="Century Gothic"/>
                        </a:defRPr>
                      </a:lvl5pPr>
                      <a:lvl6pPr marL="2286000" algn="l" defTabSz="914400" rtl="0" eaLnBrk="1" latinLnBrk="0" hangingPunct="1">
                        <a:defRPr sz="1800" kern="1200">
                          <a:solidFill>
                            <a:schemeClr val="tx1"/>
                          </a:solidFill>
                          <a:latin typeface="Century Gothic"/>
                        </a:defRPr>
                      </a:lvl6pPr>
                      <a:lvl7pPr marL="2743200" algn="l" defTabSz="914400" rtl="0" eaLnBrk="1" latinLnBrk="0" hangingPunct="1">
                        <a:defRPr sz="1800" kern="1200">
                          <a:solidFill>
                            <a:schemeClr val="tx1"/>
                          </a:solidFill>
                          <a:latin typeface="Century Gothic"/>
                        </a:defRPr>
                      </a:lvl7pPr>
                      <a:lvl8pPr marL="3200400" algn="l" defTabSz="914400" rtl="0" eaLnBrk="1" latinLnBrk="0" hangingPunct="1">
                        <a:defRPr sz="1800" kern="1200">
                          <a:solidFill>
                            <a:schemeClr val="tx1"/>
                          </a:solidFill>
                          <a:latin typeface="Century Gothic"/>
                        </a:defRPr>
                      </a:lvl8pPr>
                      <a:lvl9pPr marL="3657600" algn="l" defTabSz="914400" rtl="0" eaLnBrk="1" latinLnBrk="0" hangingPunct="1">
                        <a:defRPr sz="1800" kern="1200">
                          <a:solidFill>
                            <a:schemeClr val="tx1"/>
                          </a:solidFill>
                          <a:latin typeface="Century Gothic"/>
                        </a:defRPr>
                      </a:lvl9p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 1</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entury Gothic"/>
                        </a:defRPr>
                      </a:lvl1pPr>
                      <a:lvl2pPr marL="457200" algn="l" defTabSz="914400" rtl="0" eaLnBrk="1" latinLnBrk="0" hangingPunct="1">
                        <a:defRPr sz="1800" kern="1200">
                          <a:solidFill>
                            <a:schemeClr val="tx1"/>
                          </a:solidFill>
                          <a:latin typeface="Century Gothic"/>
                        </a:defRPr>
                      </a:lvl2pPr>
                      <a:lvl3pPr marL="914400" algn="l" defTabSz="914400" rtl="0" eaLnBrk="1" latinLnBrk="0" hangingPunct="1">
                        <a:defRPr sz="1800" kern="1200">
                          <a:solidFill>
                            <a:schemeClr val="tx1"/>
                          </a:solidFill>
                          <a:latin typeface="Century Gothic"/>
                        </a:defRPr>
                      </a:lvl3pPr>
                      <a:lvl4pPr marL="1371600" algn="l" defTabSz="914400" rtl="0" eaLnBrk="1" latinLnBrk="0" hangingPunct="1">
                        <a:defRPr sz="1800" kern="1200">
                          <a:solidFill>
                            <a:schemeClr val="tx1"/>
                          </a:solidFill>
                          <a:latin typeface="Century Gothic"/>
                        </a:defRPr>
                      </a:lvl4pPr>
                      <a:lvl5pPr marL="1828800" algn="l" defTabSz="914400" rtl="0" eaLnBrk="1" latinLnBrk="0" hangingPunct="1">
                        <a:defRPr sz="1800" kern="1200">
                          <a:solidFill>
                            <a:schemeClr val="tx1"/>
                          </a:solidFill>
                          <a:latin typeface="Century Gothic"/>
                        </a:defRPr>
                      </a:lvl5pPr>
                      <a:lvl6pPr marL="2286000" algn="l" defTabSz="914400" rtl="0" eaLnBrk="1" latinLnBrk="0" hangingPunct="1">
                        <a:defRPr sz="1800" kern="1200">
                          <a:solidFill>
                            <a:schemeClr val="tx1"/>
                          </a:solidFill>
                          <a:latin typeface="Century Gothic"/>
                        </a:defRPr>
                      </a:lvl6pPr>
                      <a:lvl7pPr marL="2743200" algn="l" defTabSz="914400" rtl="0" eaLnBrk="1" latinLnBrk="0" hangingPunct="1">
                        <a:defRPr sz="1800" kern="1200">
                          <a:solidFill>
                            <a:schemeClr val="tx1"/>
                          </a:solidFill>
                          <a:latin typeface="Century Gothic"/>
                        </a:defRPr>
                      </a:lvl7pPr>
                      <a:lvl8pPr marL="3200400" algn="l" defTabSz="914400" rtl="0" eaLnBrk="1" latinLnBrk="0" hangingPunct="1">
                        <a:defRPr sz="1800" kern="1200">
                          <a:solidFill>
                            <a:schemeClr val="tx1"/>
                          </a:solidFill>
                          <a:latin typeface="Century Gothic"/>
                        </a:defRPr>
                      </a:lvl8pPr>
                      <a:lvl9pPr marL="3657600" algn="l" defTabSz="914400" rtl="0" eaLnBrk="1" latinLnBrk="0" hangingPunct="1">
                        <a:defRPr sz="1800" kern="1200">
                          <a:solidFill>
                            <a:schemeClr val="tx1"/>
                          </a:solidFill>
                          <a:latin typeface="Century Gothic"/>
                        </a:defRPr>
                      </a:lvl9p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 2</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entury Gothic"/>
                        </a:defRPr>
                      </a:lvl1pPr>
                      <a:lvl2pPr marL="457200" algn="l" defTabSz="914400" rtl="0" eaLnBrk="1" latinLnBrk="0" hangingPunct="1">
                        <a:defRPr sz="1800" kern="1200">
                          <a:solidFill>
                            <a:schemeClr val="tx1"/>
                          </a:solidFill>
                          <a:latin typeface="Century Gothic"/>
                        </a:defRPr>
                      </a:lvl2pPr>
                      <a:lvl3pPr marL="914400" algn="l" defTabSz="914400" rtl="0" eaLnBrk="1" latinLnBrk="0" hangingPunct="1">
                        <a:defRPr sz="1800" kern="1200">
                          <a:solidFill>
                            <a:schemeClr val="tx1"/>
                          </a:solidFill>
                          <a:latin typeface="Century Gothic"/>
                        </a:defRPr>
                      </a:lvl3pPr>
                      <a:lvl4pPr marL="1371600" algn="l" defTabSz="914400" rtl="0" eaLnBrk="1" latinLnBrk="0" hangingPunct="1">
                        <a:defRPr sz="1800" kern="1200">
                          <a:solidFill>
                            <a:schemeClr val="tx1"/>
                          </a:solidFill>
                          <a:latin typeface="Century Gothic"/>
                        </a:defRPr>
                      </a:lvl4pPr>
                      <a:lvl5pPr marL="1828800" algn="l" defTabSz="914400" rtl="0" eaLnBrk="1" latinLnBrk="0" hangingPunct="1">
                        <a:defRPr sz="1800" kern="1200">
                          <a:solidFill>
                            <a:schemeClr val="tx1"/>
                          </a:solidFill>
                          <a:latin typeface="Century Gothic"/>
                        </a:defRPr>
                      </a:lvl5pPr>
                      <a:lvl6pPr marL="2286000" algn="l" defTabSz="914400" rtl="0" eaLnBrk="1" latinLnBrk="0" hangingPunct="1">
                        <a:defRPr sz="1800" kern="1200">
                          <a:solidFill>
                            <a:schemeClr val="tx1"/>
                          </a:solidFill>
                          <a:latin typeface="Century Gothic"/>
                        </a:defRPr>
                      </a:lvl6pPr>
                      <a:lvl7pPr marL="2743200" algn="l" defTabSz="914400" rtl="0" eaLnBrk="1" latinLnBrk="0" hangingPunct="1">
                        <a:defRPr sz="1800" kern="1200">
                          <a:solidFill>
                            <a:schemeClr val="tx1"/>
                          </a:solidFill>
                          <a:latin typeface="Century Gothic"/>
                        </a:defRPr>
                      </a:lvl7pPr>
                      <a:lvl8pPr marL="3200400" algn="l" defTabSz="914400" rtl="0" eaLnBrk="1" latinLnBrk="0" hangingPunct="1">
                        <a:defRPr sz="1800" kern="1200">
                          <a:solidFill>
                            <a:schemeClr val="tx1"/>
                          </a:solidFill>
                          <a:latin typeface="Century Gothic"/>
                        </a:defRPr>
                      </a:lvl8pPr>
                      <a:lvl9pPr marL="3657600" algn="l" defTabSz="914400" rtl="0" eaLnBrk="1" latinLnBrk="0" hangingPunct="1">
                        <a:defRPr sz="1800" kern="1200">
                          <a:solidFill>
                            <a:schemeClr val="tx1"/>
                          </a:solidFill>
                          <a:latin typeface="Century Gothic"/>
                        </a:defRPr>
                      </a:lvl9p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 3</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entury Gothic"/>
                        </a:defRPr>
                      </a:lvl1pPr>
                      <a:lvl2pPr marL="457200" algn="l" defTabSz="914400" rtl="0" eaLnBrk="1" latinLnBrk="0" hangingPunct="1">
                        <a:defRPr sz="1800" kern="1200">
                          <a:solidFill>
                            <a:schemeClr val="tx1"/>
                          </a:solidFill>
                          <a:latin typeface="Century Gothic"/>
                        </a:defRPr>
                      </a:lvl2pPr>
                      <a:lvl3pPr marL="914400" algn="l" defTabSz="914400" rtl="0" eaLnBrk="1" latinLnBrk="0" hangingPunct="1">
                        <a:defRPr sz="1800" kern="1200">
                          <a:solidFill>
                            <a:schemeClr val="tx1"/>
                          </a:solidFill>
                          <a:latin typeface="Century Gothic"/>
                        </a:defRPr>
                      </a:lvl3pPr>
                      <a:lvl4pPr marL="1371600" algn="l" defTabSz="914400" rtl="0" eaLnBrk="1" latinLnBrk="0" hangingPunct="1">
                        <a:defRPr sz="1800" kern="1200">
                          <a:solidFill>
                            <a:schemeClr val="tx1"/>
                          </a:solidFill>
                          <a:latin typeface="Century Gothic"/>
                        </a:defRPr>
                      </a:lvl4pPr>
                      <a:lvl5pPr marL="1828800" algn="l" defTabSz="914400" rtl="0" eaLnBrk="1" latinLnBrk="0" hangingPunct="1">
                        <a:defRPr sz="1800" kern="1200">
                          <a:solidFill>
                            <a:schemeClr val="tx1"/>
                          </a:solidFill>
                          <a:latin typeface="Century Gothic"/>
                        </a:defRPr>
                      </a:lvl5pPr>
                      <a:lvl6pPr marL="2286000" algn="l" defTabSz="914400" rtl="0" eaLnBrk="1" latinLnBrk="0" hangingPunct="1">
                        <a:defRPr sz="1800" kern="1200">
                          <a:solidFill>
                            <a:schemeClr val="tx1"/>
                          </a:solidFill>
                          <a:latin typeface="Century Gothic"/>
                        </a:defRPr>
                      </a:lvl6pPr>
                      <a:lvl7pPr marL="2743200" algn="l" defTabSz="914400" rtl="0" eaLnBrk="1" latinLnBrk="0" hangingPunct="1">
                        <a:defRPr sz="1800" kern="1200">
                          <a:solidFill>
                            <a:schemeClr val="tx1"/>
                          </a:solidFill>
                          <a:latin typeface="Century Gothic"/>
                        </a:defRPr>
                      </a:lvl7pPr>
                      <a:lvl8pPr marL="3200400" algn="l" defTabSz="914400" rtl="0" eaLnBrk="1" latinLnBrk="0" hangingPunct="1">
                        <a:defRPr sz="1800" kern="1200">
                          <a:solidFill>
                            <a:schemeClr val="tx1"/>
                          </a:solidFill>
                          <a:latin typeface="Century Gothic"/>
                        </a:defRPr>
                      </a:lvl8pPr>
                      <a:lvl9pPr marL="3657600" algn="l" defTabSz="914400" rtl="0" eaLnBrk="1" latinLnBrk="0" hangingPunct="1">
                        <a:defRPr sz="1800" kern="1200">
                          <a:solidFill>
                            <a:schemeClr val="tx1"/>
                          </a:solidFill>
                          <a:latin typeface="Century Gothic"/>
                        </a:defRPr>
                      </a:lvl9p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a:t>
                      </a:r>
                      <a:r>
                        <a:rPr lang="en-US" sz="1100" b="1" baseline="0" dirty="0">
                          <a:solidFill>
                            <a:schemeClr val="tx1"/>
                          </a:solidFill>
                          <a:effectLst/>
                          <a:latin typeface="+mj-lt"/>
                          <a:ea typeface="Calibri" panose="020F0502020204030204" pitchFamily="34" charset="0"/>
                          <a:cs typeface="Times New Roman" panose="02020603050405020304" pitchFamily="18" charset="0"/>
                        </a:rPr>
                        <a:t> 4</a:t>
                      </a:r>
                      <a:endParaRPr lang="en-US" sz="1100" b="1" dirty="0">
                        <a:solidFill>
                          <a:schemeClr val="tx1"/>
                        </a:solidFill>
                        <a:effectLst/>
                        <a:latin typeface="+mj-lt"/>
                        <a:ea typeface="Calibri" panose="020F0502020204030204" pitchFamily="34" charset="0"/>
                        <a:cs typeface="Times New Roman" panose="02020603050405020304" pitchFamily="18" charset="0"/>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 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 6</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 7</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 8</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 9</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lnSpc>
                          <a:spcPct val="115000"/>
                        </a:lnSpc>
                        <a:spcBef>
                          <a:spcPts val="0"/>
                        </a:spcBef>
                        <a:spcAft>
                          <a:spcPts val="0"/>
                        </a:spcAft>
                      </a:pPr>
                      <a:r>
                        <a:rPr lang="en-US" sz="1100" b="1" dirty="0">
                          <a:solidFill>
                            <a:schemeClr val="tx1"/>
                          </a:solidFill>
                          <a:effectLst/>
                          <a:latin typeface="+mj-lt"/>
                          <a:ea typeface="Calibri" panose="020F0502020204030204" pitchFamily="34" charset="0"/>
                          <a:cs typeface="Times New Roman" panose="02020603050405020304" pitchFamily="18" charset="0"/>
                        </a:rPr>
                        <a:t>Week 10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100" b="1" kern="1200" dirty="0">
                          <a:solidFill>
                            <a:schemeClr val="tx1"/>
                          </a:solidFill>
                          <a:effectLst/>
                          <a:latin typeface="+mn-lt"/>
                          <a:ea typeface="Calibri" panose="020F0502020204030204" pitchFamily="34" charset="0"/>
                          <a:cs typeface="Times New Roman" panose="02020603050405020304" pitchFamily="18" charset="0"/>
                        </a:rPr>
                        <a:t>Week 11</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100" b="1" kern="1200" dirty="0">
                          <a:solidFill>
                            <a:schemeClr val="tx1"/>
                          </a:solidFill>
                          <a:effectLst/>
                          <a:latin typeface="+mn-lt"/>
                          <a:ea typeface="Calibri" panose="020F0502020204030204" pitchFamily="34" charset="0"/>
                          <a:cs typeface="Times New Roman" panose="02020603050405020304" pitchFamily="18" charset="0"/>
                        </a:rPr>
                        <a:t>Week 12</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100" b="1" kern="1200" dirty="0">
                          <a:solidFill>
                            <a:schemeClr val="tx1"/>
                          </a:solidFill>
                          <a:effectLst/>
                          <a:latin typeface="+mn-lt"/>
                          <a:ea typeface="Calibri" panose="020F0502020204030204" pitchFamily="34" charset="0"/>
                          <a:cs typeface="Times New Roman" panose="02020603050405020304" pitchFamily="18" charset="0"/>
                        </a:rPr>
                        <a:t>Week 13</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100" b="1" kern="1200" dirty="0">
                          <a:solidFill>
                            <a:schemeClr val="tx1"/>
                          </a:solidFill>
                          <a:effectLst/>
                          <a:latin typeface="+mn-lt"/>
                          <a:ea typeface="Calibri" panose="020F0502020204030204" pitchFamily="34" charset="0"/>
                          <a:cs typeface="Times New Roman" panose="02020603050405020304" pitchFamily="18" charset="0"/>
                        </a:rPr>
                        <a:t>Week 14</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10163">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100" b="1" baseline="0" dirty="0">
                          <a:effectLst/>
                          <a:latin typeface="+mj-lt"/>
                          <a:ea typeface="Calibri" panose="020F0502020204030204" pitchFamily="34" charset="0"/>
                          <a:cs typeface="Times New Roman" panose="02020603050405020304" pitchFamily="18" charset="0"/>
                        </a:rPr>
                        <a:t>Follow up / </a:t>
                      </a:r>
                      <a:r>
                        <a:rPr lang="en-US" sz="1100" b="1" kern="1200" dirty="0">
                          <a:solidFill>
                            <a:schemeClr val="tx1"/>
                          </a:solidFill>
                          <a:effectLst/>
                          <a:latin typeface="+mn-lt"/>
                          <a:ea typeface="Calibri" panose="020F0502020204030204" pitchFamily="34" charset="0"/>
                          <a:cs typeface="Times New Roman" panose="02020603050405020304" pitchFamily="18" charset="0"/>
                        </a:rPr>
                        <a:t>Lump</a:t>
                      </a:r>
                      <a:r>
                        <a:rPr lang="en-US" sz="1100" b="1" kern="1200" baseline="0" dirty="0">
                          <a:solidFill>
                            <a:schemeClr val="tx1"/>
                          </a:solidFill>
                          <a:effectLst/>
                          <a:latin typeface="+mn-lt"/>
                          <a:ea typeface="Calibri" panose="020F0502020204030204" pitchFamily="34" charset="0"/>
                          <a:cs typeface="Times New Roman" panose="02020603050405020304" pitchFamily="18" charset="0"/>
                        </a:rPr>
                        <a:t> Sum Payments / </a:t>
                      </a:r>
                    </a:p>
                    <a:p>
                      <a:pPr marL="0" marR="0" algn="ctr">
                        <a:lnSpc>
                          <a:spcPct val="115000"/>
                        </a:lnSpc>
                        <a:spcBef>
                          <a:spcPts val="0"/>
                        </a:spcBef>
                        <a:spcAft>
                          <a:spcPts val="0"/>
                        </a:spcAft>
                      </a:pPr>
                      <a:r>
                        <a:rPr lang="en-US" sz="1100" b="1" baseline="0" dirty="0">
                          <a:effectLst/>
                          <a:latin typeface="+mj-lt"/>
                          <a:ea typeface="Calibri" panose="020F0502020204030204" pitchFamily="34" charset="0"/>
                          <a:cs typeface="Times New Roman" panose="02020603050405020304" pitchFamily="18" charset="0"/>
                        </a:rPr>
                        <a:t>APO / RSA </a:t>
                      </a:r>
                      <a:endParaRPr lang="en-US" sz="1100" b="1" dirty="0">
                        <a:effectLst/>
                        <a:latin typeface="+mj-lt"/>
                        <a:ea typeface="Calibri" panose="020F0502020204030204" pitchFamily="34" charset="0"/>
                        <a:cs typeface="Times New Roman" panose="02020603050405020304" pitchFamily="18" charset="0"/>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a:lnSpc>
                          <a:spcPct val="115000"/>
                        </a:lnSpc>
                        <a:spcBef>
                          <a:spcPts val="0"/>
                        </a:spcBef>
                        <a:spcAft>
                          <a:spcPts val="0"/>
                        </a:spcAft>
                      </a:pPr>
                      <a:r>
                        <a:rPr lang="en-US" sz="1100" b="1" dirty="0">
                          <a:effectLst/>
                          <a:latin typeface="+mj-lt"/>
                          <a:ea typeface="Calibri" panose="020F0502020204030204" pitchFamily="34" charset="0"/>
                          <a:cs typeface="Times New Roman" panose="02020603050405020304" pitchFamily="18" charset="0"/>
                        </a:rPr>
                        <a:t>Productivity</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20%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30%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40%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50%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60%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70%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80%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90%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95%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95%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98%</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100%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100%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mj-lt"/>
                        </a:rPr>
                        <a:t>100%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0182893"/>
                  </a:ext>
                </a:extLst>
              </a:tr>
              <a:tr h="446493">
                <a:tc vMerge="1">
                  <a:txBody>
                    <a:bodyPr/>
                    <a:lstStyle/>
                    <a:p>
                      <a:pPr marL="0" marR="0" algn="ctr">
                        <a:lnSpc>
                          <a:spcPct val="115000"/>
                        </a:lnSpc>
                        <a:spcBef>
                          <a:spcPts val="0"/>
                        </a:spcBef>
                        <a:spcAft>
                          <a:spcPts val="0"/>
                        </a:spcAft>
                      </a:pPr>
                      <a:endParaRPr lang="en-US" sz="1200" b="1" dirty="0">
                        <a:effectLst/>
                        <a:latin typeface="+mj-lt"/>
                        <a:ea typeface="Calibri" panose="020F0502020204030204" pitchFamily="34" charset="0"/>
                        <a:cs typeface="Times New Roman" panose="02020603050405020304" pitchFamily="18" charset="0"/>
                      </a:endParaRPr>
                    </a:p>
                  </a:txBody>
                  <a:tcPr marT="0" marB="0" anchor="ctr">
                    <a:lnL w="12700" cap="flat" cmpd="sng" algn="ctr">
                      <a:solidFill>
                        <a:srgbClr val="3F3F3F"/>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Century Gothic"/>
                        </a:defRPr>
                      </a:lvl1pPr>
                      <a:lvl2pPr marL="457200" algn="l" defTabSz="914400" rtl="0" eaLnBrk="1" latinLnBrk="0" hangingPunct="1">
                        <a:defRPr sz="1800" kern="1200">
                          <a:solidFill>
                            <a:schemeClr val="tx1"/>
                          </a:solidFill>
                          <a:latin typeface="Century Gothic"/>
                        </a:defRPr>
                      </a:lvl2pPr>
                      <a:lvl3pPr marL="914400" algn="l" defTabSz="914400" rtl="0" eaLnBrk="1" latinLnBrk="0" hangingPunct="1">
                        <a:defRPr sz="1800" kern="1200">
                          <a:solidFill>
                            <a:schemeClr val="tx1"/>
                          </a:solidFill>
                          <a:latin typeface="Century Gothic"/>
                        </a:defRPr>
                      </a:lvl3pPr>
                      <a:lvl4pPr marL="1371600" algn="l" defTabSz="914400" rtl="0" eaLnBrk="1" latinLnBrk="0" hangingPunct="1">
                        <a:defRPr sz="1800" kern="1200">
                          <a:solidFill>
                            <a:schemeClr val="tx1"/>
                          </a:solidFill>
                          <a:latin typeface="Century Gothic"/>
                        </a:defRPr>
                      </a:lvl4pPr>
                      <a:lvl5pPr marL="1828800" algn="l" defTabSz="914400" rtl="0" eaLnBrk="1" latinLnBrk="0" hangingPunct="1">
                        <a:defRPr sz="1800" kern="1200">
                          <a:solidFill>
                            <a:schemeClr val="tx1"/>
                          </a:solidFill>
                          <a:latin typeface="Century Gothic"/>
                        </a:defRPr>
                      </a:lvl5pPr>
                      <a:lvl6pPr marL="2286000" algn="l" defTabSz="914400" rtl="0" eaLnBrk="1" latinLnBrk="0" hangingPunct="1">
                        <a:defRPr sz="1800" kern="1200">
                          <a:solidFill>
                            <a:schemeClr val="tx1"/>
                          </a:solidFill>
                          <a:latin typeface="Century Gothic"/>
                        </a:defRPr>
                      </a:lvl6pPr>
                      <a:lvl7pPr marL="2743200" algn="l" defTabSz="914400" rtl="0" eaLnBrk="1" latinLnBrk="0" hangingPunct="1">
                        <a:defRPr sz="1800" kern="1200">
                          <a:solidFill>
                            <a:schemeClr val="tx1"/>
                          </a:solidFill>
                          <a:latin typeface="Century Gothic"/>
                        </a:defRPr>
                      </a:lvl7pPr>
                      <a:lvl8pPr marL="3200400" algn="l" defTabSz="914400" rtl="0" eaLnBrk="1" latinLnBrk="0" hangingPunct="1">
                        <a:defRPr sz="1800" kern="1200">
                          <a:solidFill>
                            <a:schemeClr val="tx1"/>
                          </a:solidFill>
                          <a:latin typeface="Century Gothic"/>
                        </a:defRPr>
                      </a:lvl8pPr>
                      <a:lvl9pPr marL="3657600" algn="l" defTabSz="914400" rtl="0" eaLnBrk="1" latinLnBrk="0" hangingPunct="1">
                        <a:defRPr sz="1800" kern="1200">
                          <a:solidFill>
                            <a:schemeClr val="tx1"/>
                          </a:solidFill>
                          <a:latin typeface="Century Gothic"/>
                        </a:defRPr>
                      </a:lvl9pPr>
                    </a:lstStyle>
                    <a:p>
                      <a:pPr marL="0" marR="0" algn="ctr">
                        <a:lnSpc>
                          <a:spcPct val="115000"/>
                        </a:lnSpc>
                        <a:spcBef>
                          <a:spcPts val="0"/>
                        </a:spcBef>
                        <a:spcAft>
                          <a:spcPts val="0"/>
                        </a:spcAft>
                      </a:pPr>
                      <a:r>
                        <a:rPr lang="en-US" sz="1100" b="1" dirty="0">
                          <a:effectLst/>
                          <a:latin typeface="+mj-lt"/>
                          <a:ea typeface="Calibri" panose="020F0502020204030204" pitchFamily="34" charset="0"/>
                          <a:cs typeface="Times New Roman" panose="02020603050405020304" pitchFamily="18" charset="0"/>
                        </a:rPr>
                        <a:t>Quality</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80%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82%</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85%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88%</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92%</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94%</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96%</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96%</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97%</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97%</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dirty="0">
                          <a:solidFill>
                            <a:schemeClr val="tx1"/>
                          </a:solidFill>
                          <a:effectLst/>
                          <a:latin typeface="+mj-lt"/>
                          <a:ea typeface="Calibri" panose="020F0502020204030204" pitchFamily="34" charset="0"/>
                          <a:cs typeface="Times New Roman" panose="02020603050405020304" pitchFamily="18" charset="0"/>
                        </a:rPr>
                        <a:t>97%</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6487714"/>
                  </a:ext>
                </a:extLst>
              </a:tr>
            </a:tbl>
          </a:graphicData>
        </a:graphic>
      </p:graphicFrame>
      <p:sp>
        <p:nvSpPr>
          <p:cNvPr id="8" name="TextBox 7"/>
          <p:cNvSpPr txBox="1"/>
          <p:nvPr/>
        </p:nvSpPr>
        <p:spPr>
          <a:xfrm>
            <a:off x="609599" y="2702535"/>
            <a:ext cx="10895472" cy="10541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300"/>
              </a:spcAft>
              <a:buClr>
                <a:srgbClr val="FF6503"/>
              </a:buClr>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Week-by-Week targets for number of cases to be processed by EXL to be derived from target cases per hour provided by Prudential. No system generated report available to validate cases per hour processed by Prudential employees. To be validated during ramp phase</a:t>
            </a:r>
          </a:p>
          <a:p>
            <a:pPr marL="0" marR="0" lvl="0" indent="0" algn="l" defTabSz="914400" rtl="0" eaLnBrk="1" fontAlgn="auto" latinLnBrk="0" hangingPunct="1">
              <a:lnSpc>
                <a:spcPct val="100000"/>
              </a:lnSpc>
              <a:spcBef>
                <a:spcPts val="0"/>
              </a:spcBef>
              <a:spcAft>
                <a:spcPts val="300"/>
              </a:spcAft>
              <a:buClr>
                <a:srgbClr val="FF6503"/>
              </a:buClr>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Targets to be adjusted in case of approved holidays</a:t>
            </a:r>
          </a:p>
          <a:p>
            <a:pPr marL="0" marR="0" lvl="0" indent="0" algn="l" defTabSz="914400" rtl="0" eaLnBrk="1" fontAlgn="auto" latinLnBrk="0" hangingPunct="1">
              <a:lnSpc>
                <a:spcPct val="100000"/>
              </a:lnSpc>
              <a:spcBef>
                <a:spcPts val="0"/>
              </a:spcBef>
              <a:spcAft>
                <a:spcPts val="300"/>
              </a:spcAft>
              <a:buClr>
                <a:srgbClr val="FF6503"/>
              </a:buClr>
              <a:buSzTx/>
              <a:buFontTx/>
              <a:buNone/>
              <a:tabLst/>
              <a:defRPr/>
            </a:pPr>
            <a:r>
              <a:rPr lang="en-US" sz="1100" dirty="0">
                <a:solidFill>
                  <a:srgbClr val="000000"/>
                </a:solidFill>
                <a:latin typeface="Arial"/>
              </a:rPr>
              <a:t>Assigned cases to be considered the target, in case if volumes received are lower than the targets</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300"/>
              </a:spcAft>
              <a:buClr>
                <a:srgbClr val="FF6503"/>
              </a:buClr>
              <a:buSzTx/>
              <a:buFontTx/>
              <a:buNone/>
              <a:tabLst/>
              <a:defRPr/>
            </a:pP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Rectangle 8"/>
          <p:cNvSpPr/>
          <p:nvPr/>
        </p:nvSpPr>
        <p:spPr>
          <a:xfrm>
            <a:off x="609599" y="5314953"/>
            <a:ext cx="1342959" cy="849411"/>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Governance During Ramp</a:t>
            </a:r>
          </a:p>
        </p:txBody>
      </p:sp>
      <p:sp>
        <p:nvSpPr>
          <p:cNvPr id="10" name="Rectangle 9"/>
          <p:cNvSpPr/>
          <p:nvPr/>
        </p:nvSpPr>
        <p:spPr>
          <a:xfrm>
            <a:off x="609599" y="3821665"/>
            <a:ext cx="1342959" cy="119232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Quality Audits during ramp and release framework</a:t>
            </a:r>
          </a:p>
        </p:txBody>
      </p:sp>
    </p:spTree>
    <p:extLst>
      <p:ext uri="{BB962C8B-B14F-4D97-AF65-F5344CB8AC3E}">
        <p14:creationId xmlns:p14="http://schemas.microsoft.com/office/powerpoint/2010/main" val="150765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09600" y="88937"/>
            <a:ext cx="5914030" cy="585920"/>
          </a:xfrm>
        </p:spPr>
        <p:txBody>
          <a:bodyPr>
            <a:normAutofit fontScale="92500"/>
          </a:bodyPr>
          <a:lstStyle/>
          <a:p>
            <a:r>
              <a:rPr lang="en-US" dirty="0"/>
              <a:t>Process training update WK 1 – ABS </a:t>
            </a:r>
          </a:p>
        </p:txBody>
      </p:sp>
      <p:sp>
        <p:nvSpPr>
          <p:cNvPr id="6" name="Rounded Rectangle 5"/>
          <p:cNvSpPr/>
          <p:nvPr/>
        </p:nvSpPr>
        <p:spPr>
          <a:xfrm>
            <a:off x="6677891" y="138546"/>
            <a:ext cx="1440873" cy="47105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Track</a:t>
            </a:r>
          </a:p>
        </p:txBody>
      </p:sp>
      <p:graphicFrame>
        <p:nvGraphicFramePr>
          <p:cNvPr id="7" name="Table 6"/>
          <p:cNvGraphicFramePr>
            <a:graphicFrameLocks noGrp="1"/>
          </p:cNvGraphicFramePr>
          <p:nvPr>
            <p:extLst>
              <p:ext uri="{D42A27DB-BD31-4B8C-83A1-F6EECF244321}">
                <p14:modId xmlns:p14="http://schemas.microsoft.com/office/powerpoint/2010/main" val="2735550880"/>
              </p:ext>
            </p:extLst>
          </p:nvPr>
        </p:nvGraphicFramePr>
        <p:xfrm>
          <a:off x="230907" y="941341"/>
          <a:ext cx="11697856" cy="4794443"/>
        </p:xfrm>
        <a:graphic>
          <a:graphicData uri="http://schemas.openxmlformats.org/drawingml/2006/table">
            <a:tbl>
              <a:tblPr firstRow="1">
                <a:tableStyleId>{5C22544A-7EE6-4342-B048-85BDC9FD1C3A}</a:tableStyleId>
              </a:tblPr>
              <a:tblGrid>
                <a:gridCol w="295566">
                  <a:extLst>
                    <a:ext uri="{9D8B030D-6E8A-4147-A177-3AD203B41FA5}">
                      <a16:colId xmlns:a16="http://schemas.microsoft.com/office/drawing/2014/main" val="2653575049"/>
                    </a:ext>
                  </a:extLst>
                </a:gridCol>
                <a:gridCol w="360218">
                  <a:extLst>
                    <a:ext uri="{9D8B030D-6E8A-4147-A177-3AD203B41FA5}">
                      <a16:colId xmlns:a16="http://schemas.microsoft.com/office/drawing/2014/main" val="2866576525"/>
                    </a:ext>
                  </a:extLst>
                </a:gridCol>
                <a:gridCol w="346364">
                  <a:extLst>
                    <a:ext uri="{9D8B030D-6E8A-4147-A177-3AD203B41FA5}">
                      <a16:colId xmlns:a16="http://schemas.microsoft.com/office/drawing/2014/main" val="771397545"/>
                    </a:ext>
                  </a:extLst>
                </a:gridCol>
                <a:gridCol w="2341418">
                  <a:extLst>
                    <a:ext uri="{9D8B030D-6E8A-4147-A177-3AD203B41FA5}">
                      <a16:colId xmlns:a16="http://schemas.microsoft.com/office/drawing/2014/main" val="3677123045"/>
                    </a:ext>
                  </a:extLst>
                </a:gridCol>
                <a:gridCol w="2299854">
                  <a:extLst>
                    <a:ext uri="{9D8B030D-6E8A-4147-A177-3AD203B41FA5}">
                      <a16:colId xmlns:a16="http://schemas.microsoft.com/office/drawing/2014/main" val="345825751"/>
                    </a:ext>
                  </a:extLst>
                </a:gridCol>
                <a:gridCol w="2161309">
                  <a:extLst>
                    <a:ext uri="{9D8B030D-6E8A-4147-A177-3AD203B41FA5}">
                      <a16:colId xmlns:a16="http://schemas.microsoft.com/office/drawing/2014/main" val="3954240308"/>
                    </a:ext>
                  </a:extLst>
                </a:gridCol>
                <a:gridCol w="1981200">
                  <a:extLst>
                    <a:ext uri="{9D8B030D-6E8A-4147-A177-3AD203B41FA5}">
                      <a16:colId xmlns:a16="http://schemas.microsoft.com/office/drawing/2014/main" val="208614182"/>
                    </a:ext>
                  </a:extLst>
                </a:gridCol>
                <a:gridCol w="1911927">
                  <a:extLst>
                    <a:ext uri="{9D8B030D-6E8A-4147-A177-3AD203B41FA5}">
                      <a16:colId xmlns:a16="http://schemas.microsoft.com/office/drawing/2014/main" val="561648417"/>
                    </a:ext>
                  </a:extLst>
                </a:gridCol>
              </a:tblGrid>
              <a:tr h="289424">
                <a:tc gridSpan="3">
                  <a:txBody>
                    <a:bodyPr/>
                    <a:lstStyle/>
                    <a:p>
                      <a:pPr algn="ctr"/>
                      <a:r>
                        <a:rPr lang="en-US" sz="12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mn-lt"/>
                          <a:ea typeface="+mn-ea"/>
                          <a:cs typeface="+mn-cs"/>
                        </a:rPr>
                        <a:t>Jun 7th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8th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9th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10th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Jun 11th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822132"/>
                  </a:ext>
                </a:extLst>
              </a:tr>
              <a:tr h="1469590">
                <a:tc rowSpan="3">
                  <a:txBody>
                    <a:bodyPr/>
                    <a:lstStyle/>
                    <a:p>
                      <a:pPr algn="ctr"/>
                      <a:r>
                        <a:rPr lang="en-US" sz="1200" dirty="0">
                          <a:latin typeface="+mn-lt"/>
                        </a:rPr>
                        <a:t>Agenda</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Planned</a:t>
                      </a:r>
                    </a:p>
                  </a:txBody>
                  <a:tcPr vert="vert27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Introduction</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Icebreaker </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System Access Check</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Systems Navigation and Overview</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Overview of RSA Validation</a:t>
                      </a:r>
                      <a:br>
                        <a:rPr lang="en-US" sz="1200" b="1" i="0" u="none" strike="noStrike" dirty="0">
                          <a:effectLst/>
                          <a:latin typeface="Arial" panose="020B0604020202020204" pitchFamily="34" charset="0"/>
                          <a:cs typeface="Arial" panose="020B0604020202020204" pitchFamily="34" charset="0"/>
                        </a:rPr>
                      </a:br>
                      <a:endParaRPr lang="en-US" sz="1200" b="1" i="0" u="none" strike="noStrike" dirty="0">
                        <a:effectLst/>
                        <a:latin typeface="Arial" panose="020B0604020202020204" pitchFamily="34" charset="0"/>
                        <a:cs typeface="Arial" panose="020B0604020202020204" pitchFamily="34"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Procedures</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Process and Procedure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Introduction of </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practice </a:t>
                      </a:r>
                    </a:p>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RSA Validation Practice </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Introduction of FAST</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Practice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FAST</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Practice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7045773"/>
                  </a:ext>
                </a:extLst>
              </a:tr>
              <a:tr h="1805710">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Actual</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Completed</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Introduction</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Icebreaker </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System Access Check</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Systems Navigation and Overview</a:t>
                      </a:r>
                    </a:p>
                    <a:p>
                      <a:pPr marL="234950" indent="-123825" algn="l" fontAlgn="ctr">
                        <a:buFont typeface="Arial" panose="020B0604020202020204" pitchFamily="34" charset="0"/>
                        <a:buChar char="•"/>
                      </a:pPr>
                      <a:r>
                        <a:rPr lang="en-US" sz="1200" b="0" i="0" u="none" strike="noStrike" dirty="0">
                          <a:effectLst/>
                          <a:latin typeface="Arial" panose="020B0604020202020204" pitchFamily="34" charset="0"/>
                          <a:cs typeface="Arial" panose="020B0604020202020204" pitchFamily="34" charset="0"/>
                        </a:rPr>
                        <a:t>Overview of RSA Validation</a:t>
                      </a:r>
                      <a:br>
                        <a:rPr lang="en-US" sz="1200" b="1" i="0" u="none" strike="noStrike" dirty="0">
                          <a:effectLst/>
                          <a:latin typeface="Arial" panose="020B0604020202020204" pitchFamily="34" charset="0"/>
                          <a:cs typeface="Arial" panose="020B0604020202020204" pitchFamily="34" charset="0"/>
                        </a:rPr>
                      </a:br>
                      <a:endParaRPr lang="en-US" sz="1200" b="1" i="0" u="none" strike="noStrike" dirty="0">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Procedures</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Process and Procedure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Introduction of </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endParaRPr lang="en-US" sz="1200" b="0" i="0" u="none" strike="noStrike" kern="1200" dirty="0">
                        <a:solidFill>
                          <a:schemeClr val="dk1"/>
                        </a:solidFill>
                        <a:effectLst/>
                        <a:latin typeface="Arial" panose="020B0604020202020204" pitchFamily="34" charset="0"/>
                        <a:ea typeface="+mn-ea"/>
                        <a:cs typeface="Arial" panose="020B0604020202020204" pitchFamily="34" charset="0"/>
                      </a:endParaRP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practice </a:t>
                      </a:r>
                    </a:p>
                    <a:p>
                      <a:pPr marL="234950" indent="-123825" algn="l" defTabSz="914400" rtl="0" eaLnBrk="1" fontAlgn="ctr" latinLnBrk="0" hangingPunct="1">
                        <a:buFont typeface="Arial" panose="020B0604020202020204" pitchFamily="34" charset="0"/>
                        <a:buChar char="•"/>
                      </a:pP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RSA Validation Practice </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Introduction of FAST</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Practice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VPAS / </a:t>
                      </a:r>
                      <a:r>
                        <a:rPr lang="en-US" sz="1200" b="0" i="0" u="none" strike="noStrike" kern="1200" dirty="0" err="1">
                          <a:solidFill>
                            <a:schemeClr val="dk1"/>
                          </a:solidFill>
                          <a:effectLst/>
                          <a:latin typeface="Arial" panose="020B0604020202020204" pitchFamily="34" charset="0"/>
                          <a:ea typeface="+mn-ea"/>
                          <a:cs typeface="Arial" panose="020B0604020202020204" pitchFamily="34" charset="0"/>
                        </a:rPr>
                        <a:t>LifeCad</a:t>
                      </a: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 FAST</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RSA Validation Practice</a:t>
                      </a:r>
                    </a:p>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Internal team huddle,</a:t>
                      </a:r>
                      <a:br>
                        <a:rPr lang="en-US" sz="1200" b="0" i="0" u="none" strike="noStrike" kern="1200" dirty="0">
                          <a:solidFill>
                            <a:schemeClr val="dk1"/>
                          </a:solidFill>
                          <a:effectLst/>
                          <a:latin typeface="Arial" panose="020B0604020202020204" pitchFamily="34" charset="0"/>
                          <a:ea typeface="+mn-ea"/>
                          <a:cs typeface="Arial" panose="020B0604020202020204" pitchFamily="34" charset="0"/>
                        </a:rPr>
                      </a:b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Debrief / Refresher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142996"/>
                  </a:ext>
                </a:extLst>
              </a:tr>
              <a:tr h="1229719">
                <a:tc vMerge="1">
                  <a:txBody>
                    <a:bodyPr/>
                    <a:lstStyle/>
                    <a:p>
                      <a:endParaRPr lang="en-US" dirty="0"/>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Pending</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34950" indent="-123825" algn="l" defTabSz="914400" rtl="0" eaLnBrk="1" fontAlgn="ctr" latinLnBrk="0" hangingPunct="1">
                        <a:buFont typeface="Arial" panose="020B0604020202020204" pitchFamily="34" charset="0"/>
                        <a:buChar char="•"/>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39630"/>
                  </a:ext>
                </a:extLst>
              </a:tr>
            </a:tbl>
          </a:graphicData>
        </a:graphic>
      </p:graphicFrame>
      <p:sp>
        <p:nvSpPr>
          <p:cNvPr id="9" name="TextBox 8"/>
          <p:cNvSpPr txBox="1"/>
          <p:nvPr/>
        </p:nvSpPr>
        <p:spPr>
          <a:xfrm>
            <a:off x="464297" y="5884625"/>
            <a:ext cx="861629" cy="21365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On Track</a:t>
            </a:r>
          </a:p>
        </p:txBody>
      </p:sp>
      <p:sp>
        <p:nvSpPr>
          <p:cNvPr id="10" name="Rektangel 5"/>
          <p:cNvSpPr>
            <a:spLocks noChangeArrowheads="1"/>
          </p:cNvSpPr>
          <p:nvPr/>
        </p:nvSpPr>
        <p:spPr bwMode="auto">
          <a:xfrm>
            <a:off x="278955" y="5916774"/>
            <a:ext cx="197707" cy="149358"/>
          </a:xfrm>
          <a:prstGeom prst="rect">
            <a:avLst/>
          </a:prstGeom>
          <a:solidFill>
            <a:srgbClr val="92D05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3" name="TextBox 12"/>
          <p:cNvSpPr txBox="1"/>
          <p:nvPr/>
        </p:nvSpPr>
        <p:spPr>
          <a:xfrm>
            <a:off x="1767076" y="5887767"/>
            <a:ext cx="1021433"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dirty="0">
                <a:solidFill>
                  <a:srgbClr val="000000"/>
                </a:solidFill>
              </a:rPr>
              <a:t>1 Day behind</a:t>
            </a:r>
            <a:endParaRPr kumimoji="0" lang="en-US" sz="1050" b="1" i="0" u="none" strike="noStrike" kern="0" cap="none" spc="0" normalizeH="0" baseline="0" noProof="0" dirty="0">
              <a:ln>
                <a:noFill/>
              </a:ln>
              <a:solidFill>
                <a:srgbClr val="000000"/>
              </a:solidFill>
              <a:effectLst/>
              <a:uLnTx/>
              <a:uFillTx/>
            </a:endParaRPr>
          </a:p>
        </p:txBody>
      </p:sp>
      <p:sp>
        <p:nvSpPr>
          <p:cNvPr id="14" name="Rektangel 5"/>
          <p:cNvSpPr>
            <a:spLocks noChangeArrowheads="1"/>
          </p:cNvSpPr>
          <p:nvPr/>
        </p:nvSpPr>
        <p:spPr bwMode="auto">
          <a:xfrm>
            <a:off x="1581734" y="5916774"/>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5" name="Rektangel 5"/>
          <p:cNvSpPr>
            <a:spLocks noChangeArrowheads="1"/>
          </p:cNvSpPr>
          <p:nvPr/>
        </p:nvSpPr>
        <p:spPr bwMode="auto">
          <a:xfrm>
            <a:off x="3183099" y="5916774"/>
            <a:ext cx="197707" cy="149358"/>
          </a:xfrm>
          <a:prstGeom prst="rect">
            <a:avLst/>
          </a:prstGeom>
          <a:solidFill>
            <a:srgbClr val="FF0000"/>
          </a:solidFill>
          <a:ln w="9525">
            <a:no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16" name="TextBox 15"/>
          <p:cNvSpPr txBox="1"/>
          <p:nvPr/>
        </p:nvSpPr>
        <p:spPr>
          <a:xfrm>
            <a:off x="3368441" y="5887767"/>
            <a:ext cx="109998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0000"/>
                </a:solidFill>
                <a:effectLst/>
                <a:uLnTx/>
                <a:uFillTx/>
              </a:rPr>
              <a:t>1+ Day behind</a:t>
            </a:r>
          </a:p>
        </p:txBody>
      </p:sp>
    </p:spTree>
    <p:extLst>
      <p:ext uri="{BB962C8B-B14F-4D97-AF65-F5344CB8AC3E}">
        <p14:creationId xmlns:p14="http://schemas.microsoft.com/office/powerpoint/2010/main" val="3008045946"/>
      </p:ext>
    </p:extLst>
  </p:cSld>
  <p:clrMapOvr>
    <a:masterClrMapping/>
  </p:clrMapOvr>
</p:sld>
</file>

<file path=ppt/theme/theme1.xml><?xml version="1.0" encoding="utf-8"?>
<a:theme xmlns:a="http://schemas.openxmlformats.org/drawingml/2006/main" name="1_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1E2AEE41F18D40B71B786F4DCA2906" ma:contentTypeVersion="6" ma:contentTypeDescription="Create a new document." ma:contentTypeScope="" ma:versionID="fae2a9a0862446ddd723ade58f4b0bfd">
  <xsd:schema xmlns:xsd="http://www.w3.org/2001/XMLSchema" xmlns:xs="http://www.w3.org/2001/XMLSchema" xmlns:p="http://schemas.microsoft.com/office/2006/metadata/properties" xmlns:ns2="29d1a448-c4ae-4a11-9c67-8984562da808" xmlns:ns3="aef253d4-0025-4779-98b6-744fdb9f540a" targetNamespace="http://schemas.microsoft.com/office/2006/metadata/properties" ma:root="true" ma:fieldsID="90057a7a791d8dfad3f48866387ba1fd" ns2:_="" ns3:_="">
    <xsd:import namespace="29d1a448-c4ae-4a11-9c67-8984562da808"/>
    <xsd:import namespace="aef253d4-0025-4779-98b6-744fdb9f540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d1a448-c4ae-4a11-9c67-8984562da8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f253d4-0025-4779-98b6-744fdb9f540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6C7C13-2DD5-4904-B277-2A25C3189FC2}">
  <ds:schemaRefs>
    <ds:schemaRef ds:uri="http://www.w3.org/XML/1998/namespace"/>
    <ds:schemaRef ds:uri="http://schemas.openxmlformats.org/package/2006/metadata/core-properties"/>
    <ds:schemaRef ds:uri="aef253d4-0025-4779-98b6-744fdb9f540a"/>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29d1a448-c4ae-4a11-9c67-8984562da808"/>
    <ds:schemaRef ds:uri="http://purl.org/dc/dcmitype/"/>
  </ds:schemaRefs>
</ds:datastoreItem>
</file>

<file path=customXml/itemProps2.xml><?xml version="1.0" encoding="utf-8"?>
<ds:datastoreItem xmlns:ds="http://schemas.openxmlformats.org/officeDocument/2006/customXml" ds:itemID="{3BCFC033-AB7B-40C8-B6F3-F7FDA0B89231}">
  <ds:schemaRefs>
    <ds:schemaRef ds:uri="http://schemas.microsoft.com/sharepoint/v3/contenttype/forms"/>
  </ds:schemaRefs>
</ds:datastoreItem>
</file>

<file path=customXml/itemProps3.xml><?xml version="1.0" encoding="utf-8"?>
<ds:datastoreItem xmlns:ds="http://schemas.openxmlformats.org/officeDocument/2006/customXml" ds:itemID="{95AE320B-18AD-43DD-B018-E4F36FEE58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d1a448-c4ae-4a11-9c67-8984562da808"/>
    <ds:schemaRef ds:uri="aef253d4-0025-4779-98b6-744fdb9f5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72169</TotalTime>
  <Words>3217</Words>
  <Application>Microsoft Office PowerPoint</Application>
  <PresentationFormat>Widescreen</PresentationFormat>
  <Paragraphs>1043</Paragraphs>
  <Slides>20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Arial (Headings)</vt:lpstr>
      <vt:lpstr>Calibri</vt:lpstr>
      <vt:lpstr>Calibri Light</vt:lpstr>
      <vt:lpstr>Century Gothic</vt:lpstr>
      <vt:lpstr>Courier New</vt:lpstr>
      <vt:lpstr>Wingdings</vt:lpstr>
      <vt:lpstr>1_Office Theme</vt:lpstr>
      <vt:lpstr>Custom Design</vt:lpstr>
      <vt:lpstr>Prudential  Annuities BENE Services Transition –  weekly program update</vt:lpstr>
      <vt:lpstr>PowerPoint Presentation</vt:lpstr>
      <vt:lpstr>PowerPoint Presentation</vt:lpstr>
      <vt:lpstr>PowerPoint Presentation</vt:lpstr>
      <vt:lpstr>PowerPoint Presentation</vt:lpstr>
      <vt:lpstr>PowerPoint Presentation</vt:lpstr>
      <vt:lpstr>Annexure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EXLService.com(I)Pvt.Ltd.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Agarwal</dc:creator>
  <cp:lastModifiedBy>Gaming-PC</cp:lastModifiedBy>
  <cp:revision>2114</cp:revision>
  <dcterms:created xsi:type="dcterms:W3CDTF">2018-10-31T20:56:19Z</dcterms:created>
  <dcterms:modified xsi:type="dcterms:W3CDTF">2021-10-06T14:21:00Z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0x0101005E1E2AEE41F18D40B71B786F4DCA2906</vt:lpwstr>
  </property>
</Properties>
</file>