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865"/>
              </a:lnSpc>
            </a:pPr>
            <a:r>
              <a:rPr dirty="0" spc="-5"/>
              <a:t>©2021 ExlService Holdings, Inc. All rights reserved.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FA4D09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865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8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865"/>
              </a:lnSpc>
            </a:pPr>
            <a:r>
              <a:rPr dirty="0" spc="-5"/>
              <a:t>©2021 ExlService Holdings, Inc. All rights reserved.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FA4D09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865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8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865"/>
              </a:lnSpc>
            </a:pPr>
            <a:r>
              <a:rPr dirty="0" spc="-5"/>
              <a:t>©2021 ExlService Holdings, Inc. All rights reserved.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FA4D09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865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8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865"/>
              </a:lnSpc>
            </a:pPr>
            <a:r>
              <a:rPr dirty="0" spc="-5"/>
              <a:t>©2021 ExlService Holdings, Inc. All rights reserved.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FA4D09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865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865"/>
              </a:lnSpc>
            </a:pPr>
            <a:r>
              <a:rPr dirty="0" spc="-5"/>
              <a:t>©2021 ExlService Holdings, Inc. All rights reserved.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FA4D09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865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1170045" y="6339805"/>
            <a:ext cx="573263" cy="22104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5940" y="2567762"/>
            <a:ext cx="11120119" cy="1366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8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8310498" y="6461175"/>
            <a:ext cx="2117725" cy="1276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865"/>
              </a:lnSpc>
            </a:pPr>
            <a:r>
              <a:rPr dirty="0" spc="-5"/>
              <a:t>©2021 ExlService Holdings, Inc. All rights reserved.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0532364" y="6446545"/>
            <a:ext cx="128270" cy="1276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FA4D09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865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64998" y="5819038"/>
            <a:ext cx="1388110" cy="488315"/>
          </a:xfrm>
          <a:prstGeom prst="rect">
            <a:avLst/>
          </a:prstGeom>
        </p:spPr>
        <p:txBody>
          <a:bodyPr wrap="square" lIns="0" tIns="39370" rIns="0" bIns="0" rtlCol="0" vert="horz">
            <a:spAutoFit/>
          </a:bodyPr>
          <a:lstStyle/>
          <a:p>
            <a:pPr marL="12700" marR="5080">
              <a:lnSpc>
                <a:spcPts val="1730"/>
              </a:lnSpc>
              <a:spcBef>
                <a:spcPts val="310"/>
              </a:spcBef>
            </a:pPr>
            <a:r>
              <a:rPr dirty="0" sz="1600" spc="-70">
                <a:latin typeface="Arial"/>
                <a:cs typeface="Arial"/>
              </a:rPr>
              <a:t>Confidential  </a:t>
            </a:r>
            <a:r>
              <a:rPr dirty="0" sz="1600" spc="-120">
                <a:latin typeface="Arial"/>
                <a:cs typeface="Arial"/>
              </a:rPr>
              <a:t>January </a:t>
            </a:r>
            <a:r>
              <a:rPr dirty="0" sz="1600" spc="-80">
                <a:latin typeface="Arial"/>
                <a:cs typeface="Arial"/>
              </a:rPr>
              <a:t>13,</a:t>
            </a:r>
            <a:r>
              <a:rPr dirty="0" sz="1600" spc="-210">
                <a:latin typeface="Arial"/>
                <a:cs typeface="Arial"/>
              </a:rPr>
              <a:t> </a:t>
            </a:r>
            <a:r>
              <a:rPr dirty="0" sz="1600" spc="-85">
                <a:latin typeface="Arial"/>
                <a:cs typeface="Arial"/>
              </a:rPr>
              <a:t>2022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165606" y="6342695"/>
            <a:ext cx="568325" cy="210820"/>
          </a:xfrm>
          <a:custGeom>
            <a:avLst/>
            <a:gdLst/>
            <a:ahLst/>
            <a:cxnLst/>
            <a:rect l="l" t="t" r="r" b="b"/>
            <a:pathLst>
              <a:path w="568325" h="210820">
                <a:moveTo>
                  <a:pt x="239155" y="0"/>
                </a:moveTo>
                <a:lnTo>
                  <a:pt x="192392" y="0"/>
                </a:lnTo>
                <a:lnTo>
                  <a:pt x="268166" y="105155"/>
                </a:lnTo>
                <a:lnTo>
                  <a:pt x="192392" y="210310"/>
                </a:lnTo>
                <a:lnTo>
                  <a:pt x="239155" y="210310"/>
                </a:lnTo>
                <a:lnTo>
                  <a:pt x="292406" y="135801"/>
                </a:lnTo>
                <a:lnTo>
                  <a:pt x="338730" y="135801"/>
                </a:lnTo>
                <a:lnTo>
                  <a:pt x="316647" y="105155"/>
                </a:lnTo>
                <a:lnTo>
                  <a:pt x="338591" y="74701"/>
                </a:lnTo>
                <a:lnTo>
                  <a:pt x="292406" y="74701"/>
                </a:lnTo>
                <a:lnTo>
                  <a:pt x="239155" y="0"/>
                </a:lnTo>
                <a:close/>
              </a:path>
              <a:path w="568325" h="210820">
                <a:moveTo>
                  <a:pt x="338730" y="135801"/>
                </a:moveTo>
                <a:lnTo>
                  <a:pt x="292406" y="135801"/>
                </a:lnTo>
                <a:lnTo>
                  <a:pt x="345658" y="210310"/>
                </a:lnTo>
                <a:lnTo>
                  <a:pt x="392421" y="210310"/>
                </a:lnTo>
                <a:lnTo>
                  <a:pt x="338730" y="135801"/>
                </a:lnTo>
                <a:close/>
              </a:path>
              <a:path w="568325" h="210820">
                <a:moveTo>
                  <a:pt x="392420" y="0"/>
                </a:moveTo>
                <a:lnTo>
                  <a:pt x="345658" y="0"/>
                </a:lnTo>
                <a:lnTo>
                  <a:pt x="292406" y="74701"/>
                </a:lnTo>
                <a:lnTo>
                  <a:pt x="338591" y="74701"/>
                </a:lnTo>
                <a:lnTo>
                  <a:pt x="392420" y="0"/>
                </a:lnTo>
                <a:close/>
              </a:path>
              <a:path w="568325" h="210820">
                <a:moveTo>
                  <a:pt x="175214" y="0"/>
                </a:moveTo>
                <a:lnTo>
                  <a:pt x="33020" y="0"/>
                </a:lnTo>
                <a:lnTo>
                  <a:pt x="20210" y="2621"/>
                </a:lnTo>
                <a:lnTo>
                  <a:pt x="9710" y="9768"/>
                </a:lnTo>
                <a:lnTo>
                  <a:pt x="2609" y="20363"/>
                </a:lnTo>
                <a:lnTo>
                  <a:pt x="0" y="33328"/>
                </a:lnTo>
                <a:lnTo>
                  <a:pt x="0" y="177173"/>
                </a:lnTo>
                <a:lnTo>
                  <a:pt x="2609" y="190109"/>
                </a:lnTo>
                <a:lnTo>
                  <a:pt x="9710" y="200638"/>
                </a:lnTo>
                <a:lnTo>
                  <a:pt x="20210" y="207718"/>
                </a:lnTo>
                <a:lnTo>
                  <a:pt x="33020" y="210310"/>
                </a:lnTo>
                <a:lnTo>
                  <a:pt x="175214" y="210310"/>
                </a:lnTo>
                <a:lnTo>
                  <a:pt x="175214" y="173917"/>
                </a:lnTo>
                <a:lnTo>
                  <a:pt x="37982" y="173917"/>
                </a:lnTo>
                <a:lnTo>
                  <a:pt x="37982" y="123350"/>
                </a:lnTo>
                <a:lnTo>
                  <a:pt x="175214" y="123350"/>
                </a:lnTo>
                <a:lnTo>
                  <a:pt x="175214" y="86959"/>
                </a:lnTo>
                <a:lnTo>
                  <a:pt x="37982" y="86959"/>
                </a:lnTo>
                <a:lnTo>
                  <a:pt x="37982" y="36392"/>
                </a:lnTo>
                <a:lnTo>
                  <a:pt x="175214" y="36392"/>
                </a:lnTo>
                <a:lnTo>
                  <a:pt x="175214" y="0"/>
                </a:lnTo>
                <a:close/>
              </a:path>
              <a:path w="568325" h="210820">
                <a:moveTo>
                  <a:pt x="453114" y="0"/>
                </a:moveTo>
                <a:lnTo>
                  <a:pt x="409407" y="0"/>
                </a:lnTo>
                <a:lnTo>
                  <a:pt x="409407" y="177173"/>
                </a:lnTo>
                <a:lnTo>
                  <a:pt x="412020" y="190109"/>
                </a:lnTo>
                <a:lnTo>
                  <a:pt x="419141" y="200638"/>
                </a:lnTo>
                <a:lnTo>
                  <a:pt x="429698" y="207718"/>
                </a:lnTo>
                <a:lnTo>
                  <a:pt x="442617" y="210310"/>
                </a:lnTo>
                <a:lnTo>
                  <a:pt x="568207" y="210310"/>
                </a:lnTo>
                <a:lnTo>
                  <a:pt x="568207" y="171810"/>
                </a:lnTo>
                <a:lnTo>
                  <a:pt x="453114" y="171810"/>
                </a:lnTo>
                <a:lnTo>
                  <a:pt x="453114" y="0"/>
                </a:lnTo>
                <a:close/>
              </a:path>
            </a:pathLst>
          </a:custGeom>
          <a:solidFill>
            <a:srgbClr val="FA4E0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81862" y="1204086"/>
            <a:ext cx="4590415" cy="14935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 indent="-8890">
              <a:lnSpc>
                <a:spcPct val="100000"/>
              </a:lnSpc>
              <a:spcBef>
                <a:spcPts val="100"/>
              </a:spcBef>
            </a:pPr>
            <a:r>
              <a:rPr dirty="0" sz="3600">
                <a:solidFill>
                  <a:srgbClr val="000000"/>
                </a:solidFill>
              </a:rPr>
              <a:t>WESTERN UNION  CONVERA</a:t>
            </a:r>
            <a:r>
              <a:rPr dirty="0" sz="3600" spc="-300">
                <a:solidFill>
                  <a:srgbClr val="000000"/>
                </a:solidFill>
              </a:rPr>
              <a:t> </a:t>
            </a:r>
            <a:r>
              <a:rPr dirty="0" sz="3600" spc="-10">
                <a:solidFill>
                  <a:srgbClr val="000000"/>
                </a:solidFill>
              </a:rPr>
              <a:t>SUPPORT</a:t>
            </a:r>
            <a:endParaRPr sz="3600"/>
          </a:p>
          <a:p>
            <a:pPr algn="ctr">
              <a:lnSpc>
                <a:spcPct val="100000"/>
              </a:lnSpc>
              <a:spcBef>
                <a:spcPts val="35"/>
              </a:spcBef>
            </a:pPr>
            <a:r>
              <a:rPr dirty="0" sz="2400" spc="-35">
                <a:solidFill>
                  <a:srgbClr val="000000"/>
                </a:solidFill>
              </a:rPr>
              <a:t>UPDATE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170045" y="6339805"/>
            <a:ext cx="573263" cy="2210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4500" y="360934"/>
            <a:ext cx="887158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450">
                <a:solidFill>
                  <a:srgbClr val="000000"/>
                </a:solidFill>
              </a:rPr>
              <a:t>HIGHLEVEL </a:t>
            </a:r>
            <a:r>
              <a:rPr dirty="0" sz="3600" spc="-420">
                <a:solidFill>
                  <a:srgbClr val="000000"/>
                </a:solidFill>
              </a:rPr>
              <a:t>IMPLEMENTATION </a:t>
            </a:r>
            <a:r>
              <a:rPr dirty="0" sz="3600" spc="-455">
                <a:solidFill>
                  <a:srgbClr val="000000"/>
                </a:solidFill>
              </a:rPr>
              <a:t>PLAN </a:t>
            </a:r>
            <a:r>
              <a:rPr dirty="0" sz="3600" spc="-385">
                <a:solidFill>
                  <a:srgbClr val="000000"/>
                </a:solidFill>
              </a:rPr>
              <a:t>AND</a:t>
            </a:r>
            <a:r>
              <a:rPr dirty="0" sz="3600" spc="170">
                <a:solidFill>
                  <a:srgbClr val="000000"/>
                </a:solidFill>
              </a:rPr>
              <a:t> </a:t>
            </a:r>
            <a:r>
              <a:rPr dirty="0" sz="3600" spc="-650">
                <a:solidFill>
                  <a:srgbClr val="000000"/>
                </a:solidFill>
              </a:rPr>
              <a:t>STATUS</a:t>
            </a:r>
            <a:endParaRPr sz="3600"/>
          </a:p>
        </p:txBody>
      </p:sp>
      <p:sp>
        <p:nvSpPr>
          <p:cNvPr id="4" name="object 4"/>
          <p:cNvSpPr/>
          <p:nvPr/>
        </p:nvSpPr>
        <p:spPr>
          <a:xfrm>
            <a:off x="457200" y="1158240"/>
            <a:ext cx="11504676" cy="46969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865"/>
              </a:lnSpc>
            </a:pPr>
            <a:fld id="{81D60167-4931-47E6-BA6A-407CBD079E47}" type="slidenum">
              <a:rPr dirty="0"/>
              <a:t>2</a:t>
            </a:fld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865"/>
              </a:lnSpc>
            </a:pPr>
            <a:r>
              <a:rPr dirty="0" spc="-5"/>
              <a:t>©2021 ExlService Holdings, Inc. All rights reserved.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6283" y="5733084"/>
            <a:ext cx="312293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baseline="4629" sz="1800">
                <a:latin typeface="Courier New"/>
                <a:cs typeface="Courier New"/>
              </a:rPr>
              <a:t>- </a:t>
            </a:r>
            <a:r>
              <a:rPr dirty="0" sz="1200" spc="-25">
                <a:latin typeface="Arial"/>
                <a:cs typeface="Arial"/>
              </a:rPr>
              <a:t>Total </a:t>
            </a:r>
            <a:r>
              <a:rPr dirty="0" sz="1200" spc="-5">
                <a:latin typeface="Arial"/>
                <a:cs typeface="Arial"/>
              </a:rPr>
              <a:t>resources as </a:t>
            </a:r>
            <a:r>
              <a:rPr dirty="0" sz="1200">
                <a:latin typeface="Arial"/>
                <a:cs typeface="Arial"/>
              </a:rPr>
              <a:t>part of this </a:t>
            </a:r>
            <a:r>
              <a:rPr dirty="0" sz="1200" spc="-5">
                <a:latin typeface="Arial"/>
                <a:cs typeface="Arial"/>
              </a:rPr>
              <a:t>transition is</a:t>
            </a:r>
            <a:r>
              <a:rPr dirty="0" sz="1200" spc="-13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3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4538" y="334517"/>
            <a:ext cx="558038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685">
                <a:solidFill>
                  <a:srgbClr val="000000"/>
                </a:solidFill>
              </a:rPr>
              <a:t>ACCESS </a:t>
            </a:r>
            <a:r>
              <a:rPr dirty="0" sz="3600" spc="-440">
                <a:solidFill>
                  <a:srgbClr val="000000"/>
                </a:solidFill>
              </a:rPr>
              <a:t>PROVISIONING</a:t>
            </a:r>
            <a:r>
              <a:rPr dirty="0" sz="3600" spc="-204">
                <a:solidFill>
                  <a:srgbClr val="000000"/>
                </a:solidFill>
              </a:rPr>
              <a:t> </a:t>
            </a:r>
            <a:r>
              <a:rPr dirty="0" sz="3600" spc="-645">
                <a:solidFill>
                  <a:srgbClr val="000000"/>
                </a:solidFill>
              </a:rPr>
              <a:t>STATUS</a:t>
            </a:r>
            <a:endParaRPr sz="3600"/>
          </a:p>
        </p:txBody>
      </p:sp>
      <p:sp>
        <p:nvSpPr>
          <p:cNvPr id="4" name="object 4"/>
          <p:cNvSpPr/>
          <p:nvPr/>
        </p:nvSpPr>
        <p:spPr>
          <a:xfrm>
            <a:off x="6861047" y="891539"/>
            <a:ext cx="5049011" cy="1521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11123" y="1556003"/>
            <a:ext cx="11298936" cy="13594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11123" y="3421379"/>
            <a:ext cx="11298936" cy="13411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865"/>
              </a:lnSpc>
            </a:pPr>
            <a:fld id="{81D60167-4931-47E6-BA6A-407CBD079E47}" type="slidenum">
              <a:rPr dirty="0"/>
              <a:t>2</a:t>
            </a:fld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865"/>
              </a:lnSpc>
            </a:pPr>
            <a:r>
              <a:rPr dirty="0" spc="-5"/>
              <a:t>©2021 ExlService Holdings, Inc. All rights reserved.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9979" y="113157"/>
            <a:ext cx="186436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615">
                <a:solidFill>
                  <a:srgbClr val="000000"/>
                </a:solidFill>
              </a:rPr>
              <a:t>RISKS</a:t>
            </a:r>
            <a:r>
              <a:rPr dirty="0" sz="3600" spc="-340">
                <a:solidFill>
                  <a:srgbClr val="000000"/>
                </a:solidFill>
              </a:rPr>
              <a:t> </a:t>
            </a:r>
            <a:r>
              <a:rPr dirty="0" sz="3600" spc="-540">
                <a:solidFill>
                  <a:srgbClr val="000000"/>
                </a:solidFill>
              </a:rPr>
              <a:t>LOG</a:t>
            </a:r>
            <a:endParaRPr sz="3600"/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865"/>
              </a:lnSpc>
            </a:pPr>
            <a:fld id="{81D60167-4931-47E6-BA6A-407CBD079E47}" type="slidenum">
              <a:rPr dirty="0"/>
              <a:t>2</a:t>
            </a:fld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865"/>
              </a:lnSpc>
            </a:pPr>
            <a:r>
              <a:rPr dirty="0" spc="-5"/>
              <a:t>©2021 ExlService Holdings, Inc. All rights reserved.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46392" y="861060"/>
          <a:ext cx="11607800" cy="52762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6265"/>
                <a:gridCol w="1109980"/>
                <a:gridCol w="3044190"/>
                <a:gridCol w="701675"/>
                <a:gridCol w="4075430"/>
                <a:gridCol w="1043304"/>
                <a:gridCol w="1015365"/>
              </a:tblGrid>
              <a:tr h="44970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0"/>
                        </a:spcBef>
                      </a:pPr>
                      <a:r>
                        <a:rPr dirty="0" sz="1400" spc="-5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Sl</a:t>
                      </a:r>
                      <a:r>
                        <a:rPr dirty="0" sz="1400" spc="-30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400" spc="-5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NO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B="0" marT="10795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0"/>
                        </a:spcBef>
                      </a:pPr>
                      <a:r>
                        <a:rPr dirty="0" sz="1400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Risk</a:t>
                      </a:r>
                      <a:r>
                        <a:rPr dirty="0" sz="1400" spc="-45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400" spc="-5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Category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B="0" marT="10795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L="920750" marR="3175">
                        <a:lnSpc>
                          <a:spcPct val="100000"/>
                        </a:lnSpc>
                        <a:spcBef>
                          <a:spcPts val="850"/>
                        </a:spcBef>
                      </a:pPr>
                      <a:r>
                        <a:rPr dirty="0" sz="1400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Risk</a:t>
                      </a:r>
                      <a:r>
                        <a:rPr dirty="0" sz="1400" spc="-15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400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Description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B="0" marT="10795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dirty="0" sz="1400" spc="-5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Impact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B="0" marT="11112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dirty="0" sz="1400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Action </a:t>
                      </a:r>
                      <a:r>
                        <a:rPr dirty="0" sz="1400" spc="-5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to</a:t>
                      </a:r>
                      <a:r>
                        <a:rPr dirty="0" sz="1400" spc="-35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400" spc="-5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Mitigate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B="0" marT="11112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dirty="0" sz="1400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Risk</a:t>
                      </a:r>
                      <a:r>
                        <a:rPr dirty="0" sz="1400" spc="-35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400" spc="-5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Owner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B="0" marT="11112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dirty="0" sz="1400" spc="-5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Status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B="0" marT="11112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</a:tr>
              <a:tr h="39090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dirty="0" sz="1200">
                          <a:latin typeface="Carlito"/>
                          <a:cs typeface="Carlito"/>
                        </a:rPr>
                        <a:t>1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B="0" marT="9525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CD0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dirty="0" sz="1200" spc="-10">
                          <a:latin typeface="Carlito"/>
                          <a:cs typeface="Carlito"/>
                        </a:rPr>
                        <a:t>Process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B="0" marT="9525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CD0CC"/>
                    </a:solidFill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dirty="0" sz="1200" spc="-10">
                          <a:latin typeface="Carlito"/>
                          <a:cs typeface="Carlito"/>
                        </a:rPr>
                        <a:t>Vendor </a:t>
                      </a:r>
                      <a:r>
                        <a:rPr dirty="0" sz="1200" spc="-5">
                          <a:latin typeface="Carlito"/>
                          <a:cs typeface="Carlito"/>
                        </a:rPr>
                        <a:t>master creation of </a:t>
                      </a:r>
                      <a:r>
                        <a:rPr dirty="0" sz="1200">
                          <a:latin typeface="Carlito"/>
                          <a:cs typeface="Carlito"/>
                        </a:rPr>
                        <a:t>new</a:t>
                      </a:r>
                      <a:r>
                        <a:rPr dirty="0" sz="1200" spc="-35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200" spc="-5">
                          <a:latin typeface="Carlito"/>
                          <a:cs typeface="Carlito"/>
                        </a:rPr>
                        <a:t>entities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B="0" marT="9525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CD0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dirty="0" sz="1200" spc="-5">
                          <a:latin typeface="Carlito"/>
                          <a:cs typeface="Carlito"/>
                        </a:rPr>
                        <a:t>High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B="0" marT="9842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CD0CC"/>
                    </a:solidFill>
                  </a:tcPr>
                </a:tc>
                <a:tc>
                  <a:txBody>
                    <a:bodyPr/>
                    <a:lstStyle/>
                    <a:p>
                      <a:pPr marL="6985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dirty="0" sz="1200" spc="-10">
                          <a:latin typeface="Carlito"/>
                          <a:cs typeface="Carlito"/>
                        </a:rPr>
                        <a:t>Vendor </a:t>
                      </a:r>
                      <a:r>
                        <a:rPr dirty="0" sz="1200" spc="-5">
                          <a:latin typeface="Carlito"/>
                          <a:cs typeface="Carlito"/>
                        </a:rPr>
                        <a:t>details </a:t>
                      </a:r>
                      <a:r>
                        <a:rPr dirty="0" sz="1200" spc="-10">
                          <a:latin typeface="Carlito"/>
                          <a:cs typeface="Carlito"/>
                        </a:rPr>
                        <a:t>for </a:t>
                      </a:r>
                      <a:r>
                        <a:rPr dirty="0" sz="1200">
                          <a:latin typeface="Carlito"/>
                          <a:cs typeface="Carlito"/>
                        </a:rPr>
                        <a:t>new </a:t>
                      </a:r>
                      <a:r>
                        <a:rPr dirty="0" sz="1200" spc="-5">
                          <a:latin typeface="Carlito"/>
                          <a:cs typeface="Carlito"/>
                        </a:rPr>
                        <a:t>entities </a:t>
                      </a:r>
                      <a:r>
                        <a:rPr dirty="0" sz="1200">
                          <a:latin typeface="Carlito"/>
                          <a:cs typeface="Carlito"/>
                        </a:rPr>
                        <a:t>is</a:t>
                      </a:r>
                      <a:r>
                        <a:rPr dirty="0" sz="1200" spc="-55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200" spc="-5">
                          <a:latin typeface="Carlito"/>
                          <a:cs typeface="Carlito"/>
                        </a:rPr>
                        <a:t>required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B="0" marT="9842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CD0CC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dirty="0" sz="1200" spc="-10">
                          <a:latin typeface="Carlito"/>
                          <a:cs typeface="Carlito"/>
                        </a:rPr>
                        <a:t>Convera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B="0" marT="9842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CD0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dirty="0" sz="1200" spc="-5">
                          <a:latin typeface="Carlito"/>
                          <a:cs typeface="Carlito"/>
                        </a:rPr>
                        <a:t>Open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B="0" marT="9842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CD0CC"/>
                    </a:solidFill>
                  </a:tcPr>
                </a:tc>
              </a:tr>
              <a:tr h="39077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dirty="0" sz="1200">
                          <a:latin typeface="Carlito"/>
                          <a:cs typeface="Carlito"/>
                        </a:rPr>
                        <a:t>2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B="0" marT="9525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DE9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dirty="0" sz="1200" spc="-10">
                          <a:latin typeface="Carlito"/>
                          <a:cs typeface="Carlito"/>
                        </a:rPr>
                        <a:t>Process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B="0" marT="9525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DE9E7"/>
                    </a:solidFill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dirty="0" sz="1200" spc="-5">
                          <a:latin typeface="Carlito"/>
                          <a:cs typeface="Carlito"/>
                        </a:rPr>
                        <a:t>Approver matrix-Not received </a:t>
                      </a:r>
                      <a:r>
                        <a:rPr dirty="0" sz="1200">
                          <a:latin typeface="Carlito"/>
                          <a:cs typeface="Carlito"/>
                        </a:rPr>
                        <a:t>the </a:t>
                      </a:r>
                      <a:r>
                        <a:rPr dirty="0" sz="1200" spc="-5">
                          <a:latin typeface="Carlito"/>
                          <a:cs typeface="Carlito"/>
                        </a:rPr>
                        <a:t>approver</a:t>
                      </a:r>
                      <a:r>
                        <a:rPr dirty="0" sz="1200" spc="-120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200" spc="-5">
                          <a:latin typeface="Carlito"/>
                          <a:cs typeface="Carlito"/>
                        </a:rPr>
                        <a:t>list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B="0" marT="9525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DE9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dirty="0" sz="1200">
                          <a:latin typeface="Carlito"/>
                          <a:cs typeface="Carlito"/>
                        </a:rPr>
                        <a:t>Medium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B="0" marT="977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DE9E7"/>
                    </a:solidFill>
                  </a:tcPr>
                </a:tc>
                <a:tc>
                  <a:txBody>
                    <a:bodyPr/>
                    <a:lstStyle/>
                    <a:p>
                      <a:pPr marL="6985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dirty="0" sz="1200" spc="-15">
                          <a:latin typeface="Carlito"/>
                          <a:cs typeface="Carlito"/>
                        </a:rPr>
                        <a:t>Convera </a:t>
                      </a:r>
                      <a:r>
                        <a:rPr dirty="0" sz="1200" spc="-5">
                          <a:latin typeface="Carlito"/>
                          <a:cs typeface="Carlito"/>
                        </a:rPr>
                        <a:t>to </a:t>
                      </a:r>
                      <a:r>
                        <a:rPr dirty="0" sz="1200" spc="-10">
                          <a:latin typeface="Carlito"/>
                          <a:cs typeface="Carlito"/>
                        </a:rPr>
                        <a:t>provide </a:t>
                      </a:r>
                      <a:r>
                        <a:rPr dirty="0" sz="1200">
                          <a:latin typeface="Carlito"/>
                          <a:cs typeface="Carlito"/>
                        </a:rPr>
                        <a:t>the</a:t>
                      </a:r>
                      <a:r>
                        <a:rPr dirty="0" sz="1200" spc="-30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200" spc="-5">
                          <a:latin typeface="Carlito"/>
                          <a:cs typeface="Carlito"/>
                        </a:rPr>
                        <a:t>details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B="0" marT="977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DE9E7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dirty="0" sz="1200" spc="-15">
                          <a:latin typeface="Carlito"/>
                          <a:cs typeface="Carlito"/>
                        </a:rPr>
                        <a:t>Convera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B="0" marT="977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DE9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dirty="0" sz="1200">
                          <a:latin typeface="Carlito"/>
                          <a:cs typeface="Carlito"/>
                        </a:rPr>
                        <a:t>Open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B="0" marT="977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DE9E7"/>
                    </a:solidFill>
                  </a:tcPr>
                </a:tc>
              </a:tr>
              <a:tr h="53670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200">
                          <a:latin typeface="Carlito"/>
                          <a:cs typeface="Carlito"/>
                        </a:rPr>
                        <a:t>3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CD0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200" spc="-10">
                          <a:latin typeface="Carlito"/>
                          <a:cs typeface="Carlito"/>
                        </a:rPr>
                        <a:t>Process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CD0CC"/>
                    </a:solidFill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34925" marR="3175">
                        <a:lnSpc>
                          <a:spcPct val="100000"/>
                        </a:lnSpc>
                      </a:pPr>
                      <a:r>
                        <a:rPr dirty="0" sz="1200" spc="-10">
                          <a:latin typeface="Carlito"/>
                          <a:cs typeface="Carlito"/>
                        </a:rPr>
                        <a:t>Segregation </a:t>
                      </a:r>
                      <a:r>
                        <a:rPr dirty="0" sz="1200" spc="-5">
                          <a:latin typeface="Carlito"/>
                          <a:cs typeface="Carlito"/>
                        </a:rPr>
                        <a:t>of </a:t>
                      </a:r>
                      <a:r>
                        <a:rPr dirty="0" sz="1200">
                          <a:latin typeface="Carlito"/>
                          <a:cs typeface="Carlito"/>
                        </a:rPr>
                        <a:t>Duties</a:t>
                      </a:r>
                      <a:r>
                        <a:rPr dirty="0" sz="1200" spc="-20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200" spc="-5">
                          <a:latin typeface="Carlito"/>
                          <a:cs typeface="Carlito"/>
                        </a:rPr>
                        <a:t>(SOD)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CD0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200">
                          <a:latin typeface="Carlito"/>
                          <a:cs typeface="Carlito"/>
                        </a:rPr>
                        <a:t>Medium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B="0" marT="31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CD0CC"/>
                    </a:solidFill>
                  </a:tcPr>
                </a:tc>
                <a:tc>
                  <a:txBody>
                    <a:bodyPr/>
                    <a:lstStyle/>
                    <a:p>
                      <a:pPr marL="698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1200">
                          <a:latin typeface="Carlito"/>
                          <a:cs typeface="Carlito"/>
                        </a:rPr>
                        <a:t>As the </a:t>
                      </a:r>
                      <a:r>
                        <a:rPr dirty="0" sz="1200" spc="-5">
                          <a:latin typeface="Carlito"/>
                          <a:cs typeface="Carlito"/>
                        </a:rPr>
                        <a:t>team </a:t>
                      </a:r>
                      <a:r>
                        <a:rPr dirty="0" sz="1200" spc="-10">
                          <a:latin typeface="Carlito"/>
                          <a:cs typeface="Carlito"/>
                        </a:rPr>
                        <a:t>size </a:t>
                      </a:r>
                      <a:r>
                        <a:rPr dirty="0" sz="1200">
                          <a:latin typeface="Carlito"/>
                          <a:cs typeface="Carlito"/>
                        </a:rPr>
                        <a:t>is </a:t>
                      </a:r>
                      <a:r>
                        <a:rPr dirty="0" sz="1200" spc="-5">
                          <a:latin typeface="Carlito"/>
                          <a:cs typeface="Carlito"/>
                        </a:rPr>
                        <a:t>small, </a:t>
                      </a:r>
                      <a:r>
                        <a:rPr dirty="0" sz="1200" spc="-10">
                          <a:latin typeface="Carlito"/>
                          <a:cs typeface="Carlito"/>
                        </a:rPr>
                        <a:t>Segregation </a:t>
                      </a:r>
                      <a:r>
                        <a:rPr dirty="0" sz="1200" spc="-5">
                          <a:latin typeface="Carlito"/>
                          <a:cs typeface="Carlito"/>
                        </a:rPr>
                        <a:t>of </a:t>
                      </a:r>
                      <a:r>
                        <a:rPr dirty="0" sz="1200">
                          <a:latin typeface="Carlito"/>
                          <a:cs typeface="Carlito"/>
                        </a:rPr>
                        <a:t>duties </a:t>
                      </a:r>
                      <a:r>
                        <a:rPr dirty="0" sz="1200" spc="-5">
                          <a:latin typeface="Carlito"/>
                          <a:cs typeface="Carlito"/>
                        </a:rPr>
                        <a:t>might not</a:t>
                      </a:r>
                      <a:r>
                        <a:rPr dirty="0" sz="1200" spc="-20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200">
                          <a:latin typeface="Carlito"/>
                          <a:cs typeface="Carlito"/>
                        </a:rPr>
                        <a:t>be</a:t>
                      </a:r>
                      <a:endParaRPr sz="1200">
                        <a:latin typeface="Carlito"/>
                        <a:cs typeface="Carlito"/>
                      </a:endParaRPr>
                    </a:p>
                    <a:p>
                      <a:pPr marL="698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200" spc="-5">
                          <a:latin typeface="Carlito"/>
                          <a:cs typeface="Carlito"/>
                        </a:rPr>
                        <a:t>applicable </a:t>
                      </a:r>
                      <a:r>
                        <a:rPr dirty="0" sz="1200" spc="-10">
                          <a:latin typeface="Carlito"/>
                          <a:cs typeface="Carlito"/>
                        </a:rPr>
                        <a:t>at </a:t>
                      </a:r>
                      <a:r>
                        <a:rPr dirty="0" sz="1200">
                          <a:latin typeface="Carlito"/>
                          <a:cs typeface="Carlito"/>
                        </a:rPr>
                        <a:t>this </a:t>
                      </a:r>
                      <a:r>
                        <a:rPr dirty="0" sz="1200" spc="-10">
                          <a:latin typeface="Carlito"/>
                          <a:cs typeface="Carlito"/>
                        </a:rPr>
                        <a:t>stage </a:t>
                      </a:r>
                      <a:r>
                        <a:rPr dirty="0" sz="1200">
                          <a:latin typeface="Carlito"/>
                          <a:cs typeface="Carlito"/>
                        </a:rPr>
                        <a:t>but </a:t>
                      </a:r>
                      <a:r>
                        <a:rPr dirty="0" sz="1200" spc="-5">
                          <a:latin typeface="Carlito"/>
                          <a:cs typeface="Carlito"/>
                        </a:rPr>
                        <a:t>will </a:t>
                      </a:r>
                      <a:r>
                        <a:rPr dirty="0" sz="1200">
                          <a:latin typeface="Carlito"/>
                          <a:cs typeface="Carlito"/>
                        </a:rPr>
                        <a:t>be </a:t>
                      </a:r>
                      <a:r>
                        <a:rPr dirty="0" sz="1200" spc="-5">
                          <a:latin typeface="Carlito"/>
                          <a:cs typeface="Carlito"/>
                        </a:rPr>
                        <a:t>required </a:t>
                      </a:r>
                      <a:r>
                        <a:rPr dirty="0" sz="1200" spc="-10">
                          <a:latin typeface="Carlito"/>
                          <a:cs typeface="Carlito"/>
                        </a:rPr>
                        <a:t>at </a:t>
                      </a:r>
                      <a:r>
                        <a:rPr dirty="0" sz="1200" spc="-5">
                          <a:latin typeface="Carlito"/>
                          <a:cs typeface="Carlito"/>
                        </a:rPr>
                        <a:t>later</a:t>
                      </a:r>
                      <a:r>
                        <a:rPr dirty="0" sz="1200" spc="-65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200" spc="-10">
                          <a:latin typeface="Carlito"/>
                          <a:cs typeface="Carlito"/>
                        </a:rPr>
                        <a:t>stage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B="0" marT="793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CD0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algn="ctr" marL="1905">
                        <a:lnSpc>
                          <a:spcPct val="100000"/>
                        </a:lnSpc>
                      </a:pPr>
                      <a:r>
                        <a:rPr dirty="0" sz="1200" spc="-10">
                          <a:latin typeface="Carlito"/>
                          <a:cs typeface="Carlito"/>
                        </a:rPr>
                        <a:t>Convera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B="0" marT="31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CD0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200" spc="-5">
                          <a:latin typeface="Carlito"/>
                          <a:cs typeface="Carlito"/>
                        </a:rPr>
                        <a:t>Open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B="0" marT="31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CD0CC"/>
                    </a:solidFill>
                  </a:tcPr>
                </a:tc>
              </a:tr>
              <a:tr h="39090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dirty="0" sz="1200">
                          <a:latin typeface="Carlito"/>
                          <a:cs typeface="Carlito"/>
                        </a:rPr>
                        <a:t>4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B="0" marT="9525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DE9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dirty="0" sz="1200" spc="-10">
                          <a:latin typeface="Carlito"/>
                          <a:cs typeface="Carlito"/>
                        </a:rPr>
                        <a:t>Process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B="0" marT="9525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DE9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dirty="0" sz="1200">
                          <a:latin typeface="Carlito"/>
                          <a:cs typeface="Carlito"/>
                        </a:rPr>
                        <a:t>Minimal </a:t>
                      </a:r>
                      <a:r>
                        <a:rPr dirty="0" sz="1200" spc="-5">
                          <a:latin typeface="Carlito"/>
                          <a:cs typeface="Carlito"/>
                        </a:rPr>
                        <a:t>information on volumes </a:t>
                      </a:r>
                      <a:r>
                        <a:rPr dirty="0" sz="1200" spc="-10">
                          <a:latin typeface="Carlito"/>
                          <a:cs typeface="Carlito"/>
                        </a:rPr>
                        <a:t>for </a:t>
                      </a:r>
                      <a:r>
                        <a:rPr dirty="0" sz="1200">
                          <a:latin typeface="Carlito"/>
                          <a:cs typeface="Carlito"/>
                        </a:rPr>
                        <a:t>new</a:t>
                      </a:r>
                      <a:r>
                        <a:rPr dirty="0" sz="1200" spc="-60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200" spc="-5">
                          <a:latin typeface="Carlito"/>
                          <a:cs typeface="Carlito"/>
                        </a:rPr>
                        <a:t>entities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B="0" marT="9525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DE9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dirty="0" sz="1200">
                          <a:latin typeface="Carlito"/>
                          <a:cs typeface="Carlito"/>
                        </a:rPr>
                        <a:t>Medium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B="0" marT="9842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DE9E7"/>
                    </a:solidFill>
                  </a:tcPr>
                </a:tc>
                <a:tc>
                  <a:txBody>
                    <a:bodyPr/>
                    <a:lstStyle/>
                    <a:p>
                      <a:pPr marL="6985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dirty="0" sz="1200" spc="-30">
                          <a:latin typeface="Carlito"/>
                          <a:cs typeface="Carlito"/>
                        </a:rPr>
                        <a:t>Team </a:t>
                      </a:r>
                      <a:r>
                        <a:rPr dirty="0" sz="1200" spc="-5">
                          <a:latin typeface="Carlito"/>
                          <a:cs typeface="Carlito"/>
                        </a:rPr>
                        <a:t>to review </a:t>
                      </a:r>
                      <a:r>
                        <a:rPr dirty="0" sz="1200">
                          <a:latin typeface="Carlito"/>
                          <a:cs typeface="Carlito"/>
                        </a:rPr>
                        <a:t>the </a:t>
                      </a:r>
                      <a:r>
                        <a:rPr dirty="0" sz="1200" spc="-5">
                          <a:latin typeface="Carlito"/>
                          <a:cs typeface="Carlito"/>
                        </a:rPr>
                        <a:t>volumes </a:t>
                      </a:r>
                      <a:r>
                        <a:rPr dirty="0" sz="1200" spc="-10">
                          <a:latin typeface="Carlito"/>
                          <a:cs typeface="Carlito"/>
                        </a:rPr>
                        <a:t>for </a:t>
                      </a:r>
                      <a:r>
                        <a:rPr dirty="0" sz="1200" spc="-5">
                          <a:latin typeface="Carlito"/>
                          <a:cs typeface="Carlito"/>
                        </a:rPr>
                        <a:t>next </a:t>
                      </a:r>
                      <a:r>
                        <a:rPr dirty="0" sz="1200">
                          <a:latin typeface="Carlito"/>
                          <a:cs typeface="Carlito"/>
                        </a:rPr>
                        <a:t>2</a:t>
                      </a:r>
                      <a:r>
                        <a:rPr dirty="0" sz="1200" spc="20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200" spc="-5">
                          <a:latin typeface="Carlito"/>
                          <a:cs typeface="Carlito"/>
                        </a:rPr>
                        <a:t>months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B="0" marT="9842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DE9E7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dirty="0" sz="1200">
                          <a:latin typeface="Carlito"/>
                          <a:cs typeface="Carlito"/>
                        </a:rPr>
                        <a:t>WU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B="0" marT="9842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DE9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dirty="0" sz="1200" spc="-5">
                          <a:latin typeface="Carlito"/>
                          <a:cs typeface="Carlito"/>
                        </a:rPr>
                        <a:t>Open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B="0" marT="9842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DE9E7"/>
                    </a:solidFill>
                  </a:tcPr>
                </a:tc>
              </a:tr>
              <a:tr h="53670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200">
                          <a:latin typeface="Carlito"/>
                          <a:cs typeface="Carlito"/>
                        </a:rPr>
                        <a:t>5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CD0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200" spc="-10">
                          <a:latin typeface="Carlito"/>
                          <a:cs typeface="Carlito"/>
                        </a:rPr>
                        <a:t>Process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CD0CC"/>
                    </a:solidFill>
                  </a:tcPr>
                </a:tc>
                <a:tc>
                  <a:txBody>
                    <a:bodyPr/>
                    <a:lstStyle/>
                    <a:p>
                      <a:pPr marR="344805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dirty="0" sz="1200" spc="-5">
                          <a:latin typeface="Carlito"/>
                          <a:cs typeface="Carlito"/>
                        </a:rPr>
                        <a:t>Communication to vendors on </a:t>
                      </a:r>
                      <a:r>
                        <a:rPr dirty="0" sz="1200" spc="-10">
                          <a:latin typeface="Carlito"/>
                          <a:cs typeface="Carlito"/>
                        </a:rPr>
                        <a:t>WU-Convera  </a:t>
                      </a:r>
                      <a:r>
                        <a:rPr dirty="0" sz="1200" spc="-5">
                          <a:latin typeface="Carlito"/>
                          <a:cs typeface="Carlito"/>
                        </a:rPr>
                        <a:t>separation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B="0" marT="7683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CD0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200">
                          <a:latin typeface="Carlito"/>
                          <a:cs typeface="Carlito"/>
                        </a:rPr>
                        <a:t>Medium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B="0" marT="31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CD0CC"/>
                    </a:solidFill>
                  </a:tcPr>
                </a:tc>
                <a:tc>
                  <a:txBody>
                    <a:bodyPr/>
                    <a:lstStyle/>
                    <a:p>
                      <a:pPr marL="6985" marR="309880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dirty="0" sz="1200" spc="-15">
                          <a:latin typeface="Carlito"/>
                          <a:cs typeface="Carlito"/>
                        </a:rPr>
                        <a:t>Vendors </a:t>
                      </a:r>
                      <a:r>
                        <a:rPr dirty="0" sz="1200" spc="-5">
                          <a:latin typeface="Carlito"/>
                          <a:cs typeface="Carlito"/>
                        </a:rPr>
                        <a:t>to </a:t>
                      </a:r>
                      <a:r>
                        <a:rPr dirty="0" sz="1200">
                          <a:latin typeface="Carlito"/>
                          <a:cs typeface="Carlito"/>
                        </a:rPr>
                        <a:t>be </a:t>
                      </a:r>
                      <a:r>
                        <a:rPr dirty="0" sz="1200" spc="-5">
                          <a:latin typeface="Carlito"/>
                          <a:cs typeface="Carlito"/>
                        </a:rPr>
                        <a:t>informed </a:t>
                      </a:r>
                      <a:r>
                        <a:rPr dirty="0" sz="1200">
                          <a:latin typeface="Carlito"/>
                          <a:cs typeface="Carlito"/>
                        </a:rPr>
                        <a:t>about the </a:t>
                      </a:r>
                      <a:r>
                        <a:rPr dirty="0" sz="1200" spc="-5">
                          <a:latin typeface="Carlito"/>
                          <a:cs typeface="Carlito"/>
                        </a:rPr>
                        <a:t>change </a:t>
                      </a:r>
                      <a:r>
                        <a:rPr dirty="0" sz="1200">
                          <a:latin typeface="Carlito"/>
                          <a:cs typeface="Carlito"/>
                        </a:rPr>
                        <a:t>&amp; </a:t>
                      </a:r>
                      <a:r>
                        <a:rPr dirty="0" sz="1200" spc="-5">
                          <a:latin typeface="Carlito"/>
                          <a:cs typeface="Carlito"/>
                        </a:rPr>
                        <a:t>request </a:t>
                      </a:r>
                      <a:r>
                        <a:rPr dirty="0" sz="1200">
                          <a:latin typeface="Carlito"/>
                          <a:cs typeface="Carlito"/>
                        </a:rPr>
                        <a:t>them</a:t>
                      </a:r>
                      <a:r>
                        <a:rPr dirty="0" sz="1200" spc="-150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200" spc="-5">
                          <a:latin typeface="Carlito"/>
                          <a:cs typeface="Carlito"/>
                        </a:rPr>
                        <a:t>to  provide </a:t>
                      </a:r>
                      <a:r>
                        <a:rPr dirty="0" sz="1200" spc="-10">
                          <a:latin typeface="Carlito"/>
                          <a:cs typeface="Carlito"/>
                        </a:rPr>
                        <a:t>invoices </a:t>
                      </a:r>
                      <a:r>
                        <a:rPr dirty="0" sz="1200" spc="-5">
                          <a:latin typeface="Carlito"/>
                          <a:cs typeface="Carlito"/>
                        </a:rPr>
                        <a:t>to WUBS </a:t>
                      </a:r>
                      <a:r>
                        <a:rPr dirty="0" sz="1200" spc="-10">
                          <a:latin typeface="Carlito"/>
                          <a:cs typeface="Carlito"/>
                        </a:rPr>
                        <a:t>(Convera) </a:t>
                      </a:r>
                      <a:r>
                        <a:rPr dirty="0" sz="1200" spc="-5">
                          <a:latin typeface="Carlito"/>
                          <a:cs typeface="Carlito"/>
                        </a:rPr>
                        <a:t>shared </a:t>
                      </a:r>
                      <a:r>
                        <a:rPr dirty="0" sz="1200">
                          <a:latin typeface="Carlito"/>
                          <a:cs typeface="Carlito"/>
                        </a:rPr>
                        <a:t>mail</a:t>
                      </a:r>
                      <a:r>
                        <a:rPr dirty="0" sz="1200" spc="-10">
                          <a:latin typeface="Carlito"/>
                          <a:cs typeface="Carlito"/>
                        </a:rPr>
                        <a:t> box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B="0" marT="800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CD0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algn="ctr" marL="1270">
                        <a:lnSpc>
                          <a:spcPct val="100000"/>
                        </a:lnSpc>
                      </a:pPr>
                      <a:r>
                        <a:rPr dirty="0" sz="1200">
                          <a:latin typeface="Carlito"/>
                          <a:cs typeface="Carlito"/>
                        </a:rPr>
                        <a:t>WU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B="0" marT="31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CD0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200" spc="-5">
                          <a:latin typeface="Carlito"/>
                          <a:cs typeface="Carlito"/>
                        </a:rPr>
                        <a:t>Open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B="0" marT="31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CD0CC"/>
                    </a:solidFill>
                  </a:tcPr>
                </a:tc>
              </a:tr>
              <a:tr h="106667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7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200">
                          <a:latin typeface="Carlito"/>
                          <a:cs typeface="Carlito"/>
                        </a:rPr>
                        <a:t>6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DE9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7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200" spc="-10">
                          <a:latin typeface="Carlito"/>
                          <a:cs typeface="Carlito"/>
                        </a:rPr>
                        <a:t>Process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DE9E7"/>
                    </a:solidFill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R="317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750">
                        <a:latin typeface="Times New Roman"/>
                        <a:cs typeface="Times New Roman"/>
                      </a:endParaRPr>
                    </a:p>
                    <a:p>
                      <a:pPr marR="3175">
                        <a:lnSpc>
                          <a:spcPct val="100000"/>
                        </a:lnSpc>
                      </a:pPr>
                      <a:r>
                        <a:rPr dirty="0" sz="1200" spc="-15">
                          <a:latin typeface="Carlito"/>
                          <a:cs typeface="Carlito"/>
                        </a:rPr>
                        <a:t>Training </a:t>
                      </a:r>
                      <a:r>
                        <a:rPr dirty="0" sz="1200" spc="-5">
                          <a:latin typeface="Carlito"/>
                          <a:cs typeface="Carlito"/>
                        </a:rPr>
                        <a:t>on </a:t>
                      </a:r>
                      <a:r>
                        <a:rPr dirty="0" sz="1200">
                          <a:latin typeface="Carlito"/>
                          <a:cs typeface="Carlito"/>
                        </a:rPr>
                        <a:t>AP uploads </a:t>
                      </a:r>
                      <a:r>
                        <a:rPr dirty="0" sz="1200" spc="-5">
                          <a:latin typeface="Carlito"/>
                          <a:cs typeface="Carlito"/>
                        </a:rPr>
                        <a:t>to </a:t>
                      </a:r>
                      <a:r>
                        <a:rPr dirty="0" sz="1200">
                          <a:latin typeface="Carlito"/>
                          <a:cs typeface="Carlito"/>
                        </a:rPr>
                        <a:t>the</a:t>
                      </a:r>
                      <a:r>
                        <a:rPr dirty="0" sz="1200" spc="-60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200" spc="-5">
                          <a:latin typeface="Carlito"/>
                          <a:cs typeface="Carlito"/>
                        </a:rPr>
                        <a:t>requestor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DE9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7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200" spc="-5">
                          <a:latin typeface="Carlito"/>
                          <a:cs typeface="Carlito"/>
                        </a:rPr>
                        <a:t>High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DE9E7"/>
                    </a:solidFill>
                  </a:tcPr>
                </a:tc>
                <a:tc>
                  <a:txBody>
                    <a:bodyPr/>
                    <a:lstStyle/>
                    <a:p>
                      <a:pPr marL="6985" marR="36385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dirty="0" sz="1200" spc="-5">
                          <a:latin typeface="Carlito"/>
                          <a:cs typeface="Carlito"/>
                        </a:rPr>
                        <a:t>&gt;&gt;Is there </a:t>
                      </a:r>
                      <a:r>
                        <a:rPr dirty="0" sz="1200" spc="-10">
                          <a:latin typeface="Carlito"/>
                          <a:cs typeface="Carlito"/>
                        </a:rPr>
                        <a:t>any </a:t>
                      </a:r>
                      <a:r>
                        <a:rPr dirty="0" sz="1200">
                          <a:latin typeface="Carlito"/>
                          <a:cs typeface="Carlito"/>
                        </a:rPr>
                        <a:t>mechanism </a:t>
                      </a:r>
                      <a:r>
                        <a:rPr dirty="0" sz="1200" spc="-5">
                          <a:latin typeface="Carlito"/>
                          <a:cs typeface="Carlito"/>
                        </a:rPr>
                        <a:t>where </a:t>
                      </a:r>
                      <a:r>
                        <a:rPr dirty="0" sz="1200" spc="-15">
                          <a:latin typeface="Carlito"/>
                          <a:cs typeface="Carlito"/>
                        </a:rPr>
                        <a:t>system </a:t>
                      </a:r>
                      <a:r>
                        <a:rPr dirty="0" sz="1200" spc="-5">
                          <a:latin typeface="Carlito"/>
                          <a:cs typeface="Carlito"/>
                        </a:rPr>
                        <a:t>does not </a:t>
                      </a:r>
                      <a:r>
                        <a:rPr dirty="0" sz="1200">
                          <a:latin typeface="Carlito"/>
                          <a:cs typeface="Carlito"/>
                        </a:rPr>
                        <a:t>allow the  </a:t>
                      </a:r>
                      <a:r>
                        <a:rPr dirty="0" sz="1200" spc="-5">
                          <a:latin typeface="Carlito"/>
                          <a:cs typeface="Carlito"/>
                        </a:rPr>
                        <a:t>incorrect </a:t>
                      </a:r>
                      <a:r>
                        <a:rPr dirty="0" sz="1200">
                          <a:latin typeface="Carlito"/>
                          <a:cs typeface="Carlito"/>
                        </a:rPr>
                        <a:t>GL </a:t>
                      </a:r>
                      <a:r>
                        <a:rPr dirty="0" sz="1200" spc="-5">
                          <a:latin typeface="Carlito"/>
                          <a:cs typeface="Carlito"/>
                        </a:rPr>
                        <a:t>codes, </a:t>
                      </a:r>
                      <a:r>
                        <a:rPr dirty="0" sz="1200">
                          <a:latin typeface="Carlito"/>
                          <a:cs typeface="Carlito"/>
                        </a:rPr>
                        <a:t>this needs </a:t>
                      </a:r>
                      <a:r>
                        <a:rPr dirty="0" sz="1200" spc="-5">
                          <a:latin typeface="Carlito"/>
                          <a:cs typeface="Carlito"/>
                        </a:rPr>
                        <a:t>to </a:t>
                      </a:r>
                      <a:r>
                        <a:rPr dirty="0" sz="1200">
                          <a:latin typeface="Carlito"/>
                          <a:cs typeface="Carlito"/>
                        </a:rPr>
                        <a:t>be</a:t>
                      </a:r>
                      <a:r>
                        <a:rPr dirty="0" sz="1200" spc="-40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200" spc="-5">
                          <a:latin typeface="Carlito"/>
                          <a:cs typeface="Carlito"/>
                        </a:rPr>
                        <a:t>confirmed</a:t>
                      </a:r>
                      <a:endParaRPr sz="1200">
                        <a:latin typeface="Carlito"/>
                        <a:cs typeface="Carlito"/>
                      </a:endParaRPr>
                    </a:p>
                    <a:p>
                      <a:pPr marL="6985" marR="52069">
                        <a:lnSpc>
                          <a:spcPct val="100000"/>
                        </a:lnSpc>
                      </a:pPr>
                      <a:r>
                        <a:rPr dirty="0" sz="1200" spc="-15">
                          <a:latin typeface="Carlito"/>
                          <a:cs typeface="Carlito"/>
                        </a:rPr>
                        <a:t>&gt;&gt;Train </a:t>
                      </a:r>
                      <a:r>
                        <a:rPr dirty="0" sz="1200">
                          <a:latin typeface="Carlito"/>
                          <a:cs typeface="Carlito"/>
                        </a:rPr>
                        <a:t>the </a:t>
                      </a:r>
                      <a:r>
                        <a:rPr dirty="0" sz="1200" spc="-10">
                          <a:latin typeface="Carlito"/>
                          <a:cs typeface="Carlito"/>
                        </a:rPr>
                        <a:t>requestors </a:t>
                      </a:r>
                      <a:r>
                        <a:rPr dirty="0" sz="1200">
                          <a:latin typeface="Carlito"/>
                          <a:cs typeface="Carlito"/>
                        </a:rPr>
                        <a:t>&amp; </a:t>
                      </a:r>
                      <a:r>
                        <a:rPr dirty="0" sz="1200" spc="-5">
                          <a:latin typeface="Carlito"/>
                          <a:cs typeface="Carlito"/>
                        </a:rPr>
                        <a:t>provide </a:t>
                      </a:r>
                      <a:r>
                        <a:rPr dirty="0" sz="1200">
                          <a:latin typeface="Carlito"/>
                          <a:cs typeface="Carlito"/>
                        </a:rPr>
                        <a:t>them </a:t>
                      </a:r>
                      <a:r>
                        <a:rPr dirty="0" sz="1200" spc="-5">
                          <a:latin typeface="Carlito"/>
                          <a:cs typeface="Carlito"/>
                        </a:rPr>
                        <a:t>with </a:t>
                      </a:r>
                      <a:r>
                        <a:rPr dirty="0" sz="1200">
                          <a:latin typeface="Carlito"/>
                          <a:cs typeface="Carlito"/>
                        </a:rPr>
                        <a:t>the </a:t>
                      </a:r>
                      <a:r>
                        <a:rPr dirty="0" sz="1200" spc="-10">
                          <a:latin typeface="Carlito"/>
                          <a:cs typeface="Carlito"/>
                        </a:rPr>
                        <a:t>correct </a:t>
                      </a:r>
                      <a:r>
                        <a:rPr dirty="0" sz="1200">
                          <a:latin typeface="Carlito"/>
                          <a:cs typeface="Carlito"/>
                        </a:rPr>
                        <a:t>GL </a:t>
                      </a:r>
                      <a:r>
                        <a:rPr dirty="0" sz="1200" spc="-5">
                          <a:latin typeface="Carlito"/>
                          <a:cs typeface="Carlito"/>
                        </a:rPr>
                        <a:t>codes  information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B="0" marT="7048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DE9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750">
                        <a:latin typeface="Times New Roman"/>
                        <a:cs typeface="Times New Roman"/>
                      </a:endParaRPr>
                    </a:p>
                    <a:p>
                      <a:pPr algn="ctr" marL="1270">
                        <a:lnSpc>
                          <a:spcPct val="100000"/>
                        </a:lnSpc>
                      </a:pPr>
                      <a:r>
                        <a:rPr dirty="0" sz="1200">
                          <a:latin typeface="Carlito"/>
                          <a:cs typeface="Carlito"/>
                        </a:rPr>
                        <a:t>WU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DE9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7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200" spc="-5">
                          <a:latin typeface="Carlito"/>
                          <a:cs typeface="Carlito"/>
                        </a:rPr>
                        <a:t>Open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DE9E7"/>
                    </a:solidFill>
                  </a:tcPr>
                </a:tc>
              </a:tr>
              <a:tr h="55498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200">
                          <a:latin typeface="Carlito"/>
                          <a:cs typeface="Carlito"/>
                        </a:rPr>
                        <a:t>7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B="0" marT="25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CD0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200" spc="-10">
                          <a:latin typeface="Carlito"/>
                          <a:cs typeface="Carlito"/>
                        </a:rPr>
                        <a:t>Process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B="0" marT="25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CD0CC"/>
                    </a:solidFill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R="3175">
                        <a:lnSpc>
                          <a:spcPct val="100000"/>
                        </a:lnSpc>
                      </a:pPr>
                      <a:r>
                        <a:rPr dirty="0" sz="1200" spc="-5">
                          <a:latin typeface="Carlito"/>
                          <a:cs typeface="Carlito"/>
                        </a:rPr>
                        <a:t>Duplicate checks are not</a:t>
                      </a:r>
                      <a:r>
                        <a:rPr dirty="0" sz="1200" spc="-10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200" spc="-5">
                          <a:latin typeface="Carlito"/>
                          <a:cs typeface="Carlito"/>
                        </a:rPr>
                        <a:t>performed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B="0" marT="25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CD0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200" spc="-5">
                          <a:latin typeface="Carlito"/>
                          <a:cs typeface="Carlito"/>
                        </a:rPr>
                        <a:t>High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B="0" marT="57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CD0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6985">
                        <a:lnSpc>
                          <a:spcPct val="100000"/>
                        </a:lnSpc>
                      </a:pPr>
                      <a:r>
                        <a:rPr dirty="0" sz="1200" spc="-5">
                          <a:latin typeface="Carlito"/>
                          <a:cs typeface="Carlito"/>
                        </a:rPr>
                        <a:t>Implement </a:t>
                      </a:r>
                      <a:r>
                        <a:rPr dirty="0" sz="1200" spc="-35">
                          <a:latin typeface="Carlito"/>
                          <a:cs typeface="Carlito"/>
                        </a:rPr>
                        <a:t>EXL’s </a:t>
                      </a:r>
                      <a:r>
                        <a:rPr dirty="0" sz="1200" spc="-5">
                          <a:latin typeface="Carlito"/>
                          <a:cs typeface="Carlito"/>
                        </a:rPr>
                        <a:t>fraudulent check</a:t>
                      </a:r>
                      <a:r>
                        <a:rPr dirty="0" sz="1200" spc="-10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200" spc="-5">
                          <a:latin typeface="Carlito"/>
                          <a:cs typeface="Carlito"/>
                        </a:rPr>
                        <a:t>tool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B="0" marT="57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CD0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ctr" marL="1905">
                        <a:lnSpc>
                          <a:spcPct val="100000"/>
                        </a:lnSpc>
                      </a:pPr>
                      <a:r>
                        <a:rPr dirty="0" sz="1200" spc="-10">
                          <a:latin typeface="Carlito"/>
                          <a:cs typeface="Carlito"/>
                        </a:rPr>
                        <a:t>Convera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B="0" marT="57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CD0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200" spc="-5">
                          <a:latin typeface="Carlito"/>
                          <a:cs typeface="Carlito"/>
                        </a:rPr>
                        <a:t>Open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B="0" marT="57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CD0CC"/>
                    </a:solidFill>
                  </a:tcPr>
                </a:tc>
              </a:tr>
              <a:tr h="5550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200">
                          <a:latin typeface="Carlito"/>
                          <a:cs typeface="Carlito"/>
                        </a:rPr>
                        <a:t>8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B="0" marT="57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DE9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200" spc="-10">
                          <a:latin typeface="Carlito"/>
                          <a:cs typeface="Carlito"/>
                        </a:rPr>
                        <a:t>Process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B="0" marT="57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DE9E7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74295">
                        <a:lnSpc>
                          <a:spcPts val="1440"/>
                        </a:lnSpc>
                        <a:spcBef>
                          <a:spcPts val="35"/>
                        </a:spcBef>
                      </a:pPr>
                      <a:r>
                        <a:rPr dirty="0" sz="1200" spc="-10">
                          <a:latin typeface="Carlito"/>
                          <a:cs typeface="Carlito"/>
                        </a:rPr>
                        <a:t>ACH </a:t>
                      </a:r>
                      <a:r>
                        <a:rPr dirty="0" sz="1200" spc="-5">
                          <a:latin typeface="Carlito"/>
                          <a:cs typeface="Carlito"/>
                        </a:rPr>
                        <a:t>payment method </a:t>
                      </a:r>
                      <a:r>
                        <a:rPr dirty="0" sz="1200">
                          <a:latin typeface="Carlito"/>
                          <a:cs typeface="Carlito"/>
                        </a:rPr>
                        <a:t>and </a:t>
                      </a:r>
                      <a:r>
                        <a:rPr dirty="0" sz="1200" spc="-5">
                          <a:latin typeface="Carlito"/>
                          <a:cs typeface="Carlito"/>
                        </a:rPr>
                        <a:t>check payment  method </a:t>
                      </a:r>
                      <a:r>
                        <a:rPr dirty="0" sz="1200">
                          <a:latin typeface="Carlito"/>
                          <a:cs typeface="Carlito"/>
                        </a:rPr>
                        <a:t>: </a:t>
                      </a:r>
                      <a:r>
                        <a:rPr dirty="0" sz="1200" spc="-10">
                          <a:latin typeface="Carlito"/>
                          <a:cs typeface="Carlito"/>
                        </a:rPr>
                        <a:t>Positive pay </a:t>
                      </a:r>
                      <a:r>
                        <a:rPr dirty="0" sz="1200">
                          <a:latin typeface="Carlito"/>
                          <a:cs typeface="Carlito"/>
                        </a:rPr>
                        <a:t>file </a:t>
                      </a:r>
                      <a:r>
                        <a:rPr dirty="0" sz="1200" spc="-10">
                          <a:latin typeface="Carlito"/>
                          <a:cs typeface="Carlito"/>
                        </a:rPr>
                        <a:t>transfer </a:t>
                      </a:r>
                      <a:r>
                        <a:rPr dirty="0" sz="1200" spc="-5">
                          <a:latin typeface="Carlito"/>
                          <a:cs typeface="Carlito"/>
                        </a:rPr>
                        <a:t>to </a:t>
                      </a:r>
                      <a:r>
                        <a:rPr dirty="0" sz="1200">
                          <a:latin typeface="Carlito"/>
                          <a:cs typeface="Carlito"/>
                        </a:rPr>
                        <a:t>bank is </a:t>
                      </a:r>
                      <a:r>
                        <a:rPr dirty="0" sz="1200" spc="-5">
                          <a:latin typeface="Carlito"/>
                          <a:cs typeface="Carlito"/>
                        </a:rPr>
                        <a:t>not  developed </a:t>
                      </a:r>
                      <a:r>
                        <a:rPr dirty="0" sz="1200">
                          <a:latin typeface="Carlito"/>
                          <a:cs typeface="Carlito"/>
                        </a:rPr>
                        <a:t>by IT in </a:t>
                      </a:r>
                      <a:r>
                        <a:rPr dirty="0" sz="1200" spc="-10">
                          <a:latin typeface="Carlito"/>
                          <a:cs typeface="Carlito"/>
                        </a:rPr>
                        <a:t>Convera</a:t>
                      </a:r>
                      <a:r>
                        <a:rPr dirty="0" sz="1200" spc="-80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200" spc="-15">
                          <a:latin typeface="Carlito"/>
                          <a:cs typeface="Carlito"/>
                        </a:rPr>
                        <a:t>system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B="0" marT="444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DE9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200" spc="-5">
                          <a:latin typeface="Carlito"/>
                          <a:cs typeface="Carlito"/>
                        </a:rPr>
                        <a:t>High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B="0" marT="25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DE9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635">
                        <a:lnSpc>
                          <a:spcPct val="100000"/>
                        </a:lnSpc>
                      </a:pPr>
                      <a:r>
                        <a:rPr dirty="0" sz="1200" spc="-15">
                          <a:latin typeface="Carlito"/>
                          <a:cs typeface="Carlito"/>
                        </a:rPr>
                        <a:t>Technology </a:t>
                      </a:r>
                      <a:r>
                        <a:rPr dirty="0" sz="1200" spc="-5">
                          <a:latin typeface="Carlito"/>
                          <a:cs typeface="Carlito"/>
                        </a:rPr>
                        <a:t>team </a:t>
                      </a:r>
                      <a:r>
                        <a:rPr dirty="0" sz="1200">
                          <a:latin typeface="Carlito"/>
                          <a:cs typeface="Carlito"/>
                        </a:rPr>
                        <a:t>has </a:t>
                      </a:r>
                      <a:r>
                        <a:rPr dirty="0" sz="1200" spc="-5">
                          <a:latin typeface="Carlito"/>
                          <a:cs typeface="Carlito"/>
                        </a:rPr>
                        <a:t>to provide </a:t>
                      </a:r>
                      <a:r>
                        <a:rPr dirty="0" sz="1200">
                          <a:latin typeface="Carlito"/>
                          <a:cs typeface="Carlito"/>
                        </a:rPr>
                        <a:t>these</a:t>
                      </a:r>
                      <a:r>
                        <a:rPr dirty="0" sz="1200" spc="-40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200" spc="-5">
                          <a:latin typeface="Carlito"/>
                          <a:cs typeface="Carlito"/>
                        </a:rPr>
                        <a:t>details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B="0" marT="25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DE9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ctr" marL="635">
                        <a:lnSpc>
                          <a:spcPct val="100000"/>
                        </a:lnSpc>
                      </a:pPr>
                      <a:r>
                        <a:rPr dirty="0" sz="1200" spc="-5">
                          <a:latin typeface="Carlito"/>
                          <a:cs typeface="Carlito"/>
                        </a:rPr>
                        <a:t>IT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B="0" marT="25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DE9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ctr" marL="1905">
                        <a:lnSpc>
                          <a:spcPct val="100000"/>
                        </a:lnSpc>
                      </a:pPr>
                      <a:r>
                        <a:rPr dirty="0" sz="1200" spc="-5">
                          <a:latin typeface="Carlito"/>
                          <a:cs typeface="Carlito"/>
                        </a:rPr>
                        <a:t>Open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B="0" marT="25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DE9E7"/>
                    </a:solidFill>
                  </a:tcPr>
                </a:tc>
              </a:tr>
              <a:tr h="39082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80"/>
                        </a:spcBef>
                      </a:pPr>
                      <a:r>
                        <a:rPr dirty="0" sz="1200">
                          <a:latin typeface="Carlito"/>
                          <a:cs typeface="Carlito"/>
                        </a:rPr>
                        <a:t>9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B="0" marT="9906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CD0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80"/>
                        </a:spcBef>
                      </a:pPr>
                      <a:r>
                        <a:rPr dirty="0" sz="1200" spc="-15">
                          <a:latin typeface="Carlito"/>
                          <a:cs typeface="Carlito"/>
                        </a:rPr>
                        <a:t>Technology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B="0" marT="9906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CD0CC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3175">
                        <a:lnSpc>
                          <a:spcPct val="100000"/>
                        </a:lnSpc>
                        <a:spcBef>
                          <a:spcPts val="780"/>
                        </a:spcBef>
                      </a:pPr>
                      <a:r>
                        <a:rPr dirty="0" sz="1200" spc="-5">
                          <a:latin typeface="Carlito"/>
                          <a:cs typeface="Carlito"/>
                        </a:rPr>
                        <a:t>Access to </a:t>
                      </a:r>
                      <a:r>
                        <a:rPr dirty="0" sz="1200">
                          <a:latin typeface="Carlito"/>
                          <a:cs typeface="Carlito"/>
                        </a:rPr>
                        <a:t>bank</a:t>
                      </a:r>
                      <a:r>
                        <a:rPr dirty="0" sz="1200" spc="25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200" spc="-5">
                          <a:latin typeface="Carlito"/>
                          <a:cs typeface="Carlito"/>
                        </a:rPr>
                        <a:t>information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B="0" marT="9906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CD0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r>
                        <a:rPr dirty="0" sz="1200">
                          <a:latin typeface="Carlito"/>
                          <a:cs typeface="Carlito"/>
                        </a:rPr>
                        <a:t>Medium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B="0" marT="9588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CD0CC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1200" spc="-10">
                          <a:latin typeface="Carlito"/>
                          <a:cs typeface="Carlito"/>
                        </a:rPr>
                        <a:t>Payment </a:t>
                      </a:r>
                      <a:r>
                        <a:rPr dirty="0" sz="1200">
                          <a:latin typeface="Carlito"/>
                          <a:cs typeface="Carlito"/>
                        </a:rPr>
                        <a:t>file </a:t>
                      </a:r>
                      <a:r>
                        <a:rPr dirty="0" sz="1200" spc="-5">
                          <a:latin typeface="Carlito"/>
                          <a:cs typeface="Carlito"/>
                        </a:rPr>
                        <a:t>to </a:t>
                      </a:r>
                      <a:r>
                        <a:rPr dirty="0" sz="1200">
                          <a:latin typeface="Carlito"/>
                          <a:cs typeface="Carlito"/>
                        </a:rPr>
                        <a:t>be </a:t>
                      </a:r>
                      <a:r>
                        <a:rPr dirty="0" sz="1200" spc="-5">
                          <a:latin typeface="Carlito"/>
                          <a:cs typeface="Carlito"/>
                        </a:rPr>
                        <a:t>sent to treasury team so that they </a:t>
                      </a:r>
                      <a:r>
                        <a:rPr dirty="0" sz="1200" spc="-10">
                          <a:latin typeface="Carlito"/>
                          <a:cs typeface="Carlito"/>
                        </a:rPr>
                        <a:t>can</a:t>
                      </a:r>
                      <a:r>
                        <a:rPr dirty="0" sz="1200" spc="-35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200" spc="-5">
                          <a:latin typeface="Carlito"/>
                          <a:cs typeface="Carlito"/>
                        </a:rPr>
                        <a:t>release</a:t>
                      </a:r>
                      <a:endParaRPr sz="1200">
                        <a:latin typeface="Carlito"/>
                        <a:cs typeface="Carlito"/>
                      </a:endParaRPr>
                    </a:p>
                    <a:p>
                      <a:pPr marL="635">
                        <a:lnSpc>
                          <a:spcPct val="100000"/>
                        </a:lnSpc>
                      </a:pPr>
                      <a:r>
                        <a:rPr dirty="0" sz="1200">
                          <a:latin typeface="Carlito"/>
                          <a:cs typeface="Carlito"/>
                        </a:rPr>
                        <a:t>the</a:t>
                      </a:r>
                      <a:r>
                        <a:rPr dirty="0" sz="1200" spc="-25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200" spc="-5">
                          <a:latin typeface="Carlito"/>
                          <a:cs typeface="Carlito"/>
                        </a:rPr>
                        <a:t>payment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B="0" marT="444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CD0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r>
                        <a:rPr dirty="0" sz="1200" spc="-5">
                          <a:latin typeface="Carlito"/>
                          <a:cs typeface="Carlito"/>
                        </a:rPr>
                        <a:t>WU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B="0" marT="9588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CD0CC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r>
                        <a:rPr dirty="0" sz="1200">
                          <a:latin typeface="Carlito"/>
                          <a:cs typeface="Carlito"/>
                        </a:rPr>
                        <a:t>Open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B="0" marT="9588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CD0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9979" y="113157"/>
            <a:ext cx="186436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615">
                <a:solidFill>
                  <a:srgbClr val="000000"/>
                </a:solidFill>
              </a:rPr>
              <a:t>RISKS</a:t>
            </a:r>
            <a:r>
              <a:rPr dirty="0" sz="3600" spc="-340">
                <a:solidFill>
                  <a:srgbClr val="000000"/>
                </a:solidFill>
              </a:rPr>
              <a:t> </a:t>
            </a:r>
            <a:r>
              <a:rPr dirty="0" sz="3600" spc="-540">
                <a:solidFill>
                  <a:srgbClr val="000000"/>
                </a:solidFill>
              </a:rPr>
              <a:t>LOG</a:t>
            </a:r>
            <a:endParaRPr sz="3600"/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865"/>
              </a:lnSpc>
            </a:pPr>
            <a:fld id="{81D60167-4931-47E6-BA6A-407CBD079E47}" type="slidenum">
              <a:rPr dirty="0"/>
              <a:t>2</a:t>
            </a:fld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865"/>
              </a:lnSpc>
            </a:pPr>
            <a:r>
              <a:rPr dirty="0" spc="-5"/>
              <a:t>©2021 ExlService Holdings, Inc. All rights reserved.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46392" y="861060"/>
          <a:ext cx="11598275" cy="37750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6265"/>
                <a:gridCol w="1109980"/>
                <a:gridCol w="3034665"/>
                <a:gridCol w="701675"/>
                <a:gridCol w="4075430"/>
                <a:gridCol w="1043304"/>
                <a:gridCol w="1015365"/>
              </a:tblGrid>
              <a:tr h="44970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0"/>
                        </a:spcBef>
                      </a:pPr>
                      <a:r>
                        <a:rPr dirty="0" sz="1400" spc="-5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Sl</a:t>
                      </a:r>
                      <a:r>
                        <a:rPr dirty="0" sz="1400" spc="-30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400" spc="-5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NO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B="0" marT="10795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0"/>
                        </a:spcBef>
                      </a:pPr>
                      <a:r>
                        <a:rPr dirty="0" sz="1400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Risk</a:t>
                      </a:r>
                      <a:r>
                        <a:rPr dirty="0" sz="1400" spc="-45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400" spc="-5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Category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B="0" marT="10795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L="920750">
                        <a:lnSpc>
                          <a:spcPct val="100000"/>
                        </a:lnSpc>
                        <a:spcBef>
                          <a:spcPts val="850"/>
                        </a:spcBef>
                      </a:pPr>
                      <a:r>
                        <a:rPr dirty="0" sz="1400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Risk</a:t>
                      </a:r>
                      <a:r>
                        <a:rPr dirty="0" sz="1400" spc="-15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400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Description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B="0" marT="10795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dirty="0" sz="1400" spc="-5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Impact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B="0" marT="11112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dirty="0" sz="1400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Action </a:t>
                      </a:r>
                      <a:r>
                        <a:rPr dirty="0" sz="1400" spc="-5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to</a:t>
                      </a:r>
                      <a:r>
                        <a:rPr dirty="0" sz="1400" spc="-35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400" spc="-5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Mitigate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B="0" marT="11112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dirty="0" sz="1400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Risk</a:t>
                      </a:r>
                      <a:r>
                        <a:rPr dirty="0" sz="1400" spc="-35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400" spc="-5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Owner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B="0" marT="11112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dirty="0" sz="1400" spc="-5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Status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B="0" marT="11112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</a:tr>
              <a:tr h="39090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dirty="0" sz="1200">
                          <a:latin typeface="Carlito"/>
                          <a:cs typeface="Carlito"/>
                        </a:rPr>
                        <a:t>10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B="0" marT="9525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CD0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dirty="0" sz="1200" spc="-15">
                          <a:latin typeface="Carlito"/>
                          <a:cs typeface="Carlito"/>
                        </a:rPr>
                        <a:t>Technology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B="0" marT="9525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CD0CC"/>
                    </a:solidFill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dirty="0" sz="1200">
                          <a:latin typeface="Carlito"/>
                          <a:cs typeface="Carlito"/>
                        </a:rPr>
                        <a:t>IT </a:t>
                      </a:r>
                      <a:r>
                        <a:rPr dirty="0" sz="1200" spc="-5">
                          <a:latin typeface="Carlito"/>
                          <a:cs typeface="Carlito"/>
                        </a:rPr>
                        <a:t>communcation </a:t>
                      </a:r>
                      <a:r>
                        <a:rPr dirty="0" sz="1200">
                          <a:latin typeface="Carlito"/>
                          <a:cs typeface="Carlito"/>
                        </a:rPr>
                        <a:t>plan </a:t>
                      </a:r>
                      <a:r>
                        <a:rPr dirty="0" sz="1200" spc="-5">
                          <a:latin typeface="Carlito"/>
                          <a:cs typeface="Carlito"/>
                        </a:rPr>
                        <a:t>does not</a:t>
                      </a:r>
                      <a:r>
                        <a:rPr dirty="0" sz="1200" spc="-25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200" spc="-10">
                          <a:latin typeface="Carlito"/>
                          <a:cs typeface="Carlito"/>
                        </a:rPr>
                        <a:t>exist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B="0" marT="9525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CD0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dirty="0" sz="1200" spc="-5">
                          <a:latin typeface="Carlito"/>
                          <a:cs typeface="Carlito"/>
                        </a:rPr>
                        <a:t>High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B="0" marT="9525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CD0CC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dirty="0" sz="1200" spc="-10">
                          <a:latin typeface="Carlito"/>
                          <a:cs typeface="Carlito"/>
                        </a:rPr>
                        <a:t>Create </a:t>
                      </a:r>
                      <a:r>
                        <a:rPr dirty="0" sz="1200">
                          <a:latin typeface="Carlito"/>
                          <a:cs typeface="Carlito"/>
                        </a:rPr>
                        <a:t>an IT </a:t>
                      </a:r>
                      <a:r>
                        <a:rPr dirty="0" sz="1200" spc="-5">
                          <a:latin typeface="Carlito"/>
                          <a:cs typeface="Carlito"/>
                        </a:rPr>
                        <a:t>communication</a:t>
                      </a:r>
                      <a:r>
                        <a:rPr dirty="0" sz="1200" spc="-20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200">
                          <a:latin typeface="Carlito"/>
                          <a:cs typeface="Carlito"/>
                        </a:rPr>
                        <a:t>plan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B="0" marT="9525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CD0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dirty="0" sz="1200">
                          <a:latin typeface="Carlito"/>
                          <a:cs typeface="Carlito"/>
                        </a:rPr>
                        <a:t>WU /</a:t>
                      </a:r>
                      <a:r>
                        <a:rPr dirty="0" sz="1200" spc="-25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200">
                          <a:latin typeface="Carlito"/>
                          <a:cs typeface="Carlito"/>
                        </a:rPr>
                        <a:t>IT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B="0" marT="9525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CD0CC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dirty="0" sz="1200" spc="-5">
                          <a:latin typeface="Carlito"/>
                          <a:cs typeface="Carlito"/>
                        </a:rPr>
                        <a:t>Open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B="0" marT="9525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CD0CC"/>
                    </a:solidFill>
                  </a:tcPr>
                </a:tc>
              </a:tr>
              <a:tr h="39077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dirty="0" sz="1200">
                          <a:latin typeface="Carlito"/>
                          <a:cs typeface="Carlito"/>
                        </a:rPr>
                        <a:t>11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B="0" marT="9525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DE9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dirty="0" sz="1200" spc="-15">
                          <a:latin typeface="Carlito"/>
                          <a:cs typeface="Carlito"/>
                        </a:rPr>
                        <a:t>Technology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B="0" marT="9525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DE9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dirty="0" sz="1200" spc="-5">
                          <a:latin typeface="Carlito"/>
                          <a:cs typeface="Carlito"/>
                        </a:rPr>
                        <a:t>Concur</a:t>
                      </a:r>
                      <a:r>
                        <a:rPr dirty="0" sz="1200" spc="-25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200">
                          <a:latin typeface="Carlito"/>
                          <a:cs typeface="Carlito"/>
                        </a:rPr>
                        <a:t>login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B="0" marT="9525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DE9E7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dirty="0" sz="1200" spc="-5">
                          <a:latin typeface="Carlito"/>
                          <a:cs typeface="Carlito"/>
                        </a:rPr>
                        <a:t>Low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B="0" marT="9525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DE9E7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dirty="0" sz="1200" spc="-5">
                          <a:latin typeface="Carlito"/>
                          <a:cs typeface="Carlito"/>
                        </a:rPr>
                        <a:t>Link to </a:t>
                      </a:r>
                      <a:r>
                        <a:rPr dirty="0" sz="1200">
                          <a:latin typeface="Carlito"/>
                          <a:cs typeface="Carlito"/>
                        </a:rPr>
                        <a:t>a </a:t>
                      </a:r>
                      <a:r>
                        <a:rPr dirty="0" sz="1200" spc="-5">
                          <a:latin typeface="Carlito"/>
                          <a:cs typeface="Carlito"/>
                        </a:rPr>
                        <a:t>website or </a:t>
                      </a:r>
                      <a:r>
                        <a:rPr dirty="0" sz="1200">
                          <a:latin typeface="Carlito"/>
                          <a:cs typeface="Carlito"/>
                        </a:rPr>
                        <a:t>log in </a:t>
                      </a:r>
                      <a:r>
                        <a:rPr dirty="0" sz="1200" spc="-5">
                          <a:latin typeface="Carlito"/>
                          <a:cs typeface="Carlito"/>
                        </a:rPr>
                        <a:t>page, password to </a:t>
                      </a:r>
                      <a:r>
                        <a:rPr dirty="0" sz="1200">
                          <a:latin typeface="Carlito"/>
                          <a:cs typeface="Carlito"/>
                        </a:rPr>
                        <a:t>be</a:t>
                      </a:r>
                      <a:r>
                        <a:rPr dirty="0" sz="1200" spc="-35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200" spc="-5">
                          <a:latin typeface="Carlito"/>
                          <a:cs typeface="Carlito"/>
                        </a:rPr>
                        <a:t>provided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B="0" marT="9525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DE9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dirty="0" sz="1200">
                          <a:latin typeface="Carlito"/>
                          <a:cs typeface="Carlito"/>
                        </a:rPr>
                        <a:t>WU /</a:t>
                      </a:r>
                      <a:r>
                        <a:rPr dirty="0" sz="1200" spc="-25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200">
                          <a:latin typeface="Carlito"/>
                          <a:cs typeface="Carlito"/>
                        </a:rPr>
                        <a:t>IT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B="0" marT="9525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DE9E7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dirty="0" sz="1200" spc="-5">
                          <a:latin typeface="Carlito"/>
                          <a:cs typeface="Carlito"/>
                        </a:rPr>
                        <a:t>Open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B="0" marT="9525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DE9E7"/>
                    </a:solidFill>
                  </a:tcPr>
                </a:tc>
              </a:tr>
              <a:tr h="53670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200">
                          <a:latin typeface="Carlito"/>
                          <a:cs typeface="Carlito"/>
                        </a:rPr>
                        <a:t>12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CD0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200" spc="-10">
                          <a:latin typeface="Carlito"/>
                          <a:cs typeface="Carlito"/>
                        </a:rPr>
                        <a:t>Process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CD0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dirty="0" sz="1200" spc="-5">
                          <a:latin typeface="Carlito"/>
                          <a:cs typeface="Carlito"/>
                        </a:rPr>
                        <a:t>Final reconciliation </a:t>
                      </a:r>
                      <a:r>
                        <a:rPr dirty="0" sz="1200">
                          <a:latin typeface="Carlito"/>
                          <a:cs typeface="Carlito"/>
                        </a:rPr>
                        <a:t>of </a:t>
                      </a:r>
                      <a:r>
                        <a:rPr dirty="0" sz="1200" spc="-5">
                          <a:latin typeface="Carlito"/>
                          <a:cs typeface="Carlito"/>
                        </a:rPr>
                        <a:t>credit </a:t>
                      </a:r>
                      <a:r>
                        <a:rPr dirty="0" sz="1200" spc="-10">
                          <a:latin typeface="Carlito"/>
                          <a:cs typeface="Carlito"/>
                        </a:rPr>
                        <a:t>card</a:t>
                      </a:r>
                      <a:r>
                        <a:rPr dirty="0" sz="1200" spc="-25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200" spc="-5">
                          <a:latin typeface="Carlito"/>
                          <a:cs typeface="Carlito"/>
                        </a:rPr>
                        <a:t>transactions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CD0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200">
                          <a:latin typeface="Carlito"/>
                          <a:cs typeface="Carlito"/>
                        </a:rPr>
                        <a:t>Medium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CD0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635">
                        <a:lnSpc>
                          <a:spcPct val="100000"/>
                        </a:lnSpc>
                      </a:pPr>
                      <a:r>
                        <a:rPr dirty="0" sz="1200" spc="-55">
                          <a:latin typeface="Carlito"/>
                          <a:cs typeface="Carlito"/>
                        </a:rPr>
                        <a:t>To </a:t>
                      </a:r>
                      <a:r>
                        <a:rPr dirty="0" sz="1200" spc="-5">
                          <a:latin typeface="Carlito"/>
                          <a:cs typeface="Carlito"/>
                        </a:rPr>
                        <a:t>monitor </a:t>
                      </a:r>
                      <a:r>
                        <a:rPr dirty="0" sz="1200">
                          <a:latin typeface="Carlito"/>
                          <a:cs typeface="Carlito"/>
                        </a:rPr>
                        <a:t>the </a:t>
                      </a:r>
                      <a:r>
                        <a:rPr dirty="0" sz="1200" spc="-5">
                          <a:latin typeface="Carlito"/>
                          <a:cs typeface="Carlito"/>
                        </a:rPr>
                        <a:t>unreconcilled</a:t>
                      </a:r>
                      <a:r>
                        <a:rPr dirty="0" sz="1200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200" spc="-5">
                          <a:latin typeface="Carlito"/>
                          <a:cs typeface="Carlito"/>
                        </a:rPr>
                        <a:t>expenses,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CD0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algn="ctr" marL="635">
                        <a:lnSpc>
                          <a:spcPct val="100000"/>
                        </a:lnSpc>
                      </a:pPr>
                      <a:r>
                        <a:rPr dirty="0" sz="1200">
                          <a:latin typeface="Carlito"/>
                          <a:cs typeface="Carlito"/>
                        </a:rPr>
                        <a:t>WU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CD0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algn="ctr" marL="1905">
                        <a:lnSpc>
                          <a:spcPct val="100000"/>
                        </a:lnSpc>
                      </a:pPr>
                      <a:r>
                        <a:rPr dirty="0" sz="1200" spc="-5">
                          <a:latin typeface="Carlito"/>
                          <a:cs typeface="Carlito"/>
                        </a:rPr>
                        <a:t>Open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CD0CC"/>
                    </a:solidFill>
                  </a:tcPr>
                </a:tc>
              </a:tr>
              <a:tr h="39090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dirty="0" sz="1200">
                          <a:latin typeface="Carlito"/>
                          <a:cs typeface="Carlito"/>
                        </a:rPr>
                        <a:t>13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B="0" marT="9525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DE9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dirty="0" sz="1200" spc="-15">
                          <a:latin typeface="Carlito"/>
                          <a:cs typeface="Carlito"/>
                        </a:rPr>
                        <a:t>Technology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B="0" marT="9525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DE9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dirty="0" sz="1200">
                          <a:latin typeface="Carlito"/>
                          <a:cs typeface="Carlito"/>
                        </a:rPr>
                        <a:t>VDI </a:t>
                      </a:r>
                      <a:r>
                        <a:rPr dirty="0" sz="1200" spc="-5">
                          <a:latin typeface="Carlito"/>
                          <a:cs typeface="Carlito"/>
                        </a:rPr>
                        <a:t>access within </a:t>
                      </a:r>
                      <a:r>
                        <a:rPr dirty="0" sz="1200">
                          <a:latin typeface="Carlito"/>
                          <a:cs typeface="Carlito"/>
                        </a:rPr>
                        <a:t>the WU</a:t>
                      </a:r>
                      <a:r>
                        <a:rPr dirty="0" sz="1200" spc="-10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200" spc="-5">
                          <a:latin typeface="Carlito"/>
                          <a:cs typeface="Carlito"/>
                        </a:rPr>
                        <a:t>environment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B="0" marT="9525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DE9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dirty="0" sz="1200" spc="-5">
                          <a:latin typeface="Carlito"/>
                          <a:cs typeface="Carlito"/>
                        </a:rPr>
                        <a:t>High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B="0" marT="9525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DE9E7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dirty="0" sz="1200">
                          <a:latin typeface="Carlito"/>
                          <a:cs typeface="Carlito"/>
                        </a:rPr>
                        <a:t>VDI </a:t>
                      </a:r>
                      <a:r>
                        <a:rPr dirty="0" sz="1200" spc="-5">
                          <a:latin typeface="Carlito"/>
                          <a:cs typeface="Carlito"/>
                        </a:rPr>
                        <a:t>access to continue </a:t>
                      </a:r>
                      <a:r>
                        <a:rPr dirty="0" sz="1200">
                          <a:latin typeface="Carlito"/>
                          <a:cs typeface="Carlito"/>
                        </a:rPr>
                        <a:t>in WU </a:t>
                      </a:r>
                      <a:r>
                        <a:rPr dirty="0" sz="1200" spc="-5">
                          <a:latin typeface="Carlito"/>
                          <a:cs typeface="Carlito"/>
                        </a:rPr>
                        <a:t>environment during </a:t>
                      </a:r>
                      <a:r>
                        <a:rPr dirty="0" sz="1200">
                          <a:latin typeface="Carlito"/>
                          <a:cs typeface="Carlito"/>
                        </a:rPr>
                        <a:t>the </a:t>
                      </a:r>
                      <a:r>
                        <a:rPr dirty="0" sz="1200" spc="-5">
                          <a:latin typeface="Carlito"/>
                          <a:cs typeface="Carlito"/>
                        </a:rPr>
                        <a:t>TSA</a:t>
                      </a:r>
                      <a:r>
                        <a:rPr dirty="0" sz="1200" spc="-105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200">
                          <a:latin typeface="Carlito"/>
                          <a:cs typeface="Carlito"/>
                        </a:rPr>
                        <a:t>period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B="0" marT="9525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DE9E7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dirty="0" sz="1200" spc="-5">
                          <a:latin typeface="Carlito"/>
                          <a:cs typeface="Carlito"/>
                        </a:rPr>
                        <a:t>IT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B="0" marT="9525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DE9E7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dirty="0" sz="1200" spc="-5">
                          <a:latin typeface="Carlito"/>
                          <a:cs typeface="Carlito"/>
                        </a:rPr>
                        <a:t>Open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B="0" marT="9525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DE9E7"/>
                    </a:solidFill>
                  </a:tcPr>
                </a:tc>
              </a:tr>
              <a:tr h="53670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200">
                          <a:latin typeface="Carlito"/>
                          <a:cs typeface="Carlito"/>
                        </a:rPr>
                        <a:t>14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CD0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200" spc="-5">
                          <a:latin typeface="Carlito"/>
                          <a:cs typeface="Carlito"/>
                        </a:rPr>
                        <a:t>People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CD0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200">
                          <a:latin typeface="Carlito"/>
                          <a:cs typeface="Carlito"/>
                        </a:rPr>
                        <a:t>No </a:t>
                      </a:r>
                      <a:r>
                        <a:rPr dirty="0" sz="1200" spc="-10">
                          <a:latin typeface="Carlito"/>
                          <a:cs typeface="Carlito"/>
                        </a:rPr>
                        <a:t>buffer </a:t>
                      </a:r>
                      <a:r>
                        <a:rPr dirty="0" sz="1200" spc="-5">
                          <a:latin typeface="Carlito"/>
                          <a:cs typeface="Carlito"/>
                        </a:rPr>
                        <a:t>when </a:t>
                      </a:r>
                      <a:r>
                        <a:rPr dirty="0" sz="1200">
                          <a:latin typeface="Carlito"/>
                          <a:cs typeface="Carlito"/>
                        </a:rPr>
                        <a:t>it </a:t>
                      </a:r>
                      <a:r>
                        <a:rPr dirty="0" sz="1200" spc="-5">
                          <a:latin typeface="Carlito"/>
                          <a:cs typeface="Carlito"/>
                        </a:rPr>
                        <a:t>comes to </a:t>
                      </a:r>
                      <a:r>
                        <a:rPr dirty="0" sz="1200" spc="-10">
                          <a:latin typeface="Carlito"/>
                          <a:cs typeface="Carlito"/>
                        </a:rPr>
                        <a:t>count </a:t>
                      </a:r>
                      <a:r>
                        <a:rPr dirty="0" sz="1200" spc="-5">
                          <a:latin typeface="Carlito"/>
                          <a:cs typeface="Carlito"/>
                        </a:rPr>
                        <a:t>of</a:t>
                      </a:r>
                      <a:r>
                        <a:rPr dirty="0" sz="1200" spc="-15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200" spc="-5">
                          <a:latin typeface="Carlito"/>
                          <a:cs typeface="Carlito"/>
                        </a:rPr>
                        <a:t>resources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CD0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algn="ctr" marL="127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200" spc="-5">
                          <a:latin typeface="Carlito"/>
                          <a:cs typeface="Carlito"/>
                        </a:rPr>
                        <a:t>Low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CD0CC"/>
                    </a:solidFill>
                  </a:tcPr>
                </a:tc>
                <a:tc>
                  <a:txBody>
                    <a:bodyPr/>
                    <a:lstStyle/>
                    <a:p>
                      <a:pPr marL="635" marR="38735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dirty="0" sz="1200" spc="-5">
                          <a:latin typeface="Carlito"/>
                          <a:cs typeface="Carlito"/>
                        </a:rPr>
                        <a:t>Currently </a:t>
                      </a:r>
                      <a:r>
                        <a:rPr dirty="0" sz="1200">
                          <a:latin typeface="Carlito"/>
                          <a:cs typeface="Carlito"/>
                        </a:rPr>
                        <a:t>assigned </a:t>
                      </a:r>
                      <a:r>
                        <a:rPr dirty="0" sz="1200" spc="-5">
                          <a:latin typeface="Carlito"/>
                          <a:cs typeface="Carlito"/>
                        </a:rPr>
                        <a:t>experienced resources </a:t>
                      </a:r>
                      <a:r>
                        <a:rPr dirty="0" sz="1200">
                          <a:latin typeface="Carlito"/>
                          <a:cs typeface="Carlito"/>
                        </a:rPr>
                        <a:t>hence </a:t>
                      </a:r>
                      <a:r>
                        <a:rPr dirty="0" sz="1200" spc="-10">
                          <a:latin typeface="Carlito"/>
                          <a:cs typeface="Carlito"/>
                        </a:rPr>
                        <a:t>buffer </a:t>
                      </a:r>
                      <a:r>
                        <a:rPr dirty="0" sz="1200" spc="-5">
                          <a:latin typeface="Carlito"/>
                          <a:cs typeface="Carlito"/>
                        </a:rPr>
                        <a:t>might not  </a:t>
                      </a:r>
                      <a:r>
                        <a:rPr dirty="0" sz="1200">
                          <a:latin typeface="Carlito"/>
                          <a:cs typeface="Carlito"/>
                        </a:rPr>
                        <a:t>be</a:t>
                      </a:r>
                      <a:r>
                        <a:rPr dirty="0" sz="1200" spc="-10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200" spc="-5">
                          <a:latin typeface="Carlito"/>
                          <a:cs typeface="Carlito"/>
                        </a:rPr>
                        <a:t>required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B="0" marT="7683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CD0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algn="ctr" marL="63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200">
                          <a:latin typeface="Carlito"/>
                          <a:cs typeface="Carlito"/>
                        </a:rPr>
                        <a:t>WU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CD0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algn="ctr" marL="190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200" spc="-5">
                          <a:latin typeface="Carlito"/>
                          <a:cs typeface="Carlito"/>
                        </a:rPr>
                        <a:t>Open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CD0CC"/>
                    </a:solidFill>
                  </a:tcPr>
                </a:tc>
              </a:tr>
              <a:tr h="106667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7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200">
                          <a:latin typeface="Carlito"/>
                          <a:cs typeface="Carlito"/>
                        </a:rPr>
                        <a:t>15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DE9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7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200" spc="-5">
                          <a:latin typeface="Carlito"/>
                          <a:cs typeface="Carlito"/>
                        </a:rPr>
                        <a:t>People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DE9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dirty="0" sz="1200" spc="-5">
                          <a:latin typeface="Carlito"/>
                          <a:cs typeface="Carlito"/>
                        </a:rPr>
                        <a:t>Shared resource </a:t>
                      </a:r>
                      <a:r>
                        <a:rPr dirty="0" sz="1200" spc="-10">
                          <a:latin typeface="Carlito"/>
                          <a:cs typeface="Carlito"/>
                        </a:rPr>
                        <a:t>for </a:t>
                      </a:r>
                      <a:r>
                        <a:rPr dirty="0" sz="1200" spc="-5">
                          <a:latin typeface="Carlito"/>
                          <a:cs typeface="Carlito"/>
                        </a:rPr>
                        <a:t>vendor</a:t>
                      </a:r>
                      <a:r>
                        <a:rPr dirty="0" sz="1200" spc="-75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200" spc="-5">
                          <a:latin typeface="Carlito"/>
                          <a:cs typeface="Carlito"/>
                        </a:rPr>
                        <a:t>management</a:t>
                      </a:r>
                      <a:endParaRPr sz="1200">
                        <a:latin typeface="Carlito"/>
                        <a:cs typeface="Carlito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200" spc="-5">
                          <a:latin typeface="Carlito"/>
                          <a:cs typeface="Carlito"/>
                        </a:rPr>
                        <a:t>between </a:t>
                      </a:r>
                      <a:r>
                        <a:rPr dirty="0" sz="1200">
                          <a:latin typeface="Carlito"/>
                          <a:cs typeface="Carlito"/>
                        </a:rPr>
                        <a:t>WU &amp;</a:t>
                      </a:r>
                      <a:r>
                        <a:rPr dirty="0" sz="1200" spc="-5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200" spc="-10">
                          <a:latin typeface="Carlito"/>
                          <a:cs typeface="Carlito"/>
                        </a:rPr>
                        <a:t>Convera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DE9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7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200" spc="-5">
                          <a:latin typeface="Carlito"/>
                          <a:cs typeface="Carlito"/>
                        </a:rPr>
                        <a:t>High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DE9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750">
                        <a:latin typeface="Times New Roman"/>
                        <a:cs typeface="Times New Roman"/>
                      </a:endParaRPr>
                    </a:p>
                    <a:p>
                      <a:pPr marL="635">
                        <a:lnSpc>
                          <a:spcPct val="100000"/>
                        </a:lnSpc>
                      </a:pPr>
                      <a:r>
                        <a:rPr dirty="0" sz="1200">
                          <a:latin typeface="Carlito"/>
                          <a:cs typeface="Carlito"/>
                        </a:rPr>
                        <a:t>Additional </a:t>
                      </a:r>
                      <a:r>
                        <a:rPr dirty="0" sz="1200" spc="-5">
                          <a:latin typeface="Carlito"/>
                          <a:cs typeface="Carlito"/>
                        </a:rPr>
                        <a:t>resource required </a:t>
                      </a:r>
                      <a:r>
                        <a:rPr dirty="0" sz="1200" spc="-10">
                          <a:latin typeface="Carlito"/>
                          <a:cs typeface="Carlito"/>
                        </a:rPr>
                        <a:t>for </a:t>
                      </a:r>
                      <a:r>
                        <a:rPr dirty="0" sz="1200" spc="-5">
                          <a:latin typeface="Carlito"/>
                          <a:cs typeface="Carlito"/>
                        </a:rPr>
                        <a:t>vendor</a:t>
                      </a:r>
                      <a:r>
                        <a:rPr dirty="0" sz="1200" spc="-110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200" spc="-5">
                          <a:latin typeface="Carlito"/>
                          <a:cs typeface="Carlito"/>
                        </a:rPr>
                        <a:t>management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DE9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7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200">
                          <a:latin typeface="Carlito"/>
                          <a:cs typeface="Carlito"/>
                        </a:rPr>
                        <a:t>WU /</a:t>
                      </a:r>
                      <a:r>
                        <a:rPr dirty="0" sz="1200" spc="-45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200" spc="-10">
                          <a:latin typeface="Carlito"/>
                          <a:cs typeface="Carlito"/>
                        </a:rPr>
                        <a:t>Convera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DE9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750">
                        <a:latin typeface="Times New Roman"/>
                        <a:cs typeface="Times New Roman"/>
                      </a:endParaRPr>
                    </a:p>
                    <a:p>
                      <a:pPr algn="ctr" marL="1905">
                        <a:lnSpc>
                          <a:spcPct val="100000"/>
                        </a:lnSpc>
                      </a:pPr>
                      <a:r>
                        <a:rPr dirty="0" sz="1200" spc="-5">
                          <a:latin typeface="Carlito"/>
                          <a:cs typeface="Carlito"/>
                        </a:rPr>
                        <a:t>Open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DE9E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9979" y="113157"/>
            <a:ext cx="228600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425">
                <a:solidFill>
                  <a:srgbClr val="000000"/>
                </a:solidFill>
              </a:rPr>
              <a:t>ACTION</a:t>
            </a:r>
            <a:r>
              <a:rPr dirty="0" sz="3600" spc="-350">
                <a:solidFill>
                  <a:srgbClr val="000000"/>
                </a:solidFill>
              </a:rPr>
              <a:t> </a:t>
            </a:r>
            <a:r>
              <a:rPr dirty="0" sz="3600" spc="-540">
                <a:solidFill>
                  <a:srgbClr val="000000"/>
                </a:solidFill>
              </a:rPr>
              <a:t>LOG</a:t>
            </a:r>
            <a:endParaRPr sz="3600"/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865"/>
              </a:lnSpc>
            </a:pPr>
            <a:fld id="{81D60167-4931-47E6-BA6A-407CBD079E47}" type="slidenum">
              <a:rPr dirty="0"/>
              <a:t>2</a:t>
            </a:fld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865"/>
              </a:lnSpc>
            </a:pPr>
            <a:r>
              <a:rPr dirty="0" spc="-5"/>
              <a:t>©2021 ExlService Holdings, Inc. All rights reserved.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46227" y="861060"/>
          <a:ext cx="11222990" cy="51860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04545"/>
                <a:gridCol w="4404360"/>
                <a:gridCol w="1431289"/>
                <a:gridCol w="2040889"/>
                <a:gridCol w="2521584"/>
              </a:tblGrid>
              <a:tr h="470280"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930"/>
                        </a:spcBef>
                      </a:pPr>
                      <a:r>
                        <a:rPr dirty="0" sz="1400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Sl.</a:t>
                      </a:r>
                      <a:r>
                        <a:rPr dirty="0" sz="1400" spc="-20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400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No.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B="0" marT="1181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30"/>
                        </a:spcBef>
                      </a:pPr>
                      <a:r>
                        <a:rPr dirty="0" sz="1400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Actions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B="0" marT="1181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30"/>
                        </a:spcBef>
                      </a:pPr>
                      <a:r>
                        <a:rPr dirty="0" sz="1400" spc="-5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Responsible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B="0" marT="1181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30"/>
                        </a:spcBef>
                      </a:pPr>
                      <a:r>
                        <a:rPr dirty="0" sz="1400" spc="-25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Target</a:t>
                      </a:r>
                      <a:r>
                        <a:rPr dirty="0" sz="1400" spc="-50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400" spc="-5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Completion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B="0" marT="1181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30"/>
                        </a:spcBef>
                      </a:pPr>
                      <a:r>
                        <a:rPr dirty="0" sz="1400" spc="-5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Status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B="0" marT="1181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</a:tr>
              <a:tr h="47028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60"/>
                        </a:spcBef>
                      </a:pPr>
                      <a:r>
                        <a:rPr dirty="0" sz="1200">
                          <a:latin typeface="Carlito"/>
                          <a:cs typeface="Carlito"/>
                        </a:rPr>
                        <a:t>1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B="0" marT="1346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CD0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60"/>
                        </a:spcBef>
                      </a:pPr>
                      <a:r>
                        <a:rPr dirty="0" sz="1200" spc="-5">
                          <a:latin typeface="Carlito"/>
                          <a:cs typeface="Carlito"/>
                        </a:rPr>
                        <a:t>Finalize responsibility</a:t>
                      </a:r>
                      <a:r>
                        <a:rPr dirty="0" sz="1200" spc="-60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200" spc="-5">
                          <a:latin typeface="Carlito"/>
                          <a:cs typeface="Carlito"/>
                        </a:rPr>
                        <a:t>matrix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B="0" marT="1346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CD0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60"/>
                        </a:spcBef>
                      </a:pPr>
                      <a:r>
                        <a:rPr dirty="0" sz="1200" spc="-5">
                          <a:latin typeface="Carlito"/>
                          <a:cs typeface="Carlito"/>
                        </a:rPr>
                        <a:t>Both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B="0" marT="1346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CD0CC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1060"/>
                        </a:spcBef>
                      </a:pPr>
                      <a:r>
                        <a:rPr dirty="0" sz="1200" spc="-5">
                          <a:latin typeface="Carlito"/>
                          <a:cs typeface="Carlito"/>
                        </a:rPr>
                        <a:t>Fri,</a:t>
                      </a:r>
                      <a:r>
                        <a:rPr dirty="0" sz="1200" spc="-15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200">
                          <a:latin typeface="Carlito"/>
                          <a:cs typeface="Carlito"/>
                        </a:rPr>
                        <a:t>21-Jan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B="0" marT="1346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CD0CC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1060"/>
                        </a:spcBef>
                      </a:pPr>
                      <a:r>
                        <a:rPr dirty="0" sz="1200" spc="-5">
                          <a:latin typeface="Carlito"/>
                          <a:cs typeface="Carlito"/>
                        </a:rPr>
                        <a:t>On</a:t>
                      </a:r>
                      <a:r>
                        <a:rPr dirty="0" sz="1200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200" spc="-5">
                          <a:latin typeface="Carlito"/>
                          <a:cs typeface="Carlito"/>
                        </a:rPr>
                        <a:t>Schedule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B="0" marT="1346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CD0CC"/>
                    </a:solidFill>
                  </a:tcPr>
                </a:tc>
              </a:tr>
              <a:tr h="4702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60"/>
                        </a:spcBef>
                      </a:pPr>
                      <a:r>
                        <a:rPr dirty="0" sz="1200">
                          <a:latin typeface="Carlito"/>
                          <a:cs typeface="Carlito"/>
                        </a:rPr>
                        <a:t>2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B="0" marT="1346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DE9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60"/>
                        </a:spcBef>
                      </a:pPr>
                      <a:r>
                        <a:rPr dirty="0" sz="1200" spc="-25">
                          <a:latin typeface="Carlito"/>
                          <a:cs typeface="Carlito"/>
                        </a:rPr>
                        <a:t>To-be </a:t>
                      </a:r>
                      <a:r>
                        <a:rPr dirty="0" sz="1200" spc="-10">
                          <a:latin typeface="Carlito"/>
                          <a:cs typeface="Carlito"/>
                        </a:rPr>
                        <a:t>process </a:t>
                      </a:r>
                      <a:r>
                        <a:rPr dirty="0" sz="1200">
                          <a:latin typeface="Carlito"/>
                          <a:cs typeface="Carlito"/>
                        </a:rPr>
                        <a:t>maps </a:t>
                      </a:r>
                      <a:r>
                        <a:rPr dirty="0" sz="1200" spc="-10">
                          <a:latin typeface="Carlito"/>
                          <a:cs typeface="Carlito"/>
                        </a:rPr>
                        <a:t>for </a:t>
                      </a:r>
                      <a:r>
                        <a:rPr dirty="0" sz="1200" spc="-5">
                          <a:latin typeface="Carlito"/>
                          <a:cs typeface="Carlito"/>
                        </a:rPr>
                        <a:t>each</a:t>
                      </a:r>
                      <a:r>
                        <a:rPr dirty="0" sz="1200" spc="20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200" spc="-10">
                          <a:latin typeface="Carlito"/>
                          <a:cs typeface="Carlito"/>
                        </a:rPr>
                        <a:t>process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B="0" marT="1346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DE9E7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1060"/>
                        </a:spcBef>
                      </a:pPr>
                      <a:r>
                        <a:rPr dirty="0" sz="1200">
                          <a:latin typeface="Carlito"/>
                          <a:cs typeface="Carlito"/>
                        </a:rPr>
                        <a:t>WU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B="0" marT="1346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DE9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60"/>
                        </a:spcBef>
                      </a:pPr>
                      <a:r>
                        <a:rPr dirty="0" sz="1200">
                          <a:latin typeface="Carlito"/>
                          <a:cs typeface="Carlito"/>
                        </a:rPr>
                        <a:t>Mon,</a:t>
                      </a:r>
                      <a:r>
                        <a:rPr dirty="0" sz="1200" spc="-15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200" spc="-5">
                          <a:latin typeface="Carlito"/>
                          <a:cs typeface="Carlito"/>
                        </a:rPr>
                        <a:t>28-Feb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B="0" marT="1346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DE9E7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1060"/>
                        </a:spcBef>
                      </a:pPr>
                      <a:r>
                        <a:rPr dirty="0" sz="1200" spc="-5">
                          <a:latin typeface="Carlito"/>
                          <a:cs typeface="Carlito"/>
                        </a:rPr>
                        <a:t>On</a:t>
                      </a:r>
                      <a:r>
                        <a:rPr dirty="0" sz="1200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200" spc="-5">
                          <a:latin typeface="Carlito"/>
                          <a:cs typeface="Carlito"/>
                        </a:rPr>
                        <a:t>Schedule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B="0" marT="1346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DE9E7"/>
                    </a:solidFill>
                  </a:tcPr>
                </a:tc>
              </a:tr>
              <a:tr h="47028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60"/>
                        </a:spcBef>
                      </a:pPr>
                      <a:r>
                        <a:rPr dirty="0" sz="1200">
                          <a:latin typeface="Carlito"/>
                          <a:cs typeface="Carlito"/>
                        </a:rPr>
                        <a:t>3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B="0" marT="1346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CD0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60"/>
                        </a:spcBef>
                      </a:pPr>
                      <a:r>
                        <a:rPr dirty="0" sz="1200" spc="-5">
                          <a:latin typeface="Carlito"/>
                          <a:cs typeface="Carlito"/>
                        </a:rPr>
                        <a:t>Performance testing on</a:t>
                      </a:r>
                      <a:r>
                        <a:rPr dirty="0" sz="1200" spc="-35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200" spc="-5">
                          <a:latin typeface="Carlito"/>
                          <a:cs typeface="Carlito"/>
                        </a:rPr>
                        <a:t>ERP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B="0" marT="1346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CD0CC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1060"/>
                        </a:spcBef>
                      </a:pPr>
                      <a:r>
                        <a:rPr dirty="0" sz="1200">
                          <a:latin typeface="Carlito"/>
                          <a:cs typeface="Carlito"/>
                        </a:rPr>
                        <a:t>WU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B="0" marT="1346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CD0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60"/>
                        </a:spcBef>
                      </a:pPr>
                      <a:r>
                        <a:rPr dirty="0" sz="1200">
                          <a:latin typeface="Carlito"/>
                          <a:cs typeface="Carlito"/>
                        </a:rPr>
                        <a:t>Sun,</a:t>
                      </a:r>
                      <a:r>
                        <a:rPr dirty="0" sz="1200" spc="-25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200">
                          <a:latin typeface="Carlito"/>
                          <a:cs typeface="Carlito"/>
                        </a:rPr>
                        <a:t>09-Jan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B="0" marT="1346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CD0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60"/>
                        </a:spcBef>
                      </a:pPr>
                      <a:r>
                        <a:rPr dirty="0" sz="1200" spc="-5">
                          <a:latin typeface="Carlito"/>
                          <a:cs typeface="Carlito"/>
                        </a:rPr>
                        <a:t>Completed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B="0" marT="1346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CD0CC"/>
                    </a:solidFill>
                  </a:tcPr>
                </a:tc>
              </a:tr>
              <a:tr h="4702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60"/>
                        </a:spcBef>
                      </a:pPr>
                      <a:r>
                        <a:rPr dirty="0" sz="1200">
                          <a:latin typeface="Carlito"/>
                          <a:cs typeface="Carlito"/>
                        </a:rPr>
                        <a:t>4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B="0" marT="1346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DE9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60"/>
                        </a:spcBef>
                      </a:pPr>
                      <a:r>
                        <a:rPr dirty="0" sz="1200" spc="-5">
                          <a:latin typeface="Carlito"/>
                          <a:cs typeface="Carlito"/>
                        </a:rPr>
                        <a:t>Start </a:t>
                      </a:r>
                      <a:r>
                        <a:rPr dirty="0" sz="1200" spc="-10">
                          <a:latin typeface="Carlito"/>
                          <a:cs typeface="Carlito"/>
                        </a:rPr>
                        <a:t>processing </a:t>
                      </a:r>
                      <a:r>
                        <a:rPr dirty="0" sz="1200" spc="-5">
                          <a:latin typeface="Carlito"/>
                          <a:cs typeface="Carlito"/>
                        </a:rPr>
                        <a:t>pending </a:t>
                      </a:r>
                      <a:r>
                        <a:rPr dirty="0" sz="1200" spc="-10">
                          <a:latin typeface="Carlito"/>
                          <a:cs typeface="Carlito"/>
                        </a:rPr>
                        <a:t>invoices </a:t>
                      </a:r>
                      <a:r>
                        <a:rPr dirty="0" sz="1200">
                          <a:latin typeface="Carlito"/>
                          <a:cs typeface="Carlito"/>
                        </a:rPr>
                        <a:t>in </a:t>
                      </a:r>
                      <a:r>
                        <a:rPr dirty="0" sz="1200" spc="-10">
                          <a:latin typeface="Carlito"/>
                          <a:cs typeface="Carlito"/>
                        </a:rPr>
                        <a:t>Convera</a:t>
                      </a:r>
                      <a:r>
                        <a:rPr dirty="0" sz="1200" spc="-35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200" spc="-5">
                          <a:latin typeface="Carlito"/>
                          <a:cs typeface="Carlito"/>
                        </a:rPr>
                        <a:t>environment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B="0" marT="1346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DE9E7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1060"/>
                        </a:spcBef>
                      </a:pPr>
                      <a:r>
                        <a:rPr dirty="0" sz="1200">
                          <a:latin typeface="Carlito"/>
                          <a:cs typeface="Carlito"/>
                        </a:rPr>
                        <a:t>WU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B="0" marT="1346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DE9E7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1060"/>
                        </a:spcBef>
                      </a:pPr>
                      <a:r>
                        <a:rPr dirty="0" sz="1200">
                          <a:latin typeface="Carlito"/>
                          <a:cs typeface="Carlito"/>
                        </a:rPr>
                        <a:t>Mon,</a:t>
                      </a:r>
                      <a:r>
                        <a:rPr dirty="0" sz="1200" spc="-15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200">
                          <a:latin typeface="Carlito"/>
                          <a:cs typeface="Carlito"/>
                        </a:rPr>
                        <a:t>10-Jan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B="0" marT="1346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DE9E7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1060"/>
                        </a:spcBef>
                      </a:pPr>
                      <a:r>
                        <a:rPr dirty="0" sz="1200" spc="-5">
                          <a:latin typeface="Carlito"/>
                          <a:cs typeface="Carlito"/>
                        </a:rPr>
                        <a:t>On</a:t>
                      </a:r>
                      <a:r>
                        <a:rPr dirty="0" sz="1200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200" spc="-5">
                          <a:latin typeface="Carlito"/>
                          <a:cs typeface="Carlito"/>
                        </a:rPr>
                        <a:t>Schedule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B="0" marT="1346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DE9E7"/>
                    </a:solidFill>
                  </a:tcPr>
                </a:tc>
              </a:tr>
              <a:tr h="47028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65"/>
                        </a:spcBef>
                      </a:pPr>
                      <a:r>
                        <a:rPr dirty="0" sz="1200">
                          <a:latin typeface="Carlito"/>
                          <a:cs typeface="Carlito"/>
                        </a:rPr>
                        <a:t>5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B="0" marT="1352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CD0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65"/>
                        </a:spcBef>
                      </a:pPr>
                      <a:r>
                        <a:rPr dirty="0" sz="1200">
                          <a:latin typeface="Carlito"/>
                          <a:cs typeface="Carlito"/>
                        </a:rPr>
                        <a:t>Citrix </a:t>
                      </a:r>
                      <a:r>
                        <a:rPr dirty="0" sz="1200" spc="-5">
                          <a:latin typeface="Carlito"/>
                          <a:cs typeface="Carlito"/>
                        </a:rPr>
                        <a:t>access </a:t>
                      </a:r>
                      <a:r>
                        <a:rPr dirty="0" sz="1200">
                          <a:latin typeface="Carlito"/>
                          <a:cs typeface="Carlito"/>
                        </a:rPr>
                        <a:t>needs </a:t>
                      </a:r>
                      <a:r>
                        <a:rPr dirty="0" sz="1200" spc="-5">
                          <a:latin typeface="Carlito"/>
                          <a:cs typeface="Carlito"/>
                        </a:rPr>
                        <a:t>to </a:t>
                      </a:r>
                      <a:r>
                        <a:rPr dirty="0" sz="1200">
                          <a:latin typeface="Carlito"/>
                          <a:cs typeface="Carlito"/>
                        </a:rPr>
                        <a:t>be </a:t>
                      </a:r>
                      <a:r>
                        <a:rPr dirty="0" sz="1200" spc="-5">
                          <a:latin typeface="Carlito"/>
                          <a:cs typeface="Carlito"/>
                        </a:rPr>
                        <a:t>changed to </a:t>
                      </a:r>
                      <a:r>
                        <a:rPr dirty="0" sz="1200" spc="-10">
                          <a:latin typeface="Carlito"/>
                          <a:cs typeface="Carlito"/>
                        </a:rPr>
                        <a:t>Convera</a:t>
                      </a:r>
                      <a:r>
                        <a:rPr dirty="0" sz="1200" spc="-20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200" spc="-5">
                          <a:latin typeface="Carlito"/>
                          <a:cs typeface="Carlito"/>
                        </a:rPr>
                        <a:t>environment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B="0" marT="1352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CD0CC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065"/>
                        </a:spcBef>
                      </a:pPr>
                      <a:r>
                        <a:rPr dirty="0" sz="1200" spc="-10">
                          <a:latin typeface="Carlito"/>
                          <a:cs typeface="Carlito"/>
                        </a:rPr>
                        <a:t>Convera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B="0" marT="1352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CD0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65"/>
                        </a:spcBef>
                      </a:pPr>
                      <a:r>
                        <a:rPr dirty="0" sz="1200">
                          <a:latin typeface="Carlito"/>
                          <a:cs typeface="Carlito"/>
                        </a:rPr>
                        <a:t>Mon,</a:t>
                      </a:r>
                      <a:r>
                        <a:rPr dirty="0" sz="1200" spc="-15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200" spc="-5">
                          <a:latin typeface="Carlito"/>
                          <a:cs typeface="Carlito"/>
                        </a:rPr>
                        <a:t>28-Feb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B="0" marT="1352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CD0CC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1065"/>
                        </a:spcBef>
                      </a:pPr>
                      <a:r>
                        <a:rPr dirty="0" sz="1200" spc="-5">
                          <a:latin typeface="Carlito"/>
                          <a:cs typeface="Carlito"/>
                        </a:rPr>
                        <a:t>On</a:t>
                      </a:r>
                      <a:r>
                        <a:rPr dirty="0" sz="1200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200" spc="-5">
                          <a:latin typeface="Carlito"/>
                          <a:cs typeface="Carlito"/>
                        </a:rPr>
                        <a:t>Schedule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B="0" marT="1352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CD0CC"/>
                    </a:solidFill>
                  </a:tcPr>
                </a:tc>
              </a:tr>
              <a:tr h="47040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65"/>
                        </a:spcBef>
                      </a:pPr>
                      <a:r>
                        <a:rPr dirty="0" sz="1200">
                          <a:latin typeface="Carlito"/>
                          <a:cs typeface="Carlito"/>
                        </a:rPr>
                        <a:t>6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B="0" marT="1352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DE9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65"/>
                        </a:spcBef>
                      </a:pPr>
                      <a:r>
                        <a:rPr dirty="0" sz="1200" spc="-5">
                          <a:latin typeface="Carlito"/>
                          <a:cs typeface="Carlito"/>
                        </a:rPr>
                        <a:t>Reporting structure </a:t>
                      </a:r>
                      <a:r>
                        <a:rPr dirty="0" sz="1200">
                          <a:latin typeface="Carlito"/>
                          <a:cs typeface="Carlito"/>
                        </a:rPr>
                        <a:t>needs </a:t>
                      </a:r>
                      <a:r>
                        <a:rPr dirty="0" sz="1200" spc="-5">
                          <a:latin typeface="Carlito"/>
                          <a:cs typeface="Carlito"/>
                        </a:rPr>
                        <a:t>to </a:t>
                      </a:r>
                      <a:r>
                        <a:rPr dirty="0" sz="1200">
                          <a:latin typeface="Carlito"/>
                          <a:cs typeface="Carlito"/>
                        </a:rPr>
                        <a:t>be</a:t>
                      </a:r>
                      <a:r>
                        <a:rPr dirty="0" sz="1200" spc="-75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200">
                          <a:latin typeface="Carlito"/>
                          <a:cs typeface="Carlito"/>
                        </a:rPr>
                        <a:t>added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B="0" marT="1352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DE9E7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065"/>
                        </a:spcBef>
                      </a:pPr>
                      <a:r>
                        <a:rPr dirty="0" sz="1200" spc="-10">
                          <a:latin typeface="Carlito"/>
                          <a:cs typeface="Carlito"/>
                        </a:rPr>
                        <a:t>Convera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B="0" marT="1352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DE9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65"/>
                        </a:spcBef>
                      </a:pPr>
                      <a:r>
                        <a:rPr dirty="0" sz="1200">
                          <a:latin typeface="Carlito"/>
                          <a:cs typeface="Carlito"/>
                        </a:rPr>
                        <a:t>Mon,</a:t>
                      </a:r>
                      <a:r>
                        <a:rPr dirty="0" sz="1200" spc="-15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200" spc="-5">
                          <a:latin typeface="Carlito"/>
                          <a:cs typeface="Carlito"/>
                        </a:rPr>
                        <a:t>28-Feb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B="0" marT="1352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DE9E7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1065"/>
                        </a:spcBef>
                      </a:pPr>
                      <a:r>
                        <a:rPr dirty="0" sz="1200" spc="-5">
                          <a:latin typeface="Carlito"/>
                          <a:cs typeface="Carlito"/>
                        </a:rPr>
                        <a:t>On</a:t>
                      </a:r>
                      <a:r>
                        <a:rPr dirty="0" sz="1200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200" spc="-5">
                          <a:latin typeface="Carlito"/>
                          <a:cs typeface="Carlito"/>
                        </a:rPr>
                        <a:t>Schedule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B="0" marT="1352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DE9E7"/>
                    </a:solidFill>
                  </a:tcPr>
                </a:tc>
              </a:tr>
              <a:tr h="47028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65"/>
                        </a:spcBef>
                      </a:pPr>
                      <a:r>
                        <a:rPr dirty="0" sz="1200">
                          <a:latin typeface="Carlito"/>
                          <a:cs typeface="Carlito"/>
                        </a:rPr>
                        <a:t>7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B="0" marT="1352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CD0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65"/>
                        </a:spcBef>
                      </a:pPr>
                      <a:r>
                        <a:rPr dirty="0" sz="1200" spc="-10">
                          <a:latin typeface="Carlito"/>
                          <a:cs typeface="Carlito"/>
                        </a:rPr>
                        <a:t>Payment </a:t>
                      </a:r>
                      <a:r>
                        <a:rPr dirty="0" sz="1200" spc="-5">
                          <a:latin typeface="Carlito"/>
                          <a:cs typeface="Carlito"/>
                        </a:rPr>
                        <a:t>access </a:t>
                      </a:r>
                      <a:r>
                        <a:rPr dirty="0" sz="1200">
                          <a:latin typeface="Carlito"/>
                          <a:cs typeface="Carlito"/>
                        </a:rPr>
                        <a:t>is </a:t>
                      </a:r>
                      <a:r>
                        <a:rPr dirty="0" sz="1200" spc="-5">
                          <a:latin typeface="Carlito"/>
                          <a:cs typeface="Carlito"/>
                        </a:rPr>
                        <a:t>there or not </a:t>
                      </a:r>
                      <a:r>
                        <a:rPr dirty="0" sz="1200">
                          <a:latin typeface="Carlito"/>
                          <a:cs typeface="Carlito"/>
                        </a:rPr>
                        <a:t>needs </a:t>
                      </a:r>
                      <a:r>
                        <a:rPr dirty="0" sz="1200" spc="-5">
                          <a:latin typeface="Carlito"/>
                          <a:cs typeface="Carlito"/>
                        </a:rPr>
                        <a:t>to </a:t>
                      </a:r>
                      <a:r>
                        <a:rPr dirty="0" sz="1200">
                          <a:latin typeface="Carlito"/>
                          <a:cs typeface="Carlito"/>
                        </a:rPr>
                        <a:t>be </a:t>
                      </a:r>
                      <a:r>
                        <a:rPr dirty="0" sz="1200" spc="-5">
                          <a:latin typeface="Carlito"/>
                          <a:cs typeface="Carlito"/>
                        </a:rPr>
                        <a:t>verified </a:t>
                      </a:r>
                      <a:r>
                        <a:rPr dirty="0" sz="1200" spc="-10">
                          <a:latin typeface="Carlito"/>
                          <a:cs typeface="Carlito"/>
                        </a:rPr>
                        <a:t>for </a:t>
                      </a:r>
                      <a:r>
                        <a:rPr dirty="0" sz="1200">
                          <a:latin typeface="Carlito"/>
                          <a:cs typeface="Carlito"/>
                        </a:rPr>
                        <a:t>all</a:t>
                      </a:r>
                      <a:r>
                        <a:rPr dirty="0" sz="1200" spc="-15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200" spc="-5">
                          <a:latin typeface="Carlito"/>
                          <a:cs typeface="Carlito"/>
                        </a:rPr>
                        <a:t>resources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B="0" marT="1352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CD0CC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1065"/>
                        </a:spcBef>
                      </a:pPr>
                      <a:r>
                        <a:rPr dirty="0" sz="1200">
                          <a:latin typeface="Carlito"/>
                          <a:cs typeface="Carlito"/>
                        </a:rPr>
                        <a:t>WU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B="0" marT="1352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CD0CC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1065"/>
                        </a:spcBef>
                      </a:pPr>
                      <a:r>
                        <a:rPr dirty="0" sz="1200" spc="-5">
                          <a:latin typeface="Carlito"/>
                          <a:cs typeface="Carlito"/>
                        </a:rPr>
                        <a:t>Fri,</a:t>
                      </a:r>
                      <a:r>
                        <a:rPr dirty="0" sz="1200" spc="-15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200">
                          <a:latin typeface="Carlito"/>
                          <a:cs typeface="Carlito"/>
                        </a:rPr>
                        <a:t>14-Jan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B="0" marT="1352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CD0CC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1065"/>
                        </a:spcBef>
                      </a:pPr>
                      <a:r>
                        <a:rPr dirty="0" sz="1200" spc="-5">
                          <a:latin typeface="Carlito"/>
                          <a:cs typeface="Carlito"/>
                        </a:rPr>
                        <a:t>On</a:t>
                      </a:r>
                      <a:r>
                        <a:rPr dirty="0" sz="1200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200" spc="-5">
                          <a:latin typeface="Carlito"/>
                          <a:cs typeface="Carlito"/>
                        </a:rPr>
                        <a:t>Schedule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B="0" marT="1352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CD0CC"/>
                    </a:solidFill>
                  </a:tcPr>
                </a:tc>
              </a:tr>
              <a:tr h="47028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65"/>
                        </a:spcBef>
                      </a:pPr>
                      <a:r>
                        <a:rPr dirty="0" sz="1200">
                          <a:latin typeface="Carlito"/>
                          <a:cs typeface="Carlito"/>
                        </a:rPr>
                        <a:t>8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B="0" marT="1352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DE9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65"/>
                        </a:spcBef>
                      </a:pPr>
                      <a:r>
                        <a:rPr dirty="0" sz="1200" spc="-5">
                          <a:latin typeface="Carlito"/>
                          <a:cs typeface="Carlito"/>
                        </a:rPr>
                        <a:t>Backlog: Pending </a:t>
                      </a:r>
                      <a:r>
                        <a:rPr dirty="0" sz="1200" spc="-10">
                          <a:latin typeface="Carlito"/>
                          <a:cs typeface="Carlito"/>
                        </a:rPr>
                        <a:t>invoices </a:t>
                      </a:r>
                      <a:r>
                        <a:rPr dirty="0" sz="1200" spc="-5">
                          <a:latin typeface="Carlito"/>
                          <a:cs typeface="Carlito"/>
                        </a:rPr>
                        <a:t>to </a:t>
                      </a:r>
                      <a:r>
                        <a:rPr dirty="0" sz="1200">
                          <a:latin typeface="Carlito"/>
                          <a:cs typeface="Carlito"/>
                        </a:rPr>
                        <a:t>be</a:t>
                      </a:r>
                      <a:r>
                        <a:rPr dirty="0" sz="1200" spc="10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200" spc="-10">
                          <a:latin typeface="Carlito"/>
                          <a:cs typeface="Carlito"/>
                        </a:rPr>
                        <a:t>processed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B="0" marT="1352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DE9E7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1065"/>
                        </a:spcBef>
                      </a:pPr>
                      <a:r>
                        <a:rPr dirty="0" sz="1200">
                          <a:latin typeface="Carlito"/>
                          <a:cs typeface="Carlito"/>
                        </a:rPr>
                        <a:t>WU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B="0" marT="1352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DE9E7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1065"/>
                        </a:spcBef>
                      </a:pPr>
                      <a:r>
                        <a:rPr dirty="0" sz="1200" spc="-5">
                          <a:latin typeface="Carlito"/>
                          <a:cs typeface="Carlito"/>
                        </a:rPr>
                        <a:t>Fri,</a:t>
                      </a:r>
                      <a:r>
                        <a:rPr dirty="0" sz="1200" spc="-15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200">
                          <a:latin typeface="Carlito"/>
                          <a:cs typeface="Carlito"/>
                        </a:rPr>
                        <a:t>21-Jan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B="0" marT="1352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DE9E7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1065"/>
                        </a:spcBef>
                      </a:pPr>
                      <a:r>
                        <a:rPr dirty="0" sz="1200" spc="-5">
                          <a:latin typeface="Carlito"/>
                          <a:cs typeface="Carlito"/>
                        </a:rPr>
                        <a:t>On</a:t>
                      </a:r>
                      <a:r>
                        <a:rPr dirty="0" sz="1200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200" spc="-5">
                          <a:latin typeface="Carlito"/>
                          <a:cs typeface="Carlito"/>
                        </a:rPr>
                        <a:t>Schedule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B="0" marT="1352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DE9E7"/>
                    </a:solidFill>
                  </a:tcPr>
                </a:tc>
              </a:tr>
              <a:tr h="4702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65"/>
                        </a:spcBef>
                      </a:pPr>
                      <a:r>
                        <a:rPr dirty="0" sz="1200">
                          <a:latin typeface="Carlito"/>
                          <a:cs typeface="Carlito"/>
                        </a:rPr>
                        <a:t>9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B="0" marT="1352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CD0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65"/>
                        </a:spcBef>
                      </a:pPr>
                      <a:r>
                        <a:rPr dirty="0" sz="1200" spc="-5">
                          <a:latin typeface="Carlito"/>
                          <a:cs typeface="Carlito"/>
                        </a:rPr>
                        <a:t>Cancel </a:t>
                      </a:r>
                      <a:r>
                        <a:rPr dirty="0" sz="1200">
                          <a:latin typeface="Carlito"/>
                          <a:cs typeface="Carlito"/>
                        </a:rPr>
                        <a:t>all </a:t>
                      </a:r>
                      <a:r>
                        <a:rPr dirty="0" sz="1200" spc="-5">
                          <a:latin typeface="Carlito"/>
                          <a:cs typeface="Carlito"/>
                        </a:rPr>
                        <a:t>credit </a:t>
                      </a:r>
                      <a:r>
                        <a:rPr dirty="0" sz="1200" spc="-10">
                          <a:latin typeface="Carlito"/>
                          <a:cs typeface="Carlito"/>
                        </a:rPr>
                        <a:t>cards </a:t>
                      </a:r>
                      <a:r>
                        <a:rPr dirty="0" sz="1200" spc="-5">
                          <a:latin typeface="Carlito"/>
                          <a:cs typeface="Carlito"/>
                        </a:rPr>
                        <a:t>of WUBS</a:t>
                      </a:r>
                      <a:r>
                        <a:rPr dirty="0" sz="1200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200" spc="-5">
                          <a:latin typeface="Carlito"/>
                          <a:cs typeface="Carlito"/>
                        </a:rPr>
                        <a:t>employees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B="0" marT="1352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CD0CC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1065"/>
                        </a:spcBef>
                      </a:pPr>
                      <a:r>
                        <a:rPr dirty="0" sz="1200">
                          <a:latin typeface="Carlito"/>
                          <a:cs typeface="Carlito"/>
                        </a:rPr>
                        <a:t>WU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B="0" marT="1352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CD0CC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1065"/>
                        </a:spcBef>
                      </a:pPr>
                      <a:r>
                        <a:rPr dirty="0" sz="1200" spc="-20">
                          <a:latin typeface="Carlito"/>
                          <a:cs typeface="Carlito"/>
                        </a:rPr>
                        <a:t>Tue,</a:t>
                      </a:r>
                      <a:r>
                        <a:rPr dirty="0" sz="1200" spc="-10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200">
                          <a:latin typeface="Carlito"/>
                          <a:cs typeface="Carlito"/>
                        </a:rPr>
                        <a:t>01-Mar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B="0" marT="1352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CD0CC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1065"/>
                        </a:spcBef>
                      </a:pPr>
                      <a:r>
                        <a:rPr dirty="0" sz="1200" spc="-5">
                          <a:latin typeface="Carlito"/>
                          <a:cs typeface="Carlito"/>
                        </a:rPr>
                        <a:t>On</a:t>
                      </a:r>
                      <a:r>
                        <a:rPr dirty="0" sz="1200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200" spc="-5">
                          <a:latin typeface="Carlito"/>
                          <a:cs typeface="Carlito"/>
                        </a:rPr>
                        <a:t>Schedule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B="0" marT="1352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CD0CC"/>
                    </a:solidFill>
                  </a:tcPr>
                </a:tc>
              </a:tr>
              <a:tr h="4702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70"/>
                        </a:spcBef>
                      </a:pPr>
                      <a:r>
                        <a:rPr dirty="0" sz="1200">
                          <a:latin typeface="Carlito"/>
                          <a:cs typeface="Carlito"/>
                        </a:rPr>
                        <a:t>10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B="0" marT="1358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DE9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70"/>
                        </a:spcBef>
                      </a:pPr>
                      <a:r>
                        <a:rPr dirty="0" sz="1200" spc="-15">
                          <a:latin typeface="Carlito"/>
                          <a:cs typeface="Carlito"/>
                        </a:rPr>
                        <a:t>Terminate </a:t>
                      </a:r>
                      <a:r>
                        <a:rPr dirty="0" sz="1200" spc="-5">
                          <a:latin typeface="Carlito"/>
                          <a:cs typeface="Carlito"/>
                        </a:rPr>
                        <a:t>concur profiles of WUBS</a:t>
                      </a:r>
                      <a:r>
                        <a:rPr dirty="0" sz="1200" spc="-10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200" spc="-5">
                          <a:latin typeface="Carlito"/>
                          <a:cs typeface="Carlito"/>
                        </a:rPr>
                        <a:t>employees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B="0" marT="1358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DE9E7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1070"/>
                        </a:spcBef>
                      </a:pPr>
                      <a:r>
                        <a:rPr dirty="0" sz="1200">
                          <a:latin typeface="Carlito"/>
                          <a:cs typeface="Carlito"/>
                        </a:rPr>
                        <a:t>WU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B="0" marT="1358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DE9E7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1070"/>
                        </a:spcBef>
                      </a:pPr>
                      <a:r>
                        <a:rPr dirty="0" sz="1200" spc="-20">
                          <a:latin typeface="Carlito"/>
                          <a:cs typeface="Carlito"/>
                        </a:rPr>
                        <a:t>Tue,</a:t>
                      </a:r>
                      <a:r>
                        <a:rPr dirty="0" sz="1200" spc="-10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200">
                          <a:latin typeface="Carlito"/>
                          <a:cs typeface="Carlito"/>
                        </a:rPr>
                        <a:t>01-Mar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B="0" marT="1358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DE9E7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1070"/>
                        </a:spcBef>
                      </a:pPr>
                      <a:r>
                        <a:rPr dirty="0" sz="1200" spc="-5">
                          <a:latin typeface="Carlito"/>
                          <a:cs typeface="Carlito"/>
                        </a:rPr>
                        <a:t>On</a:t>
                      </a:r>
                      <a:r>
                        <a:rPr dirty="0" sz="1200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200" spc="-5">
                          <a:latin typeface="Carlito"/>
                          <a:cs typeface="Carlito"/>
                        </a:rPr>
                        <a:t>Schedule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B="0" marT="1358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DE9E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A4D0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0959083" y="6132574"/>
            <a:ext cx="990600" cy="6355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5940" y="2567762"/>
            <a:ext cx="4634230" cy="13665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620"/>
              <a:t>Thank</a:t>
            </a:r>
            <a:r>
              <a:rPr dirty="0" spc="-545"/>
              <a:t> </a:t>
            </a:r>
            <a:r>
              <a:rPr dirty="0" spc="-425"/>
              <a:t>you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Santosh B</dc:creator>
  <dc:title>PowerPoint Presentation</dc:title>
  <dcterms:created xsi:type="dcterms:W3CDTF">2022-02-07T12:19:02Z</dcterms:created>
  <dcterms:modified xsi:type="dcterms:W3CDTF">2022-02-07T12:19:02Z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2022-01-13T00:00:00Z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2022-02-07T00:00:00Z</vt:filetime>
  </property>
</Properties>
</file>