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2"/>
  </p:notesMasterIdLst>
  <p:sldIdLst>
    <p:sldId id="257" r:id="rId3"/>
    <p:sldId id="285" r:id="rId4"/>
    <p:sldId id="268" r:id="rId5"/>
    <p:sldId id="269" r:id="rId6"/>
    <p:sldId id="270" r:id="rId7"/>
    <p:sldId id="271" r:id="rId8"/>
    <p:sldId id="272" r:id="rId9"/>
    <p:sldId id="284" r:id="rId10"/>
    <p:sldId id="288" r:id="rId11"/>
    <p:sldId id="260" r:id="rId12"/>
    <p:sldId id="273" r:id="rId13"/>
    <p:sldId id="276" r:id="rId14"/>
    <p:sldId id="283" r:id="rId15"/>
    <p:sldId id="275" r:id="rId16"/>
    <p:sldId id="263" r:id="rId17"/>
    <p:sldId id="277" r:id="rId18"/>
    <p:sldId id="259" r:id="rId19"/>
    <p:sldId id="278" r:id="rId20"/>
    <p:sldId id="267" r:id="rId21"/>
    <p:sldId id="266" r:id="rId22"/>
    <p:sldId id="286" r:id="rId23"/>
    <p:sldId id="281" r:id="rId24"/>
    <p:sldId id="280" r:id="rId25"/>
    <p:sldId id="261" r:id="rId26"/>
    <p:sldId id="264" r:id="rId27"/>
    <p:sldId id="265" r:id="rId28"/>
    <p:sldId id="287"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747832-4403-48CD-8CBF-758E7168B068}">
          <p14:sldIdLst>
            <p14:sldId id="257"/>
            <p14:sldId id="285"/>
          </p14:sldIdLst>
        </p14:section>
        <p14:section name="Knowledge Transfer  Readiness Checklist" id="{29FB31A0-4DB1-481B-96EF-A79BCC29E852}">
          <p14:sldIdLst>
            <p14:sldId id="268"/>
            <p14:sldId id="269"/>
            <p14:sldId id="270"/>
            <p14:sldId id="271"/>
            <p14:sldId id="272"/>
            <p14:sldId id="284"/>
          </p14:sldIdLst>
        </p14:section>
        <p14:section name="Organizational Structure" id="{10B6C9A8-A04C-4776-818E-F26B45C4233D}">
          <p14:sldIdLst>
            <p14:sldId id="288"/>
            <p14:sldId id="260"/>
          </p14:sldIdLst>
        </p14:section>
        <p14:section name="KT Governance" id="{AFF04966-4CD9-4188-9558-7D626DAC3F04}">
          <p14:sldIdLst>
            <p14:sldId id="273"/>
            <p14:sldId id="276"/>
            <p14:sldId id="283"/>
          </p14:sldIdLst>
        </p14:section>
        <p14:section name="Escalation Matrix" id="{543A3519-304C-487C-97E6-999A928F60B9}">
          <p14:sldIdLst>
            <p14:sldId id="275"/>
            <p14:sldId id="263"/>
          </p14:sldIdLst>
        </p14:section>
        <p14:section name="KT Plans" id="{236EC0E9-6483-49ED-8894-36B321505F90}">
          <p14:sldIdLst>
            <p14:sldId id="277"/>
            <p14:sldId id="259"/>
          </p14:sldIdLst>
        </p14:section>
        <p14:section name="Implementation Plans" id="{2AB12902-AD8C-434F-9755-BA48AAA00EF6}">
          <p14:sldIdLst>
            <p14:sldId id="278"/>
            <p14:sldId id="267"/>
          </p14:sldIdLst>
        </p14:section>
        <p14:section name="KT Roles &amp; Responsibilities" id="{B455790A-9F3C-4C0C-99E3-71CE17232DE7}">
          <p14:sldIdLst>
            <p14:sldId id="266"/>
            <p14:sldId id="286"/>
          </p14:sldIdLst>
        </p14:section>
        <p14:section name="3 in a box approach" id="{EE79B9CB-16E4-475E-966B-707309CA26F8}">
          <p14:sldIdLst>
            <p14:sldId id="281"/>
            <p14:sldId id="280"/>
            <p14:sldId id="261"/>
          </p14:sldIdLst>
        </p14:section>
        <p14:section name="Certification Criteria" id="{F615E72D-48B0-4CF2-943D-3797302EB6C6}">
          <p14:sldIdLst>
            <p14:sldId id="264"/>
            <p14:sldId id="265"/>
          </p14:sldIdLst>
        </p14:section>
        <p14:section name="Status on compliance training" id="{4250FD9A-1A22-420C-8AE0-76E4D83F9A7E}">
          <p14:sldIdLst>
            <p14:sldId id="287"/>
          </p14:sldIdLst>
        </p14:section>
        <p14:section name="IT solution architecture" id="{03CD7923-686B-4089-89DC-7050450ED835}">
          <p14:sldIdLst>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8" autoAdjust="0"/>
    <p:restoredTop sz="94660"/>
  </p:normalViewPr>
  <p:slideViewPr>
    <p:cSldViewPr snapToGrid="0">
      <p:cViewPr varScale="1">
        <p:scale>
          <a:sx n="69" d="100"/>
          <a:sy n="69"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11525-EED0-4BB9-8A7A-34F4822F78C2}"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A4834-5617-44F1-AC1E-7400E61136F2}" type="slidenum">
              <a:rPr lang="en-US" smtClean="0"/>
              <a:t>‹#›</a:t>
            </a:fld>
            <a:endParaRPr lang="en-US"/>
          </a:p>
        </p:txBody>
      </p:sp>
    </p:spTree>
    <p:extLst>
      <p:ext uri="{BB962C8B-B14F-4D97-AF65-F5344CB8AC3E}">
        <p14:creationId xmlns:p14="http://schemas.microsoft.com/office/powerpoint/2010/main" val="177484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BC731B-1A92-4403-A84F-B5EDA6F28D1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A9BDF1-D95A-424A-9484-AC4D25F4F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77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324B6B-6E09-394B-A6FE-4FF57B90A5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913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9</a:t>
            </a:fld>
            <a:endParaRPr lang="en-US"/>
          </a:p>
        </p:txBody>
      </p:sp>
    </p:spTree>
    <p:extLst>
      <p:ext uri="{BB962C8B-B14F-4D97-AF65-F5344CB8AC3E}">
        <p14:creationId xmlns:p14="http://schemas.microsoft.com/office/powerpoint/2010/main" val="1480663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10</a:t>
            </a:fld>
            <a:endParaRPr lang="en-US"/>
          </a:p>
        </p:txBody>
      </p:sp>
    </p:spTree>
    <p:extLst>
      <p:ext uri="{BB962C8B-B14F-4D97-AF65-F5344CB8AC3E}">
        <p14:creationId xmlns:p14="http://schemas.microsoft.com/office/powerpoint/2010/main" val="78948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19</a:t>
            </a:fld>
            <a:endParaRPr lang="en-US" dirty="0"/>
          </a:p>
        </p:txBody>
      </p:sp>
    </p:spTree>
    <p:extLst>
      <p:ext uri="{BB962C8B-B14F-4D97-AF65-F5344CB8AC3E}">
        <p14:creationId xmlns:p14="http://schemas.microsoft.com/office/powerpoint/2010/main" val="329062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324B6B-6E09-394B-A6FE-4FF57B90A51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037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24</a:t>
            </a:fld>
            <a:endParaRPr lang="en-US" dirty="0"/>
          </a:p>
        </p:txBody>
      </p:sp>
    </p:spTree>
    <p:extLst>
      <p:ext uri="{BB962C8B-B14F-4D97-AF65-F5344CB8AC3E}">
        <p14:creationId xmlns:p14="http://schemas.microsoft.com/office/powerpoint/2010/main" val="14113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35384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51052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86411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enter X">
    <p:spTree>
      <p:nvGrpSpPr>
        <p:cNvPr id="1" name=""/>
        <p:cNvGrpSpPr/>
        <p:nvPr/>
      </p:nvGrpSpPr>
      <p:grpSpPr>
        <a:xfrm>
          <a:off x="0" y="0"/>
          <a:ext cx="0" cy="0"/>
          <a:chOff x="0" y="0"/>
          <a:chExt cx="0" cy="0"/>
        </a:xfrm>
      </p:grpSpPr>
      <p:grpSp>
        <p:nvGrpSpPr>
          <p:cNvPr id="13" name="Group 12"/>
          <p:cNvGrpSpPr/>
          <p:nvPr userDrawn="1"/>
        </p:nvGrpSpPr>
        <p:grpSpPr>
          <a:xfrm>
            <a:off x="-6471" y="0"/>
            <a:ext cx="9314205" cy="6858000"/>
            <a:chOff x="-6471" y="0"/>
            <a:chExt cx="9314205" cy="6858000"/>
          </a:xfrm>
        </p:grpSpPr>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71" y="0"/>
              <a:ext cx="8503920" cy="6858000"/>
            </a:xfrm>
            <a:prstGeom prst="rect">
              <a:avLst/>
            </a:prstGeom>
          </p:spPr>
        </p:pic>
        <p:sp>
          <p:nvSpPr>
            <p:cNvPr id="15" name="Oval 14"/>
            <p:cNvSpPr/>
            <p:nvPr/>
          </p:nvSpPr>
          <p:spPr>
            <a:xfrm>
              <a:off x="2262991" y="1553007"/>
              <a:ext cx="7044743" cy="3052293"/>
            </a:xfrm>
            <a:prstGeom prst="ellipse">
              <a:avLst/>
            </a:prstGeom>
            <a:solidFill>
              <a:schemeClr val="tx1"/>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83" y="-15498"/>
            <a:ext cx="13906913" cy="6896745"/>
          </a:xfrm>
          <a:prstGeom prst="rect">
            <a:avLst/>
          </a:prstGeom>
        </p:spPr>
      </p:pic>
      <p:pic>
        <p:nvPicPr>
          <p:cNvPr id="6" name="Picture 5"/>
          <p:cNvPicPr>
            <a:picLocks noChangeAspect="1"/>
          </p:cNvPicPr>
          <p:nvPr userDrawn="1"/>
        </p:nvPicPr>
        <p:blipFill rotWithShape="1">
          <a:blip r:embed="rId4"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a:t>Name of Presenter</a:t>
            </a:r>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28237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626881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759527"/>
            <a:ext cx="10972800" cy="3993574"/>
          </a:xfrm>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59468471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3486150"/>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434964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grpSp>
        <p:nvGrpSpPr>
          <p:cNvPr id="13" name="Group 12"/>
          <p:cNvGrpSpPr/>
          <p:nvPr userDrawn="1"/>
        </p:nvGrpSpPr>
        <p:grpSpPr>
          <a:xfrm>
            <a:off x="-6471" y="0"/>
            <a:ext cx="9314205" cy="6858000"/>
            <a:chOff x="-6471" y="0"/>
            <a:chExt cx="9314205" cy="6858000"/>
          </a:xfrm>
        </p:grpSpPr>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71" y="0"/>
              <a:ext cx="8503920" cy="6858000"/>
            </a:xfrm>
            <a:prstGeom prst="rect">
              <a:avLst/>
            </a:prstGeom>
          </p:spPr>
        </p:pic>
        <p:sp>
          <p:nvSpPr>
            <p:cNvPr id="15" name="Oval 14"/>
            <p:cNvSpPr/>
            <p:nvPr/>
          </p:nvSpPr>
          <p:spPr>
            <a:xfrm>
              <a:off x="2262991" y="1553007"/>
              <a:ext cx="7044743" cy="3052293"/>
            </a:xfrm>
            <a:prstGeom prst="ellipse">
              <a:avLst/>
            </a:prstGeom>
            <a:solidFill>
              <a:schemeClr val="tx1"/>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83" y="-15498"/>
            <a:ext cx="13906913" cy="6896745"/>
          </a:xfrm>
          <a:prstGeom prst="rect">
            <a:avLst/>
          </a:prstGeom>
        </p:spPr>
      </p:pic>
      <p:pic>
        <p:nvPicPr>
          <p:cNvPr id="6" name="Picture 5"/>
          <p:cNvPicPr>
            <a:picLocks noChangeAspect="1"/>
          </p:cNvPicPr>
          <p:nvPr userDrawn="1"/>
        </p:nvPicPr>
        <p:blipFill rotWithShape="1">
          <a:blip r:embed="rId4"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a:t>Name of Presenter</a:t>
            </a:r>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446085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3109679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759527"/>
            <a:ext cx="10972800" cy="3993574"/>
          </a:xfrm>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62703930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3486150"/>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04205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1B5B1-7889-4A47-BB9F-51950D71B93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584960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3959226"/>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3959226"/>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158403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96410" y="162821"/>
            <a:ext cx="2443140" cy="1260469"/>
          </a:xfrm>
          <a:prstGeom prst="rect">
            <a:avLst/>
          </a:prstGeom>
        </p:spPr>
      </p:pic>
    </p:spTree>
    <p:extLst>
      <p:ext uri="{BB962C8B-B14F-4D97-AF65-F5344CB8AC3E}">
        <p14:creationId xmlns:p14="http://schemas.microsoft.com/office/powerpoint/2010/main" val="2383829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96410" y="162821"/>
            <a:ext cx="2443140" cy="1260469"/>
          </a:xfrm>
          <a:prstGeom prst="rect">
            <a:avLst/>
          </a:prstGeom>
        </p:spPr>
      </p:pic>
    </p:spTree>
    <p:extLst>
      <p:ext uri="{BB962C8B-B14F-4D97-AF65-F5344CB8AC3E}">
        <p14:creationId xmlns:p14="http://schemas.microsoft.com/office/powerpoint/2010/main" val="1345049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3919462"/>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086655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896329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644072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62925" y="5310441"/>
            <a:ext cx="2599575" cy="1341178"/>
          </a:xfrm>
          <a:prstGeom prst="rect">
            <a:avLst/>
          </a:prstGeom>
        </p:spPr>
      </p:pic>
    </p:spTree>
    <p:extLst>
      <p:ext uri="{BB962C8B-B14F-4D97-AF65-F5344CB8AC3E}">
        <p14:creationId xmlns:p14="http://schemas.microsoft.com/office/powerpoint/2010/main" val="4063581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1654271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823633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103833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71B5B1-7889-4A47-BB9F-51950D71B93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21349801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138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2020 ExlService Holdings, Inc.  All rights reserved. For more information go to www.exlservice.com/legal-disclaimer</a:t>
            </a:r>
          </a:p>
          <a:p>
            <a:endParaRPr lang="en-US" sz="1000" dirty="0">
              <a:solidFill>
                <a:schemeClr val="bg1"/>
              </a:solidFill>
            </a:endParaRPr>
          </a:p>
        </p:txBody>
      </p:sp>
      <p:sp>
        <p:nvSpPr>
          <p:cNvPr id="18" name="TextBox 17"/>
          <p:cNvSpPr txBox="1"/>
          <p:nvPr userDrawn="1"/>
        </p:nvSpPr>
        <p:spPr>
          <a:xfrm>
            <a:off x="609600" y="5225144"/>
            <a:ext cx="5995307" cy="923330"/>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helps our clients build and grow sustainable businesses. By orchestrating our domain expertise, data, analytics and digital technology, we look deeper to design and manage agile, customer-centric operating models to improve global operations, drive profitability, enhance customer satisfaction, increase data-driven insights, and manage risk and compliance. Headquartered in New York, EXL has more than 32,600 professionals in locations throughout the United States, the UK, Europe, India, the Philippines, Colombia, Australia and South Africa. EXL serves multiple industries including insurance, healthcare, banking and financial services, utilities, travel, transportation and logistics, media and retail, among others. </a:t>
            </a:r>
          </a:p>
          <a:p>
            <a:endParaRPr lang="en-US" sz="750" kern="1200" dirty="0">
              <a:solidFill>
                <a:schemeClr val="bg2"/>
              </a:solidFill>
              <a:effectLst/>
              <a:latin typeface="+mn-lt"/>
              <a:ea typeface="+mn-ea"/>
              <a:cs typeface="+mn-cs"/>
            </a:endParaRPr>
          </a:p>
          <a:p>
            <a:r>
              <a:rPr lang="en-US" sz="750" kern="1200" dirty="0">
                <a:solidFill>
                  <a:schemeClr val="bg2"/>
                </a:solidFill>
                <a:effectLst/>
                <a:latin typeface="+mn-lt"/>
                <a:ea typeface="+mn-ea"/>
                <a:cs typeface="+mn-cs"/>
              </a:rPr>
              <a:t>For more information, visit www.exlservice.com.</a:t>
            </a:r>
          </a:p>
        </p:txBody>
      </p:sp>
      <p:sp>
        <p:nvSpPr>
          <p:cNvPr id="19" name="Rectangle 18"/>
          <p:cNvSpPr/>
          <p:nvPr userDrawn="1"/>
        </p:nvSpPr>
        <p:spPr>
          <a:xfrm>
            <a:off x="8852759" y="3581711"/>
            <a:ext cx="2984821" cy="2108269"/>
          </a:xfrm>
          <a:prstGeom prst="rect">
            <a:avLst/>
          </a:prstGeom>
        </p:spPr>
        <p:txBody>
          <a:bodyPr wrap="square">
            <a:spAutoFit/>
          </a:bodyPr>
          <a:lstStyle/>
          <a:p>
            <a:pPr>
              <a:spcAft>
                <a:spcPts val="1200"/>
              </a:spcAft>
            </a:pPr>
            <a:r>
              <a:rPr lang="en-US" sz="2300" b="1" dirty="0">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320 Park Avenue, 29</a:t>
            </a:r>
            <a:r>
              <a:rPr lang="en-US" sz="1100" baseline="30000" dirty="0">
                <a:solidFill>
                  <a:srgbClr val="123D71"/>
                </a:solidFill>
                <a:effectLst/>
                <a:latin typeface="Arial" charset="0"/>
              </a:rPr>
              <a:t>th</a:t>
            </a:r>
            <a:r>
              <a:rPr lang="en-US" sz="1100" dirty="0">
                <a:solidFill>
                  <a:srgbClr val="123D71"/>
                </a:solidFill>
                <a:effectLst/>
                <a:latin typeface="Arial" charset="0"/>
              </a:rPr>
              <a:t> Floor</a:t>
            </a:r>
          </a:p>
          <a:p>
            <a:r>
              <a:rPr lang="en-US" sz="1100" dirty="0">
                <a:solidFill>
                  <a:srgbClr val="123D71"/>
                </a:solidFill>
                <a:effectLst/>
                <a:latin typeface="Arial" charset="0"/>
              </a:rPr>
              <a:t>New York, New York 10022</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Australia  Bulgaria  •  Colombia  •  Czech</a:t>
            </a:r>
            <a:r>
              <a:rPr lang="en-US" sz="1000" baseline="0" dirty="0">
                <a:solidFill>
                  <a:srgbClr val="123D71"/>
                </a:solidFill>
                <a:effectLst/>
                <a:latin typeface="Arial" charset="0"/>
              </a:rPr>
              <a:t> R</a:t>
            </a:r>
            <a:r>
              <a:rPr lang="en-US" sz="1000" dirty="0">
                <a:solidFill>
                  <a:srgbClr val="123D71"/>
                </a:solidFill>
                <a:effectLst/>
                <a:latin typeface="Arial" charset="0"/>
              </a:rPr>
              <a:t>epublic  •  </a:t>
            </a:r>
            <a:br>
              <a:rPr lang="en-US" sz="1000" dirty="0">
                <a:solidFill>
                  <a:srgbClr val="123D71"/>
                </a:solidFill>
                <a:effectLst/>
                <a:latin typeface="Arial" charset="0"/>
              </a:rPr>
            </a:br>
            <a:r>
              <a:rPr lang="en-US" sz="1000" spc="-10" baseline="0" dirty="0">
                <a:solidFill>
                  <a:srgbClr val="123D71"/>
                </a:solidFill>
                <a:effectLst/>
                <a:latin typeface="Arial" charset="0"/>
              </a:rPr>
              <a:t>India  •  Philippines  •  Romania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November 2, 2021</a:t>
            </a:fld>
            <a:endParaRPr lang="en-US" sz="900" dirty="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84619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r>
              <a:rPr lang="en-US" sz="900" dirty="0">
                <a:solidFill>
                  <a:schemeClr val="bg1"/>
                </a:solidFill>
              </a:rPr>
              <a:t>CONFIDENTIAL      </a:t>
            </a:r>
            <a:fld id="{79C7C16D-3FCE-4FD9-B5D5-8D283AC2A2D0}" type="datetime4">
              <a:rPr lang="en-US" sz="900" smtClean="0">
                <a:solidFill>
                  <a:schemeClr val="bg1"/>
                </a:solidFill>
              </a:rPr>
              <a:t>November 2, 2021</a:t>
            </a:fld>
            <a:endParaRPr lang="en-US" sz="900" dirty="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899983041"/>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r>
              <a:rPr lang="en-US" sz="900" dirty="0">
                <a:solidFill>
                  <a:schemeClr val="bg1"/>
                </a:solidFill>
              </a:rPr>
              <a:t>CONFIDENTIAL     </a:t>
            </a:r>
            <a:fld id="{79C7C16D-3FCE-4FD9-B5D5-8D283AC2A2D0}" type="datetime4">
              <a:rPr lang="en-US" sz="900" smtClean="0">
                <a:solidFill>
                  <a:schemeClr val="bg1"/>
                </a:solidFill>
              </a:rPr>
              <a:t>November 2, 2021</a:t>
            </a:fld>
            <a:endParaRPr lang="en-US" sz="900" dirty="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28981327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 name="TextBox 15"/>
          <p:cNvSpPr txBox="1"/>
          <p:nvPr userDrawn="1"/>
        </p:nvSpPr>
        <p:spPr>
          <a:xfrm>
            <a:off x="6483177" y="6648872"/>
            <a:ext cx="2079575" cy="138499"/>
          </a:xfrm>
          <a:prstGeom prst="rect">
            <a:avLst/>
          </a:prstGeom>
          <a:noFill/>
        </p:spPr>
        <p:txBody>
          <a:bodyPr wrap="square" lIns="0" tIns="0" rIns="0" bIns="0" rtlCol="0">
            <a:spAutoFit/>
          </a:bodyPr>
          <a:lstStyle/>
          <a:p>
            <a:pPr algn="r"/>
            <a:r>
              <a:rPr lang="en-US" sz="900" dirty="0">
                <a:solidFill>
                  <a:schemeClr val="bg1"/>
                </a:solidFill>
              </a:rPr>
              <a:t>CONFIDENTIAL      </a:t>
            </a:r>
            <a:fld id="{79C7C16D-3FCE-4FD9-B5D5-8D283AC2A2D0}" type="datetime4">
              <a:rPr lang="en-US" sz="900" smtClean="0">
                <a:solidFill>
                  <a:schemeClr val="bg1"/>
                </a:solidFill>
              </a:rPr>
              <a:t>November 2, 2021</a:t>
            </a:fld>
            <a:endParaRPr lang="en-US" sz="900" dirty="0">
              <a:solidFill>
                <a:schemeClr val="bg1"/>
              </a:solidFill>
            </a:endParaRPr>
          </a:p>
        </p:txBody>
      </p:sp>
      <p:sp>
        <p:nvSpPr>
          <p:cNvPr id="17" name="TextBox 16"/>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18" name="TextBox 17"/>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2020 EXLSERVICE HOLDINGS, INC</a:t>
            </a:r>
          </a:p>
        </p:txBody>
      </p:sp>
    </p:spTree>
    <p:extLst>
      <p:ext uri="{BB962C8B-B14F-4D97-AF65-F5344CB8AC3E}">
        <p14:creationId xmlns:p14="http://schemas.microsoft.com/office/powerpoint/2010/main" val="3875441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Tree>
    <p:extLst>
      <p:ext uri="{BB962C8B-B14F-4D97-AF65-F5344CB8AC3E}">
        <p14:creationId xmlns:p14="http://schemas.microsoft.com/office/powerpoint/2010/main" val="165065622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71B5B1-7889-4A47-BB9F-51950D71B93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3730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71B5B1-7889-4A47-BB9F-51950D71B93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343597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71B5B1-7889-4A47-BB9F-51950D71B93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88775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1B5B1-7889-4A47-BB9F-51950D71B93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392347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71B5B1-7889-4A47-BB9F-51950D71B93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65073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71B5B1-7889-4A47-BB9F-51950D71B93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4CC7E-0AD1-41C1-97E7-65046B1F47D2}" type="slidenum">
              <a:rPr lang="en-US" smtClean="0"/>
              <a:t>‹#›</a:t>
            </a:fld>
            <a:endParaRPr lang="en-US"/>
          </a:p>
        </p:txBody>
      </p:sp>
    </p:spTree>
    <p:extLst>
      <p:ext uri="{BB962C8B-B14F-4D97-AF65-F5344CB8AC3E}">
        <p14:creationId xmlns:p14="http://schemas.microsoft.com/office/powerpoint/2010/main" val="125838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1B5B1-7889-4A47-BB9F-51950D71B93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4CC7E-0AD1-41C1-97E7-65046B1F47D2}" type="slidenum">
              <a:rPr lang="en-US" smtClean="0"/>
              <a:t>‹#›</a:t>
            </a:fld>
            <a:endParaRPr lang="en-US"/>
          </a:p>
        </p:txBody>
      </p:sp>
    </p:spTree>
    <p:extLst>
      <p:ext uri="{BB962C8B-B14F-4D97-AF65-F5344CB8AC3E}">
        <p14:creationId xmlns:p14="http://schemas.microsoft.com/office/powerpoint/2010/main" val="3835015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978861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mailto:Martin.Varghese@exlservice.com" TargetMode="External"/><Relationship Id="rId13" Type="http://schemas.openxmlformats.org/officeDocument/2006/relationships/hyperlink" Target="mailto:Sajith.Pallath@exlservice.com" TargetMode="External"/><Relationship Id="rId18" Type="http://schemas.openxmlformats.org/officeDocument/2006/relationships/hyperlink" Target="mailto:Bal.Gupta@exlservice.com" TargetMode="External"/><Relationship Id="rId3" Type="http://schemas.openxmlformats.org/officeDocument/2006/relationships/hyperlink" Target="mailto:Renee.Troegel@BSWHealth.org" TargetMode="External"/><Relationship Id="rId7" Type="http://schemas.openxmlformats.org/officeDocument/2006/relationships/hyperlink" Target="mailto:Angie.Hutson@BSWHealth.org" TargetMode="External"/><Relationship Id="rId12" Type="http://schemas.openxmlformats.org/officeDocument/2006/relationships/hyperlink" Target="mailto:Siva.S@exlservice.com" TargetMode="External"/><Relationship Id="rId17" Type="http://schemas.openxmlformats.org/officeDocument/2006/relationships/hyperlink" Target="mailto:Abhay.Mehta@exlservice.com" TargetMode="External"/><Relationship Id="rId2" Type="http://schemas.openxmlformats.org/officeDocument/2006/relationships/hyperlink" Target="mailto:Mike.Bray@BSWHealth.org" TargetMode="External"/><Relationship Id="rId16" Type="http://schemas.openxmlformats.org/officeDocument/2006/relationships/hyperlink" Target="mailto:Shagun.John@exlservice.com" TargetMode="External"/><Relationship Id="rId1" Type="http://schemas.openxmlformats.org/officeDocument/2006/relationships/slideLayout" Target="../slideLayouts/slideLayout13.xml"/><Relationship Id="rId6" Type="http://schemas.openxmlformats.org/officeDocument/2006/relationships/hyperlink" Target="mailto:Carrie.Theis@BSWHealth.org" TargetMode="External"/><Relationship Id="rId11" Type="http://schemas.openxmlformats.org/officeDocument/2006/relationships/hyperlink" Target="mailto:Arun.V@exlservice.com" TargetMode="External"/><Relationship Id="rId5" Type="http://schemas.openxmlformats.org/officeDocument/2006/relationships/hyperlink" Target="mailto:James.Nash@BSWHealth.org" TargetMode="External"/><Relationship Id="rId15" Type="http://schemas.openxmlformats.org/officeDocument/2006/relationships/hyperlink" Target="mailto:Alex.Abraham@exlservice.com" TargetMode="External"/><Relationship Id="rId10" Type="http://schemas.openxmlformats.org/officeDocument/2006/relationships/hyperlink" Target="mailto:Manu.Manuel@exlservice.com" TargetMode="External"/><Relationship Id="rId4" Type="http://schemas.openxmlformats.org/officeDocument/2006/relationships/hyperlink" Target="mailto:Laurie.Hengst@BSWHealth.org" TargetMode="External"/><Relationship Id="rId9" Type="http://schemas.openxmlformats.org/officeDocument/2006/relationships/hyperlink" Target="mailto:Eldho.George@exlservice.com" TargetMode="External"/><Relationship Id="rId14" Type="http://schemas.openxmlformats.org/officeDocument/2006/relationships/hyperlink" Target="mailto:Susan.Paul@exlservice.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mailto:Fiona.Pereira@exlservice.com" TargetMode="External"/><Relationship Id="rId13" Type="http://schemas.openxmlformats.org/officeDocument/2006/relationships/hyperlink" Target="mailto:vani.jain@exlservice.com" TargetMode="External"/><Relationship Id="rId3" Type="http://schemas.openxmlformats.org/officeDocument/2006/relationships/hyperlink" Target="mailto:Cindy.Novey@BSWHealth.org" TargetMode="External"/><Relationship Id="rId7" Type="http://schemas.openxmlformats.org/officeDocument/2006/relationships/hyperlink" Target="mailto:Kiran.Joy@exlservice.com" TargetMode="External"/><Relationship Id="rId12" Type="http://schemas.openxmlformats.org/officeDocument/2006/relationships/hyperlink" Target="mailto:Alex.Abraham@exlservice.com" TargetMode="External"/><Relationship Id="rId2" Type="http://schemas.openxmlformats.org/officeDocument/2006/relationships/hyperlink" Target="mailto:David.Jenkins@BSWHealth.org" TargetMode="External"/><Relationship Id="rId1" Type="http://schemas.openxmlformats.org/officeDocument/2006/relationships/slideLayout" Target="../slideLayouts/slideLayout13.xml"/><Relationship Id="rId6" Type="http://schemas.openxmlformats.org/officeDocument/2006/relationships/hyperlink" Target="mailto:Molbin.J@exlservice.com" TargetMode="External"/><Relationship Id="rId11" Type="http://schemas.openxmlformats.org/officeDocument/2006/relationships/hyperlink" Target="mailto:Shibu.Scaria@exlservice.com" TargetMode="External"/><Relationship Id="rId5" Type="http://schemas.openxmlformats.org/officeDocument/2006/relationships/hyperlink" Target="mailto:Febin.AbdulSalim@exlservice.com" TargetMode="External"/><Relationship Id="rId15" Type="http://schemas.openxmlformats.org/officeDocument/2006/relationships/hyperlink" Target="mailto:Bal.Gupta@exlservice.com" TargetMode="External"/><Relationship Id="rId10" Type="http://schemas.openxmlformats.org/officeDocument/2006/relationships/hyperlink" Target="mailto:Yashin.Edison@exlservice.com" TargetMode="External"/><Relationship Id="rId4" Type="http://schemas.openxmlformats.org/officeDocument/2006/relationships/hyperlink" Target="mailto:Angie.Hutson@BSWHealth.org" TargetMode="External"/><Relationship Id="rId9" Type="http://schemas.openxmlformats.org/officeDocument/2006/relationships/hyperlink" Target="mailto:Vidya.Kumble@exlservice.com" TargetMode="External"/><Relationship Id="rId14" Type="http://schemas.openxmlformats.org/officeDocument/2006/relationships/hyperlink" Target="mailto:Abhay.Mehta@exlservice.com"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316584" y="4276448"/>
            <a:ext cx="6711232" cy="374869"/>
          </a:xfrm>
        </p:spPr>
        <p:txBody>
          <a:bodyPr>
            <a:noAutofit/>
          </a:bodyPr>
          <a:lstStyle/>
          <a:p>
            <a:pPr algn="ctr"/>
            <a:r>
              <a:rPr lang="en-US" sz="2800" b="1" dirty="0" smtClean="0"/>
              <a:t>Knowledge Transfer Readiness Toll Gate </a:t>
            </a:r>
          </a:p>
          <a:p>
            <a:pPr algn="ctr"/>
            <a:r>
              <a:rPr lang="en-US" sz="2000" b="1" dirty="0" smtClean="0"/>
              <a:t>Accounts Payable and T &amp; E</a:t>
            </a:r>
          </a:p>
          <a:p>
            <a:pPr algn="ctr"/>
            <a:r>
              <a:rPr lang="en-US" sz="2000" b="1" dirty="0" smtClean="0"/>
              <a:t>General Ledger</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77259" y="2045985"/>
            <a:ext cx="5745255" cy="2718148"/>
          </a:xfrm>
          <a:prstGeom prst="rect">
            <a:avLst/>
          </a:prstGeom>
        </p:spPr>
      </p:pic>
    </p:spTree>
    <p:extLst>
      <p:ext uri="{BB962C8B-B14F-4D97-AF65-F5344CB8AC3E}">
        <p14:creationId xmlns:p14="http://schemas.microsoft.com/office/powerpoint/2010/main" val="385967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111"/>
          <p:cNvSpPr/>
          <p:nvPr/>
        </p:nvSpPr>
        <p:spPr>
          <a:xfrm>
            <a:off x="9243615" y="869358"/>
            <a:ext cx="2815690" cy="4806396"/>
          </a:xfrm>
          <a:prstGeom prst="round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ounded Rectangle 110"/>
          <p:cNvSpPr/>
          <p:nvPr/>
        </p:nvSpPr>
        <p:spPr>
          <a:xfrm>
            <a:off x="84221" y="879096"/>
            <a:ext cx="8950598" cy="4796658"/>
          </a:xfrm>
          <a:prstGeom prst="round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ounded Rectangle 108"/>
          <p:cNvSpPr/>
          <p:nvPr/>
        </p:nvSpPr>
        <p:spPr>
          <a:xfrm>
            <a:off x="323850" y="2711620"/>
            <a:ext cx="11443034" cy="509452"/>
          </a:xfrm>
          <a:prstGeom prst="roundRect">
            <a:avLst/>
          </a:prstGeom>
          <a:solidFill>
            <a:schemeClr val="accent1">
              <a:lumMod val="20000"/>
              <a:lumOff val="80000"/>
            </a:schemeClr>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ed Rectangle 107"/>
          <p:cNvSpPr/>
          <p:nvPr/>
        </p:nvSpPr>
        <p:spPr>
          <a:xfrm>
            <a:off x="323850" y="2161910"/>
            <a:ext cx="11443034" cy="509452"/>
          </a:xfrm>
          <a:prstGeom prst="roundRect">
            <a:avLst/>
          </a:prstGeom>
          <a:solidFill>
            <a:schemeClr val="accent1">
              <a:lumMod val="20000"/>
              <a:lumOff val="80000"/>
            </a:schemeClr>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ounded Rectangle 106"/>
          <p:cNvSpPr/>
          <p:nvPr/>
        </p:nvSpPr>
        <p:spPr>
          <a:xfrm>
            <a:off x="323850" y="1450253"/>
            <a:ext cx="11443034" cy="682092"/>
          </a:xfrm>
          <a:prstGeom prst="roundRect">
            <a:avLst/>
          </a:prstGeom>
          <a:solidFill>
            <a:schemeClr val="accent1">
              <a:lumMod val="40000"/>
              <a:lumOff val="60000"/>
            </a:schemeClr>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p:cNvCxnSpPr/>
          <p:nvPr/>
        </p:nvCxnSpPr>
        <p:spPr>
          <a:xfrm flipH="1">
            <a:off x="6810211" y="3332366"/>
            <a:ext cx="1" cy="100584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05" name="Straight Connector 104"/>
          <p:cNvCxnSpPr/>
          <p:nvPr/>
        </p:nvCxnSpPr>
        <p:spPr>
          <a:xfrm flipH="1">
            <a:off x="5358139" y="3332366"/>
            <a:ext cx="1" cy="100584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04" name="Straight Connector 103"/>
          <p:cNvCxnSpPr/>
          <p:nvPr/>
        </p:nvCxnSpPr>
        <p:spPr>
          <a:xfrm flipH="1">
            <a:off x="3909739" y="3312277"/>
            <a:ext cx="1" cy="100584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03" name="Straight Connector 102"/>
          <p:cNvCxnSpPr/>
          <p:nvPr/>
        </p:nvCxnSpPr>
        <p:spPr>
          <a:xfrm flipH="1">
            <a:off x="2400497" y="3323696"/>
            <a:ext cx="1" cy="100584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8" name="Straight Connector 7"/>
          <p:cNvCxnSpPr/>
          <p:nvPr/>
        </p:nvCxnSpPr>
        <p:spPr>
          <a:xfrm>
            <a:off x="10655736" y="1637466"/>
            <a:ext cx="0" cy="237744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24" name="Elbow Connector 23"/>
          <p:cNvCxnSpPr/>
          <p:nvPr/>
        </p:nvCxnSpPr>
        <p:spPr>
          <a:xfrm rot="16200000" flipH="1">
            <a:off x="3368924" y="2559469"/>
            <a:ext cx="1505936" cy="11607"/>
          </a:xfrm>
          <a:prstGeom prst="bentConnector3">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46" name="Title 3"/>
          <p:cNvSpPr txBox="1">
            <a:spLocks/>
          </p:cNvSpPr>
          <p:nvPr/>
        </p:nvSpPr>
        <p:spPr>
          <a:xfrm>
            <a:off x="506732" y="88938"/>
            <a:ext cx="6534150" cy="633798"/>
          </a:xfrm>
          <a:prstGeom prst="rect">
            <a:avLst/>
          </a:prstGeom>
          <a:ln w="12700">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7013" indent="-227013" algn="l">
              <a:lnSpc>
                <a:spcPts val="2900"/>
              </a:lnSpc>
            </a:pPr>
            <a:endParaRPr lang="en-US" sz="2300" b="1" dirty="0" smtClean="0">
              <a:solidFill>
                <a:schemeClr val="bg1"/>
              </a:solidFill>
            </a:endParaRPr>
          </a:p>
          <a:p>
            <a:pPr marL="227013" indent="-227013" algn="l">
              <a:lnSpc>
                <a:spcPts val="2900"/>
              </a:lnSpc>
            </a:pPr>
            <a:r>
              <a:rPr lang="en-US" sz="2300" b="1" dirty="0" smtClean="0">
                <a:solidFill>
                  <a:schemeClr val="bg1"/>
                </a:solidFill>
              </a:rPr>
              <a:t>THE TEAM </a:t>
            </a:r>
            <a:r>
              <a:rPr lang="en-US" sz="2300" b="1" dirty="0">
                <a:solidFill>
                  <a:schemeClr val="bg1"/>
                </a:solidFill>
              </a:rPr>
              <a:t>– </a:t>
            </a:r>
            <a:r>
              <a:rPr lang="en-US" sz="2300" b="1" dirty="0" smtClean="0">
                <a:solidFill>
                  <a:schemeClr val="bg1"/>
                </a:solidFill>
              </a:rPr>
              <a:t>ACCOUNTS PAYABLE </a:t>
            </a:r>
            <a:r>
              <a:rPr lang="en-US" sz="2300" b="1" dirty="0">
                <a:solidFill>
                  <a:schemeClr val="bg1"/>
                </a:solidFill>
              </a:rPr>
              <a:t>&amp; T&amp;E</a:t>
            </a:r>
            <a:endParaRPr lang="en-GB" sz="2300" b="1" dirty="0">
              <a:solidFill>
                <a:schemeClr val="bg1"/>
              </a:solidFill>
            </a:endParaRPr>
          </a:p>
          <a:p>
            <a:pPr marL="227013" indent="-227013" algn="l">
              <a:lnSpc>
                <a:spcPts val="2900"/>
              </a:lnSpc>
            </a:pPr>
            <a:endParaRPr lang="en-US" sz="2300" b="1" dirty="0">
              <a:solidFill>
                <a:prstClr val="white"/>
              </a:solidFill>
            </a:endParaRPr>
          </a:p>
        </p:txBody>
      </p:sp>
      <p:sp>
        <p:nvSpPr>
          <p:cNvPr id="113" name="Freeform 112"/>
          <p:cNvSpPr/>
          <p:nvPr/>
        </p:nvSpPr>
        <p:spPr>
          <a:xfrm>
            <a:off x="3441896" y="2223785"/>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Shibu Scariah</a:t>
            </a:r>
          </a:p>
          <a:p>
            <a:pPr algn="ctr"/>
            <a:r>
              <a:rPr lang="en-US" sz="800" dirty="0" smtClean="0">
                <a:solidFill>
                  <a:prstClr val="black"/>
                </a:solidFill>
              </a:rPr>
              <a:t>Tower Lead</a:t>
            </a:r>
            <a:endParaRPr lang="en-US" sz="800" dirty="0">
              <a:solidFill>
                <a:sysClr val="windowText" lastClr="000000">
                  <a:hueOff val="0"/>
                  <a:satOff val="0"/>
                  <a:lumOff val="0"/>
                  <a:alphaOff val="0"/>
                </a:sysClr>
              </a:solidFill>
            </a:endParaRPr>
          </a:p>
        </p:txBody>
      </p:sp>
      <p:sp>
        <p:nvSpPr>
          <p:cNvPr id="97" name="Freeform 96"/>
          <p:cNvSpPr/>
          <p:nvPr/>
        </p:nvSpPr>
        <p:spPr>
          <a:xfrm>
            <a:off x="3427510" y="2797018"/>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sysClr val="windowText" lastClr="000000">
                    <a:hueOff val="0"/>
                    <a:satOff val="0"/>
                    <a:lumOff val="0"/>
                    <a:alphaOff val="0"/>
                  </a:sysClr>
                </a:solidFill>
              </a:rPr>
              <a:t>Yashin Edison</a:t>
            </a:r>
          </a:p>
          <a:p>
            <a:pPr algn="ctr"/>
            <a:r>
              <a:rPr lang="en-US" sz="800" dirty="0" smtClean="0">
                <a:solidFill>
                  <a:sysClr val="windowText" lastClr="000000">
                    <a:hueOff val="0"/>
                    <a:satOff val="0"/>
                    <a:lumOff val="0"/>
                    <a:alphaOff val="0"/>
                  </a:sysClr>
                </a:solidFill>
              </a:rPr>
              <a:t>Senior Manager</a:t>
            </a:r>
            <a:endParaRPr lang="en-US" sz="800" dirty="0">
              <a:solidFill>
                <a:sysClr val="windowText" lastClr="000000">
                  <a:hueOff val="0"/>
                  <a:satOff val="0"/>
                  <a:lumOff val="0"/>
                  <a:alphaOff val="0"/>
                </a:sysClr>
              </a:solidFill>
            </a:endParaRPr>
          </a:p>
        </p:txBody>
      </p:sp>
      <p:sp>
        <p:nvSpPr>
          <p:cNvPr id="72" name="Flowchart: Alternate Process 71"/>
          <p:cNvSpPr/>
          <p:nvPr/>
        </p:nvSpPr>
        <p:spPr>
          <a:xfrm>
            <a:off x="1697089" y="3558177"/>
            <a:ext cx="1433018" cy="479046"/>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b="1" dirty="0" smtClean="0">
                <a:solidFill>
                  <a:sysClr val="windowText" lastClr="000000">
                    <a:hueOff val="0"/>
                    <a:satOff val="0"/>
                    <a:lumOff val="0"/>
                    <a:alphaOff val="0"/>
                  </a:sysClr>
                </a:solidFill>
              </a:rPr>
              <a:t>Molbin  George</a:t>
            </a:r>
          </a:p>
          <a:p>
            <a:pPr algn="ctr"/>
            <a:r>
              <a:rPr lang="en-US" sz="800" dirty="0" smtClean="0">
                <a:solidFill>
                  <a:sysClr val="windowText" lastClr="000000">
                    <a:hueOff val="0"/>
                    <a:satOff val="0"/>
                    <a:lumOff val="0"/>
                    <a:alphaOff val="0"/>
                  </a:sysClr>
                </a:solidFill>
              </a:rPr>
              <a:t>Lead Asst. Manager</a:t>
            </a:r>
          </a:p>
          <a:p>
            <a:pPr algn="ctr"/>
            <a:r>
              <a:rPr lang="en-US" sz="800" dirty="0" smtClean="0">
                <a:solidFill>
                  <a:sysClr val="windowText" lastClr="000000">
                    <a:hueOff val="0"/>
                    <a:satOff val="0"/>
                    <a:lumOff val="0"/>
                    <a:alphaOff val="0"/>
                  </a:sysClr>
                </a:solidFill>
              </a:rPr>
              <a:t>(PO processing, Scanning</a:t>
            </a:r>
            <a:endParaRPr lang="en-US" sz="800" dirty="0">
              <a:solidFill>
                <a:sysClr val="windowText" lastClr="000000">
                  <a:hueOff val="0"/>
                  <a:satOff val="0"/>
                  <a:lumOff val="0"/>
                  <a:alphaOff val="0"/>
                </a:sysClr>
              </a:solidFill>
            </a:endParaRPr>
          </a:p>
        </p:txBody>
      </p:sp>
      <p:sp>
        <p:nvSpPr>
          <p:cNvPr id="87" name="Flowchart: Alternate Process 86"/>
          <p:cNvSpPr/>
          <p:nvPr/>
        </p:nvSpPr>
        <p:spPr>
          <a:xfrm>
            <a:off x="6159894" y="3545114"/>
            <a:ext cx="1315559" cy="47548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b="1" dirty="0" smtClean="0">
                <a:solidFill>
                  <a:sysClr val="windowText" lastClr="000000">
                    <a:hueOff val="0"/>
                    <a:satOff val="0"/>
                    <a:lumOff val="0"/>
                    <a:alphaOff val="0"/>
                  </a:sysClr>
                </a:solidFill>
              </a:rPr>
              <a:t>Kiran Joy</a:t>
            </a:r>
          </a:p>
          <a:p>
            <a:pPr algn="ctr"/>
            <a:r>
              <a:rPr lang="en-US" sz="800" dirty="0" smtClean="0">
                <a:solidFill>
                  <a:sysClr val="windowText" lastClr="000000">
                    <a:hueOff val="0"/>
                    <a:satOff val="0"/>
                    <a:lumOff val="0"/>
                    <a:alphaOff val="0"/>
                  </a:sysClr>
                </a:solidFill>
              </a:rPr>
              <a:t>Asst. Manager</a:t>
            </a:r>
          </a:p>
          <a:p>
            <a:pPr algn="ctr"/>
            <a:r>
              <a:rPr lang="en-US" sz="800" dirty="0" smtClean="0">
                <a:solidFill>
                  <a:sysClr val="windowText" lastClr="000000">
                    <a:hueOff val="0"/>
                    <a:satOff val="0"/>
                    <a:lumOff val="0"/>
                    <a:alphaOff val="0"/>
                  </a:sysClr>
                </a:solidFill>
              </a:rPr>
              <a:t>(Summary Bills, Reporting &amp; Analysis)</a:t>
            </a:r>
            <a:endParaRPr lang="en-US" sz="800" dirty="0">
              <a:solidFill>
                <a:sysClr val="windowText" lastClr="000000">
                  <a:hueOff val="0"/>
                  <a:satOff val="0"/>
                  <a:lumOff val="0"/>
                  <a:alphaOff val="0"/>
                </a:sysClr>
              </a:solidFill>
            </a:endParaRPr>
          </a:p>
        </p:txBody>
      </p:sp>
      <p:sp>
        <p:nvSpPr>
          <p:cNvPr id="90" name="Flowchart: Alternate Process 89"/>
          <p:cNvSpPr/>
          <p:nvPr/>
        </p:nvSpPr>
        <p:spPr>
          <a:xfrm>
            <a:off x="4717991" y="3545114"/>
            <a:ext cx="1284509" cy="47548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b="1" dirty="0" smtClean="0">
                <a:solidFill>
                  <a:sysClr val="windowText" lastClr="000000">
                    <a:hueOff val="0"/>
                    <a:satOff val="0"/>
                    <a:lumOff val="0"/>
                    <a:alphaOff val="0"/>
                  </a:sysClr>
                </a:solidFill>
              </a:rPr>
              <a:t>Fiona Joan</a:t>
            </a:r>
          </a:p>
          <a:p>
            <a:pPr algn="ctr"/>
            <a:r>
              <a:rPr lang="en-US" sz="800" dirty="0" smtClean="0">
                <a:solidFill>
                  <a:sysClr val="windowText" lastClr="000000">
                    <a:hueOff val="0"/>
                    <a:satOff val="0"/>
                    <a:lumOff val="0"/>
                    <a:alphaOff val="0"/>
                  </a:sysClr>
                </a:solidFill>
              </a:rPr>
              <a:t>Asst. </a:t>
            </a:r>
            <a:r>
              <a:rPr lang="en-US" sz="800" smtClean="0">
                <a:solidFill>
                  <a:sysClr val="windowText" lastClr="000000">
                    <a:hueOff val="0"/>
                    <a:satOff val="0"/>
                    <a:lumOff val="0"/>
                    <a:alphaOff val="0"/>
                  </a:sysClr>
                </a:solidFill>
              </a:rPr>
              <a:t>Manager</a:t>
            </a:r>
            <a:endParaRPr lang="en-US" sz="800" dirty="0" smtClean="0">
              <a:solidFill>
                <a:sysClr val="windowText" lastClr="000000">
                  <a:hueOff val="0"/>
                  <a:satOff val="0"/>
                  <a:lumOff val="0"/>
                  <a:alphaOff val="0"/>
                </a:sysClr>
              </a:solidFill>
            </a:endParaRPr>
          </a:p>
          <a:p>
            <a:pPr algn="ctr"/>
            <a:r>
              <a:rPr lang="en-US" sz="800" dirty="0" smtClean="0">
                <a:solidFill>
                  <a:sysClr val="windowText" lastClr="000000">
                    <a:hueOff val="0"/>
                    <a:satOff val="0"/>
                    <a:lumOff val="0"/>
                    <a:alphaOff val="0"/>
                  </a:sysClr>
                </a:solidFill>
              </a:rPr>
              <a:t>(Disbursement)</a:t>
            </a:r>
            <a:endParaRPr lang="en-US" sz="800" dirty="0">
              <a:solidFill>
                <a:sysClr val="windowText" lastClr="000000">
                  <a:hueOff val="0"/>
                  <a:satOff val="0"/>
                  <a:lumOff val="0"/>
                  <a:alphaOff val="0"/>
                </a:sysClr>
              </a:solidFill>
            </a:endParaRPr>
          </a:p>
        </p:txBody>
      </p:sp>
      <p:sp>
        <p:nvSpPr>
          <p:cNvPr id="91" name="Flowchart: Alternate Process 90"/>
          <p:cNvSpPr/>
          <p:nvPr/>
        </p:nvSpPr>
        <p:spPr>
          <a:xfrm>
            <a:off x="3266311" y="3556527"/>
            <a:ext cx="1303213" cy="47548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b="1" dirty="0" smtClean="0">
                <a:solidFill>
                  <a:sysClr val="windowText" lastClr="000000">
                    <a:hueOff val="0"/>
                    <a:satOff val="0"/>
                    <a:lumOff val="0"/>
                    <a:alphaOff val="0"/>
                  </a:sysClr>
                </a:solidFill>
              </a:rPr>
              <a:t>Vidya Kumble</a:t>
            </a:r>
          </a:p>
          <a:p>
            <a:pPr algn="ctr"/>
            <a:r>
              <a:rPr lang="en-US" sz="800" dirty="0" smtClean="0">
                <a:solidFill>
                  <a:sysClr val="windowText" lastClr="000000">
                    <a:hueOff val="0"/>
                    <a:satOff val="0"/>
                    <a:lumOff val="0"/>
                    <a:alphaOff val="0"/>
                  </a:sysClr>
                </a:solidFill>
              </a:rPr>
              <a:t>Asst. Manager</a:t>
            </a:r>
          </a:p>
          <a:p>
            <a:pPr algn="ctr"/>
            <a:r>
              <a:rPr lang="en-US" sz="800" dirty="0" smtClean="0">
                <a:solidFill>
                  <a:sysClr val="windowText" lastClr="000000">
                    <a:hueOff val="0"/>
                    <a:satOff val="0"/>
                    <a:lumOff val="0"/>
                    <a:alphaOff val="0"/>
                  </a:sysClr>
                </a:solidFill>
              </a:rPr>
              <a:t>(Non PO processing)</a:t>
            </a:r>
            <a:endParaRPr lang="en-US" sz="800" dirty="0">
              <a:solidFill>
                <a:sysClr val="windowText" lastClr="000000">
                  <a:hueOff val="0"/>
                  <a:satOff val="0"/>
                  <a:lumOff val="0"/>
                  <a:alphaOff val="0"/>
                </a:sysClr>
              </a:solidFill>
            </a:endParaRPr>
          </a:p>
        </p:txBody>
      </p:sp>
      <p:sp>
        <p:nvSpPr>
          <p:cNvPr id="81" name="Flowchart: Alternate Process 80"/>
          <p:cNvSpPr/>
          <p:nvPr/>
        </p:nvSpPr>
        <p:spPr>
          <a:xfrm>
            <a:off x="1767452" y="4160510"/>
            <a:ext cx="1254129"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schemeClr val="tx1"/>
                </a:solidFill>
              </a:rPr>
              <a:t>Sr Associate X 4</a:t>
            </a:r>
          </a:p>
          <a:p>
            <a:pPr algn="ctr"/>
            <a:r>
              <a:rPr lang="en-US" sz="800" dirty="0" smtClean="0">
                <a:solidFill>
                  <a:schemeClr val="tx1"/>
                </a:solidFill>
              </a:rPr>
              <a:t>Associate X 7</a:t>
            </a:r>
            <a:endParaRPr lang="en-US" sz="800" dirty="0">
              <a:solidFill>
                <a:schemeClr val="tx1"/>
              </a:solidFill>
            </a:endParaRPr>
          </a:p>
        </p:txBody>
      </p:sp>
      <p:sp>
        <p:nvSpPr>
          <p:cNvPr id="83" name="Flowchart: Alternate Process 82"/>
          <p:cNvSpPr/>
          <p:nvPr/>
        </p:nvSpPr>
        <p:spPr>
          <a:xfrm>
            <a:off x="6229602" y="4200250"/>
            <a:ext cx="1154158"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schemeClr val="tx1"/>
                </a:solidFill>
              </a:rPr>
              <a:t>Sr Associate X </a:t>
            </a:r>
            <a:r>
              <a:rPr lang="en-US" sz="800" dirty="0" smtClean="0">
                <a:solidFill>
                  <a:schemeClr val="tx1"/>
                </a:solidFill>
              </a:rPr>
              <a:t>4</a:t>
            </a:r>
            <a:endParaRPr lang="en-US" sz="800" dirty="0">
              <a:solidFill>
                <a:schemeClr val="tx1"/>
              </a:solidFill>
            </a:endParaRPr>
          </a:p>
          <a:p>
            <a:pPr algn="ctr"/>
            <a:r>
              <a:rPr lang="en-US" sz="800" dirty="0">
                <a:solidFill>
                  <a:schemeClr val="tx1"/>
                </a:solidFill>
              </a:rPr>
              <a:t>Associate X </a:t>
            </a:r>
            <a:r>
              <a:rPr lang="en-US" sz="800" dirty="0" smtClean="0">
                <a:solidFill>
                  <a:schemeClr val="tx1"/>
                </a:solidFill>
              </a:rPr>
              <a:t>2</a:t>
            </a:r>
            <a:endParaRPr lang="en-US" sz="800" dirty="0">
              <a:solidFill>
                <a:schemeClr val="tx1"/>
              </a:solidFill>
            </a:endParaRPr>
          </a:p>
        </p:txBody>
      </p:sp>
      <p:sp>
        <p:nvSpPr>
          <p:cNvPr id="84" name="Flowchart: Alternate Process 83"/>
          <p:cNvSpPr/>
          <p:nvPr/>
        </p:nvSpPr>
        <p:spPr>
          <a:xfrm>
            <a:off x="4848342" y="4187484"/>
            <a:ext cx="964468"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schemeClr val="tx1"/>
                </a:solidFill>
              </a:rPr>
              <a:t>Sr Associate X </a:t>
            </a:r>
            <a:r>
              <a:rPr lang="en-US" sz="800" dirty="0">
                <a:solidFill>
                  <a:prstClr val="black"/>
                </a:solidFill>
              </a:rPr>
              <a:t>1</a:t>
            </a:r>
          </a:p>
        </p:txBody>
      </p:sp>
      <p:sp>
        <p:nvSpPr>
          <p:cNvPr id="85" name="Flowchart: Alternate Process 84"/>
          <p:cNvSpPr/>
          <p:nvPr/>
        </p:nvSpPr>
        <p:spPr>
          <a:xfrm>
            <a:off x="3341103" y="4186469"/>
            <a:ext cx="1154158"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schemeClr val="tx1"/>
                </a:solidFill>
              </a:rPr>
              <a:t>Sr Associate X </a:t>
            </a:r>
            <a:r>
              <a:rPr lang="en-US" sz="800" dirty="0" smtClean="0">
                <a:solidFill>
                  <a:schemeClr val="tx1"/>
                </a:solidFill>
              </a:rPr>
              <a:t>1</a:t>
            </a:r>
          </a:p>
          <a:p>
            <a:pPr algn="ctr"/>
            <a:r>
              <a:rPr lang="en-US" sz="800" dirty="0">
                <a:solidFill>
                  <a:schemeClr val="tx1"/>
                </a:solidFill>
              </a:rPr>
              <a:t>Associate X </a:t>
            </a:r>
            <a:r>
              <a:rPr lang="en-US" sz="800" dirty="0" smtClean="0">
                <a:solidFill>
                  <a:schemeClr val="tx1"/>
                </a:solidFill>
              </a:rPr>
              <a:t>4</a:t>
            </a:r>
            <a:endParaRPr lang="en-US" sz="800" dirty="0">
              <a:solidFill>
                <a:schemeClr val="tx1"/>
              </a:solidFill>
            </a:endParaRPr>
          </a:p>
        </p:txBody>
      </p:sp>
      <p:sp>
        <p:nvSpPr>
          <p:cNvPr id="89" name="Freeform 88"/>
          <p:cNvSpPr/>
          <p:nvPr/>
        </p:nvSpPr>
        <p:spPr>
          <a:xfrm>
            <a:off x="9969933" y="1639996"/>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Angie Hutson</a:t>
            </a:r>
          </a:p>
          <a:p>
            <a:pPr algn="ctr"/>
            <a:r>
              <a:rPr lang="en-US" sz="800" dirty="0" smtClean="0">
                <a:solidFill>
                  <a:prstClr val="black"/>
                </a:solidFill>
              </a:rPr>
              <a:t>Project  Lead</a:t>
            </a:r>
            <a:endParaRPr lang="en-US" sz="800" dirty="0">
              <a:solidFill>
                <a:sysClr val="windowText" lastClr="000000">
                  <a:hueOff val="0"/>
                  <a:satOff val="0"/>
                  <a:lumOff val="0"/>
                  <a:alphaOff val="0"/>
                </a:sysClr>
              </a:solidFill>
            </a:endParaRPr>
          </a:p>
        </p:txBody>
      </p:sp>
      <p:sp>
        <p:nvSpPr>
          <p:cNvPr id="95" name="Freeform 94"/>
          <p:cNvSpPr/>
          <p:nvPr/>
        </p:nvSpPr>
        <p:spPr>
          <a:xfrm>
            <a:off x="3430289" y="1639996"/>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Alex Abraham</a:t>
            </a:r>
          </a:p>
          <a:p>
            <a:pPr algn="ctr"/>
            <a:r>
              <a:rPr lang="en-US" sz="800" dirty="0" smtClean="0">
                <a:solidFill>
                  <a:prstClr val="black"/>
                </a:solidFill>
              </a:rPr>
              <a:t>Delivery Lead</a:t>
            </a:r>
            <a:endParaRPr lang="en-US" sz="800" dirty="0">
              <a:solidFill>
                <a:sysClr val="windowText" lastClr="000000">
                  <a:hueOff val="0"/>
                  <a:satOff val="0"/>
                  <a:lumOff val="0"/>
                  <a:alphaOff val="0"/>
                </a:sysClr>
              </a:solidFill>
            </a:endParaRPr>
          </a:p>
        </p:txBody>
      </p:sp>
      <p:sp>
        <p:nvSpPr>
          <p:cNvPr id="96" name="Freeform 95"/>
          <p:cNvSpPr/>
          <p:nvPr/>
        </p:nvSpPr>
        <p:spPr>
          <a:xfrm>
            <a:off x="9969933" y="2223785"/>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Dave Jenkin</a:t>
            </a:r>
          </a:p>
          <a:p>
            <a:pPr algn="ctr"/>
            <a:r>
              <a:rPr lang="en-US" sz="800" dirty="0" smtClean="0">
                <a:solidFill>
                  <a:prstClr val="black"/>
                </a:solidFill>
              </a:rPr>
              <a:t>Tower  Lead</a:t>
            </a:r>
            <a:endParaRPr lang="en-US" sz="800" dirty="0">
              <a:solidFill>
                <a:sysClr val="windowText" lastClr="000000">
                  <a:hueOff val="0"/>
                  <a:satOff val="0"/>
                  <a:lumOff val="0"/>
                  <a:alphaOff val="0"/>
                </a:sysClr>
              </a:solidFill>
            </a:endParaRPr>
          </a:p>
        </p:txBody>
      </p:sp>
      <p:sp>
        <p:nvSpPr>
          <p:cNvPr id="99" name="Freeform 98"/>
          <p:cNvSpPr/>
          <p:nvPr/>
        </p:nvSpPr>
        <p:spPr>
          <a:xfrm>
            <a:off x="9969933" y="2762801"/>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Cindy </a:t>
            </a:r>
            <a:r>
              <a:rPr lang="en-US" sz="800" b="1" dirty="0" err="1" smtClean="0">
                <a:solidFill>
                  <a:prstClr val="black"/>
                </a:solidFill>
              </a:rPr>
              <a:t>Novey</a:t>
            </a:r>
            <a:endParaRPr lang="en-US" sz="800" b="1" dirty="0" smtClean="0">
              <a:solidFill>
                <a:prstClr val="black"/>
              </a:solidFill>
            </a:endParaRPr>
          </a:p>
          <a:p>
            <a:pPr algn="ctr"/>
            <a:r>
              <a:rPr lang="en-US" sz="800" dirty="0" smtClean="0">
                <a:solidFill>
                  <a:prstClr val="black"/>
                </a:solidFill>
              </a:rPr>
              <a:t>Process Owner</a:t>
            </a:r>
            <a:endParaRPr lang="en-US" sz="800" dirty="0">
              <a:solidFill>
                <a:sysClr val="windowText" lastClr="000000">
                  <a:hueOff val="0"/>
                  <a:satOff val="0"/>
                  <a:lumOff val="0"/>
                  <a:alphaOff val="0"/>
                </a:sysClr>
              </a:solidFill>
            </a:endParaRPr>
          </a:p>
        </p:txBody>
      </p:sp>
      <p:sp>
        <p:nvSpPr>
          <p:cNvPr id="101" name="TextBox 100"/>
          <p:cNvSpPr txBox="1"/>
          <p:nvPr/>
        </p:nvSpPr>
        <p:spPr>
          <a:xfrm>
            <a:off x="3139860" y="1066497"/>
            <a:ext cx="1952459" cy="215444"/>
          </a:xfrm>
          <a:prstGeom prst="rect">
            <a:avLst/>
          </a:prstGeom>
          <a:solidFill>
            <a:srgbClr val="00B0F0"/>
          </a:solidFill>
        </p:spPr>
        <p:txBody>
          <a:bodyPr wrap="square" lIns="0" tIns="0" rIns="0" bIns="0" rtlCol="0">
            <a:spAutoFit/>
          </a:bodyPr>
          <a:lstStyle/>
          <a:p>
            <a:pPr algn="ctr"/>
            <a:r>
              <a:rPr lang="en-US" sz="1400" dirty="0" smtClean="0">
                <a:solidFill>
                  <a:schemeClr val="bg1"/>
                </a:solidFill>
              </a:rPr>
              <a:t>EXL Team</a:t>
            </a:r>
            <a:endParaRPr lang="en-GB" sz="1400" dirty="0" smtClean="0">
              <a:solidFill>
                <a:schemeClr val="bg1"/>
              </a:solidFill>
            </a:endParaRPr>
          </a:p>
        </p:txBody>
      </p:sp>
      <p:sp>
        <p:nvSpPr>
          <p:cNvPr id="102" name="TextBox 101"/>
          <p:cNvSpPr txBox="1"/>
          <p:nvPr/>
        </p:nvSpPr>
        <p:spPr>
          <a:xfrm>
            <a:off x="9673772" y="1066497"/>
            <a:ext cx="1956816" cy="215444"/>
          </a:xfrm>
          <a:prstGeom prst="rect">
            <a:avLst/>
          </a:prstGeom>
          <a:solidFill>
            <a:srgbClr val="00B0F0"/>
          </a:solidFill>
        </p:spPr>
        <p:txBody>
          <a:bodyPr wrap="square" lIns="0" tIns="0" rIns="0" bIns="0" rtlCol="0">
            <a:spAutoFit/>
          </a:bodyPr>
          <a:lstStyle/>
          <a:p>
            <a:pPr algn="ctr"/>
            <a:r>
              <a:rPr lang="en-US" sz="1400" dirty="0" smtClean="0">
                <a:solidFill>
                  <a:schemeClr val="bg1"/>
                </a:solidFill>
              </a:rPr>
              <a:t>BSWH Team</a:t>
            </a:r>
            <a:endParaRPr lang="en-GB" sz="1400" dirty="0" smtClean="0">
              <a:solidFill>
                <a:schemeClr val="bg1"/>
              </a:solidFill>
            </a:endParaRPr>
          </a:p>
        </p:txBody>
      </p:sp>
      <p:sp>
        <p:nvSpPr>
          <p:cNvPr id="114" name="Flowchart: Alternate Process 113"/>
          <p:cNvSpPr/>
          <p:nvPr/>
        </p:nvSpPr>
        <p:spPr>
          <a:xfrm>
            <a:off x="9866891" y="3845225"/>
            <a:ext cx="1602671" cy="472892"/>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AP Supervisors </a:t>
            </a:r>
          </a:p>
          <a:p>
            <a:pPr algn="ctr"/>
            <a:r>
              <a:rPr lang="en-US" sz="800" dirty="0">
                <a:solidFill>
                  <a:prstClr val="black"/>
                </a:solidFill>
              </a:rPr>
              <a:t>T&amp;E Program Specialist </a:t>
            </a:r>
          </a:p>
          <a:p>
            <a:pPr algn="ctr"/>
            <a:r>
              <a:rPr lang="en-US" sz="800" dirty="0">
                <a:solidFill>
                  <a:prstClr val="black"/>
                </a:solidFill>
              </a:rPr>
              <a:t>Accounting Associate </a:t>
            </a:r>
          </a:p>
        </p:txBody>
      </p:sp>
      <p:cxnSp>
        <p:nvCxnSpPr>
          <p:cNvPr id="3" name="Elbow Connector 2"/>
          <p:cNvCxnSpPr/>
          <p:nvPr/>
        </p:nvCxnSpPr>
        <p:spPr>
          <a:xfrm flipV="1">
            <a:off x="4813497" y="1833712"/>
            <a:ext cx="5156436" cy="581943"/>
          </a:xfrm>
          <a:prstGeom prst="bentConnector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p:cNvSpPr txBox="1"/>
          <p:nvPr/>
        </p:nvSpPr>
        <p:spPr>
          <a:xfrm>
            <a:off x="1807831" y="6619441"/>
            <a:ext cx="3347035" cy="153888"/>
          </a:xfrm>
          <a:prstGeom prst="rect">
            <a:avLst/>
          </a:prstGeom>
          <a:noFill/>
        </p:spPr>
        <p:txBody>
          <a:bodyPr wrap="square" lIns="0" tIns="0" rIns="0" bIns="0" rtlCol="0">
            <a:spAutoFit/>
          </a:bodyPr>
          <a:lstStyle/>
          <a:p>
            <a:r>
              <a:rPr lang="en-US" sz="1000" dirty="0" smtClean="0"/>
              <a:t>Rebadged </a:t>
            </a:r>
            <a:r>
              <a:rPr lang="en-US" sz="800" dirty="0" smtClean="0"/>
              <a:t>profile</a:t>
            </a:r>
            <a:r>
              <a:rPr lang="en-US" sz="1000" dirty="0" smtClean="0"/>
              <a:t> to be confirmed by BSWH</a:t>
            </a:r>
            <a:endParaRPr lang="en-GB" sz="1000" dirty="0" smtClean="0"/>
          </a:p>
        </p:txBody>
      </p:sp>
      <p:cxnSp>
        <p:nvCxnSpPr>
          <p:cNvPr id="12" name="Straight Connector 11"/>
          <p:cNvCxnSpPr/>
          <p:nvPr/>
        </p:nvCxnSpPr>
        <p:spPr>
          <a:xfrm>
            <a:off x="946063" y="3304423"/>
            <a:ext cx="7303133" cy="28365"/>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51" name="Straight Connector 50"/>
          <p:cNvCxnSpPr/>
          <p:nvPr/>
        </p:nvCxnSpPr>
        <p:spPr>
          <a:xfrm flipH="1">
            <a:off x="942122" y="3332366"/>
            <a:ext cx="2" cy="946724"/>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50" name="Straight Connector 49"/>
          <p:cNvCxnSpPr/>
          <p:nvPr/>
        </p:nvCxnSpPr>
        <p:spPr>
          <a:xfrm flipH="1">
            <a:off x="946062" y="3892764"/>
            <a:ext cx="1" cy="64008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82" name="Flowchart: Alternate Process 81"/>
          <p:cNvSpPr/>
          <p:nvPr/>
        </p:nvSpPr>
        <p:spPr>
          <a:xfrm>
            <a:off x="369683" y="4121154"/>
            <a:ext cx="1154158"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prstClr val="black"/>
                </a:solidFill>
              </a:rPr>
              <a:t>Sr Associate X </a:t>
            </a:r>
            <a:r>
              <a:rPr lang="en-US" sz="800" dirty="0" smtClean="0">
                <a:solidFill>
                  <a:prstClr val="black"/>
                </a:solidFill>
              </a:rPr>
              <a:t>4</a:t>
            </a:r>
            <a:endParaRPr lang="en-US" sz="800" dirty="0">
              <a:solidFill>
                <a:prstClr val="black"/>
              </a:solidFill>
            </a:endParaRPr>
          </a:p>
          <a:p>
            <a:pPr algn="ctr"/>
            <a:r>
              <a:rPr lang="en-US" sz="800" dirty="0">
                <a:solidFill>
                  <a:prstClr val="black"/>
                </a:solidFill>
              </a:rPr>
              <a:t>Associate X 8</a:t>
            </a:r>
            <a:endParaRPr lang="en-US" sz="800" dirty="0">
              <a:solidFill>
                <a:sysClr val="windowText" lastClr="000000">
                  <a:hueOff val="0"/>
                  <a:satOff val="0"/>
                  <a:lumOff val="0"/>
                  <a:alphaOff val="0"/>
                </a:sysClr>
              </a:solidFill>
            </a:endParaRPr>
          </a:p>
        </p:txBody>
      </p:sp>
      <p:sp>
        <p:nvSpPr>
          <p:cNvPr id="75" name="Flowchart: Alternate Process 74"/>
          <p:cNvSpPr/>
          <p:nvPr/>
        </p:nvSpPr>
        <p:spPr>
          <a:xfrm>
            <a:off x="264550" y="3539466"/>
            <a:ext cx="1312302" cy="47548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b="1" dirty="0" smtClean="0">
                <a:solidFill>
                  <a:sysClr val="windowText" lastClr="000000">
                    <a:hueOff val="0"/>
                    <a:satOff val="0"/>
                    <a:lumOff val="0"/>
                    <a:alphaOff val="0"/>
                  </a:sysClr>
                </a:solidFill>
              </a:rPr>
              <a:t>Febin K A </a:t>
            </a:r>
          </a:p>
          <a:p>
            <a:pPr algn="ctr"/>
            <a:r>
              <a:rPr lang="en-US" sz="800" dirty="0" smtClean="0">
                <a:solidFill>
                  <a:sysClr val="windowText" lastClr="000000">
                    <a:hueOff val="0"/>
                    <a:satOff val="0"/>
                    <a:lumOff val="0"/>
                    <a:alphaOff val="0"/>
                  </a:sysClr>
                </a:solidFill>
              </a:rPr>
              <a:t>Lead Asst. Manager</a:t>
            </a:r>
          </a:p>
          <a:p>
            <a:pPr algn="ctr"/>
            <a:r>
              <a:rPr lang="en-US" sz="800" dirty="0" smtClean="0">
                <a:solidFill>
                  <a:sysClr val="windowText" lastClr="000000">
                    <a:hueOff val="0"/>
                    <a:satOff val="0"/>
                    <a:lumOff val="0"/>
                    <a:alphaOff val="0"/>
                  </a:sysClr>
                </a:solidFill>
              </a:rPr>
              <a:t>(Customer Support)</a:t>
            </a:r>
            <a:endParaRPr lang="en-US" sz="800" dirty="0">
              <a:solidFill>
                <a:sysClr val="windowText" lastClr="000000">
                  <a:hueOff val="0"/>
                  <a:satOff val="0"/>
                  <a:lumOff val="0"/>
                  <a:alphaOff val="0"/>
                </a:sysClr>
              </a:solidFill>
            </a:endParaRPr>
          </a:p>
        </p:txBody>
      </p:sp>
      <p:sp>
        <p:nvSpPr>
          <p:cNvPr id="39" name="Flowchart: Alternate Process 38"/>
          <p:cNvSpPr/>
          <p:nvPr/>
        </p:nvSpPr>
        <p:spPr>
          <a:xfrm>
            <a:off x="383573" y="4677455"/>
            <a:ext cx="1133554" cy="365760"/>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Customer Support X 1</a:t>
            </a:r>
            <a:endParaRPr lang="en-US" sz="800" dirty="0"/>
          </a:p>
        </p:txBody>
      </p:sp>
      <p:sp>
        <p:nvSpPr>
          <p:cNvPr id="40" name="Flowchart: Alternate Process 39"/>
          <p:cNvSpPr/>
          <p:nvPr/>
        </p:nvSpPr>
        <p:spPr>
          <a:xfrm>
            <a:off x="1744793" y="4693895"/>
            <a:ext cx="1371600" cy="365760"/>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Unclaimed property X 1</a:t>
            </a:r>
            <a:endParaRPr lang="en-US" sz="800" dirty="0"/>
          </a:p>
        </p:txBody>
      </p:sp>
      <p:sp>
        <p:nvSpPr>
          <p:cNvPr id="69" name="Flowchart: Alternate Process 68"/>
          <p:cNvSpPr/>
          <p:nvPr/>
        </p:nvSpPr>
        <p:spPr>
          <a:xfrm>
            <a:off x="369682" y="6555975"/>
            <a:ext cx="1332816" cy="259531"/>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Rebadged Resource</a:t>
            </a:r>
            <a:endParaRPr lang="en-US" sz="800" dirty="0"/>
          </a:p>
        </p:txBody>
      </p:sp>
      <p:sp>
        <p:nvSpPr>
          <p:cNvPr id="38" name="Flowchart: Alternate Process 37"/>
          <p:cNvSpPr/>
          <p:nvPr/>
        </p:nvSpPr>
        <p:spPr>
          <a:xfrm>
            <a:off x="4702733" y="4710620"/>
            <a:ext cx="1371600" cy="365760"/>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Vendor Master X 2</a:t>
            </a:r>
            <a:endParaRPr lang="en-US" sz="800" dirty="0"/>
          </a:p>
        </p:txBody>
      </p:sp>
      <p:cxnSp>
        <p:nvCxnSpPr>
          <p:cNvPr id="49" name="Elbow Connector 48"/>
          <p:cNvCxnSpPr/>
          <p:nvPr/>
        </p:nvCxnSpPr>
        <p:spPr>
          <a:xfrm flipV="1">
            <a:off x="396465" y="6395347"/>
            <a:ext cx="1306033" cy="1"/>
          </a:xfrm>
          <a:prstGeom prst="bentConnector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51"/>
          <p:cNvSpPr txBox="1"/>
          <p:nvPr/>
        </p:nvSpPr>
        <p:spPr>
          <a:xfrm>
            <a:off x="1841645" y="6354365"/>
            <a:ext cx="3347035" cy="153888"/>
          </a:xfrm>
          <a:prstGeom prst="rect">
            <a:avLst/>
          </a:prstGeom>
          <a:noFill/>
        </p:spPr>
        <p:txBody>
          <a:bodyPr wrap="square" lIns="0" tIns="0" rIns="0" bIns="0" rtlCol="0">
            <a:spAutoFit/>
          </a:bodyPr>
          <a:lstStyle/>
          <a:p>
            <a:r>
              <a:rPr lang="en-US" sz="1000" dirty="0" smtClean="0"/>
              <a:t>Escalation Management </a:t>
            </a:r>
            <a:endParaRPr lang="en-GB" sz="1000" dirty="0" smtClean="0"/>
          </a:p>
        </p:txBody>
      </p:sp>
      <p:graphicFrame>
        <p:nvGraphicFramePr>
          <p:cNvPr id="55" name="Table 54"/>
          <p:cNvGraphicFramePr>
            <a:graphicFrameLocks noGrp="1"/>
          </p:cNvGraphicFramePr>
          <p:nvPr>
            <p:extLst/>
          </p:nvPr>
        </p:nvGraphicFramePr>
        <p:xfrm>
          <a:off x="6518728" y="5981158"/>
          <a:ext cx="5601210" cy="550981"/>
        </p:xfrm>
        <a:graphic>
          <a:graphicData uri="http://schemas.openxmlformats.org/drawingml/2006/table">
            <a:tbl>
              <a:tblPr firstRow="1" bandRow="1">
                <a:tableStyleId>{5C22544A-7EE6-4342-B048-85BDC9FD1C3A}</a:tableStyleId>
              </a:tblPr>
              <a:tblGrid>
                <a:gridCol w="2624367">
                  <a:extLst>
                    <a:ext uri="{9D8B030D-6E8A-4147-A177-3AD203B41FA5}">
                      <a16:colId xmlns:a16="http://schemas.microsoft.com/office/drawing/2014/main" val="3378542540"/>
                    </a:ext>
                  </a:extLst>
                </a:gridCol>
                <a:gridCol w="992281">
                  <a:extLst>
                    <a:ext uri="{9D8B030D-6E8A-4147-A177-3AD203B41FA5}">
                      <a16:colId xmlns:a16="http://schemas.microsoft.com/office/drawing/2014/main" val="4292818740"/>
                    </a:ext>
                  </a:extLst>
                </a:gridCol>
                <a:gridCol w="992281">
                  <a:extLst>
                    <a:ext uri="{9D8B030D-6E8A-4147-A177-3AD203B41FA5}">
                      <a16:colId xmlns:a16="http://schemas.microsoft.com/office/drawing/2014/main" val="1739739008"/>
                    </a:ext>
                  </a:extLst>
                </a:gridCol>
                <a:gridCol w="992281">
                  <a:extLst>
                    <a:ext uri="{9D8B030D-6E8A-4147-A177-3AD203B41FA5}">
                      <a16:colId xmlns:a16="http://schemas.microsoft.com/office/drawing/2014/main" val="395416118"/>
                    </a:ext>
                  </a:extLst>
                </a:gridCol>
              </a:tblGrid>
              <a:tr h="196651">
                <a:tc>
                  <a:txBody>
                    <a:bodyPr/>
                    <a:lstStyle/>
                    <a:p>
                      <a:pPr algn="ctr"/>
                      <a:r>
                        <a:rPr lang="en-US" sz="1000" dirty="0" smtClean="0"/>
                        <a:t>Wave</a:t>
                      </a:r>
                      <a:endParaRPr lang="en-US" sz="1000" dirty="0"/>
                    </a:p>
                  </a:txBody>
                  <a:tcPr marL="0" marR="0" marT="0" marB="0" anchor="ctr"/>
                </a:tc>
                <a:tc>
                  <a:txBody>
                    <a:bodyPr/>
                    <a:lstStyle/>
                    <a:p>
                      <a:pPr algn="ctr"/>
                      <a:r>
                        <a:rPr lang="en-US" sz="1000" dirty="0" smtClean="0"/>
                        <a:t>KT Start Date</a:t>
                      </a:r>
                      <a:endParaRPr lang="en-US" sz="1000" dirty="0"/>
                    </a:p>
                  </a:txBody>
                  <a:tcPr marL="0" marR="0" marT="0" marB="0" anchor="ctr"/>
                </a:tc>
                <a:tc>
                  <a:txBody>
                    <a:bodyPr/>
                    <a:lstStyle/>
                    <a:p>
                      <a:pPr algn="ctr"/>
                      <a:r>
                        <a:rPr lang="en-US" sz="1000" dirty="0" smtClean="0"/>
                        <a:t>Ramp Start Date</a:t>
                      </a:r>
                      <a:endParaRPr lang="en-US" sz="1000" dirty="0"/>
                    </a:p>
                  </a:txBody>
                  <a:tcPr marL="0" marR="0" marT="0" marB="0" anchor="ctr"/>
                </a:tc>
                <a:tc>
                  <a:txBody>
                    <a:bodyPr/>
                    <a:lstStyle/>
                    <a:p>
                      <a:pPr algn="ctr"/>
                      <a:r>
                        <a:rPr lang="en-US" sz="1000" dirty="0" smtClean="0"/>
                        <a:t>BAU</a:t>
                      </a:r>
                      <a:r>
                        <a:rPr lang="en-US" sz="1000" baseline="0" dirty="0" smtClean="0"/>
                        <a:t> start date</a:t>
                      </a:r>
                      <a:endParaRPr lang="en-US" sz="1000" dirty="0"/>
                    </a:p>
                  </a:txBody>
                  <a:tcPr marL="0" marR="0" marT="0" marB="0" anchor="ctr"/>
                </a:tc>
                <a:extLst>
                  <a:ext uri="{0D108BD9-81ED-4DB2-BD59-A6C34878D82A}">
                    <a16:rowId xmlns:a16="http://schemas.microsoft.com/office/drawing/2014/main" val="3922344014"/>
                  </a:ext>
                </a:extLst>
              </a:tr>
              <a:tr h="149577">
                <a:tc>
                  <a:txBody>
                    <a:bodyPr/>
                    <a:lstStyle/>
                    <a:p>
                      <a:pPr algn="l" fontAlgn="b"/>
                      <a:r>
                        <a:rPr lang="en-US" sz="1100" b="0" i="0" u="none" strike="noStrike" dirty="0">
                          <a:solidFill>
                            <a:srgbClr val="000000"/>
                          </a:solidFill>
                          <a:effectLst/>
                          <a:latin typeface="Calibri" panose="020F0502020204030204" pitchFamily="34" charset="0"/>
                        </a:rPr>
                        <a:t>AP &amp; TE</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10/26/2020</a:t>
                      </a:r>
                    </a:p>
                  </a:txBody>
                  <a:tcPr marL="9525" marR="9525" marT="9525" marB="0" anchor="b">
                    <a:solidFill>
                      <a:schemeClr val="bg2"/>
                    </a:solidFill>
                  </a:tcPr>
                </a:tc>
                <a:tc>
                  <a:txBody>
                    <a:bodyPr/>
                    <a:lstStyle/>
                    <a:p>
                      <a:pPr algn="r" fontAlgn="b"/>
                      <a:r>
                        <a:rPr lang="en-US" sz="1100" b="0" i="0" u="none" strike="noStrike" dirty="0">
                          <a:solidFill>
                            <a:srgbClr val="000000"/>
                          </a:solidFill>
                          <a:effectLst/>
                          <a:latin typeface="Calibri" panose="020F0502020204030204" pitchFamily="34" charset="0"/>
                        </a:rPr>
                        <a:t>11/30/2020</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1/11/2021</a:t>
                      </a:r>
                    </a:p>
                  </a:txBody>
                  <a:tcPr marL="9525" marR="9525" marT="9525" marB="0" anchor="b">
                    <a:solidFill>
                      <a:schemeClr val="bg2"/>
                    </a:solidFill>
                  </a:tcPr>
                </a:tc>
                <a:extLst>
                  <a:ext uri="{0D108BD9-81ED-4DB2-BD59-A6C34878D82A}">
                    <a16:rowId xmlns:a16="http://schemas.microsoft.com/office/drawing/2014/main" val="3755571513"/>
                  </a:ext>
                </a:extLst>
              </a:tr>
              <a:tr h="149577">
                <a:tc>
                  <a:txBody>
                    <a:bodyPr/>
                    <a:lstStyle/>
                    <a:p>
                      <a:pPr algn="l" fontAlgn="b"/>
                      <a:r>
                        <a:rPr lang="en-US" sz="1100" b="0" i="0" u="none" strike="noStrike" dirty="0">
                          <a:solidFill>
                            <a:srgbClr val="000000"/>
                          </a:solidFill>
                          <a:effectLst/>
                          <a:latin typeface="Calibri" panose="020F0502020204030204" pitchFamily="34" charset="0"/>
                        </a:rPr>
                        <a:t>AP &amp; TE -Reporting, Tax &amp; Audit</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10/26/2020</a:t>
                      </a:r>
                    </a:p>
                  </a:txBody>
                  <a:tcPr marL="9525" marR="9525" marT="9525" marB="0" anchor="b">
                    <a:solidFill>
                      <a:schemeClr val="bg2"/>
                    </a:solidFill>
                  </a:tcPr>
                </a:tc>
                <a:tc>
                  <a:txBody>
                    <a:bodyPr/>
                    <a:lstStyle/>
                    <a:p>
                      <a:pPr algn="r" fontAlgn="b"/>
                      <a:r>
                        <a:rPr lang="en-US" sz="1100" b="0" i="0" u="none" strike="noStrike">
                          <a:solidFill>
                            <a:srgbClr val="000000"/>
                          </a:solidFill>
                          <a:effectLst/>
                          <a:latin typeface="Calibri" panose="020F0502020204030204" pitchFamily="34" charset="0"/>
                        </a:rPr>
                        <a:t>11/30/2020</a:t>
                      </a:r>
                    </a:p>
                  </a:txBody>
                  <a:tcPr marL="9525" marR="9525" marT="9525" marB="0" anchor="b">
                    <a:solidFill>
                      <a:schemeClr val="bg2"/>
                    </a:solidFill>
                  </a:tcPr>
                </a:tc>
                <a:tc>
                  <a:txBody>
                    <a:bodyPr/>
                    <a:lstStyle/>
                    <a:p>
                      <a:pPr algn="r" fontAlgn="b"/>
                      <a:r>
                        <a:rPr lang="en-US" sz="1100" b="0" i="0" u="none" strike="noStrike" dirty="0">
                          <a:solidFill>
                            <a:srgbClr val="000000"/>
                          </a:solidFill>
                          <a:effectLst/>
                          <a:latin typeface="Calibri" panose="020F0502020204030204" pitchFamily="34" charset="0"/>
                        </a:rPr>
                        <a:t>2/1/2021</a:t>
                      </a:r>
                    </a:p>
                  </a:txBody>
                  <a:tcPr marL="9525" marR="9525" marT="9525" marB="0" anchor="b">
                    <a:solidFill>
                      <a:schemeClr val="bg2"/>
                    </a:solidFill>
                  </a:tcPr>
                </a:tc>
                <a:extLst>
                  <a:ext uri="{0D108BD9-81ED-4DB2-BD59-A6C34878D82A}">
                    <a16:rowId xmlns:a16="http://schemas.microsoft.com/office/drawing/2014/main" val="3887495347"/>
                  </a:ext>
                </a:extLst>
              </a:tr>
            </a:tbl>
          </a:graphicData>
        </a:graphic>
      </p:graphicFrame>
      <p:sp>
        <p:nvSpPr>
          <p:cNvPr id="56" name="Flowchart: Alternate Process 55"/>
          <p:cNvSpPr/>
          <p:nvPr/>
        </p:nvSpPr>
        <p:spPr>
          <a:xfrm>
            <a:off x="7615013" y="3554511"/>
            <a:ext cx="1263050" cy="47548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b="1" dirty="0" smtClean="0">
                <a:solidFill>
                  <a:sysClr val="windowText" lastClr="000000">
                    <a:hueOff val="0"/>
                    <a:satOff val="0"/>
                    <a:lumOff val="0"/>
                    <a:alphaOff val="0"/>
                  </a:sysClr>
                </a:solidFill>
              </a:rPr>
              <a:t>T&amp;E, Accounting, Tax Compliance and Audit Support</a:t>
            </a:r>
            <a:endParaRPr lang="en-US" sz="800" dirty="0">
              <a:solidFill>
                <a:sysClr val="windowText" lastClr="000000">
                  <a:hueOff val="0"/>
                  <a:satOff val="0"/>
                  <a:lumOff val="0"/>
                  <a:alphaOff val="0"/>
                </a:sysClr>
              </a:solidFill>
            </a:endParaRPr>
          </a:p>
        </p:txBody>
      </p:sp>
      <p:cxnSp>
        <p:nvCxnSpPr>
          <p:cNvPr id="58" name="Straight Connector 57"/>
          <p:cNvCxnSpPr/>
          <p:nvPr/>
        </p:nvCxnSpPr>
        <p:spPr>
          <a:xfrm flipH="1">
            <a:off x="8246538" y="4031064"/>
            <a:ext cx="2658" cy="226501"/>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63" name="Straight Connector 62"/>
          <p:cNvCxnSpPr/>
          <p:nvPr/>
        </p:nvCxnSpPr>
        <p:spPr>
          <a:xfrm flipH="1">
            <a:off x="8242182" y="3349783"/>
            <a:ext cx="2658" cy="226501"/>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71" name="Straight Connector 70"/>
          <p:cNvCxnSpPr/>
          <p:nvPr/>
        </p:nvCxnSpPr>
        <p:spPr>
          <a:xfrm>
            <a:off x="950350" y="4496785"/>
            <a:ext cx="0" cy="175268"/>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73" name="Straight Connector 72"/>
          <p:cNvCxnSpPr/>
          <p:nvPr/>
        </p:nvCxnSpPr>
        <p:spPr>
          <a:xfrm>
            <a:off x="5371094" y="4564162"/>
            <a:ext cx="0" cy="175268"/>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74" name="Straight Connector 73"/>
          <p:cNvCxnSpPr/>
          <p:nvPr/>
        </p:nvCxnSpPr>
        <p:spPr>
          <a:xfrm>
            <a:off x="2413598" y="4534540"/>
            <a:ext cx="0" cy="159335"/>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76" name="Flowchart: Alternate Process 75"/>
          <p:cNvSpPr/>
          <p:nvPr/>
        </p:nvSpPr>
        <p:spPr>
          <a:xfrm>
            <a:off x="396465" y="5149163"/>
            <a:ext cx="1091991" cy="220113"/>
          </a:xfrm>
          <a:prstGeom prst="flowChartAlternateProcess">
            <a:avLst/>
          </a:prstGeom>
          <a:solidFill>
            <a:srgbClr val="00B0F0"/>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EXL Resources – 13</a:t>
            </a:r>
          </a:p>
          <a:p>
            <a:pPr algn="ctr"/>
            <a:r>
              <a:rPr lang="en-US" sz="800" dirty="0" smtClean="0"/>
              <a:t>Rebadged - 1</a:t>
            </a:r>
            <a:endParaRPr lang="en-US" sz="800" dirty="0"/>
          </a:p>
        </p:txBody>
      </p:sp>
      <p:sp>
        <p:nvSpPr>
          <p:cNvPr id="77" name="Flowchart: Alternate Process 76"/>
          <p:cNvSpPr/>
          <p:nvPr/>
        </p:nvSpPr>
        <p:spPr>
          <a:xfrm>
            <a:off x="1856466" y="5149163"/>
            <a:ext cx="1088136" cy="219456"/>
          </a:xfrm>
          <a:prstGeom prst="flowChartAlternateProcess">
            <a:avLst/>
          </a:prstGeom>
          <a:solidFill>
            <a:srgbClr val="00B0F0"/>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EXL Resources – 13</a:t>
            </a:r>
          </a:p>
          <a:p>
            <a:pPr algn="ctr"/>
            <a:r>
              <a:rPr lang="en-US" sz="800" dirty="0" smtClean="0"/>
              <a:t>Rebadged - 1</a:t>
            </a:r>
            <a:endParaRPr lang="en-US" sz="800" dirty="0"/>
          </a:p>
        </p:txBody>
      </p:sp>
      <p:sp>
        <p:nvSpPr>
          <p:cNvPr id="78" name="Flowchart: Alternate Process 77"/>
          <p:cNvSpPr/>
          <p:nvPr/>
        </p:nvSpPr>
        <p:spPr>
          <a:xfrm>
            <a:off x="3312612" y="5149163"/>
            <a:ext cx="1088136" cy="219456"/>
          </a:xfrm>
          <a:prstGeom prst="flowChartAlternateProcess">
            <a:avLst/>
          </a:prstGeom>
          <a:solidFill>
            <a:srgbClr val="00B0F0"/>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EXL Resources – 6</a:t>
            </a:r>
          </a:p>
        </p:txBody>
      </p:sp>
      <p:sp>
        <p:nvSpPr>
          <p:cNvPr id="79" name="Flowchart: Alternate Process 78"/>
          <p:cNvSpPr/>
          <p:nvPr/>
        </p:nvSpPr>
        <p:spPr>
          <a:xfrm>
            <a:off x="4874342" y="5149163"/>
            <a:ext cx="1088136" cy="219456"/>
          </a:xfrm>
          <a:prstGeom prst="flowChartAlternateProcess">
            <a:avLst/>
          </a:prstGeom>
          <a:solidFill>
            <a:srgbClr val="00B0F0"/>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EXL Resources – 2</a:t>
            </a:r>
          </a:p>
          <a:p>
            <a:pPr algn="ctr"/>
            <a:r>
              <a:rPr lang="en-US" sz="800" dirty="0" smtClean="0"/>
              <a:t>Rebadged - 2</a:t>
            </a:r>
          </a:p>
        </p:txBody>
      </p:sp>
      <p:sp>
        <p:nvSpPr>
          <p:cNvPr id="80" name="Flowchart: Alternate Process 79"/>
          <p:cNvSpPr/>
          <p:nvPr/>
        </p:nvSpPr>
        <p:spPr>
          <a:xfrm>
            <a:off x="6273605" y="5149163"/>
            <a:ext cx="1088136" cy="219456"/>
          </a:xfrm>
          <a:prstGeom prst="flowChartAlternateProcess">
            <a:avLst/>
          </a:prstGeom>
          <a:solidFill>
            <a:srgbClr val="00B0F0"/>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EXL Resources – 7</a:t>
            </a:r>
          </a:p>
        </p:txBody>
      </p:sp>
      <p:sp>
        <p:nvSpPr>
          <p:cNvPr id="86" name="Flowchart: Alternate Process 85"/>
          <p:cNvSpPr/>
          <p:nvPr/>
        </p:nvSpPr>
        <p:spPr>
          <a:xfrm>
            <a:off x="7761770" y="5149163"/>
            <a:ext cx="1088136" cy="219456"/>
          </a:xfrm>
          <a:prstGeom prst="flowChartAlternateProcess">
            <a:avLst/>
          </a:prstGeom>
          <a:solidFill>
            <a:srgbClr val="00B0F0"/>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EXL Resources – 3</a:t>
            </a:r>
          </a:p>
        </p:txBody>
      </p:sp>
      <p:sp>
        <p:nvSpPr>
          <p:cNvPr id="57" name="Flowchart: Alternate Process 56"/>
          <p:cNvSpPr/>
          <p:nvPr/>
        </p:nvSpPr>
        <p:spPr>
          <a:xfrm>
            <a:off x="7745364" y="4209944"/>
            <a:ext cx="1016737" cy="367901"/>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a:solidFill>
                  <a:schemeClr val="tx1"/>
                </a:solidFill>
              </a:rPr>
              <a:t>Sr Associate X </a:t>
            </a:r>
            <a:r>
              <a:rPr lang="en-US" sz="800" dirty="0" smtClean="0">
                <a:solidFill>
                  <a:schemeClr val="tx1"/>
                </a:solidFill>
              </a:rPr>
              <a:t>1</a:t>
            </a:r>
          </a:p>
          <a:p>
            <a:pPr algn="ctr"/>
            <a:r>
              <a:rPr lang="en-US" sz="800" dirty="0">
                <a:solidFill>
                  <a:schemeClr val="tx1"/>
                </a:solidFill>
              </a:rPr>
              <a:t>Associate X </a:t>
            </a:r>
            <a:r>
              <a:rPr lang="en-US" sz="800" dirty="0" smtClean="0">
                <a:solidFill>
                  <a:schemeClr val="tx1"/>
                </a:solidFill>
              </a:rPr>
              <a:t>2</a:t>
            </a:r>
            <a:endParaRPr lang="en-US" sz="800" dirty="0">
              <a:solidFill>
                <a:schemeClr val="tx1"/>
              </a:solidFill>
            </a:endParaRPr>
          </a:p>
        </p:txBody>
      </p:sp>
    </p:spTree>
    <p:extLst>
      <p:ext uri="{BB962C8B-B14F-4D97-AF65-F5344CB8AC3E}">
        <p14:creationId xmlns:p14="http://schemas.microsoft.com/office/powerpoint/2010/main" val="322946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General Ledger: governance Plan</a:t>
            </a:r>
          </a:p>
        </p:txBody>
      </p:sp>
      <p:graphicFrame>
        <p:nvGraphicFramePr>
          <p:cNvPr id="7" name="Table 6"/>
          <p:cNvGraphicFramePr>
            <a:graphicFrameLocks noGrp="1"/>
          </p:cNvGraphicFramePr>
          <p:nvPr>
            <p:extLst>
              <p:ext uri="{D42A27DB-BD31-4B8C-83A1-F6EECF244321}">
                <p14:modId xmlns:p14="http://schemas.microsoft.com/office/powerpoint/2010/main" val="1478236715"/>
              </p:ext>
            </p:extLst>
          </p:nvPr>
        </p:nvGraphicFramePr>
        <p:xfrm>
          <a:off x="327547" y="904166"/>
          <a:ext cx="11206957" cy="4856554"/>
        </p:xfrm>
        <a:graphic>
          <a:graphicData uri="http://schemas.openxmlformats.org/drawingml/2006/table">
            <a:tbl>
              <a:tblPr firstRow="1" bandRow="1"/>
              <a:tblGrid>
                <a:gridCol w="1126398">
                  <a:extLst>
                    <a:ext uri="{9D8B030D-6E8A-4147-A177-3AD203B41FA5}">
                      <a16:colId xmlns:a16="http://schemas.microsoft.com/office/drawing/2014/main" val="4083561695"/>
                    </a:ext>
                  </a:extLst>
                </a:gridCol>
                <a:gridCol w="3849718">
                  <a:extLst>
                    <a:ext uri="{9D8B030D-6E8A-4147-A177-3AD203B41FA5}">
                      <a16:colId xmlns:a16="http://schemas.microsoft.com/office/drawing/2014/main" val="3843887568"/>
                    </a:ext>
                  </a:extLst>
                </a:gridCol>
                <a:gridCol w="4097355">
                  <a:extLst>
                    <a:ext uri="{9D8B030D-6E8A-4147-A177-3AD203B41FA5}">
                      <a16:colId xmlns:a16="http://schemas.microsoft.com/office/drawing/2014/main" val="20000"/>
                    </a:ext>
                  </a:extLst>
                </a:gridCol>
                <a:gridCol w="1066743">
                  <a:extLst>
                    <a:ext uri="{9D8B030D-6E8A-4147-A177-3AD203B41FA5}">
                      <a16:colId xmlns:a16="http://schemas.microsoft.com/office/drawing/2014/main" val="20002"/>
                    </a:ext>
                  </a:extLst>
                </a:gridCol>
                <a:gridCol w="1066743">
                  <a:extLst>
                    <a:ext uri="{9D8B030D-6E8A-4147-A177-3AD203B41FA5}">
                      <a16:colId xmlns:a16="http://schemas.microsoft.com/office/drawing/2014/main" val="1800242886"/>
                    </a:ext>
                  </a:extLst>
                </a:gridCol>
              </a:tblGrid>
              <a:tr h="405218">
                <a:tc>
                  <a:txBody>
                    <a:body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Meeting</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Objective</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Participants</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Frequency</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Duration</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468448">
                <a:tc>
                  <a:txBody>
                    <a:bodyPr/>
                    <a:lstStyle/>
                    <a:p>
                      <a:r>
                        <a:rPr lang="en-US" sz="1000" b="1" baseline="0" dirty="0" smtClean="0">
                          <a:latin typeface="Arial" panose="020B0604020202020204" pitchFamily="34" charset="0"/>
                          <a:cs typeface="Arial" panose="020B0604020202020204" pitchFamily="34" charset="0"/>
                        </a:rPr>
                        <a:t>Project Update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Review progress on knowledge transfer and ramp</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Resolve process and project level roadblocks</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Review risk log and address escalations</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Discuss and implement any quick win process improvement opportunity </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anose="020B0604020202020204" pitchFamily="34" charset="0"/>
                          <a:cs typeface="Arial" panose="020B0604020202020204" pitchFamily="34" charset="0"/>
                        </a:rPr>
                        <a:t>BSWH – </a:t>
                      </a:r>
                      <a:r>
                        <a:rPr lang="en-US" sz="1000" kern="1200" baseline="0" dirty="0" smtClean="0">
                          <a:solidFill>
                            <a:schemeClr val="dk1"/>
                          </a:solidFill>
                          <a:latin typeface="Arial" panose="020B0604020202020204" pitchFamily="34" charset="0"/>
                          <a:ea typeface="+mn-ea"/>
                          <a:cs typeface="Arial" panose="020B0604020202020204" pitchFamily="34" charset="0"/>
                        </a:rPr>
                        <a:t>Mike Bray, Renee </a:t>
                      </a:r>
                      <a:r>
                        <a:rPr lang="en-US" sz="1000" kern="1200" baseline="0" dirty="0" err="1" smtClean="0">
                          <a:solidFill>
                            <a:schemeClr val="dk1"/>
                          </a:solidFill>
                          <a:latin typeface="Arial" panose="020B0604020202020204" pitchFamily="34" charset="0"/>
                          <a:ea typeface="+mn-ea"/>
                          <a:cs typeface="Arial" panose="020B0604020202020204" pitchFamily="34" charset="0"/>
                        </a:rPr>
                        <a:t>Troegel</a:t>
                      </a:r>
                      <a:r>
                        <a:rPr lang="en-US" sz="1000" kern="1200" baseline="0" dirty="0" smtClean="0">
                          <a:solidFill>
                            <a:schemeClr val="dk1"/>
                          </a:solidFill>
                          <a:latin typeface="Arial" panose="020B0604020202020204" pitchFamily="34" charset="0"/>
                          <a:ea typeface="+mn-ea"/>
                          <a:cs typeface="Arial" panose="020B0604020202020204" pitchFamily="34" charset="0"/>
                        </a:rPr>
                        <a:t>, Laurie </a:t>
                      </a:r>
                      <a:r>
                        <a:rPr lang="en-US" sz="1000" kern="1200" baseline="0" dirty="0" err="1" smtClean="0">
                          <a:solidFill>
                            <a:schemeClr val="dk1"/>
                          </a:solidFill>
                          <a:latin typeface="Arial" panose="020B0604020202020204" pitchFamily="34" charset="0"/>
                          <a:ea typeface="+mn-ea"/>
                          <a:cs typeface="Arial" panose="020B0604020202020204" pitchFamily="34" charset="0"/>
                        </a:rPr>
                        <a:t>Hengst</a:t>
                      </a:r>
                      <a:r>
                        <a:rPr lang="en-US" sz="1000" kern="1200" baseline="0" dirty="0" smtClean="0">
                          <a:solidFill>
                            <a:schemeClr val="dk1"/>
                          </a:solidFill>
                          <a:latin typeface="Arial" panose="020B0604020202020204" pitchFamily="34" charset="0"/>
                          <a:ea typeface="+mn-ea"/>
                          <a:cs typeface="Arial" panose="020B0604020202020204" pitchFamily="34" charset="0"/>
                        </a:rPr>
                        <a:t>,</a:t>
                      </a:r>
                      <a:r>
                        <a:rPr lang="en-US" sz="1000" b="0" i="1" baseline="0" dirty="0" smtClean="0">
                          <a:solidFill>
                            <a:schemeClr val="accent3"/>
                          </a:solidFill>
                          <a:latin typeface="Arial" panose="020B0604020202020204" pitchFamily="34" charset="0"/>
                          <a:cs typeface="Arial" panose="020B0604020202020204" pitchFamily="34" charset="0"/>
                        </a:rPr>
                        <a:t> </a:t>
                      </a:r>
                      <a:r>
                        <a:rPr lang="en-US" sz="1000" kern="1200" baseline="0" dirty="0" smtClean="0">
                          <a:solidFill>
                            <a:schemeClr val="dk1"/>
                          </a:solidFill>
                          <a:latin typeface="Arial" panose="020B0604020202020204" pitchFamily="34" charset="0"/>
                          <a:ea typeface="+mn-ea"/>
                          <a:cs typeface="Arial" panose="020B0604020202020204" pitchFamily="34" charset="0"/>
                        </a:rPr>
                        <a:t>Carrie </a:t>
                      </a:r>
                      <a:r>
                        <a:rPr lang="en-US" sz="1000" kern="1200" baseline="0" dirty="0" err="1" smtClean="0">
                          <a:solidFill>
                            <a:schemeClr val="dk1"/>
                          </a:solidFill>
                          <a:latin typeface="Arial" panose="020B0604020202020204" pitchFamily="34" charset="0"/>
                          <a:ea typeface="+mn-ea"/>
                          <a:cs typeface="Arial" panose="020B0604020202020204" pitchFamily="34" charset="0"/>
                        </a:rPr>
                        <a:t>Theis</a:t>
                      </a:r>
                      <a:r>
                        <a:rPr lang="en-US" sz="1000" kern="1200" baseline="0" dirty="0" smtClean="0">
                          <a:solidFill>
                            <a:schemeClr val="dk1"/>
                          </a:solidFill>
                          <a:latin typeface="Arial" panose="020B0604020202020204" pitchFamily="34" charset="0"/>
                          <a:ea typeface="+mn-ea"/>
                          <a:cs typeface="Arial" panose="020B0604020202020204" pitchFamily="34" charset="0"/>
                        </a:rPr>
                        <a:t> &amp; Trainers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baseline="0" dirty="0" smtClean="0">
                        <a:solidFill>
                          <a:schemeClr val="accent3"/>
                        </a:solidFill>
                        <a:latin typeface="Arial" panose="020B0604020202020204" pitchFamily="34" charset="0"/>
                        <a:cs typeface="Arial" panose="020B0604020202020204" pitchFamily="34" charset="0"/>
                      </a:endParaRPr>
                    </a:p>
                    <a:p>
                      <a:endParaRPr lang="en-US" sz="1000" b="0" i="1" dirty="0" smtClean="0">
                        <a:solidFill>
                          <a:schemeClr val="accent3"/>
                        </a:solidFill>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EXL </a:t>
                      </a:r>
                      <a:r>
                        <a:rPr lang="en-US" sz="1000" dirty="0" smtClean="0">
                          <a:latin typeface="Arial" panose="020B0604020202020204" pitchFamily="34" charset="0"/>
                          <a:cs typeface="Arial" panose="020B0604020202020204" pitchFamily="34" charset="0"/>
                        </a:rPr>
                        <a:t>–</a:t>
                      </a:r>
                      <a:r>
                        <a:rPr lang="en-US" sz="1000" baseline="0" dirty="0" smtClean="0">
                          <a:latin typeface="Arial" panose="020B0604020202020204" pitchFamily="34" charset="0"/>
                          <a:cs typeface="Arial" panose="020B0604020202020204" pitchFamily="34" charset="0"/>
                        </a:rPr>
                        <a:t> Sivaprasad S , Shagun. J (Transition manager), </a:t>
                      </a:r>
                      <a:r>
                        <a:rPr lang="en-US" sz="1000" baseline="0" dirty="0" err="1" smtClean="0">
                          <a:latin typeface="Arial" panose="020B0604020202020204" pitchFamily="34" charset="0"/>
                          <a:cs typeface="Arial" panose="020B0604020202020204" pitchFamily="34" charset="0"/>
                        </a:rPr>
                        <a:t>Sajith</a:t>
                      </a:r>
                      <a:r>
                        <a:rPr lang="en-US" sz="1000" baseline="0" dirty="0" smtClean="0">
                          <a:latin typeface="Arial" panose="020B0604020202020204" pitchFamily="34" charset="0"/>
                          <a:cs typeface="Arial" panose="020B0604020202020204" pitchFamily="34" charset="0"/>
                        </a:rPr>
                        <a:t> Paul, Arun </a:t>
                      </a:r>
                      <a:r>
                        <a:rPr lang="en-US" sz="1000" baseline="0" dirty="0" err="1" smtClean="0">
                          <a:latin typeface="Arial" panose="020B0604020202020204" pitchFamily="34" charset="0"/>
                          <a:cs typeface="Arial" panose="020B0604020202020204" pitchFamily="34" charset="0"/>
                        </a:rPr>
                        <a:t>Prakasan</a:t>
                      </a:r>
                      <a:r>
                        <a:rPr lang="en-US" sz="1000" baseline="0" dirty="0" smtClean="0">
                          <a:latin typeface="Arial" panose="020B0604020202020204" pitchFamily="34" charset="0"/>
                          <a:cs typeface="Arial" panose="020B0604020202020204" pitchFamily="34" charset="0"/>
                        </a:rPr>
                        <a:t>, Martin Varghese, </a:t>
                      </a:r>
                      <a:r>
                        <a:rPr lang="en-US" sz="1000" baseline="0" dirty="0" err="1" smtClean="0">
                          <a:latin typeface="Arial" panose="020B0604020202020204" pitchFamily="34" charset="0"/>
                          <a:cs typeface="Arial" panose="020B0604020202020204" pitchFamily="34" charset="0"/>
                        </a:rPr>
                        <a:t>Selvam</a:t>
                      </a:r>
                      <a:r>
                        <a:rPr lang="en-US" sz="1000" baseline="0" dirty="0" smtClean="0">
                          <a:latin typeface="Arial" panose="020B0604020202020204" pitchFamily="34" charset="0"/>
                          <a:cs typeface="Arial" panose="020B0604020202020204" pitchFamily="34" charset="0"/>
                        </a:rPr>
                        <a:t> </a:t>
                      </a:r>
                      <a:r>
                        <a:rPr lang="en-US" sz="1000" baseline="0" dirty="0" err="1" smtClean="0">
                          <a:latin typeface="Arial" panose="020B0604020202020204" pitchFamily="34" charset="0"/>
                          <a:cs typeface="Arial" panose="020B0604020202020204" pitchFamily="34" charset="0"/>
                        </a:rPr>
                        <a:t>Pandiyan</a:t>
                      </a:r>
                      <a:r>
                        <a:rPr lang="en-US" sz="1000" baseline="0" dirty="0" smtClean="0">
                          <a:latin typeface="Arial" panose="020B0604020202020204" pitchFamily="34" charset="0"/>
                          <a:cs typeface="Arial" panose="020B0604020202020204" pitchFamily="34" charset="0"/>
                        </a:rPr>
                        <a:t>, </a:t>
                      </a:r>
                      <a:r>
                        <a:rPr lang="en-US" sz="1000" baseline="0" dirty="0" err="1" smtClean="0">
                          <a:latin typeface="Arial" panose="020B0604020202020204" pitchFamily="34" charset="0"/>
                          <a:cs typeface="Arial" panose="020B0604020202020204" pitchFamily="34" charset="0"/>
                        </a:rPr>
                        <a:t>Eldho</a:t>
                      </a:r>
                      <a:r>
                        <a:rPr lang="en-US" sz="1000" baseline="0" dirty="0" smtClean="0">
                          <a:latin typeface="Arial" panose="020B0604020202020204" pitchFamily="34" charset="0"/>
                          <a:cs typeface="Arial" panose="020B0604020202020204" pitchFamily="34" charset="0"/>
                        </a:rPr>
                        <a:t> George, </a:t>
                      </a:r>
                    </a:p>
                    <a:p>
                      <a:r>
                        <a:rPr lang="en-US" sz="1000" baseline="0" dirty="0" err="1" smtClean="0">
                          <a:latin typeface="Arial" panose="020B0604020202020204" pitchFamily="34" charset="0"/>
                          <a:cs typeface="Arial" panose="020B0604020202020204" pitchFamily="34" charset="0"/>
                        </a:rPr>
                        <a:t>Imthias</a:t>
                      </a:r>
                      <a:r>
                        <a:rPr lang="en-US" sz="1000" baseline="0" dirty="0" smtClean="0">
                          <a:latin typeface="Arial" panose="020B0604020202020204" pitchFamily="34" charset="0"/>
                          <a:cs typeface="Arial" panose="020B0604020202020204" pitchFamily="34" charset="0"/>
                        </a:rPr>
                        <a:t> Ameer, </a:t>
                      </a:r>
                      <a:r>
                        <a:rPr lang="en-US" sz="1000" baseline="0" dirty="0" err="1" smtClean="0">
                          <a:latin typeface="Arial" panose="020B0604020202020204" pitchFamily="34" charset="0"/>
                          <a:cs typeface="Arial" panose="020B0604020202020204" pitchFamily="34" charset="0"/>
                        </a:rPr>
                        <a:t>Lathikesh</a:t>
                      </a:r>
                      <a:r>
                        <a:rPr lang="en-US" sz="1000" baseline="0" dirty="0" smtClean="0">
                          <a:latin typeface="Arial" panose="020B0604020202020204" pitchFamily="34" charset="0"/>
                          <a:cs typeface="Arial" panose="020B0604020202020204" pitchFamily="34" charset="0"/>
                        </a:rPr>
                        <a:t> </a:t>
                      </a:r>
                      <a:r>
                        <a:rPr lang="en-US" sz="1000" baseline="0" dirty="0" err="1" smtClean="0">
                          <a:latin typeface="Arial" panose="020B0604020202020204" pitchFamily="34" charset="0"/>
                          <a:cs typeface="Arial" panose="020B0604020202020204" pitchFamily="34" charset="0"/>
                        </a:rPr>
                        <a:t>Kesavadas</a:t>
                      </a:r>
                      <a:r>
                        <a:rPr lang="en-GB" sz="1000" baseline="0" dirty="0" smtClean="0">
                          <a:latin typeface="Arial" panose="020B0604020202020204" pitchFamily="34" charset="0"/>
                          <a:cs typeface="Arial" panose="020B0604020202020204" pitchFamily="34" charset="0"/>
                        </a:rPr>
                        <a:t>, Manu Manuel</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r>
                        <a:rPr lang="en-US" sz="1000" dirty="0" smtClean="0">
                          <a:latin typeface="Arial" panose="020B0604020202020204" pitchFamily="34" charset="0"/>
                          <a:cs typeface="Arial" panose="020B0604020202020204" pitchFamily="34" charset="0"/>
                        </a:rPr>
                        <a:t>Daily</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baseline="0" dirty="0" smtClean="0">
                          <a:latin typeface="Arial" panose="020B0604020202020204" pitchFamily="34" charset="0"/>
                          <a:cs typeface="Arial" panose="020B0604020202020204" pitchFamily="34" charset="0"/>
                        </a:rPr>
                        <a:t>30 minutes</a:t>
                      </a:r>
                      <a:endParaRPr lang="en-US" sz="100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013296500"/>
                  </a:ext>
                </a:extLst>
              </a:tr>
              <a:tr h="1238744">
                <a:tc>
                  <a:txBody>
                    <a:bodyPr/>
                    <a:lstStyle/>
                    <a:p>
                      <a:r>
                        <a:rPr lang="en-US" sz="1000" b="1" baseline="0" dirty="0" smtClean="0">
                          <a:latin typeface="Arial" panose="020B0604020202020204" pitchFamily="34" charset="0"/>
                          <a:cs typeface="Arial" panose="020B0604020202020204" pitchFamily="34" charset="0"/>
                        </a:rPr>
                        <a:t>Tower-Level Update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Track progress against the overall tower level transition plan</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Review exceptions to project plan and propose solutions </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Resolve any escalations / issues impacting project timelines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Sign off on key tollgates for each process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000" b="1" dirty="0" smtClean="0">
                          <a:latin typeface="Arial" panose="020B0604020202020204" pitchFamily="34" charset="0"/>
                          <a:cs typeface="Arial" panose="020B0604020202020204" pitchFamily="34" charset="0"/>
                        </a:rPr>
                        <a:t>BSWH – </a:t>
                      </a:r>
                      <a:r>
                        <a:rPr lang="en-US" sz="1000" kern="1200" baseline="0" dirty="0" smtClean="0">
                          <a:solidFill>
                            <a:schemeClr val="dk1"/>
                          </a:solidFill>
                          <a:latin typeface="Arial" panose="020B0604020202020204" pitchFamily="34" charset="0"/>
                          <a:ea typeface="+mn-ea"/>
                          <a:cs typeface="Arial" panose="020B0604020202020204" pitchFamily="34" charset="0"/>
                        </a:rPr>
                        <a:t>Mike Bray, Renee </a:t>
                      </a:r>
                      <a:r>
                        <a:rPr lang="en-US" sz="1000" kern="1200" baseline="0" dirty="0" err="1" smtClean="0">
                          <a:solidFill>
                            <a:schemeClr val="dk1"/>
                          </a:solidFill>
                          <a:latin typeface="Arial" panose="020B0604020202020204" pitchFamily="34" charset="0"/>
                          <a:ea typeface="+mn-ea"/>
                          <a:cs typeface="Arial" panose="020B0604020202020204" pitchFamily="34" charset="0"/>
                        </a:rPr>
                        <a:t>Troegel</a:t>
                      </a:r>
                      <a:r>
                        <a:rPr lang="en-US" sz="1000" kern="1200" baseline="0" dirty="0" smtClean="0">
                          <a:solidFill>
                            <a:schemeClr val="dk1"/>
                          </a:solidFill>
                          <a:latin typeface="Arial" panose="020B0604020202020204" pitchFamily="34" charset="0"/>
                          <a:ea typeface="+mn-ea"/>
                          <a:cs typeface="Arial" panose="020B0604020202020204" pitchFamily="34" charset="0"/>
                        </a:rPr>
                        <a:t>, Laurie </a:t>
                      </a:r>
                      <a:r>
                        <a:rPr lang="en-US" sz="1000" kern="1200" baseline="0" dirty="0" err="1" smtClean="0">
                          <a:solidFill>
                            <a:schemeClr val="dk1"/>
                          </a:solidFill>
                          <a:latin typeface="Arial" panose="020B0604020202020204" pitchFamily="34" charset="0"/>
                          <a:ea typeface="+mn-ea"/>
                          <a:cs typeface="Arial" panose="020B0604020202020204" pitchFamily="34" charset="0"/>
                        </a:rPr>
                        <a:t>Hengst</a:t>
                      </a:r>
                      <a:r>
                        <a:rPr lang="en-US" sz="1000" kern="1200" baseline="0" dirty="0" smtClean="0">
                          <a:solidFill>
                            <a:schemeClr val="dk1"/>
                          </a:solidFill>
                          <a:latin typeface="Arial" panose="020B0604020202020204" pitchFamily="34" charset="0"/>
                          <a:ea typeface="+mn-ea"/>
                          <a:cs typeface="Arial" panose="020B0604020202020204" pitchFamily="34" charset="0"/>
                        </a:rPr>
                        <a:t>,</a:t>
                      </a:r>
                      <a:r>
                        <a:rPr lang="en-US" sz="1000" b="0" i="1" baseline="0" dirty="0" smtClean="0">
                          <a:solidFill>
                            <a:schemeClr val="accent3"/>
                          </a:solidFill>
                          <a:latin typeface="Arial" panose="020B0604020202020204" pitchFamily="34" charset="0"/>
                          <a:cs typeface="Arial" panose="020B0604020202020204" pitchFamily="34" charset="0"/>
                        </a:rPr>
                        <a:t> </a:t>
                      </a:r>
                      <a:r>
                        <a:rPr lang="en-US" sz="1000" kern="1200" baseline="0" dirty="0" smtClean="0">
                          <a:solidFill>
                            <a:schemeClr val="dk1"/>
                          </a:solidFill>
                          <a:latin typeface="Arial" panose="020B0604020202020204" pitchFamily="34" charset="0"/>
                          <a:ea typeface="+mn-ea"/>
                          <a:cs typeface="Arial" panose="020B0604020202020204" pitchFamily="34" charset="0"/>
                        </a:rPr>
                        <a:t>Carrie </a:t>
                      </a:r>
                      <a:r>
                        <a:rPr lang="en-US" sz="1000" kern="1200" baseline="0" dirty="0" err="1" smtClean="0">
                          <a:solidFill>
                            <a:schemeClr val="dk1"/>
                          </a:solidFill>
                          <a:latin typeface="Arial" panose="020B0604020202020204" pitchFamily="34" charset="0"/>
                          <a:ea typeface="+mn-ea"/>
                          <a:cs typeface="Arial" panose="020B0604020202020204" pitchFamily="34" charset="0"/>
                        </a:rPr>
                        <a:t>Theis</a:t>
                      </a:r>
                      <a:r>
                        <a:rPr lang="en-US" sz="1000" kern="1200" baseline="0" dirty="0" smtClean="0">
                          <a:solidFill>
                            <a:schemeClr val="dk1"/>
                          </a:solidFill>
                          <a:latin typeface="Arial" panose="020B0604020202020204" pitchFamily="34" charset="0"/>
                          <a:ea typeface="+mn-ea"/>
                          <a:cs typeface="Arial" panose="020B0604020202020204" pitchFamily="34" charset="0"/>
                        </a:rPr>
                        <a:t> </a:t>
                      </a:r>
                    </a:p>
                    <a:p>
                      <a:r>
                        <a:rPr lang="en-US" sz="1000" b="1" dirty="0" smtClean="0">
                          <a:latin typeface="Arial" panose="020B0604020202020204" pitchFamily="34" charset="0"/>
                          <a:cs typeface="Arial" panose="020B0604020202020204" pitchFamily="34" charset="0"/>
                        </a:rPr>
                        <a:t>EXL </a:t>
                      </a:r>
                      <a:r>
                        <a:rPr lang="en-US" sz="1000" dirty="0" smtClean="0">
                          <a:latin typeface="Arial" panose="020B0604020202020204" pitchFamily="34" charset="0"/>
                          <a:cs typeface="Arial" panose="020B0604020202020204" pitchFamily="34" charset="0"/>
                        </a:rPr>
                        <a:t>– Susan Paul</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Abhay M</a:t>
                      </a:r>
                      <a:endParaRPr lang="en-GB" sz="1000"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Weekly</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30</a:t>
                      </a:r>
                      <a:r>
                        <a:rPr lang="en-US" sz="1000" kern="1200" baseline="0" dirty="0" smtClean="0">
                          <a:solidFill>
                            <a:schemeClr val="dk1"/>
                          </a:solidFill>
                          <a:latin typeface="Arial" panose="020B0604020202020204" pitchFamily="34" charset="0"/>
                          <a:ea typeface="+mn-ea"/>
                          <a:cs typeface="Arial" panose="020B0604020202020204" pitchFamily="34" charset="0"/>
                        </a:rPr>
                        <a:t> minutes</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1744144">
                <a:tc>
                  <a:txBody>
                    <a:bodyPr/>
                    <a:lstStyle/>
                    <a:p>
                      <a:r>
                        <a:rPr lang="en-US" sz="1000" b="1" baseline="0" dirty="0" smtClean="0">
                          <a:latin typeface="Arial" panose="020B0604020202020204" pitchFamily="34" charset="0"/>
                          <a:cs typeface="Arial" panose="020B0604020202020204" pitchFamily="34" charset="0"/>
                        </a:rPr>
                        <a:t>Weekly Transition Governance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Update on progress against transition plans and milestones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Decide on and uphold all key design principles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Ensure adequate resource availability to support transition or transformation efforts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To address any programme level risks and issues or unresolved items from the tower governance </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Key decisions and approve any deviations (via formal change control template) </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1" dirty="0" smtClean="0">
                          <a:latin typeface="Arial" panose="020B0604020202020204" pitchFamily="34" charset="0"/>
                          <a:cs typeface="Arial" panose="020B0604020202020204" pitchFamily="34" charset="0"/>
                        </a:rPr>
                        <a:t>BSWH – </a:t>
                      </a:r>
                      <a:r>
                        <a:rPr lang="en-US" sz="1000" i="1" dirty="0" smtClean="0">
                          <a:solidFill>
                            <a:schemeClr val="accent3"/>
                          </a:solidFill>
                          <a:latin typeface="Arial" panose="020B0604020202020204" pitchFamily="34" charset="0"/>
                          <a:cs typeface="Arial" panose="020B0604020202020204" pitchFamily="34" charset="0"/>
                        </a:rPr>
                        <a:t> </a:t>
                      </a:r>
                      <a:r>
                        <a:rPr lang="en-US" sz="1000" b="0" i="0" kern="1200" baseline="0" dirty="0" smtClean="0">
                          <a:solidFill>
                            <a:schemeClr val="tx1"/>
                          </a:solidFill>
                          <a:latin typeface="Arial" panose="020B0604020202020204" pitchFamily="34" charset="0"/>
                          <a:ea typeface="+mn-ea"/>
                          <a:cs typeface="Arial" panose="020B0604020202020204" pitchFamily="34" charset="0"/>
                        </a:rPr>
                        <a:t>Bethany. F (Program Director), James. P,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Angie.H</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p>
                    <a:p>
                      <a:endParaRPr lang="en-US" sz="1000" b="0" dirty="0" smtClean="0">
                        <a:solidFill>
                          <a:schemeClr val="tx1"/>
                        </a:solidFill>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EXL </a:t>
                      </a:r>
                      <a:r>
                        <a:rPr lang="en-US" sz="1000" dirty="0" smtClean="0">
                          <a:latin typeface="Arial" panose="020B0604020202020204" pitchFamily="34" charset="0"/>
                          <a:cs typeface="Arial" panose="020B0604020202020204" pitchFamily="34" charset="0"/>
                        </a:rPr>
                        <a:t>– Nikhil D (Client Partner)</a:t>
                      </a:r>
                      <a:r>
                        <a:rPr lang="en-GB"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Jordan A (Account mgmt.), Alex A (Service delivery lead), Rishabh J (Account mgmt.), Susan P,  Abhay M (Transition lead), </a:t>
                      </a:r>
                      <a:endParaRPr lang="en-GB" sz="1000"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GB" sz="1000" kern="1200" dirty="0" smtClean="0">
                          <a:solidFill>
                            <a:schemeClr val="dk1"/>
                          </a:solidFill>
                          <a:latin typeface="Arial" panose="020B0604020202020204" pitchFamily="34" charset="0"/>
                          <a:ea typeface="+mn-ea"/>
                          <a:cs typeface="Arial" panose="020B0604020202020204" pitchFamily="34" charset="0"/>
                        </a:rPr>
                        <a:t>Weekly (Friday)</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60 minutes</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968812907"/>
                  </a:ext>
                </a:extLst>
              </a:tr>
            </a:tbl>
          </a:graphicData>
        </a:graphic>
      </p:graphicFrame>
    </p:spTree>
    <p:extLst>
      <p:ext uri="{BB962C8B-B14F-4D97-AF65-F5344CB8AC3E}">
        <p14:creationId xmlns:p14="http://schemas.microsoft.com/office/powerpoint/2010/main" val="305776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AP&amp;TE: governance Plan</a:t>
            </a:r>
          </a:p>
        </p:txBody>
      </p:sp>
      <p:graphicFrame>
        <p:nvGraphicFramePr>
          <p:cNvPr id="7" name="Table 6"/>
          <p:cNvGraphicFramePr>
            <a:graphicFrameLocks noGrp="1"/>
          </p:cNvGraphicFramePr>
          <p:nvPr>
            <p:extLst>
              <p:ext uri="{D42A27DB-BD31-4B8C-83A1-F6EECF244321}">
                <p14:modId xmlns:p14="http://schemas.microsoft.com/office/powerpoint/2010/main" val="1875605103"/>
              </p:ext>
            </p:extLst>
          </p:nvPr>
        </p:nvGraphicFramePr>
        <p:xfrm>
          <a:off x="497364" y="1230736"/>
          <a:ext cx="11206957" cy="4138840"/>
        </p:xfrm>
        <a:graphic>
          <a:graphicData uri="http://schemas.openxmlformats.org/drawingml/2006/table">
            <a:tbl>
              <a:tblPr firstRow="1" bandRow="1"/>
              <a:tblGrid>
                <a:gridCol w="1126398">
                  <a:extLst>
                    <a:ext uri="{9D8B030D-6E8A-4147-A177-3AD203B41FA5}">
                      <a16:colId xmlns:a16="http://schemas.microsoft.com/office/drawing/2014/main" val="4083561695"/>
                    </a:ext>
                  </a:extLst>
                </a:gridCol>
                <a:gridCol w="3849718">
                  <a:extLst>
                    <a:ext uri="{9D8B030D-6E8A-4147-A177-3AD203B41FA5}">
                      <a16:colId xmlns:a16="http://schemas.microsoft.com/office/drawing/2014/main" val="3843887568"/>
                    </a:ext>
                  </a:extLst>
                </a:gridCol>
                <a:gridCol w="4097355">
                  <a:extLst>
                    <a:ext uri="{9D8B030D-6E8A-4147-A177-3AD203B41FA5}">
                      <a16:colId xmlns:a16="http://schemas.microsoft.com/office/drawing/2014/main" val="20000"/>
                    </a:ext>
                  </a:extLst>
                </a:gridCol>
                <a:gridCol w="1066743">
                  <a:extLst>
                    <a:ext uri="{9D8B030D-6E8A-4147-A177-3AD203B41FA5}">
                      <a16:colId xmlns:a16="http://schemas.microsoft.com/office/drawing/2014/main" val="20002"/>
                    </a:ext>
                  </a:extLst>
                </a:gridCol>
                <a:gridCol w="1066743">
                  <a:extLst>
                    <a:ext uri="{9D8B030D-6E8A-4147-A177-3AD203B41FA5}">
                      <a16:colId xmlns:a16="http://schemas.microsoft.com/office/drawing/2014/main" val="1800242886"/>
                    </a:ext>
                  </a:extLst>
                </a:gridCol>
              </a:tblGrid>
              <a:tr h="328140">
                <a:tc>
                  <a:txBody>
                    <a:body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Meeting</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Objective</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Participants</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Frequency</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Duration</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89130">
                <a:tc>
                  <a:txBody>
                    <a:bodyPr/>
                    <a:lstStyle/>
                    <a:p>
                      <a:r>
                        <a:rPr lang="en-US" sz="1000" b="1" baseline="0" dirty="0" smtClean="0">
                          <a:latin typeface="Arial" panose="020B0604020202020204" pitchFamily="34" charset="0"/>
                          <a:cs typeface="Arial" panose="020B0604020202020204" pitchFamily="34" charset="0"/>
                        </a:rPr>
                        <a:t>Project Update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Review progress on knowledge transfer and ramp</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Resolve process and project level roadblocks</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Review risk log and address escalations</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Discuss and implement any quick win process improvement opportunity </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a:r>
                        <a:rPr lang="en-US" sz="1000" b="1" dirty="0" smtClean="0">
                          <a:latin typeface="Arial" panose="020B0604020202020204" pitchFamily="34" charset="0"/>
                          <a:cs typeface="Arial" panose="020B0604020202020204" pitchFamily="34" charset="0"/>
                        </a:rPr>
                        <a:t>BSWH – </a:t>
                      </a:r>
                      <a:r>
                        <a:rPr lang="en-US" sz="1000" kern="1200" dirty="0" smtClean="0">
                          <a:solidFill>
                            <a:schemeClr val="dk1"/>
                          </a:solidFill>
                          <a:latin typeface="Arial" panose="020B0604020202020204" pitchFamily="34" charset="0"/>
                          <a:ea typeface="+mn-ea"/>
                          <a:cs typeface="Arial" panose="020B0604020202020204" pitchFamily="34" charset="0"/>
                        </a:rPr>
                        <a:t>Dave Jenkin, Cindy</a:t>
                      </a:r>
                      <a:r>
                        <a:rPr lang="en-US" sz="1000" kern="1200" baseline="0" dirty="0" smtClean="0">
                          <a:solidFill>
                            <a:schemeClr val="dk1"/>
                          </a:solidFill>
                          <a:latin typeface="Arial" panose="020B0604020202020204" pitchFamily="34" charset="0"/>
                          <a:ea typeface="+mn-ea"/>
                          <a:cs typeface="Arial" panose="020B0604020202020204" pitchFamily="34" charset="0"/>
                        </a:rPr>
                        <a:t> </a:t>
                      </a:r>
                      <a:r>
                        <a:rPr lang="en-US" sz="1000" kern="1200" baseline="0" dirty="0" err="1" smtClean="0">
                          <a:solidFill>
                            <a:schemeClr val="dk1"/>
                          </a:solidFill>
                          <a:latin typeface="Arial" panose="020B0604020202020204" pitchFamily="34" charset="0"/>
                          <a:ea typeface="+mn-ea"/>
                          <a:cs typeface="Arial" panose="020B0604020202020204" pitchFamily="34" charset="0"/>
                        </a:rPr>
                        <a:t>Novey</a:t>
                      </a:r>
                      <a:r>
                        <a:rPr lang="en-US" sz="1000" kern="1200" baseline="0" dirty="0" smtClean="0">
                          <a:solidFill>
                            <a:schemeClr val="dk1"/>
                          </a:solidFill>
                          <a:latin typeface="Arial" panose="020B0604020202020204" pitchFamily="34" charset="0"/>
                          <a:ea typeface="+mn-ea"/>
                          <a:cs typeface="Arial" panose="020B0604020202020204" pitchFamily="34" charset="0"/>
                        </a:rPr>
                        <a:t>, </a:t>
                      </a:r>
                      <a:r>
                        <a:rPr lang="en-US" sz="1000" kern="1200" baseline="0" dirty="0" err="1" smtClean="0">
                          <a:solidFill>
                            <a:schemeClr val="dk1"/>
                          </a:solidFill>
                          <a:latin typeface="Arial" panose="020B0604020202020204" pitchFamily="34" charset="0"/>
                          <a:ea typeface="+mn-ea"/>
                          <a:cs typeface="Arial" panose="020B0604020202020204" pitchFamily="34" charset="0"/>
                        </a:rPr>
                        <a:t>Charlynn</a:t>
                      </a:r>
                      <a:r>
                        <a:rPr lang="en-US" sz="1000" kern="1200" baseline="0" dirty="0" smtClean="0">
                          <a:solidFill>
                            <a:schemeClr val="dk1"/>
                          </a:solidFill>
                          <a:latin typeface="Arial" panose="020B0604020202020204" pitchFamily="34" charset="0"/>
                          <a:ea typeface="+mn-ea"/>
                          <a:cs typeface="Arial" panose="020B0604020202020204" pitchFamily="34" charset="0"/>
                        </a:rPr>
                        <a:t> </a:t>
                      </a:r>
                      <a:r>
                        <a:rPr lang="en-US" sz="1000" kern="1200" baseline="0" dirty="0" err="1" smtClean="0">
                          <a:solidFill>
                            <a:schemeClr val="dk1"/>
                          </a:solidFill>
                          <a:latin typeface="Arial" panose="020B0604020202020204" pitchFamily="34" charset="0"/>
                          <a:ea typeface="+mn-ea"/>
                          <a:cs typeface="Arial" panose="020B0604020202020204" pitchFamily="34" charset="0"/>
                        </a:rPr>
                        <a:t>Mader</a:t>
                      </a:r>
                      <a:r>
                        <a:rPr lang="en-US" sz="1000" kern="1200" baseline="0" dirty="0" smtClean="0">
                          <a:solidFill>
                            <a:schemeClr val="dk1"/>
                          </a:solidFill>
                          <a:latin typeface="Arial" panose="020B0604020202020204" pitchFamily="34" charset="0"/>
                          <a:ea typeface="+mn-ea"/>
                          <a:cs typeface="Arial" panose="020B0604020202020204" pitchFamily="34" charset="0"/>
                        </a:rPr>
                        <a:t>, Denice Bucher, Josh </a:t>
                      </a:r>
                      <a:r>
                        <a:rPr lang="en-US" sz="1000" kern="1200" baseline="0" dirty="0" err="1" smtClean="0">
                          <a:solidFill>
                            <a:schemeClr val="dk1"/>
                          </a:solidFill>
                          <a:latin typeface="Arial" panose="020B0604020202020204" pitchFamily="34" charset="0"/>
                          <a:ea typeface="+mn-ea"/>
                          <a:cs typeface="Arial" panose="020B0604020202020204" pitchFamily="34" charset="0"/>
                        </a:rPr>
                        <a:t>Middendorf</a:t>
                      </a:r>
                      <a:r>
                        <a:rPr lang="en-US" sz="1000" kern="1200" baseline="0" dirty="0" smtClean="0">
                          <a:solidFill>
                            <a:schemeClr val="dk1"/>
                          </a:solidFill>
                          <a:latin typeface="Arial" panose="020B0604020202020204" pitchFamily="34" charset="0"/>
                          <a:ea typeface="+mn-ea"/>
                          <a:cs typeface="Arial" panose="020B0604020202020204" pitchFamily="34" charset="0"/>
                        </a:rPr>
                        <a:t>, Michelle </a:t>
                      </a:r>
                      <a:r>
                        <a:rPr lang="en-US" sz="1000" kern="1200" baseline="0" dirty="0" err="1" smtClean="0">
                          <a:solidFill>
                            <a:schemeClr val="dk1"/>
                          </a:solidFill>
                          <a:latin typeface="Arial" panose="020B0604020202020204" pitchFamily="34" charset="0"/>
                          <a:ea typeface="+mn-ea"/>
                          <a:cs typeface="Arial" panose="020B0604020202020204" pitchFamily="34" charset="0"/>
                        </a:rPr>
                        <a:t>Ivanosvsky</a:t>
                      </a:r>
                      <a:r>
                        <a:rPr lang="en-US" sz="1000" kern="1200" baseline="0" dirty="0" smtClean="0">
                          <a:solidFill>
                            <a:schemeClr val="dk1"/>
                          </a:solidFill>
                          <a:latin typeface="Arial" panose="020B0604020202020204" pitchFamily="34" charset="0"/>
                          <a:ea typeface="+mn-ea"/>
                          <a:cs typeface="Arial" panose="020B0604020202020204" pitchFamily="34" charset="0"/>
                        </a:rPr>
                        <a:t>, Deborah </a:t>
                      </a:r>
                      <a:r>
                        <a:rPr lang="en-US" sz="1000" kern="1200" baseline="0" dirty="0" err="1" smtClean="0">
                          <a:solidFill>
                            <a:schemeClr val="dk1"/>
                          </a:solidFill>
                          <a:latin typeface="Arial" panose="020B0604020202020204" pitchFamily="34" charset="0"/>
                          <a:ea typeface="+mn-ea"/>
                          <a:cs typeface="Arial" panose="020B0604020202020204" pitchFamily="34" charset="0"/>
                        </a:rPr>
                        <a:t>Sniggs</a:t>
                      </a:r>
                      <a:r>
                        <a:rPr lang="en-US" sz="1000" kern="1200" baseline="0" dirty="0" smtClean="0">
                          <a:solidFill>
                            <a:schemeClr val="dk1"/>
                          </a:solidFill>
                          <a:latin typeface="Arial" panose="020B0604020202020204" pitchFamily="34" charset="0"/>
                          <a:ea typeface="+mn-ea"/>
                          <a:cs typeface="Arial" panose="020B0604020202020204" pitchFamily="34" charset="0"/>
                        </a:rPr>
                        <a:t>, April Spoon and  Susan Manor</a:t>
                      </a:r>
                      <a:endParaRPr lang="en-US" sz="1000" b="0" i="1" baseline="0" dirty="0" smtClean="0">
                        <a:solidFill>
                          <a:schemeClr val="accent3"/>
                        </a:solidFill>
                        <a:latin typeface="Arial" panose="020B0604020202020204" pitchFamily="34" charset="0"/>
                        <a:cs typeface="Arial" panose="020B0604020202020204" pitchFamily="34" charset="0"/>
                      </a:endParaRPr>
                    </a:p>
                    <a:p>
                      <a:endParaRPr lang="en-US" sz="1000" b="0" i="1" dirty="0" smtClean="0">
                        <a:solidFill>
                          <a:schemeClr val="accent3"/>
                        </a:solidFill>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EXL </a:t>
                      </a:r>
                      <a:r>
                        <a:rPr lang="en-US" sz="1000" dirty="0" smtClean="0">
                          <a:latin typeface="Arial" panose="020B0604020202020204" pitchFamily="34" charset="0"/>
                          <a:cs typeface="Arial" panose="020B0604020202020204" pitchFamily="34" charset="0"/>
                        </a:rPr>
                        <a:t>–</a:t>
                      </a:r>
                      <a:r>
                        <a:rPr lang="en-US" sz="1000" baseline="0" dirty="0" smtClean="0">
                          <a:latin typeface="Arial" panose="020B0604020202020204" pitchFamily="34" charset="0"/>
                          <a:cs typeface="Arial" panose="020B0604020202020204" pitchFamily="34" charset="0"/>
                        </a:rPr>
                        <a:t> </a:t>
                      </a:r>
                      <a:r>
                        <a:rPr lang="en-US" sz="1000" kern="1200" baseline="0" dirty="0" smtClean="0">
                          <a:solidFill>
                            <a:schemeClr val="dk1"/>
                          </a:solidFill>
                          <a:latin typeface="Arial" panose="020B0604020202020204" pitchFamily="34" charset="0"/>
                          <a:ea typeface="+mn-ea"/>
                          <a:cs typeface="Arial" panose="020B0604020202020204" pitchFamily="34" charset="0"/>
                        </a:rPr>
                        <a:t>Yashin E, Shagun John(Transition manager), </a:t>
                      </a:r>
                      <a:r>
                        <a:rPr lang="en-US" sz="1000" kern="1200" baseline="0" dirty="0" err="1" smtClean="0">
                          <a:solidFill>
                            <a:schemeClr val="dk1"/>
                          </a:solidFill>
                          <a:latin typeface="Arial" panose="020B0604020202020204" pitchFamily="34" charset="0"/>
                          <a:ea typeface="+mn-ea"/>
                          <a:cs typeface="Arial" panose="020B0604020202020204" pitchFamily="34" charset="0"/>
                        </a:rPr>
                        <a:t>Febin</a:t>
                      </a:r>
                      <a:r>
                        <a:rPr lang="en-US" sz="1000" kern="1200" baseline="0" dirty="0" smtClean="0">
                          <a:solidFill>
                            <a:schemeClr val="dk1"/>
                          </a:solidFill>
                          <a:latin typeface="Arial" panose="020B0604020202020204" pitchFamily="34" charset="0"/>
                          <a:ea typeface="+mn-ea"/>
                          <a:cs typeface="Arial" panose="020B0604020202020204" pitchFamily="34" charset="0"/>
                        </a:rPr>
                        <a:t> K A, </a:t>
                      </a:r>
                      <a:r>
                        <a:rPr lang="en-US" sz="1000" kern="1200" baseline="0" dirty="0" err="1" smtClean="0">
                          <a:solidFill>
                            <a:schemeClr val="dk1"/>
                          </a:solidFill>
                          <a:latin typeface="Arial" panose="020B0604020202020204" pitchFamily="34" charset="0"/>
                          <a:ea typeface="+mn-ea"/>
                          <a:cs typeface="Arial" panose="020B0604020202020204" pitchFamily="34" charset="0"/>
                        </a:rPr>
                        <a:t>Molbin</a:t>
                      </a:r>
                      <a:r>
                        <a:rPr lang="en-US" sz="1000" kern="1200" baseline="0" dirty="0" smtClean="0">
                          <a:solidFill>
                            <a:schemeClr val="dk1"/>
                          </a:solidFill>
                          <a:latin typeface="Arial" panose="020B0604020202020204" pitchFamily="34" charset="0"/>
                          <a:ea typeface="+mn-ea"/>
                          <a:cs typeface="Arial" panose="020B0604020202020204" pitchFamily="34" charset="0"/>
                        </a:rPr>
                        <a:t> George, Fiona Joan, Kiran Joy and </a:t>
                      </a:r>
                      <a:r>
                        <a:rPr lang="en-US" sz="1000" kern="1200" baseline="0" dirty="0" err="1" smtClean="0">
                          <a:solidFill>
                            <a:schemeClr val="dk1"/>
                          </a:solidFill>
                          <a:latin typeface="Arial" panose="020B0604020202020204" pitchFamily="34" charset="0"/>
                          <a:ea typeface="+mn-ea"/>
                          <a:cs typeface="Arial" panose="020B0604020202020204" pitchFamily="34" charset="0"/>
                        </a:rPr>
                        <a:t>Vidya</a:t>
                      </a:r>
                      <a:r>
                        <a:rPr lang="en-US" sz="1000" kern="1200" baseline="0" dirty="0" smtClean="0">
                          <a:solidFill>
                            <a:schemeClr val="dk1"/>
                          </a:solidFill>
                          <a:latin typeface="Arial" panose="020B0604020202020204" pitchFamily="34" charset="0"/>
                          <a:ea typeface="+mn-ea"/>
                          <a:cs typeface="Arial" panose="020B0604020202020204" pitchFamily="34" charset="0"/>
                        </a:rPr>
                        <a:t> </a:t>
                      </a:r>
                      <a:r>
                        <a:rPr lang="en-US" sz="1000" kern="1200" baseline="0" dirty="0" err="1" smtClean="0">
                          <a:solidFill>
                            <a:schemeClr val="dk1"/>
                          </a:solidFill>
                          <a:latin typeface="Arial" panose="020B0604020202020204" pitchFamily="34" charset="0"/>
                          <a:ea typeface="+mn-ea"/>
                          <a:cs typeface="Arial" panose="020B0604020202020204" pitchFamily="34" charset="0"/>
                        </a:rPr>
                        <a:t>Kumble</a:t>
                      </a:r>
                      <a:endParaRPr lang="en-GB" sz="1000" kern="1200" baseline="0" dirty="0" smtClean="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r>
                        <a:rPr lang="en-US" sz="1000" dirty="0" smtClean="0">
                          <a:latin typeface="Arial" panose="020B0604020202020204" pitchFamily="34" charset="0"/>
                          <a:cs typeface="Arial" panose="020B0604020202020204" pitchFamily="34" charset="0"/>
                        </a:rPr>
                        <a:t>Daily</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baseline="0" dirty="0" smtClean="0">
                          <a:latin typeface="Arial" panose="020B0604020202020204" pitchFamily="34" charset="0"/>
                          <a:cs typeface="Arial" panose="020B0604020202020204" pitchFamily="34" charset="0"/>
                        </a:rPr>
                        <a:t>30 minutes</a:t>
                      </a:r>
                      <a:endParaRPr lang="en-US" sz="100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013296500"/>
                  </a:ext>
                </a:extLst>
              </a:tr>
              <a:tr h="1003119">
                <a:tc>
                  <a:txBody>
                    <a:bodyPr/>
                    <a:lstStyle/>
                    <a:p>
                      <a:r>
                        <a:rPr lang="en-US" sz="1000" b="1" baseline="0" dirty="0" smtClean="0">
                          <a:latin typeface="Arial" panose="020B0604020202020204" pitchFamily="34" charset="0"/>
                          <a:cs typeface="Arial" panose="020B0604020202020204" pitchFamily="34" charset="0"/>
                        </a:rPr>
                        <a:t>Tower-Level Update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Track progress against the overall tower level transition plan</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Review exceptions to project plan and propose solutions </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Resolve any escalations / issues impacting project timelines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Sign off on key tollgates for each process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anose="020B0604020202020204" pitchFamily="34" charset="0"/>
                          <a:cs typeface="Arial" panose="020B0604020202020204" pitchFamily="34" charset="0"/>
                        </a:rPr>
                        <a:t>BSWH – </a:t>
                      </a:r>
                      <a:r>
                        <a:rPr lang="en-US" sz="1000" kern="1200" dirty="0" smtClean="0">
                          <a:solidFill>
                            <a:schemeClr val="dk1"/>
                          </a:solidFill>
                          <a:latin typeface="Arial" panose="020B0604020202020204" pitchFamily="34" charset="0"/>
                          <a:ea typeface="+mn-ea"/>
                          <a:cs typeface="Arial" panose="020B0604020202020204" pitchFamily="34" charset="0"/>
                        </a:rPr>
                        <a:t>Dave Jenkin</a:t>
                      </a:r>
                      <a:endParaRPr lang="en-US" sz="1000" kern="1200" baseline="0" dirty="0" smtClean="0">
                        <a:solidFill>
                          <a:schemeClr val="dk1"/>
                        </a:solidFill>
                        <a:latin typeface="Arial" panose="020B0604020202020204" pitchFamily="34" charset="0"/>
                        <a:ea typeface="+mn-ea"/>
                        <a:cs typeface="Arial" panose="020B0604020202020204" pitchFamily="34" charset="0"/>
                      </a:endParaRPr>
                    </a:p>
                    <a:p>
                      <a:endParaRPr lang="en-US" sz="1000" kern="1200" baseline="0" dirty="0" smtClean="0">
                        <a:solidFill>
                          <a:schemeClr val="dk1"/>
                        </a:solidFill>
                        <a:latin typeface="Arial" panose="020B0604020202020204" pitchFamily="34" charset="0"/>
                        <a:ea typeface="+mn-ea"/>
                        <a:cs typeface="Arial" panose="020B0604020202020204" pitchFamily="34" charset="0"/>
                      </a:endParaRPr>
                    </a:p>
                    <a:p>
                      <a:r>
                        <a:rPr lang="en-US" sz="1000" b="1" dirty="0" smtClean="0">
                          <a:latin typeface="Arial" panose="020B0604020202020204" pitchFamily="34" charset="0"/>
                          <a:cs typeface="Arial" panose="020B0604020202020204" pitchFamily="34" charset="0"/>
                        </a:rPr>
                        <a:t>EXL </a:t>
                      </a:r>
                      <a:r>
                        <a:rPr lang="en-US" sz="1000" dirty="0" smtClean="0">
                          <a:latin typeface="Arial" panose="020B0604020202020204" pitchFamily="34" charset="0"/>
                          <a:cs typeface="Arial" panose="020B0604020202020204" pitchFamily="34" charset="0"/>
                        </a:rPr>
                        <a:t>– Yashin</a:t>
                      </a:r>
                      <a:r>
                        <a:rPr lang="en-US" sz="1000" baseline="0" dirty="0" smtClean="0">
                          <a:latin typeface="Arial" panose="020B0604020202020204" pitchFamily="34" charset="0"/>
                          <a:cs typeface="Arial" panose="020B0604020202020204" pitchFamily="34" charset="0"/>
                        </a:rPr>
                        <a:t> Edison, </a:t>
                      </a:r>
                      <a:r>
                        <a:rPr lang="en-US" sz="1000" kern="1200" dirty="0" smtClean="0">
                          <a:solidFill>
                            <a:schemeClr val="dk1"/>
                          </a:solidFill>
                          <a:latin typeface="Arial" panose="020B0604020202020204" pitchFamily="34" charset="0"/>
                          <a:ea typeface="+mn-ea"/>
                          <a:cs typeface="Arial" panose="020B0604020202020204" pitchFamily="34" charset="0"/>
                        </a:rPr>
                        <a:t>Shibu Scariah, Abhay M</a:t>
                      </a:r>
                      <a:endParaRPr lang="en-GB" sz="1000"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Weekly</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30</a:t>
                      </a:r>
                      <a:r>
                        <a:rPr lang="en-US" sz="1000" kern="1200" baseline="0" dirty="0" smtClean="0">
                          <a:solidFill>
                            <a:schemeClr val="dk1"/>
                          </a:solidFill>
                          <a:latin typeface="Arial" panose="020B0604020202020204" pitchFamily="34" charset="0"/>
                          <a:ea typeface="+mn-ea"/>
                          <a:cs typeface="Arial" panose="020B0604020202020204" pitchFamily="34" charset="0"/>
                        </a:rPr>
                        <a:t> minutes</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1618451">
                <a:tc>
                  <a:txBody>
                    <a:bodyPr/>
                    <a:lstStyle/>
                    <a:p>
                      <a:r>
                        <a:rPr lang="en-US" sz="1000" b="1" baseline="0" dirty="0" smtClean="0">
                          <a:latin typeface="Arial" panose="020B0604020202020204" pitchFamily="34" charset="0"/>
                          <a:cs typeface="Arial" panose="020B0604020202020204" pitchFamily="34" charset="0"/>
                        </a:rPr>
                        <a:t>Weekly Transition Governance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Update on progress against transition plans and milestones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Decide on and uphold all key design principles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Ensure adequate resource availability to support transition or transformation efforts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To address any programme level risks and issues or unresolved items from the tower governance </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tx1"/>
                          </a:solidFill>
                          <a:latin typeface="Arial" panose="020B0604020202020204" pitchFamily="34" charset="0"/>
                          <a:ea typeface="+mn-ea"/>
                          <a:cs typeface="Arial" panose="020B0604020202020204" pitchFamily="34" charset="0"/>
                        </a:rPr>
                        <a:t>Key decisions and approve any deviations (via formal change control template) </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anose="020B0604020202020204" pitchFamily="34" charset="0"/>
                          <a:cs typeface="Arial" panose="020B0604020202020204" pitchFamily="34" charset="0"/>
                        </a:rPr>
                        <a:t>BSWH – </a:t>
                      </a:r>
                      <a:r>
                        <a:rPr lang="en-US" sz="1000" i="1" dirty="0" smtClean="0">
                          <a:solidFill>
                            <a:schemeClr val="accent3"/>
                          </a:solidFill>
                          <a:latin typeface="Arial" panose="020B0604020202020204" pitchFamily="34" charset="0"/>
                          <a:cs typeface="Arial" panose="020B0604020202020204" pitchFamily="34" charset="0"/>
                        </a:rPr>
                        <a:t> </a:t>
                      </a:r>
                      <a:r>
                        <a:rPr lang="en-US" sz="1000" kern="1200" baseline="0" dirty="0" smtClean="0">
                          <a:latin typeface="Arial" panose="020B0604020202020204" pitchFamily="34" charset="0"/>
                          <a:cs typeface="Arial" panose="020B0604020202020204" pitchFamily="34" charset="0"/>
                        </a:rPr>
                        <a:t>Bethany. F (Program Director), James. P, </a:t>
                      </a:r>
                      <a:r>
                        <a:rPr lang="en-US" sz="1000" kern="1200" baseline="0" dirty="0" err="1" smtClean="0">
                          <a:latin typeface="Arial" panose="020B0604020202020204" pitchFamily="34" charset="0"/>
                          <a:cs typeface="Arial" panose="020B0604020202020204" pitchFamily="34" charset="0"/>
                        </a:rPr>
                        <a:t>Angie.H</a:t>
                      </a:r>
                      <a:r>
                        <a:rPr lang="en-US" sz="1000" kern="1200" baseline="0" dirty="0" smtClean="0">
                          <a:latin typeface="Arial" panose="020B0604020202020204" pitchFamily="34" charset="0"/>
                          <a:cs typeface="Arial" panose="020B0604020202020204" pitchFamily="34" charset="0"/>
                        </a:rPr>
                        <a:t>, Dave Jenkin</a:t>
                      </a:r>
                      <a:endParaRPr lang="en-US" sz="1000" i="1" dirty="0" smtClean="0">
                        <a:solidFill>
                          <a:schemeClr val="accent3"/>
                        </a:solidFill>
                        <a:latin typeface="Arial" panose="020B0604020202020204" pitchFamily="34" charset="0"/>
                        <a:cs typeface="Arial" panose="020B0604020202020204" pitchFamily="34" charset="0"/>
                      </a:endParaRPr>
                    </a:p>
                    <a:p>
                      <a:endParaRPr lang="en-US" sz="1000" b="0" dirty="0" smtClean="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anose="020B0604020202020204" pitchFamily="34" charset="0"/>
                          <a:cs typeface="Arial" panose="020B0604020202020204" pitchFamily="34" charset="0"/>
                        </a:rPr>
                        <a:t>EXL </a:t>
                      </a:r>
                      <a:r>
                        <a:rPr lang="en-US" sz="1000" dirty="0" smtClean="0">
                          <a:latin typeface="Arial" panose="020B0604020202020204" pitchFamily="34" charset="0"/>
                          <a:cs typeface="Arial" panose="020B0604020202020204" pitchFamily="34" charset="0"/>
                        </a:rPr>
                        <a:t>– Nikhil D (Client Partner)</a:t>
                      </a:r>
                      <a:r>
                        <a:rPr lang="en-GB"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Jordan A (Account mgmt.), Alex A (Service delivery lead), Rishabh J (Account mgmt.), </a:t>
                      </a:r>
                      <a:r>
                        <a:rPr lang="en-US" sz="1000" kern="1200" dirty="0" smtClean="0">
                          <a:solidFill>
                            <a:schemeClr val="dk1"/>
                          </a:solidFill>
                          <a:latin typeface="Arial" panose="020B0604020202020204" pitchFamily="34" charset="0"/>
                          <a:ea typeface="+mn-ea"/>
                          <a:cs typeface="Arial" panose="020B0604020202020204" pitchFamily="34" charset="0"/>
                        </a:rPr>
                        <a:t>Shibu Scariah</a:t>
                      </a:r>
                      <a:r>
                        <a:rPr lang="en-US" sz="1000" dirty="0" smtClean="0">
                          <a:latin typeface="Arial" panose="020B0604020202020204" pitchFamily="34" charset="0"/>
                          <a:cs typeface="Arial" panose="020B0604020202020204" pitchFamily="34" charset="0"/>
                        </a:rPr>
                        <a:t>,  Abhay M (Transition lead)</a:t>
                      </a:r>
                      <a:endParaRPr lang="en-GB" sz="1000"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GB" sz="1000" kern="1200" dirty="0" smtClean="0">
                          <a:solidFill>
                            <a:schemeClr val="dk1"/>
                          </a:solidFill>
                          <a:latin typeface="Arial" panose="020B0604020202020204" pitchFamily="34" charset="0"/>
                          <a:ea typeface="+mn-ea"/>
                          <a:cs typeface="Arial" panose="020B0604020202020204" pitchFamily="34" charset="0"/>
                        </a:rPr>
                        <a:t>Weekly (Friday)</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60 minutes</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968812907"/>
                  </a:ext>
                </a:extLst>
              </a:tr>
            </a:tbl>
          </a:graphicData>
        </a:graphic>
      </p:graphicFrame>
    </p:spTree>
    <p:extLst>
      <p:ext uri="{BB962C8B-B14F-4D97-AF65-F5344CB8AC3E}">
        <p14:creationId xmlns:p14="http://schemas.microsoft.com/office/powerpoint/2010/main" val="80324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Transformation: governance Plan</a:t>
            </a:r>
          </a:p>
        </p:txBody>
      </p:sp>
      <p:graphicFrame>
        <p:nvGraphicFramePr>
          <p:cNvPr id="7" name="Table 6"/>
          <p:cNvGraphicFramePr>
            <a:graphicFrameLocks noGrp="1"/>
          </p:cNvGraphicFramePr>
          <p:nvPr>
            <p:extLst>
              <p:ext uri="{D42A27DB-BD31-4B8C-83A1-F6EECF244321}">
                <p14:modId xmlns:p14="http://schemas.microsoft.com/office/powerpoint/2010/main" val="713702783"/>
              </p:ext>
            </p:extLst>
          </p:nvPr>
        </p:nvGraphicFramePr>
        <p:xfrm>
          <a:off x="327547" y="904165"/>
          <a:ext cx="11206957" cy="3135721"/>
        </p:xfrm>
        <a:graphic>
          <a:graphicData uri="http://schemas.openxmlformats.org/drawingml/2006/table">
            <a:tbl>
              <a:tblPr firstRow="1" bandRow="1"/>
              <a:tblGrid>
                <a:gridCol w="1126398">
                  <a:extLst>
                    <a:ext uri="{9D8B030D-6E8A-4147-A177-3AD203B41FA5}">
                      <a16:colId xmlns:a16="http://schemas.microsoft.com/office/drawing/2014/main" val="4083561695"/>
                    </a:ext>
                  </a:extLst>
                </a:gridCol>
                <a:gridCol w="3849718">
                  <a:extLst>
                    <a:ext uri="{9D8B030D-6E8A-4147-A177-3AD203B41FA5}">
                      <a16:colId xmlns:a16="http://schemas.microsoft.com/office/drawing/2014/main" val="3843887568"/>
                    </a:ext>
                  </a:extLst>
                </a:gridCol>
                <a:gridCol w="4097355">
                  <a:extLst>
                    <a:ext uri="{9D8B030D-6E8A-4147-A177-3AD203B41FA5}">
                      <a16:colId xmlns:a16="http://schemas.microsoft.com/office/drawing/2014/main" val="20000"/>
                    </a:ext>
                  </a:extLst>
                </a:gridCol>
                <a:gridCol w="1066743">
                  <a:extLst>
                    <a:ext uri="{9D8B030D-6E8A-4147-A177-3AD203B41FA5}">
                      <a16:colId xmlns:a16="http://schemas.microsoft.com/office/drawing/2014/main" val="20002"/>
                    </a:ext>
                  </a:extLst>
                </a:gridCol>
                <a:gridCol w="1066743">
                  <a:extLst>
                    <a:ext uri="{9D8B030D-6E8A-4147-A177-3AD203B41FA5}">
                      <a16:colId xmlns:a16="http://schemas.microsoft.com/office/drawing/2014/main" val="1800242886"/>
                    </a:ext>
                  </a:extLst>
                </a:gridCol>
              </a:tblGrid>
              <a:tr h="328140">
                <a:tc>
                  <a:txBody>
                    <a:body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Meeting</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Objective</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Participants</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Frequency</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000" b="1" kern="1200" dirty="0" smtClean="0">
                          <a:solidFill>
                            <a:schemeClr val="lt1"/>
                          </a:solidFill>
                          <a:latin typeface="Arial" panose="020B0604020202020204" pitchFamily="34" charset="0"/>
                          <a:ea typeface="+mn-ea"/>
                          <a:cs typeface="Arial" panose="020B0604020202020204" pitchFamily="34" charset="0"/>
                        </a:rPr>
                        <a:t>Duration</a:t>
                      </a:r>
                      <a:endParaRPr lang="en-GB" sz="1000" b="1" kern="1200" dirty="0">
                        <a:solidFill>
                          <a:schemeClr val="lt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89130">
                <a:tc>
                  <a:txBody>
                    <a:bodyPr/>
                    <a:lstStyle/>
                    <a:p>
                      <a:r>
                        <a:rPr lang="en-US" sz="1000" b="1" baseline="0" dirty="0" smtClean="0">
                          <a:latin typeface="Arial" panose="020B0604020202020204" pitchFamily="34" charset="0"/>
                          <a:cs typeface="Arial" panose="020B0604020202020204" pitchFamily="34" charset="0"/>
                        </a:rPr>
                        <a:t>Project Update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Review progress on solution implementation of vendor statement reconciliation</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Resolve project level roadblocks</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Resolve any escalations / issues impacting project timelines</a:t>
                      </a:r>
                    </a:p>
                    <a:p>
                      <a:pPr marL="171450" lvl="2" indent="-171450" algn="l" defTabSz="914400" rtl="0" eaLnBrk="1"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Sign off on key milestones for each process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a:r>
                        <a:rPr lang="en-US" sz="1000" b="1" kern="1200" dirty="0" smtClean="0">
                          <a:solidFill>
                            <a:schemeClr val="dk1"/>
                          </a:solidFill>
                          <a:latin typeface="Arial" panose="020B0604020202020204" pitchFamily="34" charset="0"/>
                          <a:ea typeface="+mn-ea"/>
                          <a:cs typeface="Arial" panose="020B0604020202020204" pitchFamily="34" charset="0"/>
                        </a:rPr>
                        <a:t>BSWH</a:t>
                      </a:r>
                      <a:r>
                        <a:rPr lang="en-US" sz="1000" kern="1200" dirty="0" smtClean="0">
                          <a:solidFill>
                            <a:schemeClr val="dk1"/>
                          </a:solidFill>
                          <a:latin typeface="Arial" panose="020B0604020202020204" pitchFamily="34" charset="0"/>
                          <a:ea typeface="+mn-ea"/>
                          <a:cs typeface="Arial" panose="020B0604020202020204" pitchFamily="34" charset="0"/>
                        </a:rPr>
                        <a:t> – Dave Jenkin, Cindy </a:t>
                      </a:r>
                      <a:r>
                        <a:rPr lang="en-US" sz="1000" kern="1200" dirty="0" err="1" smtClean="0">
                          <a:solidFill>
                            <a:schemeClr val="dk1"/>
                          </a:solidFill>
                          <a:latin typeface="Arial" panose="020B0604020202020204" pitchFamily="34" charset="0"/>
                          <a:ea typeface="+mn-ea"/>
                          <a:cs typeface="Arial" panose="020B0604020202020204" pitchFamily="34" charset="0"/>
                        </a:rPr>
                        <a:t>Novey</a:t>
                      </a:r>
                      <a:r>
                        <a:rPr lang="en-US" sz="1000" kern="1200" dirty="0" smtClean="0">
                          <a:solidFill>
                            <a:schemeClr val="dk1"/>
                          </a:solidFill>
                          <a:latin typeface="Arial" panose="020B0604020202020204" pitchFamily="34" charset="0"/>
                          <a:ea typeface="+mn-ea"/>
                          <a:cs typeface="Arial" panose="020B0604020202020204" pitchFamily="34" charset="0"/>
                        </a:rPr>
                        <a:t>, </a:t>
                      </a:r>
                      <a:r>
                        <a:rPr lang="en-US" sz="1000" kern="1200" dirty="0" err="1" smtClean="0">
                          <a:solidFill>
                            <a:schemeClr val="dk1"/>
                          </a:solidFill>
                          <a:latin typeface="Arial" panose="020B0604020202020204" pitchFamily="34" charset="0"/>
                          <a:ea typeface="+mn-ea"/>
                          <a:cs typeface="Arial" panose="020B0604020202020204" pitchFamily="34" charset="0"/>
                        </a:rPr>
                        <a:t>Charlynn</a:t>
                      </a:r>
                      <a:r>
                        <a:rPr lang="en-US" sz="1000" kern="1200" dirty="0" smtClean="0">
                          <a:solidFill>
                            <a:schemeClr val="dk1"/>
                          </a:solidFill>
                          <a:latin typeface="Arial" panose="020B0604020202020204" pitchFamily="34" charset="0"/>
                          <a:ea typeface="+mn-ea"/>
                          <a:cs typeface="Arial" panose="020B0604020202020204" pitchFamily="34" charset="0"/>
                        </a:rPr>
                        <a:t> </a:t>
                      </a:r>
                      <a:r>
                        <a:rPr lang="en-US" sz="1000" kern="1200" dirty="0" err="1" smtClean="0">
                          <a:solidFill>
                            <a:schemeClr val="dk1"/>
                          </a:solidFill>
                          <a:latin typeface="Arial" panose="020B0604020202020204" pitchFamily="34" charset="0"/>
                          <a:ea typeface="+mn-ea"/>
                          <a:cs typeface="Arial" panose="020B0604020202020204" pitchFamily="34" charset="0"/>
                        </a:rPr>
                        <a:t>Mader</a:t>
                      </a:r>
                      <a:r>
                        <a:rPr lang="en-US" sz="1000" kern="1200" dirty="0" smtClean="0">
                          <a:solidFill>
                            <a:schemeClr val="dk1"/>
                          </a:solidFill>
                          <a:latin typeface="Arial" panose="020B0604020202020204" pitchFamily="34" charset="0"/>
                          <a:ea typeface="+mn-ea"/>
                          <a:cs typeface="Arial" panose="020B0604020202020204" pitchFamily="34" charset="0"/>
                        </a:rPr>
                        <a:t>, April Spoon, Marc B, Dorothy C</a:t>
                      </a:r>
                    </a:p>
                    <a:p>
                      <a:endParaRPr lang="en-US" sz="1000" kern="1200" dirty="0" smtClean="0">
                        <a:solidFill>
                          <a:schemeClr val="dk1"/>
                        </a:solidFill>
                        <a:latin typeface="Arial" panose="020B0604020202020204" pitchFamily="34" charset="0"/>
                        <a:ea typeface="+mn-ea"/>
                        <a:cs typeface="Arial" panose="020B0604020202020204" pitchFamily="34" charset="0"/>
                      </a:endParaRPr>
                    </a:p>
                    <a:p>
                      <a:r>
                        <a:rPr lang="en-US" sz="1000" b="1" kern="1200" dirty="0" smtClean="0">
                          <a:solidFill>
                            <a:schemeClr val="dk1"/>
                          </a:solidFill>
                          <a:latin typeface="Arial" panose="020B0604020202020204" pitchFamily="34" charset="0"/>
                          <a:ea typeface="+mn-ea"/>
                          <a:cs typeface="Arial" panose="020B0604020202020204" pitchFamily="34" charset="0"/>
                        </a:rPr>
                        <a:t>EXL</a:t>
                      </a:r>
                      <a:r>
                        <a:rPr lang="en-US" sz="1000" kern="1200" dirty="0" smtClean="0">
                          <a:solidFill>
                            <a:schemeClr val="dk1"/>
                          </a:solidFill>
                          <a:latin typeface="Arial" panose="020B0604020202020204" pitchFamily="34" charset="0"/>
                          <a:ea typeface="+mn-ea"/>
                          <a:cs typeface="Arial" panose="020B0604020202020204" pitchFamily="34" charset="0"/>
                        </a:rPr>
                        <a:t> – Suri Babu K, Shibu Scariah, Ramnath S, Muhammed P, Yashin E, Shagun John(Transition manager), </a:t>
                      </a:r>
                      <a:r>
                        <a:rPr lang="en-US" sz="1000" kern="1200" dirty="0" err="1" smtClean="0">
                          <a:solidFill>
                            <a:schemeClr val="dk1"/>
                          </a:solidFill>
                          <a:latin typeface="Arial" panose="020B0604020202020204" pitchFamily="34" charset="0"/>
                          <a:ea typeface="+mn-ea"/>
                          <a:cs typeface="Arial" panose="020B0604020202020204" pitchFamily="34" charset="0"/>
                        </a:rPr>
                        <a:t>Febin</a:t>
                      </a:r>
                      <a:r>
                        <a:rPr lang="en-US" sz="1000" kern="1200" dirty="0" smtClean="0">
                          <a:solidFill>
                            <a:schemeClr val="dk1"/>
                          </a:solidFill>
                          <a:latin typeface="Arial" panose="020B0604020202020204" pitchFamily="34" charset="0"/>
                          <a:ea typeface="+mn-ea"/>
                          <a:cs typeface="Arial" panose="020B0604020202020204" pitchFamily="34" charset="0"/>
                        </a:rPr>
                        <a:t> K A</a:t>
                      </a:r>
                      <a:endParaRPr lang="en-GB" sz="1000" kern="1200" dirty="0" smtClean="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r>
                        <a:rPr lang="en-US" sz="1000" dirty="0" smtClean="0">
                          <a:latin typeface="Arial" panose="020B0604020202020204" pitchFamily="34" charset="0"/>
                          <a:cs typeface="Arial" panose="020B0604020202020204" pitchFamily="34" charset="0"/>
                        </a:rPr>
                        <a:t>Weekly</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baseline="0" dirty="0" smtClean="0">
                          <a:latin typeface="Arial" panose="020B0604020202020204" pitchFamily="34" charset="0"/>
                          <a:cs typeface="Arial" panose="020B0604020202020204" pitchFamily="34" charset="0"/>
                        </a:rPr>
                        <a:t>15 minutes</a:t>
                      </a:r>
                      <a:endParaRPr lang="en-US" sz="100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013296500"/>
                  </a:ext>
                </a:extLst>
              </a:tr>
              <a:tr h="1618451">
                <a:tc>
                  <a:txBody>
                    <a:bodyPr/>
                    <a:lstStyle/>
                    <a:p>
                      <a:r>
                        <a:rPr lang="en-US" sz="1000" b="1" baseline="0" dirty="0" smtClean="0">
                          <a:latin typeface="Arial" panose="020B0604020202020204" pitchFamily="34" charset="0"/>
                          <a:cs typeface="Arial" panose="020B0604020202020204" pitchFamily="34" charset="0"/>
                        </a:rPr>
                        <a:t>Weekly Transition Governance</a:t>
                      </a:r>
                      <a:endParaRPr lang="en-GB" sz="1000" b="1" baseline="0" dirty="0" smtClean="0">
                        <a:latin typeface="Arial" panose="020B0604020202020204" pitchFamily="34" charset="0"/>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Update on progress against transition plans and milestones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Decide on and uphold all key design principles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Ensure adequate resource availability to support transition or transformation efforts</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To address any </a:t>
                      </a:r>
                      <a:r>
                        <a:rPr lang="en-US" sz="1000" kern="1200" dirty="0" err="1" smtClean="0">
                          <a:solidFill>
                            <a:schemeClr val="dk1"/>
                          </a:solidFill>
                          <a:latin typeface="Arial" panose="020B0604020202020204" pitchFamily="34" charset="0"/>
                          <a:ea typeface="+mn-ea"/>
                          <a:cs typeface="Arial" panose="020B0604020202020204" pitchFamily="34" charset="0"/>
                        </a:rPr>
                        <a:t>programme</a:t>
                      </a:r>
                      <a:r>
                        <a:rPr lang="en-US" sz="1000" kern="1200" dirty="0" smtClean="0">
                          <a:solidFill>
                            <a:schemeClr val="dk1"/>
                          </a:solidFill>
                          <a:latin typeface="Arial" panose="020B0604020202020204" pitchFamily="34" charset="0"/>
                          <a:ea typeface="+mn-ea"/>
                          <a:cs typeface="Arial" panose="020B0604020202020204" pitchFamily="34" charset="0"/>
                        </a:rPr>
                        <a:t> level risks and issues or unresolved items from the tower governance </a:t>
                      </a:r>
                    </a:p>
                    <a:p>
                      <a:pPr marL="171450" lvl="2" indent="-171450" algn="l" defTabSz="914400" rtl="0" eaLnBrk="1" fontAlgn="base" latinLnBrk="0" hangingPunct="1">
                        <a:lnSpc>
                          <a:spcPct val="100000"/>
                        </a:lnSpc>
                        <a:spcBef>
                          <a:spcPts val="100"/>
                        </a:spcBef>
                        <a:spcAft>
                          <a:spcPts val="100"/>
                        </a:spcAft>
                        <a:buClr>
                          <a:schemeClr val="accent3"/>
                        </a:buClr>
                        <a:buSzPct val="100000"/>
                        <a:buFont typeface="Arial" panose="020B0604020202020204" pitchFamily="34" charset="0"/>
                        <a:buChar char="•"/>
                        <a:defRPr/>
                      </a:pPr>
                      <a:r>
                        <a:rPr lang="en-US" sz="1000" kern="1200" dirty="0" smtClean="0">
                          <a:solidFill>
                            <a:schemeClr val="dk1"/>
                          </a:solidFill>
                          <a:latin typeface="Arial" panose="020B0604020202020204" pitchFamily="34" charset="0"/>
                          <a:ea typeface="+mn-ea"/>
                          <a:cs typeface="Arial" panose="020B0604020202020204" pitchFamily="34" charset="0"/>
                        </a:rPr>
                        <a:t>Key decisions and approve any deviations (via formal change control template) </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1" kern="1200" dirty="0" smtClean="0">
                          <a:solidFill>
                            <a:schemeClr val="dk1"/>
                          </a:solidFill>
                          <a:latin typeface="Arial" panose="020B0604020202020204" pitchFamily="34" charset="0"/>
                          <a:ea typeface="+mn-ea"/>
                          <a:cs typeface="Arial" panose="020B0604020202020204" pitchFamily="34" charset="0"/>
                        </a:rPr>
                        <a:t>BSWH</a:t>
                      </a:r>
                      <a:r>
                        <a:rPr lang="en-US" sz="1000" kern="1200" dirty="0" smtClean="0">
                          <a:solidFill>
                            <a:schemeClr val="dk1"/>
                          </a:solidFill>
                          <a:latin typeface="Arial" panose="020B0604020202020204" pitchFamily="34" charset="0"/>
                          <a:ea typeface="+mn-ea"/>
                          <a:cs typeface="Arial" panose="020B0604020202020204" pitchFamily="34" charset="0"/>
                        </a:rPr>
                        <a:t> –  Bethany. F (Program Director), James. P, </a:t>
                      </a:r>
                      <a:r>
                        <a:rPr lang="en-US" sz="1000" kern="1200" dirty="0" err="1" smtClean="0">
                          <a:solidFill>
                            <a:schemeClr val="dk1"/>
                          </a:solidFill>
                          <a:latin typeface="Arial" panose="020B0604020202020204" pitchFamily="34" charset="0"/>
                          <a:ea typeface="+mn-ea"/>
                          <a:cs typeface="Arial" panose="020B0604020202020204" pitchFamily="34" charset="0"/>
                        </a:rPr>
                        <a:t>Angie.H</a:t>
                      </a:r>
                      <a:r>
                        <a:rPr lang="en-US" sz="1000" kern="1200" dirty="0" smtClean="0">
                          <a:solidFill>
                            <a:schemeClr val="dk1"/>
                          </a:solidFill>
                          <a:latin typeface="Arial" panose="020B0604020202020204" pitchFamily="34" charset="0"/>
                          <a:ea typeface="+mn-ea"/>
                          <a:cs typeface="Arial" panose="020B0604020202020204" pitchFamily="34" charset="0"/>
                        </a:rPr>
                        <a:t>, Dave Jenkin</a:t>
                      </a:r>
                    </a:p>
                    <a:p>
                      <a:endParaRPr lang="en-US" sz="1000" kern="1200" dirty="0" smtClean="0">
                        <a:solidFill>
                          <a:schemeClr val="dk1"/>
                        </a:solidFill>
                        <a:latin typeface="Arial" panose="020B0604020202020204" pitchFamily="34" charset="0"/>
                        <a:ea typeface="+mn-ea"/>
                        <a:cs typeface="Arial" panose="020B0604020202020204" pitchFamily="34" charset="0"/>
                      </a:endParaRPr>
                    </a:p>
                    <a:p>
                      <a:r>
                        <a:rPr lang="en-US" sz="1000" b="1" kern="1200" dirty="0" smtClean="0">
                          <a:solidFill>
                            <a:schemeClr val="dk1"/>
                          </a:solidFill>
                          <a:latin typeface="Arial" panose="020B0604020202020204" pitchFamily="34" charset="0"/>
                          <a:ea typeface="+mn-ea"/>
                          <a:cs typeface="Arial" panose="020B0604020202020204" pitchFamily="34" charset="0"/>
                        </a:rPr>
                        <a:t>EXL</a:t>
                      </a:r>
                      <a:r>
                        <a:rPr lang="en-US" sz="1000" kern="1200" dirty="0" smtClean="0">
                          <a:solidFill>
                            <a:schemeClr val="dk1"/>
                          </a:solidFill>
                          <a:latin typeface="Arial" panose="020B0604020202020204" pitchFamily="34" charset="0"/>
                          <a:ea typeface="+mn-ea"/>
                          <a:cs typeface="Arial" panose="020B0604020202020204" pitchFamily="34" charset="0"/>
                        </a:rPr>
                        <a:t> – Nikhil D (Client Partner)</a:t>
                      </a:r>
                      <a:r>
                        <a:rPr lang="en-GB" sz="1000" kern="1200" dirty="0" smtClean="0">
                          <a:solidFill>
                            <a:schemeClr val="dk1"/>
                          </a:solidFill>
                          <a:latin typeface="Arial" panose="020B0604020202020204" pitchFamily="34" charset="0"/>
                          <a:ea typeface="+mn-ea"/>
                          <a:cs typeface="Arial" panose="020B0604020202020204" pitchFamily="34" charset="0"/>
                        </a:rPr>
                        <a:t>, </a:t>
                      </a:r>
                      <a:r>
                        <a:rPr lang="en-US" sz="1000" kern="1200" dirty="0" smtClean="0">
                          <a:solidFill>
                            <a:schemeClr val="dk1"/>
                          </a:solidFill>
                          <a:latin typeface="Arial" panose="020B0604020202020204" pitchFamily="34" charset="0"/>
                          <a:ea typeface="+mn-ea"/>
                          <a:cs typeface="Arial" panose="020B0604020202020204" pitchFamily="34" charset="0"/>
                        </a:rPr>
                        <a:t>Jordan A (Account mgmt.), Alex A (Service delivery lead), Rishabh J (Account mgmt.), Shibu</a:t>
                      </a:r>
                      <a:r>
                        <a:rPr lang="en-US" sz="1000" kern="1200" baseline="0" dirty="0" smtClean="0">
                          <a:solidFill>
                            <a:schemeClr val="dk1"/>
                          </a:solidFill>
                          <a:latin typeface="Arial" panose="020B0604020202020204" pitchFamily="34" charset="0"/>
                          <a:ea typeface="+mn-ea"/>
                          <a:cs typeface="Arial" panose="020B0604020202020204" pitchFamily="34" charset="0"/>
                        </a:rPr>
                        <a:t> S</a:t>
                      </a:r>
                      <a:r>
                        <a:rPr lang="en-US" sz="1000" kern="1200" dirty="0" smtClean="0">
                          <a:solidFill>
                            <a:schemeClr val="dk1"/>
                          </a:solidFill>
                          <a:latin typeface="Arial" panose="020B0604020202020204" pitchFamily="34" charset="0"/>
                          <a:ea typeface="+mn-ea"/>
                          <a:cs typeface="Arial" panose="020B0604020202020204" pitchFamily="34" charset="0"/>
                        </a:rPr>
                        <a:t>,  Abhay M (Transition lead), Suri Babu K, Ramnath S</a:t>
                      </a:r>
                      <a:endParaRPr lang="en-GB" sz="1000" kern="1200" dirty="0" smtClean="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GB" sz="1000" kern="1200" dirty="0" smtClean="0">
                          <a:solidFill>
                            <a:schemeClr val="dk1"/>
                          </a:solidFill>
                          <a:latin typeface="Arial" panose="020B0604020202020204" pitchFamily="34" charset="0"/>
                          <a:ea typeface="+mn-ea"/>
                          <a:cs typeface="Arial" panose="020B0604020202020204" pitchFamily="34" charset="0"/>
                        </a:rPr>
                        <a:t>Weekly (Friday)</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1000" kern="1200" dirty="0" smtClean="0">
                          <a:solidFill>
                            <a:schemeClr val="dk1"/>
                          </a:solidFill>
                          <a:latin typeface="Arial" panose="020B0604020202020204" pitchFamily="34" charset="0"/>
                          <a:ea typeface="+mn-ea"/>
                          <a:cs typeface="Arial" panose="020B0604020202020204" pitchFamily="34" charset="0"/>
                        </a:rPr>
                        <a:t>60 minutes</a:t>
                      </a:r>
                      <a:endParaRPr lang="en-GB" sz="1000" kern="1200" dirty="0">
                        <a:solidFill>
                          <a:schemeClr val="dk1"/>
                        </a:solidFill>
                        <a:latin typeface="Arial" panose="020B0604020202020204" pitchFamily="34" charset="0"/>
                        <a:ea typeface="+mn-ea"/>
                        <a:cs typeface="Arial" panose="020B0604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968812907"/>
                  </a:ext>
                </a:extLst>
              </a:tr>
            </a:tbl>
          </a:graphicData>
        </a:graphic>
      </p:graphicFrame>
    </p:spTree>
    <p:extLst>
      <p:ext uri="{BB962C8B-B14F-4D97-AF65-F5344CB8AC3E}">
        <p14:creationId xmlns:p14="http://schemas.microsoft.com/office/powerpoint/2010/main" val="75814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General Ledger- Escalation Matrix</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83623366"/>
              </p:ext>
            </p:extLst>
          </p:nvPr>
        </p:nvGraphicFramePr>
        <p:xfrm>
          <a:off x="171784" y="839034"/>
          <a:ext cx="11676225" cy="2453640"/>
        </p:xfrm>
        <a:graphic>
          <a:graphicData uri="http://schemas.openxmlformats.org/drawingml/2006/table">
            <a:tbl>
              <a:tblPr firstRow="1" bandRow="1">
                <a:tableStyleId>{5C22544A-7EE6-4342-B048-85BDC9FD1C3A}</a:tableStyleId>
              </a:tblPr>
              <a:tblGrid>
                <a:gridCol w="3224559">
                  <a:extLst>
                    <a:ext uri="{9D8B030D-6E8A-4147-A177-3AD203B41FA5}">
                      <a16:colId xmlns:a16="http://schemas.microsoft.com/office/drawing/2014/main" val="1108444057"/>
                    </a:ext>
                  </a:extLst>
                </a:gridCol>
                <a:gridCol w="2625634">
                  <a:extLst>
                    <a:ext uri="{9D8B030D-6E8A-4147-A177-3AD203B41FA5}">
                      <a16:colId xmlns:a16="http://schemas.microsoft.com/office/drawing/2014/main" val="2419764647"/>
                    </a:ext>
                  </a:extLst>
                </a:gridCol>
                <a:gridCol w="5826032">
                  <a:extLst>
                    <a:ext uri="{9D8B030D-6E8A-4147-A177-3AD203B41FA5}">
                      <a16:colId xmlns:a16="http://schemas.microsoft.com/office/drawing/2014/main" val="998080636"/>
                    </a:ext>
                  </a:extLst>
                </a:gridCol>
              </a:tblGrid>
              <a:tr h="160073">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BSWH - CTX Hospitals &amp; Clinics + FA, Health Texas Clinics + FA,</a:t>
                      </a:r>
                      <a:r>
                        <a:rPr lang="en-US" sz="1100" baseline="0" dirty="0" smtClean="0">
                          <a:solidFill>
                            <a:schemeClr val="bg1"/>
                          </a:solidFill>
                        </a:rPr>
                        <a:t> Leases </a:t>
                      </a:r>
                      <a:endParaRPr lang="en-US" sz="1100" dirty="0" smtClean="0">
                        <a:solidFill>
                          <a:schemeClr val="bg1"/>
                        </a:solidFill>
                      </a:endParaRPr>
                    </a:p>
                  </a:txBody>
                  <a:tcPr anchor="ctr"/>
                </a:tc>
                <a:tc hMerge="1">
                  <a:txBody>
                    <a:bodyPr/>
                    <a:lstStyle/>
                    <a:p>
                      <a:pPr algn="ctr"/>
                      <a:endParaRPr lang="en-GB" sz="1100" dirty="0"/>
                    </a:p>
                  </a:txBody>
                  <a:tcPr anchor="ctr"/>
                </a:tc>
                <a:tc hMerge="1">
                  <a:txBody>
                    <a:bodyPr/>
                    <a:lstStyle/>
                    <a:p>
                      <a:pPr algn="ctr"/>
                      <a:endParaRPr lang="en-GB" sz="1100" dirty="0"/>
                    </a:p>
                  </a:txBody>
                  <a:tcPr anchor="ctr"/>
                </a:tc>
                <a:extLst>
                  <a:ext uri="{0D108BD9-81ED-4DB2-BD59-A6C34878D82A}">
                    <a16:rowId xmlns:a16="http://schemas.microsoft.com/office/drawing/2014/main" val="2175749080"/>
                  </a:ext>
                </a:extLst>
              </a:tr>
              <a:tr h="160073">
                <a:tc>
                  <a:txBody>
                    <a:bodyPr/>
                    <a:lstStyle/>
                    <a:p>
                      <a:pPr algn="ctr"/>
                      <a:r>
                        <a:rPr lang="en-US" sz="1100" b="1" dirty="0" smtClean="0"/>
                        <a:t>Level 1</a:t>
                      </a:r>
                      <a:endParaRPr lang="en-GB" sz="1100" b="1" dirty="0"/>
                    </a:p>
                  </a:txBody>
                  <a:tcPr anchor="ctr"/>
                </a:tc>
                <a:tc>
                  <a:txBody>
                    <a:bodyPr/>
                    <a:lstStyle/>
                    <a:p>
                      <a:pPr algn="ctr"/>
                      <a:r>
                        <a:rPr lang="en-US" sz="1100" b="1" dirty="0" smtClean="0"/>
                        <a:t>Level 2</a:t>
                      </a:r>
                      <a:endParaRPr lang="en-GB" sz="1100" b="1" dirty="0"/>
                    </a:p>
                  </a:txBody>
                  <a:tcPr anchor="ctr"/>
                </a:tc>
                <a:tc>
                  <a:txBody>
                    <a:bodyPr/>
                    <a:lstStyle/>
                    <a:p>
                      <a:pPr algn="ctr"/>
                      <a:r>
                        <a:rPr lang="en-US" sz="1100" b="1" dirty="0" smtClean="0"/>
                        <a:t>Level 3</a:t>
                      </a:r>
                      <a:endParaRPr lang="en-GB" sz="1100" b="1" dirty="0"/>
                    </a:p>
                  </a:txBody>
                  <a:tcPr anchor="ctr"/>
                </a:tc>
                <a:extLst>
                  <a:ext uri="{0D108BD9-81ED-4DB2-BD59-A6C34878D82A}">
                    <a16:rowId xmlns:a16="http://schemas.microsoft.com/office/drawing/2014/main" val="3996582444"/>
                  </a:ext>
                </a:extLst>
              </a:tr>
              <a:tr h="16101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ysClr val="windowText" lastClr="000000">
                              <a:hueOff val="0"/>
                              <a:satOff val="0"/>
                              <a:lumOff val="0"/>
                              <a:alphaOff val="0"/>
                            </a:sysClr>
                          </a:solidFill>
                          <a:latin typeface="+mn-lt"/>
                        </a:rPr>
                        <a:t>Name</a:t>
                      </a:r>
                      <a:r>
                        <a:rPr lang="en-US" sz="1100" b="0" dirty="0" smtClean="0">
                          <a:solidFill>
                            <a:sysClr val="windowText" lastClr="000000">
                              <a:hueOff val="0"/>
                              <a:satOff val="0"/>
                              <a:lumOff val="0"/>
                              <a:alphaOff val="0"/>
                            </a:sysClr>
                          </a:solidFill>
                          <a:latin typeface="+mn-lt"/>
                        </a:rPr>
                        <a:t>: TBD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smtClean="0">
                        <a:solidFill>
                          <a:sysClr val="windowText" lastClr="000000">
                            <a:hueOff val="0"/>
                            <a:satOff val="0"/>
                            <a:lumOff val="0"/>
                            <a:alphaOff val="0"/>
                          </a:sysClr>
                        </a:solidFill>
                        <a:latin typeface="+mn-lt"/>
                      </a:endParaRPr>
                    </a:p>
                    <a:p>
                      <a:pPr algn="l"/>
                      <a:r>
                        <a:rPr lang="en-US" sz="1100" b="1" dirty="0" smtClean="0">
                          <a:solidFill>
                            <a:sysClr val="windowText" lastClr="000000">
                              <a:hueOff val="0"/>
                              <a:satOff val="0"/>
                              <a:lumOff val="0"/>
                              <a:alphaOff val="0"/>
                            </a:sysClr>
                          </a:solidFill>
                          <a:latin typeface="+mn-lt"/>
                        </a:rPr>
                        <a:t>Designation</a:t>
                      </a:r>
                      <a:r>
                        <a:rPr lang="en-US" sz="1100" b="0" dirty="0" smtClean="0">
                          <a:solidFill>
                            <a:sysClr val="windowText" lastClr="000000">
                              <a:hueOff val="0"/>
                              <a:satOff val="0"/>
                              <a:lumOff val="0"/>
                              <a:alphaOff val="0"/>
                            </a:sysClr>
                          </a:solidFill>
                          <a:latin typeface="+mn-lt"/>
                        </a:rPr>
                        <a:t>: Cluster Managers</a:t>
                      </a:r>
                    </a:p>
                    <a:p>
                      <a:pPr algn="l"/>
                      <a:endParaRPr lang="en-US" sz="1100" b="0" dirty="0" smtClean="0">
                        <a:solidFill>
                          <a:sysClr val="windowText" lastClr="000000">
                            <a:hueOff val="0"/>
                            <a:satOff val="0"/>
                            <a:lumOff val="0"/>
                            <a:alphaOff val="0"/>
                          </a:sysClr>
                        </a:solidFill>
                        <a:latin typeface="+mn-lt"/>
                      </a:endParaRPr>
                    </a:p>
                    <a:p>
                      <a:pPr algn="l"/>
                      <a:r>
                        <a:rPr lang="en-US" sz="1100" b="1" i="0" u="none" strike="noStrike" dirty="0" smtClean="0">
                          <a:solidFill>
                            <a:srgbClr val="3A3838"/>
                          </a:solidFill>
                          <a:effectLst/>
                          <a:latin typeface="+mn-lt"/>
                          <a:cs typeface="Arial" panose="020B0604020202020204" pitchFamily="34" charset="0"/>
                        </a:rPr>
                        <a:t>Email : </a:t>
                      </a:r>
                      <a:r>
                        <a:rPr lang="en-US" sz="1100" b="0" i="0" u="none" strike="noStrike" dirty="0" smtClean="0">
                          <a:solidFill>
                            <a:srgbClr val="3A3838"/>
                          </a:solidFill>
                          <a:effectLst/>
                          <a:latin typeface="+mn-lt"/>
                          <a:cs typeface="Arial" panose="020B0604020202020204" pitchFamily="34" charset="0"/>
                        </a:rPr>
                        <a:t>TBD</a:t>
                      </a:r>
                    </a:p>
                    <a:p>
                      <a:pPr algn="l"/>
                      <a:endParaRPr lang="en-US" sz="1100" b="0" dirty="0" smtClean="0">
                        <a:solidFill>
                          <a:sysClr val="windowText" lastClr="000000">
                            <a:hueOff val="0"/>
                            <a:satOff val="0"/>
                            <a:lumOff val="0"/>
                            <a:alphaOff val="0"/>
                          </a:sysClr>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ysClr val="windowText" lastClr="000000">
                              <a:hueOff val="0"/>
                              <a:satOff val="0"/>
                              <a:lumOff val="0"/>
                              <a:alphaOff val="0"/>
                            </a:sysClr>
                          </a:solidFill>
                          <a:latin typeface="+mn-lt"/>
                        </a:rPr>
                        <a:t>Name</a:t>
                      </a:r>
                      <a:r>
                        <a:rPr lang="en-US" sz="1100" b="0" dirty="0" smtClean="0">
                          <a:solidFill>
                            <a:sysClr val="windowText" lastClr="000000">
                              <a:hueOff val="0"/>
                              <a:satOff val="0"/>
                              <a:lumOff val="0"/>
                              <a:alphaOff val="0"/>
                            </a:sysClr>
                          </a:solidFill>
                          <a:latin typeface="+mn-lt"/>
                        </a:rPr>
                        <a:t>:</a:t>
                      </a:r>
                      <a:r>
                        <a:rPr lang="en-US" sz="1100" b="0" baseline="0" dirty="0" smtClean="0">
                          <a:solidFill>
                            <a:sysClr val="windowText" lastClr="000000">
                              <a:hueOff val="0"/>
                              <a:satOff val="0"/>
                              <a:lumOff val="0"/>
                              <a:alphaOff val="0"/>
                            </a:sysClr>
                          </a:solidFill>
                          <a:latin typeface="+mn-lt"/>
                        </a:rPr>
                        <a:t> </a:t>
                      </a:r>
                      <a:r>
                        <a:rPr lang="en-US" sz="1100" b="0" kern="1200" dirty="0" smtClean="0">
                          <a:solidFill>
                            <a:sysClr val="windowText" lastClr="000000">
                              <a:hueOff val="0"/>
                              <a:satOff val="0"/>
                              <a:lumOff val="0"/>
                              <a:alphaOff val="0"/>
                            </a:sysClr>
                          </a:solidFill>
                          <a:latin typeface="+mn-lt"/>
                          <a:ea typeface="+mn-ea"/>
                          <a:cs typeface="+mn-cs"/>
                        </a:rPr>
                        <a:t>Mike Bray, Laurie </a:t>
                      </a:r>
                      <a:r>
                        <a:rPr lang="en-US" sz="1100" b="0" kern="1200" dirty="0" err="1" smtClean="0">
                          <a:solidFill>
                            <a:sysClr val="windowText" lastClr="000000">
                              <a:hueOff val="0"/>
                              <a:satOff val="0"/>
                              <a:lumOff val="0"/>
                              <a:alphaOff val="0"/>
                            </a:sysClr>
                          </a:solidFill>
                          <a:latin typeface="+mn-lt"/>
                          <a:ea typeface="+mn-ea"/>
                          <a:cs typeface="+mn-cs"/>
                        </a:rPr>
                        <a:t>Hengst,Carrie</a:t>
                      </a:r>
                      <a:r>
                        <a:rPr lang="en-US" sz="1100" b="0" kern="1200" dirty="0" smtClean="0">
                          <a:solidFill>
                            <a:sysClr val="windowText" lastClr="000000">
                              <a:hueOff val="0"/>
                              <a:satOff val="0"/>
                              <a:lumOff val="0"/>
                              <a:alphaOff val="0"/>
                            </a:sysClr>
                          </a:solidFill>
                          <a:latin typeface="+mn-lt"/>
                          <a:ea typeface="+mn-ea"/>
                          <a:cs typeface="+mn-cs"/>
                        </a:rPr>
                        <a:t> </a:t>
                      </a:r>
                      <a:r>
                        <a:rPr lang="en-US" sz="1100" b="0" kern="1200" dirty="0" err="1" smtClean="0">
                          <a:solidFill>
                            <a:sysClr val="windowText" lastClr="000000">
                              <a:hueOff val="0"/>
                              <a:satOff val="0"/>
                              <a:lumOff val="0"/>
                              <a:alphaOff val="0"/>
                            </a:sysClr>
                          </a:solidFill>
                          <a:latin typeface="+mn-lt"/>
                          <a:ea typeface="+mn-ea"/>
                          <a:cs typeface="+mn-cs"/>
                        </a:rPr>
                        <a:t>Theis</a:t>
                      </a:r>
                      <a:endParaRPr lang="en-US" sz="1100" b="0" kern="1200" dirty="0" smtClean="0">
                        <a:solidFill>
                          <a:sysClr val="windowText" lastClr="000000">
                            <a:hueOff val="0"/>
                            <a:satOff val="0"/>
                            <a:lumOff val="0"/>
                            <a:alphaOff val="0"/>
                          </a:sys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smtClean="0">
                        <a:solidFill>
                          <a:sysClr val="windowText" lastClr="000000">
                            <a:hueOff val="0"/>
                            <a:satOff val="0"/>
                            <a:lumOff val="0"/>
                            <a:alphaOff val="0"/>
                          </a:sysClr>
                        </a:solidFill>
                        <a:latin typeface="+mn-lt"/>
                      </a:endParaRPr>
                    </a:p>
                    <a:p>
                      <a:pPr algn="l"/>
                      <a:r>
                        <a:rPr lang="en-US" sz="1100" b="1" dirty="0" smtClean="0">
                          <a:solidFill>
                            <a:sysClr val="windowText" lastClr="000000">
                              <a:hueOff val="0"/>
                              <a:satOff val="0"/>
                              <a:lumOff val="0"/>
                              <a:alphaOff val="0"/>
                            </a:sysClr>
                          </a:solidFill>
                          <a:latin typeface="+mn-lt"/>
                        </a:rPr>
                        <a:t>Designation</a:t>
                      </a:r>
                      <a:r>
                        <a:rPr lang="en-US" sz="1100" b="0" dirty="0" smtClean="0">
                          <a:solidFill>
                            <a:sysClr val="windowText" lastClr="000000">
                              <a:hueOff val="0"/>
                              <a:satOff val="0"/>
                              <a:lumOff val="0"/>
                              <a:alphaOff val="0"/>
                            </a:sysClr>
                          </a:solidFill>
                          <a:latin typeface="+mn-lt"/>
                        </a:rPr>
                        <a:t>: Process Owners</a:t>
                      </a:r>
                    </a:p>
                    <a:p>
                      <a:pPr algn="l"/>
                      <a:endParaRPr lang="en-US" sz="1100" b="0" dirty="0" smtClean="0">
                        <a:solidFill>
                          <a:sysClr val="windowText" lastClr="000000">
                            <a:hueOff val="0"/>
                            <a:satOff val="0"/>
                            <a:lumOff val="0"/>
                            <a:alphaOff val="0"/>
                          </a:sysClr>
                        </a:solidFill>
                        <a:latin typeface="+mn-lt"/>
                      </a:endParaRPr>
                    </a:p>
                    <a:p>
                      <a:pPr algn="l"/>
                      <a:r>
                        <a:rPr lang="en-US" sz="1100" b="1" i="0" u="none" strike="noStrike" dirty="0" smtClean="0">
                          <a:solidFill>
                            <a:srgbClr val="3A3838"/>
                          </a:solidFill>
                          <a:effectLst/>
                          <a:latin typeface="+mn-lt"/>
                          <a:cs typeface="Arial" panose="020B0604020202020204" pitchFamily="34" charset="0"/>
                        </a:rPr>
                        <a:t>Email : </a:t>
                      </a:r>
                    </a:p>
                    <a:p>
                      <a:pPr algn="l"/>
                      <a:r>
                        <a:rPr lang="en-US" sz="1100" b="0" i="0" u="none" strike="noStrike" dirty="0" smtClean="0">
                          <a:solidFill>
                            <a:srgbClr val="3A3838"/>
                          </a:solidFill>
                          <a:effectLst/>
                          <a:latin typeface="+mn-lt"/>
                          <a:cs typeface="Arial" panose="020B0604020202020204" pitchFamily="34" charset="0"/>
                          <a:hlinkClick r:id="rId2"/>
                        </a:rPr>
                        <a:t>Mike.Bray@BSWHealth.org</a:t>
                      </a:r>
                      <a:r>
                        <a:rPr lang="en-US" sz="1100" b="0" i="0" u="none" strike="noStrike" baseline="0" dirty="0" smtClean="0">
                          <a:solidFill>
                            <a:srgbClr val="3A3838"/>
                          </a:solidFill>
                          <a:effectLst/>
                          <a:latin typeface="+mn-lt"/>
                          <a:cs typeface="Arial" panose="020B0604020202020204" pitchFamily="34" charset="0"/>
                        </a:rPr>
                        <a:t> </a:t>
                      </a:r>
                      <a:r>
                        <a:rPr lang="en-US" sz="1100" b="0" i="0" u="none" strike="noStrike" dirty="0" smtClean="0">
                          <a:solidFill>
                            <a:srgbClr val="3A3838"/>
                          </a:solidFill>
                          <a:effectLst/>
                          <a:latin typeface="+mn-lt"/>
                          <a:cs typeface="Arial" panose="020B0604020202020204" pitchFamily="34" charset="0"/>
                          <a:hlinkClick r:id="rId3"/>
                        </a:rPr>
                        <a:t>Renee.Troegel@BSWHealth.org</a:t>
                      </a:r>
                      <a:r>
                        <a:rPr lang="en-US" sz="1100" b="0" i="0" u="none" strike="noStrike" dirty="0" smtClean="0">
                          <a:solidFill>
                            <a:srgbClr val="3A3838"/>
                          </a:solidFill>
                          <a:effectLst/>
                          <a:latin typeface="+mn-lt"/>
                          <a:cs typeface="Arial" panose="020B0604020202020204" pitchFamily="34" charset="0"/>
                        </a:rPr>
                        <a:t> </a:t>
                      </a:r>
                    </a:p>
                    <a:p>
                      <a:pPr algn="l"/>
                      <a:r>
                        <a:rPr lang="en-US" sz="1100" b="0" i="0" u="none" strike="noStrike" dirty="0" smtClean="0">
                          <a:solidFill>
                            <a:srgbClr val="3A3838"/>
                          </a:solidFill>
                          <a:effectLst/>
                          <a:latin typeface="+mn-lt"/>
                          <a:cs typeface="Arial" panose="020B0604020202020204" pitchFamily="34" charset="0"/>
                          <a:hlinkClick r:id="rId4"/>
                        </a:rPr>
                        <a:t>Laurie.Hengst@BSWHealth.org</a:t>
                      </a:r>
                      <a:r>
                        <a:rPr lang="en-US" sz="1100" b="0" i="0" u="none" strike="noStrike" dirty="0" smtClean="0">
                          <a:solidFill>
                            <a:srgbClr val="3A3838"/>
                          </a:solidFill>
                          <a:effectLst/>
                          <a:latin typeface="+mn-lt"/>
                          <a:cs typeface="Arial" panose="020B0604020202020204" pitchFamily="34" charset="0"/>
                        </a:rPr>
                        <a:t> </a:t>
                      </a:r>
                    </a:p>
                    <a:p>
                      <a:pPr algn="l"/>
                      <a:r>
                        <a:rPr lang="en-US" sz="1100" b="0" i="0" u="none" strike="noStrike" dirty="0" smtClean="0">
                          <a:solidFill>
                            <a:srgbClr val="3A3838"/>
                          </a:solidFill>
                          <a:effectLst/>
                          <a:latin typeface="+mn-lt"/>
                          <a:cs typeface="Arial" panose="020B0604020202020204" pitchFamily="34" charset="0"/>
                          <a:hlinkClick r:id="rId5"/>
                        </a:rPr>
                        <a:t>James.Nash@BSWHealth.org</a:t>
                      </a:r>
                      <a:endParaRPr lang="en-US" sz="1100" b="0" i="0" u="none" strike="noStrike" dirty="0" smtClean="0">
                        <a:solidFill>
                          <a:srgbClr val="3A3838"/>
                        </a:solidFill>
                        <a:effectLst/>
                        <a:latin typeface="+mn-lt"/>
                        <a:cs typeface="Arial" panose="020B0604020202020204" pitchFamily="34" charset="0"/>
                      </a:endParaRPr>
                    </a:p>
                    <a:p>
                      <a:pPr algn="l"/>
                      <a:r>
                        <a:rPr lang="en-US" sz="1100" b="0" i="0" u="none" strike="noStrike" dirty="0" smtClean="0">
                          <a:solidFill>
                            <a:srgbClr val="3A3838"/>
                          </a:solidFill>
                          <a:effectLst/>
                          <a:latin typeface="+mn-lt"/>
                          <a:cs typeface="Arial" panose="020B0604020202020204" pitchFamily="34" charset="0"/>
                          <a:hlinkClick r:id="rId6"/>
                        </a:rPr>
                        <a:t>Carrie.Theis@BSWHealth.org</a:t>
                      </a:r>
                      <a:r>
                        <a:rPr lang="en-US" sz="1100" b="0" i="0" u="none" strike="noStrike" dirty="0" smtClean="0">
                          <a:solidFill>
                            <a:srgbClr val="3A3838"/>
                          </a:solidFill>
                          <a:effectLst/>
                          <a:latin typeface="+mn-lt"/>
                          <a:cs typeface="Arial" panose="020B0604020202020204" pitchFamily="34" charset="0"/>
                        </a:rPr>
                        <a:t> </a:t>
                      </a:r>
                    </a:p>
                  </a:txBody>
                  <a:tcPr/>
                </a:tc>
                <a:tc>
                  <a:txBody>
                    <a:bodyPr/>
                    <a:lstStyle/>
                    <a:p>
                      <a:pPr algn="l"/>
                      <a:r>
                        <a:rPr lang="en-US" sz="1100" b="1" dirty="0" smtClean="0">
                          <a:solidFill>
                            <a:sysClr val="windowText" lastClr="000000">
                              <a:hueOff val="0"/>
                              <a:satOff val="0"/>
                              <a:lumOff val="0"/>
                              <a:alphaOff val="0"/>
                            </a:sysClr>
                          </a:solidFill>
                          <a:latin typeface="+mn-lt"/>
                        </a:rPr>
                        <a:t>Name</a:t>
                      </a:r>
                      <a:r>
                        <a:rPr lang="en-US" sz="1100" b="0" dirty="0" smtClean="0">
                          <a:solidFill>
                            <a:sysClr val="windowText" lastClr="000000">
                              <a:hueOff val="0"/>
                              <a:satOff val="0"/>
                              <a:lumOff val="0"/>
                              <a:alphaOff val="0"/>
                            </a:sysClr>
                          </a:solidFill>
                          <a:latin typeface="+mn-lt"/>
                        </a:rPr>
                        <a:t>:</a:t>
                      </a:r>
                      <a:r>
                        <a:rPr lang="en-US" sz="1100" b="0" baseline="0" dirty="0" smtClean="0">
                          <a:solidFill>
                            <a:sysClr val="windowText" lastClr="000000">
                              <a:hueOff val="0"/>
                              <a:satOff val="0"/>
                              <a:lumOff val="0"/>
                              <a:alphaOff val="0"/>
                            </a:sysClr>
                          </a:solidFill>
                          <a:latin typeface="+mn-lt"/>
                        </a:rPr>
                        <a:t> </a:t>
                      </a:r>
                      <a:r>
                        <a:rPr lang="en-US" sz="1100" b="0" dirty="0" smtClean="0">
                          <a:solidFill>
                            <a:sysClr val="windowText" lastClr="000000">
                              <a:hueOff val="0"/>
                              <a:satOff val="0"/>
                              <a:lumOff val="0"/>
                              <a:alphaOff val="0"/>
                            </a:sysClr>
                          </a:solidFill>
                          <a:latin typeface="+mn-lt"/>
                        </a:rPr>
                        <a:t>Angie H,</a:t>
                      </a:r>
                    </a:p>
                    <a:p>
                      <a:pPr algn="l"/>
                      <a:endParaRPr lang="en-US" sz="1100" b="0" dirty="0" smtClean="0">
                        <a:solidFill>
                          <a:sysClr val="windowText" lastClr="000000">
                            <a:hueOff val="0"/>
                            <a:satOff val="0"/>
                            <a:lumOff val="0"/>
                            <a:alphaOff val="0"/>
                          </a:sysClr>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ysClr val="windowText" lastClr="000000">
                              <a:hueOff val="0"/>
                              <a:satOff val="0"/>
                              <a:lumOff val="0"/>
                              <a:alphaOff val="0"/>
                            </a:sysClr>
                          </a:solidFill>
                          <a:latin typeface="+mn-lt"/>
                        </a:rPr>
                        <a:t>Designation</a:t>
                      </a:r>
                      <a:r>
                        <a:rPr lang="en-US" sz="1100" b="0" dirty="0" smtClean="0">
                          <a:solidFill>
                            <a:sysClr val="windowText" lastClr="000000">
                              <a:hueOff val="0"/>
                              <a:satOff val="0"/>
                              <a:lumOff val="0"/>
                              <a:alphaOff val="0"/>
                            </a:sysClr>
                          </a:solidFill>
                          <a:latin typeface="+mn-lt"/>
                        </a:rPr>
                        <a:t>:</a:t>
                      </a:r>
                      <a:r>
                        <a:rPr lang="en-US" sz="1100" b="0" baseline="0" dirty="0" smtClean="0">
                          <a:solidFill>
                            <a:sysClr val="windowText" lastClr="000000">
                              <a:hueOff val="0"/>
                              <a:satOff val="0"/>
                              <a:lumOff val="0"/>
                              <a:alphaOff val="0"/>
                            </a:sysClr>
                          </a:solidFill>
                          <a:latin typeface="+mn-lt"/>
                        </a:rPr>
                        <a:t> Project </a:t>
                      </a:r>
                      <a:r>
                        <a:rPr lang="en-US" sz="1100" b="0" dirty="0" smtClean="0">
                          <a:solidFill>
                            <a:sysClr val="windowText" lastClr="000000">
                              <a:hueOff val="0"/>
                              <a:satOff val="0"/>
                              <a:lumOff val="0"/>
                              <a:alphaOff val="0"/>
                            </a:sysClr>
                          </a:solidFill>
                          <a:latin typeface="+mn-lt"/>
                        </a:rPr>
                        <a:t> Lead</a:t>
                      </a:r>
                    </a:p>
                    <a:p>
                      <a:pPr algn="l"/>
                      <a:r>
                        <a:rPr lang="en-US" sz="1100" b="1" i="0" u="none" strike="noStrike" dirty="0" smtClean="0">
                          <a:solidFill>
                            <a:srgbClr val="3A3838"/>
                          </a:solidFill>
                          <a:effectLst/>
                          <a:latin typeface="+mn-lt"/>
                          <a:cs typeface="Arial" panose="020B0604020202020204" pitchFamily="34" charset="0"/>
                        </a:rPr>
                        <a:t>Email : </a:t>
                      </a:r>
                      <a:r>
                        <a:rPr lang="en-US" sz="1100" b="0" i="0" u="none" strike="noStrike" dirty="0" smtClean="0">
                          <a:solidFill>
                            <a:srgbClr val="3A3838"/>
                          </a:solidFill>
                          <a:effectLst/>
                          <a:latin typeface="+mn-lt"/>
                          <a:cs typeface="Arial" panose="020B0604020202020204" pitchFamily="34" charset="0"/>
                          <a:hlinkClick r:id="rId7"/>
                        </a:rPr>
                        <a:t>Angie.Hutson@BSWHealth.org</a:t>
                      </a:r>
                      <a:r>
                        <a:rPr lang="en-US" sz="1100" b="0" i="0" u="none" strike="noStrike" dirty="0" smtClean="0">
                          <a:solidFill>
                            <a:srgbClr val="3A3838"/>
                          </a:solidFill>
                          <a:effectLst/>
                          <a:latin typeface="+mn-lt"/>
                          <a:cs typeface="Arial" panose="020B0604020202020204" pitchFamily="34" charset="0"/>
                        </a:rPr>
                        <a:t> </a:t>
                      </a:r>
                    </a:p>
                    <a:p>
                      <a:pPr algn="l"/>
                      <a:endParaRPr lang="en-US" sz="1100" b="0" dirty="0" smtClean="0">
                        <a:solidFill>
                          <a:sysClr val="windowText" lastClr="000000">
                            <a:hueOff val="0"/>
                            <a:satOff val="0"/>
                            <a:lumOff val="0"/>
                            <a:alphaOff val="0"/>
                          </a:sysClr>
                        </a:solidFill>
                        <a:latin typeface="+mn-lt"/>
                      </a:endParaRPr>
                    </a:p>
                    <a:p>
                      <a:pPr algn="l"/>
                      <a:endParaRPr lang="en-US" sz="1100" b="0" dirty="0" smtClean="0">
                        <a:solidFill>
                          <a:sysClr val="windowText" lastClr="000000">
                            <a:hueOff val="0"/>
                            <a:satOff val="0"/>
                            <a:lumOff val="0"/>
                            <a:alphaOff val="0"/>
                          </a:sysClr>
                        </a:solidFill>
                        <a:latin typeface="+mn-lt"/>
                      </a:endParaRPr>
                    </a:p>
                  </a:txBody>
                  <a:tcPr/>
                </a:tc>
                <a:extLst>
                  <a:ext uri="{0D108BD9-81ED-4DB2-BD59-A6C34878D82A}">
                    <a16:rowId xmlns:a16="http://schemas.microsoft.com/office/drawing/2014/main" val="244967324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8261538"/>
              </p:ext>
            </p:extLst>
          </p:nvPr>
        </p:nvGraphicFramePr>
        <p:xfrm>
          <a:off x="171783" y="3456851"/>
          <a:ext cx="11676226" cy="3211536"/>
        </p:xfrm>
        <a:graphic>
          <a:graphicData uri="http://schemas.openxmlformats.org/drawingml/2006/table">
            <a:tbl>
              <a:tblPr firstRow="1" bandRow="1">
                <a:tableStyleId>{5C22544A-7EE6-4342-B048-85BDC9FD1C3A}</a:tableStyleId>
              </a:tblPr>
              <a:tblGrid>
                <a:gridCol w="802775">
                  <a:extLst>
                    <a:ext uri="{9D8B030D-6E8A-4147-A177-3AD203B41FA5}">
                      <a16:colId xmlns:a16="http://schemas.microsoft.com/office/drawing/2014/main" val="2870081672"/>
                    </a:ext>
                  </a:extLst>
                </a:gridCol>
                <a:gridCol w="2574758">
                  <a:extLst>
                    <a:ext uri="{9D8B030D-6E8A-4147-A177-3AD203B41FA5}">
                      <a16:colId xmlns:a16="http://schemas.microsoft.com/office/drawing/2014/main" val="57184134"/>
                    </a:ext>
                  </a:extLst>
                </a:gridCol>
                <a:gridCol w="2485723">
                  <a:extLst>
                    <a:ext uri="{9D8B030D-6E8A-4147-A177-3AD203B41FA5}">
                      <a16:colId xmlns:a16="http://schemas.microsoft.com/office/drawing/2014/main" val="1108444057"/>
                    </a:ext>
                  </a:extLst>
                </a:gridCol>
                <a:gridCol w="2597911">
                  <a:extLst>
                    <a:ext uri="{9D8B030D-6E8A-4147-A177-3AD203B41FA5}">
                      <a16:colId xmlns:a16="http://schemas.microsoft.com/office/drawing/2014/main" val="2419764647"/>
                    </a:ext>
                  </a:extLst>
                </a:gridCol>
                <a:gridCol w="3215059">
                  <a:extLst>
                    <a:ext uri="{9D8B030D-6E8A-4147-A177-3AD203B41FA5}">
                      <a16:colId xmlns:a16="http://schemas.microsoft.com/office/drawing/2014/main" val="998080636"/>
                    </a:ext>
                  </a:extLst>
                </a:gridCol>
              </a:tblGrid>
              <a:tr h="242199">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EXL- CTX Hospitals &amp; Clinics + FA, Health Texas Clinics + FA,</a:t>
                      </a:r>
                      <a:r>
                        <a:rPr lang="en-US" sz="1100" baseline="0" dirty="0" smtClean="0">
                          <a:solidFill>
                            <a:schemeClr val="bg1"/>
                          </a:solidFill>
                        </a:rPr>
                        <a:t> Leases </a:t>
                      </a:r>
                      <a:endParaRPr lang="en-US" sz="1100" dirty="0" smtClean="0">
                        <a:solidFill>
                          <a:schemeClr val="bg1"/>
                        </a:solidFill>
                      </a:endParaRPr>
                    </a:p>
                  </a:txBody>
                  <a:tcPr anchor="ctr"/>
                </a:tc>
                <a:tc hMerge="1">
                  <a:txBody>
                    <a:bodyPr/>
                    <a:lstStyle/>
                    <a:p>
                      <a:endParaRPr lang="en-US"/>
                    </a:p>
                  </a:txBody>
                  <a:tcPr/>
                </a:tc>
                <a:tc hMerge="1">
                  <a:txBody>
                    <a:bodyPr/>
                    <a:lstStyle/>
                    <a:p>
                      <a:pPr algn="ctr"/>
                      <a:endParaRPr lang="en-GB" sz="1100" dirty="0"/>
                    </a:p>
                  </a:txBody>
                  <a:tcPr anchor="ctr"/>
                </a:tc>
                <a:tc hMerge="1">
                  <a:txBody>
                    <a:bodyPr/>
                    <a:lstStyle/>
                    <a:p>
                      <a:pPr algn="ctr"/>
                      <a:endParaRPr lang="en-GB" sz="1100" dirty="0"/>
                    </a:p>
                  </a:txBody>
                  <a:tcPr anchor="ctr"/>
                </a:tc>
                <a:tc hMerge="1">
                  <a:txBody>
                    <a:bodyPr/>
                    <a:lstStyle/>
                    <a:p>
                      <a:pPr algn="ctr"/>
                      <a:endParaRPr lang="en-GB" sz="1100" dirty="0"/>
                    </a:p>
                  </a:txBody>
                  <a:tcPr anchor="ctr"/>
                </a:tc>
                <a:extLst>
                  <a:ext uri="{0D108BD9-81ED-4DB2-BD59-A6C34878D82A}">
                    <a16:rowId xmlns:a16="http://schemas.microsoft.com/office/drawing/2014/main" val="4031438309"/>
                  </a:ext>
                </a:extLst>
              </a:tr>
              <a:tr h="242199">
                <a:tc>
                  <a:txBody>
                    <a:bodyPr/>
                    <a:lstStyle/>
                    <a:p>
                      <a:pPr algn="ctr"/>
                      <a:r>
                        <a:rPr lang="en-US" sz="1050" b="1" dirty="0" smtClean="0">
                          <a:latin typeface="Arial" panose="020B0604020202020204" pitchFamily="34" charset="0"/>
                          <a:cs typeface="Arial" panose="020B0604020202020204" pitchFamily="34" charset="0"/>
                        </a:rPr>
                        <a:t>Team</a:t>
                      </a:r>
                      <a:endParaRPr lang="en-GB" sz="1050" b="1" dirty="0">
                        <a:latin typeface="Arial" panose="020B0604020202020204" pitchFamily="34" charset="0"/>
                        <a:cs typeface="Arial" panose="020B0604020202020204" pitchFamily="34" charset="0"/>
                      </a:endParaRPr>
                    </a:p>
                  </a:txBody>
                  <a:tcPr anchor="ctr"/>
                </a:tc>
                <a:tc>
                  <a:txBody>
                    <a:bodyPr/>
                    <a:lstStyle/>
                    <a:p>
                      <a:pPr algn="ctr"/>
                      <a:r>
                        <a:rPr lang="en-US" sz="1050" b="1" dirty="0" smtClean="0">
                          <a:latin typeface="Arial" panose="020B0604020202020204" pitchFamily="34" charset="0"/>
                          <a:cs typeface="Arial" panose="020B0604020202020204" pitchFamily="34" charset="0"/>
                        </a:rPr>
                        <a:t>Level 1</a:t>
                      </a:r>
                      <a:endParaRPr lang="en-GB" sz="1050" b="1" dirty="0">
                        <a:latin typeface="Arial" panose="020B0604020202020204" pitchFamily="34" charset="0"/>
                        <a:cs typeface="Arial" panose="020B0604020202020204" pitchFamily="34" charset="0"/>
                      </a:endParaRPr>
                    </a:p>
                  </a:txBody>
                  <a:tcPr anchor="ctr"/>
                </a:tc>
                <a:tc>
                  <a:txBody>
                    <a:bodyPr/>
                    <a:lstStyle/>
                    <a:p>
                      <a:pPr algn="ctr"/>
                      <a:r>
                        <a:rPr lang="en-US" sz="1050" b="1" dirty="0" smtClean="0">
                          <a:latin typeface="Arial" panose="020B0604020202020204" pitchFamily="34" charset="0"/>
                          <a:cs typeface="Arial" panose="020B0604020202020204" pitchFamily="34" charset="0"/>
                        </a:rPr>
                        <a:t>Level 2</a:t>
                      </a:r>
                      <a:endParaRPr lang="en-GB" sz="1050" b="1" dirty="0">
                        <a:latin typeface="Arial" panose="020B0604020202020204" pitchFamily="34" charset="0"/>
                        <a:cs typeface="Arial" panose="020B0604020202020204" pitchFamily="34" charset="0"/>
                      </a:endParaRPr>
                    </a:p>
                  </a:txBody>
                  <a:tcPr anchor="ctr"/>
                </a:tc>
                <a:tc>
                  <a:txBody>
                    <a:bodyPr/>
                    <a:lstStyle/>
                    <a:p>
                      <a:pPr algn="ctr"/>
                      <a:r>
                        <a:rPr lang="en-US" sz="1050" b="1" dirty="0" smtClean="0">
                          <a:latin typeface="Arial" panose="020B0604020202020204" pitchFamily="34" charset="0"/>
                          <a:cs typeface="Arial" panose="020B0604020202020204" pitchFamily="34" charset="0"/>
                        </a:rPr>
                        <a:t>Level 3</a:t>
                      </a:r>
                      <a:endParaRPr lang="en-GB" sz="1050" b="1" dirty="0">
                        <a:latin typeface="Arial" panose="020B0604020202020204" pitchFamily="34" charset="0"/>
                        <a:cs typeface="Arial" panose="020B0604020202020204" pitchFamily="34" charset="0"/>
                      </a:endParaRPr>
                    </a:p>
                  </a:txBody>
                  <a:tcPr anchor="ctr"/>
                </a:tc>
                <a:tc>
                  <a:txBody>
                    <a:bodyPr/>
                    <a:lstStyle/>
                    <a:p>
                      <a:pPr algn="ctr"/>
                      <a:r>
                        <a:rPr lang="en-US" sz="1050" b="1" dirty="0" smtClean="0">
                          <a:latin typeface="Arial" panose="020B0604020202020204" pitchFamily="34" charset="0"/>
                          <a:cs typeface="Arial" panose="020B0604020202020204" pitchFamily="34" charset="0"/>
                        </a:rPr>
                        <a:t>Level 4</a:t>
                      </a:r>
                      <a:endParaRPr lang="en-GB" sz="105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96582444"/>
                  </a:ext>
                </a:extLst>
              </a:tr>
              <a:tr h="954907">
                <a:tc>
                  <a:txBody>
                    <a:bodyPr/>
                    <a:lstStyle/>
                    <a:p>
                      <a:r>
                        <a:rPr lang="en-US" sz="1050" b="1" dirty="0" smtClean="0">
                          <a:latin typeface="Arial" panose="020B0604020202020204" pitchFamily="34" charset="0"/>
                          <a:cs typeface="Arial" panose="020B0604020202020204" pitchFamily="34" charset="0"/>
                        </a:rPr>
                        <a:t>Service Delivery</a:t>
                      </a:r>
                      <a:endParaRPr lang="en-GB" sz="1050" b="1"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ysClr val="windowText" lastClr="000000">
                              <a:hueOff val="0"/>
                              <a:satOff val="0"/>
                              <a:lumOff val="0"/>
                              <a:alphaOff val="0"/>
                            </a:sysClr>
                          </a:solidFill>
                          <a:latin typeface="+mn-lt"/>
                          <a:ea typeface="+mn-ea"/>
                          <a:cs typeface="+mn-cs"/>
                        </a:rPr>
                        <a:t>Name</a:t>
                      </a:r>
                      <a:r>
                        <a:rPr lang="en-US" sz="1100" b="0" kern="1200" dirty="0" smtClean="0">
                          <a:solidFill>
                            <a:sysClr val="windowText" lastClr="000000">
                              <a:hueOff val="0"/>
                              <a:satOff val="0"/>
                              <a:lumOff val="0"/>
                              <a:alphaOff val="0"/>
                            </a:sysClr>
                          </a:solidFill>
                          <a:latin typeface="+mn-lt"/>
                          <a:ea typeface="+mn-ea"/>
                          <a:cs typeface="+mn-cs"/>
                        </a:rPr>
                        <a:t>: Martin Varghese, </a:t>
                      </a:r>
                      <a:r>
                        <a:rPr lang="en-US" sz="1100" b="0" kern="1200" dirty="0" err="1" smtClean="0">
                          <a:solidFill>
                            <a:sysClr val="windowText" lastClr="000000">
                              <a:hueOff val="0"/>
                              <a:satOff val="0"/>
                              <a:lumOff val="0"/>
                              <a:alphaOff val="0"/>
                            </a:sysClr>
                          </a:solidFill>
                          <a:latin typeface="+mn-lt"/>
                          <a:ea typeface="+mn-ea"/>
                          <a:cs typeface="+mn-cs"/>
                        </a:rPr>
                        <a:t>Eldho</a:t>
                      </a:r>
                      <a:r>
                        <a:rPr lang="en-US" sz="1100" b="0" kern="1200" dirty="0" smtClean="0">
                          <a:solidFill>
                            <a:sysClr val="windowText" lastClr="000000">
                              <a:hueOff val="0"/>
                              <a:satOff val="0"/>
                              <a:lumOff val="0"/>
                              <a:alphaOff val="0"/>
                            </a:sysClr>
                          </a:solidFill>
                          <a:latin typeface="+mn-lt"/>
                          <a:ea typeface="+mn-ea"/>
                          <a:cs typeface="+mn-cs"/>
                        </a:rPr>
                        <a:t> George, Manu Manuel, Arun </a:t>
                      </a:r>
                      <a:r>
                        <a:rPr lang="en-US" sz="1100" b="0" kern="1200" dirty="0" err="1" smtClean="0">
                          <a:solidFill>
                            <a:sysClr val="windowText" lastClr="000000">
                              <a:hueOff val="0"/>
                              <a:satOff val="0"/>
                              <a:lumOff val="0"/>
                              <a:alphaOff val="0"/>
                            </a:sysClr>
                          </a:solidFill>
                          <a:latin typeface="+mn-lt"/>
                          <a:ea typeface="+mn-ea"/>
                          <a:cs typeface="+mn-cs"/>
                        </a:rPr>
                        <a:t>Prakasan</a:t>
                      </a:r>
                      <a:endParaRPr lang="en-US" sz="1100" b="0" kern="1200" dirty="0" smtClean="0">
                        <a:solidFill>
                          <a:sysClr val="windowText" lastClr="000000">
                            <a:hueOff val="0"/>
                            <a:satOff val="0"/>
                            <a:lumOff val="0"/>
                            <a:alphaOff val="0"/>
                          </a:sysClr>
                        </a:solidFill>
                        <a:latin typeface="+mn-lt"/>
                        <a:ea typeface="+mn-ea"/>
                        <a:cs typeface="+mn-cs"/>
                      </a:endParaRPr>
                    </a:p>
                    <a:p>
                      <a:pPr algn="l"/>
                      <a:endParaRPr lang="en-US" sz="1100" b="0" kern="1200" dirty="0" smtClean="0">
                        <a:solidFill>
                          <a:sysClr val="windowText" lastClr="000000">
                            <a:hueOff val="0"/>
                            <a:satOff val="0"/>
                            <a:lumOff val="0"/>
                            <a:alphaOff val="0"/>
                          </a:sysClr>
                        </a:solidFill>
                        <a:latin typeface="+mn-lt"/>
                        <a:ea typeface="+mn-ea"/>
                        <a:cs typeface="+mn-cs"/>
                      </a:endParaRPr>
                    </a:p>
                    <a:p>
                      <a:pPr algn="l"/>
                      <a:r>
                        <a:rPr lang="en-US" sz="1100" b="1" kern="1200" dirty="0" smtClean="0">
                          <a:solidFill>
                            <a:sysClr val="windowText" lastClr="000000">
                              <a:hueOff val="0"/>
                              <a:satOff val="0"/>
                              <a:lumOff val="0"/>
                              <a:alphaOff val="0"/>
                            </a:sysClr>
                          </a:solidFill>
                          <a:latin typeface="+mn-lt"/>
                          <a:ea typeface="+mn-ea"/>
                          <a:cs typeface="+mn-cs"/>
                        </a:rPr>
                        <a:t>Designation</a:t>
                      </a:r>
                      <a:r>
                        <a:rPr lang="en-US" sz="1100" b="0" kern="1200" dirty="0" smtClean="0">
                          <a:solidFill>
                            <a:sysClr val="windowText" lastClr="000000">
                              <a:hueOff val="0"/>
                              <a:satOff val="0"/>
                              <a:lumOff val="0"/>
                              <a:alphaOff val="0"/>
                            </a:sysClr>
                          </a:solidFill>
                          <a:latin typeface="+mn-lt"/>
                          <a:ea typeface="+mn-ea"/>
                          <a:cs typeface="+mn-cs"/>
                        </a:rPr>
                        <a:t>: Cluster Managers</a:t>
                      </a:r>
                    </a:p>
                    <a:p>
                      <a:pPr algn="l"/>
                      <a:endParaRPr lang="en-US" sz="1100" b="0" kern="1200" dirty="0" smtClean="0">
                        <a:solidFill>
                          <a:sysClr val="windowText" lastClr="000000">
                            <a:hueOff val="0"/>
                            <a:satOff val="0"/>
                            <a:lumOff val="0"/>
                            <a:alphaOff val="0"/>
                          </a:sysClr>
                        </a:solidFill>
                        <a:latin typeface="+mn-lt"/>
                        <a:ea typeface="+mn-ea"/>
                        <a:cs typeface="+mn-cs"/>
                      </a:endParaRPr>
                    </a:p>
                    <a:p>
                      <a:pPr algn="l"/>
                      <a:r>
                        <a:rPr lang="en-US" sz="1100" b="1" kern="1200" dirty="0" smtClean="0">
                          <a:solidFill>
                            <a:sysClr val="windowText" lastClr="000000">
                              <a:hueOff val="0"/>
                              <a:satOff val="0"/>
                              <a:lumOff val="0"/>
                              <a:alphaOff val="0"/>
                            </a:sysClr>
                          </a:solidFill>
                          <a:latin typeface="+mn-lt"/>
                          <a:ea typeface="+mn-ea"/>
                          <a:cs typeface="+mn-cs"/>
                        </a:rPr>
                        <a:t>Email </a:t>
                      </a:r>
                      <a:r>
                        <a:rPr lang="en-US" sz="1100" b="0" kern="1200" dirty="0" smtClean="0">
                          <a:solidFill>
                            <a:sysClr val="windowText" lastClr="000000">
                              <a:hueOff val="0"/>
                              <a:satOff val="0"/>
                              <a:lumOff val="0"/>
                              <a:alphaOff val="0"/>
                            </a:sysClr>
                          </a:solidFill>
                          <a:latin typeface="+mn-lt"/>
                          <a:ea typeface="+mn-ea"/>
                          <a:cs typeface="+mn-cs"/>
                        </a:rPr>
                        <a:t>: </a:t>
                      </a:r>
                      <a:r>
                        <a:rPr lang="en-US" sz="1100" b="0" kern="1200" dirty="0" smtClean="0">
                          <a:solidFill>
                            <a:sysClr val="windowText" lastClr="000000">
                              <a:hueOff val="0"/>
                              <a:satOff val="0"/>
                              <a:lumOff val="0"/>
                              <a:alphaOff val="0"/>
                            </a:sysClr>
                          </a:solidFill>
                          <a:latin typeface="+mn-lt"/>
                          <a:ea typeface="+mn-ea"/>
                          <a:cs typeface="+mn-cs"/>
                          <a:hlinkClick r:id="rId8"/>
                        </a:rPr>
                        <a:t>Martin.Varghese@exlservice.com</a:t>
                      </a:r>
                      <a:r>
                        <a:rPr lang="en-US" sz="1100" b="0" kern="1200" dirty="0" smtClean="0">
                          <a:solidFill>
                            <a:sysClr val="windowText" lastClr="000000">
                              <a:hueOff val="0"/>
                              <a:satOff val="0"/>
                              <a:lumOff val="0"/>
                              <a:alphaOff val="0"/>
                            </a:sysClr>
                          </a:solidFill>
                          <a:latin typeface="+mn-lt"/>
                          <a:ea typeface="+mn-ea"/>
                          <a:cs typeface="+mn-cs"/>
                        </a:rPr>
                        <a:t> </a:t>
                      </a:r>
                    </a:p>
                    <a:p>
                      <a:pPr algn="l"/>
                      <a:r>
                        <a:rPr lang="en-US" sz="1100" b="0" kern="1200" dirty="0" smtClean="0">
                          <a:solidFill>
                            <a:sysClr val="windowText" lastClr="000000">
                              <a:hueOff val="0"/>
                              <a:satOff val="0"/>
                              <a:lumOff val="0"/>
                              <a:alphaOff val="0"/>
                            </a:sysClr>
                          </a:solidFill>
                          <a:latin typeface="+mn-lt"/>
                          <a:ea typeface="+mn-ea"/>
                          <a:cs typeface="+mn-cs"/>
                          <a:hlinkClick r:id="rId9"/>
                        </a:rPr>
                        <a:t>Eldho.George@exlservice.com</a:t>
                      </a:r>
                      <a:r>
                        <a:rPr lang="en-US" sz="1100" b="0" kern="1200" dirty="0" smtClean="0">
                          <a:solidFill>
                            <a:sysClr val="windowText" lastClr="000000">
                              <a:hueOff val="0"/>
                              <a:satOff val="0"/>
                              <a:lumOff val="0"/>
                              <a:alphaOff val="0"/>
                            </a:sysClr>
                          </a:solidFill>
                          <a:latin typeface="+mn-lt"/>
                          <a:ea typeface="+mn-ea"/>
                          <a:cs typeface="+mn-cs"/>
                        </a:rPr>
                        <a:t> </a:t>
                      </a:r>
                    </a:p>
                    <a:p>
                      <a:pPr algn="l"/>
                      <a:r>
                        <a:rPr lang="en-US" sz="1100" b="0" kern="1200" dirty="0" smtClean="0">
                          <a:solidFill>
                            <a:sysClr val="windowText" lastClr="000000">
                              <a:hueOff val="0"/>
                              <a:satOff val="0"/>
                              <a:lumOff val="0"/>
                              <a:alphaOff val="0"/>
                            </a:sysClr>
                          </a:solidFill>
                          <a:latin typeface="+mn-lt"/>
                          <a:ea typeface="+mn-ea"/>
                          <a:cs typeface="+mn-cs"/>
                          <a:hlinkClick r:id="rId10"/>
                        </a:rPr>
                        <a:t>Manu.Manuel@exlservice.com</a:t>
                      </a:r>
                      <a:r>
                        <a:rPr lang="en-US" sz="1100" b="0" kern="1200" dirty="0" smtClean="0">
                          <a:solidFill>
                            <a:sysClr val="windowText" lastClr="000000">
                              <a:hueOff val="0"/>
                              <a:satOff val="0"/>
                              <a:lumOff val="0"/>
                              <a:alphaOff val="0"/>
                            </a:sysClr>
                          </a:solidFill>
                          <a:latin typeface="+mn-lt"/>
                          <a:ea typeface="+mn-ea"/>
                          <a:cs typeface="+mn-cs"/>
                        </a:rPr>
                        <a:t> </a:t>
                      </a:r>
                    </a:p>
                    <a:p>
                      <a:pPr algn="l"/>
                      <a:r>
                        <a:rPr lang="en-US" sz="1100" b="0" kern="1200" dirty="0" smtClean="0">
                          <a:solidFill>
                            <a:sysClr val="windowText" lastClr="000000">
                              <a:hueOff val="0"/>
                              <a:satOff val="0"/>
                              <a:lumOff val="0"/>
                              <a:alphaOff val="0"/>
                            </a:sysClr>
                          </a:solidFill>
                          <a:latin typeface="+mn-lt"/>
                          <a:ea typeface="+mn-ea"/>
                          <a:cs typeface="+mn-cs"/>
                          <a:hlinkClick r:id="rId11"/>
                        </a:rPr>
                        <a:t>Arun.V@exlservice.com</a:t>
                      </a:r>
                      <a:r>
                        <a:rPr lang="en-US" sz="1100" b="0" kern="1200" dirty="0" smtClean="0">
                          <a:solidFill>
                            <a:sysClr val="windowText" lastClr="000000">
                              <a:hueOff val="0"/>
                              <a:satOff val="0"/>
                              <a:lumOff val="0"/>
                              <a:alphaOff val="0"/>
                            </a:sysClr>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solidFill>
                            <a:sysClr val="windowText" lastClr="000000">
                              <a:hueOff val="0"/>
                              <a:satOff val="0"/>
                              <a:lumOff val="0"/>
                              <a:alphaOff val="0"/>
                            </a:sysClr>
                          </a:solidFill>
                          <a:latin typeface="+mn-lt"/>
                          <a:cs typeface="Arial" panose="020B0604020202020204" pitchFamily="34" charset="0"/>
                        </a:rPr>
                        <a:t>Name</a:t>
                      </a:r>
                      <a:r>
                        <a:rPr lang="en-US" sz="1050" b="0" dirty="0" smtClean="0">
                          <a:solidFill>
                            <a:sysClr val="windowText" lastClr="000000">
                              <a:hueOff val="0"/>
                              <a:satOff val="0"/>
                              <a:lumOff val="0"/>
                              <a:alphaOff val="0"/>
                            </a:sysClr>
                          </a:solidFill>
                          <a:latin typeface="+mn-lt"/>
                          <a:cs typeface="Arial" panose="020B0604020202020204" pitchFamily="34" charset="0"/>
                        </a:rPr>
                        <a:t>:</a:t>
                      </a:r>
                      <a:r>
                        <a:rPr lang="en-US" sz="1050" b="0" baseline="0" dirty="0" smtClean="0">
                          <a:solidFill>
                            <a:sysClr val="windowText" lastClr="000000">
                              <a:hueOff val="0"/>
                              <a:satOff val="0"/>
                              <a:lumOff val="0"/>
                              <a:alphaOff val="0"/>
                            </a:sysClr>
                          </a:solidFill>
                          <a:latin typeface="+mn-lt"/>
                          <a:cs typeface="Arial" panose="020B0604020202020204" pitchFamily="34" charset="0"/>
                        </a:rPr>
                        <a:t> </a:t>
                      </a:r>
                      <a:r>
                        <a:rPr lang="en-US" sz="1100" b="0" kern="1200" dirty="0" smtClean="0">
                          <a:solidFill>
                            <a:sysClr val="windowText" lastClr="000000">
                              <a:hueOff val="0"/>
                              <a:satOff val="0"/>
                              <a:lumOff val="0"/>
                              <a:alphaOff val="0"/>
                            </a:sysClr>
                          </a:solidFill>
                          <a:latin typeface="+mn-lt"/>
                          <a:ea typeface="+mn-ea"/>
                          <a:cs typeface="+mn-cs"/>
                        </a:rPr>
                        <a:t>Sivaprasad S., </a:t>
                      </a:r>
                      <a:r>
                        <a:rPr lang="en-US" sz="1100" b="0" kern="1200" dirty="0" err="1" smtClean="0">
                          <a:solidFill>
                            <a:sysClr val="windowText" lastClr="000000">
                              <a:hueOff val="0"/>
                              <a:satOff val="0"/>
                              <a:lumOff val="0"/>
                              <a:alphaOff val="0"/>
                            </a:sysClr>
                          </a:solidFill>
                          <a:latin typeface="+mn-lt"/>
                          <a:ea typeface="+mn-ea"/>
                          <a:cs typeface="+mn-cs"/>
                        </a:rPr>
                        <a:t>Sajith</a:t>
                      </a:r>
                      <a:r>
                        <a:rPr lang="en-US" sz="1100" b="0" kern="1200" dirty="0" smtClean="0">
                          <a:solidFill>
                            <a:sysClr val="windowText" lastClr="000000">
                              <a:hueOff val="0"/>
                              <a:satOff val="0"/>
                              <a:lumOff val="0"/>
                              <a:alphaOff val="0"/>
                            </a:sysClr>
                          </a:solidFill>
                          <a:latin typeface="+mn-lt"/>
                          <a:ea typeface="+mn-ea"/>
                          <a:cs typeface="+mn-cs"/>
                        </a:rPr>
                        <a:t> </a:t>
                      </a:r>
                      <a:r>
                        <a:rPr lang="en-US" sz="1100" b="0" kern="1200" dirty="0" err="1" smtClean="0">
                          <a:solidFill>
                            <a:sysClr val="windowText" lastClr="000000">
                              <a:hueOff val="0"/>
                              <a:satOff val="0"/>
                              <a:lumOff val="0"/>
                              <a:alphaOff val="0"/>
                            </a:sysClr>
                          </a:solidFill>
                          <a:latin typeface="+mn-lt"/>
                          <a:ea typeface="+mn-ea"/>
                          <a:cs typeface="+mn-cs"/>
                        </a:rPr>
                        <a:t>Pallath</a:t>
                      </a:r>
                      <a:endParaRPr lang="en-US" sz="1100" b="0" kern="1200" dirty="0" smtClean="0">
                        <a:solidFill>
                          <a:sysClr val="windowText" lastClr="000000">
                            <a:hueOff val="0"/>
                            <a:satOff val="0"/>
                            <a:lumOff val="0"/>
                            <a:alphaOff val="0"/>
                          </a:sys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a:t>
                      </a:r>
                      <a:r>
                        <a:rPr lang="en-US" sz="1050" b="0" dirty="0" smtClean="0">
                          <a:solidFill>
                            <a:sysClr val="windowText" lastClr="000000">
                              <a:hueOff val="0"/>
                              <a:satOff val="0"/>
                              <a:lumOff val="0"/>
                              <a:alphaOff val="0"/>
                            </a:sysClr>
                          </a:solidFill>
                          <a:latin typeface="+mn-lt"/>
                          <a:cs typeface="Arial" panose="020B0604020202020204" pitchFamily="34" charset="0"/>
                        </a:rPr>
                        <a:t>: </a:t>
                      </a:r>
                      <a:r>
                        <a:rPr lang="en-US" sz="1100" b="0" kern="1200" dirty="0" smtClean="0">
                          <a:solidFill>
                            <a:sysClr val="windowText" lastClr="000000">
                              <a:hueOff val="0"/>
                              <a:satOff val="0"/>
                              <a:lumOff val="0"/>
                              <a:alphaOff val="0"/>
                            </a:sysClr>
                          </a:solidFill>
                          <a:latin typeface="+mn-lt"/>
                          <a:ea typeface="+mn-ea"/>
                          <a:cs typeface="+mn-cs"/>
                        </a:rPr>
                        <a:t>Process Owner </a:t>
                      </a:r>
                    </a:p>
                    <a:p>
                      <a:pPr algn="l"/>
                      <a:endParaRPr lang="en-US" sz="1050" b="0" i="0" u="none" strike="noStrike" dirty="0" smtClean="0">
                        <a:solidFill>
                          <a:srgbClr val="3A3838"/>
                        </a:solidFill>
                        <a:effectLst/>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a:t>
                      </a:r>
                      <a:r>
                        <a:rPr lang="en-US" sz="1050" b="0" i="0" u="none" strike="noStrike" dirty="0" smtClean="0">
                          <a:solidFill>
                            <a:srgbClr val="3A3838"/>
                          </a:solidFill>
                          <a:effectLst/>
                          <a:latin typeface="+mn-lt"/>
                          <a:cs typeface="Arial" panose="020B0604020202020204" pitchFamily="34" charset="0"/>
                        </a:rPr>
                        <a:t>: </a:t>
                      </a:r>
                      <a:r>
                        <a:rPr lang="en-US" sz="1050" b="0" i="0" u="none" strike="noStrike" dirty="0" smtClean="0">
                          <a:solidFill>
                            <a:srgbClr val="3A3838"/>
                          </a:solidFill>
                          <a:effectLst/>
                          <a:latin typeface="+mn-lt"/>
                          <a:cs typeface="Arial" panose="020B0604020202020204" pitchFamily="34" charset="0"/>
                          <a:hlinkClick r:id="rId12"/>
                        </a:rPr>
                        <a:t>Siva.S@exlservice.com</a:t>
                      </a:r>
                      <a:r>
                        <a:rPr lang="en-US" sz="1050" b="0" i="0" u="none" strike="noStrike" dirty="0" smtClean="0">
                          <a:solidFill>
                            <a:srgbClr val="3A3838"/>
                          </a:solidFill>
                          <a:effectLst/>
                          <a:latin typeface="+mn-lt"/>
                          <a:cs typeface="Arial" panose="020B0604020202020204" pitchFamily="34" charset="0"/>
                        </a:rPr>
                        <a:t> </a:t>
                      </a:r>
                    </a:p>
                    <a:p>
                      <a:pPr algn="l"/>
                      <a:r>
                        <a:rPr lang="en-US" sz="1050" b="0" dirty="0" smtClean="0">
                          <a:solidFill>
                            <a:sysClr val="windowText" lastClr="000000">
                              <a:hueOff val="0"/>
                              <a:satOff val="0"/>
                              <a:lumOff val="0"/>
                              <a:alphaOff val="0"/>
                            </a:sysClr>
                          </a:solidFill>
                          <a:latin typeface="+mn-lt"/>
                          <a:cs typeface="Arial" panose="020B0604020202020204" pitchFamily="34" charset="0"/>
                          <a:hlinkClick r:id="rId13"/>
                        </a:rPr>
                        <a:t>Sajith.Pallath@exlservice.com</a:t>
                      </a:r>
                      <a:r>
                        <a:rPr lang="en-US" sz="1050" b="0" dirty="0" smtClean="0">
                          <a:solidFill>
                            <a:sysClr val="windowText" lastClr="000000">
                              <a:hueOff val="0"/>
                              <a:satOff val="0"/>
                              <a:lumOff val="0"/>
                              <a:alphaOff val="0"/>
                            </a:sysClr>
                          </a:solidFill>
                          <a:latin typeface="+mn-lt"/>
                          <a:cs typeface="Arial" panose="020B0604020202020204" pitchFamily="34" charset="0"/>
                        </a:rPr>
                        <a:t> </a:t>
                      </a:r>
                    </a:p>
                    <a:p>
                      <a:endParaRPr lang="en-GB" sz="1050" dirty="0">
                        <a:latin typeface="+mn-lt"/>
                        <a:cs typeface="Arial" panose="020B0604020202020204" pitchFamily="34" charset="0"/>
                      </a:endParaRPr>
                    </a:p>
                  </a:txBody>
                  <a:tcPr/>
                </a:tc>
                <a:tc>
                  <a:txBody>
                    <a:bodyPr/>
                    <a:lstStyle/>
                    <a:p>
                      <a:pPr algn="l"/>
                      <a:r>
                        <a:rPr lang="en-US" sz="1050" b="1" dirty="0" smtClean="0">
                          <a:solidFill>
                            <a:sysClr val="windowText" lastClr="000000">
                              <a:hueOff val="0"/>
                              <a:satOff val="0"/>
                              <a:lumOff val="0"/>
                              <a:alphaOff val="0"/>
                            </a:sysClr>
                          </a:solidFill>
                          <a:latin typeface="+mn-lt"/>
                          <a:cs typeface="Arial" panose="020B0604020202020204" pitchFamily="34" charset="0"/>
                        </a:rPr>
                        <a:t>Name:</a:t>
                      </a:r>
                      <a:r>
                        <a:rPr lang="en-US" sz="1050" b="1"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Susan</a:t>
                      </a:r>
                      <a:r>
                        <a:rPr lang="en-US" sz="1050" b="0" baseline="0" dirty="0" smtClean="0">
                          <a:solidFill>
                            <a:sysClr val="windowText" lastClr="000000">
                              <a:hueOff val="0"/>
                              <a:satOff val="0"/>
                              <a:lumOff val="0"/>
                              <a:alphaOff val="0"/>
                            </a:sysClr>
                          </a:solidFill>
                          <a:latin typeface="+mn-lt"/>
                          <a:cs typeface="Arial" panose="020B0604020202020204" pitchFamily="34" charset="0"/>
                        </a:rPr>
                        <a:t> P</a:t>
                      </a:r>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a:t>
                      </a:r>
                      <a:r>
                        <a:rPr lang="en-US" sz="1050" b="0" dirty="0" smtClean="0">
                          <a:solidFill>
                            <a:sysClr val="windowText" lastClr="000000">
                              <a:hueOff val="0"/>
                              <a:satOff val="0"/>
                              <a:lumOff val="0"/>
                              <a:alphaOff val="0"/>
                            </a:sysClr>
                          </a:solidFill>
                          <a:latin typeface="+mn-lt"/>
                          <a:cs typeface="Arial" panose="020B0604020202020204" pitchFamily="34" charset="0"/>
                        </a:rPr>
                        <a:t> Tower Lead</a:t>
                      </a: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a:t>
                      </a:r>
                      <a:r>
                        <a:rPr lang="en-US" sz="1050" b="0" i="0" u="none" strike="noStrike" dirty="0" smtClean="0">
                          <a:solidFill>
                            <a:srgbClr val="3A3838"/>
                          </a:solidFill>
                          <a:effectLst/>
                          <a:latin typeface="+mn-lt"/>
                          <a:cs typeface="Arial" panose="020B0604020202020204" pitchFamily="34" charset="0"/>
                          <a:hlinkClick r:id="rId14"/>
                        </a:rPr>
                        <a:t>Susan.Paul@exlservice.com</a:t>
                      </a:r>
                      <a:r>
                        <a:rPr lang="en-US" sz="1050" b="1" i="0" u="none" strike="noStrike" dirty="0" smtClean="0">
                          <a:solidFill>
                            <a:srgbClr val="3A3838"/>
                          </a:solidFill>
                          <a:effectLst/>
                          <a:latin typeface="+mn-lt"/>
                          <a:cs typeface="Arial" panose="020B0604020202020204" pitchFamily="34" charset="0"/>
                        </a:rPr>
                        <a:t>  </a:t>
                      </a:r>
                      <a:r>
                        <a:rPr lang="en-US" sz="1050" b="0" i="0" u="none" strike="noStrike" dirty="0" smtClean="0">
                          <a:solidFill>
                            <a:srgbClr val="3A3838"/>
                          </a:solidFill>
                          <a:effectLst/>
                          <a:latin typeface="+mn-lt"/>
                          <a:cs typeface="Arial" panose="020B0604020202020204" pitchFamily="34" charset="0"/>
                        </a:rPr>
                        <a:t> </a:t>
                      </a:r>
                      <a:endParaRPr lang="en-US" sz="1050" b="0" dirty="0" smtClean="0">
                        <a:solidFill>
                          <a:sysClr val="windowText" lastClr="000000">
                            <a:hueOff val="0"/>
                            <a:satOff val="0"/>
                            <a:lumOff val="0"/>
                            <a:alphaOff val="0"/>
                          </a:sysClr>
                        </a:solidFill>
                        <a:latin typeface="+mn-lt"/>
                        <a:cs typeface="Arial" panose="020B0604020202020204" pitchFamily="34" charset="0"/>
                      </a:endParaRPr>
                    </a:p>
                  </a:txBody>
                  <a:tcPr/>
                </a:tc>
                <a:tc>
                  <a:txBody>
                    <a:bodyPr/>
                    <a:lstStyle/>
                    <a:p>
                      <a:pPr algn="l"/>
                      <a:r>
                        <a:rPr lang="en-US" sz="1050" b="1" dirty="0" smtClean="0">
                          <a:solidFill>
                            <a:sysClr val="windowText" lastClr="000000">
                              <a:hueOff val="0"/>
                              <a:satOff val="0"/>
                              <a:lumOff val="0"/>
                              <a:alphaOff val="0"/>
                            </a:sysClr>
                          </a:solidFill>
                          <a:latin typeface="+mn-lt"/>
                          <a:cs typeface="Arial" panose="020B0604020202020204" pitchFamily="34" charset="0"/>
                        </a:rPr>
                        <a:t>Name:</a:t>
                      </a:r>
                      <a:r>
                        <a:rPr lang="en-US" sz="1050" b="1"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Alex</a:t>
                      </a:r>
                      <a:r>
                        <a:rPr lang="en-US" sz="1050" b="0" baseline="0" dirty="0" smtClean="0">
                          <a:solidFill>
                            <a:sysClr val="windowText" lastClr="000000">
                              <a:hueOff val="0"/>
                              <a:satOff val="0"/>
                              <a:lumOff val="0"/>
                              <a:alphaOff val="0"/>
                            </a:sysClr>
                          </a:solidFill>
                          <a:latin typeface="+mn-lt"/>
                          <a:cs typeface="Arial" panose="020B0604020202020204" pitchFamily="34" charset="0"/>
                        </a:rPr>
                        <a:t> A</a:t>
                      </a:r>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endParaRPr lang="en-US" sz="1050" b="1"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 </a:t>
                      </a:r>
                      <a:r>
                        <a:rPr lang="en-US" sz="1050" b="0" dirty="0" smtClean="0">
                          <a:solidFill>
                            <a:sysClr val="windowText" lastClr="000000">
                              <a:hueOff val="0"/>
                              <a:satOff val="0"/>
                              <a:lumOff val="0"/>
                              <a:alphaOff val="0"/>
                            </a:sysClr>
                          </a:solidFill>
                          <a:latin typeface="+mn-lt"/>
                          <a:cs typeface="Arial" panose="020B0604020202020204" pitchFamily="34" charset="0"/>
                        </a:rPr>
                        <a:t>Delivery Lead</a:t>
                      </a:r>
                    </a:p>
                    <a:p>
                      <a:pPr algn="l"/>
                      <a:endParaRPr lang="en-US" sz="1050" b="1" i="0" u="none" strike="noStrike" dirty="0" smtClean="0">
                        <a:solidFill>
                          <a:srgbClr val="3A3838"/>
                        </a:solidFill>
                        <a:effectLst/>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 </a:t>
                      </a:r>
                      <a:r>
                        <a:rPr lang="en-US" sz="1050" b="0" i="0" u="none" strike="noStrike" dirty="0" smtClean="0">
                          <a:solidFill>
                            <a:srgbClr val="3A3838"/>
                          </a:solidFill>
                          <a:effectLst/>
                          <a:latin typeface="+mn-lt"/>
                          <a:cs typeface="Arial" panose="020B0604020202020204" pitchFamily="34" charset="0"/>
                          <a:hlinkClick r:id="rId15"/>
                        </a:rPr>
                        <a:t>Alex.Abraham@exlservice.com</a:t>
                      </a:r>
                      <a:r>
                        <a:rPr lang="en-US" sz="1050" b="0" i="0" u="none" strike="noStrike" dirty="0" smtClean="0">
                          <a:solidFill>
                            <a:srgbClr val="3A3838"/>
                          </a:solidFill>
                          <a:effectLst/>
                          <a:latin typeface="+mn-lt"/>
                          <a:cs typeface="Arial" panose="020B0604020202020204" pitchFamily="34" charset="0"/>
                        </a:rPr>
                        <a:t> </a:t>
                      </a:r>
                      <a:endParaRPr lang="en-US" sz="1050" b="0" dirty="0" smtClean="0">
                        <a:solidFill>
                          <a:sysClr val="windowText" lastClr="000000">
                            <a:hueOff val="0"/>
                            <a:satOff val="0"/>
                            <a:lumOff val="0"/>
                            <a:alphaOff val="0"/>
                          </a:sysClr>
                        </a:solidFill>
                        <a:latin typeface="+mn-lt"/>
                        <a:cs typeface="Arial" panose="020B0604020202020204" pitchFamily="34" charset="0"/>
                      </a:endParaRPr>
                    </a:p>
                  </a:txBody>
                  <a:tcPr/>
                </a:tc>
                <a:extLst>
                  <a:ext uri="{0D108BD9-81ED-4DB2-BD59-A6C34878D82A}">
                    <a16:rowId xmlns:a16="http://schemas.microsoft.com/office/drawing/2014/main" val="2449673248"/>
                  </a:ext>
                </a:extLst>
              </a:tr>
              <a:tr h="1100796">
                <a:tc>
                  <a:txBody>
                    <a:bodyPr/>
                    <a:lstStyle/>
                    <a:p>
                      <a:r>
                        <a:rPr lang="en-US" sz="1050" b="1" dirty="0" smtClean="0">
                          <a:latin typeface="Arial" panose="020B0604020202020204" pitchFamily="34" charset="0"/>
                          <a:cs typeface="Arial" panose="020B0604020202020204" pitchFamily="34" charset="0"/>
                        </a:rPr>
                        <a:t>Transition</a:t>
                      </a:r>
                      <a:endParaRPr lang="en-GB" sz="1050" b="1" dirty="0">
                        <a:latin typeface="Arial" panose="020B0604020202020204" pitchFamily="34" charset="0"/>
                        <a:cs typeface="Arial" panose="020B0604020202020204" pitchFamily="34" charset="0"/>
                      </a:endParaRPr>
                    </a:p>
                  </a:txBody>
                  <a:tcPr anchor="ctr"/>
                </a:tc>
                <a:tc>
                  <a:txBody>
                    <a:bodyPr/>
                    <a:lstStyle/>
                    <a:p>
                      <a:pPr algn="l"/>
                      <a:r>
                        <a:rPr lang="en-US" sz="1050" b="1" dirty="0" smtClean="0">
                          <a:solidFill>
                            <a:sysClr val="windowText" lastClr="000000">
                              <a:hueOff val="0"/>
                              <a:satOff val="0"/>
                              <a:lumOff val="0"/>
                              <a:alphaOff val="0"/>
                            </a:sysClr>
                          </a:solidFill>
                          <a:latin typeface="+mn-lt"/>
                          <a:cs typeface="Arial" panose="020B0604020202020204" pitchFamily="34" charset="0"/>
                        </a:rPr>
                        <a:t>Name</a:t>
                      </a:r>
                      <a:r>
                        <a:rPr lang="en-US" sz="1050" b="0" dirty="0" smtClean="0">
                          <a:solidFill>
                            <a:sysClr val="windowText" lastClr="000000">
                              <a:hueOff val="0"/>
                              <a:satOff val="0"/>
                              <a:lumOff val="0"/>
                              <a:alphaOff val="0"/>
                            </a:sysClr>
                          </a:solidFill>
                          <a:latin typeface="+mn-lt"/>
                          <a:cs typeface="Arial" panose="020B0604020202020204" pitchFamily="34" charset="0"/>
                        </a:rPr>
                        <a:t>:</a:t>
                      </a:r>
                      <a:r>
                        <a:rPr lang="en-US" sz="1050" b="0"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Shagun J</a:t>
                      </a: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 </a:t>
                      </a:r>
                      <a:r>
                        <a:rPr lang="en-US" sz="1050" b="0" dirty="0" smtClean="0">
                          <a:solidFill>
                            <a:sysClr val="windowText" lastClr="000000">
                              <a:hueOff val="0"/>
                              <a:satOff val="0"/>
                              <a:lumOff val="0"/>
                              <a:alphaOff val="0"/>
                            </a:sysClr>
                          </a:solidFill>
                          <a:latin typeface="+mn-lt"/>
                          <a:cs typeface="Arial" panose="020B0604020202020204" pitchFamily="34" charset="0"/>
                        </a:rPr>
                        <a:t>Project</a:t>
                      </a:r>
                      <a:r>
                        <a:rPr lang="en-US" sz="1050" b="1"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Manager</a:t>
                      </a: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 </a:t>
                      </a:r>
                      <a:r>
                        <a:rPr lang="en-US" sz="1050" b="0" i="0" u="none" strike="noStrike" dirty="0" smtClean="0">
                          <a:solidFill>
                            <a:srgbClr val="3A3838"/>
                          </a:solidFill>
                          <a:effectLst/>
                          <a:latin typeface="+mn-lt"/>
                          <a:cs typeface="Arial" panose="020B0604020202020204" pitchFamily="34" charset="0"/>
                          <a:hlinkClick r:id="rId16"/>
                        </a:rPr>
                        <a:t>Shagun.John@exlservice.com</a:t>
                      </a:r>
                      <a:endParaRPr lang="en-US" sz="1050" b="0" dirty="0" smtClean="0">
                        <a:solidFill>
                          <a:sysClr val="windowText" lastClr="000000">
                            <a:hueOff val="0"/>
                            <a:satOff val="0"/>
                            <a:lumOff val="0"/>
                            <a:alphaOff val="0"/>
                          </a:sysClr>
                        </a:solidFill>
                        <a:latin typeface="+mn-lt"/>
                        <a:cs typeface="Arial" panose="020B0604020202020204" pitchFamily="34" charset="0"/>
                      </a:endParaRPr>
                    </a:p>
                  </a:txBody>
                  <a:tcPr/>
                </a:tc>
                <a:tc>
                  <a:txBody>
                    <a:bodyPr/>
                    <a:lstStyle/>
                    <a:p>
                      <a:pPr algn="l"/>
                      <a:r>
                        <a:rPr lang="en-US" sz="1050" b="1" dirty="0" smtClean="0">
                          <a:solidFill>
                            <a:sysClr val="windowText" lastClr="000000">
                              <a:hueOff val="0"/>
                              <a:satOff val="0"/>
                              <a:lumOff val="0"/>
                              <a:alphaOff val="0"/>
                            </a:sysClr>
                          </a:solidFill>
                          <a:latin typeface="+mn-lt"/>
                          <a:cs typeface="Arial" panose="020B0604020202020204" pitchFamily="34" charset="0"/>
                        </a:rPr>
                        <a:t>Name</a:t>
                      </a:r>
                      <a:r>
                        <a:rPr lang="en-US" sz="1050" b="0" dirty="0" smtClean="0">
                          <a:solidFill>
                            <a:sysClr val="windowText" lastClr="000000">
                              <a:hueOff val="0"/>
                              <a:satOff val="0"/>
                              <a:lumOff val="0"/>
                              <a:alphaOff val="0"/>
                            </a:sysClr>
                          </a:solidFill>
                          <a:latin typeface="+mn-lt"/>
                          <a:cs typeface="Arial" panose="020B0604020202020204" pitchFamily="34" charset="0"/>
                        </a:rPr>
                        <a:t>:</a:t>
                      </a:r>
                      <a:r>
                        <a:rPr lang="en-US" sz="1050" b="0"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Shagun J</a:t>
                      </a: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 </a:t>
                      </a:r>
                      <a:r>
                        <a:rPr lang="en-US" sz="1050" b="0" dirty="0" smtClean="0">
                          <a:solidFill>
                            <a:sysClr val="windowText" lastClr="000000">
                              <a:hueOff val="0"/>
                              <a:satOff val="0"/>
                              <a:lumOff val="0"/>
                              <a:alphaOff val="0"/>
                            </a:sysClr>
                          </a:solidFill>
                          <a:latin typeface="+mn-lt"/>
                          <a:cs typeface="Arial" panose="020B0604020202020204" pitchFamily="34" charset="0"/>
                        </a:rPr>
                        <a:t>Project</a:t>
                      </a:r>
                      <a:r>
                        <a:rPr lang="en-US" sz="1050" b="1"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Manager</a:t>
                      </a: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 </a:t>
                      </a:r>
                      <a:r>
                        <a:rPr lang="en-US" sz="1050" b="0" i="0" u="none" strike="noStrike" dirty="0" smtClean="0">
                          <a:solidFill>
                            <a:srgbClr val="3A3838"/>
                          </a:solidFill>
                          <a:effectLst/>
                          <a:latin typeface="+mn-lt"/>
                          <a:cs typeface="Arial" panose="020B0604020202020204" pitchFamily="34" charset="0"/>
                          <a:hlinkClick r:id="rId16"/>
                        </a:rPr>
                        <a:t>Shagun.John@exlservice.com</a:t>
                      </a:r>
                      <a:r>
                        <a:rPr lang="en-US" sz="1050" b="0" i="0" u="none" strike="noStrike" dirty="0" smtClean="0">
                          <a:solidFill>
                            <a:srgbClr val="3A3838"/>
                          </a:solidFill>
                          <a:effectLst/>
                          <a:latin typeface="+mn-lt"/>
                          <a:cs typeface="Arial" panose="020B0604020202020204" pitchFamily="34" charset="0"/>
                        </a:rPr>
                        <a:t> </a:t>
                      </a:r>
                      <a:endParaRPr lang="en-US" sz="1050" b="0" dirty="0" smtClean="0">
                        <a:solidFill>
                          <a:sysClr val="windowText" lastClr="000000">
                            <a:hueOff val="0"/>
                            <a:satOff val="0"/>
                            <a:lumOff val="0"/>
                            <a:alphaOff val="0"/>
                          </a:sysClr>
                        </a:solidFill>
                        <a:latin typeface="+mn-lt"/>
                        <a:cs typeface="Arial" panose="020B0604020202020204" pitchFamily="34" charset="0"/>
                      </a:endParaRPr>
                    </a:p>
                    <a:p>
                      <a:endParaRPr lang="en-GB" sz="1050" dirty="0">
                        <a:latin typeface="+mn-lt"/>
                        <a:cs typeface="Arial" panose="020B0604020202020204" pitchFamily="34" charset="0"/>
                      </a:endParaRPr>
                    </a:p>
                  </a:txBody>
                  <a:tcPr/>
                </a:tc>
                <a:tc>
                  <a:txBody>
                    <a:bodyPr/>
                    <a:lstStyle/>
                    <a:p>
                      <a:pPr algn="l"/>
                      <a:r>
                        <a:rPr lang="en-US" sz="1050" b="0" dirty="0" smtClean="0">
                          <a:solidFill>
                            <a:sysClr val="windowText" lastClr="000000">
                              <a:hueOff val="0"/>
                              <a:satOff val="0"/>
                              <a:lumOff val="0"/>
                              <a:alphaOff val="0"/>
                            </a:sysClr>
                          </a:solidFill>
                          <a:latin typeface="+mn-lt"/>
                          <a:cs typeface="Arial" panose="020B0604020202020204" pitchFamily="34" charset="0"/>
                        </a:rPr>
                        <a:t>Name:</a:t>
                      </a:r>
                      <a:r>
                        <a:rPr lang="en-US" sz="1050" b="0"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Abhay M</a:t>
                      </a:r>
                    </a:p>
                    <a:p>
                      <a:pPr algn="l"/>
                      <a:endParaRPr lang="en-US" sz="1050" b="0"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 </a:t>
                      </a:r>
                      <a:r>
                        <a:rPr lang="en-US" sz="1050" b="0" dirty="0" smtClean="0">
                          <a:solidFill>
                            <a:sysClr val="windowText" lastClr="000000">
                              <a:hueOff val="0"/>
                              <a:satOff val="0"/>
                              <a:lumOff val="0"/>
                              <a:alphaOff val="0"/>
                            </a:sysClr>
                          </a:solidFill>
                          <a:latin typeface="+mn-lt"/>
                          <a:cs typeface="Arial" panose="020B0604020202020204" pitchFamily="34" charset="0"/>
                        </a:rPr>
                        <a:t>Project Lead</a:t>
                      </a:r>
                    </a:p>
                    <a:p>
                      <a:pPr algn="l"/>
                      <a:endParaRPr lang="en-US" sz="1050" b="1" i="0" u="none" strike="noStrike" dirty="0" smtClean="0">
                        <a:solidFill>
                          <a:srgbClr val="3A3838"/>
                        </a:solidFill>
                        <a:effectLst/>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 </a:t>
                      </a:r>
                      <a:r>
                        <a:rPr lang="en-US" sz="1050" b="0" i="0" u="none" strike="noStrike" dirty="0" smtClean="0">
                          <a:solidFill>
                            <a:srgbClr val="3A3838"/>
                          </a:solidFill>
                          <a:effectLst/>
                          <a:latin typeface="+mn-lt"/>
                          <a:cs typeface="Arial" panose="020B0604020202020204" pitchFamily="34" charset="0"/>
                          <a:hlinkClick r:id="rId17"/>
                        </a:rPr>
                        <a:t>Abhay.Mehta@exlservice.com</a:t>
                      </a:r>
                      <a:r>
                        <a:rPr lang="en-US" sz="1050" b="0" i="0" u="none" strike="noStrike" dirty="0" smtClean="0">
                          <a:solidFill>
                            <a:srgbClr val="3A3838"/>
                          </a:solidFill>
                          <a:effectLst/>
                          <a:latin typeface="+mn-lt"/>
                          <a:cs typeface="Arial" panose="020B0604020202020204" pitchFamily="34" charset="0"/>
                        </a:rPr>
                        <a:t> </a:t>
                      </a:r>
                      <a:endParaRPr lang="en-US" sz="1050" b="0" dirty="0" smtClean="0">
                        <a:solidFill>
                          <a:sysClr val="windowText" lastClr="000000">
                            <a:hueOff val="0"/>
                            <a:satOff val="0"/>
                            <a:lumOff val="0"/>
                            <a:alphaOff val="0"/>
                          </a:sysClr>
                        </a:solidFill>
                        <a:latin typeface="+mn-lt"/>
                        <a:cs typeface="Arial" panose="020B0604020202020204" pitchFamily="34" charset="0"/>
                      </a:endParaRPr>
                    </a:p>
                  </a:txBody>
                  <a:tcPr/>
                </a:tc>
                <a:tc>
                  <a:txBody>
                    <a:bodyPr/>
                    <a:lstStyle/>
                    <a:p>
                      <a:pPr algn="l"/>
                      <a:r>
                        <a:rPr lang="en-US" sz="1050" b="1" dirty="0" smtClean="0">
                          <a:solidFill>
                            <a:sysClr val="windowText" lastClr="000000">
                              <a:hueOff val="0"/>
                              <a:satOff val="0"/>
                              <a:lumOff val="0"/>
                              <a:alphaOff val="0"/>
                            </a:sysClr>
                          </a:solidFill>
                          <a:latin typeface="+mn-lt"/>
                          <a:cs typeface="Arial" panose="020B0604020202020204" pitchFamily="34" charset="0"/>
                        </a:rPr>
                        <a:t>Name:</a:t>
                      </a:r>
                      <a:r>
                        <a:rPr lang="en-US" sz="1050" b="1" baseline="0" dirty="0" smtClean="0">
                          <a:solidFill>
                            <a:sysClr val="windowText" lastClr="000000">
                              <a:hueOff val="0"/>
                              <a:satOff val="0"/>
                              <a:lumOff val="0"/>
                              <a:alphaOff val="0"/>
                            </a:sysClr>
                          </a:solidFill>
                          <a:latin typeface="+mn-lt"/>
                          <a:cs typeface="Arial" panose="020B0604020202020204" pitchFamily="34" charset="0"/>
                        </a:rPr>
                        <a:t> </a:t>
                      </a:r>
                      <a:r>
                        <a:rPr lang="en-US" sz="1050" b="0" dirty="0" smtClean="0">
                          <a:solidFill>
                            <a:sysClr val="windowText" lastClr="000000">
                              <a:hueOff val="0"/>
                              <a:satOff val="0"/>
                              <a:lumOff val="0"/>
                              <a:alphaOff val="0"/>
                            </a:sysClr>
                          </a:solidFill>
                          <a:latin typeface="+mn-lt"/>
                          <a:cs typeface="Arial" panose="020B0604020202020204" pitchFamily="34" charset="0"/>
                        </a:rPr>
                        <a:t>Bal G</a:t>
                      </a:r>
                    </a:p>
                    <a:p>
                      <a:pPr algn="l"/>
                      <a:endParaRPr lang="en-US" sz="1050" b="1" dirty="0" smtClean="0">
                        <a:solidFill>
                          <a:sysClr val="windowText" lastClr="000000">
                            <a:hueOff val="0"/>
                            <a:satOff val="0"/>
                            <a:lumOff val="0"/>
                            <a:alphaOff val="0"/>
                          </a:sysClr>
                        </a:solidFill>
                        <a:latin typeface="+mn-lt"/>
                        <a:cs typeface="Arial" panose="020B0604020202020204" pitchFamily="34" charset="0"/>
                      </a:endParaRPr>
                    </a:p>
                    <a:p>
                      <a:pPr algn="l"/>
                      <a:r>
                        <a:rPr lang="en-US" sz="1050" b="1" dirty="0" smtClean="0">
                          <a:solidFill>
                            <a:sysClr val="windowText" lastClr="000000">
                              <a:hueOff val="0"/>
                              <a:satOff val="0"/>
                              <a:lumOff val="0"/>
                              <a:alphaOff val="0"/>
                            </a:sysClr>
                          </a:solidFill>
                          <a:latin typeface="+mn-lt"/>
                          <a:cs typeface="Arial" panose="020B0604020202020204" pitchFamily="34" charset="0"/>
                        </a:rPr>
                        <a:t>Designation: </a:t>
                      </a:r>
                      <a:r>
                        <a:rPr lang="en-US" sz="1050" b="0" dirty="0" smtClean="0">
                          <a:solidFill>
                            <a:sysClr val="windowText" lastClr="000000">
                              <a:hueOff val="0"/>
                              <a:satOff val="0"/>
                              <a:lumOff val="0"/>
                              <a:alphaOff val="0"/>
                            </a:sysClr>
                          </a:solidFill>
                          <a:latin typeface="+mn-lt"/>
                          <a:cs typeface="Arial" panose="020B0604020202020204" pitchFamily="34" charset="0"/>
                        </a:rPr>
                        <a:t>Transition Lead</a:t>
                      </a:r>
                    </a:p>
                    <a:p>
                      <a:pPr algn="l"/>
                      <a:endParaRPr lang="en-US" sz="1050" b="1" i="0" u="none" strike="noStrike" dirty="0" smtClean="0">
                        <a:solidFill>
                          <a:srgbClr val="3A3838"/>
                        </a:solidFill>
                        <a:effectLst/>
                        <a:latin typeface="+mn-lt"/>
                        <a:cs typeface="Arial" panose="020B0604020202020204" pitchFamily="34" charset="0"/>
                      </a:endParaRPr>
                    </a:p>
                    <a:p>
                      <a:pPr algn="l"/>
                      <a:r>
                        <a:rPr lang="en-US" sz="1050" b="1" i="0" u="none" strike="noStrike" dirty="0" smtClean="0">
                          <a:solidFill>
                            <a:srgbClr val="3A3838"/>
                          </a:solidFill>
                          <a:effectLst/>
                          <a:latin typeface="+mn-lt"/>
                          <a:cs typeface="Arial" panose="020B0604020202020204" pitchFamily="34" charset="0"/>
                        </a:rPr>
                        <a:t>Email : </a:t>
                      </a:r>
                      <a:r>
                        <a:rPr lang="en-US" sz="1050" b="0" i="0" u="none" strike="noStrike" dirty="0" smtClean="0">
                          <a:solidFill>
                            <a:srgbClr val="3A3838"/>
                          </a:solidFill>
                          <a:effectLst/>
                          <a:latin typeface="+mn-lt"/>
                          <a:cs typeface="Arial" panose="020B0604020202020204" pitchFamily="34" charset="0"/>
                          <a:hlinkClick r:id="rId18"/>
                        </a:rPr>
                        <a:t>Bal.Gupta@exlservice.com</a:t>
                      </a:r>
                      <a:r>
                        <a:rPr lang="en-US" sz="1050" b="0" i="0" u="none" strike="noStrike" dirty="0" smtClean="0">
                          <a:solidFill>
                            <a:srgbClr val="3A3838"/>
                          </a:solidFill>
                          <a:effectLst/>
                          <a:latin typeface="+mn-lt"/>
                          <a:cs typeface="Arial" panose="020B0604020202020204" pitchFamily="34" charset="0"/>
                        </a:rPr>
                        <a:t> </a:t>
                      </a:r>
                      <a:endParaRPr lang="en-US" sz="1050" b="0" dirty="0" smtClean="0">
                        <a:solidFill>
                          <a:sysClr val="windowText" lastClr="000000">
                            <a:hueOff val="0"/>
                            <a:satOff val="0"/>
                            <a:lumOff val="0"/>
                            <a:alphaOff val="0"/>
                          </a:sysClr>
                        </a:solidFill>
                        <a:latin typeface="+mn-lt"/>
                        <a:cs typeface="Arial" panose="020B0604020202020204" pitchFamily="34" charset="0"/>
                      </a:endParaRPr>
                    </a:p>
                  </a:txBody>
                  <a:tcPr/>
                </a:tc>
                <a:extLst>
                  <a:ext uri="{0D108BD9-81ED-4DB2-BD59-A6C34878D82A}">
                    <a16:rowId xmlns:a16="http://schemas.microsoft.com/office/drawing/2014/main" val="1402121471"/>
                  </a:ext>
                </a:extLst>
              </a:tr>
            </a:tbl>
          </a:graphicData>
        </a:graphic>
      </p:graphicFrame>
    </p:spTree>
    <p:extLst>
      <p:ext uri="{BB962C8B-B14F-4D97-AF65-F5344CB8AC3E}">
        <p14:creationId xmlns:p14="http://schemas.microsoft.com/office/powerpoint/2010/main" val="154037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AP&amp;TE- Escalation Matrix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8270408"/>
              </p:ext>
            </p:extLst>
          </p:nvPr>
        </p:nvGraphicFramePr>
        <p:xfrm>
          <a:off x="171783" y="839034"/>
          <a:ext cx="11519473" cy="1905000"/>
        </p:xfrm>
        <a:graphic>
          <a:graphicData uri="http://schemas.openxmlformats.org/drawingml/2006/table">
            <a:tbl>
              <a:tblPr firstRow="1" bandRow="1">
                <a:tableStyleId>{5C22544A-7EE6-4342-B048-85BDC9FD1C3A}</a:tableStyleId>
              </a:tblPr>
              <a:tblGrid>
                <a:gridCol w="4318330">
                  <a:extLst>
                    <a:ext uri="{9D8B030D-6E8A-4147-A177-3AD203B41FA5}">
                      <a16:colId xmlns:a16="http://schemas.microsoft.com/office/drawing/2014/main" val="1108444057"/>
                    </a:ext>
                  </a:extLst>
                </a:gridCol>
                <a:gridCol w="3002508">
                  <a:extLst>
                    <a:ext uri="{9D8B030D-6E8A-4147-A177-3AD203B41FA5}">
                      <a16:colId xmlns:a16="http://schemas.microsoft.com/office/drawing/2014/main" val="2419764647"/>
                    </a:ext>
                  </a:extLst>
                </a:gridCol>
                <a:gridCol w="4198635">
                  <a:extLst>
                    <a:ext uri="{9D8B030D-6E8A-4147-A177-3AD203B41FA5}">
                      <a16:colId xmlns:a16="http://schemas.microsoft.com/office/drawing/2014/main" val="998080636"/>
                    </a:ext>
                  </a:extLst>
                </a:gridCol>
              </a:tblGrid>
              <a:tr h="207069">
                <a:tc gridSpan="3">
                  <a:txBody>
                    <a:bodyPr/>
                    <a:lstStyle/>
                    <a:p>
                      <a:pPr algn="ctr"/>
                      <a:r>
                        <a:rPr lang="en-US" sz="1100" dirty="0" smtClean="0"/>
                        <a:t>BSWH</a:t>
                      </a:r>
                      <a:endParaRPr lang="en-GB" sz="1100" dirty="0"/>
                    </a:p>
                  </a:txBody>
                  <a:tcPr anchor="ctr"/>
                </a:tc>
                <a:tc hMerge="1">
                  <a:txBody>
                    <a:bodyPr/>
                    <a:lstStyle/>
                    <a:p>
                      <a:pPr algn="ctr"/>
                      <a:endParaRPr lang="en-GB" sz="1100" dirty="0"/>
                    </a:p>
                  </a:txBody>
                  <a:tcPr anchor="ctr"/>
                </a:tc>
                <a:tc hMerge="1">
                  <a:txBody>
                    <a:bodyPr/>
                    <a:lstStyle/>
                    <a:p>
                      <a:pPr algn="ctr"/>
                      <a:endParaRPr lang="en-GB" sz="1100" dirty="0"/>
                    </a:p>
                  </a:txBody>
                  <a:tcPr anchor="ctr"/>
                </a:tc>
                <a:extLst>
                  <a:ext uri="{0D108BD9-81ED-4DB2-BD59-A6C34878D82A}">
                    <a16:rowId xmlns:a16="http://schemas.microsoft.com/office/drawing/2014/main" val="2175749080"/>
                  </a:ext>
                </a:extLst>
              </a:tr>
              <a:tr h="219249">
                <a:tc>
                  <a:txBody>
                    <a:bodyPr/>
                    <a:lstStyle/>
                    <a:p>
                      <a:pPr algn="ctr"/>
                      <a:r>
                        <a:rPr lang="en-US" sz="1200" b="1" dirty="0" smtClean="0">
                          <a:latin typeface="+mn-lt"/>
                        </a:rPr>
                        <a:t>Level 1</a:t>
                      </a:r>
                      <a:endParaRPr lang="en-GB" sz="1200" b="1" dirty="0">
                        <a:latin typeface="+mn-lt"/>
                      </a:endParaRPr>
                    </a:p>
                  </a:txBody>
                  <a:tcPr anchor="ctr"/>
                </a:tc>
                <a:tc>
                  <a:txBody>
                    <a:bodyPr/>
                    <a:lstStyle/>
                    <a:p>
                      <a:pPr algn="ctr"/>
                      <a:r>
                        <a:rPr lang="en-US" sz="1200" b="1" dirty="0" smtClean="0">
                          <a:latin typeface="+mn-lt"/>
                        </a:rPr>
                        <a:t>Level 2</a:t>
                      </a:r>
                      <a:endParaRPr lang="en-GB" sz="1200" b="1" dirty="0">
                        <a:latin typeface="+mn-lt"/>
                      </a:endParaRPr>
                    </a:p>
                  </a:txBody>
                  <a:tcPr anchor="ctr"/>
                </a:tc>
                <a:tc>
                  <a:txBody>
                    <a:bodyPr/>
                    <a:lstStyle/>
                    <a:p>
                      <a:pPr algn="ctr"/>
                      <a:r>
                        <a:rPr lang="en-US" sz="1200" b="1" dirty="0" smtClean="0">
                          <a:latin typeface="+mn-lt"/>
                        </a:rPr>
                        <a:t>Level 3</a:t>
                      </a:r>
                      <a:endParaRPr lang="en-GB" sz="1200" b="1" dirty="0">
                        <a:latin typeface="+mn-lt"/>
                      </a:endParaRPr>
                    </a:p>
                  </a:txBody>
                  <a:tcPr anchor="ctr"/>
                </a:tc>
                <a:extLst>
                  <a:ext uri="{0D108BD9-81ED-4DB2-BD59-A6C34878D82A}">
                    <a16:rowId xmlns:a16="http://schemas.microsoft.com/office/drawing/2014/main" val="3996582444"/>
                  </a:ext>
                </a:extLst>
              </a:tr>
              <a:tr h="127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mn-lt"/>
                        </a:rPr>
                        <a:t>Name</a:t>
                      </a:r>
                      <a:r>
                        <a:rPr lang="en-US" sz="1200" b="0" dirty="0" smtClean="0">
                          <a:solidFill>
                            <a:sysClr val="windowText" lastClr="000000">
                              <a:hueOff val="0"/>
                              <a:satOff val="0"/>
                              <a:lumOff val="0"/>
                              <a:alphaOff val="0"/>
                            </a:sysClr>
                          </a:solidFill>
                          <a:latin typeface="+mn-lt"/>
                        </a:rPr>
                        <a:t>:</a:t>
                      </a:r>
                      <a:r>
                        <a:rPr lang="en-US" sz="1200" b="0" baseline="0" dirty="0" smtClean="0">
                          <a:solidFill>
                            <a:sysClr val="windowText" lastClr="000000">
                              <a:hueOff val="0"/>
                              <a:satOff val="0"/>
                              <a:lumOff val="0"/>
                              <a:alphaOff val="0"/>
                            </a:sysClr>
                          </a:solidFill>
                          <a:latin typeface="+mn-lt"/>
                        </a:rPr>
                        <a:t> </a:t>
                      </a:r>
                      <a:r>
                        <a:rPr lang="en-US" sz="1200" b="0" dirty="0" smtClean="0">
                          <a:latin typeface="+mn-lt"/>
                          <a:cs typeface="Arial" panose="020B0604020202020204" pitchFamily="34" charset="0"/>
                        </a:rPr>
                        <a:t>TBD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a:t>
                      </a:r>
                      <a:r>
                        <a:rPr lang="en-US" sz="1200" b="0" dirty="0" smtClean="0">
                          <a:solidFill>
                            <a:sysClr val="windowText" lastClr="000000">
                              <a:hueOff val="0"/>
                              <a:satOff val="0"/>
                              <a:lumOff val="0"/>
                              <a:alphaOff val="0"/>
                            </a:sysClr>
                          </a:solidFill>
                          <a:latin typeface="+mn-lt"/>
                        </a:rPr>
                        <a:t>: Team Supervisor</a:t>
                      </a:r>
                      <a:r>
                        <a:rPr lang="en-US" sz="1200" b="0" baseline="0" dirty="0" smtClean="0">
                          <a:solidFill>
                            <a:sysClr val="windowText" lastClr="000000">
                              <a:hueOff val="0"/>
                              <a:satOff val="0"/>
                              <a:lumOff val="0"/>
                              <a:alphaOff val="0"/>
                            </a:sysClr>
                          </a:solidFill>
                          <a:latin typeface="+mn-lt"/>
                        </a:rPr>
                        <a:t>s  </a:t>
                      </a:r>
                      <a:endParaRPr lang="en-US" sz="1200" b="0" dirty="0" smtClean="0">
                        <a:solidFill>
                          <a:sysClr val="windowText" lastClr="000000">
                            <a:hueOff val="0"/>
                            <a:satOff val="0"/>
                            <a:lumOff val="0"/>
                            <a:alphaOff val="0"/>
                          </a:sysClr>
                        </a:solidFill>
                        <a:latin typeface="+mn-lt"/>
                      </a:endParaRPr>
                    </a:p>
                    <a:p>
                      <a:pPr algn="l"/>
                      <a:endParaRPr lang="en-US" sz="1200" b="0" dirty="0" smtClean="0">
                        <a:solidFill>
                          <a:sysClr val="windowText" lastClr="000000">
                            <a:hueOff val="0"/>
                            <a:satOff val="0"/>
                            <a:lumOff val="0"/>
                            <a:alphaOff val="0"/>
                          </a:sysClr>
                        </a:solidFill>
                        <a:latin typeface="+mn-lt"/>
                      </a:endParaRPr>
                    </a:p>
                    <a:p>
                      <a:pPr algn="l"/>
                      <a:r>
                        <a:rPr lang="en-US" sz="1200" b="1" i="0" u="none" strike="noStrike" dirty="0" smtClean="0">
                          <a:solidFill>
                            <a:srgbClr val="3A3838"/>
                          </a:solidFill>
                          <a:effectLst/>
                          <a:latin typeface="+mn-lt"/>
                          <a:cs typeface="Arial" panose="020B0604020202020204" pitchFamily="34" charset="0"/>
                        </a:rPr>
                        <a:t>Email : xx</a:t>
                      </a:r>
                    </a:p>
                  </a:txBody>
                  <a:tcPr/>
                </a:tc>
                <a:tc>
                  <a:txBody>
                    <a:bodyPr/>
                    <a:lstStyle/>
                    <a:p>
                      <a:pPr algn="l"/>
                      <a:r>
                        <a:rPr lang="en-US" sz="1200" b="1" dirty="0" smtClean="0">
                          <a:solidFill>
                            <a:sysClr val="windowText" lastClr="000000">
                              <a:hueOff val="0"/>
                              <a:satOff val="0"/>
                              <a:lumOff val="0"/>
                              <a:alphaOff val="0"/>
                            </a:sysClr>
                          </a:solidFill>
                          <a:latin typeface="+mn-lt"/>
                        </a:rPr>
                        <a:t>Name:</a:t>
                      </a:r>
                      <a:r>
                        <a:rPr lang="en-US" sz="1200" b="1" baseline="0" dirty="0" smtClean="0">
                          <a:solidFill>
                            <a:sysClr val="windowText" lastClr="000000">
                              <a:hueOff val="0"/>
                              <a:satOff val="0"/>
                              <a:lumOff val="0"/>
                              <a:alphaOff val="0"/>
                            </a:sysClr>
                          </a:solidFill>
                          <a:latin typeface="+mn-lt"/>
                        </a:rPr>
                        <a:t> </a:t>
                      </a:r>
                      <a:r>
                        <a:rPr lang="en-US" sz="1200" b="0" baseline="0" dirty="0" smtClean="0">
                          <a:solidFill>
                            <a:sysClr val="windowText" lastClr="000000">
                              <a:hueOff val="0"/>
                              <a:satOff val="0"/>
                              <a:lumOff val="0"/>
                              <a:alphaOff val="0"/>
                            </a:sysClr>
                          </a:solidFill>
                          <a:latin typeface="+mn-lt"/>
                        </a:rPr>
                        <a:t>Cindy. N &amp; Dave </a:t>
                      </a:r>
                      <a:endParaRPr lang="en-US" sz="1200" b="0" dirty="0" smtClean="0">
                        <a:solidFill>
                          <a:sysClr val="windowText" lastClr="000000">
                            <a:hueOff val="0"/>
                            <a:satOff val="0"/>
                            <a:lumOff val="0"/>
                            <a:alphaOff val="0"/>
                          </a:sysClr>
                        </a:solidFill>
                        <a:latin typeface="+mn-lt"/>
                      </a:endParaRPr>
                    </a:p>
                    <a:p>
                      <a:pPr algn="l"/>
                      <a:endParaRPr lang="en-US" sz="1200" b="0"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 D</a:t>
                      </a:r>
                      <a:r>
                        <a:rPr lang="en-US" sz="1200" b="0" dirty="0" smtClean="0">
                          <a:solidFill>
                            <a:sysClr val="windowText" lastClr="000000">
                              <a:hueOff val="0"/>
                              <a:satOff val="0"/>
                              <a:lumOff val="0"/>
                              <a:alphaOff val="0"/>
                            </a:sysClr>
                          </a:solidFill>
                          <a:latin typeface="+mn-lt"/>
                        </a:rPr>
                        <a:t>irector</a:t>
                      </a:r>
                      <a:r>
                        <a:rPr lang="en-US" sz="1200" b="0" baseline="0" dirty="0" smtClean="0">
                          <a:solidFill>
                            <a:sysClr val="windowText" lastClr="000000">
                              <a:hueOff val="0"/>
                              <a:satOff val="0"/>
                              <a:lumOff val="0"/>
                              <a:alphaOff val="0"/>
                            </a:sysClr>
                          </a:solidFill>
                          <a:latin typeface="+mn-lt"/>
                        </a:rPr>
                        <a:t> &amp; </a:t>
                      </a:r>
                      <a:r>
                        <a:rPr lang="en-US" sz="1200" b="0" dirty="0" smtClean="0">
                          <a:solidFill>
                            <a:sysClr val="windowText" lastClr="000000">
                              <a:hueOff val="0"/>
                              <a:satOff val="0"/>
                              <a:lumOff val="0"/>
                              <a:alphaOff val="0"/>
                            </a:sysClr>
                          </a:solidFill>
                          <a:latin typeface="+mn-lt"/>
                        </a:rPr>
                        <a:t>VP</a:t>
                      </a:r>
                      <a:r>
                        <a:rPr lang="en-US" sz="1200" b="0" baseline="0" dirty="0" smtClean="0">
                          <a:solidFill>
                            <a:sysClr val="windowText" lastClr="000000">
                              <a:hueOff val="0"/>
                              <a:satOff val="0"/>
                              <a:lumOff val="0"/>
                              <a:alphaOff val="0"/>
                            </a:sysClr>
                          </a:solidFill>
                          <a:latin typeface="+mn-lt"/>
                        </a:rPr>
                        <a:t>  - AP &amp; T&amp;E </a:t>
                      </a:r>
                      <a:endParaRPr lang="en-US" sz="1200" b="0" dirty="0" smtClean="0">
                        <a:solidFill>
                          <a:sysClr val="windowText" lastClr="000000">
                            <a:hueOff val="0"/>
                            <a:satOff val="0"/>
                            <a:lumOff val="0"/>
                            <a:alphaOff val="0"/>
                          </a:sysClr>
                        </a:solidFill>
                        <a:latin typeface="+mn-lt"/>
                      </a:endParaRPr>
                    </a:p>
                    <a:p>
                      <a:pPr algn="l"/>
                      <a:r>
                        <a:rPr lang="en-US" sz="1200" b="1" i="0" u="none" strike="noStrike" dirty="0" smtClean="0">
                          <a:solidFill>
                            <a:srgbClr val="3A3838"/>
                          </a:solidFill>
                          <a:effectLst/>
                          <a:latin typeface="+mn-lt"/>
                          <a:cs typeface="Arial" panose="020B0604020202020204" pitchFamily="34" charset="0"/>
                        </a:rPr>
                        <a:t>Email : </a:t>
                      </a:r>
                    </a:p>
                    <a:p>
                      <a:pPr algn="l"/>
                      <a:r>
                        <a:rPr lang="en-US" sz="1200" b="0" i="0" u="none" strike="noStrike" dirty="0" smtClean="0">
                          <a:solidFill>
                            <a:srgbClr val="3A3838"/>
                          </a:solidFill>
                          <a:effectLst/>
                          <a:latin typeface="+mn-lt"/>
                          <a:cs typeface="Arial" panose="020B0604020202020204" pitchFamily="34" charset="0"/>
                          <a:hlinkClick r:id="rId2"/>
                        </a:rPr>
                        <a:t>David.Jenkins@BSWHealth.org</a:t>
                      </a:r>
                      <a:r>
                        <a:rPr lang="en-US" sz="1200" b="0" i="0" u="none" strike="noStrike" dirty="0" smtClean="0">
                          <a:solidFill>
                            <a:srgbClr val="3A3838"/>
                          </a:solidFill>
                          <a:effectLst/>
                          <a:latin typeface="+mn-lt"/>
                          <a:cs typeface="Arial" panose="020B0604020202020204" pitchFamily="34" charset="0"/>
                        </a:rPr>
                        <a:t> </a:t>
                      </a:r>
                    </a:p>
                    <a:p>
                      <a:pPr algn="l"/>
                      <a:r>
                        <a:rPr lang="en-US" sz="1200" b="0" i="0" u="none" strike="noStrike" dirty="0" smtClean="0">
                          <a:solidFill>
                            <a:srgbClr val="3A3838"/>
                          </a:solidFill>
                          <a:effectLst/>
                          <a:latin typeface="+mn-lt"/>
                          <a:cs typeface="Arial" panose="020B0604020202020204" pitchFamily="34" charset="0"/>
                          <a:hlinkClick r:id="rId3"/>
                        </a:rPr>
                        <a:t>Cindy.Novey@BSWHealth.org</a:t>
                      </a:r>
                      <a:endParaRPr lang="en-US" sz="1200" b="0" i="0" u="none" strike="noStrike" dirty="0" smtClean="0">
                        <a:solidFill>
                          <a:srgbClr val="3A3838"/>
                        </a:solidFill>
                        <a:effectLst/>
                        <a:latin typeface="+mn-lt"/>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mn-lt"/>
                        </a:rPr>
                        <a:t>Name</a:t>
                      </a:r>
                      <a:r>
                        <a:rPr lang="en-US" sz="1200" b="0" dirty="0" smtClean="0">
                          <a:solidFill>
                            <a:sysClr val="windowText" lastClr="000000">
                              <a:hueOff val="0"/>
                              <a:satOff val="0"/>
                              <a:lumOff val="0"/>
                              <a:alphaOff val="0"/>
                            </a:sysClr>
                          </a:solidFill>
                          <a:latin typeface="+mn-lt"/>
                        </a:rPr>
                        <a:t>:</a:t>
                      </a:r>
                      <a:r>
                        <a:rPr lang="en-US" sz="1200" b="0"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Angie H</a:t>
                      </a:r>
                    </a:p>
                    <a:p>
                      <a:pPr algn="l"/>
                      <a:endParaRPr lang="en-US" sz="1200" b="0" dirty="0" smtClean="0">
                        <a:solidFill>
                          <a:sysClr val="windowText" lastClr="000000">
                            <a:hueOff val="0"/>
                            <a:satOff val="0"/>
                            <a:lumOff val="0"/>
                            <a:alphaOff val="0"/>
                          </a:sysClr>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mn-lt"/>
                        </a:rPr>
                        <a:t>Designation</a:t>
                      </a:r>
                      <a:r>
                        <a:rPr lang="en-US" sz="1200" b="0" dirty="0" smtClean="0">
                          <a:solidFill>
                            <a:sysClr val="windowText" lastClr="000000">
                              <a:hueOff val="0"/>
                              <a:satOff val="0"/>
                              <a:lumOff val="0"/>
                              <a:alphaOff val="0"/>
                            </a:sysClr>
                          </a:solidFill>
                          <a:latin typeface="+mn-lt"/>
                        </a:rPr>
                        <a:t>:</a:t>
                      </a:r>
                      <a:r>
                        <a:rPr lang="en-US" sz="1200" b="0" baseline="0" dirty="0" smtClean="0">
                          <a:solidFill>
                            <a:sysClr val="windowText" lastClr="000000">
                              <a:hueOff val="0"/>
                              <a:satOff val="0"/>
                              <a:lumOff val="0"/>
                              <a:alphaOff val="0"/>
                            </a:sysClr>
                          </a:solidFill>
                          <a:latin typeface="+mn-lt"/>
                        </a:rPr>
                        <a:t> Project Lead </a:t>
                      </a:r>
                      <a:endParaRPr lang="en-US" sz="1200" b="0" dirty="0" smtClean="0">
                        <a:solidFill>
                          <a:sysClr val="windowText" lastClr="000000">
                            <a:hueOff val="0"/>
                            <a:satOff val="0"/>
                            <a:lumOff val="0"/>
                            <a:alphaOff val="0"/>
                          </a:sysClr>
                        </a:solidFill>
                        <a:latin typeface="+mn-lt"/>
                      </a:endParaRPr>
                    </a:p>
                    <a:p>
                      <a:pPr algn="l"/>
                      <a:r>
                        <a:rPr lang="en-US" sz="1200" b="1" i="0" u="none" strike="noStrike" dirty="0" smtClean="0">
                          <a:solidFill>
                            <a:srgbClr val="3A3838"/>
                          </a:solidFill>
                          <a:effectLst/>
                          <a:latin typeface="+mn-lt"/>
                          <a:cs typeface="Arial" panose="020B0604020202020204" pitchFamily="34" charset="0"/>
                        </a:rPr>
                        <a:t>Email : </a:t>
                      </a:r>
                    </a:p>
                    <a:p>
                      <a:pPr algn="l"/>
                      <a:r>
                        <a:rPr lang="en-US" sz="1200" b="0" i="0" u="none" strike="noStrike" dirty="0" smtClean="0">
                          <a:solidFill>
                            <a:srgbClr val="3A3838"/>
                          </a:solidFill>
                          <a:effectLst/>
                          <a:latin typeface="+mn-lt"/>
                          <a:cs typeface="Arial" panose="020B0604020202020204" pitchFamily="34" charset="0"/>
                          <a:hlinkClick r:id="rId4"/>
                        </a:rPr>
                        <a:t>Angie.Hutson@BSWHealth.org</a:t>
                      </a:r>
                      <a:r>
                        <a:rPr lang="en-US" sz="1200" b="0" i="0" u="none" strike="noStrike" dirty="0" smtClean="0">
                          <a:solidFill>
                            <a:srgbClr val="3A3838"/>
                          </a:solidFill>
                          <a:effectLst/>
                          <a:latin typeface="+mn-lt"/>
                          <a:cs typeface="Arial" panose="020B0604020202020204" pitchFamily="34" charset="0"/>
                        </a:rPr>
                        <a:t> </a:t>
                      </a:r>
                    </a:p>
                    <a:p>
                      <a:pPr algn="l"/>
                      <a:endParaRPr lang="en-US" sz="1200" b="0" dirty="0" smtClean="0">
                        <a:solidFill>
                          <a:sysClr val="windowText" lastClr="000000">
                            <a:hueOff val="0"/>
                            <a:satOff val="0"/>
                            <a:lumOff val="0"/>
                            <a:alphaOff val="0"/>
                          </a:sysClr>
                        </a:solidFill>
                        <a:latin typeface="+mn-lt"/>
                      </a:endParaRPr>
                    </a:p>
                    <a:p>
                      <a:pPr algn="l"/>
                      <a:endParaRPr lang="en-US" sz="1200" b="0" dirty="0" smtClean="0">
                        <a:solidFill>
                          <a:sysClr val="windowText" lastClr="000000">
                            <a:hueOff val="0"/>
                            <a:satOff val="0"/>
                            <a:lumOff val="0"/>
                            <a:alphaOff val="0"/>
                          </a:sysClr>
                        </a:solidFill>
                        <a:latin typeface="+mn-lt"/>
                      </a:endParaRPr>
                    </a:p>
                  </a:txBody>
                  <a:tcPr/>
                </a:tc>
                <a:extLst>
                  <a:ext uri="{0D108BD9-81ED-4DB2-BD59-A6C34878D82A}">
                    <a16:rowId xmlns:a16="http://schemas.microsoft.com/office/drawing/2014/main" val="244967324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60650762"/>
              </p:ext>
            </p:extLst>
          </p:nvPr>
        </p:nvGraphicFramePr>
        <p:xfrm>
          <a:off x="171784" y="2744034"/>
          <a:ext cx="11519472" cy="4023360"/>
        </p:xfrm>
        <a:graphic>
          <a:graphicData uri="http://schemas.openxmlformats.org/drawingml/2006/table">
            <a:tbl>
              <a:tblPr firstRow="1" bandRow="1">
                <a:tableStyleId>{5C22544A-7EE6-4342-B048-85BDC9FD1C3A}</a:tableStyleId>
              </a:tblPr>
              <a:tblGrid>
                <a:gridCol w="1132349">
                  <a:extLst>
                    <a:ext uri="{9D8B030D-6E8A-4147-A177-3AD203B41FA5}">
                      <a16:colId xmlns:a16="http://schemas.microsoft.com/office/drawing/2014/main" val="2870081672"/>
                    </a:ext>
                  </a:extLst>
                </a:gridCol>
                <a:gridCol w="3199629">
                  <a:extLst>
                    <a:ext uri="{9D8B030D-6E8A-4147-A177-3AD203B41FA5}">
                      <a16:colId xmlns:a16="http://schemas.microsoft.com/office/drawing/2014/main" val="1108444057"/>
                    </a:ext>
                  </a:extLst>
                </a:gridCol>
                <a:gridCol w="2961564">
                  <a:extLst>
                    <a:ext uri="{9D8B030D-6E8A-4147-A177-3AD203B41FA5}">
                      <a16:colId xmlns:a16="http://schemas.microsoft.com/office/drawing/2014/main" val="2419764647"/>
                    </a:ext>
                  </a:extLst>
                </a:gridCol>
                <a:gridCol w="2251881">
                  <a:extLst>
                    <a:ext uri="{9D8B030D-6E8A-4147-A177-3AD203B41FA5}">
                      <a16:colId xmlns:a16="http://schemas.microsoft.com/office/drawing/2014/main" val="998080636"/>
                    </a:ext>
                  </a:extLst>
                </a:gridCol>
                <a:gridCol w="1974049">
                  <a:extLst>
                    <a:ext uri="{9D8B030D-6E8A-4147-A177-3AD203B41FA5}">
                      <a16:colId xmlns:a16="http://schemas.microsoft.com/office/drawing/2014/main" val="3081107321"/>
                    </a:ext>
                  </a:extLst>
                </a:gridCol>
              </a:tblGrid>
              <a:tr h="216715">
                <a:tc gridSpan="5">
                  <a:txBody>
                    <a:bodyPr/>
                    <a:lstStyle/>
                    <a:p>
                      <a:pPr algn="ctr"/>
                      <a:r>
                        <a:rPr lang="en-US" sz="1200" dirty="0" smtClean="0">
                          <a:latin typeface="+mn-lt"/>
                        </a:rPr>
                        <a:t>EXL</a:t>
                      </a:r>
                      <a:endParaRPr lang="en-GB" sz="1200" dirty="0">
                        <a:latin typeface="+mn-lt"/>
                      </a:endParaRPr>
                    </a:p>
                  </a:txBody>
                  <a:tcPr anchor="ctr"/>
                </a:tc>
                <a:tc hMerge="1">
                  <a:txBody>
                    <a:bodyPr/>
                    <a:lstStyle/>
                    <a:p>
                      <a:pPr algn="ctr"/>
                      <a:endParaRPr lang="en-GB" sz="1100" dirty="0"/>
                    </a:p>
                  </a:txBody>
                  <a:tcPr anchor="ctr"/>
                </a:tc>
                <a:tc hMerge="1">
                  <a:txBody>
                    <a:bodyPr/>
                    <a:lstStyle/>
                    <a:p>
                      <a:pPr algn="ctr"/>
                      <a:endParaRPr lang="en-GB" sz="1100" dirty="0"/>
                    </a:p>
                  </a:txBody>
                  <a:tcPr anchor="ctr"/>
                </a:tc>
                <a:tc hMerge="1">
                  <a:txBody>
                    <a:bodyPr/>
                    <a:lstStyle/>
                    <a:p>
                      <a:pPr algn="ctr"/>
                      <a:endParaRPr lang="en-GB" sz="1100" dirty="0"/>
                    </a:p>
                  </a:txBody>
                  <a:tcPr anchor="ctr"/>
                </a:tc>
                <a:tc hMerge="1">
                  <a:txBody>
                    <a:bodyPr/>
                    <a:lstStyle/>
                    <a:p>
                      <a:pPr algn="ctr"/>
                      <a:endParaRPr lang="en-GB" sz="1100" dirty="0"/>
                    </a:p>
                  </a:txBody>
                  <a:tcPr anchor="ctr"/>
                </a:tc>
                <a:extLst>
                  <a:ext uri="{0D108BD9-81ED-4DB2-BD59-A6C34878D82A}">
                    <a16:rowId xmlns:a16="http://schemas.microsoft.com/office/drawing/2014/main" val="4031438309"/>
                  </a:ext>
                </a:extLst>
              </a:tr>
              <a:tr h="216715">
                <a:tc>
                  <a:txBody>
                    <a:bodyPr/>
                    <a:lstStyle/>
                    <a:p>
                      <a:pPr algn="ctr"/>
                      <a:r>
                        <a:rPr lang="en-US" sz="1200" b="1" dirty="0" smtClean="0">
                          <a:latin typeface="+mn-lt"/>
                        </a:rPr>
                        <a:t>Team</a:t>
                      </a:r>
                      <a:endParaRPr lang="en-GB" sz="1200" b="1" dirty="0">
                        <a:latin typeface="+mn-lt"/>
                      </a:endParaRPr>
                    </a:p>
                  </a:txBody>
                  <a:tcPr anchor="ctr"/>
                </a:tc>
                <a:tc>
                  <a:txBody>
                    <a:bodyPr/>
                    <a:lstStyle/>
                    <a:p>
                      <a:pPr algn="ctr"/>
                      <a:r>
                        <a:rPr lang="en-US" sz="1200" b="1" dirty="0" smtClean="0">
                          <a:latin typeface="+mn-lt"/>
                        </a:rPr>
                        <a:t>Level 1</a:t>
                      </a:r>
                      <a:endParaRPr lang="en-GB" sz="1200" b="1" dirty="0">
                        <a:latin typeface="+mn-lt"/>
                      </a:endParaRPr>
                    </a:p>
                  </a:txBody>
                  <a:tcPr anchor="ctr"/>
                </a:tc>
                <a:tc>
                  <a:txBody>
                    <a:bodyPr/>
                    <a:lstStyle/>
                    <a:p>
                      <a:pPr algn="ctr"/>
                      <a:r>
                        <a:rPr lang="en-US" sz="1200" b="1" dirty="0" smtClean="0">
                          <a:latin typeface="+mn-lt"/>
                        </a:rPr>
                        <a:t>Level 2</a:t>
                      </a:r>
                      <a:endParaRPr lang="en-GB" sz="1200" b="1" dirty="0">
                        <a:latin typeface="+mn-lt"/>
                      </a:endParaRPr>
                    </a:p>
                  </a:txBody>
                  <a:tcPr anchor="ctr"/>
                </a:tc>
                <a:tc>
                  <a:txBody>
                    <a:bodyPr/>
                    <a:lstStyle/>
                    <a:p>
                      <a:pPr algn="ctr"/>
                      <a:r>
                        <a:rPr lang="en-US" sz="1200" b="1" dirty="0" smtClean="0">
                          <a:latin typeface="+mn-lt"/>
                        </a:rPr>
                        <a:t>Level 3</a:t>
                      </a:r>
                      <a:endParaRPr lang="en-GB" sz="1200" b="1" dirty="0">
                        <a:latin typeface="+mn-lt"/>
                      </a:endParaRPr>
                    </a:p>
                  </a:txBody>
                  <a:tcPr anchor="ctr"/>
                </a:tc>
                <a:tc>
                  <a:txBody>
                    <a:bodyPr/>
                    <a:lstStyle/>
                    <a:p>
                      <a:pPr algn="ctr"/>
                      <a:r>
                        <a:rPr lang="en-US" sz="1200" b="1" dirty="0" smtClean="0">
                          <a:latin typeface="+mn-lt"/>
                        </a:rPr>
                        <a:t>Level 4</a:t>
                      </a:r>
                      <a:endParaRPr lang="en-GB" sz="1200" b="1" dirty="0">
                        <a:latin typeface="+mn-lt"/>
                      </a:endParaRPr>
                    </a:p>
                  </a:txBody>
                  <a:tcPr anchor="ctr"/>
                </a:tc>
                <a:extLst>
                  <a:ext uri="{0D108BD9-81ED-4DB2-BD59-A6C34878D82A}">
                    <a16:rowId xmlns:a16="http://schemas.microsoft.com/office/drawing/2014/main" val="3996582444"/>
                  </a:ext>
                </a:extLst>
              </a:tr>
              <a:tr h="1589242">
                <a:tc>
                  <a:txBody>
                    <a:bodyPr/>
                    <a:lstStyle/>
                    <a:p>
                      <a:r>
                        <a:rPr lang="en-US" sz="1200" b="1" dirty="0" smtClean="0">
                          <a:latin typeface="+mn-lt"/>
                        </a:rPr>
                        <a:t>Service Delivery</a:t>
                      </a:r>
                      <a:endParaRPr lang="en-GB" sz="1200" b="1"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Name</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 Febin, Molbin, Kiran, Fiona &amp; </a:t>
                      </a:r>
                      <a:r>
                        <a:rPr kumimoji="0" lang="en-US" sz="1200" b="0" i="0" u="none" strike="noStrike" kern="1200" cap="none" spc="0" normalizeH="0" baseline="0" noProof="0" dirty="0" err="1" smtClean="0">
                          <a:ln>
                            <a:noFill/>
                          </a:ln>
                          <a:solidFill>
                            <a:sysClr val="windowText" lastClr="000000">
                              <a:hueOff val="0"/>
                              <a:satOff val="0"/>
                              <a:lumOff val="0"/>
                              <a:alphaOff val="0"/>
                            </a:sysClr>
                          </a:solidFill>
                          <a:effectLst/>
                          <a:uLnTx/>
                          <a:uFillTx/>
                          <a:latin typeface="+mn-lt"/>
                          <a:ea typeface="+mn-ea"/>
                          <a:cs typeface="+mn-cs"/>
                        </a:rPr>
                        <a:t>Vidya</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Designation</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 Team Supervisors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rPr>
                        <a:t>Email: </a:t>
                      </a:r>
                      <a:r>
                        <a:rPr kumimoji="0" lang="en-US" sz="1200" b="0"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hlinkClick r:id="rId5"/>
                        </a:rPr>
                        <a:t>Febin.AbdulSalim@exlservice.com</a:t>
                      </a:r>
                      <a:endParaRPr kumimoji="0" lang="en-US" sz="1200" b="0"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hlinkClick r:id="rId6"/>
                        </a:rPr>
                        <a:t>Molbin.J@exlservice.com</a:t>
                      </a: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hlinkClick r:id="rId7"/>
                        </a:rPr>
                        <a:t>Kiran.Joy@exlservice.com</a:t>
                      </a: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hlinkClick r:id="rId8"/>
                        </a:rPr>
                        <a:t>Fiona.Pereira@exlservice.com</a:t>
                      </a:r>
                      <a:endPar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hlinkClick r:id="rId9"/>
                        </a:rPr>
                        <a:t>Vidya.Kumble@exlservice.com</a:t>
                      </a:r>
                      <a:r>
                        <a:rPr kumimoji="0" lang="en-US" sz="1200" b="0" i="0" u="none" strike="noStrike" kern="1200" cap="none" spc="0" normalizeH="0" baseline="0" noProof="0" dirty="0" smtClean="0">
                          <a:ln>
                            <a:noFill/>
                          </a:ln>
                          <a:solidFill>
                            <a:srgbClr val="FF0000"/>
                          </a:solidFill>
                          <a:effectLst/>
                          <a:uLnTx/>
                          <a:uFillTx/>
                          <a:latin typeface="+mn-lt"/>
                          <a:ea typeface="+mn-ea"/>
                          <a:cs typeface="Arial" panose="020B0604020202020204" pitchFamily="34" charset="0"/>
                        </a:rPr>
                        <a:t> </a:t>
                      </a:r>
                    </a:p>
                    <a:p>
                      <a:endParaRPr lang="en-US" dirty="0"/>
                    </a:p>
                  </a:txBody>
                  <a:tcPr/>
                </a:tc>
                <a:tc>
                  <a:txBody>
                    <a:bodyPr/>
                    <a:lstStyle/>
                    <a:p>
                      <a:pPr algn="l"/>
                      <a:r>
                        <a:rPr lang="en-US" sz="1200" b="1" dirty="0" smtClean="0">
                          <a:solidFill>
                            <a:sysClr val="windowText" lastClr="000000">
                              <a:hueOff val="0"/>
                              <a:satOff val="0"/>
                              <a:lumOff val="0"/>
                              <a:alphaOff val="0"/>
                            </a:sysClr>
                          </a:solidFill>
                          <a:latin typeface="+mn-lt"/>
                        </a:rPr>
                        <a:t>Name</a:t>
                      </a:r>
                      <a:r>
                        <a:rPr lang="en-US" sz="1200" b="0" dirty="0" smtClean="0">
                          <a:solidFill>
                            <a:sysClr val="windowText" lastClr="000000">
                              <a:hueOff val="0"/>
                              <a:satOff val="0"/>
                              <a:lumOff val="0"/>
                              <a:alphaOff val="0"/>
                            </a:sysClr>
                          </a:solidFill>
                          <a:latin typeface="+mn-lt"/>
                        </a:rPr>
                        <a:t>:</a:t>
                      </a:r>
                      <a:r>
                        <a:rPr lang="en-US" sz="1200" b="0"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Yashin</a:t>
                      </a:r>
                      <a:r>
                        <a:rPr lang="en-US" sz="1200" b="0" baseline="0" dirty="0" smtClean="0">
                          <a:solidFill>
                            <a:sysClr val="windowText" lastClr="000000">
                              <a:hueOff val="0"/>
                              <a:satOff val="0"/>
                              <a:lumOff val="0"/>
                              <a:alphaOff val="0"/>
                            </a:sysClr>
                          </a:solidFill>
                          <a:latin typeface="+mn-lt"/>
                        </a:rPr>
                        <a:t> E</a:t>
                      </a:r>
                      <a:endParaRPr lang="en-US" sz="1200" b="0" dirty="0" smtClean="0">
                        <a:solidFill>
                          <a:sysClr val="windowText" lastClr="000000">
                            <a:hueOff val="0"/>
                            <a:satOff val="0"/>
                            <a:lumOff val="0"/>
                            <a:alphaOff val="0"/>
                          </a:sysClr>
                        </a:solidFill>
                        <a:latin typeface="+mn-lt"/>
                      </a:endParaRPr>
                    </a:p>
                    <a:p>
                      <a:pPr algn="l"/>
                      <a:endParaRPr lang="en-US" sz="1200" b="1"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a:t>
                      </a:r>
                      <a:r>
                        <a:rPr lang="en-US" sz="1200" b="0" dirty="0" smtClean="0">
                          <a:solidFill>
                            <a:sysClr val="windowText" lastClr="000000">
                              <a:hueOff val="0"/>
                              <a:satOff val="0"/>
                              <a:lumOff val="0"/>
                              <a:alphaOff val="0"/>
                            </a:sysClr>
                          </a:solidFill>
                          <a:latin typeface="+mn-lt"/>
                        </a:rPr>
                        <a:t>: Senior Manager</a:t>
                      </a:r>
                    </a:p>
                    <a:p>
                      <a:pPr algn="l"/>
                      <a:endParaRPr lang="en-US" sz="1200" b="0" i="0" u="none" strike="noStrike" dirty="0" smtClean="0">
                        <a:solidFill>
                          <a:srgbClr val="3A3838"/>
                        </a:solidFill>
                        <a:effectLst/>
                        <a:latin typeface="+mn-lt"/>
                        <a:cs typeface="Arial" panose="020B0604020202020204" pitchFamily="34" charset="0"/>
                      </a:endParaRPr>
                    </a:p>
                    <a:p>
                      <a:pPr algn="l"/>
                      <a:r>
                        <a:rPr lang="en-US" sz="1200" b="1" i="0" u="none" strike="noStrike" dirty="0" smtClean="0">
                          <a:solidFill>
                            <a:srgbClr val="3A3838"/>
                          </a:solidFill>
                          <a:effectLst/>
                          <a:latin typeface="+mn-lt"/>
                          <a:cs typeface="Arial" panose="020B0604020202020204" pitchFamily="34" charset="0"/>
                        </a:rPr>
                        <a:t>Email </a:t>
                      </a:r>
                      <a:r>
                        <a:rPr lang="en-US" sz="1200" b="0" i="0" u="none" strike="noStrike" dirty="0" smtClean="0">
                          <a:solidFill>
                            <a:srgbClr val="3A3838"/>
                          </a:solidFill>
                          <a:effectLst/>
                          <a:latin typeface="+mn-lt"/>
                          <a:cs typeface="Arial" panose="020B0604020202020204" pitchFamily="34" charset="0"/>
                        </a:rPr>
                        <a:t>: </a:t>
                      </a:r>
                      <a:r>
                        <a:rPr lang="en-US" sz="1200" b="0" i="0" u="none" strike="noStrike" dirty="0" smtClean="0">
                          <a:solidFill>
                            <a:srgbClr val="3A3838"/>
                          </a:solidFill>
                          <a:effectLst/>
                          <a:latin typeface="+mn-lt"/>
                          <a:cs typeface="Arial" panose="020B0604020202020204" pitchFamily="34" charset="0"/>
                          <a:hlinkClick r:id="rId10"/>
                        </a:rPr>
                        <a:t>Yashin.Edison@exlservice.com</a:t>
                      </a:r>
                      <a:endParaRPr lang="en-US" sz="1200" b="0" i="0" u="none" strike="noStrike" dirty="0" smtClean="0">
                        <a:solidFill>
                          <a:srgbClr val="3A3838"/>
                        </a:solidFill>
                        <a:effectLst/>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ysClr val="windowText" lastClr="000000">
                              <a:hueOff val="0"/>
                              <a:satOff val="0"/>
                              <a:lumOff val="0"/>
                              <a:alphaOff val="0"/>
                            </a:sysClr>
                          </a:solidFill>
                          <a:latin typeface="+mn-lt"/>
                        </a:rPr>
                        <a:t>Name:</a:t>
                      </a:r>
                      <a:r>
                        <a:rPr lang="en-US" sz="1200" b="1" baseline="0" dirty="0" smtClean="0">
                          <a:solidFill>
                            <a:sysClr val="windowText" lastClr="000000">
                              <a:hueOff val="0"/>
                              <a:satOff val="0"/>
                              <a:lumOff val="0"/>
                              <a:alphaOff val="0"/>
                            </a:sysClr>
                          </a:solidFill>
                          <a:latin typeface="+mn-lt"/>
                        </a:rPr>
                        <a:t> </a:t>
                      </a:r>
                      <a:r>
                        <a:rPr lang="en-US" sz="1200" b="0" dirty="0" smtClean="0">
                          <a:solidFill>
                            <a:prstClr val="black"/>
                          </a:solidFill>
                          <a:latin typeface="+mn-lt"/>
                        </a:rPr>
                        <a:t>Shibu S</a:t>
                      </a:r>
                      <a:endParaRPr lang="en-US" sz="1200" b="0" dirty="0" smtClean="0">
                        <a:solidFill>
                          <a:sysClr val="windowText" lastClr="000000">
                            <a:hueOff val="0"/>
                            <a:satOff val="0"/>
                            <a:lumOff val="0"/>
                            <a:alphaOff val="0"/>
                          </a:sysClr>
                        </a:solidFill>
                        <a:latin typeface="+mn-lt"/>
                      </a:endParaRPr>
                    </a:p>
                    <a:p>
                      <a:pPr algn="l"/>
                      <a:endParaRPr lang="en-US" sz="1200" b="0"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a:t>
                      </a:r>
                      <a:r>
                        <a:rPr lang="en-US" sz="1200" b="0" dirty="0" smtClean="0">
                          <a:solidFill>
                            <a:sysClr val="windowText" lastClr="000000">
                              <a:hueOff val="0"/>
                              <a:satOff val="0"/>
                              <a:lumOff val="0"/>
                              <a:alphaOff val="0"/>
                            </a:sysClr>
                          </a:solidFill>
                          <a:latin typeface="+mn-lt"/>
                        </a:rPr>
                        <a:t> Tower Lead</a:t>
                      </a:r>
                    </a:p>
                    <a:p>
                      <a:pPr algn="l"/>
                      <a:endParaRPr lang="en-US" sz="1200" b="0" dirty="0" smtClean="0">
                        <a:solidFill>
                          <a:sysClr val="windowText" lastClr="000000">
                            <a:hueOff val="0"/>
                            <a:satOff val="0"/>
                            <a:lumOff val="0"/>
                            <a:alphaOff val="0"/>
                          </a:sysClr>
                        </a:solidFill>
                        <a:latin typeface="+mn-lt"/>
                      </a:endParaRPr>
                    </a:p>
                    <a:p>
                      <a:pPr algn="l"/>
                      <a:r>
                        <a:rPr lang="en-US" sz="1200" b="1" i="0" u="none" strike="noStrike" dirty="0" smtClean="0">
                          <a:solidFill>
                            <a:srgbClr val="3A3838"/>
                          </a:solidFill>
                          <a:effectLst/>
                          <a:latin typeface="+mn-lt"/>
                          <a:cs typeface="Arial" panose="020B0604020202020204" pitchFamily="34" charset="0"/>
                        </a:rPr>
                        <a:t>Email:</a:t>
                      </a:r>
                    </a:p>
                    <a:p>
                      <a:pPr marL="0" algn="l" defTabSz="914400" rtl="0" eaLnBrk="1" latinLnBrk="0" hangingPunct="1"/>
                      <a:r>
                        <a:rPr lang="en-US" sz="1200" b="0" i="0" u="none" strike="noStrike" kern="1200" dirty="0" smtClean="0">
                          <a:solidFill>
                            <a:srgbClr val="3A3838"/>
                          </a:solidFill>
                          <a:effectLst/>
                          <a:latin typeface="+mn-lt"/>
                          <a:ea typeface="+mn-ea"/>
                          <a:cs typeface="Arial" panose="020B0604020202020204" pitchFamily="34" charset="0"/>
                          <a:hlinkClick r:id="rId11"/>
                        </a:rPr>
                        <a:t>Shibu.Scaria@exlservice.com</a:t>
                      </a:r>
                      <a:endParaRPr lang="en-US" sz="1200" b="0" i="0" u="none" strike="noStrike" kern="1200" dirty="0" smtClean="0">
                        <a:solidFill>
                          <a:srgbClr val="3A3838"/>
                        </a:solidFill>
                        <a:effectLst/>
                        <a:latin typeface="+mn-lt"/>
                        <a:ea typeface="+mn-ea"/>
                        <a:cs typeface="Arial" panose="020B0604020202020204" pitchFamily="34" charset="0"/>
                      </a:endParaRPr>
                    </a:p>
                  </a:txBody>
                  <a:tcPr/>
                </a:tc>
                <a:tc>
                  <a:txBody>
                    <a:bodyPr/>
                    <a:lstStyle/>
                    <a:p>
                      <a:pPr algn="l"/>
                      <a:r>
                        <a:rPr lang="en-US" sz="1200" b="1" dirty="0" smtClean="0">
                          <a:solidFill>
                            <a:sysClr val="windowText" lastClr="000000">
                              <a:hueOff val="0"/>
                              <a:satOff val="0"/>
                              <a:lumOff val="0"/>
                              <a:alphaOff val="0"/>
                            </a:sysClr>
                          </a:solidFill>
                          <a:latin typeface="+mn-lt"/>
                        </a:rPr>
                        <a:t>Name:</a:t>
                      </a:r>
                      <a:r>
                        <a:rPr lang="en-US" sz="1200" b="1"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Alex</a:t>
                      </a:r>
                      <a:r>
                        <a:rPr lang="en-US" sz="1200" b="0" baseline="0" dirty="0" smtClean="0">
                          <a:solidFill>
                            <a:sysClr val="windowText" lastClr="000000">
                              <a:hueOff val="0"/>
                              <a:satOff val="0"/>
                              <a:lumOff val="0"/>
                              <a:alphaOff val="0"/>
                            </a:sysClr>
                          </a:solidFill>
                          <a:latin typeface="+mn-lt"/>
                        </a:rPr>
                        <a:t> A</a:t>
                      </a:r>
                      <a:endParaRPr lang="en-US" sz="1200" b="0" dirty="0" smtClean="0">
                        <a:solidFill>
                          <a:sysClr val="windowText" lastClr="000000">
                            <a:hueOff val="0"/>
                            <a:satOff val="0"/>
                            <a:lumOff val="0"/>
                            <a:alphaOff val="0"/>
                          </a:sysClr>
                        </a:solidFill>
                        <a:latin typeface="+mn-lt"/>
                      </a:endParaRPr>
                    </a:p>
                    <a:p>
                      <a:pPr algn="l"/>
                      <a:endParaRPr lang="en-US" sz="1200" b="1"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 </a:t>
                      </a:r>
                      <a:r>
                        <a:rPr lang="en-US" sz="1200" b="0" dirty="0" smtClean="0">
                          <a:solidFill>
                            <a:sysClr val="windowText" lastClr="000000">
                              <a:hueOff val="0"/>
                              <a:satOff val="0"/>
                              <a:lumOff val="0"/>
                              <a:alphaOff val="0"/>
                            </a:sysClr>
                          </a:solidFill>
                          <a:latin typeface="+mn-lt"/>
                        </a:rPr>
                        <a:t>Service</a:t>
                      </a:r>
                      <a:r>
                        <a:rPr lang="en-US" sz="1200" b="1"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Delivery Lead</a:t>
                      </a:r>
                    </a:p>
                    <a:p>
                      <a:pPr algn="l"/>
                      <a:endParaRPr lang="en-US" sz="1200" b="1" i="0" u="none" strike="noStrike" dirty="0" smtClean="0">
                        <a:solidFill>
                          <a:srgbClr val="3A3838"/>
                        </a:solidFill>
                        <a:effectLst/>
                        <a:latin typeface="+mn-lt"/>
                        <a:cs typeface="Arial" panose="020B0604020202020204" pitchFamily="34" charset="0"/>
                      </a:endParaRPr>
                    </a:p>
                    <a:p>
                      <a:pPr algn="l"/>
                      <a:r>
                        <a:rPr lang="en-US" sz="1200" b="1" i="0" u="none" strike="noStrike" dirty="0" smtClean="0">
                          <a:solidFill>
                            <a:srgbClr val="3A3838"/>
                          </a:solidFill>
                          <a:effectLst/>
                          <a:latin typeface="+mn-lt"/>
                          <a:cs typeface="Arial" panose="020B0604020202020204" pitchFamily="34" charset="0"/>
                        </a:rPr>
                        <a:t>Email : </a:t>
                      </a:r>
                      <a:r>
                        <a:rPr lang="en-US" sz="1200" b="0" i="0" u="none" strike="noStrike" dirty="0" smtClean="0">
                          <a:solidFill>
                            <a:srgbClr val="3A3838"/>
                          </a:solidFill>
                          <a:effectLst/>
                          <a:latin typeface="+mn-lt"/>
                          <a:cs typeface="Arial" panose="020B0604020202020204" pitchFamily="34" charset="0"/>
                          <a:hlinkClick r:id="rId12"/>
                        </a:rPr>
                        <a:t>Alex.Abraham@exlservice.com</a:t>
                      </a:r>
                      <a:r>
                        <a:rPr lang="en-US" sz="1200" b="0" i="0" u="none" strike="noStrike" dirty="0" smtClean="0">
                          <a:solidFill>
                            <a:srgbClr val="3A3838"/>
                          </a:solidFill>
                          <a:effectLst/>
                          <a:latin typeface="+mn-lt"/>
                          <a:cs typeface="Arial" panose="020B0604020202020204" pitchFamily="34" charset="0"/>
                        </a:rPr>
                        <a:t> </a:t>
                      </a:r>
                      <a:endParaRPr lang="en-US" sz="1200" b="0" dirty="0" smtClean="0">
                        <a:solidFill>
                          <a:sysClr val="windowText" lastClr="000000">
                            <a:hueOff val="0"/>
                            <a:satOff val="0"/>
                            <a:lumOff val="0"/>
                            <a:alphaOff val="0"/>
                          </a:sysClr>
                        </a:solidFill>
                        <a:latin typeface="+mn-lt"/>
                      </a:endParaRPr>
                    </a:p>
                  </a:txBody>
                  <a:tcPr/>
                </a:tc>
                <a:extLst>
                  <a:ext uri="{0D108BD9-81ED-4DB2-BD59-A6C34878D82A}">
                    <a16:rowId xmlns:a16="http://schemas.microsoft.com/office/drawing/2014/main" val="2449673248"/>
                  </a:ext>
                </a:extLst>
              </a:tr>
              <a:tr h="1155812">
                <a:tc>
                  <a:txBody>
                    <a:bodyPr/>
                    <a:lstStyle/>
                    <a:p>
                      <a:r>
                        <a:rPr lang="en-US" sz="1200" b="1" dirty="0" smtClean="0">
                          <a:latin typeface="+mn-lt"/>
                        </a:rPr>
                        <a:t>Transition</a:t>
                      </a:r>
                      <a:endParaRPr lang="en-GB" sz="1200" b="1"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Name</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 Shagun John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Designation: </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Project</a:t>
                      </a:r>
                      <a:r>
                        <a:rPr kumimoji="0" lang="en-US" sz="1200" b="1"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 </a:t>
                      </a:r>
                      <a:r>
                        <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rPr>
                        <a:t>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rPr>
                        <a:t>Email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hlinkClick r:id="rId13"/>
                        </a:rPr>
                        <a:t>Shagun.John@exlservice.com</a:t>
                      </a:r>
                      <a:r>
                        <a:rPr kumimoji="0" lang="en-US" sz="1200" b="0" i="0" u="none" strike="noStrike" kern="1200" cap="none" spc="0" normalizeH="0" baseline="0" noProof="0" dirty="0" smtClean="0">
                          <a:ln>
                            <a:noFill/>
                          </a:ln>
                          <a:solidFill>
                            <a:srgbClr val="3A3838"/>
                          </a:solidFill>
                          <a:effectLst/>
                          <a:uLnTx/>
                          <a:uFillTx/>
                          <a:latin typeface="+mn-lt"/>
                          <a:ea typeface="+mn-ea"/>
                          <a:cs typeface="Arial" panose="020B0604020202020204" pitchFamily="34" charset="0"/>
                        </a:rPr>
                        <a:t> </a:t>
                      </a:r>
                      <a:endParaRPr kumimoji="0" lang="en-US" sz="1200" b="0" i="0" u="none" strike="noStrike" kern="1200" cap="none" spc="0" normalizeH="0" baseline="0" noProof="0" dirty="0" smtClean="0">
                        <a:ln>
                          <a:noFill/>
                        </a:ln>
                        <a:solidFill>
                          <a:sysClr val="windowText" lastClr="000000">
                            <a:hueOff val="0"/>
                            <a:satOff val="0"/>
                            <a:lumOff val="0"/>
                            <a:alphaOff val="0"/>
                          </a:sysClr>
                        </a:solidFill>
                        <a:effectLst/>
                        <a:uLnTx/>
                        <a:uFillTx/>
                        <a:latin typeface="+mn-lt"/>
                        <a:ea typeface="+mn-ea"/>
                        <a:cs typeface="+mn-cs"/>
                      </a:endParaRPr>
                    </a:p>
                    <a:p>
                      <a:endParaRPr lang="en-US" dirty="0"/>
                    </a:p>
                  </a:txBody>
                  <a:tcPr/>
                </a:tc>
                <a:tc>
                  <a:txBody>
                    <a:bodyPr/>
                    <a:lstStyle/>
                    <a:p>
                      <a:pPr algn="l"/>
                      <a:r>
                        <a:rPr lang="en-US" sz="1200" b="1" dirty="0" smtClean="0">
                          <a:solidFill>
                            <a:sysClr val="windowText" lastClr="000000">
                              <a:hueOff val="0"/>
                              <a:satOff val="0"/>
                              <a:lumOff val="0"/>
                              <a:alphaOff val="0"/>
                            </a:sysClr>
                          </a:solidFill>
                          <a:latin typeface="+mn-lt"/>
                        </a:rPr>
                        <a:t>Name</a:t>
                      </a:r>
                      <a:r>
                        <a:rPr lang="en-US" sz="1200" b="0" dirty="0" smtClean="0">
                          <a:solidFill>
                            <a:sysClr val="windowText" lastClr="000000">
                              <a:hueOff val="0"/>
                              <a:satOff val="0"/>
                              <a:lumOff val="0"/>
                              <a:alphaOff val="0"/>
                            </a:sysClr>
                          </a:solidFill>
                          <a:latin typeface="+mn-lt"/>
                        </a:rPr>
                        <a:t>:</a:t>
                      </a:r>
                      <a:r>
                        <a:rPr lang="en-US" sz="1200" b="0"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Shagun</a:t>
                      </a:r>
                      <a:r>
                        <a:rPr lang="en-US" sz="1200" b="0" baseline="0" dirty="0" smtClean="0">
                          <a:solidFill>
                            <a:sysClr val="windowText" lastClr="000000">
                              <a:hueOff val="0"/>
                              <a:satOff val="0"/>
                              <a:lumOff val="0"/>
                              <a:alphaOff val="0"/>
                            </a:sysClr>
                          </a:solidFill>
                          <a:latin typeface="+mn-lt"/>
                        </a:rPr>
                        <a:t> John</a:t>
                      </a:r>
                      <a:endParaRPr lang="en-US" sz="1200" b="0" dirty="0" smtClean="0">
                        <a:solidFill>
                          <a:sysClr val="windowText" lastClr="000000">
                            <a:hueOff val="0"/>
                            <a:satOff val="0"/>
                            <a:lumOff val="0"/>
                            <a:alphaOff val="0"/>
                          </a:sysClr>
                        </a:solidFill>
                        <a:latin typeface="+mn-lt"/>
                      </a:endParaRPr>
                    </a:p>
                    <a:p>
                      <a:pPr algn="l"/>
                      <a:endParaRPr lang="en-US" sz="1200" b="0"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 </a:t>
                      </a:r>
                      <a:r>
                        <a:rPr lang="en-US" sz="1200" b="0" dirty="0" smtClean="0">
                          <a:solidFill>
                            <a:sysClr val="windowText" lastClr="000000">
                              <a:hueOff val="0"/>
                              <a:satOff val="0"/>
                              <a:lumOff val="0"/>
                              <a:alphaOff val="0"/>
                            </a:sysClr>
                          </a:solidFill>
                          <a:latin typeface="+mn-lt"/>
                        </a:rPr>
                        <a:t>Project</a:t>
                      </a:r>
                      <a:r>
                        <a:rPr lang="en-US" sz="1200" b="1"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Manager</a:t>
                      </a:r>
                    </a:p>
                    <a:p>
                      <a:pPr algn="l"/>
                      <a:endParaRPr lang="en-US" sz="1200" b="0" dirty="0" smtClean="0">
                        <a:solidFill>
                          <a:sysClr val="windowText" lastClr="000000">
                            <a:hueOff val="0"/>
                            <a:satOff val="0"/>
                            <a:lumOff val="0"/>
                            <a:alphaOff val="0"/>
                          </a:sysClr>
                        </a:solidFill>
                        <a:latin typeface="+mn-lt"/>
                      </a:endParaRPr>
                    </a:p>
                    <a:p>
                      <a:pPr algn="l"/>
                      <a:r>
                        <a:rPr lang="en-US" sz="1200" b="1" i="0" u="none" strike="noStrike" dirty="0" smtClean="0">
                          <a:solidFill>
                            <a:srgbClr val="3A3838"/>
                          </a:solidFill>
                          <a:effectLst/>
                          <a:latin typeface="+mn-lt"/>
                          <a:cs typeface="Arial" panose="020B0604020202020204" pitchFamily="34" charset="0"/>
                        </a:rPr>
                        <a:t>Email : </a:t>
                      </a:r>
                    </a:p>
                    <a:p>
                      <a:pPr algn="l"/>
                      <a:r>
                        <a:rPr lang="en-US" sz="1200" b="0" i="0" u="none" strike="noStrike" dirty="0" smtClean="0">
                          <a:solidFill>
                            <a:srgbClr val="3A3838"/>
                          </a:solidFill>
                          <a:effectLst/>
                          <a:latin typeface="+mn-lt"/>
                          <a:cs typeface="Arial" panose="020B0604020202020204" pitchFamily="34" charset="0"/>
                          <a:hlinkClick r:id="rId13"/>
                        </a:rPr>
                        <a:t>Shagun</a:t>
                      </a:r>
                      <a:r>
                        <a:rPr lang="en-US" sz="1200" b="0" i="0" u="none" strike="noStrike" baseline="0" dirty="0" smtClean="0">
                          <a:solidFill>
                            <a:srgbClr val="3A3838"/>
                          </a:solidFill>
                          <a:effectLst/>
                          <a:latin typeface="+mn-lt"/>
                          <a:cs typeface="Arial" panose="020B0604020202020204" pitchFamily="34" charset="0"/>
                          <a:hlinkClick r:id="rId13"/>
                        </a:rPr>
                        <a:t>.John</a:t>
                      </a:r>
                      <a:r>
                        <a:rPr lang="en-US" sz="1200" b="0" i="0" u="none" strike="noStrike" dirty="0" smtClean="0">
                          <a:solidFill>
                            <a:srgbClr val="3A3838"/>
                          </a:solidFill>
                          <a:effectLst/>
                          <a:latin typeface="+mn-lt"/>
                          <a:cs typeface="Arial" panose="020B0604020202020204" pitchFamily="34" charset="0"/>
                          <a:hlinkClick r:id="rId13"/>
                        </a:rPr>
                        <a:t>@exlservice.com</a:t>
                      </a:r>
                      <a:r>
                        <a:rPr lang="en-US" sz="1200" b="0" i="0" u="none" strike="noStrike" dirty="0" smtClean="0">
                          <a:solidFill>
                            <a:srgbClr val="3A3838"/>
                          </a:solidFill>
                          <a:effectLst/>
                          <a:latin typeface="+mn-lt"/>
                          <a:cs typeface="Arial" panose="020B0604020202020204" pitchFamily="34" charset="0"/>
                        </a:rPr>
                        <a:t> </a:t>
                      </a:r>
                      <a:endParaRPr lang="en-US" sz="1200" b="0" dirty="0" smtClean="0">
                        <a:solidFill>
                          <a:sysClr val="windowText" lastClr="000000">
                            <a:hueOff val="0"/>
                            <a:satOff val="0"/>
                            <a:lumOff val="0"/>
                            <a:alphaOff val="0"/>
                          </a:sysClr>
                        </a:solidFill>
                        <a:latin typeface="+mn-lt"/>
                      </a:endParaRPr>
                    </a:p>
                  </a:txBody>
                  <a:tcPr/>
                </a:tc>
                <a:tc>
                  <a:txBody>
                    <a:bodyPr/>
                    <a:lstStyle/>
                    <a:p>
                      <a:pPr algn="l"/>
                      <a:r>
                        <a:rPr lang="en-US" sz="1200" b="0" dirty="0" smtClean="0">
                          <a:solidFill>
                            <a:sysClr val="windowText" lastClr="000000">
                              <a:hueOff val="0"/>
                              <a:satOff val="0"/>
                              <a:lumOff val="0"/>
                              <a:alphaOff val="0"/>
                            </a:sysClr>
                          </a:solidFill>
                          <a:latin typeface="+mn-lt"/>
                        </a:rPr>
                        <a:t>Name:</a:t>
                      </a:r>
                      <a:r>
                        <a:rPr lang="en-US" sz="1200" b="0"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Abhay M</a:t>
                      </a:r>
                    </a:p>
                    <a:p>
                      <a:pPr algn="l"/>
                      <a:endParaRPr lang="en-US" sz="1200" b="0"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 </a:t>
                      </a:r>
                      <a:r>
                        <a:rPr lang="en-US" sz="1200" b="0" dirty="0" smtClean="0">
                          <a:solidFill>
                            <a:sysClr val="windowText" lastClr="000000">
                              <a:hueOff val="0"/>
                              <a:satOff val="0"/>
                              <a:lumOff val="0"/>
                              <a:alphaOff val="0"/>
                            </a:sysClr>
                          </a:solidFill>
                          <a:latin typeface="+mn-lt"/>
                        </a:rPr>
                        <a:t>Project Lead</a:t>
                      </a:r>
                    </a:p>
                    <a:p>
                      <a:pPr algn="l"/>
                      <a:endParaRPr lang="en-US" sz="1200" b="1" i="0" u="none" strike="noStrike" dirty="0" smtClean="0">
                        <a:solidFill>
                          <a:srgbClr val="3A3838"/>
                        </a:solidFill>
                        <a:effectLst/>
                        <a:latin typeface="+mn-lt"/>
                        <a:cs typeface="Arial" panose="020B0604020202020204" pitchFamily="34" charset="0"/>
                      </a:endParaRPr>
                    </a:p>
                    <a:p>
                      <a:pPr algn="l"/>
                      <a:r>
                        <a:rPr lang="en-US" sz="1200" b="1" i="0" u="none" strike="noStrike" dirty="0" smtClean="0">
                          <a:solidFill>
                            <a:srgbClr val="3A3838"/>
                          </a:solidFill>
                          <a:effectLst/>
                          <a:latin typeface="+mn-lt"/>
                          <a:cs typeface="Arial" panose="020B0604020202020204" pitchFamily="34" charset="0"/>
                        </a:rPr>
                        <a:t>Email : </a:t>
                      </a:r>
                      <a:r>
                        <a:rPr lang="en-US" sz="1200" b="0" i="0" u="none" strike="noStrike" dirty="0" smtClean="0">
                          <a:solidFill>
                            <a:srgbClr val="3A3838"/>
                          </a:solidFill>
                          <a:effectLst/>
                          <a:latin typeface="+mn-lt"/>
                          <a:cs typeface="Arial" panose="020B0604020202020204" pitchFamily="34" charset="0"/>
                          <a:hlinkClick r:id="rId14"/>
                        </a:rPr>
                        <a:t>Abhay.Mehta@exlservice.com</a:t>
                      </a:r>
                      <a:r>
                        <a:rPr lang="en-US" sz="1200" b="0" i="0" u="none" strike="noStrike" dirty="0" smtClean="0">
                          <a:solidFill>
                            <a:srgbClr val="3A3838"/>
                          </a:solidFill>
                          <a:effectLst/>
                          <a:latin typeface="+mn-lt"/>
                          <a:cs typeface="Arial" panose="020B0604020202020204" pitchFamily="34" charset="0"/>
                        </a:rPr>
                        <a:t> </a:t>
                      </a:r>
                      <a:endParaRPr lang="en-US" sz="1200" b="0" dirty="0" smtClean="0">
                        <a:solidFill>
                          <a:sysClr val="windowText" lastClr="000000">
                            <a:hueOff val="0"/>
                            <a:satOff val="0"/>
                            <a:lumOff val="0"/>
                            <a:alphaOff val="0"/>
                          </a:sysClr>
                        </a:solidFill>
                        <a:latin typeface="+mn-lt"/>
                      </a:endParaRPr>
                    </a:p>
                  </a:txBody>
                  <a:tcPr/>
                </a:tc>
                <a:tc>
                  <a:txBody>
                    <a:bodyPr/>
                    <a:lstStyle/>
                    <a:p>
                      <a:pPr algn="l"/>
                      <a:r>
                        <a:rPr lang="en-US" sz="1200" b="1" dirty="0" smtClean="0">
                          <a:solidFill>
                            <a:sysClr val="windowText" lastClr="000000">
                              <a:hueOff val="0"/>
                              <a:satOff val="0"/>
                              <a:lumOff val="0"/>
                              <a:alphaOff val="0"/>
                            </a:sysClr>
                          </a:solidFill>
                          <a:latin typeface="+mn-lt"/>
                        </a:rPr>
                        <a:t>Name:</a:t>
                      </a:r>
                      <a:r>
                        <a:rPr lang="en-US" sz="1200" b="1" baseline="0" dirty="0" smtClean="0">
                          <a:solidFill>
                            <a:sysClr val="windowText" lastClr="000000">
                              <a:hueOff val="0"/>
                              <a:satOff val="0"/>
                              <a:lumOff val="0"/>
                              <a:alphaOff val="0"/>
                            </a:sysClr>
                          </a:solidFill>
                          <a:latin typeface="+mn-lt"/>
                        </a:rPr>
                        <a:t> </a:t>
                      </a:r>
                      <a:r>
                        <a:rPr lang="en-US" sz="1200" b="0" dirty="0" smtClean="0">
                          <a:solidFill>
                            <a:sysClr val="windowText" lastClr="000000">
                              <a:hueOff val="0"/>
                              <a:satOff val="0"/>
                              <a:lumOff val="0"/>
                              <a:alphaOff val="0"/>
                            </a:sysClr>
                          </a:solidFill>
                          <a:latin typeface="+mn-lt"/>
                        </a:rPr>
                        <a:t>Bal G</a:t>
                      </a:r>
                    </a:p>
                    <a:p>
                      <a:pPr algn="l"/>
                      <a:endParaRPr lang="en-US" sz="1200" b="1" dirty="0" smtClean="0">
                        <a:solidFill>
                          <a:sysClr val="windowText" lastClr="000000">
                            <a:hueOff val="0"/>
                            <a:satOff val="0"/>
                            <a:lumOff val="0"/>
                            <a:alphaOff val="0"/>
                          </a:sysClr>
                        </a:solidFill>
                        <a:latin typeface="+mn-lt"/>
                      </a:endParaRPr>
                    </a:p>
                    <a:p>
                      <a:pPr algn="l"/>
                      <a:r>
                        <a:rPr lang="en-US" sz="1200" b="1" dirty="0" smtClean="0">
                          <a:solidFill>
                            <a:sysClr val="windowText" lastClr="000000">
                              <a:hueOff val="0"/>
                              <a:satOff val="0"/>
                              <a:lumOff val="0"/>
                              <a:alphaOff val="0"/>
                            </a:sysClr>
                          </a:solidFill>
                          <a:latin typeface="+mn-lt"/>
                        </a:rPr>
                        <a:t>Designation: </a:t>
                      </a:r>
                      <a:r>
                        <a:rPr lang="en-US" sz="1200" b="0" dirty="0" smtClean="0">
                          <a:solidFill>
                            <a:sysClr val="windowText" lastClr="000000">
                              <a:hueOff val="0"/>
                              <a:satOff val="0"/>
                              <a:lumOff val="0"/>
                              <a:alphaOff val="0"/>
                            </a:sysClr>
                          </a:solidFill>
                          <a:latin typeface="+mn-lt"/>
                        </a:rPr>
                        <a:t>Transition Lead</a:t>
                      </a:r>
                    </a:p>
                    <a:p>
                      <a:pPr algn="l"/>
                      <a:endParaRPr lang="en-US" sz="1200" b="1" i="0" u="none" strike="noStrike" dirty="0" smtClean="0">
                        <a:solidFill>
                          <a:srgbClr val="3A3838"/>
                        </a:solidFill>
                        <a:effectLst/>
                        <a:latin typeface="+mn-lt"/>
                        <a:cs typeface="Arial" panose="020B0604020202020204" pitchFamily="34" charset="0"/>
                      </a:endParaRPr>
                    </a:p>
                    <a:p>
                      <a:pPr algn="l"/>
                      <a:r>
                        <a:rPr lang="en-US" sz="1200" b="1" i="0" u="none" strike="noStrike" dirty="0" smtClean="0">
                          <a:solidFill>
                            <a:srgbClr val="3A3838"/>
                          </a:solidFill>
                          <a:effectLst/>
                          <a:latin typeface="+mn-lt"/>
                          <a:cs typeface="Arial" panose="020B0604020202020204" pitchFamily="34" charset="0"/>
                        </a:rPr>
                        <a:t>Email : </a:t>
                      </a:r>
                    </a:p>
                    <a:p>
                      <a:pPr algn="l"/>
                      <a:r>
                        <a:rPr lang="en-US" sz="1200" b="0" i="0" u="none" strike="noStrike" dirty="0" smtClean="0">
                          <a:solidFill>
                            <a:srgbClr val="3A3838"/>
                          </a:solidFill>
                          <a:effectLst/>
                          <a:latin typeface="+mn-lt"/>
                          <a:cs typeface="Arial" panose="020B0604020202020204" pitchFamily="34" charset="0"/>
                          <a:hlinkClick r:id="rId15"/>
                        </a:rPr>
                        <a:t>Bal.Gupta@exlservice.com</a:t>
                      </a:r>
                      <a:r>
                        <a:rPr lang="en-US" sz="1200" b="0" i="0" u="none" strike="noStrike" dirty="0" smtClean="0">
                          <a:solidFill>
                            <a:srgbClr val="3A3838"/>
                          </a:solidFill>
                          <a:effectLst/>
                          <a:latin typeface="+mn-lt"/>
                          <a:cs typeface="Arial" panose="020B0604020202020204" pitchFamily="34" charset="0"/>
                        </a:rPr>
                        <a:t> </a:t>
                      </a:r>
                      <a:endParaRPr lang="en-US" sz="1200" b="0" dirty="0" smtClean="0">
                        <a:solidFill>
                          <a:sysClr val="windowText" lastClr="000000">
                            <a:hueOff val="0"/>
                            <a:satOff val="0"/>
                            <a:lumOff val="0"/>
                            <a:alphaOff val="0"/>
                          </a:sysClr>
                        </a:solidFill>
                        <a:latin typeface="+mn-lt"/>
                      </a:endParaRPr>
                    </a:p>
                  </a:txBody>
                  <a:tcPr/>
                </a:tc>
                <a:extLst>
                  <a:ext uri="{0D108BD9-81ED-4DB2-BD59-A6C34878D82A}">
                    <a16:rowId xmlns:a16="http://schemas.microsoft.com/office/drawing/2014/main" val="1402121471"/>
                  </a:ext>
                </a:extLst>
              </a:tr>
            </a:tbl>
          </a:graphicData>
        </a:graphic>
      </p:graphicFrame>
    </p:spTree>
    <p:extLst>
      <p:ext uri="{BB962C8B-B14F-4D97-AF65-F5344CB8AC3E}">
        <p14:creationId xmlns:p14="http://schemas.microsoft.com/office/powerpoint/2010/main" val="1995750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Day-wise Knowledge Transfer Plan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53598184"/>
              </p:ext>
            </p:extLst>
          </p:nvPr>
        </p:nvGraphicFramePr>
        <p:xfrm>
          <a:off x="67235" y="858516"/>
          <a:ext cx="11934265" cy="5443540"/>
        </p:xfrm>
        <a:graphic>
          <a:graphicData uri="http://schemas.openxmlformats.org/drawingml/2006/table">
            <a:tbl>
              <a:tblPr firstRow="1" bandRow="1">
                <a:tableStyleId>{69012ECD-51FC-41F1-AA8D-1B2483CD663E}</a:tableStyleId>
              </a:tblPr>
              <a:tblGrid>
                <a:gridCol w="1516454">
                  <a:extLst>
                    <a:ext uri="{9D8B030D-6E8A-4147-A177-3AD203B41FA5}">
                      <a16:colId xmlns:a16="http://schemas.microsoft.com/office/drawing/2014/main" val="20000"/>
                    </a:ext>
                  </a:extLst>
                </a:gridCol>
                <a:gridCol w="10417811">
                  <a:extLst>
                    <a:ext uri="{9D8B030D-6E8A-4147-A177-3AD203B41FA5}">
                      <a16:colId xmlns:a16="http://schemas.microsoft.com/office/drawing/2014/main" val="20001"/>
                    </a:ext>
                  </a:extLst>
                </a:gridCol>
              </a:tblGrid>
              <a:tr h="217390">
                <a:tc>
                  <a:txBody>
                    <a:bodyPr/>
                    <a:lstStyle/>
                    <a:p>
                      <a:pPr algn="ctr"/>
                      <a:r>
                        <a:rPr lang="en-US" sz="1200" dirty="0" smtClean="0"/>
                        <a:t>Category</a:t>
                      </a:r>
                      <a:endParaRPr lang="en-US" sz="1200" dirty="0"/>
                    </a:p>
                  </a:txBody>
                  <a:tcPr anchor="ctr"/>
                </a:tc>
                <a:tc>
                  <a:txBody>
                    <a:bodyPr/>
                    <a:lstStyle/>
                    <a:p>
                      <a:pPr algn="ctr"/>
                      <a:r>
                        <a:rPr lang="en-US" sz="1200" baseline="0" dirty="0" smtClean="0"/>
                        <a:t>Queries/ Questions/ Recommendations</a:t>
                      </a:r>
                      <a:endParaRPr lang="en-US" sz="1200" dirty="0"/>
                    </a:p>
                  </a:txBody>
                  <a:tcPr anchor="ctr"/>
                </a:tc>
                <a:extLst>
                  <a:ext uri="{0D108BD9-81ED-4DB2-BD59-A6C34878D82A}">
                    <a16:rowId xmlns:a16="http://schemas.microsoft.com/office/drawing/2014/main" val="10000"/>
                  </a:ext>
                </a:extLst>
              </a:tr>
              <a:tr h="1376804">
                <a:tc>
                  <a:txBody>
                    <a:bodyPr/>
                    <a:lstStyle/>
                    <a:p>
                      <a:r>
                        <a:rPr lang="en-US" sz="1200" dirty="0" smtClean="0"/>
                        <a:t>Training Plan</a:t>
                      </a:r>
                      <a:endParaRPr lang="en-US" sz="1200" b="1" dirty="0"/>
                    </a:p>
                  </a:txBody>
                  <a:tcPr anchor="ct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We compared between Training plan and Close checklists for each of the hubs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Tried mapping various activities to ensure that all activities in the checklist are covered in the training plan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We came across few activities which did not find a place in the training plan</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200" baseline="0" dirty="0" smtClean="0"/>
                        <a:t>For example there are 15 Activities in the DFW Hospital checklist which cannot be mapped to the KT plan list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200" baseline="0" dirty="0" smtClean="0"/>
                        <a:t>Are they going to be retained by BSWH or to be handled by Rebadged resources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200" baseline="0" dirty="0" smtClean="0"/>
                        <a:t>If Foundation Accounting is going to be managed by Rebadged resources, do we need to plan Week 6&amp;7 (</a:t>
                      </a:r>
                      <a:r>
                        <a:rPr lang="en-US" sz="1200" kern="1200" baseline="0" dirty="0" smtClean="0"/>
                        <a:t>row #128 to 135) for Foundation Accounting- Can we remove those activities which are not required to be trained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200" baseline="0" dirty="0" smtClean="0"/>
                        <a:t>Fixed Asset Accounting – Can we move it to Week 2&amp;3</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200" baseline="0" dirty="0" smtClean="0"/>
                        <a:t>Row 60- No specific Training Day or Trainer or Topic assigned </a:t>
                      </a:r>
                    </a:p>
                  </a:txBody>
                  <a:tcPr anchor="ctr"/>
                </a:tc>
                <a:extLst>
                  <a:ext uri="{0D108BD9-81ED-4DB2-BD59-A6C34878D82A}">
                    <a16:rowId xmlns:a16="http://schemas.microsoft.com/office/drawing/2014/main" val="10001"/>
                  </a:ext>
                </a:extLst>
              </a:tr>
              <a:tr h="1521731">
                <a:tc>
                  <a:txBody>
                    <a:bodyPr/>
                    <a:lstStyle/>
                    <a:p>
                      <a:r>
                        <a:rPr lang="en-US" sz="1200" dirty="0" smtClean="0"/>
                        <a:t>Training Time</a:t>
                      </a:r>
                      <a:endParaRPr lang="en-US" sz="1200" b="0" dirty="0"/>
                    </a:p>
                  </a:txBody>
                  <a:tcPr anchor="ct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Week 1, 2 and 3 are going to be overview sessions held by Directors; Week 4 and 5 are blackout dates. So the specific GL process trainings (row 34) will start only from week 6 &amp;7 which is shown as OBS – recommend that we start specific training from Week 3 so that EXL team has enough knowledge work to do revision during blackout </a:t>
                      </a:r>
                      <a:r>
                        <a:rPr lang="en-US" sz="1200" kern="1200" baseline="0" dirty="0" smtClean="0"/>
                        <a:t>dates (Week 3 – from Thursday of week 3)</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There are close to 28 accrual entries in DFW H, like wise for each of the </a:t>
                      </a:r>
                      <a:r>
                        <a:rPr lang="en-US" sz="1200" kern="1200" baseline="0" dirty="0" smtClean="0"/>
                        <a:t>Hubs – But we could only see one line item (row 60) for accrual and is mentioned as ‘Include in General Training’. So does this cover for all accruals?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kern="1200" baseline="0" dirty="0" smtClean="0"/>
                        <a:t>Recommendation to plan for trainings for standalone processes like Stats, missing activities from checklist as mentioned in 3 above in week 3 and 4</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Recons training duration seem to be only in week 8 (row 148)- For 11000 recs it may not be enough time- recommend we keep at least 2-3 weeks to go through each rec under each Hub to at least discuss the purpose, input, open items etc.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Training durations and dates to be added for all the activities mention where there are no dates and Trainers </a:t>
                      </a:r>
                      <a:r>
                        <a:rPr lang="en-US" sz="1200" kern="1200" baseline="0" dirty="0" smtClean="0"/>
                        <a:t>– Row# 55 to 63</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kern="1200" baseline="0" dirty="0" smtClean="0"/>
                        <a:t>Recommend to keep at least 2 weeks after week 6&amp;7 for Practice cases, Simulations, Query clarification, R</a:t>
                      </a:r>
                      <a:r>
                        <a:rPr lang="en-US" sz="1200" baseline="0" dirty="0" smtClean="0"/>
                        <a:t>ecap sessions and Assessments time</a:t>
                      </a:r>
                    </a:p>
                  </a:txBody>
                  <a:tcPr anchor="ctr"/>
                </a:tc>
                <a:extLst>
                  <a:ext uri="{0D108BD9-81ED-4DB2-BD59-A6C34878D82A}">
                    <a16:rowId xmlns:a16="http://schemas.microsoft.com/office/drawing/2014/main" val="2884932900"/>
                  </a:ext>
                </a:extLst>
              </a:tr>
              <a:tr h="507244">
                <a:tc>
                  <a:txBody>
                    <a:bodyPr/>
                    <a:lstStyle/>
                    <a:p>
                      <a:r>
                        <a:rPr lang="en-US" sz="1200" dirty="0" smtClean="0"/>
                        <a:t>Hands On Practice</a:t>
                      </a:r>
                      <a:endParaRPr lang="en-US" sz="1200" b="1" dirty="0"/>
                    </a:p>
                  </a:txBody>
                  <a:tcPr anchor="ct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sz="1200" baseline="0" dirty="0" smtClean="0"/>
                        <a:t>When do we plan to do hands on practices and Who would be auditing the practice / live cases during the KT phase; we can plan for simulation exercises and ensure we do the complete close checklist at least once during week 7,8 &amp; 9</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sz="1200" baseline="0" dirty="0" smtClean="0"/>
                        <a:t>To discuss the plan for First ramp close – what is the percentage expected to be taken by EXL in January close in February</a:t>
                      </a:r>
                    </a:p>
                  </a:txBody>
                  <a:tcPr anchor="ctr"/>
                </a:tc>
                <a:extLst>
                  <a:ext uri="{0D108BD9-81ED-4DB2-BD59-A6C34878D82A}">
                    <a16:rowId xmlns:a16="http://schemas.microsoft.com/office/drawing/2014/main" val="10002"/>
                  </a:ext>
                </a:extLst>
              </a:tr>
              <a:tr h="507244">
                <a:tc>
                  <a:txBody>
                    <a:bodyPr/>
                    <a:lstStyle/>
                    <a:p>
                      <a:r>
                        <a:rPr lang="en-US" sz="1200" dirty="0" smtClean="0"/>
                        <a:t>Process Documentation</a:t>
                      </a:r>
                      <a:endParaRPr lang="en-US" sz="1200" b="1" dirty="0"/>
                    </a:p>
                  </a:txBody>
                  <a:tcPr anchor="ctr"/>
                </a:tc>
                <a:tc>
                  <a:txBody>
                    <a:bodyPr/>
                    <a:lstStyle/>
                    <a:p>
                      <a:pPr marL="228600" indent="-228600" algn="l">
                        <a:buFont typeface="+mj-lt"/>
                        <a:buAutoNum type="arabicPeriod" startAt="12"/>
                      </a:pPr>
                      <a:r>
                        <a:rPr lang="en-US" sz="1200" baseline="0" dirty="0" smtClean="0"/>
                        <a:t>Can EXL team get access to all the existing JE from Image Now – at least for 6 months of  historical data to get an understanding of the supporting documentation</a:t>
                      </a:r>
                    </a:p>
                    <a:p>
                      <a:pPr marL="228600" indent="-228600" algn="l">
                        <a:buFont typeface="+mj-lt"/>
                        <a:buAutoNum type="arabicPeriod" startAt="12"/>
                      </a:pPr>
                      <a:r>
                        <a:rPr lang="en-US" sz="1200" baseline="0" dirty="0" smtClean="0"/>
                        <a:t>Names of the SMEs/ Trainers who would be reviewing and signing off the process maps and SOPs</a:t>
                      </a:r>
                    </a:p>
                  </a:txBody>
                  <a:tcPr anchor="ctr"/>
                </a:tc>
                <a:extLst>
                  <a:ext uri="{0D108BD9-81ED-4DB2-BD59-A6C34878D82A}">
                    <a16:rowId xmlns:a16="http://schemas.microsoft.com/office/drawing/2014/main" val="10004"/>
                  </a:ext>
                </a:extLst>
              </a:tr>
              <a:tr h="364296">
                <a:tc>
                  <a:txBody>
                    <a:bodyPr/>
                    <a:lstStyle/>
                    <a:p>
                      <a:r>
                        <a:rPr lang="en-US" sz="1200" dirty="0" smtClean="0"/>
                        <a:t>Others</a:t>
                      </a:r>
                      <a:endParaRPr lang="en-US" sz="1200" b="1" dirty="0"/>
                    </a:p>
                  </a:txBody>
                  <a:tcPr anchor="ct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4"/>
                        <a:tabLst/>
                        <a:defRPr/>
                      </a:pPr>
                      <a:r>
                        <a:rPr lang="en-US" sz="1200" dirty="0" smtClean="0"/>
                        <a:t>Clear demarcation required on the activities which will be performed by EXL/ Rebadged resources/ BSWH retained staff</a:t>
                      </a:r>
                    </a:p>
                  </a:txBody>
                  <a:tcPr anchor="ctr"/>
                </a:tc>
                <a:extLst>
                  <a:ext uri="{0D108BD9-81ED-4DB2-BD59-A6C34878D82A}">
                    <a16:rowId xmlns:a16="http://schemas.microsoft.com/office/drawing/2014/main" val="1000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23031683"/>
              </p:ext>
            </p:extLst>
          </p:nvPr>
        </p:nvGraphicFramePr>
        <p:xfrm>
          <a:off x="2975535" y="6302056"/>
          <a:ext cx="917876" cy="774458"/>
        </p:xfrm>
        <a:graphic>
          <a:graphicData uri="http://schemas.openxmlformats.org/presentationml/2006/ole">
            <mc:AlternateContent xmlns:mc="http://schemas.openxmlformats.org/markup-compatibility/2006">
              <mc:Choice xmlns:v="urn:schemas-microsoft-com:vml" Requires="v">
                <p:oleObj spid="_x0000_s4173" name="Worksheet" showAsIcon="1" r:id="rId3" imgW="914400" imgH="771480" progId="Excel.Sheet.12">
                  <p:embed/>
                </p:oleObj>
              </mc:Choice>
              <mc:Fallback>
                <p:oleObj name="Worksheet" showAsIcon="1" r:id="rId3" imgW="914400" imgH="771480" progId="Excel.Sheet.12">
                  <p:embed/>
                  <p:pic>
                    <p:nvPicPr>
                      <p:cNvPr id="4" name="Object 3"/>
                      <p:cNvPicPr/>
                      <p:nvPr/>
                    </p:nvPicPr>
                    <p:blipFill>
                      <a:blip r:embed="rId4"/>
                      <a:stretch>
                        <a:fillRect/>
                      </a:stretch>
                    </p:blipFill>
                    <p:spPr>
                      <a:xfrm>
                        <a:off x="2975535" y="6302056"/>
                        <a:ext cx="917876" cy="774458"/>
                      </a:xfrm>
                      <a:prstGeom prst="rect">
                        <a:avLst/>
                      </a:prstGeom>
                    </p:spPr>
                  </p:pic>
                </p:oleObj>
              </mc:Fallback>
            </mc:AlternateContent>
          </a:graphicData>
        </a:graphic>
      </p:graphicFrame>
    </p:spTree>
    <p:extLst>
      <p:ext uri="{BB962C8B-B14F-4D97-AF65-F5344CB8AC3E}">
        <p14:creationId xmlns:p14="http://schemas.microsoft.com/office/powerpoint/2010/main" val="1041386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AP Day-wise Knowledge Transfer Plan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61547380"/>
              </p:ext>
            </p:extLst>
          </p:nvPr>
        </p:nvGraphicFramePr>
        <p:xfrm>
          <a:off x="435212" y="850877"/>
          <a:ext cx="11426588" cy="2472361"/>
        </p:xfrm>
        <a:graphic>
          <a:graphicData uri="http://schemas.openxmlformats.org/drawingml/2006/table">
            <a:tbl>
              <a:tblPr firstRow="1" bandRow="1">
                <a:tableStyleId>{69012ECD-51FC-41F1-AA8D-1B2483CD663E}</a:tableStyleId>
              </a:tblPr>
              <a:tblGrid>
                <a:gridCol w="1698388">
                  <a:extLst>
                    <a:ext uri="{9D8B030D-6E8A-4147-A177-3AD203B41FA5}">
                      <a16:colId xmlns:a16="http://schemas.microsoft.com/office/drawing/2014/main" val="20000"/>
                    </a:ext>
                  </a:extLst>
                </a:gridCol>
                <a:gridCol w="9728200">
                  <a:extLst>
                    <a:ext uri="{9D8B030D-6E8A-4147-A177-3AD203B41FA5}">
                      <a16:colId xmlns:a16="http://schemas.microsoft.com/office/drawing/2014/main" val="20001"/>
                    </a:ext>
                  </a:extLst>
                </a:gridCol>
              </a:tblGrid>
              <a:tr h="264169">
                <a:tc>
                  <a:txBody>
                    <a:bodyPr/>
                    <a:lstStyle/>
                    <a:p>
                      <a:pPr algn="ctr"/>
                      <a:r>
                        <a:rPr lang="en-US" sz="1200" dirty="0" smtClean="0"/>
                        <a:t>Category</a:t>
                      </a:r>
                      <a:endParaRPr lang="en-US" sz="1200" dirty="0"/>
                    </a:p>
                  </a:txBody>
                  <a:tcPr anchor="ctr"/>
                </a:tc>
                <a:tc>
                  <a:txBody>
                    <a:bodyPr/>
                    <a:lstStyle/>
                    <a:p>
                      <a:pPr algn="ctr"/>
                      <a:r>
                        <a:rPr lang="en-US" sz="1200" baseline="0" dirty="0" smtClean="0"/>
                        <a:t>Recommendations</a:t>
                      </a:r>
                      <a:endParaRPr lang="en-US" sz="1200" dirty="0"/>
                    </a:p>
                  </a:txBody>
                  <a:tcPr anchor="ctr"/>
                </a:tc>
                <a:extLst>
                  <a:ext uri="{0D108BD9-81ED-4DB2-BD59-A6C34878D82A}">
                    <a16:rowId xmlns:a16="http://schemas.microsoft.com/office/drawing/2014/main" val="10000"/>
                  </a:ext>
                </a:extLst>
              </a:tr>
              <a:tr h="792507">
                <a:tc>
                  <a:txBody>
                    <a:bodyPr/>
                    <a:lstStyle/>
                    <a:p>
                      <a:r>
                        <a:rPr lang="en-US" sz="1200" dirty="0" smtClean="0"/>
                        <a:t>Training Time</a:t>
                      </a:r>
                      <a:endParaRPr lang="en-US" sz="1200" b="1" dirty="0"/>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Hands on practice to be planned for all activities in Sandbox/ Live environment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Shadowing of the process wherever possible and if can be planned and incorporated to the KT plan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Practice cases, Query clarification, Recap sessions and Assessments time to be baked-in in the training plan</a:t>
                      </a:r>
                      <a:r>
                        <a:rPr lang="en-US" sz="1200" baseline="0" dirty="0" smtClean="0"/>
                        <a:t> for all the tasks the teams are getting trained</a:t>
                      </a:r>
                      <a:endParaRPr lang="en-US" sz="1200" dirty="0" smtClean="0"/>
                    </a:p>
                  </a:txBody>
                  <a:tcPr anchor="ctr"/>
                </a:tc>
                <a:extLst>
                  <a:ext uri="{0D108BD9-81ED-4DB2-BD59-A6C34878D82A}">
                    <a16:rowId xmlns:a16="http://schemas.microsoft.com/office/drawing/2014/main" val="10001"/>
                  </a:ext>
                </a:extLst>
              </a:tr>
              <a:tr h="440282">
                <a:tc>
                  <a:txBody>
                    <a:bodyPr/>
                    <a:lstStyle/>
                    <a:p>
                      <a:r>
                        <a:rPr lang="en-US" sz="1200" dirty="0" smtClean="0"/>
                        <a:t>Hands On Practice</a:t>
                      </a:r>
                      <a:endParaRPr lang="en-US" sz="1200" b="1" dirty="0"/>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Support required by BSWH SME to review cases worked by EXL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t>Daily volumes to be agreed for hands-on practice, to be increased gradually</a:t>
                      </a:r>
                      <a:endParaRPr lang="en-US" sz="1200" kern="1200" baseline="0" dirty="0" smtClean="0">
                        <a:solidFill>
                          <a:schemeClr val="tx1"/>
                        </a:solidFill>
                        <a:latin typeface="+mn-lt"/>
                        <a:ea typeface="+mn-ea"/>
                        <a:cs typeface="+mn-cs"/>
                      </a:endParaRPr>
                    </a:p>
                  </a:txBody>
                  <a:tcPr anchor="ctr"/>
                </a:tc>
                <a:extLst>
                  <a:ext uri="{0D108BD9-81ED-4DB2-BD59-A6C34878D82A}">
                    <a16:rowId xmlns:a16="http://schemas.microsoft.com/office/drawing/2014/main" val="10002"/>
                  </a:ext>
                </a:extLst>
              </a:tr>
              <a:tr h="440282">
                <a:tc>
                  <a:txBody>
                    <a:bodyPr/>
                    <a:lstStyle/>
                    <a:p>
                      <a:r>
                        <a:rPr lang="en-US" sz="1200" dirty="0" smtClean="0"/>
                        <a:t>Process Documentation</a:t>
                      </a:r>
                      <a:endParaRPr lang="en-US" sz="1200" b="1" dirty="0"/>
                    </a:p>
                  </a:txBody>
                  <a:tcPr anchor="ctr"/>
                </a:tc>
                <a:tc>
                  <a:txBody>
                    <a:bodyPr/>
                    <a:lstStyle/>
                    <a:p>
                      <a:pPr algn="l">
                        <a:buFont typeface="Arial" pitchFamily="34" charset="0"/>
                        <a:buChar char="•"/>
                      </a:pPr>
                      <a:r>
                        <a:rPr lang="en-US" sz="1200" baseline="0" dirty="0" smtClean="0"/>
                        <a:t>   All SOPs/documents to be signed-off before ramp commencement, signing authority to be agreed with BSWH</a:t>
                      </a:r>
                      <a:endParaRPr lang="en-US" sz="1200" dirty="0" smtClean="0"/>
                    </a:p>
                  </a:txBody>
                  <a:tcPr anchor="ctr"/>
                </a:tc>
                <a:extLst>
                  <a:ext uri="{0D108BD9-81ED-4DB2-BD59-A6C34878D82A}">
                    <a16:rowId xmlns:a16="http://schemas.microsoft.com/office/drawing/2014/main" val="10004"/>
                  </a:ext>
                </a:extLst>
              </a:tr>
              <a:tr h="477599">
                <a:tc>
                  <a:txBody>
                    <a:bodyPr/>
                    <a:lstStyle/>
                    <a:p>
                      <a:r>
                        <a:rPr lang="en-US" sz="1200" dirty="0" smtClean="0"/>
                        <a:t>Others</a:t>
                      </a:r>
                      <a:endParaRPr 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Clear demarcation of activities/volumes which will be performed by EXL/ Rebadged resources/ BSWH retained staff</a:t>
                      </a:r>
                    </a:p>
                  </a:txBody>
                  <a:tcPr anchor="ctr"/>
                </a:tc>
                <a:extLst>
                  <a:ext uri="{0D108BD9-81ED-4DB2-BD59-A6C34878D82A}">
                    <a16:rowId xmlns:a16="http://schemas.microsoft.com/office/drawing/2014/main" val="10005"/>
                  </a:ext>
                </a:extLst>
              </a:tr>
            </a:tbl>
          </a:graphicData>
        </a:graphic>
      </p:graphicFrame>
      <p:graphicFrame>
        <p:nvGraphicFramePr>
          <p:cNvPr id="7" name="Object 6"/>
          <p:cNvGraphicFramePr>
            <a:graphicFrameLocks noChangeAspect="1"/>
          </p:cNvGraphicFramePr>
          <p:nvPr>
            <p:extLst/>
          </p:nvPr>
        </p:nvGraphicFramePr>
        <p:xfrm>
          <a:off x="435212" y="3796074"/>
          <a:ext cx="7711440" cy="2741203"/>
        </p:xfrm>
        <a:graphic>
          <a:graphicData uri="http://schemas.openxmlformats.org/presentationml/2006/ole">
            <mc:AlternateContent xmlns:mc="http://schemas.openxmlformats.org/markup-compatibility/2006">
              <mc:Choice xmlns:v="urn:schemas-microsoft-com:vml" Requires="v">
                <p:oleObj spid="_x0000_s1256" name="Worksheet" r:id="rId3" imgW="9105700" imgH="3257590" progId="Excel.Sheet.12">
                  <p:embed/>
                </p:oleObj>
              </mc:Choice>
              <mc:Fallback>
                <p:oleObj name="Worksheet" r:id="rId3" imgW="9105700" imgH="3257590" progId="Excel.Sheet.12">
                  <p:embed/>
                  <p:pic>
                    <p:nvPicPr>
                      <p:cNvPr id="7" name="Object 6"/>
                      <p:cNvPicPr/>
                      <p:nvPr/>
                    </p:nvPicPr>
                    <p:blipFill>
                      <a:blip r:embed="rId4"/>
                      <a:stretch>
                        <a:fillRect/>
                      </a:stretch>
                    </p:blipFill>
                    <p:spPr>
                      <a:xfrm>
                        <a:off x="435212" y="3796074"/>
                        <a:ext cx="7711440" cy="2741203"/>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8332131" y="4931253"/>
          <a:ext cx="936349" cy="810046"/>
        </p:xfrm>
        <a:graphic>
          <a:graphicData uri="http://schemas.openxmlformats.org/presentationml/2006/ole">
            <mc:AlternateContent xmlns:mc="http://schemas.openxmlformats.org/markup-compatibility/2006">
              <mc:Choice xmlns:v="urn:schemas-microsoft-com:vml" Requires="v">
                <p:oleObj spid="_x0000_s1257" name="Worksheet" showAsIcon="1" r:id="rId5" imgW="914400" imgH="771480" progId="Excel.Sheet.12">
                  <p:embed/>
                </p:oleObj>
              </mc:Choice>
              <mc:Fallback>
                <p:oleObj name="Worksheet" showAsIcon="1" r:id="rId5" imgW="914400" imgH="771480" progId="Excel.Sheet.12">
                  <p:embed/>
                  <p:pic>
                    <p:nvPicPr>
                      <p:cNvPr id="13" name="Object 12"/>
                      <p:cNvPicPr/>
                      <p:nvPr/>
                    </p:nvPicPr>
                    <p:blipFill>
                      <a:blip r:embed="rId6"/>
                      <a:stretch>
                        <a:fillRect/>
                      </a:stretch>
                    </p:blipFill>
                    <p:spPr>
                      <a:xfrm>
                        <a:off x="8332131" y="4931253"/>
                        <a:ext cx="936349" cy="810046"/>
                      </a:xfrm>
                      <a:prstGeom prst="rect">
                        <a:avLst/>
                      </a:prstGeom>
                    </p:spPr>
                  </p:pic>
                </p:oleObj>
              </mc:Fallback>
            </mc:AlternateContent>
          </a:graphicData>
        </a:graphic>
      </p:graphicFrame>
      <p:sp>
        <p:nvSpPr>
          <p:cNvPr id="3" name="TextBox 2"/>
          <p:cNvSpPr txBox="1"/>
          <p:nvPr/>
        </p:nvSpPr>
        <p:spPr>
          <a:xfrm>
            <a:off x="435212" y="3611408"/>
            <a:ext cx="3426649" cy="184666"/>
          </a:xfrm>
          <a:prstGeom prst="rect">
            <a:avLst/>
          </a:prstGeom>
          <a:noFill/>
        </p:spPr>
        <p:txBody>
          <a:bodyPr wrap="square" lIns="0" tIns="0" rIns="0" bIns="0" rtlCol="0">
            <a:spAutoFit/>
          </a:bodyPr>
          <a:lstStyle/>
          <a:p>
            <a:pPr>
              <a:defRPr/>
            </a:pPr>
            <a:r>
              <a:rPr lang="en-US" sz="1200" dirty="0"/>
              <a:t>Process </a:t>
            </a:r>
            <a:r>
              <a:rPr lang="en-US" sz="1200" dirty="0" smtClean="0"/>
              <a:t>level snap-shot </a:t>
            </a:r>
            <a:r>
              <a:rPr lang="en-US" sz="1200" dirty="0"/>
              <a:t>of </a:t>
            </a:r>
            <a:r>
              <a:rPr lang="en-US" sz="1200" dirty="0" smtClean="0"/>
              <a:t>KT </a:t>
            </a:r>
            <a:r>
              <a:rPr lang="en-US" sz="1200" dirty="0"/>
              <a:t>Plan</a:t>
            </a:r>
          </a:p>
        </p:txBody>
      </p:sp>
    </p:spTree>
    <p:extLst>
      <p:ext uri="{BB962C8B-B14F-4D97-AF65-F5344CB8AC3E}">
        <p14:creationId xmlns:p14="http://schemas.microsoft.com/office/powerpoint/2010/main" val="3439959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198"/>
          <p:cNvSpPr/>
          <p:nvPr/>
        </p:nvSpPr>
        <p:spPr>
          <a:xfrm>
            <a:off x="6766472" y="1511352"/>
            <a:ext cx="419229" cy="1837902"/>
          </a:xfrm>
          <a:prstGeom prst="rect">
            <a:avLst/>
          </a:prstGeom>
          <a:pattFill prst="pct1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8390571" y="1511352"/>
            <a:ext cx="410135" cy="1837902"/>
          </a:xfrm>
          <a:prstGeom prst="rect">
            <a:avLst/>
          </a:prstGeom>
          <a:pattFill prst="pct1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67370345"/>
              </p:ext>
            </p:extLst>
          </p:nvPr>
        </p:nvGraphicFramePr>
        <p:xfrm>
          <a:off x="79468" y="822087"/>
          <a:ext cx="11651919" cy="2739978"/>
        </p:xfrm>
        <a:graphic>
          <a:graphicData uri="http://schemas.openxmlformats.org/drawingml/2006/table">
            <a:tbl>
              <a:tblPr firstRow="1" bandRow="1">
                <a:tableStyleId>{5C22544A-7EE6-4342-B048-85BDC9FD1C3A}</a:tableStyleId>
              </a:tblPr>
              <a:tblGrid>
                <a:gridCol w="2457611">
                  <a:extLst>
                    <a:ext uri="{9D8B030D-6E8A-4147-A177-3AD203B41FA5}">
                      <a16:colId xmlns:a16="http://schemas.microsoft.com/office/drawing/2014/main" val="3089004944"/>
                    </a:ext>
                  </a:extLst>
                </a:gridCol>
                <a:gridCol w="920725">
                  <a:extLst>
                    <a:ext uri="{9D8B030D-6E8A-4147-A177-3AD203B41FA5}">
                      <a16:colId xmlns:a16="http://schemas.microsoft.com/office/drawing/2014/main" val="3451436170"/>
                    </a:ext>
                  </a:extLst>
                </a:gridCol>
                <a:gridCol w="919287">
                  <a:extLst>
                    <a:ext uri="{9D8B030D-6E8A-4147-A177-3AD203B41FA5}">
                      <a16:colId xmlns:a16="http://schemas.microsoft.com/office/drawing/2014/main" val="650571326"/>
                    </a:ext>
                  </a:extLst>
                </a:gridCol>
                <a:gridCol w="919287">
                  <a:extLst>
                    <a:ext uri="{9D8B030D-6E8A-4147-A177-3AD203B41FA5}">
                      <a16:colId xmlns:a16="http://schemas.microsoft.com/office/drawing/2014/main" val="1426421507"/>
                    </a:ext>
                  </a:extLst>
                </a:gridCol>
                <a:gridCol w="919287">
                  <a:extLst>
                    <a:ext uri="{9D8B030D-6E8A-4147-A177-3AD203B41FA5}">
                      <a16:colId xmlns:a16="http://schemas.microsoft.com/office/drawing/2014/main" val="939328205"/>
                    </a:ext>
                  </a:extLst>
                </a:gridCol>
                <a:gridCol w="919287">
                  <a:extLst>
                    <a:ext uri="{9D8B030D-6E8A-4147-A177-3AD203B41FA5}">
                      <a16:colId xmlns:a16="http://schemas.microsoft.com/office/drawing/2014/main" val="793395038"/>
                    </a:ext>
                  </a:extLst>
                </a:gridCol>
                <a:gridCol w="919287">
                  <a:extLst>
                    <a:ext uri="{9D8B030D-6E8A-4147-A177-3AD203B41FA5}">
                      <a16:colId xmlns:a16="http://schemas.microsoft.com/office/drawing/2014/main" val="3550953637"/>
                    </a:ext>
                  </a:extLst>
                </a:gridCol>
                <a:gridCol w="919287">
                  <a:extLst>
                    <a:ext uri="{9D8B030D-6E8A-4147-A177-3AD203B41FA5}">
                      <a16:colId xmlns:a16="http://schemas.microsoft.com/office/drawing/2014/main" val="3589807834"/>
                    </a:ext>
                  </a:extLst>
                </a:gridCol>
                <a:gridCol w="919287">
                  <a:extLst>
                    <a:ext uri="{9D8B030D-6E8A-4147-A177-3AD203B41FA5}">
                      <a16:colId xmlns:a16="http://schemas.microsoft.com/office/drawing/2014/main" val="2521199359"/>
                    </a:ext>
                  </a:extLst>
                </a:gridCol>
                <a:gridCol w="919287">
                  <a:extLst>
                    <a:ext uri="{9D8B030D-6E8A-4147-A177-3AD203B41FA5}">
                      <a16:colId xmlns:a16="http://schemas.microsoft.com/office/drawing/2014/main" val="428065644"/>
                    </a:ext>
                  </a:extLst>
                </a:gridCol>
                <a:gridCol w="919287">
                  <a:extLst>
                    <a:ext uri="{9D8B030D-6E8A-4147-A177-3AD203B41FA5}">
                      <a16:colId xmlns:a16="http://schemas.microsoft.com/office/drawing/2014/main" val="915218066"/>
                    </a:ext>
                  </a:extLst>
                </a:gridCol>
              </a:tblGrid>
              <a:tr h="462654">
                <a:tc>
                  <a:txBody>
                    <a:bodyPr/>
                    <a:lstStyle/>
                    <a:p>
                      <a:pPr algn="l"/>
                      <a:r>
                        <a:rPr lang="en-US" sz="1100" dirty="0" smtClean="0">
                          <a:latin typeface="+mn-lt"/>
                          <a:cs typeface="Calibri" panose="020F0502020204030204" pitchFamily="34" charset="0"/>
                        </a:rPr>
                        <a:t>Particulars</a:t>
                      </a:r>
                      <a:endParaRPr lang="en-US" sz="1100" dirty="0">
                        <a:latin typeface="+mn-lt"/>
                        <a:cs typeface="Calibri" panose="020F0502020204030204" pitchFamily="34" charset="0"/>
                      </a:endParaRPr>
                    </a:p>
                  </a:txBody>
                  <a:tcPr marL="45720" marR="18288"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Calibri" panose="020F0502020204030204" pitchFamily="34" charset="0"/>
                        </a:rPr>
                        <a:t>Future</a:t>
                      </a:r>
                      <a:r>
                        <a:rPr lang="en-US" sz="1100" baseline="0" dirty="0" smtClean="0">
                          <a:latin typeface="+mn-lt"/>
                          <a:cs typeface="Calibri" panose="020F050202020403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Calibri" panose="020F0502020204030204" pitchFamily="34" charset="0"/>
                        </a:rPr>
                        <a:t>State FTE</a:t>
                      </a: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100" dirty="0" smtClean="0">
                          <a:latin typeface="+mn-lt"/>
                          <a:cs typeface="Calibri" panose="020F0502020204030204" pitchFamily="34" charset="0"/>
                        </a:rPr>
                        <a:t>2020</a:t>
                      </a:r>
                      <a:endParaRPr lang="en-US" sz="11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4">
                  <a:txBody>
                    <a:bodyPr/>
                    <a:lstStyle/>
                    <a:p>
                      <a:pPr algn="ctr"/>
                      <a:r>
                        <a:rPr lang="en-US" sz="1100" dirty="0" smtClean="0">
                          <a:latin typeface="+mn-lt"/>
                          <a:cs typeface="Calibri" panose="020F0502020204030204" pitchFamily="34" charset="0"/>
                        </a:rPr>
                        <a:t>2021</a:t>
                      </a:r>
                      <a:endParaRPr lang="en-US" sz="11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1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1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548118"/>
                  </a:ext>
                </a:extLst>
              </a:tr>
              <a:tr h="297420">
                <a:tc>
                  <a:txBody>
                    <a:bodyPr/>
                    <a:lstStyle/>
                    <a:p>
                      <a:r>
                        <a:rPr lang="en-US" sz="900" dirty="0" smtClean="0">
                          <a:latin typeface="+mn-lt"/>
                          <a:cs typeface="Calibri" panose="020F0502020204030204" pitchFamily="34" charset="0"/>
                        </a:rPr>
                        <a:t>Sub</a:t>
                      </a:r>
                      <a:r>
                        <a:rPr lang="en-US" sz="900" baseline="0" dirty="0" smtClean="0">
                          <a:latin typeface="+mn-lt"/>
                          <a:cs typeface="Calibri" panose="020F0502020204030204" pitchFamily="34" charset="0"/>
                        </a:rPr>
                        <a:t> Process</a:t>
                      </a:r>
                      <a:endParaRPr lang="en-US" sz="900" dirty="0">
                        <a:latin typeface="+mn-lt"/>
                        <a:cs typeface="Calibri" panose="020F0502020204030204" pitchFamily="34" charset="0"/>
                      </a:endParaRPr>
                    </a:p>
                  </a:txBody>
                  <a:tcPr marL="45720" marR="18288"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dirty="0" smtClean="0">
                          <a:latin typeface="+mn-lt"/>
                          <a:cs typeface="Calibri" panose="020F0502020204030204" pitchFamily="34" charset="0"/>
                        </a:rPr>
                        <a:t>Total FTE#</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Aug</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Sep </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Oct</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Nov</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Dec</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dirty="0" smtClean="0">
                          <a:latin typeface="+mn-lt"/>
                          <a:cs typeface="Calibri" panose="020F0502020204030204" pitchFamily="34" charset="0"/>
                        </a:rPr>
                        <a:t>Jan</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dirty="0" smtClean="0">
                          <a:latin typeface="+mn-lt"/>
                          <a:cs typeface="Calibri" panose="020F0502020204030204" pitchFamily="34" charset="0"/>
                        </a:rPr>
                        <a:t>Feb</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dirty="0" smtClean="0">
                          <a:latin typeface="+mn-lt"/>
                          <a:cs typeface="Calibri" panose="020F0502020204030204" pitchFamily="34" charset="0"/>
                        </a:rPr>
                        <a:t>Mar</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dirty="0" smtClean="0">
                          <a:latin typeface="+mn-lt"/>
                          <a:cs typeface="Calibri" panose="020F0502020204030204" pitchFamily="34" charset="0"/>
                        </a:rPr>
                        <a:t>Apr</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617814"/>
                  </a:ext>
                </a:extLst>
              </a:tr>
              <a:tr h="330467">
                <a:tc>
                  <a:txBody>
                    <a:bodyPr/>
                    <a:lstStyle/>
                    <a:p>
                      <a:pPr marL="0" algn="l" defTabSz="914400" rtl="0" eaLnBrk="1" fontAlgn="ctr" latinLnBrk="0" hangingPunct="1"/>
                      <a:r>
                        <a:rPr lang="en-GB" sz="1200" u="none" strike="noStrike" kern="1200" dirty="0">
                          <a:solidFill>
                            <a:schemeClr val="dk1"/>
                          </a:solidFill>
                          <a:effectLst/>
                          <a:latin typeface="+mn-lt"/>
                          <a:ea typeface="+mn-ea"/>
                          <a:cs typeface="+mn-cs"/>
                        </a:rPr>
                        <a:t>DFW Hospitals &amp; Clinics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smtClean="0">
                          <a:solidFill>
                            <a:schemeClr val="dk1"/>
                          </a:solidFill>
                          <a:effectLst/>
                          <a:latin typeface="+mn-lt"/>
                          <a:ea typeface="+mn-ea"/>
                          <a:cs typeface="+mn-cs"/>
                        </a:rPr>
                        <a:t>36</a:t>
                      </a: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ysDot"/>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6002558"/>
                  </a:ext>
                </a:extLst>
              </a:tr>
              <a:tr h="330467">
                <a:tc>
                  <a:txBody>
                    <a:bodyPr/>
                    <a:lstStyle/>
                    <a:p>
                      <a:pPr marL="0" algn="l" defTabSz="914400" rtl="0" eaLnBrk="1" fontAlgn="ctr" latinLnBrk="0" hangingPunct="1"/>
                      <a:r>
                        <a:rPr lang="en-GB" sz="1200" u="none" strike="noStrike" kern="1200" dirty="0">
                          <a:solidFill>
                            <a:schemeClr val="dk1"/>
                          </a:solidFill>
                          <a:effectLst/>
                          <a:latin typeface="+mn-lt"/>
                          <a:ea typeface="+mn-ea"/>
                          <a:cs typeface="+mn-cs"/>
                        </a:rPr>
                        <a:t>CTX Hospitals &amp; Clinics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vMerge="1">
                  <a:txBody>
                    <a:bodyPr/>
                    <a:lstStyle/>
                    <a:p>
                      <a:pPr marL="0" algn="ctr" defTabSz="914400" rtl="0" eaLnBrk="1" fontAlgn="b" latinLnBrk="0" hangingPunct="1"/>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7330455"/>
                  </a:ext>
                </a:extLst>
              </a:tr>
              <a:tr h="330467">
                <a:tc>
                  <a:txBody>
                    <a:bodyPr/>
                    <a:lstStyle/>
                    <a:p>
                      <a:pPr marL="0" algn="l" defTabSz="914400" rtl="0" eaLnBrk="1" fontAlgn="ctr" latinLnBrk="0" hangingPunct="1"/>
                      <a:r>
                        <a:rPr lang="en-GB" sz="1200" u="none" strike="noStrike" kern="1200" dirty="0">
                          <a:solidFill>
                            <a:schemeClr val="dk1"/>
                          </a:solidFill>
                          <a:effectLst/>
                          <a:latin typeface="+mn-lt"/>
                          <a:ea typeface="+mn-ea"/>
                          <a:cs typeface="+mn-cs"/>
                        </a:rPr>
                        <a:t>Health Texas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vMerge="1">
                  <a:txBody>
                    <a:bodyPr/>
                    <a:lstStyle/>
                    <a:p>
                      <a:pPr marL="0" algn="ctr" defTabSz="914400" rtl="0" eaLnBrk="1" fontAlgn="b" latinLnBrk="0" hangingPunct="1"/>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3103375"/>
                  </a:ext>
                </a:extLst>
              </a:tr>
              <a:tr h="658036">
                <a:tc>
                  <a:txBody>
                    <a:bodyPr/>
                    <a:lstStyle/>
                    <a:p>
                      <a:pPr marL="0" algn="l" defTabSz="914400" rtl="0" eaLnBrk="1" fontAlgn="ctr" latinLnBrk="0" hangingPunct="1"/>
                      <a:r>
                        <a:rPr lang="en-GB" sz="1200" u="none" strike="noStrike" kern="1200" dirty="0">
                          <a:solidFill>
                            <a:schemeClr val="dk1"/>
                          </a:solidFill>
                          <a:effectLst/>
                          <a:latin typeface="+mn-lt"/>
                          <a:ea typeface="+mn-ea"/>
                          <a:cs typeface="+mn-cs"/>
                        </a:rPr>
                        <a:t>Corporate Services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vMerge="1">
                  <a:txBody>
                    <a:bodyPr/>
                    <a:lstStyle/>
                    <a:p>
                      <a:pPr algn="ctr"/>
                      <a:endParaRPr lang="en-US" sz="1000" dirty="0">
                        <a:latin typeface="+mn-lt"/>
                        <a:cs typeface="Calibri" panose="020F0502020204030204" pitchFamily="34" charset="0"/>
                      </a:endParaRPr>
                    </a:p>
                  </a:txBody>
                  <a:tcPr marR="4572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751561"/>
                  </a:ext>
                </a:extLst>
              </a:tr>
              <a:tr h="330467">
                <a:tc>
                  <a:txBody>
                    <a:bodyPr/>
                    <a:lstStyle/>
                    <a:p>
                      <a:pPr marL="0" algn="l" defTabSz="914400" rtl="0" eaLnBrk="1" fontAlgn="ctr" latinLnBrk="0" hangingPunct="1"/>
                      <a:r>
                        <a:rPr lang="en-GB" sz="1200" u="none" strike="noStrike" kern="1200" dirty="0">
                          <a:solidFill>
                            <a:schemeClr val="dk1"/>
                          </a:solidFill>
                          <a:effectLst/>
                          <a:latin typeface="+mn-lt"/>
                          <a:ea typeface="+mn-ea"/>
                          <a:cs typeface="+mn-cs"/>
                        </a:rPr>
                        <a:t>Other operations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ctr" defTabSz="914400" rtl="0" eaLnBrk="1" fontAlgn="b" latinLnBrk="0" hangingPunct="1"/>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1682901"/>
                  </a:ext>
                </a:extLst>
              </a:tr>
            </a:tbl>
          </a:graphicData>
        </a:graphic>
      </p:graphicFrame>
      <p:sp>
        <p:nvSpPr>
          <p:cNvPr id="2" name="Text Placeholder 1"/>
          <p:cNvSpPr>
            <a:spLocks noGrp="1"/>
          </p:cNvSpPr>
          <p:nvPr>
            <p:ph type="body" sz="quarter" idx="13"/>
          </p:nvPr>
        </p:nvSpPr>
        <p:spPr/>
        <p:txBody>
          <a:bodyPr/>
          <a:lstStyle/>
          <a:p>
            <a:r>
              <a:rPr lang="en-US" dirty="0" smtClean="0"/>
              <a:t>General Ledger: Implementation Plan</a:t>
            </a:r>
            <a:endParaRPr lang="en-US" sz="2400" dirty="0"/>
          </a:p>
        </p:txBody>
      </p:sp>
      <p:grpSp>
        <p:nvGrpSpPr>
          <p:cNvPr id="7" name="Group 6"/>
          <p:cNvGrpSpPr/>
          <p:nvPr/>
        </p:nvGrpSpPr>
        <p:grpSpPr>
          <a:xfrm>
            <a:off x="5727469" y="5901750"/>
            <a:ext cx="6195002" cy="447572"/>
            <a:chOff x="115844" y="6302434"/>
            <a:chExt cx="6073359" cy="603631"/>
          </a:xfrm>
        </p:grpSpPr>
        <p:sp>
          <p:nvSpPr>
            <p:cNvPr id="74" name="Rounded Rectangle 73"/>
            <p:cNvSpPr/>
            <p:nvPr/>
          </p:nvSpPr>
          <p:spPr>
            <a:xfrm>
              <a:off x="2636866" y="6328681"/>
              <a:ext cx="627512" cy="468627"/>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Ramp Up</a:t>
              </a:r>
            </a:p>
          </p:txBody>
        </p:sp>
        <p:sp>
          <p:nvSpPr>
            <p:cNvPr id="80" name="4-Point Star 79"/>
            <p:cNvSpPr/>
            <p:nvPr/>
          </p:nvSpPr>
          <p:spPr>
            <a:xfrm>
              <a:off x="3340717" y="6302434"/>
              <a:ext cx="274320" cy="248932"/>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Calibri" panose="020F0502020204030204" pitchFamily="34" charset="0"/>
                <a:cs typeface="Calibri" panose="020F0502020204030204" pitchFamily="34" charset="0"/>
              </a:endParaRPr>
            </a:p>
          </p:txBody>
        </p:sp>
        <p:sp>
          <p:nvSpPr>
            <p:cNvPr id="81" name="TextBox 80"/>
            <p:cNvSpPr txBox="1"/>
            <p:nvPr/>
          </p:nvSpPr>
          <p:spPr>
            <a:xfrm>
              <a:off x="3688748" y="6322924"/>
              <a:ext cx="1255025" cy="184667"/>
            </a:xfrm>
            <a:prstGeom prst="rect">
              <a:avLst/>
            </a:prstGeom>
            <a:noFill/>
          </p:spPr>
          <p:txBody>
            <a:bodyPr wrap="none" lIns="0" tIns="0" rIns="0" bIns="0" rtlCol="0">
              <a:spAutoFit/>
            </a:bodyPr>
            <a:lstStyle/>
            <a:p>
              <a:r>
                <a:rPr lang="en-US" sz="1200" dirty="0" smtClean="0">
                  <a:latin typeface="Calibri" panose="020F0502020204030204" pitchFamily="34" charset="0"/>
                  <a:cs typeface="Calibri" panose="020F0502020204030204" pitchFamily="34" charset="0"/>
                </a:rPr>
                <a:t>Volume initiation @ EXL</a:t>
              </a:r>
            </a:p>
          </p:txBody>
        </p:sp>
        <p:grpSp>
          <p:nvGrpSpPr>
            <p:cNvPr id="82" name="Group 81"/>
            <p:cNvGrpSpPr/>
            <p:nvPr/>
          </p:nvGrpSpPr>
          <p:grpSpPr>
            <a:xfrm>
              <a:off x="5261267" y="6359410"/>
              <a:ext cx="182905" cy="178789"/>
              <a:chOff x="8179323" y="3739430"/>
              <a:chExt cx="228630" cy="364319"/>
            </a:xfrm>
          </p:grpSpPr>
          <p:sp>
            <p:nvSpPr>
              <p:cNvPr id="88" name="Right Triangle 87"/>
              <p:cNvSpPr/>
              <p:nvPr/>
            </p:nvSpPr>
            <p:spPr>
              <a:xfrm>
                <a:off x="8179344" y="3754345"/>
                <a:ext cx="228609" cy="140475"/>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a:solidFill>
                    <a:schemeClr val="tx1"/>
                  </a:solidFill>
                  <a:latin typeface="Calibri" panose="020F0502020204030204" pitchFamily="34" charset="0"/>
                  <a:cs typeface="Calibri" panose="020F0502020204030204" pitchFamily="34" charset="0"/>
                </a:endParaRPr>
              </a:p>
            </p:txBody>
          </p:sp>
          <p:cxnSp>
            <p:nvCxnSpPr>
              <p:cNvPr id="89" name="Straight Connector 88"/>
              <p:cNvCxnSpPr/>
              <p:nvPr/>
            </p:nvCxnSpPr>
            <p:spPr>
              <a:xfrm>
                <a:off x="8179323" y="3739430"/>
                <a:ext cx="0" cy="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430406" y="6353608"/>
              <a:ext cx="758797" cy="184667"/>
            </a:xfrm>
            <a:prstGeom prst="rect">
              <a:avLst/>
            </a:prstGeom>
            <a:noFill/>
          </p:spPr>
          <p:txBody>
            <a:bodyPr wrap="none" lIns="0" tIns="0" rIns="0" bIns="0" rtlCol="0">
              <a:spAutoFit/>
            </a:bodyPr>
            <a:lstStyle/>
            <a:p>
              <a:r>
                <a:rPr lang="en-US" sz="1200" dirty="0" smtClean="0">
                  <a:latin typeface="Calibri" panose="020F0502020204030204" pitchFamily="34" charset="0"/>
                  <a:cs typeface="Calibri" panose="020F0502020204030204" pitchFamily="34" charset="0"/>
                </a:rPr>
                <a:t>Stabilization</a:t>
              </a:r>
            </a:p>
          </p:txBody>
        </p:sp>
        <p:sp>
          <p:nvSpPr>
            <p:cNvPr id="84" name="Rounded Rectangle 83"/>
            <p:cNvSpPr/>
            <p:nvPr/>
          </p:nvSpPr>
          <p:spPr>
            <a:xfrm>
              <a:off x="1797351" y="6328681"/>
              <a:ext cx="806801" cy="468627"/>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Remote Training</a:t>
              </a:r>
            </a:p>
          </p:txBody>
        </p:sp>
        <p:sp>
          <p:nvSpPr>
            <p:cNvPr id="73" name="Rounded Rectangle 72"/>
            <p:cNvSpPr/>
            <p:nvPr/>
          </p:nvSpPr>
          <p:spPr>
            <a:xfrm>
              <a:off x="775868" y="6328681"/>
              <a:ext cx="986090" cy="4686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27432" rtlCol="0" anchor="ctr"/>
            <a:lstStyle/>
            <a:p>
              <a:pPr algn="ctr"/>
              <a:r>
                <a:rPr lang="en-US" sz="1000" b="1" dirty="0" smtClean="0">
                  <a:solidFill>
                    <a:schemeClr val="tx1"/>
                  </a:solidFill>
                  <a:latin typeface="Calibri" panose="020F0502020204030204" pitchFamily="34" charset="0"/>
                  <a:cs typeface="Calibri" panose="020F0502020204030204" pitchFamily="34" charset="0"/>
                </a:rPr>
                <a:t>Pre Process Training</a:t>
              </a:r>
              <a:endParaRPr lang="en-US" sz="1000" b="1" dirty="0">
                <a:solidFill>
                  <a:schemeClr val="tx1"/>
                </a:solidFill>
                <a:latin typeface="Calibri" panose="020F0502020204030204" pitchFamily="34" charset="0"/>
                <a:cs typeface="Calibri" panose="020F0502020204030204" pitchFamily="34" charset="0"/>
              </a:endParaRPr>
            </a:p>
          </p:txBody>
        </p:sp>
        <p:sp>
          <p:nvSpPr>
            <p:cNvPr id="140" name="Rounded Rectangle 139"/>
            <p:cNvSpPr/>
            <p:nvPr/>
          </p:nvSpPr>
          <p:spPr>
            <a:xfrm>
              <a:off x="115844" y="6328685"/>
              <a:ext cx="627512" cy="468627"/>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Hiring</a:t>
              </a:r>
            </a:p>
          </p:txBody>
        </p:sp>
        <p:sp>
          <p:nvSpPr>
            <p:cNvPr id="193" name="TextBox 192"/>
            <p:cNvSpPr txBox="1"/>
            <p:nvPr/>
          </p:nvSpPr>
          <p:spPr>
            <a:xfrm>
              <a:off x="3721583" y="6657010"/>
              <a:ext cx="2280287" cy="249055"/>
            </a:xfrm>
            <a:prstGeom prst="rect">
              <a:avLst/>
            </a:prstGeom>
            <a:noFill/>
          </p:spPr>
          <p:txBody>
            <a:bodyPr wrap="none" lIns="0" tIns="0" rIns="0" bIns="0" rtlCol="0">
              <a:spAutoFit/>
            </a:bodyPr>
            <a:lstStyle/>
            <a:p>
              <a:r>
                <a:rPr lang="en-US" sz="1200" dirty="0" smtClean="0">
                  <a:latin typeface="Calibri" panose="020F0502020204030204" pitchFamily="34" charset="0"/>
                  <a:cs typeface="Calibri" panose="020F0502020204030204" pitchFamily="34" charset="0"/>
                </a:rPr>
                <a:t>Go live date for Rebadged employees</a:t>
              </a:r>
            </a:p>
          </p:txBody>
        </p:sp>
      </p:grpSp>
      <p:sp>
        <p:nvSpPr>
          <p:cNvPr id="192" name="5-Point Star 191"/>
          <p:cNvSpPr/>
          <p:nvPr/>
        </p:nvSpPr>
        <p:spPr>
          <a:xfrm>
            <a:off x="9071838" y="6136008"/>
            <a:ext cx="228600" cy="228600"/>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9071838" y="5636393"/>
            <a:ext cx="182880" cy="182880"/>
          </a:xfrm>
          <a:prstGeom prst="rect">
            <a:avLst/>
          </a:prstGeom>
          <a:pattFill prst="pct1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240490" y="5606199"/>
            <a:ext cx="1961114" cy="276999"/>
          </a:xfrm>
          <a:prstGeom prst="rect">
            <a:avLst/>
          </a:prstGeom>
        </p:spPr>
        <p:txBody>
          <a:bodyPr wrap="none">
            <a:spAutoFit/>
          </a:bodyPr>
          <a:lstStyle/>
          <a:p>
            <a:r>
              <a:rPr lang="en-GB" sz="1200" dirty="0">
                <a:latin typeface="Calibri" panose="020F0502020204030204" pitchFamily="34" charset="0"/>
                <a:cs typeface="Calibri" panose="020F0502020204030204" pitchFamily="34" charset="0"/>
              </a:rPr>
              <a:t>Black out and holiday period</a:t>
            </a:r>
          </a:p>
        </p:txBody>
      </p:sp>
      <p:grpSp>
        <p:nvGrpSpPr>
          <p:cNvPr id="4" name="Group 3"/>
          <p:cNvGrpSpPr/>
          <p:nvPr/>
        </p:nvGrpSpPr>
        <p:grpSpPr>
          <a:xfrm>
            <a:off x="4053385" y="1653625"/>
            <a:ext cx="7397000" cy="268236"/>
            <a:chOff x="4053385" y="1599033"/>
            <a:chExt cx="7397000" cy="268236"/>
          </a:xfrm>
        </p:grpSpPr>
        <p:sp>
          <p:nvSpPr>
            <p:cNvPr id="255" name="Rounded Rectangle 254"/>
            <p:cNvSpPr/>
            <p:nvPr/>
          </p:nvSpPr>
          <p:spPr>
            <a:xfrm>
              <a:off x="6071055" y="1599033"/>
              <a:ext cx="246888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12 W</a:t>
              </a:r>
              <a:endParaRPr lang="en-US" sz="1000" b="1" dirty="0">
                <a:solidFill>
                  <a:schemeClr val="tx1"/>
                </a:solidFill>
                <a:latin typeface="Calibri" panose="020F0502020204030204" pitchFamily="34" charset="0"/>
                <a:cs typeface="Calibri" panose="020F0502020204030204" pitchFamily="34" charset="0"/>
              </a:endParaRPr>
            </a:p>
          </p:txBody>
        </p:sp>
        <p:sp>
          <p:nvSpPr>
            <p:cNvPr id="256" name="Rounded Rectangle 255"/>
            <p:cNvSpPr/>
            <p:nvPr/>
          </p:nvSpPr>
          <p:spPr>
            <a:xfrm>
              <a:off x="8529781" y="1599033"/>
              <a:ext cx="265176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13 W</a:t>
              </a:r>
              <a:endParaRPr lang="en-US" sz="1000" b="1" dirty="0">
                <a:solidFill>
                  <a:schemeClr val="tx1"/>
                </a:solidFill>
                <a:latin typeface="Calibri" panose="020F0502020204030204" pitchFamily="34" charset="0"/>
                <a:cs typeface="Calibri" panose="020F0502020204030204" pitchFamily="34" charset="0"/>
              </a:endParaRPr>
            </a:p>
          </p:txBody>
        </p:sp>
        <p:sp>
          <p:nvSpPr>
            <p:cNvPr id="257" name="4-Point Star 256"/>
            <p:cNvSpPr/>
            <p:nvPr/>
          </p:nvSpPr>
          <p:spPr>
            <a:xfrm>
              <a:off x="8375344" y="159903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58" name="Group 257"/>
            <p:cNvGrpSpPr/>
            <p:nvPr/>
          </p:nvGrpSpPr>
          <p:grpSpPr>
            <a:xfrm>
              <a:off x="11210861" y="1599033"/>
              <a:ext cx="212228" cy="193847"/>
              <a:chOff x="1731410" y="4184199"/>
              <a:chExt cx="228612" cy="395008"/>
            </a:xfrm>
          </p:grpSpPr>
          <p:sp>
            <p:nvSpPr>
              <p:cNvPr id="259" name="Right Triangle 258"/>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60" name="Straight Connector 259"/>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Rounded Rectangle 74"/>
            <p:cNvSpPr/>
            <p:nvPr/>
          </p:nvSpPr>
          <p:spPr>
            <a:xfrm>
              <a:off x="5336607" y="1599033"/>
              <a:ext cx="731520"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3</a:t>
              </a:r>
              <a:r>
                <a:rPr lang="en-US" sz="1000" b="1" dirty="0" smtClean="0">
                  <a:solidFill>
                    <a:schemeClr val="tx1"/>
                  </a:solidFill>
                  <a:latin typeface="Calibri" panose="020F0502020204030204" pitchFamily="34" charset="0"/>
                  <a:cs typeface="Calibri" panose="020F0502020204030204" pitchFamily="34" charset="0"/>
                </a:rPr>
                <a:t> </a:t>
              </a:r>
              <a:r>
                <a:rPr lang="en-US" sz="1000" b="1" dirty="0">
                  <a:solidFill>
                    <a:schemeClr val="tx1"/>
                  </a:solidFill>
                  <a:latin typeface="Calibri" panose="020F0502020204030204" pitchFamily="34" charset="0"/>
                  <a:cs typeface="Calibri" panose="020F0502020204030204" pitchFamily="34" charset="0"/>
                </a:rPr>
                <a:t>W</a:t>
              </a:r>
            </a:p>
          </p:txBody>
        </p:sp>
        <p:sp>
          <p:nvSpPr>
            <p:cNvPr id="139" name="Rounded Rectangle 138"/>
            <p:cNvSpPr/>
            <p:nvPr/>
          </p:nvSpPr>
          <p:spPr>
            <a:xfrm>
              <a:off x="4053385" y="1599033"/>
              <a:ext cx="1280160"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7 W</a:t>
              </a:r>
              <a:endParaRPr lang="en-US" sz="1000" b="1" dirty="0">
                <a:solidFill>
                  <a:schemeClr val="tx1"/>
                </a:solidFill>
                <a:latin typeface="Calibri" panose="020F0502020204030204" pitchFamily="34" charset="0"/>
                <a:cs typeface="Calibri" panose="020F0502020204030204" pitchFamily="34" charset="0"/>
              </a:endParaRPr>
            </a:p>
          </p:txBody>
        </p:sp>
        <p:sp>
          <p:nvSpPr>
            <p:cNvPr id="66" name="5-Point Star 65"/>
            <p:cNvSpPr/>
            <p:nvPr/>
          </p:nvSpPr>
          <p:spPr>
            <a:xfrm>
              <a:off x="11222485" y="1686036"/>
              <a:ext cx="227900" cy="181233"/>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4053385" y="1969254"/>
            <a:ext cx="7397000" cy="268236"/>
            <a:chOff x="4053385" y="1599033"/>
            <a:chExt cx="7397000" cy="268236"/>
          </a:xfrm>
        </p:grpSpPr>
        <p:sp>
          <p:nvSpPr>
            <p:cNvPr id="115" name="Rounded Rectangle 114"/>
            <p:cNvSpPr/>
            <p:nvPr/>
          </p:nvSpPr>
          <p:spPr>
            <a:xfrm>
              <a:off x="6071055" y="1599033"/>
              <a:ext cx="246888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12 W</a:t>
              </a:r>
              <a:endParaRPr lang="en-US" sz="1000" b="1" dirty="0">
                <a:solidFill>
                  <a:schemeClr val="tx1"/>
                </a:solidFill>
                <a:latin typeface="Calibri" panose="020F0502020204030204" pitchFamily="34" charset="0"/>
                <a:cs typeface="Calibri" panose="020F0502020204030204" pitchFamily="34" charset="0"/>
              </a:endParaRPr>
            </a:p>
          </p:txBody>
        </p:sp>
        <p:sp>
          <p:nvSpPr>
            <p:cNvPr id="116" name="Rounded Rectangle 115"/>
            <p:cNvSpPr/>
            <p:nvPr/>
          </p:nvSpPr>
          <p:spPr>
            <a:xfrm>
              <a:off x="8529781" y="1599033"/>
              <a:ext cx="265176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13 W</a:t>
              </a:r>
              <a:endParaRPr lang="en-US" sz="1000" b="1" dirty="0">
                <a:solidFill>
                  <a:schemeClr val="tx1"/>
                </a:solidFill>
                <a:latin typeface="Calibri" panose="020F0502020204030204" pitchFamily="34" charset="0"/>
                <a:cs typeface="Calibri" panose="020F0502020204030204" pitchFamily="34" charset="0"/>
              </a:endParaRPr>
            </a:p>
          </p:txBody>
        </p:sp>
        <p:sp>
          <p:nvSpPr>
            <p:cNvPr id="117" name="4-Point Star 116"/>
            <p:cNvSpPr/>
            <p:nvPr/>
          </p:nvSpPr>
          <p:spPr>
            <a:xfrm>
              <a:off x="8375344" y="159903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18" name="Group 117"/>
            <p:cNvGrpSpPr/>
            <p:nvPr/>
          </p:nvGrpSpPr>
          <p:grpSpPr>
            <a:xfrm>
              <a:off x="11210861" y="1599033"/>
              <a:ext cx="212228" cy="193847"/>
              <a:chOff x="1731410" y="4184199"/>
              <a:chExt cx="228612" cy="395008"/>
            </a:xfrm>
          </p:grpSpPr>
          <p:sp>
            <p:nvSpPr>
              <p:cNvPr id="122" name="Right Triangle 121"/>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123" name="Straight Connector 122"/>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9" name="Rounded Rectangle 118"/>
            <p:cNvSpPr/>
            <p:nvPr/>
          </p:nvSpPr>
          <p:spPr>
            <a:xfrm>
              <a:off x="5336607" y="1599033"/>
              <a:ext cx="731520"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3</a:t>
              </a:r>
              <a:r>
                <a:rPr lang="en-US" sz="1000" b="1" dirty="0" smtClean="0">
                  <a:solidFill>
                    <a:schemeClr val="tx1"/>
                  </a:solidFill>
                  <a:latin typeface="Calibri" panose="020F0502020204030204" pitchFamily="34" charset="0"/>
                  <a:cs typeface="Calibri" panose="020F0502020204030204" pitchFamily="34" charset="0"/>
                </a:rPr>
                <a:t> </a:t>
              </a:r>
              <a:r>
                <a:rPr lang="en-US" sz="1000" b="1" dirty="0">
                  <a:solidFill>
                    <a:schemeClr val="tx1"/>
                  </a:solidFill>
                  <a:latin typeface="Calibri" panose="020F0502020204030204" pitchFamily="34" charset="0"/>
                  <a:cs typeface="Calibri" panose="020F0502020204030204" pitchFamily="34" charset="0"/>
                </a:rPr>
                <a:t>W</a:t>
              </a:r>
            </a:p>
          </p:txBody>
        </p:sp>
        <p:sp>
          <p:nvSpPr>
            <p:cNvPr id="120" name="Rounded Rectangle 119"/>
            <p:cNvSpPr/>
            <p:nvPr/>
          </p:nvSpPr>
          <p:spPr>
            <a:xfrm>
              <a:off x="4053385" y="1599033"/>
              <a:ext cx="1280160"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7 W</a:t>
              </a:r>
              <a:endParaRPr lang="en-US" sz="1000" b="1" dirty="0">
                <a:solidFill>
                  <a:schemeClr val="tx1"/>
                </a:solidFill>
                <a:latin typeface="Calibri" panose="020F0502020204030204" pitchFamily="34" charset="0"/>
                <a:cs typeface="Calibri" panose="020F0502020204030204" pitchFamily="34" charset="0"/>
              </a:endParaRPr>
            </a:p>
          </p:txBody>
        </p:sp>
        <p:sp>
          <p:nvSpPr>
            <p:cNvPr id="121" name="5-Point Star 120"/>
            <p:cNvSpPr/>
            <p:nvPr/>
          </p:nvSpPr>
          <p:spPr>
            <a:xfrm>
              <a:off x="11222485" y="1686036"/>
              <a:ext cx="227900" cy="181233"/>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4053385" y="2287173"/>
            <a:ext cx="7397000" cy="268236"/>
            <a:chOff x="4053385" y="1599033"/>
            <a:chExt cx="7397000" cy="268236"/>
          </a:xfrm>
        </p:grpSpPr>
        <p:sp>
          <p:nvSpPr>
            <p:cNvPr id="125" name="Rounded Rectangle 124"/>
            <p:cNvSpPr/>
            <p:nvPr/>
          </p:nvSpPr>
          <p:spPr>
            <a:xfrm>
              <a:off x="6071055" y="1599033"/>
              <a:ext cx="246888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12 W</a:t>
              </a:r>
              <a:endParaRPr lang="en-US" sz="1000" b="1" dirty="0">
                <a:solidFill>
                  <a:schemeClr val="tx1"/>
                </a:solidFill>
                <a:latin typeface="Calibri" panose="020F0502020204030204" pitchFamily="34" charset="0"/>
                <a:cs typeface="Calibri" panose="020F0502020204030204" pitchFamily="34" charset="0"/>
              </a:endParaRPr>
            </a:p>
          </p:txBody>
        </p:sp>
        <p:sp>
          <p:nvSpPr>
            <p:cNvPr id="126" name="Rounded Rectangle 125"/>
            <p:cNvSpPr/>
            <p:nvPr/>
          </p:nvSpPr>
          <p:spPr>
            <a:xfrm>
              <a:off x="8529781" y="1599033"/>
              <a:ext cx="265176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13 W</a:t>
              </a:r>
              <a:endParaRPr lang="en-US" sz="1000" b="1" dirty="0">
                <a:solidFill>
                  <a:schemeClr val="tx1"/>
                </a:solidFill>
                <a:latin typeface="Calibri" panose="020F0502020204030204" pitchFamily="34" charset="0"/>
                <a:cs typeface="Calibri" panose="020F0502020204030204" pitchFamily="34" charset="0"/>
              </a:endParaRPr>
            </a:p>
          </p:txBody>
        </p:sp>
        <p:sp>
          <p:nvSpPr>
            <p:cNvPr id="127" name="4-Point Star 126"/>
            <p:cNvSpPr/>
            <p:nvPr/>
          </p:nvSpPr>
          <p:spPr>
            <a:xfrm>
              <a:off x="8375344" y="159903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28" name="Group 127"/>
            <p:cNvGrpSpPr/>
            <p:nvPr/>
          </p:nvGrpSpPr>
          <p:grpSpPr>
            <a:xfrm>
              <a:off x="11210861" y="1599033"/>
              <a:ext cx="212228" cy="193847"/>
              <a:chOff x="1731410" y="4184199"/>
              <a:chExt cx="228612" cy="395008"/>
            </a:xfrm>
          </p:grpSpPr>
          <p:sp>
            <p:nvSpPr>
              <p:cNvPr id="134" name="Right Triangle 133"/>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135" name="Straight Connector 134"/>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Rounded Rectangle 129"/>
            <p:cNvSpPr/>
            <p:nvPr/>
          </p:nvSpPr>
          <p:spPr>
            <a:xfrm>
              <a:off x="5336607" y="1599033"/>
              <a:ext cx="731520"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3</a:t>
              </a:r>
              <a:r>
                <a:rPr lang="en-US" sz="1000" b="1" dirty="0" smtClean="0">
                  <a:solidFill>
                    <a:schemeClr val="tx1"/>
                  </a:solidFill>
                  <a:latin typeface="Calibri" panose="020F0502020204030204" pitchFamily="34" charset="0"/>
                  <a:cs typeface="Calibri" panose="020F0502020204030204" pitchFamily="34" charset="0"/>
                </a:rPr>
                <a:t> </a:t>
              </a:r>
              <a:r>
                <a:rPr lang="en-US" sz="1000" b="1" dirty="0">
                  <a:solidFill>
                    <a:schemeClr val="tx1"/>
                  </a:solidFill>
                  <a:latin typeface="Calibri" panose="020F0502020204030204" pitchFamily="34" charset="0"/>
                  <a:cs typeface="Calibri" panose="020F0502020204030204" pitchFamily="34" charset="0"/>
                </a:rPr>
                <a:t>W</a:t>
              </a:r>
            </a:p>
          </p:txBody>
        </p:sp>
        <p:sp>
          <p:nvSpPr>
            <p:cNvPr id="132" name="Rounded Rectangle 131"/>
            <p:cNvSpPr/>
            <p:nvPr/>
          </p:nvSpPr>
          <p:spPr>
            <a:xfrm>
              <a:off x="4053385" y="1599033"/>
              <a:ext cx="1280160"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7 W</a:t>
              </a:r>
              <a:endParaRPr lang="en-US" sz="1000" b="1" dirty="0">
                <a:solidFill>
                  <a:schemeClr val="tx1"/>
                </a:solidFill>
                <a:latin typeface="Calibri" panose="020F0502020204030204" pitchFamily="34" charset="0"/>
                <a:cs typeface="Calibri" panose="020F0502020204030204" pitchFamily="34" charset="0"/>
              </a:endParaRPr>
            </a:p>
          </p:txBody>
        </p:sp>
        <p:sp>
          <p:nvSpPr>
            <p:cNvPr id="133" name="5-Point Star 132"/>
            <p:cNvSpPr/>
            <p:nvPr/>
          </p:nvSpPr>
          <p:spPr>
            <a:xfrm>
              <a:off x="11222485" y="1686036"/>
              <a:ext cx="227900" cy="181233"/>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4053385" y="2754935"/>
            <a:ext cx="7397000" cy="268236"/>
            <a:chOff x="4053385" y="1599033"/>
            <a:chExt cx="7397000" cy="268236"/>
          </a:xfrm>
        </p:grpSpPr>
        <p:sp>
          <p:nvSpPr>
            <p:cNvPr id="137" name="Rounded Rectangle 136"/>
            <p:cNvSpPr/>
            <p:nvPr/>
          </p:nvSpPr>
          <p:spPr>
            <a:xfrm>
              <a:off x="6071055" y="1599033"/>
              <a:ext cx="246888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12 W</a:t>
              </a:r>
              <a:endParaRPr lang="en-US" sz="1000" b="1" dirty="0">
                <a:solidFill>
                  <a:schemeClr val="tx1"/>
                </a:solidFill>
                <a:latin typeface="Calibri" panose="020F0502020204030204" pitchFamily="34" charset="0"/>
                <a:cs typeface="Calibri" panose="020F0502020204030204" pitchFamily="34" charset="0"/>
              </a:endParaRPr>
            </a:p>
          </p:txBody>
        </p:sp>
        <p:sp>
          <p:nvSpPr>
            <p:cNvPr id="138" name="Rounded Rectangle 137"/>
            <p:cNvSpPr/>
            <p:nvPr/>
          </p:nvSpPr>
          <p:spPr>
            <a:xfrm>
              <a:off x="8529781" y="1599033"/>
              <a:ext cx="265176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13 W</a:t>
              </a:r>
              <a:endParaRPr lang="en-US" sz="1000" b="1" dirty="0">
                <a:solidFill>
                  <a:schemeClr val="tx1"/>
                </a:solidFill>
                <a:latin typeface="Calibri" panose="020F0502020204030204" pitchFamily="34" charset="0"/>
                <a:cs typeface="Calibri" panose="020F0502020204030204" pitchFamily="34" charset="0"/>
              </a:endParaRPr>
            </a:p>
          </p:txBody>
        </p:sp>
        <p:sp>
          <p:nvSpPr>
            <p:cNvPr id="141" name="4-Point Star 140"/>
            <p:cNvSpPr/>
            <p:nvPr/>
          </p:nvSpPr>
          <p:spPr>
            <a:xfrm>
              <a:off x="8375344" y="159903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42" name="Group 141"/>
            <p:cNvGrpSpPr/>
            <p:nvPr/>
          </p:nvGrpSpPr>
          <p:grpSpPr>
            <a:xfrm>
              <a:off x="11210861" y="1599033"/>
              <a:ext cx="212228" cy="193847"/>
              <a:chOff x="1731410" y="4184199"/>
              <a:chExt cx="228612" cy="395008"/>
            </a:xfrm>
          </p:grpSpPr>
          <p:sp>
            <p:nvSpPr>
              <p:cNvPr id="146" name="Right Triangle 145"/>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147" name="Straight Connector 146"/>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Rounded Rectangle 142"/>
            <p:cNvSpPr/>
            <p:nvPr/>
          </p:nvSpPr>
          <p:spPr>
            <a:xfrm>
              <a:off x="5336607" y="1599033"/>
              <a:ext cx="731520"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3</a:t>
              </a:r>
              <a:r>
                <a:rPr lang="en-US" sz="1000" b="1" dirty="0" smtClean="0">
                  <a:solidFill>
                    <a:schemeClr val="tx1"/>
                  </a:solidFill>
                  <a:latin typeface="Calibri" panose="020F0502020204030204" pitchFamily="34" charset="0"/>
                  <a:cs typeface="Calibri" panose="020F0502020204030204" pitchFamily="34" charset="0"/>
                </a:rPr>
                <a:t> </a:t>
              </a:r>
              <a:r>
                <a:rPr lang="en-US" sz="1000" b="1" dirty="0">
                  <a:solidFill>
                    <a:schemeClr val="tx1"/>
                  </a:solidFill>
                  <a:latin typeface="Calibri" panose="020F0502020204030204" pitchFamily="34" charset="0"/>
                  <a:cs typeface="Calibri" panose="020F0502020204030204" pitchFamily="34" charset="0"/>
                </a:rPr>
                <a:t>W</a:t>
              </a:r>
            </a:p>
          </p:txBody>
        </p:sp>
        <p:sp>
          <p:nvSpPr>
            <p:cNvPr id="144" name="Rounded Rectangle 143"/>
            <p:cNvSpPr/>
            <p:nvPr/>
          </p:nvSpPr>
          <p:spPr>
            <a:xfrm>
              <a:off x="4053385" y="1599033"/>
              <a:ext cx="1280160"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7 W</a:t>
              </a:r>
              <a:endParaRPr lang="en-US" sz="1000" b="1" dirty="0">
                <a:solidFill>
                  <a:schemeClr val="tx1"/>
                </a:solidFill>
                <a:latin typeface="Calibri" panose="020F0502020204030204" pitchFamily="34" charset="0"/>
                <a:cs typeface="Calibri" panose="020F0502020204030204" pitchFamily="34" charset="0"/>
              </a:endParaRPr>
            </a:p>
          </p:txBody>
        </p:sp>
        <p:sp>
          <p:nvSpPr>
            <p:cNvPr id="145" name="5-Point Star 144"/>
            <p:cNvSpPr/>
            <p:nvPr/>
          </p:nvSpPr>
          <p:spPr>
            <a:xfrm>
              <a:off x="11222485" y="1686036"/>
              <a:ext cx="227900" cy="181233"/>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4053385" y="3264115"/>
            <a:ext cx="7397000" cy="268236"/>
            <a:chOff x="4053385" y="1599033"/>
            <a:chExt cx="7397000" cy="268236"/>
          </a:xfrm>
        </p:grpSpPr>
        <p:sp>
          <p:nvSpPr>
            <p:cNvPr id="149" name="Rounded Rectangle 148"/>
            <p:cNvSpPr/>
            <p:nvPr/>
          </p:nvSpPr>
          <p:spPr>
            <a:xfrm>
              <a:off x="6071055" y="1599033"/>
              <a:ext cx="246888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12 W</a:t>
              </a:r>
              <a:endParaRPr lang="en-US" sz="1000" b="1" dirty="0">
                <a:solidFill>
                  <a:schemeClr val="tx1"/>
                </a:solidFill>
                <a:latin typeface="Calibri" panose="020F0502020204030204" pitchFamily="34" charset="0"/>
                <a:cs typeface="Calibri" panose="020F0502020204030204" pitchFamily="34" charset="0"/>
              </a:endParaRPr>
            </a:p>
          </p:txBody>
        </p:sp>
        <p:sp>
          <p:nvSpPr>
            <p:cNvPr id="150" name="Rounded Rectangle 149"/>
            <p:cNvSpPr/>
            <p:nvPr/>
          </p:nvSpPr>
          <p:spPr>
            <a:xfrm>
              <a:off x="8529781" y="1599033"/>
              <a:ext cx="265176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13 W</a:t>
              </a:r>
              <a:endParaRPr lang="en-US" sz="1000" b="1" dirty="0">
                <a:solidFill>
                  <a:schemeClr val="tx1"/>
                </a:solidFill>
                <a:latin typeface="Calibri" panose="020F0502020204030204" pitchFamily="34" charset="0"/>
                <a:cs typeface="Calibri" panose="020F0502020204030204" pitchFamily="34" charset="0"/>
              </a:endParaRPr>
            </a:p>
          </p:txBody>
        </p:sp>
        <p:sp>
          <p:nvSpPr>
            <p:cNvPr id="151" name="4-Point Star 150"/>
            <p:cNvSpPr/>
            <p:nvPr/>
          </p:nvSpPr>
          <p:spPr>
            <a:xfrm>
              <a:off x="8375344" y="159903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52" name="Group 151"/>
            <p:cNvGrpSpPr/>
            <p:nvPr/>
          </p:nvGrpSpPr>
          <p:grpSpPr>
            <a:xfrm>
              <a:off x="11210861" y="1599033"/>
              <a:ext cx="212228" cy="193847"/>
              <a:chOff x="1731410" y="4184199"/>
              <a:chExt cx="228612" cy="395008"/>
            </a:xfrm>
          </p:grpSpPr>
          <p:sp>
            <p:nvSpPr>
              <p:cNvPr id="156" name="Right Triangle 155"/>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157" name="Straight Connector 156"/>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 name="Rounded Rectangle 152"/>
            <p:cNvSpPr/>
            <p:nvPr/>
          </p:nvSpPr>
          <p:spPr>
            <a:xfrm>
              <a:off x="5336607" y="1599033"/>
              <a:ext cx="731520"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3</a:t>
              </a:r>
              <a:r>
                <a:rPr lang="en-US" sz="1000" b="1" dirty="0" smtClean="0">
                  <a:solidFill>
                    <a:schemeClr val="tx1"/>
                  </a:solidFill>
                  <a:latin typeface="Calibri" panose="020F0502020204030204" pitchFamily="34" charset="0"/>
                  <a:cs typeface="Calibri" panose="020F0502020204030204" pitchFamily="34" charset="0"/>
                </a:rPr>
                <a:t> </a:t>
              </a:r>
              <a:r>
                <a:rPr lang="en-US" sz="1000" b="1" dirty="0">
                  <a:solidFill>
                    <a:schemeClr val="tx1"/>
                  </a:solidFill>
                  <a:latin typeface="Calibri" panose="020F0502020204030204" pitchFamily="34" charset="0"/>
                  <a:cs typeface="Calibri" panose="020F0502020204030204" pitchFamily="34" charset="0"/>
                </a:rPr>
                <a:t>W</a:t>
              </a:r>
            </a:p>
          </p:txBody>
        </p:sp>
        <p:sp>
          <p:nvSpPr>
            <p:cNvPr id="154" name="Rounded Rectangle 153"/>
            <p:cNvSpPr/>
            <p:nvPr/>
          </p:nvSpPr>
          <p:spPr>
            <a:xfrm>
              <a:off x="4053385" y="1599033"/>
              <a:ext cx="1280160"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7 W</a:t>
              </a:r>
              <a:endParaRPr lang="en-US" sz="1000" b="1" dirty="0">
                <a:solidFill>
                  <a:schemeClr val="tx1"/>
                </a:solidFill>
                <a:latin typeface="Calibri" panose="020F0502020204030204" pitchFamily="34" charset="0"/>
                <a:cs typeface="Calibri" panose="020F0502020204030204" pitchFamily="34" charset="0"/>
              </a:endParaRPr>
            </a:p>
          </p:txBody>
        </p:sp>
        <p:sp>
          <p:nvSpPr>
            <p:cNvPr id="155" name="5-Point Star 154"/>
            <p:cNvSpPr/>
            <p:nvPr/>
          </p:nvSpPr>
          <p:spPr>
            <a:xfrm>
              <a:off x="11222485" y="1686036"/>
              <a:ext cx="227900" cy="181233"/>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79468" y="3865455"/>
            <a:ext cx="11709882" cy="600164"/>
          </a:xfrm>
          <a:prstGeom prst="rect">
            <a:avLst/>
          </a:prstGeom>
        </p:spPr>
        <p:style>
          <a:lnRef idx="2">
            <a:schemeClr val="accent2"/>
          </a:lnRef>
          <a:fillRef idx="1003">
            <a:schemeClr val="lt1"/>
          </a:fillRef>
          <a:effectRef idx="0">
            <a:schemeClr val="accent2"/>
          </a:effectRef>
          <a:fontRef idx="minor">
            <a:schemeClr val="dk1"/>
          </a:fontRef>
        </p:style>
        <p:txBody>
          <a:bodyPr wrap="square">
            <a:spAutoFit/>
          </a:bodyPr>
          <a:lstStyle/>
          <a:p>
            <a:r>
              <a:rPr lang="en-US" sz="1100" b="1" u="sng" dirty="0" smtClean="0"/>
              <a:t>Transition Change Log</a:t>
            </a:r>
          </a:p>
          <a:p>
            <a:endParaRPr lang="en-US" sz="1100" dirty="0"/>
          </a:p>
          <a:p>
            <a:pPr marL="285750" indent="-285750">
              <a:buFont typeface="Arial" panose="020B0604020202020204" pitchFamily="34" charset="0"/>
              <a:buChar char="•"/>
            </a:pPr>
            <a:r>
              <a:rPr lang="en-US" sz="1100" dirty="0"/>
              <a:t>Considered black-out , holidays and month close weeks, duration of KT and Ramp were increased to 12 and 13 weeks respectively (previously it was 8 and 12 wk.) with BAU in April </a:t>
            </a:r>
          </a:p>
        </p:txBody>
      </p:sp>
    </p:spTree>
    <p:extLst>
      <p:ext uri="{BB962C8B-B14F-4D97-AF65-F5344CB8AC3E}">
        <p14:creationId xmlns:p14="http://schemas.microsoft.com/office/powerpoint/2010/main" val="26150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21118" y="1516817"/>
            <a:ext cx="182880" cy="3840480"/>
          </a:xfrm>
          <a:prstGeom prst="rect">
            <a:avLst/>
          </a:prstGeom>
          <a:pattFill prst="pct1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9860375" y="1519089"/>
            <a:ext cx="274320" cy="3840480"/>
          </a:xfrm>
          <a:prstGeom prst="rect">
            <a:avLst/>
          </a:prstGeom>
          <a:pattFill prst="pct1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le 2"/>
          <p:cNvGraphicFramePr>
            <a:graphicFrameLocks noGrp="1"/>
          </p:cNvGraphicFramePr>
          <p:nvPr>
            <p:extLst/>
          </p:nvPr>
        </p:nvGraphicFramePr>
        <p:xfrm>
          <a:off x="374428" y="822087"/>
          <a:ext cx="11412351" cy="4370981"/>
        </p:xfrm>
        <a:graphic>
          <a:graphicData uri="http://schemas.openxmlformats.org/drawingml/2006/table">
            <a:tbl>
              <a:tblPr firstRow="1" bandRow="1">
                <a:tableStyleId>{5C22544A-7EE6-4342-B048-85BDC9FD1C3A}</a:tableStyleId>
              </a:tblPr>
              <a:tblGrid>
                <a:gridCol w="2200093">
                  <a:extLst>
                    <a:ext uri="{9D8B030D-6E8A-4147-A177-3AD203B41FA5}">
                      <a16:colId xmlns:a16="http://schemas.microsoft.com/office/drawing/2014/main" val="3089004944"/>
                    </a:ext>
                  </a:extLst>
                </a:gridCol>
                <a:gridCol w="1081825">
                  <a:extLst>
                    <a:ext uri="{9D8B030D-6E8A-4147-A177-3AD203B41FA5}">
                      <a16:colId xmlns:a16="http://schemas.microsoft.com/office/drawing/2014/main" val="2210177986"/>
                    </a:ext>
                  </a:extLst>
                </a:gridCol>
                <a:gridCol w="708338">
                  <a:extLst>
                    <a:ext uri="{9D8B030D-6E8A-4147-A177-3AD203B41FA5}">
                      <a16:colId xmlns:a16="http://schemas.microsoft.com/office/drawing/2014/main" val="3354952276"/>
                    </a:ext>
                  </a:extLst>
                </a:gridCol>
                <a:gridCol w="837127">
                  <a:extLst>
                    <a:ext uri="{9D8B030D-6E8A-4147-A177-3AD203B41FA5}">
                      <a16:colId xmlns:a16="http://schemas.microsoft.com/office/drawing/2014/main" val="543108782"/>
                    </a:ext>
                  </a:extLst>
                </a:gridCol>
                <a:gridCol w="824248">
                  <a:extLst>
                    <a:ext uri="{9D8B030D-6E8A-4147-A177-3AD203B41FA5}">
                      <a16:colId xmlns:a16="http://schemas.microsoft.com/office/drawing/2014/main" val="3451436170"/>
                    </a:ext>
                  </a:extLst>
                </a:gridCol>
                <a:gridCol w="822960">
                  <a:extLst>
                    <a:ext uri="{9D8B030D-6E8A-4147-A177-3AD203B41FA5}">
                      <a16:colId xmlns:a16="http://schemas.microsoft.com/office/drawing/2014/main" val="650571326"/>
                    </a:ext>
                  </a:extLst>
                </a:gridCol>
                <a:gridCol w="822960">
                  <a:extLst>
                    <a:ext uri="{9D8B030D-6E8A-4147-A177-3AD203B41FA5}">
                      <a16:colId xmlns:a16="http://schemas.microsoft.com/office/drawing/2014/main" val="1426421507"/>
                    </a:ext>
                  </a:extLst>
                </a:gridCol>
                <a:gridCol w="822960">
                  <a:extLst>
                    <a:ext uri="{9D8B030D-6E8A-4147-A177-3AD203B41FA5}">
                      <a16:colId xmlns:a16="http://schemas.microsoft.com/office/drawing/2014/main" val="939328205"/>
                    </a:ext>
                  </a:extLst>
                </a:gridCol>
                <a:gridCol w="822960">
                  <a:extLst>
                    <a:ext uri="{9D8B030D-6E8A-4147-A177-3AD203B41FA5}">
                      <a16:colId xmlns:a16="http://schemas.microsoft.com/office/drawing/2014/main" val="793395038"/>
                    </a:ext>
                  </a:extLst>
                </a:gridCol>
                <a:gridCol w="822960">
                  <a:extLst>
                    <a:ext uri="{9D8B030D-6E8A-4147-A177-3AD203B41FA5}">
                      <a16:colId xmlns:a16="http://schemas.microsoft.com/office/drawing/2014/main" val="3550953637"/>
                    </a:ext>
                  </a:extLst>
                </a:gridCol>
                <a:gridCol w="822960">
                  <a:extLst>
                    <a:ext uri="{9D8B030D-6E8A-4147-A177-3AD203B41FA5}">
                      <a16:colId xmlns:a16="http://schemas.microsoft.com/office/drawing/2014/main" val="3589807834"/>
                    </a:ext>
                  </a:extLst>
                </a:gridCol>
                <a:gridCol w="822960">
                  <a:extLst>
                    <a:ext uri="{9D8B030D-6E8A-4147-A177-3AD203B41FA5}">
                      <a16:colId xmlns:a16="http://schemas.microsoft.com/office/drawing/2014/main" val="2521199359"/>
                    </a:ext>
                  </a:extLst>
                </a:gridCol>
              </a:tblGrid>
              <a:tr h="443260">
                <a:tc>
                  <a:txBody>
                    <a:bodyPr/>
                    <a:lstStyle/>
                    <a:p>
                      <a:pPr algn="l"/>
                      <a:r>
                        <a:rPr lang="en-US" sz="1100" dirty="0" smtClean="0">
                          <a:latin typeface="+mn-lt"/>
                          <a:cs typeface="Calibri" panose="020F0502020204030204" pitchFamily="34" charset="0"/>
                        </a:rPr>
                        <a:t>Particulars</a:t>
                      </a:r>
                      <a:endParaRPr lang="en-US" sz="1100" dirty="0">
                        <a:latin typeface="+mn-lt"/>
                        <a:cs typeface="Calibri" panose="020F0502020204030204" pitchFamily="34" charset="0"/>
                      </a:endParaRPr>
                    </a:p>
                  </a:txBody>
                  <a:tcPr marL="45720" marR="18288"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Calibri" panose="020F0502020204030204" pitchFamily="34" charset="0"/>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Calibri" panose="020F0502020204030204" pitchFamily="34" charset="0"/>
                        </a:rPr>
                        <a:t>State FTE</a:t>
                      </a: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Calibri" panose="020F0502020204030204" pitchFamily="34" charset="0"/>
                        </a:rPr>
                        <a:t>Future</a:t>
                      </a:r>
                      <a:r>
                        <a:rPr lang="en-US" sz="1100" baseline="0" dirty="0" smtClean="0">
                          <a:latin typeface="+mn-lt"/>
                          <a:cs typeface="Calibri" panose="020F050202020403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Calibri" panose="020F0502020204030204" pitchFamily="34" charset="0"/>
                        </a:rPr>
                        <a:t>State FTE</a:t>
                      </a: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100" dirty="0" smtClean="0">
                          <a:latin typeface="+mn-lt"/>
                          <a:cs typeface="Calibri" panose="020F0502020204030204" pitchFamily="34" charset="0"/>
                        </a:rPr>
                        <a:t>2020</a:t>
                      </a:r>
                      <a:endParaRPr lang="en-US" sz="11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gridSpan="2">
                  <a:txBody>
                    <a:bodyPr/>
                    <a:lstStyle/>
                    <a:p>
                      <a:pPr algn="ctr"/>
                      <a:r>
                        <a:rPr lang="en-US" sz="1100" dirty="0" smtClean="0">
                          <a:latin typeface="+mn-lt"/>
                          <a:cs typeface="Calibri" panose="020F0502020204030204" pitchFamily="34" charset="0"/>
                        </a:rPr>
                        <a:t>2021</a:t>
                      </a:r>
                      <a:endParaRPr lang="en-US" sz="11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548118"/>
                  </a:ext>
                </a:extLst>
              </a:tr>
              <a:tr h="284953">
                <a:tc>
                  <a:txBody>
                    <a:bodyPr/>
                    <a:lstStyle/>
                    <a:p>
                      <a:r>
                        <a:rPr lang="en-US" sz="900" dirty="0" smtClean="0">
                          <a:latin typeface="+mn-lt"/>
                          <a:cs typeface="Calibri" panose="020F0502020204030204" pitchFamily="34" charset="0"/>
                        </a:rPr>
                        <a:t>Sub</a:t>
                      </a:r>
                      <a:r>
                        <a:rPr lang="en-US" sz="900" baseline="0" dirty="0" smtClean="0">
                          <a:latin typeface="+mn-lt"/>
                          <a:cs typeface="Calibri" panose="020F0502020204030204" pitchFamily="34" charset="0"/>
                        </a:rPr>
                        <a:t> Process</a:t>
                      </a:r>
                      <a:endParaRPr lang="en-US" sz="900" dirty="0">
                        <a:latin typeface="+mn-lt"/>
                        <a:cs typeface="Calibri" panose="020F0502020204030204" pitchFamily="34" charset="0"/>
                      </a:endParaRPr>
                    </a:p>
                  </a:txBody>
                  <a:tcPr marL="45720" marR="18288"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dirty="0" smtClean="0">
                          <a:latin typeface="+mn-lt"/>
                          <a:cs typeface="Calibri" panose="020F0502020204030204" pitchFamily="34" charset="0"/>
                        </a:rPr>
                        <a:t>BSWH Dallas</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dirty="0" smtClean="0">
                          <a:latin typeface="+mn-lt"/>
                          <a:cs typeface="Calibri" panose="020F0502020204030204" pitchFamily="34" charset="0"/>
                        </a:rPr>
                        <a:t>EXL Onsite</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baseline="0" dirty="0" smtClean="0"/>
                        <a:t>EXL Kochi</a:t>
                      </a:r>
                      <a:endParaRPr lang="en-US" sz="900" dirty="0"/>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dirty="0" smtClean="0">
                          <a:latin typeface="+mn-lt"/>
                          <a:cs typeface="Calibri" panose="020F0502020204030204" pitchFamily="34" charset="0"/>
                        </a:rPr>
                        <a:t>Total FTE#</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Aug</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Sep </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Oct</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Nov</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kern="1200" dirty="0" smtClean="0">
                          <a:solidFill>
                            <a:schemeClr val="dk1"/>
                          </a:solidFill>
                          <a:latin typeface="+mn-lt"/>
                          <a:ea typeface="+mn-ea"/>
                          <a:cs typeface="Calibri" panose="020F0502020204030204" pitchFamily="34" charset="0"/>
                        </a:rPr>
                        <a:t>Dec</a:t>
                      </a:r>
                      <a:endParaRPr lang="en-US" sz="900" kern="1200" dirty="0">
                        <a:solidFill>
                          <a:schemeClr val="dk1"/>
                        </a:solidFill>
                        <a:latin typeface="+mn-lt"/>
                        <a:ea typeface="+mn-ea"/>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dirty="0" smtClean="0">
                          <a:latin typeface="+mn-lt"/>
                          <a:cs typeface="Calibri" panose="020F0502020204030204" pitchFamily="34" charset="0"/>
                        </a:rPr>
                        <a:t>Jan</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900" dirty="0" smtClean="0">
                          <a:latin typeface="+mn-lt"/>
                          <a:cs typeface="Calibri" panose="020F0502020204030204" pitchFamily="34" charset="0"/>
                        </a:rPr>
                        <a:t>Feb</a:t>
                      </a:r>
                      <a:endParaRPr lang="en-US" sz="900" dirty="0">
                        <a:latin typeface="+mn-lt"/>
                        <a:cs typeface="Calibri" panose="020F0502020204030204" pitchFamily="34" charset="0"/>
                      </a:endParaRPr>
                    </a:p>
                  </a:txBody>
                  <a:tcPr marL="45720" marR="18288"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617814"/>
                  </a:ext>
                </a:extLst>
              </a:tr>
              <a:tr h="316615">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AP Strategy.</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Policy Set up &amp;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Acquisitions</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and Divestitures</a:t>
                      </a: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a:t>
                      </a: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ysDot"/>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6002558"/>
                  </a:ext>
                </a:extLst>
              </a:tr>
              <a:tr h="316615">
                <a:tc>
                  <a:txBody>
                    <a:bodyPr/>
                    <a:lstStyle/>
                    <a:p>
                      <a:pPr marL="91440" algn="l"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Vendor Set up</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1</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3</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7330455"/>
                  </a:ext>
                </a:extLst>
              </a:tr>
              <a:tr h="316615">
                <a:tc>
                  <a:txBody>
                    <a:bodyPr/>
                    <a:lstStyle/>
                    <a:p>
                      <a:pPr marL="91440" algn="l"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Scanning</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1</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a:t>
                      </a:r>
                      <a:endParaRPr lang="en-US" sz="1000" dirty="0">
                        <a:latin typeface="+mn-lt"/>
                        <a:cs typeface="Calibri" panose="020F050202020403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3103375"/>
                  </a:ext>
                </a:extLst>
              </a:tr>
              <a:tr h="643123">
                <a:tc>
                  <a:txBody>
                    <a:bodyPr/>
                    <a:lstStyle/>
                    <a:p>
                      <a:pPr marL="230188" marR="0" lvl="0" indent="-139700" algn="l" defTabSz="914400" rtl="0" eaLnBrk="1" fontAlgn="b" latinLnBrk="0" hangingPunct="1">
                        <a:lnSpc>
                          <a:spcPct val="100000"/>
                        </a:lnSpc>
                        <a:spcBef>
                          <a:spcPts val="0"/>
                        </a:spcBef>
                        <a:spcAft>
                          <a:spcPts val="0"/>
                        </a:spcAft>
                        <a:buClr>
                          <a:schemeClr val="accent3"/>
                        </a:buClr>
                        <a:buSzTx/>
                        <a:buFont typeface="Arial" panose="020B0604020202020204" pitchFamily="34" charset="0"/>
                        <a:buChar char="•"/>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PO Invoice</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processing</a:t>
                      </a:r>
                      <a:endPar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p>
                      <a:pPr marL="230188" marR="0" lvl="0" indent="-139700" algn="l" defTabSz="914400" rtl="0" eaLnBrk="1" fontAlgn="b" latinLnBrk="0" hangingPunct="1">
                        <a:lnSpc>
                          <a:spcPct val="100000"/>
                        </a:lnSpc>
                        <a:spcBef>
                          <a:spcPts val="0"/>
                        </a:spcBef>
                        <a:spcAft>
                          <a:spcPts val="0"/>
                        </a:spcAft>
                        <a:buClr>
                          <a:schemeClr val="accent3"/>
                        </a:buClr>
                        <a:buSzTx/>
                        <a:buFont typeface="Arial" panose="020B0604020202020204" pitchFamily="34" charset="0"/>
                        <a:buChar char="•"/>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Non PO Invoice</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processing</a:t>
                      </a:r>
                    </a:p>
                    <a:p>
                      <a:pPr marL="230188" marR="0" lvl="0" indent="-139700" algn="l" defTabSz="914400" rtl="0" eaLnBrk="1" fontAlgn="b" latinLnBrk="0" hangingPunct="1">
                        <a:lnSpc>
                          <a:spcPct val="100000"/>
                        </a:lnSpc>
                        <a:spcBef>
                          <a:spcPts val="0"/>
                        </a:spcBef>
                        <a:spcAft>
                          <a:spcPts val="0"/>
                        </a:spcAft>
                        <a:buClr>
                          <a:schemeClr val="accent3"/>
                        </a:buClr>
                        <a:buSzTx/>
                        <a:buFont typeface="Arial" panose="020B0604020202020204" pitchFamily="34" charset="0"/>
                        <a:buChar char="•"/>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Summary Bills</a:t>
                      </a:r>
                    </a:p>
                    <a:p>
                      <a:pPr marL="230188" marR="0" lvl="0" indent="-139700" algn="l" defTabSz="914400" rtl="0" eaLnBrk="1" fontAlgn="b" latinLnBrk="0" hangingPunct="1">
                        <a:lnSpc>
                          <a:spcPct val="100000"/>
                        </a:lnSpc>
                        <a:spcBef>
                          <a:spcPts val="0"/>
                        </a:spcBef>
                        <a:spcAft>
                          <a:spcPts val="0"/>
                        </a:spcAft>
                        <a:buClr>
                          <a:schemeClr val="accent3"/>
                        </a:buClr>
                        <a:buSzTx/>
                        <a:buFont typeface="Arial" panose="020B0604020202020204" pitchFamily="34" charset="0"/>
                        <a:buChar char="•"/>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Patient Refunds</a:t>
                      </a: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000" b="0" i="0" u="none" strike="noStrike" dirty="0">
                          <a:solidFill>
                            <a:srgbClr val="000000"/>
                          </a:solidFill>
                          <a:effectLst/>
                          <a:latin typeface="+mn-lt"/>
                        </a:rPr>
                        <a:t>3</a:t>
                      </a:r>
                    </a:p>
                  </a:txBody>
                  <a:tcPr marL="0" marR="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000" dirty="0" smtClean="0">
                          <a:latin typeface="+mn-lt"/>
                          <a:cs typeface="Calibri" panose="020F0502020204030204" pitchFamily="34" charset="0"/>
                        </a:rPr>
                        <a:t>19</a:t>
                      </a:r>
                      <a:endParaRPr lang="en-US" sz="1000" dirty="0">
                        <a:latin typeface="+mn-lt"/>
                        <a:cs typeface="Calibri" panose="020F050202020403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algn="ctr"/>
                      <a:r>
                        <a:rPr lang="en-US" sz="1000" dirty="0" smtClean="0">
                          <a:latin typeface="+mn-lt"/>
                          <a:cs typeface="Calibri" panose="020F0502020204030204" pitchFamily="34" charset="0"/>
                        </a:rPr>
                        <a:t>22</a:t>
                      </a:r>
                      <a:endParaRPr lang="en-US" sz="1000" dirty="0">
                        <a:latin typeface="+mn-lt"/>
                        <a:cs typeface="Calibri" panose="020F0502020204030204" pitchFamily="34" charset="0"/>
                      </a:endParaRPr>
                    </a:p>
                  </a:txBody>
                  <a:tcPr marR="4572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751561"/>
                  </a:ext>
                </a:extLst>
              </a:tr>
              <a:tr h="316615">
                <a:tc>
                  <a:txBody>
                    <a:bodyPr/>
                    <a:lstStyle/>
                    <a:p>
                      <a:pPr marL="91440" algn="l"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T&amp;E Expense Process/Audit</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3</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1682901"/>
                  </a:ext>
                </a:extLst>
              </a:tr>
              <a:tr h="316615">
                <a:tc>
                  <a:txBody>
                    <a:bodyPr/>
                    <a:lstStyle/>
                    <a:p>
                      <a:pPr marL="91440" algn="l"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Disbursements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4</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8886949"/>
                  </a:ext>
                </a:extLst>
              </a:tr>
              <a:tr h="316615">
                <a:tc>
                  <a:txBody>
                    <a:bodyPr/>
                    <a:lstStyle/>
                    <a:p>
                      <a:pPr marL="91440" algn="l"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Customer Support </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16</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19</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0540448"/>
                  </a:ext>
                </a:extLst>
              </a:tr>
              <a:tr h="316615">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&gt;Reporting and Analysis</a:t>
                      </a:r>
                    </a:p>
                    <a:p>
                      <a:pPr marL="9144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&gt;Tax Compliance</a:t>
                      </a:r>
                    </a:p>
                    <a:p>
                      <a:pPr marL="9144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&gt;Audit Support</a:t>
                      </a: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7</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7</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8515319"/>
                  </a:ext>
                </a:extLst>
              </a:tr>
              <a:tr h="316615">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Accounting</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a:t>
                      </a: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 1</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ctr" defTabSz="9144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1423913"/>
                  </a:ext>
                </a:extLst>
              </a:tr>
              <a:tr h="316615">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Unclaimed Property</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Calibri" panose="020F0502020204030204" pitchFamily="34" charset="0"/>
                        </a:rPr>
                        <a:t>-</a:t>
                      </a:r>
                      <a:endParaRPr kumimoji="0" lang="en-US" sz="1000" b="0" i="0" u="none" strike="noStrike" kern="1200" cap="none" spc="0" normalizeH="0" baseline="0" noProof="0" dirty="0">
                        <a:ln>
                          <a:noFill/>
                        </a:ln>
                        <a:solidFill>
                          <a:srgbClr val="000000"/>
                        </a:solidFill>
                        <a:effectLst/>
                        <a:uLnTx/>
                        <a:uFillTx/>
                        <a:latin typeface="Arial"/>
                        <a:ea typeface="+mn-ea"/>
                        <a:cs typeface="Calibri" panose="020F0502020204030204" pitchFamily="34" charset="0"/>
                      </a:endParaRPr>
                    </a:p>
                  </a:txBody>
                  <a:tcPr marR="4572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mn-lt"/>
                          <a:cs typeface="Calibri" panose="020F0502020204030204" pitchFamily="34" charset="0"/>
                        </a:rPr>
                        <a:t>1</a:t>
                      </a:r>
                      <a:endParaRPr lang="en-US" sz="1000" dirty="0">
                        <a:latin typeface="+mn-lt"/>
                        <a:cs typeface="Calibri" panose="020F0502020204030204" pitchFamily="34" charset="0"/>
                      </a:endParaRPr>
                    </a:p>
                  </a:txBody>
                  <a:tcPr marR="45720" anchor="ctr">
                    <a:lnL w="12700" cap="flat" cmpd="sng" algn="ctr">
                      <a:solidFill>
                        <a:schemeClr val="tx1"/>
                      </a:solidFill>
                      <a:prstDash val="dot"/>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9050" cap="flat" cmpd="sng" algn="ctr">
                      <a:solidFill>
                        <a:schemeClr val="tx1"/>
                      </a:solidFill>
                      <a:prstDash val="solid"/>
                      <a:round/>
                      <a:headEnd type="none" w="med" len="med"/>
                      <a:tailEnd type="none" w="med" len="med"/>
                    </a:lnL>
                    <a:lnR w="12700" cap="flat" cmpd="sng" algn="ctr">
                      <a:noFill/>
                      <a:prstDash val="sysDot"/>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marL="45720" marR="18288" anchor="ctr">
                    <a:lnL w="12700" cmpd="sng">
                      <a:noFill/>
                    </a:lnL>
                    <a:lnR w="12700" cmpd="sng">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mpd="sng">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2700" cmpd="sng">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n-lt"/>
                      </a:endParaRPr>
                    </a:p>
                  </a:txBody>
                  <a:tcPr marL="45720" marR="18288" anchor="ctr">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637514"/>
                  </a:ext>
                </a:extLst>
              </a:tr>
            </a:tbl>
          </a:graphicData>
        </a:graphic>
      </p:graphicFrame>
      <p:grpSp>
        <p:nvGrpSpPr>
          <p:cNvPr id="7" name="Group 6"/>
          <p:cNvGrpSpPr/>
          <p:nvPr/>
        </p:nvGrpSpPr>
        <p:grpSpPr>
          <a:xfrm>
            <a:off x="6076332" y="5936266"/>
            <a:ext cx="6024373" cy="530049"/>
            <a:chOff x="115844" y="6302434"/>
            <a:chExt cx="6073359" cy="603631"/>
          </a:xfrm>
        </p:grpSpPr>
        <p:sp>
          <p:nvSpPr>
            <p:cNvPr id="74" name="Rounded Rectangle 73"/>
            <p:cNvSpPr/>
            <p:nvPr/>
          </p:nvSpPr>
          <p:spPr>
            <a:xfrm>
              <a:off x="2636866" y="6328681"/>
              <a:ext cx="627512" cy="468627"/>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Ramp Up</a:t>
              </a:r>
            </a:p>
          </p:txBody>
        </p:sp>
        <p:sp>
          <p:nvSpPr>
            <p:cNvPr id="80" name="4-Point Star 79"/>
            <p:cNvSpPr/>
            <p:nvPr/>
          </p:nvSpPr>
          <p:spPr>
            <a:xfrm>
              <a:off x="3340717" y="6302434"/>
              <a:ext cx="274320" cy="248932"/>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Calibri" panose="020F0502020204030204" pitchFamily="34" charset="0"/>
                <a:cs typeface="Calibri" panose="020F0502020204030204" pitchFamily="34" charset="0"/>
              </a:endParaRPr>
            </a:p>
          </p:txBody>
        </p:sp>
        <p:sp>
          <p:nvSpPr>
            <p:cNvPr id="81" name="TextBox 80"/>
            <p:cNvSpPr txBox="1"/>
            <p:nvPr/>
          </p:nvSpPr>
          <p:spPr>
            <a:xfrm>
              <a:off x="3688748" y="6322924"/>
              <a:ext cx="1255025" cy="184667"/>
            </a:xfrm>
            <a:prstGeom prst="rect">
              <a:avLst/>
            </a:prstGeom>
            <a:noFill/>
          </p:spPr>
          <p:txBody>
            <a:bodyPr wrap="none" lIns="0" tIns="0" rIns="0" bIns="0" rtlCol="0">
              <a:spAutoFit/>
            </a:bodyPr>
            <a:lstStyle/>
            <a:p>
              <a:r>
                <a:rPr lang="en-US" sz="1200" dirty="0" smtClean="0">
                  <a:latin typeface="Calibri" panose="020F0502020204030204" pitchFamily="34" charset="0"/>
                  <a:cs typeface="Calibri" panose="020F0502020204030204" pitchFamily="34" charset="0"/>
                </a:rPr>
                <a:t>Volume initiation @ EXL</a:t>
              </a:r>
            </a:p>
          </p:txBody>
        </p:sp>
        <p:grpSp>
          <p:nvGrpSpPr>
            <p:cNvPr id="82" name="Group 81"/>
            <p:cNvGrpSpPr/>
            <p:nvPr/>
          </p:nvGrpSpPr>
          <p:grpSpPr>
            <a:xfrm>
              <a:off x="5261267" y="6359410"/>
              <a:ext cx="182905" cy="178789"/>
              <a:chOff x="8179323" y="3739430"/>
              <a:chExt cx="228630" cy="364319"/>
            </a:xfrm>
          </p:grpSpPr>
          <p:sp>
            <p:nvSpPr>
              <p:cNvPr id="88" name="Right Triangle 87"/>
              <p:cNvSpPr/>
              <p:nvPr/>
            </p:nvSpPr>
            <p:spPr>
              <a:xfrm>
                <a:off x="8179344" y="3754345"/>
                <a:ext cx="228609" cy="140475"/>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a:solidFill>
                    <a:schemeClr val="tx1"/>
                  </a:solidFill>
                  <a:latin typeface="Calibri" panose="020F0502020204030204" pitchFamily="34" charset="0"/>
                  <a:cs typeface="Calibri" panose="020F0502020204030204" pitchFamily="34" charset="0"/>
                </a:endParaRPr>
              </a:p>
            </p:txBody>
          </p:sp>
          <p:cxnSp>
            <p:nvCxnSpPr>
              <p:cNvPr id="89" name="Straight Connector 88"/>
              <p:cNvCxnSpPr/>
              <p:nvPr/>
            </p:nvCxnSpPr>
            <p:spPr>
              <a:xfrm>
                <a:off x="8179323" y="3739430"/>
                <a:ext cx="0" cy="3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430406" y="6353608"/>
              <a:ext cx="758797" cy="184667"/>
            </a:xfrm>
            <a:prstGeom prst="rect">
              <a:avLst/>
            </a:prstGeom>
            <a:noFill/>
          </p:spPr>
          <p:txBody>
            <a:bodyPr wrap="none" lIns="0" tIns="0" rIns="0" bIns="0" rtlCol="0">
              <a:spAutoFit/>
            </a:bodyPr>
            <a:lstStyle/>
            <a:p>
              <a:r>
                <a:rPr lang="en-US" sz="1200" dirty="0" smtClean="0">
                  <a:latin typeface="Calibri" panose="020F0502020204030204" pitchFamily="34" charset="0"/>
                  <a:cs typeface="Calibri" panose="020F0502020204030204" pitchFamily="34" charset="0"/>
                </a:rPr>
                <a:t>Stabilization</a:t>
              </a:r>
            </a:p>
          </p:txBody>
        </p:sp>
        <p:sp>
          <p:nvSpPr>
            <p:cNvPr id="84" name="Rounded Rectangle 83"/>
            <p:cNvSpPr/>
            <p:nvPr/>
          </p:nvSpPr>
          <p:spPr>
            <a:xfrm>
              <a:off x="1797351" y="6328681"/>
              <a:ext cx="806801" cy="468627"/>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Remote Training</a:t>
              </a:r>
            </a:p>
          </p:txBody>
        </p:sp>
        <p:sp>
          <p:nvSpPr>
            <p:cNvPr id="73" name="Rounded Rectangle 72"/>
            <p:cNvSpPr/>
            <p:nvPr/>
          </p:nvSpPr>
          <p:spPr>
            <a:xfrm>
              <a:off x="775868" y="6328681"/>
              <a:ext cx="986090" cy="4686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27432" rtlCol="0" anchor="ctr"/>
            <a:lstStyle/>
            <a:p>
              <a:pPr algn="ctr"/>
              <a:r>
                <a:rPr lang="en-US" sz="1000" b="1" dirty="0" smtClean="0">
                  <a:solidFill>
                    <a:schemeClr val="tx1"/>
                  </a:solidFill>
                  <a:latin typeface="Calibri" panose="020F0502020204030204" pitchFamily="34" charset="0"/>
                  <a:cs typeface="Calibri" panose="020F0502020204030204" pitchFamily="34" charset="0"/>
                </a:rPr>
                <a:t>Pre Process Training</a:t>
              </a:r>
              <a:endParaRPr lang="en-US" sz="1000" b="1" dirty="0">
                <a:solidFill>
                  <a:schemeClr val="tx1"/>
                </a:solidFill>
                <a:latin typeface="Calibri" panose="020F0502020204030204" pitchFamily="34" charset="0"/>
                <a:cs typeface="Calibri" panose="020F0502020204030204" pitchFamily="34" charset="0"/>
              </a:endParaRPr>
            </a:p>
          </p:txBody>
        </p:sp>
        <p:sp>
          <p:nvSpPr>
            <p:cNvPr id="140" name="Rounded Rectangle 139"/>
            <p:cNvSpPr/>
            <p:nvPr/>
          </p:nvSpPr>
          <p:spPr>
            <a:xfrm>
              <a:off x="115844" y="6328685"/>
              <a:ext cx="627512" cy="468627"/>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Hiring</a:t>
              </a:r>
            </a:p>
          </p:txBody>
        </p:sp>
        <p:sp>
          <p:nvSpPr>
            <p:cNvPr id="193" name="TextBox 192"/>
            <p:cNvSpPr txBox="1"/>
            <p:nvPr/>
          </p:nvSpPr>
          <p:spPr>
            <a:xfrm>
              <a:off x="3721583" y="6657010"/>
              <a:ext cx="2280287" cy="249055"/>
            </a:xfrm>
            <a:prstGeom prst="rect">
              <a:avLst/>
            </a:prstGeom>
            <a:noFill/>
          </p:spPr>
          <p:txBody>
            <a:bodyPr wrap="none" lIns="0" tIns="0" rIns="0" bIns="0" rtlCol="0">
              <a:spAutoFit/>
            </a:bodyPr>
            <a:lstStyle/>
            <a:p>
              <a:r>
                <a:rPr lang="en-US" sz="1200" dirty="0" smtClean="0">
                  <a:latin typeface="Calibri" panose="020F0502020204030204" pitchFamily="34" charset="0"/>
                  <a:cs typeface="Calibri" panose="020F0502020204030204" pitchFamily="34" charset="0"/>
                </a:rPr>
                <a:t>Go live date for Rebadged employees</a:t>
              </a:r>
            </a:p>
          </p:txBody>
        </p:sp>
      </p:grpSp>
      <p:grpSp>
        <p:nvGrpSpPr>
          <p:cNvPr id="9" name="Group 8"/>
          <p:cNvGrpSpPr/>
          <p:nvPr/>
        </p:nvGrpSpPr>
        <p:grpSpPr>
          <a:xfrm>
            <a:off x="6864982" y="1565384"/>
            <a:ext cx="3597352" cy="228600"/>
            <a:chOff x="6570022" y="1579653"/>
            <a:chExt cx="3597352" cy="228600"/>
          </a:xfrm>
        </p:grpSpPr>
        <p:sp>
          <p:nvSpPr>
            <p:cNvPr id="255" name="Rounded Rectangle 254"/>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56" name="Rounded Rectangle 255"/>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257" name="4-Point Star 256"/>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58" name="Group 257"/>
            <p:cNvGrpSpPr/>
            <p:nvPr/>
          </p:nvGrpSpPr>
          <p:grpSpPr>
            <a:xfrm>
              <a:off x="9955146" y="1603002"/>
              <a:ext cx="212228" cy="193847"/>
              <a:chOff x="1731410" y="4184199"/>
              <a:chExt cx="228612" cy="395008"/>
            </a:xfrm>
          </p:grpSpPr>
          <p:sp>
            <p:nvSpPr>
              <p:cNvPr id="259" name="Right Triangle 258"/>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60" name="Straight Connector 259"/>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Rounded Rectangle 74"/>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139" name="Rounded Rectangle 138"/>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sp>
        <p:nvSpPr>
          <p:cNvPr id="5" name="5-Point Star 4"/>
          <p:cNvSpPr/>
          <p:nvPr/>
        </p:nvSpPr>
        <p:spPr>
          <a:xfrm>
            <a:off x="10257820" y="1951443"/>
            <a:ext cx="135990" cy="126100"/>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5-Point Star 190"/>
          <p:cNvSpPr/>
          <p:nvPr/>
        </p:nvSpPr>
        <p:spPr>
          <a:xfrm>
            <a:off x="10257820" y="3789384"/>
            <a:ext cx="177553" cy="147430"/>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5-Point Star 191"/>
          <p:cNvSpPr/>
          <p:nvPr/>
        </p:nvSpPr>
        <p:spPr>
          <a:xfrm>
            <a:off x="9318870" y="6177655"/>
            <a:ext cx="228600" cy="228600"/>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6864982" y="1856321"/>
            <a:ext cx="3597352" cy="228600"/>
            <a:chOff x="6570022" y="1579653"/>
            <a:chExt cx="3597352" cy="228600"/>
          </a:xfrm>
        </p:grpSpPr>
        <p:sp>
          <p:nvSpPr>
            <p:cNvPr id="133" name="Rounded Rectangle 132"/>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134" name="Rounded Rectangle 133"/>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135" name="4-Point Star 134"/>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36" name="Group 135"/>
            <p:cNvGrpSpPr/>
            <p:nvPr/>
          </p:nvGrpSpPr>
          <p:grpSpPr>
            <a:xfrm>
              <a:off x="9955146" y="1603002"/>
              <a:ext cx="212228" cy="193847"/>
              <a:chOff x="1731410" y="4184199"/>
              <a:chExt cx="228612" cy="395008"/>
            </a:xfrm>
          </p:grpSpPr>
          <p:sp>
            <p:nvSpPr>
              <p:cNvPr id="141" name="Right Triangle 140"/>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142" name="Straight Connector 141"/>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Rounded Rectangle 136"/>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138" name="Rounded Rectangle 137"/>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143" name="Group 142"/>
          <p:cNvGrpSpPr/>
          <p:nvPr/>
        </p:nvGrpSpPr>
        <p:grpSpPr>
          <a:xfrm>
            <a:off x="6864982" y="2188851"/>
            <a:ext cx="3597352" cy="228600"/>
            <a:chOff x="6570022" y="1579653"/>
            <a:chExt cx="3597352" cy="228600"/>
          </a:xfrm>
        </p:grpSpPr>
        <p:sp>
          <p:nvSpPr>
            <p:cNvPr id="144" name="Rounded Rectangle 143"/>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145" name="Rounded Rectangle 144"/>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146" name="4-Point Star 145"/>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47" name="Group 146"/>
            <p:cNvGrpSpPr/>
            <p:nvPr/>
          </p:nvGrpSpPr>
          <p:grpSpPr>
            <a:xfrm>
              <a:off x="9955146" y="1603002"/>
              <a:ext cx="212228" cy="193847"/>
              <a:chOff x="1731410" y="4184199"/>
              <a:chExt cx="228612" cy="395008"/>
            </a:xfrm>
          </p:grpSpPr>
          <p:sp>
            <p:nvSpPr>
              <p:cNvPr id="150" name="Right Triangle 149"/>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151" name="Straight Connector 150"/>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8" name="Rounded Rectangle 147"/>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149" name="Rounded Rectangle 148"/>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152" name="Group 151"/>
          <p:cNvGrpSpPr/>
          <p:nvPr/>
        </p:nvGrpSpPr>
        <p:grpSpPr>
          <a:xfrm>
            <a:off x="6864982" y="2676274"/>
            <a:ext cx="3597352" cy="228600"/>
            <a:chOff x="6570022" y="1579653"/>
            <a:chExt cx="3597352" cy="228600"/>
          </a:xfrm>
        </p:grpSpPr>
        <p:sp>
          <p:nvSpPr>
            <p:cNvPr id="153" name="Rounded Rectangle 152"/>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154" name="Rounded Rectangle 153"/>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155" name="4-Point Star 154"/>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56" name="Group 155"/>
            <p:cNvGrpSpPr/>
            <p:nvPr/>
          </p:nvGrpSpPr>
          <p:grpSpPr>
            <a:xfrm>
              <a:off x="9955146" y="1603002"/>
              <a:ext cx="212228" cy="193847"/>
              <a:chOff x="1731410" y="4184199"/>
              <a:chExt cx="228612" cy="395008"/>
            </a:xfrm>
          </p:grpSpPr>
          <p:sp>
            <p:nvSpPr>
              <p:cNvPr id="159" name="Right Triangle 158"/>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26" name="Straight Connector 225"/>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7" name="Rounded Rectangle 156"/>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158" name="Rounded Rectangle 157"/>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227" name="Group 226"/>
          <p:cNvGrpSpPr/>
          <p:nvPr/>
        </p:nvGrpSpPr>
        <p:grpSpPr>
          <a:xfrm>
            <a:off x="6864982" y="3138182"/>
            <a:ext cx="3597352" cy="228600"/>
            <a:chOff x="6570022" y="1579653"/>
            <a:chExt cx="3597352" cy="228600"/>
          </a:xfrm>
        </p:grpSpPr>
        <p:sp>
          <p:nvSpPr>
            <p:cNvPr id="228" name="Rounded Rectangle 227"/>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29" name="Rounded Rectangle 228"/>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230" name="4-Point Star 229"/>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31" name="Group 230"/>
            <p:cNvGrpSpPr/>
            <p:nvPr/>
          </p:nvGrpSpPr>
          <p:grpSpPr>
            <a:xfrm>
              <a:off x="9955146" y="1603002"/>
              <a:ext cx="212228" cy="193847"/>
              <a:chOff x="1731410" y="4184199"/>
              <a:chExt cx="228612" cy="395008"/>
            </a:xfrm>
          </p:grpSpPr>
          <p:sp>
            <p:nvSpPr>
              <p:cNvPr id="234" name="Right Triangle 233"/>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35" name="Straight Connector 234"/>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2" name="Rounded Rectangle 231"/>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233" name="Rounded Rectangle 232"/>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236" name="Group 235"/>
          <p:cNvGrpSpPr/>
          <p:nvPr/>
        </p:nvGrpSpPr>
        <p:grpSpPr>
          <a:xfrm>
            <a:off x="6864982" y="3456403"/>
            <a:ext cx="3597352" cy="228600"/>
            <a:chOff x="6570022" y="1579653"/>
            <a:chExt cx="3597352" cy="228600"/>
          </a:xfrm>
        </p:grpSpPr>
        <p:sp>
          <p:nvSpPr>
            <p:cNvPr id="237" name="Rounded Rectangle 236"/>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38" name="Rounded Rectangle 237"/>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239" name="4-Point Star 238"/>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40" name="Group 239"/>
            <p:cNvGrpSpPr/>
            <p:nvPr/>
          </p:nvGrpSpPr>
          <p:grpSpPr>
            <a:xfrm>
              <a:off x="9955146" y="1603002"/>
              <a:ext cx="212228" cy="193847"/>
              <a:chOff x="1731410" y="4184199"/>
              <a:chExt cx="228612" cy="395008"/>
            </a:xfrm>
          </p:grpSpPr>
          <p:sp>
            <p:nvSpPr>
              <p:cNvPr id="243" name="Right Triangle 242"/>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44" name="Straight Connector 243"/>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1" name="Rounded Rectangle 240"/>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242" name="Rounded Rectangle 241"/>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261" name="Group 260"/>
          <p:cNvGrpSpPr/>
          <p:nvPr/>
        </p:nvGrpSpPr>
        <p:grpSpPr>
          <a:xfrm>
            <a:off x="6864982" y="3789926"/>
            <a:ext cx="3597352" cy="228600"/>
            <a:chOff x="6570022" y="1579653"/>
            <a:chExt cx="3597352" cy="228600"/>
          </a:xfrm>
        </p:grpSpPr>
        <p:sp>
          <p:nvSpPr>
            <p:cNvPr id="262" name="Rounded Rectangle 261"/>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63" name="Rounded Rectangle 262"/>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264" name="4-Point Star 263"/>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65" name="Group 264"/>
            <p:cNvGrpSpPr/>
            <p:nvPr/>
          </p:nvGrpSpPr>
          <p:grpSpPr>
            <a:xfrm>
              <a:off x="9955146" y="1603002"/>
              <a:ext cx="212228" cy="193847"/>
              <a:chOff x="1731410" y="4184199"/>
              <a:chExt cx="228612" cy="395008"/>
            </a:xfrm>
          </p:grpSpPr>
          <p:sp>
            <p:nvSpPr>
              <p:cNvPr id="268" name="Right Triangle 267"/>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69" name="Straight Connector 268"/>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6" name="Rounded Rectangle 265"/>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267" name="Rounded Rectangle 266"/>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279" name="Group 278"/>
          <p:cNvGrpSpPr/>
          <p:nvPr/>
        </p:nvGrpSpPr>
        <p:grpSpPr>
          <a:xfrm>
            <a:off x="6864982" y="4552592"/>
            <a:ext cx="3597352" cy="228600"/>
            <a:chOff x="6570022" y="1579653"/>
            <a:chExt cx="3597352" cy="228600"/>
          </a:xfrm>
        </p:grpSpPr>
        <p:sp>
          <p:nvSpPr>
            <p:cNvPr id="280" name="Rounded Rectangle 279"/>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81" name="Rounded Rectangle 280"/>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282" name="4-Point Star 281"/>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83" name="Group 282"/>
            <p:cNvGrpSpPr/>
            <p:nvPr/>
          </p:nvGrpSpPr>
          <p:grpSpPr>
            <a:xfrm>
              <a:off x="9955146" y="1603002"/>
              <a:ext cx="212228" cy="193847"/>
              <a:chOff x="1731410" y="4184199"/>
              <a:chExt cx="228612" cy="395008"/>
            </a:xfrm>
          </p:grpSpPr>
          <p:sp>
            <p:nvSpPr>
              <p:cNvPr id="286" name="Right Triangle 285"/>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87" name="Straight Connector 286"/>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4" name="Rounded Rectangle 283"/>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285" name="Rounded Rectangle 284"/>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grpSp>
        <p:nvGrpSpPr>
          <p:cNvPr id="288" name="Group 287"/>
          <p:cNvGrpSpPr/>
          <p:nvPr/>
        </p:nvGrpSpPr>
        <p:grpSpPr>
          <a:xfrm>
            <a:off x="6864982" y="4886070"/>
            <a:ext cx="3597352" cy="228600"/>
            <a:chOff x="6570022" y="1579653"/>
            <a:chExt cx="3597352" cy="228600"/>
          </a:xfrm>
        </p:grpSpPr>
        <p:sp>
          <p:nvSpPr>
            <p:cNvPr id="289" name="Rounded Rectangle 288"/>
            <p:cNvSpPr/>
            <p:nvPr/>
          </p:nvSpPr>
          <p:spPr>
            <a:xfrm>
              <a:off x="8079261" y="1617622"/>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90" name="Rounded Rectangle 289"/>
            <p:cNvSpPr/>
            <p:nvPr/>
          </p:nvSpPr>
          <p:spPr>
            <a:xfrm>
              <a:off x="9037986" y="1617622"/>
              <a:ext cx="91440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6</a:t>
              </a:r>
              <a:r>
                <a:rPr lang="en-US" sz="1000" b="1" dirty="0" smtClean="0">
                  <a:solidFill>
                    <a:schemeClr val="tx1"/>
                  </a:solidFill>
                  <a:latin typeface="Calibri" panose="020F0502020204030204" pitchFamily="34" charset="0"/>
                  <a:cs typeface="Calibri" panose="020F0502020204030204" pitchFamily="34" charset="0"/>
                </a:rPr>
                <a:t>W</a:t>
              </a:r>
              <a:endParaRPr lang="en-US" sz="1000" b="1" dirty="0">
                <a:solidFill>
                  <a:schemeClr val="tx1"/>
                </a:solidFill>
                <a:latin typeface="Calibri" panose="020F0502020204030204" pitchFamily="34" charset="0"/>
                <a:cs typeface="Calibri" panose="020F0502020204030204" pitchFamily="34" charset="0"/>
              </a:endParaRPr>
            </a:p>
          </p:txBody>
        </p:sp>
        <p:sp>
          <p:nvSpPr>
            <p:cNvPr id="291" name="4-Point Star 290"/>
            <p:cNvSpPr/>
            <p:nvPr/>
          </p:nvSpPr>
          <p:spPr>
            <a:xfrm>
              <a:off x="8881430" y="1579653"/>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92" name="Group 291"/>
            <p:cNvGrpSpPr/>
            <p:nvPr/>
          </p:nvGrpSpPr>
          <p:grpSpPr>
            <a:xfrm>
              <a:off x="9955146" y="1603002"/>
              <a:ext cx="212228" cy="193847"/>
              <a:chOff x="1731410" y="4184199"/>
              <a:chExt cx="228612" cy="395008"/>
            </a:xfrm>
          </p:grpSpPr>
          <p:sp>
            <p:nvSpPr>
              <p:cNvPr id="295" name="Right Triangle 294"/>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96" name="Straight Connector 295"/>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3" name="Rounded Rectangle 292"/>
            <p:cNvSpPr/>
            <p:nvPr/>
          </p:nvSpPr>
          <p:spPr>
            <a:xfrm>
              <a:off x="7327325" y="1617622"/>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294" name="Rounded Rectangle 293"/>
            <p:cNvSpPr/>
            <p:nvPr/>
          </p:nvSpPr>
          <p:spPr>
            <a:xfrm>
              <a:off x="6570022" y="1617622"/>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sp>
        <p:nvSpPr>
          <p:cNvPr id="131" name="Rectangle 130"/>
          <p:cNvSpPr/>
          <p:nvPr/>
        </p:nvSpPr>
        <p:spPr>
          <a:xfrm>
            <a:off x="9366798" y="5636393"/>
            <a:ext cx="182880" cy="182880"/>
          </a:xfrm>
          <a:prstGeom prst="rect">
            <a:avLst/>
          </a:prstGeom>
          <a:pattFill prst="pct1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592869" y="5651381"/>
            <a:ext cx="1961114" cy="276999"/>
          </a:xfrm>
          <a:prstGeom prst="rect">
            <a:avLst/>
          </a:prstGeom>
        </p:spPr>
        <p:txBody>
          <a:bodyPr wrap="none">
            <a:spAutoFit/>
          </a:bodyPr>
          <a:lstStyle/>
          <a:p>
            <a:r>
              <a:rPr lang="en-GB" sz="1200" dirty="0">
                <a:latin typeface="Calibri" panose="020F0502020204030204" pitchFamily="34" charset="0"/>
                <a:cs typeface="Calibri" panose="020F0502020204030204" pitchFamily="34" charset="0"/>
              </a:rPr>
              <a:t>Black out and holiday period</a:t>
            </a:r>
          </a:p>
        </p:txBody>
      </p:sp>
      <p:sp>
        <p:nvSpPr>
          <p:cNvPr id="170" name="Rectangle 169"/>
          <p:cNvSpPr/>
          <p:nvPr/>
        </p:nvSpPr>
        <p:spPr>
          <a:xfrm>
            <a:off x="339009" y="5826219"/>
            <a:ext cx="5510174" cy="938719"/>
          </a:xfrm>
          <a:prstGeom prst="rect">
            <a:avLst/>
          </a:prstGeom>
        </p:spPr>
        <p:style>
          <a:lnRef idx="2">
            <a:schemeClr val="accent2"/>
          </a:lnRef>
          <a:fillRef idx="1003">
            <a:schemeClr val="lt1"/>
          </a:fillRef>
          <a:effectRef idx="0">
            <a:schemeClr val="accent2"/>
          </a:effectRef>
          <a:fontRef idx="minor">
            <a:schemeClr val="dk1"/>
          </a:fontRef>
        </p:style>
        <p:txBody>
          <a:bodyPr wrap="square">
            <a:spAutoFit/>
          </a:bodyPr>
          <a:lstStyle/>
          <a:p>
            <a:r>
              <a:rPr lang="en-US" sz="1100" b="1" u="sng" dirty="0" smtClean="0"/>
              <a:t>Transition change log</a:t>
            </a:r>
            <a:endParaRPr lang="en-US" sz="1100" b="1" u="sng" dirty="0"/>
          </a:p>
          <a:p>
            <a:pPr marL="285750" indent="-285750">
              <a:buFont typeface="Arial" panose="020B0604020202020204" pitchFamily="34" charset="0"/>
              <a:buChar char="•"/>
            </a:pPr>
            <a:r>
              <a:rPr lang="en-US" sz="1100" dirty="0"/>
              <a:t>All sub processes areas the knowledge transfer duration increased by1 week and ramp by 2 weeks, black-out and holidays factored </a:t>
            </a:r>
            <a:endParaRPr lang="en-US" sz="1100" b="1" u="sng" dirty="0"/>
          </a:p>
          <a:p>
            <a:pPr marL="285750" indent="-285750">
              <a:buFont typeface="Arial" panose="020B0604020202020204" pitchFamily="34" charset="0"/>
              <a:buChar char="•"/>
            </a:pPr>
            <a:r>
              <a:rPr lang="en-US" sz="1100" dirty="0"/>
              <a:t>Ramp duration increased by further 3 weeks for </a:t>
            </a:r>
            <a:r>
              <a:rPr lang="en-US" sz="1100" dirty="0" smtClean="0"/>
              <a:t>7 </a:t>
            </a:r>
            <a:r>
              <a:rPr lang="en-US" sz="1100" dirty="0"/>
              <a:t>FTE's (Reporting &amp; analysis sub group) </a:t>
            </a:r>
          </a:p>
        </p:txBody>
      </p:sp>
      <p:sp>
        <p:nvSpPr>
          <p:cNvPr id="171" name="Text Placeholder 1"/>
          <p:cNvSpPr>
            <a:spLocks noGrp="1"/>
          </p:cNvSpPr>
          <p:nvPr>
            <p:ph type="body" sz="quarter" idx="13"/>
          </p:nvPr>
        </p:nvSpPr>
        <p:spPr>
          <a:xfrm>
            <a:off x="511270" y="90676"/>
            <a:ext cx="9623425" cy="585788"/>
          </a:xfrm>
        </p:spPr>
        <p:txBody>
          <a:bodyPr/>
          <a:lstStyle/>
          <a:p>
            <a:r>
              <a:rPr lang="en-US" sz="2400" dirty="0" smtClean="0"/>
              <a:t>AP &amp; T&amp;E: </a:t>
            </a:r>
            <a:r>
              <a:rPr lang="en-US" sz="2400" dirty="0"/>
              <a:t>Implementation Plan</a:t>
            </a:r>
          </a:p>
        </p:txBody>
      </p:sp>
      <p:graphicFrame>
        <p:nvGraphicFramePr>
          <p:cNvPr id="172" name="Table 171"/>
          <p:cNvGraphicFramePr>
            <a:graphicFrameLocks noGrp="1"/>
          </p:cNvGraphicFramePr>
          <p:nvPr>
            <p:extLst/>
          </p:nvPr>
        </p:nvGraphicFramePr>
        <p:xfrm>
          <a:off x="356063" y="5240913"/>
          <a:ext cx="5648002" cy="274320"/>
        </p:xfrm>
        <a:graphic>
          <a:graphicData uri="http://schemas.openxmlformats.org/drawingml/2006/table">
            <a:tbl>
              <a:tblPr firstRow="1" bandRow="1">
                <a:tableStyleId>{5C22544A-7EE6-4342-B048-85BDC9FD1C3A}</a:tableStyleId>
              </a:tblPr>
              <a:tblGrid>
                <a:gridCol w="2176845">
                  <a:extLst>
                    <a:ext uri="{9D8B030D-6E8A-4147-A177-3AD203B41FA5}">
                      <a16:colId xmlns:a16="http://schemas.microsoft.com/office/drawing/2014/main" val="4027653794"/>
                    </a:ext>
                  </a:extLst>
                </a:gridCol>
                <a:gridCol w="1092530">
                  <a:extLst>
                    <a:ext uri="{9D8B030D-6E8A-4147-A177-3AD203B41FA5}">
                      <a16:colId xmlns:a16="http://schemas.microsoft.com/office/drawing/2014/main" val="2246081956"/>
                    </a:ext>
                  </a:extLst>
                </a:gridCol>
                <a:gridCol w="724394">
                  <a:extLst>
                    <a:ext uri="{9D8B030D-6E8A-4147-A177-3AD203B41FA5}">
                      <a16:colId xmlns:a16="http://schemas.microsoft.com/office/drawing/2014/main" val="1178859498"/>
                    </a:ext>
                  </a:extLst>
                </a:gridCol>
                <a:gridCol w="819398">
                  <a:extLst>
                    <a:ext uri="{9D8B030D-6E8A-4147-A177-3AD203B41FA5}">
                      <a16:colId xmlns:a16="http://schemas.microsoft.com/office/drawing/2014/main" val="2125732826"/>
                    </a:ext>
                  </a:extLst>
                </a:gridCol>
                <a:gridCol w="834835">
                  <a:extLst>
                    <a:ext uri="{9D8B030D-6E8A-4147-A177-3AD203B41FA5}">
                      <a16:colId xmlns:a16="http://schemas.microsoft.com/office/drawing/2014/main" val="2386655152"/>
                    </a:ext>
                  </a:extLst>
                </a:gridCol>
              </a:tblGrid>
              <a:tr h="274320">
                <a:tc>
                  <a:txBody>
                    <a:bodyPr/>
                    <a:lstStyle/>
                    <a:p>
                      <a:r>
                        <a:rPr lang="en-US" sz="1000" dirty="0">
                          <a:solidFill>
                            <a:schemeClr val="tx1"/>
                          </a:solidFill>
                        </a:rPr>
                        <a:t>Total </a:t>
                      </a:r>
                      <a:r>
                        <a:rPr lang="en-US" sz="1000" dirty="0" smtClean="0">
                          <a:solidFill>
                            <a:schemeClr val="tx1"/>
                          </a:solidFill>
                        </a:rPr>
                        <a:t>FTEs</a:t>
                      </a:r>
                      <a:endParaRPr lang="en-US" sz="10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000" dirty="0">
                          <a:solidFill>
                            <a:schemeClr val="tx1"/>
                          </a:solidFill>
                        </a:rPr>
                        <a:t>13</a:t>
                      </a:r>
                    </a:p>
                  </a:txBody>
                  <a:tcPr>
                    <a:lnL w="3175" cap="flat" cmpd="sng" algn="ctr">
                      <a:solidFill>
                        <a:schemeClr val="tx1"/>
                      </a:solidFill>
                      <a:prstDash val="solid"/>
                      <a:round/>
                      <a:headEnd type="none" w="med" len="med"/>
                      <a:tailEnd type="none" w="med" len="med"/>
                    </a:lnL>
                    <a:lnR w="1270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4</a:t>
                      </a:r>
                    </a:p>
                  </a:txBody>
                  <a:tcPr>
                    <a:lnL w="12700" cap="flat" cmpd="sng" algn="ctr">
                      <a:noFill/>
                      <a:prstDash val="dot"/>
                      <a:round/>
                      <a:headEnd type="none" w="med" len="med"/>
                      <a:tailEnd type="none" w="med" len="med"/>
                    </a:lnL>
                    <a:lnR w="1270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47</a:t>
                      </a:r>
                    </a:p>
                  </a:txBody>
                  <a:tcPr>
                    <a:lnL w="12700" cap="flat" cmpd="sng" algn="ctr">
                      <a:noFill/>
                      <a:prstDash val="dot"/>
                      <a:round/>
                      <a:headEnd type="none" w="med" len="med"/>
                      <a:tailEnd type="none" w="med" len="med"/>
                    </a:lnL>
                    <a:lnR w="1270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a:solidFill>
                            <a:schemeClr val="tx1"/>
                          </a:solidFill>
                        </a:rPr>
                        <a:t>64</a:t>
                      </a:r>
                    </a:p>
                  </a:txBody>
                  <a:tcPr>
                    <a:lnL w="12700" cap="flat" cmpd="sng" algn="ctr">
                      <a:noFill/>
                      <a:prstDash val="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5474682"/>
                  </a:ext>
                </a:extLst>
              </a:tr>
            </a:tbl>
          </a:graphicData>
        </a:graphic>
      </p:graphicFrame>
      <p:sp>
        <p:nvSpPr>
          <p:cNvPr id="123" name="5-Point Star 122"/>
          <p:cNvSpPr/>
          <p:nvPr/>
        </p:nvSpPr>
        <p:spPr>
          <a:xfrm>
            <a:off x="10247345" y="4867638"/>
            <a:ext cx="171171" cy="228600"/>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6864982" y="4148440"/>
            <a:ext cx="4331649" cy="228600"/>
            <a:chOff x="6570022" y="4074700"/>
            <a:chExt cx="4331649" cy="228600"/>
          </a:xfrm>
        </p:grpSpPr>
        <p:grpSp>
          <p:nvGrpSpPr>
            <p:cNvPr id="2" name="Group 1"/>
            <p:cNvGrpSpPr/>
            <p:nvPr/>
          </p:nvGrpSpPr>
          <p:grpSpPr>
            <a:xfrm>
              <a:off x="6570022" y="4098049"/>
              <a:ext cx="4331649" cy="197500"/>
              <a:chOff x="6570022" y="4098049"/>
              <a:chExt cx="4331649" cy="197500"/>
            </a:xfrm>
          </p:grpSpPr>
          <p:sp>
            <p:nvSpPr>
              <p:cNvPr id="271" name="Rounded Rectangle 270"/>
              <p:cNvSpPr/>
              <p:nvPr/>
            </p:nvSpPr>
            <p:spPr>
              <a:xfrm>
                <a:off x="8079261" y="4112669"/>
                <a:ext cx="914400" cy="182880"/>
              </a:xfrm>
              <a:prstGeom prst="round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5 W</a:t>
                </a:r>
                <a:endParaRPr lang="en-US" sz="1000" b="1" dirty="0">
                  <a:solidFill>
                    <a:schemeClr val="tx1"/>
                  </a:solidFill>
                  <a:latin typeface="Calibri" panose="020F0502020204030204" pitchFamily="34" charset="0"/>
                  <a:cs typeface="Calibri" panose="020F0502020204030204" pitchFamily="34" charset="0"/>
                </a:endParaRPr>
              </a:p>
            </p:txBody>
          </p:sp>
          <p:sp>
            <p:nvSpPr>
              <p:cNvPr id="272" name="Rounded Rectangle 271"/>
              <p:cNvSpPr/>
              <p:nvPr/>
            </p:nvSpPr>
            <p:spPr>
              <a:xfrm>
                <a:off x="9037986" y="4112669"/>
                <a:ext cx="1645920" cy="182880"/>
              </a:xfrm>
              <a:prstGeom prst="round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9W</a:t>
                </a:r>
                <a:endParaRPr lang="en-US" sz="1000" b="1" dirty="0">
                  <a:solidFill>
                    <a:schemeClr val="tx1"/>
                  </a:solidFill>
                  <a:latin typeface="Calibri" panose="020F0502020204030204" pitchFamily="34" charset="0"/>
                  <a:cs typeface="Calibri" panose="020F0502020204030204" pitchFamily="34" charset="0"/>
                </a:endParaRPr>
              </a:p>
            </p:txBody>
          </p:sp>
          <p:grpSp>
            <p:nvGrpSpPr>
              <p:cNvPr id="274" name="Group 273"/>
              <p:cNvGrpSpPr/>
              <p:nvPr/>
            </p:nvGrpSpPr>
            <p:grpSpPr>
              <a:xfrm>
                <a:off x="10689443" y="4098049"/>
                <a:ext cx="212228" cy="193847"/>
                <a:chOff x="1731410" y="4184199"/>
                <a:chExt cx="228612" cy="395008"/>
              </a:xfrm>
            </p:grpSpPr>
            <p:sp>
              <p:nvSpPr>
                <p:cNvPr id="277" name="Right Triangle 276"/>
                <p:cNvSpPr/>
                <p:nvPr/>
              </p:nvSpPr>
              <p:spPr>
                <a:xfrm>
                  <a:off x="1731411" y="4184199"/>
                  <a:ext cx="228611" cy="140477"/>
                </a:xfrm>
                <a:prstGeom prst="rtTriangle">
                  <a:avLst/>
                </a:prstGeom>
                <a:solidFill>
                  <a:srgbClr val="F25C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900"/>
                </a:p>
              </p:txBody>
            </p:sp>
            <p:cxnSp>
              <p:nvCxnSpPr>
                <p:cNvPr id="278" name="Straight Connector 277"/>
                <p:cNvCxnSpPr/>
                <p:nvPr/>
              </p:nvCxnSpPr>
              <p:spPr>
                <a:xfrm>
                  <a:off x="1731410" y="4214887"/>
                  <a:ext cx="0" cy="364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5" name="Rounded Rectangle 274"/>
              <p:cNvSpPr/>
              <p:nvPr/>
            </p:nvSpPr>
            <p:spPr>
              <a:xfrm>
                <a:off x="7327325" y="4112669"/>
                <a:ext cx="731521" cy="18288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sp>
            <p:nvSpPr>
              <p:cNvPr id="276" name="Rounded Rectangle 275"/>
              <p:cNvSpPr/>
              <p:nvPr/>
            </p:nvSpPr>
            <p:spPr>
              <a:xfrm>
                <a:off x="6570022" y="4112669"/>
                <a:ext cx="731521" cy="18288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Calibri" panose="020F0502020204030204" pitchFamily="34" charset="0"/>
                    <a:cs typeface="Calibri" panose="020F0502020204030204" pitchFamily="34" charset="0"/>
                  </a:rPr>
                  <a:t>4 </a:t>
                </a:r>
                <a:r>
                  <a:rPr lang="en-US" sz="1000" b="1" dirty="0">
                    <a:solidFill>
                      <a:schemeClr val="tx1"/>
                    </a:solidFill>
                    <a:latin typeface="Calibri" panose="020F0502020204030204" pitchFamily="34" charset="0"/>
                    <a:cs typeface="Calibri" panose="020F0502020204030204" pitchFamily="34" charset="0"/>
                  </a:rPr>
                  <a:t>W</a:t>
                </a:r>
              </a:p>
            </p:txBody>
          </p:sp>
        </p:grpSp>
        <p:sp>
          <p:nvSpPr>
            <p:cNvPr id="273" name="4-Point Star 272"/>
            <p:cNvSpPr/>
            <p:nvPr/>
          </p:nvSpPr>
          <p:spPr>
            <a:xfrm>
              <a:off x="8881430" y="4074700"/>
              <a:ext cx="274320" cy="228600"/>
            </a:xfrm>
            <a:prstGeom prst="star4">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10" name="Rounded Rectangle 9"/>
          <p:cNvSpPr/>
          <p:nvPr/>
        </p:nvSpPr>
        <p:spPr>
          <a:xfrm>
            <a:off x="2487585" y="5549430"/>
            <a:ext cx="3479229" cy="256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47 EXL Kochi FTE – Includes 3 FTEs benefit expected from transformation</a:t>
            </a:r>
            <a:endParaRPr lang="en-US" sz="1000" dirty="0"/>
          </a:p>
        </p:txBody>
      </p:sp>
    </p:spTree>
    <p:extLst>
      <p:ext uri="{BB962C8B-B14F-4D97-AF65-F5344CB8AC3E}">
        <p14:creationId xmlns:p14="http://schemas.microsoft.com/office/powerpoint/2010/main" val="2989351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724943" y="1950900"/>
            <a:ext cx="2357945" cy="4640969"/>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
          <p:cNvSpPr>
            <a:spLocks noGrp="1"/>
          </p:cNvSpPr>
          <p:nvPr>
            <p:ph type="body" sz="quarter" idx="13"/>
          </p:nvPr>
        </p:nvSpPr>
        <p:spPr>
          <a:xfrm>
            <a:off x="569522" y="88937"/>
            <a:ext cx="9549941" cy="585920"/>
          </a:xfrm>
        </p:spPr>
        <p:txBody>
          <a:bodyPr>
            <a:normAutofit/>
          </a:bodyPr>
          <a:lstStyle/>
          <a:p>
            <a:pPr>
              <a:buClr>
                <a:srgbClr val="FF6503"/>
              </a:buClr>
            </a:pPr>
            <a:r>
              <a:rPr lang="en-US" sz="2100" dirty="0" smtClean="0">
                <a:solidFill>
                  <a:srgbClr val="FFFFFF"/>
                </a:solidFill>
              </a:rPr>
              <a:t>Transition Methodology &amp; approach </a:t>
            </a:r>
            <a:endParaRPr lang="en-GB" sz="2100" dirty="0">
              <a:solidFill>
                <a:srgbClr val="FFFFFF"/>
              </a:solidFill>
            </a:endParaRPr>
          </a:p>
        </p:txBody>
      </p:sp>
      <p:sp>
        <p:nvSpPr>
          <p:cNvPr id="58" name="Rounded Rectangle 6">
            <a:extLst>
              <a:ext uri="{FF2B5EF4-FFF2-40B4-BE49-F238E27FC236}">
                <a16:creationId xmlns:a16="http://schemas.microsoft.com/office/drawing/2014/main" id="{88681828-7D69-4939-91DF-9BE0764BCA20}"/>
              </a:ext>
            </a:extLst>
          </p:cNvPr>
          <p:cNvSpPr/>
          <p:nvPr/>
        </p:nvSpPr>
        <p:spPr bwMode="gray">
          <a:xfrm rot="16200000">
            <a:off x="78061" y="5140108"/>
            <a:ext cx="1378753" cy="274321"/>
          </a:xfrm>
          <a:prstGeom prst="roundRect">
            <a:avLst/>
          </a:prstGeom>
          <a:solidFill>
            <a:schemeClr val="tx2"/>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Outcomes</a:t>
            </a:r>
          </a:p>
        </p:txBody>
      </p:sp>
      <p:sp>
        <p:nvSpPr>
          <p:cNvPr id="59" name="Rectangle 58">
            <a:extLst>
              <a:ext uri="{FF2B5EF4-FFF2-40B4-BE49-F238E27FC236}">
                <a16:creationId xmlns:a16="http://schemas.microsoft.com/office/drawing/2014/main" id="{F8FA7F2D-6479-4350-8D60-78FDBC61AE9E}"/>
              </a:ext>
            </a:extLst>
          </p:cNvPr>
          <p:cNvSpPr/>
          <p:nvPr/>
        </p:nvSpPr>
        <p:spPr bwMode="gray">
          <a:xfrm>
            <a:off x="614494" y="2330275"/>
            <a:ext cx="2834640" cy="316958"/>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Finalize "To Be” state</a:t>
            </a:r>
          </a:p>
        </p:txBody>
      </p:sp>
      <p:sp>
        <p:nvSpPr>
          <p:cNvPr id="78" name="Rounded Rectangle 6">
            <a:extLst>
              <a:ext uri="{FF2B5EF4-FFF2-40B4-BE49-F238E27FC236}">
                <a16:creationId xmlns:a16="http://schemas.microsoft.com/office/drawing/2014/main" id="{88681828-7D69-4939-91DF-9BE0764BCA20}"/>
              </a:ext>
            </a:extLst>
          </p:cNvPr>
          <p:cNvSpPr/>
          <p:nvPr/>
        </p:nvSpPr>
        <p:spPr bwMode="gray">
          <a:xfrm rot="16200000">
            <a:off x="-101242" y="3146377"/>
            <a:ext cx="1737360" cy="274320"/>
          </a:xfrm>
          <a:prstGeom prst="roundRect">
            <a:avLst/>
          </a:prstGeom>
          <a:solidFill>
            <a:schemeClr val="tx2"/>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Activities</a:t>
            </a:r>
          </a:p>
        </p:txBody>
      </p:sp>
      <p:sp>
        <p:nvSpPr>
          <p:cNvPr id="80" name="Pentagon 79"/>
          <p:cNvSpPr/>
          <p:nvPr/>
        </p:nvSpPr>
        <p:spPr>
          <a:xfrm rot="5400000">
            <a:off x="6014136" y="1267265"/>
            <a:ext cx="808851" cy="300855"/>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grpSp>
        <p:nvGrpSpPr>
          <p:cNvPr id="10" name="Group 9"/>
          <p:cNvGrpSpPr/>
          <p:nvPr/>
        </p:nvGrpSpPr>
        <p:grpSpPr>
          <a:xfrm>
            <a:off x="569522" y="844373"/>
            <a:ext cx="10837823" cy="5184952"/>
            <a:chOff x="630277" y="872948"/>
            <a:chExt cx="10837823" cy="5184952"/>
          </a:xfrm>
        </p:grpSpPr>
        <p:sp>
          <p:nvSpPr>
            <p:cNvPr id="43" name="Oval 42"/>
            <p:cNvSpPr/>
            <p:nvPr/>
          </p:nvSpPr>
          <p:spPr>
            <a:xfrm>
              <a:off x="1592703"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47" name="Oval 46"/>
            <p:cNvSpPr/>
            <p:nvPr/>
          </p:nvSpPr>
          <p:spPr>
            <a:xfrm>
              <a:off x="4417951"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0" name="Oval 49"/>
            <p:cNvSpPr/>
            <p:nvPr/>
          </p:nvSpPr>
          <p:spPr>
            <a:xfrm>
              <a:off x="7004047"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3" name="Oval 52"/>
            <p:cNvSpPr/>
            <p:nvPr/>
          </p:nvSpPr>
          <p:spPr>
            <a:xfrm>
              <a:off x="9730826" y="872948"/>
              <a:ext cx="914400" cy="91440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4" name="Pentagon 57">
              <a:extLst>
                <a:ext uri="{FF2B5EF4-FFF2-40B4-BE49-F238E27FC236}">
                  <a16:creationId xmlns:a16="http://schemas.microsoft.com/office/drawing/2014/main" id="{31B64F5C-FFEE-44CF-8914-8424EA849C77}"/>
                </a:ext>
              </a:extLst>
            </p:cNvPr>
            <p:cNvSpPr>
              <a:spLocks noChangeArrowheads="1"/>
            </p:cNvSpPr>
            <p:nvPr/>
          </p:nvSpPr>
          <p:spPr bwMode="auto">
            <a:xfrm>
              <a:off x="675249" y="1938531"/>
              <a:ext cx="3035195" cy="391848"/>
            </a:xfrm>
            <a:prstGeom prst="rect">
              <a:avLst/>
            </a:prstGeom>
            <a:noFill/>
            <a:ln w="28575" algn="ctr">
              <a:noFill/>
              <a:round/>
              <a:headEnd/>
              <a:tailEnd/>
            </a:ln>
          </p:spPr>
          <p:txBody>
            <a:bodyPr lIns="0" tIns="54864" rIns="0" bIns="54864" anchor="ctr" anchorCtr="1"/>
            <a:lstStyle/>
            <a:p>
              <a:pPr marL="0" marR="0" lvl="0" indent="0" algn="ctr" defTabSz="685800" rtl="0" eaLnBrk="1" fontAlgn="base" latinLnBrk="0" hangingPunct="1">
                <a:lnSpc>
                  <a:spcPct val="106000"/>
                </a:lnSpc>
                <a:spcBef>
                  <a:spcPts val="0"/>
                </a:spcBef>
                <a:spcAft>
                  <a:spcPct val="0"/>
                </a:spcAft>
                <a:buClr>
                  <a:srgbClr val="4E4F52"/>
                </a:buClr>
                <a:buSzPct val="80000"/>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Solution Design &amp; Transition Set Up</a:t>
              </a:r>
            </a:p>
          </p:txBody>
        </p:sp>
        <p:sp>
          <p:nvSpPr>
            <p:cNvPr id="55" name="Chevron 58">
              <a:extLst>
                <a:ext uri="{FF2B5EF4-FFF2-40B4-BE49-F238E27FC236}">
                  <a16:creationId xmlns:a16="http://schemas.microsoft.com/office/drawing/2014/main" id="{8D05D0BB-F88B-4472-B04F-65BCE4651DFB}"/>
                </a:ext>
              </a:extLst>
            </p:cNvPr>
            <p:cNvSpPr>
              <a:spLocks noChangeArrowheads="1"/>
            </p:cNvSpPr>
            <p:nvPr/>
          </p:nvSpPr>
          <p:spPr bwMode="auto">
            <a:xfrm>
              <a:off x="3710445" y="1938531"/>
              <a:ext cx="2433198"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Bef>
                  <a:spcPts val="0"/>
                </a:spcBef>
                <a:spcAft>
                  <a:spcPct val="0"/>
                </a:spcAft>
                <a:buClrTx/>
                <a:buSzTx/>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Knowledge Transfer</a:t>
              </a:r>
            </a:p>
          </p:txBody>
        </p:sp>
        <p:sp>
          <p:nvSpPr>
            <p:cNvPr id="56" name="Chevron 58">
              <a:extLst>
                <a:ext uri="{FF2B5EF4-FFF2-40B4-BE49-F238E27FC236}">
                  <a16:creationId xmlns:a16="http://schemas.microsoft.com/office/drawing/2014/main" id="{7100695B-E147-4B67-A2E5-A30DDB9C228A}"/>
                </a:ext>
              </a:extLst>
            </p:cNvPr>
            <p:cNvSpPr>
              <a:spLocks noChangeArrowheads="1"/>
            </p:cNvSpPr>
            <p:nvPr/>
          </p:nvSpPr>
          <p:spPr bwMode="auto">
            <a:xfrm>
              <a:off x="6570863" y="1938531"/>
              <a:ext cx="2160994"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Bef>
                  <a:spcPts val="0"/>
                </a:spcBef>
                <a:spcAft>
                  <a:spcPct val="0"/>
                </a:spcAft>
                <a:buClrTx/>
                <a:buSzTx/>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Ramp Up/Parallel Run </a:t>
              </a:r>
            </a:p>
          </p:txBody>
        </p:sp>
        <p:sp>
          <p:nvSpPr>
            <p:cNvPr id="57" name="Chevron 58">
              <a:extLst>
                <a:ext uri="{FF2B5EF4-FFF2-40B4-BE49-F238E27FC236}">
                  <a16:creationId xmlns:a16="http://schemas.microsoft.com/office/drawing/2014/main" id="{2117785E-B4A9-400A-A432-FFB64CD33979}"/>
                </a:ext>
              </a:extLst>
            </p:cNvPr>
            <p:cNvSpPr>
              <a:spLocks noChangeArrowheads="1"/>
            </p:cNvSpPr>
            <p:nvPr/>
          </p:nvSpPr>
          <p:spPr bwMode="auto">
            <a:xfrm>
              <a:off x="9145319" y="1938531"/>
              <a:ext cx="1954090" cy="391848"/>
            </a:xfrm>
            <a:prstGeom prst="rect">
              <a:avLst/>
            </a:prstGeom>
            <a:noFill/>
            <a:ln w="28575" algn="ctr">
              <a:noFill/>
              <a:round/>
              <a:headEnd/>
              <a:tailEnd/>
            </a:ln>
          </p:spPr>
          <p:txBody>
            <a:bodyPr lIns="0" tIns="54864" rIns="0" bIns="54864" anchor="ctr" anchorCtr="1"/>
            <a:lstStyle/>
            <a:p>
              <a:pPr marL="0" marR="0" lvl="0" indent="0" algn="ctr" defTabSz="685800" rtl="0" eaLnBrk="0" fontAlgn="base" latinLnBrk="0" hangingPunct="0">
                <a:lnSpc>
                  <a:spcPct val="106000"/>
                </a:lnSpc>
                <a:spcBef>
                  <a:spcPts val="0"/>
                </a:spcBef>
                <a:spcAft>
                  <a:spcPct val="0"/>
                </a:spcAft>
                <a:buClrTx/>
                <a:buSzTx/>
                <a:buFontTx/>
                <a:buNone/>
                <a:tabLst/>
                <a:defRPr/>
              </a:pPr>
              <a:r>
                <a:rPr kumimoji="0" lang="en-US" sz="1200" b="1" i="0" u="none" strike="noStrike" kern="1200" cap="none" spc="0" normalizeH="0" baseline="0" noProof="0" dirty="0">
                  <a:ln>
                    <a:noFill/>
                  </a:ln>
                  <a:solidFill>
                    <a:srgbClr val="FF6503"/>
                  </a:solidFill>
                  <a:effectLst/>
                  <a:uLnTx/>
                  <a:uFillTx/>
                  <a:latin typeface="Arial"/>
                  <a:ea typeface="+mn-ea"/>
                  <a:cs typeface="+mn-cs"/>
                </a:rPr>
                <a:t>Steady State</a:t>
              </a:r>
            </a:p>
          </p:txBody>
        </p:sp>
        <p:sp>
          <p:nvSpPr>
            <p:cNvPr id="60" name="Rectangle 59">
              <a:extLst>
                <a:ext uri="{FF2B5EF4-FFF2-40B4-BE49-F238E27FC236}">
                  <a16:creationId xmlns:a16="http://schemas.microsoft.com/office/drawing/2014/main" id="{FFE42F40-1F0D-4EFF-8931-1D855DCD4E4F}"/>
                </a:ext>
              </a:extLst>
            </p:cNvPr>
            <p:cNvSpPr/>
            <p:nvPr/>
          </p:nvSpPr>
          <p:spPr bwMode="gray">
            <a:xfrm>
              <a:off x="3815514" y="2331572"/>
              <a:ext cx="2286000" cy="492588"/>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Knowledge acquisition and detailed documentation</a:t>
              </a:r>
            </a:p>
          </p:txBody>
        </p:sp>
        <p:sp>
          <p:nvSpPr>
            <p:cNvPr id="61" name="Rectangle 60">
              <a:extLst>
                <a:ext uri="{FF2B5EF4-FFF2-40B4-BE49-F238E27FC236}">
                  <a16:creationId xmlns:a16="http://schemas.microsoft.com/office/drawing/2014/main" id="{C1B5E34D-C98B-4404-BAEE-7D1279B42D80}"/>
                </a:ext>
              </a:extLst>
            </p:cNvPr>
            <p:cNvSpPr/>
            <p:nvPr/>
          </p:nvSpPr>
          <p:spPr bwMode="gray">
            <a:xfrm>
              <a:off x="6570863" y="2330379"/>
              <a:ext cx="2191088" cy="239054"/>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Measure supervised performance against plan</a:t>
              </a:r>
            </a:p>
          </p:txBody>
        </p:sp>
        <p:sp>
          <p:nvSpPr>
            <p:cNvPr id="62" name="TextBox 61">
              <a:extLst>
                <a:ext uri="{FF2B5EF4-FFF2-40B4-BE49-F238E27FC236}">
                  <a16:creationId xmlns:a16="http://schemas.microsoft.com/office/drawing/2014/main" id="{ADD22EB0-E6C8-4E95-A779-8F25C1C7D163}"/>
                </a:ext>
              </a:extLst>
            </p:cNvPr>
            <p:cNvSpPr txBox="1"/>
            <p:nvPr/>
          </p:nvSpPr>
          <p:spPr>
            <a:xfrm>
              <a:off x="1107873" y="2782367"/>
              <a:ext cx="2435614" cy="1692771"/>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As is documentation enabling standardization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Scope finalization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FTE validation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Hiring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IT solution design &amp; implementation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Infrastructure setup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Pre-transition workshop to finalize transition roadmap, process maps &amp; readiness for KT </a:t>
              </a:r>
            </a:p>
          </p:txBody>
        </p:sp>
        <p:sp>
          <p:nvSpPr>
            <p:cNvPr id="63" name="TextBox 62">
              <a:extLst>
                <a:ext uri="{FF2B5EF4-FFF2-40B4-BE49-F238E27FC236}">
                  <a16:creationId xmlns:a16="http://schemas.microsoft.com/office/drawing/2014/main" id="{BCD1745C-843B-4532-BB5B-D7CB20269D2D}"/>
                </a:ext>
              </a:extLst>
            </p:cNvPr>
            <p:cNvSpPr txBox="1"/>
            <p:nvPr/>
          </p:nvSpPr>
          <p:spPr>
            <a:xfrm>
              <a:off x="6583720" y="2782367"/>
              <a:ext cx="2286000" cy="1692771"/>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Execute volume as per agreed ramp plan under BSWH supervision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Report on metrics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Root cause &amp; action plan where required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Query and exception mgmt</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Regular joint reviews and structured governance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Robust risk management</a:t>
              </a:r>
            </a:p>
          </p:txBody>
        </p:sp>
        <p:sp>
          <p:nvSpPr>
            <p:cNvPr id="64" name="TextBox 63">
              <a:extLst>
                <a:ext uri="{FF2B5EF4-FFF2-40B4-BE49-F238E27FC236}">
                  <a16:creationId xmlns:a16="http://schemas.microsoft.com/office/drawing/2014/main" id="{D201B82F-E82F-4AB7-AF51-27C5B0D200B4}"/>
                </a:ext>
              </a:extLst>
            </p:cNvPr>
            <p:cNvSpPr txBox="1"/>
            <p:nvPr/>
          </p:nvSpPr>
          <p:spPr>
            <a:xfrm>
              <a:off x="3815514" y="2782367"/>
              <a:ext cx="2286000" cy="1523494"/>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Complete pre process training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Complete job shadow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Prepare standard operating procedures (SOP)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Complete weekly knowledge  assessments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Finalize volume ramp plan</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Test IT &amp; Infra readiness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Understand metrics &amp; reporting </a:t>
              </a:r>
            </a:p>
          </p:txBody>
        </p:sp>
        <p:sp>
          <p:nvSpPr>
            <p:cNvPr id="65" name="Rectangle 64">
              <a:extLst>
                <a:ext uri="{FF2B5EF4-FFF2-40B4-BE49-F238E27FC236}">
                  <a16:creationId xmlns:a16="http://schemas.microsoft.com/office/drawing/2014/main" id="{A225CA75-5E86-455E-9D46-9CB7D5C7CEE0}"/>
                </a:ext>
              </a:extLst>
            </p:cNvPr>
            <p:cNvSpPr/>
            <p:nvPr/>
          </p:nvSpPr>
          <p:spPr bwMode="gray">
            <a:xfrm>
              <a:off x="9033977" y="2400788"/>
              <a:ext cx="2148373" cy="275020"/>
            </a:xfrm>
            <a:prstGeom prst="rect">
              <a:avLst/>
            </a:prstGeom>
            <a:noFill/>
            <a:ln w="19050" algn="ctr">
              <a:noFill/>
              <a:miter lim="800000"/>
              <a:headEnd/>
              <a:tailEnd/>
            </a:ln>
          </p:spPr>
          <p:txBody>
            <a:bodyPr wrap="square" lIns="0" tIns="34290" rIns="0" bIns="66675" rtlCol="0" anchor="t"/>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93FF">
                      <a:lumMod val="75000"/>
                    </a:srgbClr>
                  </a:solidFill>
                  <a:effectLst/>
                  <a:uLnTx/>
                  <a:uFillTx/>
                  <a:latin typeface="Arial"/>
                  <a:ea typeface="+mn-ea"/>
                  <a:cs typeface="+mn-cs"/>
                </a:rPr>
                <a:t>Business As Usual (BAU)</a:t>
              </a:r>
            </a:p>
          </p:txBody>
        </p:sp>
        <p:sp>
          <p:nvSpPr>
            <p:cNvPr id="66" name="TextBox 65">
              <a:extLst>
                <a:ext uri="{FF2B5EF4-FFF2-40B4-BE49-F238E27FC236}">
                  <a16:creationId xmlns:a16="http://schemas.microsoft.com/office/drawing/2014/main" id="{C9175D8D-E6B3-4850-A661-7862BDBEE9E0}"/>
                </a:ext>
              </a:extLst>
            </p:cNvPr>
            <p:cNvSpPr txBox="1"/>
            <p:nvPr/>
          </p:nvSpPr>
          <p:spPr>
            <a:xfrm>
              <a:off x="9011117" y="2782367"/>
              <a:ext cx="2286000" cy="1369606"/>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Independent production by EXL team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Report service levels &amp; KPIs against contractual obligations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Set up operating governance</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Create &amp; execute improvement roadmap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7" name="TextBox 66">
              <a:extLst>
                <a:ext uri="{FF2B5EF4-FFF2-40B4-BE49-F238E27FC236}">
                  <a16:creationId xmlns:a16="http://schemas.microsoft.com/office/drawing/2014/main" id="{ADD22EB0-E6C8-4E95-A779-8F25C1C7D163}"/>
                </a:ext>
              </a:extLst>
            </p:cNvPr>
            <p:cNvSpPr txBox="1"/>
            <p:nvPr/>
          </p:nvSpPr>
          <p:spPr>
            <a:xfrm>
              <a:off x="1130734" y="5121178"/>
              <a:ext cx="2286000" cy="861774"/>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Finalized to be solution </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Validated Statement of Work</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Finalized transition roadmap</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Governance </a:t>
              </a:r>
            </a:p>
            <a:p>
              <a:pPr marL="171450" marR="0" lvl="0" indent="-171450" algn="l" defTabSz="914400" rtl="0" eaLnBrk="1" fontAlgn="auto"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8" name="Isosceles Triangle 67">
              <a:extLst>
                <a:ext uri="{FF2B5EF4-FFF2-40B4-BE49-F238E27FC236}">
                  <a16:creationId xmlns:a16="http://schemas.microsoft.com/office/drawing/2014/main" id="{B1423525-EE7C-4959-AFDE-4549C8FA0F3C}"/>
                </a:ext>
              </a:extLst>
            </p:cNvPr>
            <p:cNvSpPr/>
            <p:nvPr/>
          </p:nvSpPr>
          <p:spPr bwMode="gray">
            <a:xfrm rot="10800000">
              <a:off x="1354660"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69" name="Isosceles Triangle 68">
              <a:extLst>
                <a:ext uri="{FF2B5EF4-FFF2-40B4-BE49-F238E27FC236}">
                  <a16:creationId xmlns:a16="http://schemas.microsoft.com/office/drawing/2014/main" id="{B1423525-EE7C-4959-AFDE-4549C8FA0F3C}"/>
                </a:ext>
              </a:extLst>
            </p:cNvPr>
            <p:cNvSpPr/>
            <p:nvPr/>
          </p:nvSpPr>
          <p:spPr bwMode="gray">
            <a:xfrm rot="10800000">
              <a:off x="6946907"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70" name="Isosceles Triangle 69">
              <a:extLst>
                <a:ext uri="{FF2B5EF4-FFF2-40B4-BE49-F238E27FC236}">
                  <a16:creationId xmlns:a16="http://schemas.microsoft.com/office/drawing/2014/main" id="{B1423525-EE7C-4959-AFDE-4549C8FA0F3C}"/>
                </a:ext>
              </a:extLst>
            </p:cNvPr>
            <p:cNvSpPr/>
            <p:nvPr/>
          </p:nvSpPr>
          <p:spPr bwMode="gray">
            <a:xfrm rot="10800000">
              <a:off x="4320470"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71" name="Isosceles Triangle 70">
              <a:extLst>
                <a:ext uri="{FF2B5EF4-FFF2-40B4-BE49-F238E27FC236}">
                  <a16:creationId xmlns:a16="http://schemas.microsoft.com/office/drawing/2014/main" id="{B1423525-EE7C-4959-AFDE-4549C8FA0F3C}"/>
                </a:ext>
              </a:extLst>
            </p:cNvPr>
            <p:cNvSpPr/>
            <p:nvPr/>
          </p:nvSpPr>
          <p:spPr bwMode="gray">
            <a:xfrm rot="10800000">
              <a:off x="9414456" y="4768660"/>
              <a:ext cx="1280160" cy="182880"/>
            </a:xfrm>
            <a:prstGeom prst="triangle">
              <a:avLst/>
            </a:prstGeom>
            <a:solidFill>
              <a:schemeClr val="tx2">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72" name="TextBox 71">
              <a:extLst>
                <a:ext uri="{FF2B5EF4-FFF2-40B4-BE49-F238E27FC236}">
                  <a16:creationId xmlns:a16="http://schemas.microsoft.com/office/drawing/2014/main" id="{ADD22EB0-E6C8-4E95-A779-8F25C1C7D163}"/>
                </a:ext>
              </a:extLst>
            </p:cNvPr>
            <p:cNvSpPr txBox="1"/>
            <p:nvPr/>
          </p:nvSpPr>
          <p:spPr>
            <a:xfrm>
              <a:off x="3815514" y="5121178"/>
              <a:ext cx="2286000" cy="677108"/>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Obtain sign-off on SOPs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Obtain sign off on FTE’s, metrics and service level framework</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Parallel run readiness</a:t>
              </a:r>
            </a:p>
          </p:txBody>
        </p:sp>
        <p:sp>
          <p:nvSpPr>
            <p:cNvPr id="73" name="TextBox 72">
              <a:extLst>
                <a:ext uri="{FF2B5EF4-FFF2-40B4-BE49-F238E27FC236}">
                  <a16:creationId xmlns:a16="http://schemas.microsoft.com/office/drawing/2014/main" id="{ADD22EB0-E6C8-4E95-A779-8F25C1C7D163}"/>
                </a:ext>
              </a:extLst>
            </p:cNvPr>
            <p:cNvSpPr txBox="1"/>
            <p:nvPr/>
          </p:nvSpPr>
          <p:spPr>
            <a:xfrm>
              <a:off x="6570863" y="5121178"/>
              <a:ext cx="2286000" cy="169277"/>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Readiness for steady state </a:t>
              </a:r>
            </a:p>
          </p:txBody>
        </p:sp>
        <p:sp>
          <p:nvSpPr>
            <p:cNvPr id="74" name="TextBox 73">
              <a:extLst>
                <a:ext uri="{FF2B5EF4-FFF2-40B4-BE49-F238E27FC236}">
                  <a16:creationId xmlns:a16="http://schemas.microsoft.com/office/drawing/2014/main" id="{ADD22EB0-E6C8-4E95-A779-8F25C1C7D163}"/>
                </a:ext>
              </a:extLst>
            </p:cNvPr>
            <p:cNvSpPr txBox="1"/>
            <p:nvPr/>
          </p:nvSpPr>
          <p:spPr>
            <a:xfrm>
              <a:off x="9033977" y="5121178"/>
              <a:ext cx="2286000" cy="507831"/>
            </a:xfrm>
            <a:prstGeom prst="rect">
              <a:avLst/>
            </a:prstGeom>
            <a:noFill/>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BAU operations</a:t>
              </a:r>
            </a:p>
            <a:p>
              <a:pPr marL="171450" marR="0" lvl="0" indent="-171450" algn="l" defTabSz="914400" rtl="0" eaLnBrk="1" fontAlgn="auto" latinLnBrk="0" hangingPunct="1">
                <a:lnSpc>
                  <a:spcPct val="100000"/>
                </a:lnSpc>
                <a:spcBef>
                  <a:spcPts val="0"/>
                </a:spcBef>
                <a:spcAft>
                  <a:spcPts val="0"/>
                </a:spcAft>
                <a:buClr>
                  <a:srgbClr val="FF6503"/>
                </a:buClr>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Steady state operating governance with BSWH</a:t>
              </a:r>
            </a:p>
          </p:txBody>
        </p:sp>
        <p:sp>
          <p:nvSpPr>
            <p:cNvPr id="79" name="Pentagon 78"/>
            <p:cNvSpPr/>
            <p:nvPr/>
          </p:nvSpPr>
          <p:spPr>
            <a:xfrm rot="5400000">
              <a:off x="3198228" y="1371601"/>
              <a:ext cx="1174940" cy="429732"/>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sp>
          <p:nvSpPr>
            <p:cNvPr id="83" name="Pentagon 82"/>
            <p:cNvSpPr/>
            <p:nvPr/>
          </p:nvSpPr>
          <p:spPr>
            <a:xfrm rot="5400000">
              <a:off x="5875796" y="1371601"/>
              <a:ext cx="1174940" cy="429732"/>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sp>
          <p:nvSpPr>
            <p:cNvPr id="84" name="Pentagon 83"/>
            <p:cNvSpPr/>
            <p:nvPr/>
          </p:nvSpPr>
          <p:spPr>
            <a:xfrm rot="5400000">
              <a:off x="8542796" y="1371601"/>
              <a:ext cx="1174940" cy="429732"/>
            </a:xfrm>
            <a:prstGeom prst="homePlate">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Tollgate Review </a:t>
              </a:r>
            </a:p>
          </p:txBody>
        </p:sp>
        <p:pic>
          <p:nvPicPr>
            <p:cNvPr id="2" name="Picture 1"/>
            <p:cNvPicPr>
              <a:picLocks noChangeAspect="1"/>
            </p:cNvPicPr>
            <p:nvPr/>
          </p:nvPicPr>
          <p:blipFill>
            <a:blip r:embed="rId3">
              <a:duotone>
                <a:schemeClr val="accent1">
                  <a:shade val="45000"/>
                  <a:satMod val="135000"/>
                </a:schemeClr>
                <a:prstClr val="white"/>
              </a:duotone>
            </a:blip>
            <a:stretch>
              <a:fillRect/>
            </a:stretch>
          </p:blipFill>
          <p:spPr>
            <a:xfrm>
              <a:off x="3064291" y="1212532"/>
              <a:ext cx="352443" cy="574816"/>
            </a:xfrm>
            <a:prstGeom prst="rect">
              <a:avLst/>
            </a:prstGeom>
          </p:spPr>
        </p:pic>
        <p:pic>
          <p:nvPicPr>
            <p:cNvPr id="85" name="Picture 84"/>
            <p:cNvPicPr>
              <a:picLocks noChangeAspect="1"/>
            </p:cNvPicPr>
            <p:nvPr/>
          </p:nvPicPr>
          <p:blipFill>
            <a:blip r:embed="rId3">
              <a:duotone>
                <a:schemeClr val="accent1">
                  <a:shade val="45000"/>
                  <a:satMod val="135000"/>
                </a:schemeClr>
                <a:prstClr val="white"/>
              </a:duotone>
            </a:blip>
            <a:stretch>
              <a:fillRect/>
            </a:stretch>
          </p:blipFill>
          <p:spPr>
            <a:xfrm>
              <a:off x="5791200" y="1212532"/>
              <a:ext cx="352443" cy="574816"/>
            </a:xfrm>
            <a:prstGeom prst="rect">
              <a:avLst/>
            </a:prstGeom>
          </p:spPr>
        </p:pic>
        <p:pic>
          <p:nvPicPr>
            <p:cNvPr id="86" name="Picture 85"/>
            <p:cNvPicPr>
              <a:picLocks noChangeAspect="1"/>
            </p:cNvPicPr>
            <p:nvPr/>
          </p:nvPicPr>
          <p:blipFill>
            <a:blip r:embed="rId3">
              <a:duotone>
                <a:schemeClr val="accent1">
                  <a:shade val="45000"/>
                  <a:satMod val="135000"/>
                </a:schemeClr>
                <a:prstClr val="white"/>
              </a:duotone>
            </a:blip>
            <a:stretch>
              <a:fillRect/>
            </a:stretch>
          </p:blipFill>
          <p:spPr>
            <a:xfrm>
              <a:off x="8477250" y="1212532"/>
              <a:ext cx="352443" cy="574816"/>
            </a:xfrm>
            <a:prstGeom prst="rect">
              <a:avLst/>
            </a:prstGeom>
          </p:spPr>
        </p:pic>
        <p:pic>
          <p:nvPicPr>
            <p:cNvPr id="3" name="Picture 2"/>
            <p:cNvPicPr>
              <a:picLocks noChangeAspect="1"/>
            </p:cNvPicPr>
            <p:nvPr/>
          </p:nvPicPr>
          <p:blipFill>
            <a:blip r:embed="rId4"/>
            <a:stretch>
              <a:fillRect/>
            </a:stretch>
          </p:blipFill>
          <p:spPr>
            <a:xfrm>
              <a:off x="1699021" y="1128148"/>
              <a:ext cx="704327" cy="433952"/>
            </a:xfrm>
            <a:prstGeom prst="rect">
              <a:avLst/>
            </a:prstGeom>
          </p:spPr>
        </p:pic>
        <p:pic>
          <p:nvPicPr>
            <p:cNvPr id="4" name="Picture 3"/>
            <p:cNvPicPr>
              <a:picLocks noChangeAspect="1"/>
            </p:cNvPicPr>
            <p:nvPr/>
          </p:nvPicPr>
          <p:blipFill>
            <a:blip r:embed="rId5"/>
            <a:stretch>
              <a:fillRect/>
            </a:stretch>
          </p:blipFill>
          <p:spPr>
            <a:xfrm>
              <a:off x="4616287" y="1043834"/>
              <a:ext cx="555787" cy="571793"/>
            </a:xfrm>
            <a:prstGeom prst="rect">
              <a:avLst/>
            </a:prstGeom>
          </p:spPr>
        </p:pic>
        <p:pic>
          <p:nvPicPr>
            <p:cNvPr id="5" name="Picture 4"/>
            <p:cNvPicPr>
              <a:picLocks noChangeAspect="1"/>
            </p:cNvPicPr>
            <p:nvPr/>
          </p:nvPicPr>
          <p:blipFill>
            <a:blip r:embed="rId6">
              <a:duotone>
                <a:prstClr val="black"/>
                <a:schemeClr val="accent2">
                  <a:tint val="45000"/>
                  <a:satMod val="400000"/>
                </a:schemeClr>
              </a:duotone>
            </a:blip>
            <a:stretch>
              <a:fillRect/>
            </a:stretch>
          </p:blipFill>
          <p:spPr>
            <a:xfrm>
              <a:off x="7108003" y="1099573"/>
              <a:ext cx="702498" cy="376152"/>
            </a:xfrm>
            <a:prstGeom prst="rect">
              <a:avLst/>
            </a:prstGeom>
          </p:spPr>
        </p:pic>
        <p:pic>
          <p:nvPicPr>
            <p:cNvPr id="6" name="Picture 5"/>
            <p:cNvPicPr>
              <a:picLocks noChangeAspect="1"/>
            </p:cNvPicPr>
            <p:nvPr/>
          </p:nvPicPr>
          <p:blipFill>
            <a:blip r:embed="rId7"/>
            <a:stretch>
              <a:fillRect/>
            </a:stretch>
          </p:blipFill>
          <p:spPr>
            <a:xfrm>
              <a:off x="9928298" y="1045120"/>
              <a:ext cx="568252" cy="580032"/>
            </a:xfrm>
            <a:prstGeom prst="rect">
              <a:avLst/>
            </a:prstGeom>
          </p:spPr>
        </p:pic>
        <p:cxnSp>
          <p:nvCxnSpPr>
            <p:cNvPr id="9" name="Straight Connector 8"/>
            <p:cNvCxnSpPr/>
            <p:nvPr/>
          </p:nvCxnSpPr>
          <p:spPr>
            <a:xfrm>
              <a:off x="630277" y="2273229"/>
              <a:ext cx="10837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0277" y="6057900"/>
              <a:ext cx="108378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819451" y="6116694"/>
            <a:ext cx="2315816" cy="334715"/>
          </a:xfrm>
          <a:prstGeom prst="rect">
            <a:avLst/>
          </a:prstGeom>
          <a:noFill/>
        </p:spPr>
        <p:txBody>
          <a:bodyPr wrap="square" lIns="0" tIns="0" rIns="0" bIns="0" rtlCol="0">
            <a:spAutoFit/>
          </a:bodyPr>
          <a:lstStyle/>
          <a:p>
            <a:r>
              <a:rPr lang="en-US" sz="1050" b="1" dirty="0" smtClean="0">
                <a:solidFill>
                  <a:schemeClr val="accent3"/>
                </a:solidFill>
              </a:rPr>
              <a:t>Focus of discussion, KT readiness for AP&amp;TE and GL</a:t>
            </a:r>
          </a:p>
        </p:txBody>
      </p:sp>
    </p:spTree>
    <p:extLst>
      <p:ext uri="{BB962C8B-B14F-4D97-AF65-F5344CB8AC3E}">
        <p14:creationId xmlns:p14="http://schemas.microsoft.com/office/powerpoint/2010/main" val="2440403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Roles and Responsibilities during Knowledge Transfer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29563433"/>
              </p:ext>
            </p:extLst>
          </p:nvPr>
        </p:nvGraphicFramePr>
        <p:xfrm>
          <a:off x="232012" y="850874"/>
          <a:ext cx="11744088" cy="5603374"/>
        </p:xfrm>
        <a:graphic>
          <a:graphicData uri="http://schemas.openxmlformats.org/drawingml/2006/table">
            <a:tbl>
              <a:tblPr firstRow="1" bandRow="1">
                <a:tableStyleId>{69012ECD-51FC-41F1-AA8D-1B2483CD663E}</a:tableStyleId>
              </a:tblPr>
              <a:tblGrid>
                <a:gridCol w="1317388">
                  <a:extLst>
                    <a:ext uri="{9D8B030D-6E8A-4147-A177-3AD203B41FA5}">
                      <a16:colId xmlns:a16="http://schemas.microsoft.com/office/drawing/2014/main" val="20000"/>
                    </a:ext>
                  </a:extLst>
                </a:gridCol>
                <a:gridCol w="4533900">
                  <a:extLst>
                    <a:ext uri="{9D8B030D-6E8A-4147-A177-3AD203B41FA5}">
                      <a16:colId xmlns:a16="http://schemas.microsoft.com/office/drawing/2014/main" val="20001"/>
                    </a:ext>
                  </a:extLst>
                </a:gridCol>
                <a:gridCol w="3695543">
                  <a:extLst>
                    <a:ext uri="{9D8B030D-6E8A-4147-A177-3AD203B41FA5}">
                      <a16:colId xmlns:a16="http://schemas.microsoft.com/office/drawing/2014/main" val="20002"/>
                    </a:ext>
                  </a:extLst>
                </a:gridCol>
                <a:gridCol w="2197257">
                  <a:extLst>
                    <a:ext uri="{9D8B030D-6E8A-4147-A177-3AD203B41FA5}">
                      <a16:colId xmlns:a16="http://schemas.microsoft.com/office/drawing/2014/main" val="20003"/>
                    </a:ext>
                  </a:extLst>
                </a:gridCol>
              </a:tblGrid>
              <a:tr h="285469">
                <a:tc>
                  <a:txBody>
                    <a:bodyPr/>
                    <a:lstStyle/>
                    <a:p>
                      <a:pPr algn="ctr"/>
                      <a:r>
                        <a:rPr lang="en-US" sz="1200" dirty="0" smtClean="0"/>
                        <a:t>Stage</a:t>
                      </a:r>
                      <a:endParaRPr lang="en-US" sz="1200" dirty="0"/>
                    </a:p>
                  </a:txBody>
                  <a:tcPr anchor="ctr"/>
                </a:tc>
                <a:tc>
                  <a:txBody>
                    <a:bodyPr/>
                    <a:lstStyle/>
                    <a:p>
                      <a:pPr algn="ctr"/>
                      <a:r>
                        <a:rPr lang="en-US" sz="1200" baseline="0" dirty="0" smtClean="0"/>
                        <a:t>BSWH Responsibility </a:t>
                      </a:r>
                      <a:endParaRPr lang="en-US" sz="1200" dirty="0"/>
                    </a:p>
                  </a:txBody>
                  <a:tcPr anchor="ctr"/>
                </a:tc>
                <a:tc>
                  <a:txBody>
                    <a:bodyPr/>
                    <a:lstStyle/>
                    <a:p>
                      <a:pPr algn="ctr"/>
                      <a:r>
                        <a:rPr lang="en-US" sz="1200" dirty="0" smtClean="0"/>
                        <a:t>EXL Responsibility </a:t>
                      </a:r>
                      <a:endParaRPr lang="en-US" sz="1200" dirty="0"/>
                    </a:p>
                  </a:txBody>
                  <a:tcPr anchor="ctr"/>
                </a:tc>
                <a:tc>
                  <a:txBody>
                    <a:bodyPr/>
                    <a:lstStyle/>
                    <a:p>
                      <a:pPr algn="ctr"/>
                      <a:r>
                        <a:rPr lang="en-US" sz="1200" dirty="0" smtClean="0"/>
                        <a:t>Success Criteria</a:t>
                      </a:r>
                      <a:endParaRPr lang="en-US" sz="1200" dirty="0"/>
                    </a:p>
                  </a:txBody>
                  <a:tcPr anchor="ctr"/>
                </a:tc>
                <a:extLst>
                  <a:ext uri="{0D108BD9-81ED-4DB2-BD59-A6C34878D82A}">
                    <a16:rowId xmlns:a16="http://schemas.microsoft.com/office/drawing/2014/main" val="10000"/>
                  </a:ext>
                </a:extLst>
              </a:tr>
              <a:tr h="678232">
                <a:tc>
                  <a:txBody>
                    <a:bodyPr/>
                    <a:lstStyle/>
                    <a:p>
                      <a:r>
                        <a:rPr lang="en-US" sz="1050" dirty="0" smtClean="0"/>
                        <a:t>Kick-Off</a:t>
                      </a:r>
                      <a:endParaRPr lang="en-US" sz="105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Assist EXL</a:t>
                      </a:r>
                      <a:r>
                        <a:rPr lang="en-US" sz="1050" baseline="0" dirty="0" smtClean="0"/>
                        <a:t> team</a:t>
                      </a:r>
                      <a:r>
                        <a:rPr lang="en-US" sz="1050" dirty="0" smtClean="0"/>
                        <a:t> with</a:t>
                      </a:r>
                      <a:r>
                        <a:rPr lang="en-US" sz="1050" baseline="0" dirty="0" smtClean="0"/>
                        <a:t> logistics and </a:t>
                      </a:r>
                      <a:r>
                        <a:rPr lang="en-US" sz="1050" dirty="0" smtClean="0"/>
                        <a:t>access to</a:t>
                      </a:r>
                      <a:r>
                        <a:rPr lang="en-US" sz="1050" baseline="0" dirty="0" smtClean="0"/>
                        <a:t> client </a:t>
                      </a:r>
                      <a:r>
                        <a:rPr lang="en-US" sz="1050" dirty="0" smtClean="0"/>
                        <a:t>network/relevant applications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Review</a:t>
                      </a:r>
                      <a:r>
                        <a:rPr lang="en-US" sz="1050" baseline="0" dirty="0" smtClean="0"/>
                        <a:t> training plan and suggest refinements</a:t>
                      </a:r>
                      <a:endParaRPr lang="en-US" sz="105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Test application access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aseline="0" dirty="0" smtClean="0"/>
                        <a:t>Start monitoring on a daily basis</a:t>
                      </a:r>
                      <a:endParaRPr lang="en-US" sz="1050" dirty="0" smtClean="0"/>
                    </a:p>
                  </a:txBody>
                  <a:tcPr anchor="ctr"/>
                </a:tc>
                <a:tc>
                  <a:txBody>
                    <a:bodyPr/>
                    <a:lstStyle/>
                    <a:p>
                      <a:pPr algn="l">
                        <a:buFont typeface="Arial" pitchFamily="34" charset="0"/>
                        <a:buChar char="•"/>
                      </a:pPr>
                      <a:r>
                        <a:rPr lang="en-US" sz="1050" baseline="0" dirty="0" smtClean="0"/>
                        <a:t>Quick set-up &amp; training readiness</a:t>
                      </a:r>
                      <a:endParaRPr lang="en-US" sz="1050" dirty="0" smtClean="0"/>
                    </a:p>
                    <a:p>
                      <a:pPr algn="l">
                        <a:buFont typeface="Arial" pitchFamily="34" charset="0"/>
                        <a:buChar char="•"/>
                      </a:pPr>
                      <a:endParaRPr lang="en-US" sz="1050" dirty="0" smtClean="0"/>
                    </a:p>
                    <a:p>
                      <a:pPr algn="l">
                        <a:buFont typeface="Arial" pitchFamily="34" charset="0"/>
                        <a:buChar char="•"/>
                      </a:pPr>
                      <a:r>
                        <a:rPr lang="en-US" sz="1050" dirty="0" smtClean="0"/>
                        <a:t>Clear training roadmap</a:t>
                      </a:r>
                      <a:endParaRPr lang="en-US" sz="1050" dirty="0"/>
                    </a:p>
                  </a:txBody>
                  <a:tcPr anchor="ctr"/>
                </a:tc>
                <a:extLst>
                  <a:ext uri="{0D108BD9-81ED-4DB2-BD59-A6C34878D82A}">
                    <a16:rowId xmlns:a16="http://schemas.microsoft.com/office/drawing/2014/main" val="10001"/>
                  </a:ext>
                </a:extLst>
              </a:tr>
              <a:tr h="1271685">
                <a:tc>
                  <a:txBody>
                    <a:bodyPr/>
                    <a:lstStyle/>
                    <a:p>
                      <a:r>
                        <a:rPr lang="en-US" sz="1050" dirty="0" smtClean="0"/>
                        <a:t>Training/</a:t>
                      </a:r>
                      <a:r>
                        <a:rPr lang="en-US" sz="1050" baseline="0" dirty="0" smtClean="0"/>
                        <a:t> </a:t>
                      </a:r>
                      <a:r>
                        <a:rPr lang="en-US" sz="1050" dirty="0" smtClean="0"/>
                        <a:t>Work Shadowing </a:t>
                      </a:r>
                      <a:endParaRPr lang="en-US" sz="105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Provide EXL with an overview of the process you support as well as your specific role within the process (key process steps, up/down stream linkages, applications used, etc..)</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Conduct day-to-day activities</a:t>
                      </a:r>
                      <a:r>
                        <a:rPr lang="en-US" sz="1050" baseline="0" dirty="0" smtClean="0"/>
                        <a:t> while trainee observes; explain process steps as you perform them</a:t>
                      </a: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Participate in morning Q&amp;A sessions </a:t>
                      </a:r>
                      <a:r>
                        <a:rPr lang="en-US" sz="1050" baseline="0" dirty="0" smtClean="0"/>
                        <a:t>to answer questions as needed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aseline="0" dirty="0" smtClean="0"/>
                        <a:t>As appropriate allow trainees to perform tasks and observe, to gain confidence</a:t>
                      </a:r>
                      <a:endParaRPr lang="en-US" sz="105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Ensure adherence to the training plan,</a:t>
                      </a:r>
                      <a:r>
                        <a:rPr lang="en-US" sz="1050" baseline="0" dirty="0" smtClean="0"/>
                        <a:t> flag any major deviations</a:t>
                      </a: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aseline="0" dirty="0" smtClean="0"/>
                        <a:t>Ask probing questions as required to enable process understanding</a:t>
                      </a: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algn="l">
                        <a:buFont typeface="Arial" pitchFamily="34" charset="0"/>
                        <a:buChar char="•"/>
                      </a:pPr>
                      <a:r>
                        <a:rPr lang="en-US" sz="1050" dirty="0" smtClean="0"/>
                        <a:t>As appropriate, perform</a:t>
                      </a:r>
                      <a:r>
                        <a:rPr lang="en-US" sz="1050" baseline="0" dirty="0" smtClean="0"/>
                        <a:t> </a:t>
                      </a:r>
                      <a:r>
                        <a:rPr lang="en-US" sz="1050" dirty="0" smtClean="0"/>
                        <a:t>tasks under</a:t>
                      </a:r>
                      <a:r>
                        <a:rPr lang="en-US" sz="1050" baseline="0" dirty="0" smtClean="0"/>
                        <a:t> Trainer supervision </a:t>
                      </a:r>
                      <a:endParaRPr lang="en-US" sz="1050" dirty="0"/>
                    </a:p>
                  </a:txBody>
                  <a:tcPr anchor="ctr"/>
                </a:tc>
                <a:tc>
                  <a:txBody>
                    <a:bodyPr/>
                    <a:lstStyle/>
                    <a:p>
                      <a:pPr algn="l">
                        <a:buFont typeface="Arial" pitchFamily="34" charset="0"/>
                        <a:buChar char="•"/>
                      </a:pPr>
                      <a:r>
                        <a:rPr lang="en-US" sz="1050" dirty="0" smtClean="0"/>
                        <a:t>Effective</a:t>
                      </a:r>
                      <a:r>
                        <a:rPr lang="en-US" sz="1050" baseline="0" dirty="0" smtClean="0"/>
                        <a:t> </a:t>
                      </a:r>
                      <a:r>
                        <a:rPr lang="en-US" sz="1050" dirty="0" smtClean="0"/>
                        <a:t>knowledge transfer</a:t>
                      </a:r>
                      <a:r>
                        <a:rPr lang="en-US" sz="1050" baseline="0" dirty="0" smtClean="0"/>
                        <a:t> to maintain project timeline</a:t>
                      </a:r>
                      <a:r>
                        <a:rPr lang="en-US" sz="1050" dirty="0" smtClean="0"/>
                        <a:t> &amp; quality</a:t>
                      </a:r>
                      <a:endParaRPr lang="en-US" sz="1050" dirty="0"/>
                    </a:p>
                  </a:txBody>
                  <a:tcPr anchor="ctr"/>
                </a:tc>
                <a:extLst>
                  <a:ext uri="{0D108BD9-81ED-4DB2-BD59-A6C34878D82A}">
                    <a16:rowId xmlns:a16="http://schemas.microsoft.com/office/drawing/2014/main" val="10002"/>
                  </a:ext>
                </a:extLst>
              </a:tr>
              <a:tr h="1123322">
                <a:tc>
                  <a:txBody>
                    <a:bodyPr/>
                    <a:lstStyle/>
                    <a:p>
                      <a:r>
                        <a:rPr lang="en-US" sz="1050" dirty="0" smtClean="0"/>
                        <a:t>Hands-on Practice</a:t>
                      </a:r>
                      <a:endParaRPr lang="en-US" sz="105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Provide appropriate</a:t>
                      </a:r>
                      <a:r>
                        <a:rPr lang="en-US" sz="1050" baseline="0" dirty="0" smtClean="0"/>
                        <a:t> test environment, with access to all applications</a:t>
                      </a: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Provide access to production environment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Audit practice</a:t>
                      </a:r>
                      <a:r>
                        <a:rPr lang="en-US" sz="1050" baseline="0" dirty="0" smtClean="0"/>
                        <a:t> cases or Live cases ( in the absence of test environment) and share feedback with the team </a:t>
                      </a:r>
                      <a:endParaRPr lang="en-US" sz="105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Practice</a:t>
                      </a:r>
                      <a:r>
                        <a:rPr lang="en-US" sz="1050" baseline="0" dirty="0" smtClean="0"/>
                        <a:t> activities covered during the day’s training in test environment, with a view on process documentation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As appropriate perform</a:t>
                      </a:r>
                      <a:r>
                        <a:rPr lang="en-US" sz="1050" baseline="0" dirty="0" smtClean="0"/>
                        <a:t> </a:t>
                      </a:r>
                      <a:r>
                        <a:rPr lang="en-US" sz="1050" dirty="0" smtClean="0"/>
                        <a:t>tasks under</a:t>
                      </a:r>
                      <a:r>
                        <a:rPr lang="en-US" sz="1050" baseline="0" dirty="0" smtClean="0"/>
                        <a:t> Trainer supervision </a:t>
                      </a: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aseline="0" dirty="0" smtClean="0"/>
                        <a:t>Master process steps to able to perform tasks in production environment </a:t>
                      </a:r>
                      <a:endParaRPr lang="en-US" sz="1050" dirty="0" smtClean="0"/>
                    </a:p>
                  </a:txBody>
                  <a:tcPr anchor="ctr"/>
                </a:tc>
                <a:tc>
                  <a:txBody>
                    <a:bodyPr/>
                    <a:lstStyle/>
                    <a:p>
                      <a:pPr algn="l">
                        <a:buFont typeface="Arial" pitchFamily="34" charset="0"/>
                        <a:buChar char="•"/>
                      </a:pPr>
                      <a:r>
                        <a:rPr lang="en-US" sz="1050" dirty="0" smtClean="0"/>
                        <a:t>Gradual progression towards</a:t>
                      </a:r>
                      <a:r>
                        <a:rPr lang="en-US" sz="1050" baseline="0" dirty="0" smtClean="0"/>
                        <a:t> performing tasks independently</a:t>
                      </a:r>
                      <a:endParaRPr lang="en-US" sz="1050" dirty="0"/>
                    </a:p>
                  </a:txBody>
                  <a:tcPr anchor="ctr"/>
                </a:tc>
                <a:extLst>
                  <a:ext uri="{0D108BD9-81ED-4DB2-BD59-A6C34878D82A}">
                    <a16:rowId xmlns:a16="http://schemas.microsoft.com/office/drawing/2014/main" val="10003"/>
                  </a:ext>
                </a:extLst>
              </a:tr>
              <a:tr h="1123322">
                <a:tc>
                  <a:txBody>
                    <a:bodyPr/>
                    <a:lstStyle/>
                    <a:p>
                      <a:r>
                        <a:rPr lang="en-US" sz="1050" dirty="0" smtClean="0"/>
                        <a:t>Process Documentation</a:t>
                      </a:r>
                      <a:endParaRPr lang="en-US" sz="105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Finalize list of SOPs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Review SOP (Standard Operating Procedure)</a:t>
                      </a:r>
                      <a:r>
                        <a:rPr lang="en-US" sz="1050" baseline="0" dirty="0" smtClean="0"/>
                        <a:t> </a:t>
                      </a:r>
                      <a:r>
                        <a:rPr lang="en-US" sz="1050" dirty="0" smtClean="0"/>
                        <a:t>document for accuracy; edit jointly with EXL</a:t>
                      </a:r>
                      <a:r>
                        <a:rPr lang="en-US" sz="1050" baseline="0" dirty="0" smtClean="0"/>
                        <a:t> as required</a:t>
                      </a:r>
                      <a:endParaRPr lang="en-US" sz="1050" dirty="0" smtClean="0"/>
                    </a:p>
                    <a:p>
                      <a:pPr algn="l">
                        <a:buFont typeface="Arial" pitchFamily="34" charset="0"/>
                        <a:buChar char="•"/>
                      </a:pPr>
                      <a:endParaRPr lang="en-US" sz="1050" dirty="0" smtClean="0"/>
                    </a:p>
                    <a:p>
                      <a:pPr algn="l">
                        <a:buFont typeface="Arial" pitchFamily="34" charset="0"/>
                        <a:buChar char="•"/>
                      </a:pPr>
                      <a:r>
                        <a:rPr lang="en-US" sz="1050" dirty="0" smtClean="0"/>
                        <a:t>Final</a:t>
                      </a:r>
                      <a:r>
                        <a:rPr lang="en-US" sz="1050" baseline="0" dirty="0" smtClean="0"/>
                        <a:t> sign-off on SOPs</a:t>
                      </a:r>
                      <a:endParaRPr lang="en-US" sz="1050" dirty="0" smtClean="0"/>
                    </a:p>
                    <a:p>
                      <a:pPr algn="l">
                        <a:buFont typeface="Arial" pitchFamily="34" charset="0"/>
                        <a:buChar char="•"/>
                      </a:pPr>
                      <a:endParaRPr lang="en-US" sz="105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Propose list of SOPs to be created,</a:t>
                      </a:r>
                      <a:r>
                        <a:rPr lang="en-US" sz="1050" baseline="0" dirty="0" smtClean="0"/>
                        <a:t> monitor completion</a:t>
                      </a: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Document process steps as described by</a:t>
                      </a:r>
                      <a:r>
                        <a:rPr lang="en-US" sz="1050" baseline="0" dirty="0" smtClean="0"/>
                        <a:t> Trainers and create SOPs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Review content of SOP (SIPOCs, Process Flows, etc..) with Trainers</a:t>
                      </a:r>
                      <a:r>
                        <a:rPr lang="en-US" sz="1050" baseline="0" dirty="0" smtClean="0"/>
                        <a:t> </a:t>
                      </a:r>
                      <a:r>
                        <a:rPr lang="en-US" sz="1050" dirty="0" smtClean="0"/>
                        <a:t>for accuracy</a:t>
                      </a:r>
                      <a:r>
                        <a:rPr lang="en-US" sz="1050" baseline="0" dirty="0" smtClean="0"/>
                        <a:t> </a:t>
                      </a:r>
                    </a:p>
                  </a:txBody>
                  <a:tcPr anchor="ctr"/>
                </a:tc>
                <a:tc>
                  <a:txBody>
                    <a:bodyPr/>
                    <a:lstStyle/>
                    <a:p>
                      <a:pPr algn="l">
                        <a:buFont typeface="Arial" pitchFamily="34" charset="0"/>
                        <a:buChar char="•"/>
                      </a:pPr>
                      <a:r>
                        <a:rPr lang="en-US" sz="1050" dirty="0" smtClean="0"/>
                        <a:t>Comprehensive and accurate</a:t>
                      </a:r>
                      <a:r>
                        <a:rPr lang="en-US" sz="1050" baseline="0" dirty="0" smtClean="0"/>
                        <a:t> documentation</a:t>
                      </a:r>
                    </a:p>
                  </a:txBody>
                  <a:tcPr anchor="ctr"/>
                </a:tc>
                <a:extLst>
                  <a:ext uri="{0D108BD9-81ED-4DB2-BD59-A6C34878D82A}">
                    <a16:rowId xmlns:a16="http://schemas.microsoft.com/office/drawing/2014/main" val="10004"/>
                  </a:ext>
                </a:extLst>
              </a:tr>
              <a:tr h="826595">
                <a:tc>
                  <a:txBody>
                    <a:bodyPr/>
                    <a:lstStyle/>
                    <a:p>
                      <a:r>
                        <a:rPr lang="en-US" sz="1050" dirty="0" smtClean="0"/>
                        <a:t>KT Assessment </a:t>
                      </a:r>
                      <a:endParaRPr lang="en-US" sz="105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Develop questionnaire/test and</a:t>
                      </a:r>
                      <a:r>
                        <a:rPr lang="en-US" sz="1050" baseline="0" dirty="0" smtClean="0"/>
                        <a:t> conduct weekly assessment</a:t>
                      </a:r>
                      <a:r>
                        <a:rPr lang="en-US" sz="1050" dirty="0" smtClean="0"/>
                        <a:t> to evaluate process</a:t>
                      </a:r>
                      <a:r>
                        <a:rPr lang="en-US" sz="1050" baseline="0" dirty="0" smtClean="0"/>
                        <a:t> </a:t>
                      </a:r>
                      <a:r>
                        <a:rPr lang="en-US" sz="1050" dirty="0" smtClean="0"/>
                        <a:t>understanding by EXL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Develop final assessment questionnaire/test to provide criteria for go-live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Complete the</a:t>
                      </a:r>
                      <a:r>
                        <a:rPr lang="en-US" sz="1050" baseline="0" dirty="0" smtClean="0"/>
                        <a:t> assessment within defined time period</a:t>
                      </a:r>
                      <a:r>
                        <a:rPr lang="en-US" sz="1050" dirty="0" smtClean="0"/>
                        <a:t>; scoring above desired threshold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5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dirty="0" smtClean="0"/>
                        <a:t>EXL employees undergo final assessment; facilitated by BSWH</a:t>
                      </a:r>
                      <a:r>
                        <a:rPr lang="en-US" sz="1050" baseline="0" dirty="0" smtClean="0"/>
                        <a:t> </a:t>
                      </a:r>
                      <a:r>
                        <a:rPr lang="en-US" sz="1050" dirty="0" smtClean="0"/>
                        <a:t>trainers</a:t>
                      </a:r>
                    </a:p>
                  </a:txBody>
                  <a:tcPr anchor="ctr"/>
                </a:tc>
                <a:tc>
                  <a:txBody>
                    <a:bodyPr/>
                    <a:lstStyle/>
                    <a:p>
                      <a:pPr algn="l">
                        <a:buFont typeface="Arial" pitchFamily="34" charset="0"/>
                        <a:buChar char="•"/>
                      </a:pPr>
                      <a:r>
                        <a:rPr lang="en-US" sz="1050" dirty="0" smtClean="0"/>
                        <a:t>EXL pass rate above desired quality thresholds </a:t>
                      </a:r>
                      <a:endParaRPr lang="en-US" sz="105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242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KNOWLEDGE TRANSFER APPROACH</a:t>
            </a:r>
          </a:p>
        </p:txBody>
      </p:sp>
      <p:sp>
        <p:nvSpPr>
          <p:cNvPr id="5" name="Rectangle 39"/>
          <p:cNvSpPr>
            <a:spLocks noChangeArrowheads="1"/>
          </p:cNvSpPr>
          <p:nvPr/>
        </p:nvSpPr>
        <p:spPr bwMode="auto">
          <a:xfrm>
            <a:off x="319632" y="4887656"/>
            <a:ext cx="3035959" cy="149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marL="115888" indent="-115888" defTabSz="687388" eaLnBrk="0" hangingPunct="0">
              <a:defRPr sz="1100" b="1">
                <a:solidFill>
                  <a:schemeClr val="tx1"/>
                </a:solidFill>
                <a:latin typeface="Arial" panose="020B0604020202020204" pitchFamily="34" charset="0"/>
              </a:defRPr>
            </a:lvl1pPr>
            <a:lvl2pPr marL="742950" indent="-285750" defTabSz="687388" eaLnBrk="0" hangingPunct="0">
              <a:defRPr sz="1100" b="1">
                <a:solidFill>
                  <a:schemeClr val="tx1"/>
                </a:solidFill>
                <a:latin typeface="Arial" panose="020B0604020202020204" pitchFamily="34" charset="0"/>
              </a:defRPr>
            </a:lvl2pPr>
            <a:lvl3pPr marL="1143000" indent="-228600" defTabSz="687388" eaLnBrk="0" hangingPunct="0">
              <a:defRPr sz="1100" b="1">
                <a:solidFill>
                  <a:schemeClr val="tx1"/>
                </a:solidFill>
                <a:latin typeface="Arial" panose="020B0604020202020204" pitchFamily="34" charset="0"/>
              </a:defRPr>
            </a:lvl3pPr>
            <a:lvl4pPr marL="1600200" indent="-228600" defTabSz="687388" eaLnBrk="0" hangingPunct="0">
              <a:defRPr sz="1100" b="1">
                <a:solidFill>
                  <a:schemeClr val="tx1"/>
                </a:solidFill>
                <a:latin typeface="Arial" panose="020B0604020202020204" pitchFamily="34" charset="0"/>
              </a:defRPr>
            </a:lvl4pPr>
            <a:lvl5pPr marL="2057400" indent="-228600" defTabSz="687388" eaLnBrk="0" hangingPunct="0">
              <a:defRPr sz="1100" b="1">
                <a:solidFill>
                  <a:schemeClr val="tx1"/>
                </a:solidFill>
                <a:latin typeface="Arial" panose="020B0604020202020204" pitchFamily="34" charset="0"/>
              </a:defRPr>
            </a:lvl5pPr>
            <a:lvl6pPr marL="2514600" indent="-228600" defTabSz="687388" eaLnBrk="0" fontAlgn="base" hangingPunct="0">
              <a:spcBef>
                <a:spcPct val="0"/>
              </a:spcBef>
              <a:spcAft>
                <a:spcPct val="0"/>
              </a:spcAft>
              <a:defRPr sz="1100" b="1">
                <a:solidFill>
                  <a:schemeClr val="tx1"/>
                </a:solidFill>
                <a:latin typeface="Arial" panose="020B0604020202020204" pitchFamily="34" charset="0"/>
              </a:defRPr>
            </a:lvl6pPr>
            <a:lvl7pPr marL="2971800" indent="-228600" defTabSz="687388" eaLnBrk="0" fontAlgn="base" hangingPunct="0">
              <a:spcBef>
                <a:spcPct val="0"/>
              </a:spcBef>
              <a:spcAft>
                <a:spcPct val="0"/>
              </a:spcAft>
              <a:defRPr sz="1100" b="1">
                <a:solidFill>
                  <a:schemeClr val="tx1"/>
                </a:solidFill>
                <a:latin typeface="Arial" panose="020B0604020202020204" pitchFamily="34" charset="0"/>
              </a:defRPr>
            </a:lvl7pPr>
            <a:lvl8pPr marL="3429000" indent="-228600" defTabSz="687388" eaLnBrk="0" fontAlgn="base" hangingPunct="0">
              <a:spcBef>
                <a:spcPct val="0"/>
              </a:spcBef>
              <a:spcAft>
                <a:spcPct val="0"/>
              </a:spcAft>
              <a:defRPr sz="1100" b="1">
                <a:solidFill>
                  <a:schemeClr val="tx1"/>
                </a:solidFill>
                <a:latin typeface="Arial" panose="020B0604020202020204" pitchFamily="34" charset="0"/>
              </a:defRPr>
            </a:lvl8pPr>
            <a:lvl9pPr marL="3886200" indent="-228600" defTabSz="687388"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687388" rtl="0" eaLnBrk="0" fontAlgn="auto" latinLnBrk="0" hangingPunct="0">
              <a:lnSpc>
                <a:spcPct val="100000"/>
              </a:lnSpc>
              <a:spcBef>
                <a:spcPct val="30000"/>
              </a:spcBef>
              <a:spcAft>
                <a:spcPct val="1000"/>
              </a:spcAft>
              <a:buClr>
                <a:srgbClr val="000000"/>
              </a:buClr>
              <a:buSzPct val="80000"/>
              <a:buFontTx/>
              <a:buNone/>
              <a:tabLst/>
              <a:defRPr/>
            </a:pPr>
            <a:r>
              <a:rPr kumimoji="0" lang="en-US" altLang="en-US" sz="1400" b="1" i="0" u="none" strike="noStrike" kern="1200" cap="none" spc="0" normalizeH="0" baseline="0" noProof="0" dirty="0">
                <a:ln>
                  <a:noFill/>
                </a:ln>
                <a:solidFill>
                  <a:srgbClr val="7B7B7B"/>
                </a:solidFill>
                <a:effectLst/>
                <a:uLnTx/>
                <a:uFillTx/>
                <a:latin typeface="Arial" panose="020B0604020202020204" pitchFamily="34" charset="0"/>
                <a:ea typeface="+mn-ea"/>
                <a:cs typeface="Arial" panose="020B0604020202020204" pitchFamily="34" charset="0"/>
              </a:rPr>
              <a:t>Pre-Process Training </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lang="en-US" altLang="en-US" sz="1200" b="0" noProof="0" dirty="0" smtClean="0">
                <a:solidFill>
                  <a:srgbClr val="000000"/>
                </a:solidFill>
                <a:cs typeface="Arial" panose="020B0604020202020204" pitchFamily="34" charset="0"/>
              </a:rPr>
              <a:t>Health care orientation</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lang="en-US" altLang="en-US" sz="1200" b="0" noProof="0" dirty="0" smtClean="0">
                <a:solidFill>
                  <a:srgbClr val="000000"/>
                </a:solidFill>
                <a:cs typeface="Arial" panose="020B0604020202020204" pitchFamily="34" charset="0"/>
              </a:rPr>
              <a:t>High skilled and experienced staff to be </a:t>
            </a:r>
            <a:r>
              <a:rPr lang="en-US" altLang="en-US" sz="1200" b="0" noProof="0" dirty="0">
                <a:solidFill>
                  <a:srgbClr val="000000"/>
                </a:solidFill>
                <a:cs typeface="Arial" panose="020B0604020202020204" pitchFamily="34" charset="0"/>
              </a:rPr>
              <a:t>seeded for </a:t>
            </a:r>
            <a:r>
              <a:rPr lang="en-US" altLang="en-US" sz="1200" b="0" dirty="0" smtClean="0">
                <a:solidFill>
                  <a:srgbClr val="000000"/>
                </a:solidFill>
                <a:cs typeface="Arial" panose="020B0604020202020204" pitchFamily="34" charset="0"/>
              </a:rPr>
              <a:t>BSWH</a:t>
            </a:r>
            <a:r>
              <a:rPr lang="en-US" altLang="en-US" sz="1200" b="0" noProof="0" dirty="0" smtClean="0">
                <a:solidFill>
                  <a:srgbClr val="000000"/>
                </a:solidFill>
                <a:cs typeface="Arial" panose="020B0604020202020204" pitchFamily="34" charset="0"/>
              </a:rPr>
              <a:t> </a:t>
            </a:r>
            <a:r>
              <a:rPr lang="en-US" altLang="en-US" sz="1200" b="0" noProof="0" dirty="0">
                <a:solidFill>
                  <a:srgbClr val="000000"/>
                </a:solidFill>
                <a:cs typeface="Arial" panose="020B0604020202020204" pitchFamily="34" charset="0"/>
              </a:rPr>
              <a:t>knowledge transfer </a:t>
            </a:r>
            <a:endParaRPr lang="en-US" altLang="en-US" sz="1200" b="0" dirty="0">
              <a:solidFill>
                <a:srgbClr val="000000"/>
              </a:solidFill>
              <a:cs typeface="Arial" panose="020B0604020202020204" pitchFamily="34" charset="0"/>
            </a:endParaRP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All</a:t>
            </a:r>
            <a:r>
              <a:rPr kumimoji="0" lang="en-US" altLang="en-US"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recorded sessions and documentation shared by </a:t>
            </a:r>
            <a:r>
              <a:rPr kumimoji="0" lang="en-US" altLang="en-US" sz="12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BSWH </a:t>
            </a:r>
            <a:r>
              <a:rPr kumimoji="0" lang="en-US" altLang="en-US"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will be made available to the teams </a:t>
            </a:r>
            <a:endParaRPr kumimoji="0" lang="en-US" altLang="en-US" sz="12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lang="en-US" altLang="en-US" sz="1200" b="0" dirty="0" smtClean="0">
                <a:solidFill>
                  <a:srgbClr val="000000"/>
                </a:solidFill>
                <a:cs typeface="Arial" panose="020B0604020202020204" pitchFamily="34" charset="0"/>
              </a:rPr>
              <a:t>Sandbox environment for the staff to get familiarize with the key system /ERP</a:t>
            </a:r>
            <a:endParaRPr kumimoji="0" lang="en-US" altLang="en-US"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39"/>
          <p:cNvSpPr>
            <a:spLocks noChangeArrowheads="1"/>
          </p:cNvSpPr>
          <p:nvPr/>
        </p:nvSpPr>
        <p:spPr bwMode="auto">
          <a:xfrm>
            <a:off x="319632" y="3132940"/>
            <a:ext cx="2775870" cy="1485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marL="115888" indent="-115888" defTabSz="687388" eaLnBrk="0" hangingPunct="0">
              <a:defRPr sz="1100" b="1">
                <a:solidFill>
                  <a:schemeClr val="tx1"/>
                </a:solidFill>
                <a:latin typeface="Arial" panose="020B0604020202020204" pitchFamily="34" charset="0"/>
              </a:defRPr>
            </a:lvl1pPr>
            <a:lvl2pPr marL="742950" indent="-285750" defTabSz="687388" eaLnBrk="0" hangingPunct="0">
              <a:defRPr sz="1100" b="1">
                <a:solidFill>
                  <a:schemeClr val="tx1"/>
                </a:solidFill>
                <a:latin typeface="Arial" panose="020B0604020202020204" pitchFamily="34" charset="0"/>
              </a:defRPr>
            </a:lvl2pPr>
            <a:lvl3pPr marL="1143000" indent="-228600" defTabSz="687388" eaLnBrk="0" hangingPunct="0">
              <a:defRPr sz="1100" b="1">
                <a:solidFill>
                  <a:schemeClr val="tx1"/>
                </a:solidFill>
                <a:latin typeface="Arial" panose="020B0604020202020204" pitchFamily="34" charset="0"/>
              </a:defRPr>
            </a:lvl3pPr>
            <a:lvl4pPr marL="1600200" indent="-228600" defTabSz="687388" eaLnBrk="0" hangingPunct="0">
              <a:defRPr sz="1100" b="1">
                <a:solidFill>
                  <a:schemeClr val="tx1"/>
                </a:solidFill>
                <a:latin typeface="Arial" panose="020B0604020202020204" pitchFamily="34" charset="0"/>
              </a:defRPr>
            </a:lvl4pPr>
            <a:lvl5pPr marL="2057400" indent="-228600" defTabSz="687388" eaLnBrk="0" hangingPunct="0">
              <a:defRPr sz="1100" b="1">
                <a:solidFill>
                  <a:schemeClr val="tx1"/>
                </a:solidFill>
                <a:latin typeface="Arial" panose="020B0604020202020204" pitchFamily="34" charset="0"/>
              </a:defRPr>
            </a:lvl5pPr>
            <a:lvl6pPr marL="2514600" indent="-228600" defTabSz="687388" eaLnBrk="0" fontAlgn="base" hangingPunct="0">
              <a:spcBef>
                <a:spcPct val="0"/>
              </a:spcBef>
              <a:spcAft>
                <a:spcPct val="0"/>
              </a:spcAft>
              <a:defRPr sz="1100" b="1">
                <a:solidFill>
                  <a:schemeClr val="tx1"/>
                </a:solidFill>
                <a:latin typeface="Arial" panose="020B0604020202020204" pitchFamily="34" charset="0"/>
              </a:defRPr>
            </a:lvl6pPr>
            <a:lvl7pPr marL="2971800" indent="-228600" defTabSz="687388" eaLnBrk="0" fontAlgn="base" hangingPunct="0">
              <a:spcBef>
                <a:spcPct val="0"/>
              </a:spcBef>
              <a:spcAft>
                <a:spcPct val="0"/>
              </a:spcAft>
              <a:defRPr sz="1100" b="1">
                <a:solidFill>
                  <a:schemeClr val="tx1"/>
                </a:solidFill>
                <a:latin typeface="Arial" panose="020B0604020202020204" pitchFamily="34" charset="0"/>
              </a:defRPr>
            </a:lvl7pPr>
            <a:lvl8pPr marL="3429000" indent="-228600" defTabSz="687388" eaLnBrk="0" fontAlgn="base" hangingPunct="0">
              <a:spcBef>
                <a:spcPct val="0"/>
              </a:spcBef>
              <a:spcAft>
                <a:spcPct val="0"/>
              </a:spcAft>
              <a:defRPr sz="1100" b="1">
                <a:solidFill>
                  <a:schemeClr val="tx1"/>
                </a:solidFill>
                <a:latin typeface="Arial" panose="020B0604020202020204" pitchFamily="34" charset="0"/>
              </a:defRPr>
            </a:lvl8pPr>
            <a:lvl9pPr marL="3886200" indent="-228600" defTabSz="687388"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687388" rtl="0" eaLnBrk="0" fontAlgn="auto" latinLnBrk="0" hangingPunct="0">
              <a:lnSpc>
                <a:spcPct val="100000"/>
              </a:lnSpc>
              <a:spcBef>
                <a:spcPct val="30000"/>
              </a:spcBef>
              <a:spcAft>
                <a:spcPct val="1000"/>
              </a:spcAft>
              <a:buClr>
                <a:srgbClr val="000000"/>
              </a:buClr>
              <a:buSzPct val="80000"/>
              <a:buFontTx/>
              <a:buNone/>
              <a:tabLst/>
              <a:defRPr/>
            </a:pPr>
            <a:r>
              <a:rPr kumimoji="0" lang="en-US" altLang="en-US" sz="1400" b="1" i="0" u="none" strike="noStrike" kern="1200" cap="none" spc="0" normalizeH="0" baseline="0" noProof="0" dirty="0">
                <a:ln>
                  <a:noFill/>
                </a:ln>
                <a:solidFill>
                  <a:srgbClr val="CC6600"/>
                </a:solidFill>
                <a:effectLst/>
                <a:uLnTx/>
                <a:uFillTx/>
                <a:latin typeface="Arial" panose="020B0604020202020204" pitchFamily="34" charset="0"/>
                <a:ea typeface="+mn-ea"/>
                <a:cs typeface="Arial" panose="020B0604020202020204" pitchFamily="34" charset="0"/>
              </a:rPr>
              <a:t>Theoretical </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Activity overview – what is the objective, why this activity is done</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Activity lifecycle – inputs to process to output</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Existing </a:t>
            </a:r>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SOPs</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Text Box 83"/>
          <p:cNvSpPr txBox="1">
            <a:spLocks noChangeArrowheads="1"/>
          </p:cNvSpPr>
          <p:nvPr/>
        </p:nvSpPr>
        <p:spPr bwMode="auto">
          <a:xfrm>
            <a:off x="1186130" y="746652"/>
            <a:ext cx="11394150" cy="35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a:spAutoFit/>
          </a:bodyPr>
          <a:lstStyle>
            <a:lvl1pPr eaLnBrk="0" hangingPunct="0">
              <a:defRPr sz="1100" b="1">
                <a:solidFill>
                  <a:schemeClr val="tx1"/>
                </a:solidFill>
                <a:latin typeface="Arial" panose="020B0604020202020204" pitchFamily="34" charset="0"/>
              </a:defRPr>
            </a:lvl1pPr>
            <a:lvl2pPr marL="742950" indent="-285750" eaLnBrk="0" hangingPunct="0">
              <a:defRPr sz="1100" b="1">
                <a:solidFill>
                  <a:schemeClr val="tx1"/>
                </a:solidFill>
                <a:latin typeface="Arial" panose="020B0604020202020204" pitchFamily="34" charset="0"/>
              </a:defRPr>
            </a:lvl2pPr>
            <a:lvl3pPr marL="1143000" indent="-228600" eaLnBrk="0" hangingPunct="0">
              <a:defRPr sz="1100" b="1">
                <a:solidFill>
                  <a:schemeClr val="tx1"/>
                </a:solidFill>
                <a:latin typeface="Arial" panose="020B0604020202020204" pitchFamily="34" charset="0"/>
              </a:defRPr>
            </a:lvl3pPr>
            <a:lvl4pPr marL="1600200" indent="-228600" eaLnBrk="0" hangingPunct="0">
              <a:defRPr sz="1100" b="1">
                <a:solidFill>
                  <a:schemeClr val="tx1"/>
                </a:solidFill>
                <a:latin typeface="Arial" panose="020B0604020202020204" pitchFamily="34" charset="0"/>
              </a:defRPr>
            </a:lvl4pPr>
            <a:lvl5pPr marL="2057400" indent="-228600" eaLnBrk="0" hangingPunct="0">
              <a:defRPr sz="1100" b="1">
                <a:solidFill>
                  <a:schemeClr val="tx1"/>
                </a:solidFill>
                <a:latin typeface="Arial" panose="020B0604020202020204" pitchFamily="34" charset="0"/>
              </a:defRPr>
            </a:lvl5pPr>
            <a:lvl6pPr marL="2514600" indent="-228600" eaLnBrk="0" fontAlgn="base" hangingPunct="0">
              <a:spcBef>
                <a:spcPct val="0"/>
              </a:spcBef>
              <a:spcAft>
                <a:spcPct val="0"/>
              </a:spcAft>
              <a:defRPr sz="1100" b="1">
                <a:solidFill>
                  <a:schemeClr val="tx1"/>
                </a:solidFill>
                <a:latin typeface="Arial" panose="020B0604020202020204" pitchFamily="34" charset="0"/>
              </a:defRPr>
            </a:lvl6pPr>
            <a:lvl7pPr marL="2971800" indent="-228600" eaLnBrk="0" fontAlgn="base" hangingPunct="0">
              <a:spcBef>
                <a:spcPct val="0"/>
              </a:spcBef>
              <a:spcAft>
                <a:spcPct val="0"/>
              </a:spcAft>
              <a:defRPr sz="1100" b="1">
                <a:solidFill>
                  <a:schemeClr val="tx1"/>
                </a:solidFill>
                <a:latin typeface="Arial" panose="020B0604020202020204" pitchFamily="34" charset="0"/>
              </a:defRPr>
            </a:lvl7pPr>
            <a:lvl8pPr marL="3429000" indent="-228600" eaLnBrk="0" fontAlgn="base" hangingPunct="0">
              <a:spcBef>
                <a:spcPct val="0"/>
              </a:spcBef>
              <a:spcAft>
                <a:spcPct val="0"/>
              </a:spcAft>
              <a:defRPr sz="1100" b="1">
                <a:solidFill>
                  <a:schemeClr val="tx1"/>
                </a:solidFill>
                <a:latin typeface="Arial" panose="020B0604020202020204" pitchFamily="34" charset="0"/>
              </a:defRPr>
            </a:lvl8pPr>
            <a:lvl9pPr marL="3886200" indent="-228600"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altLang="en-US" sz="1600" b="0" i="1" u="none" strike="noStrike" kern="0" cap="none" spc="0" normalizeH="0" baseline="0" noProof="0" dirty="0">
                <a:ln>
                  <a:noFill/>
                </a:ln>
                <a:solidFill>
                  <a:srgbClr val="000000"/>
                </a:solidFill>
                <a:effectLst/>
                <a:uLnTx/>
                <a:uFillTx/>
                <a:latin typeface="Arial" panose="020B0604020202020204" pitchFamily="34" charset="0"/>
                <a:ea typeface="+mn-ea"/>
                <a:cs typeface="+mn-cs"/>
              </a:rPr>
              <a:t>Training for each </a:t>
            </a:r>
            <a:r>
              <a:rPr kumimoji="0" lang="en-US" altLang="en-US" sz="1600" b="0" i="1" u="none" strike="noStrike" kern="0" cap="none" spc="0" normalizeH="0" baseline="0" noProof="0" dirty="0" smtClean="0">
                <a:ln>
                  <a:noFill/>
                </a:ln>
                <a:solidFill>
                  <a:srgbClr val="000000"/>
                </a:solidFill>
                <a:effectLst/>
                <a:uLnTx/>
                <a:uFillTx/>
                <a:latin typeface="Arial" panose="020B0604020202020204" pitchFamily="34" charset="0"/>
                <a:ea typeface="+mn-ea"/>
                <a:cs typeface="+mn-cs"/>
              </a:rPr>
              <a:t>process </a:t>
            </a:r>
            <a:r>
              <a:rPr kumimoji="0" lang="en-US" altLang="en-US" sz="1600" b="0" i="1" u="none" strike="noStrike" kern="0" cap="none" spc="0" normalizeH="0" baseline="0" noProof="0" dirty="0">
                <a:ln>
                  <a:noFill/>
                </a:ln>
                <a:solidFill>
                  <a:srgbClr val="000000"/>
                </a:solidFill>
                <a:effectLst/>
                <a:uLnTx/>
                <a:uFillTx/>
                <a:latin typeface="Arial" panose="020B0604020202020204" pitchFamily="34" charset="0"/>
                <a:ea typeface="+mn-ea"/>
                <a:cs typeface="+mn-cs"/>
              </a:rPr>
              <a:t>typically goes through six different steps for an effective knowledge transfer</a:t>
            </a:r>
            <a:endPar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39"/>
          <p:cNvSpPr>
            <a:spLocks noChangeArrowheads="1"/>
          </p:cNvSpPr>
          <p:nvPr/>
        </p:nvSpPr>
        <p:spPr bwMode="auto">
          <a:xfrm>
            <a:off x="682354" y="1450062"/>
            <a:ext cx="3213010" cy="151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marL="115888" indent="-115888" defTabSz="687388" eaLnBrk="0" hangingPunct="0">
              <a:defRPr sz="1100" b="1">
                <a:solidFill>
                  <a:schemeClr val="tx1"/>
                </a:solidFill>
                <a:latin typeface="Arial" panose="020B0604020202020204" pitchFamily="34" charset="0"/>
              </a:defRPr>
            </a:lvl1pPr>
            <a:lvl2pPr marL="742950" indent="-285750" defTabSz="687388" eaLnBrk="0" hangingPunct="0">
              <a:defRPr sz="1100" b="1">
                <a:solidFill>
                  <a:schemeClr val="tx1"/>
                </a:solidFill>
                <a:latin typeface="Arial" panose="020B0604020202020204" pitchFamily="34" charset="0"/>
              </a:defRPr>
            </a:lvl2pPr>
            <a:lvl3pPr marL="1143000" indent="-228600" defTabSz="687388" eaLnBrk="0" hangingPunct="0">
              <a:defRPr sz="1100" b="1">
                <a:solidFill>
                  <a:schemeClr val="tx1"/>
                </a:solidFill>
                <a:latin typeface="Arial" panose="020B0604020202020204" pitchFamily="34" charset="0"/>
              </a:defRPr>
            </a:lvl3pPr>
            <a:lvl4pPr marL="1600200" indent="-228600" defTabSz="687388" eaLnBrk="0" hangingPunct="0">
              <a:defRPr sz="1100" b="1">
                <a:solidFill>
                  <a:schemeClr val="tx1"/>
                </a:solidFill>
                <a:latin typeface="Arial" panose="020B0604020202020204" pitchFamily="34" charset="0"/>
              </a:defRPr>
            </a:lvl4pPr>
            <a:lvl5pPr marL="2057400" indent="-228600" defTabSz="687388" eaLnBrk="0" hangingPunct="0">
              <a:defRPr sz="1100" b="1">
                <a:solidFill>
                  <a:schemeClr val="tx1"/>
                </a:solidFill>
                <a:latin typeface="Arial" panose="020B0604020202020204" pitchFamily="34" charset="0"/>
              </a:defRPr>
            </a:lvl5pPr>
            <a:lvl6pPr marL="2514600" indent="-228600" defTabSz="687388" eaLnBrk="0" fontAlgn="base" hangingPunct="0">
              <a:spcBef>
                <a:spcPct val="0"/>
              </a:spcBef>
              <a:spcAft>
                <a:spcPct val="0"/>
              </a:spcAft>
              <a:defRPr sz="1100" b="1">
                <a:solidFill>
                  <a:schemeClr val="tx1"/>
                </a:solidFill>
                <a:latin typeface="Arial" panose="020B0604020202020204" pitchFamily="34" charset="0"/>
              </a:defRPr>
            </a:lvl6pPr>
            <a:lvl7pPr marL="2971800" indent="-228600" defTabSz="687388" eaLnBrk="0" fontAlgn="base" hangingPunct="0">
              <a:spcBef>
                <a:spcPct val="0"/>
              </a:spcBef>
              <a:spcAft>
                <a:spcPct val="0"/>
              </a:spcAft>
              <a:defRPr sz="1100" b="1">
                <a:solidFill>
                  <a:schemeClr val="tx1"/>
                </a:solidFill>
                <a:latin typeface="Arial" panose="020B0604020202020204" pitchFamily="34" charset="0"/>
              </a:defRPr>
            </a:lvl7pPr>
            <a:lvl8pPr marL="3429000" indent="-228600" defTabSz="687388" eaLnBrk="0" fontAlgn="base" hangingPunct="0">
              <a:spcBef>
                <a:spcPct val="0"/>
              </a:spcBef>
              <a:spcAft>
                <a:spcPct val="0"/>
              </a:spcAft>
              <a:defRPr sz="1100" b="1">
                <a:solidFill>
                  <a:schemeClr val="tx1"/>
                </a:solidFill>
                <a:latin typeface="Arial" panose="020B0604020202020204" pitchFamily="34" charset="0"/>
              </a:defRPr>
            </a:lvl8pPr>
            <a:lvl9pPr marL="3886200" indent="-228600" defTabSz="687388"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687388" rtl="0" eaLnBrk="0" fontAlgn="auto" latinLnBrk="0" hangingPunct="0">
              <a:lnSpc>
                <a:spcPct val="100000"/>
              </a:lnSpc>
              <a:spcBef>
                <a:spcPct val="30000"/>
              </a:spcBef>
              <a:spcAft>
                <a:spcPct val="1000"/>
              </a:spcAft>
              <a:buClr>
                <a:srgbClr val="000000"/>
              </a:buClr>
              <a:buSzPct val="80000"/>
              <a:buFontTx/>
              <a:buNone/>
              <a:tabLst/>
              <a:defRPr/>
            </a:pPr>
            <a:r>
              <a:rPr kumimoji="0" lang="en-US" altLang="en-US" sz="14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Job shadow/ demonstrations</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Side by side observation of live activities</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Training recording to be done by leveraging collaboration tools like MS Teams</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lang="en-US" altLang="en-US" sz="1200" b="0" dirty="0">
                <a:solidFill>
                  <a:srgbClr val="000000"/>
                </a:solidFill>
                <a:cs typeface="Arial" panose="020B0604020202020204" pitchFamily="34" charset="0"/>
              </a:rPr>
              <a:t>Capture tribal </a:t>
            </a:r>
            <a:r>
              <a:rPr lang="en-US" altLang="en-US" sz="1200" b="0" dirty="0" smtClean="0">
                <a:solidFill>
                  <a:srgbClr val="000000"/>
                </a:solidFill>
                <a:cs typeface="Arial" panose="020B0604020202020204" pitchFamily="34" charset="0"/>
              </a:rPr>
              <a:t>knowledge</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SOP’s to be created/validated (step by step) using industry leading digital capture tools</a:t>
            </a:r>
          </a:p>
        </p:txBody>
      </p:sp>
      <p:sp>
        <p:nvSpPr>
          <p:cNvPr id="9" name="Rectangle 39"/>
          <p:cNvSpPr>
            <a:spLocks noChangeArrowheads="1"/>
          </p:cNvSpPr>
          <p:nvPr/>
        </p:nvSpPr>
        <p:spPr bwMode="auto">
          <a:xfrm>
            <a:off x="8165950" y="1382164"/>
            <a:ext cx="4008029" cy="1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marL="115888" indent="-115888" defTabSz="687388" eaLnBrk="0" hangingPunct="0">
              <a:defRPr sz="1100" b="1">
                <a:solidFill>
                  <a:schemeClr val="tx1"/>
                </a:solidFill>
                <a:latin typeface="Arial" panose="020B0604020202020204" pitchFamily="34" charset="0"/>
              </a:defRPr>
            </a:lvl1pPr>
            <a:lvl2pPr marL="742950" indent="-285750" defTabSz="687388" eaLnBrk="0" hangingPunct="0">
              <a:defRPr sz="1100" b="1">
                <a:solidFill>
                  <a:schemeClr val="tx1"/>
                </a:solidFill>
                <a:latin typeface="Arial" panose="020B0604020202020204" pitchFamily="34" charset="0"/>
              </a:defRPr>
            </a:lvl2pPr>
            <a:lvl3pPr marL="1143000" indent="-228600" defTabSz="687388" eaLnBrk="0" hangingPunct="0">
              <a:defRPr sz="1100" b="1">
                <a:solidFill>
                  <a:schemeClr val="tx1"/>
                </a:solidFill>
                <a:latin typeface="Arial" panose="020B0604020202020204" pitchFamily="34" charset="0"/>
              </a:defRPr>
            </a:lvl3pPr>
            <a:lvl4pPr marL="1600200" indent="-228600" defTabSz="687388" eaLnBrk="0" hangingPunct="0">
              <a:defRPr sz="1100" b="1">
                <a:solidFill>
                  <a:schemeClr val="tx1"/>
                </a:solidFill>
                <a:latin typeface="Arial" panose="020B0604020202020204" pitchFamily="34" charset="0"/>
              </a:defRPr>
            </a:lvl4pPr>
            <a:lvl5pPr marL="2057400" indent="-228600" defTabSz="687388" eaLnBrk="0" hangingPunct="0">
              <a:defRPr sz="1100" b="1">
                <a:solidFill>
                  <a:schemeClr val="tx1"/>
                </a:solidFill>
                <a:latin typeface="Arial" panose="020B0604020202020204" pitchFamily="34" charset="0"/>
              </a:defRPr>
            </a:lvl5pPr>
            <a:lvl6pPr marL="2514600" indent="-228600" defTabSz="687388" eaLnBrk="0" fontAlgn="base" hangingPunct="0">
              <a:spcBef>
                <a:spcPct val="0"/>
              </a:spcBef>
              <a:spcAft>
                <a:spcPct val="0"/>
              </a:spcAft>
              <a:defRPr sz="1100" b="1">
                <a:solidFill>
                  <a:schemeClr val="tx1"/>
                </a:solidFill>
                <a:latin typeface="Arial" panose="020B0604020202020204" pitchFamily="34" charset="0"/>
              </a:defRPr>
            </a:lvl6pPr>
            <a:lvl7pPr marL="2971800" indent="-228600" defTabSz="687388" eaLnBrk="0" fontAlgn="base" hangingPunct="0">
              <a:spcBef>
                <a:spcPct val="0"/>
              </a:spcBef>
              <a:spcAft>
                <a:spcPct val="0"/>
              </a:spcAft>
              <a:defRPr sz="1100" b="1">
                <a:solidFill>
                  <a:schemeClr val="tx1"/>
                </a:solidFill>
                <a:latin typeface="Arial" panose="020B0604020202020204" pitchFamily="34" charset="0"/>
              </a:defRPr>
            </a:lvl7pPr>
            <a:lvl8pPr marL="3429000" indent="-228600" defTabSz="687388" eaLnBrk="0" fontAlgn="base" hangingPunct="0">
              <a:spcBef>
                <a:spcPct val="0"/>
              </a:spcBef>
              <a:spcAft>
                <a:spcPct val="0"/>
              </a:spcAft>
              <a:defRPr sz="1100" b="1">
                <a:solidFill>
                  <a:schemeClr val="tx1"/>
                </a:solidFill>
                <a:latin typeface="Arial" panose="020B0604020202020204" pitchFamily="34" charset="0"/>
              </a:defRPr>
            </a:lvl8pPr>
            <a:lvl9pPr marL="3886200" indent="-228600" defTabSz="687388"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687388" rtl="0" eaLnBrk="0" fontAlgn="auto" latinLnBrk="0" hangingPunct="0">
              <a:lnSpc>
                <a:spcPct val="100000"/>
              </a:lnSpc>
              <a:spcBef>
                <a:spcPct val="30000"/>
              </a:spcBef>
              <a:spcAft>
                <a:spcPct val="1000"/>
              </a:spcAft>
              <a:buClr>
                <a:srgbClr val="000000"/>
              </a:buClr>
              <a:buSzPct val="80000"/>
              <a:buFontTx/>
              <a:buNone/>
              <a:tabLst/>
              <a:defRPr/>
            </a:pPr>
            <a:r>
              <a:rPr kumimoji="0" lang="en-US" altLang="en-US" sz="14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Hands on/ practice/ simulations</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Activities to be completed by EXL team under complete SME supervision (Training </a:t>
            </a:r>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en-US" sz="12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1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Simu</a:t>
            </a:r>
            <a:r>
              <a:rPr lang="en-US" altLang="en-US" sz="1200" b="0" dirty="0" err="1" smtClean="0">
                <a:solidFill>
                  <a:srgbClr val="000000"/>
                </a:solidFill>
                <a:cs typeface="Arial" panose="020B0604020202020204" pitchFamily="34" charset="0"/>
              </a:rPr>
              <a:t>lation</a:t>
            </a:r>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environment created by EXL during “Show me” phase)</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Prior period re-performance to be done where activities can’t be done for current period </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SOP’s to be validated step by step &amp; any missing steps to be updated</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Rectangle 39"/>
          <p:cNvSpPr>
            <a:spLocks noChangeArrowheads="1"/>
          </p:cNvSpPr>
          <p:nvPr/>
        </p:nvSpPr>
        <p:spPr bwMode="auto">
          <a:xfrm>
            <a:off x="8874874" y="3183348"/>
            <a:ext cx="3208945" cy="150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marL="115888" indent="-115888" defTabSz="687388" eaLnBrk="0" hangingPunct="0">
              <a:defRPr sz="1100" b="1">
                <a:solidFill>
                  <a:schemeClr val="tx1"/>
                </a:solidFill>
                <a:latin typeface="Arial" panose="020B0604020202020204" pitchFamily="34" charset="0"/>
              </a:defRPr>
            </a:lvl1pPr>
            <a:lvl2pPr marL="742950" indent="-285750" defTabSz="687388" eaLnBrk="0" hangingPunct="0">
              <a:defRPr sz="1100" b="1">
                <a:solidFill>
                  <a:schemeClr val="tx1"/>
                </a:solidFill>
                <a:latin typeface="Arial" panose="020B0604020202020204" pitchFamily="34" charset="0"/>
              </a:defRPr>
            </a:lvl2pPr>
            <a:lvl3pPr marL="1143000" indent="-228600" defTabSz="687388" eaLnBrk="0" hangingPunct="0">
              <a:defRPr sz="1100" b="1">
                <a:solidFill>
                  <a:schemeClr val="tx1"/>
                </a:solidFill>
                <a:latin typeface="Arial" panose="020B0604020202020204" pitchFamily="34" charset="0"/>
              </a:defRPr>
            </a:lvl3pPr>
            <a:lvl4pPr marL="1600200" indent="-228600" defTabSz="687388" eaLnBrk="0" hangingPunct="0">
              <a:defRPr sz="1100" b="1">
                <a:solidFill>
                  <a:schemeClr val="tx1"/>
                </a:solidFill>
                <a:latin typeface="Arial" panose="020B0604020202020204" pitchFamily="34" charset="0"/>
              </a:defRPr>
            </a:lvl4pPr>
            <a:lvl5pPr marL="2057400" indent="-228600" defTabSz="687388" eaLnBrk="0" hangingPunct="0">
              <a:defRPr sz="1100" b="1">
                <a:solidFill>
                  <a:schemeClr val="tx1"/>
                </a:solidFill>
                <a:latin typeface="Arial" panose="020B0604020202020204" pitchFamily="34" charset="0"/>
              </a:defRPr>
            </a:lvl5pPr>
            <a:lvl6pPr marL="2514600" indent="-228600" defTabSz="687388" eaLnBrk="0" fontAlgn="base" hangingPunct="0">
              <a:spcBef>
                <a:spcPct val="0"/>
              </a:spcBef>
              <a:spcAft>
                <a:spcPct val="0"/>
              </a:spcAft>
              <a:defRPr sz="1100" b="1">
                <a:solidFill>
                  <a:schemeClr val="tx1"/>
                </a:solidFill>
                <a:latin typeface="Arial" panose="020B0604020202020204" pitchFamily="34" charset="0"/>
              </a:defRPr>
            </a:lvl6pPr>
            <a:lvl7pPr marL="2971800" indent="-228600" defTabSz="687388" eaLnBrk="0" fontAlgn="base" hangingPunct="0">
              <a:spcBef>
                <a:spcPct val="0"/>
              </a:spcBef>
              <a:spcAft>
                <a:spcPct val="0"/>
              </a:spcAft>
              <a:defRPr sz="1100" b="1">
                <a:solidFill>
                  <a:schemeClr val="tx1"/>
                </a:solidFill>
                <a:latin typeface="Arial" panose="020B0604020202020204" pitchFamily="34" charset="0"/>
              </a:defRPr>
            </a:lvl7pPr>
            <a:lvl8pPr marL="3429000" indent="-228600" defTabSz="687388" eaLnBrk="0" fontAlgn="base" hangingPunct="0">
              <a:spcBef>
                <a:spcPct val="0"/>
              </a:spcBef>
              <a:spcAft>
                <a:spcPct val="0"/>
              </a:spcAft>
              <a:defRPr sz="1100" b="1">
                <a:solidFill>
                  <a:schemeClr val="tx1"/>
                </a:solidFill>
                <a:latin typeface="Arial" panose="020B0604020202020204" pitchFamily="34" charset="0"/>
              </a:defRPr>
            </a:lvl8pPr>
            <a:lvl9pPr marL="3886200" indent="-228600" defTabSz="687388"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687388" rtl="0" eaLnBrk="0" fontAlgn="auto" latinLnBrk="0" hangingPunct="0">
              <a:lnSpc>
                <a:spcPct val="100000"/>
              </a:lnSpc>
              <a:spcBef>
                <a:spcPct val="30000"/>
              </a:spcBef>
              <a:spcAft>
                <a:spcPct val="1000"/>
              </a:spcAft>
              <a:buClr>
                <a:srgbClr val="000000"/>
              </a:buClr>
              <a:buSzPct val="80000"/>
              <a:buFontTx/>
              <a:buNone/>
              <a:tabLst/>
              <a:defRPr/>
            </a:pPr>
            <a:r>
              <a:rPr kumimoji="0" lang="en-US" altLang="en-US" sz="1400" b="1" i="0" u="none" strike="noStrike" kern="1200" cap="none" spc="0" normalizeH="0" baseline="0" noProof="0" dirty="0">
                <a:ln>
                  <a:noFill/>
                </a:ln>
                <a:solidFill>
                  <a:schemeClr val="accent3"/>
                </a:solidFill>
                <a:effectLst/>
                <a:uLnTx/>
                <a:uFillTx/>
                <a:latin typeface="Arial" panose="020B0604020202020204" pitchFamily="34" charset="0"/>
                <a:ea typeface="+mn-ea"/>
                <a:cs typeface="Arial" panose="020B0604020202020204" pitchFamily="34" charset="0"/>
              </a:rPr>
              <a:t>Performance/Documentation - Review</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Review the work done by EXL team and provide feedback</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Review &amp; approve SOPs updated by EXL team</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Guide on best practices and exception scenarios for timely completion of tasks</a:t>
            </a:r>
          </a:p>
        </p:txBody>
      </p:sp>
      <p:sp>
        <p:nvSpPr>
          <p:cNvPr id="11" name="Rectangle 39"/>
          <p:cNvSpPr>
            <a:spLocks noChangeArrowheads="1"/>
          </p:cNvSpPr>
          <p:nvPr/>
        </p:nvSpPr>
        <p:spPr bwMode="auto">
          <a:xfrm>
            <a:off x="9376760" y="4930381"/>
            <a:ext cx="2592330" cy="116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marL="115888" indent="-115888" defTabSz="687388" eaLnBrk="0" hangingPunct="0">
              <a:defRPr sz="1100" b="1">
                <a:solidFill>
                  <a:schemeClr val="tx1"/>
                </a:solidFill>
                <a:latin typeface="Arial" panose="020B0604020202020204" pitchFamily="34" charset="0"/>
              </a:defRPr>
            </a:lvl1pPr>
            <a:lvl2pPr marL="742950" indent="-285750" defTabSz="687388" eaLnBrk="0" hangingPunct="0">
              <a:defRPr sz="1100" b="1">
                <a:solidFill>
                  <a:schemeClr val="tx1"/>
                </a:solidFill>
                <a:latin typeface="Arial" panose="020B0604020202020204" pitchFamily="34" charset="0"/>
              </a:defRPr>
            </a:lvl2pPr>
            <a:lvl3pPr marL="1143000" indent="-228600" defTabSz="687388" eaLnBrk="0" hangingPunct="0">
              <a:defRPr sz="1100" b="1">
                <a:solidFill>
                  <a:schemeClr val="tx1"/>
                </a:solidFill>
                <a:latin typeface="Arial" panose="020B0604020202020204" pitchFamily="34" charset="0"/>
              </a:defRPr>
            </a:lvl3pPr>
            <a:lvl4pPr marL="1600200" indent="-228600" defTabSz="687388" eaLnBrk="0" hangingPunct="0">
              <a:defRPr sz="1100" b="1">
                <a:solidFill>
                  <a:schemeClr val="tx1"/>
                </a:solidFill>
                <a:latin typeface="Arial" panose="020B0604020202020204" pitchFamily="34" charset="0"/>
              </a:defRPr>
            </a:lvl4pPr>
            <a:lvl5pPr marL="2057400" indent="-228600" defTabSz="687388" eaLnBrk="0" hangingPunct="0">
              <a:defRPr sz="1100" b="1">
                <a:solidFill>
                  <a:schemeClr val="tx1"/>
                </a:solidFill>
                <a:latin typeface="Arial" panose="020B0604020202020204" pitchFamily="34" charset="0"/>
              </a:defRPr>
            </a:lvl5pPr>
            <a:lvl6pPr marL="2514600" indent="-228600" defTabSz="687388" eaLnBrk="0" fontAlgn="base" hangingPunct="0">
              <a:spcBef>
                <a:spcPct val="0"/>
              </a:spcBef>
              <a:spcAft>
                <a:spcPct val="0"/>
              </a:spcAft>
              <a:defRPr sz="1100" b="1">
                <a:solidFill>
                  <a:schemeClr val="tx1"/>
                </a:solidFill>
                <a:latin typeface="Arial" panose="020B0604020202020204" pitchFamily="34" charset="0"/>
              </a:defRPr>
            </a:lvl6pPr>
            <a:lvl7pPr marL="2971800" indent="-228600" defTabSz="687388" eaLnBrk="0" fontAlgn="base" hangingPunct="0">
              <a:spcBef>
                <a:spcPct val="0"/>
              </a:spcBef>
              <a:spcAft>
                <a:spcPct val="0"/>
              </a:spcAft>
              <a:defRPr sz="1100" b="1">
                <a:solidFill>
                  <a:schemeClr val="tx1"/>
                </a:solidFill>
                <a:latin typeface="Arial" panose="020B0604020202020204" pitchFamily="34" charset="0"/>
              </a:defRPr>
            </a:lvl7pPr>
            <a:lvl8pPr marL="3429000" indent="-228600" defTabSz="687388" eaLnBrk="0" fontAlgn="base" hangingPunct="0">
              <a:spcBef>
                <a:spcPct val="0"/>
              </a:spcBef>
              <a:spcAft>
                <a:spcPct val="0"/>
              </a:spcAft>
              <a:defRPr sz="1100" b="1">
                <a:solidFill>
                  <a:schemeClr val="tx1"/>
                </a:solidFill>
                <a:latin typeface="Arial" panose="020B0604020202020204" pitchFamily="34" charset="0"/>
              </a:defRPr>
            </a:lvl8pPr>
            <a:lvl9pPr marL="3886200" indent="-228600" defTabSz="687388" eaLnBrk="0" fontAlgn="base" hangingPunct="0">
              <a:spcBef>
                <a:spcPct val="0"/>
              </a:spcBef>
              <a:spcAft>
                <a:spcPct val="0"/>
              </a:spcAft>
              <a:defRPr sz="1100" b="1">
                <a:solidFill>
                  <a:schemeClr val="tx1"/>
                </a:solidFill>
                <a:latin typeface="Arial" panose="020B0604020202020204" pitchFamily="34" charset="0"/>
              </a:defRPr>
            </a:lvl9pPr>
          </a:lstStyle>
          <a:p>
            <a:pPr marL="0" marR="0" lvl="0" indent="0" algn="l" defTabSz="687388" rtl="0" eaLnBrk="0" fontAlgn="auto" latinLnBrk="0" hangingPunct="0">
              <a:lnSpc>
                <a:spcPct val="100000"/>
              </a:lnSpc>
              <a:spcBef>
                <a:spcPct val="30000"/>
              </a:spcBef>
              <a:spcAft>
                <a:spcPct val="1000"/>
              </a:spcAft>
              <a:buClr>
                <a:srgbClr val="000000"/>
              </a:buClr>
              <a:buSzPct val="80000"/>
              <a:buFontTx/>
              <a:buNone/>
              <a:tabLst/>
              <a:defRPr/>
            </a:pPr>
            <a:r>
              <a:rPr kumimoji="0" lang="en-US" altLang="en-US" sz="14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KT Certification</a:t>
            </a:r>
          </a:p>
          <a:p>
            <a:pPr marL="115888" marR="0" lvl="0" indent="-115888" algn="l" defTabSz="687388" rtl="0" eaLnBrk="0" fontAlgn="auto" latinLnBrk="0" hangingPunct="0">
              <a:lnSpc>
                <a:spcPct val="100000"/>
              </a:lnSpc>
              <a:spcBef>
                <a:spcPct val="30000"/>
              </a:spcBef>
              <a:spcAft>
                <a:spcPct val="1000"/>
              </a:spcAft>
              <a:buClr>
                <a:srgbClr val="000000"/>
              </a:buClr>
              <a:buSzPct val="80000"/>
              <a:buFont typeface="Wingdings 2" panose="05020102010507070707" pitchFamily="18" charset="2"/>
              <a:buChar char="¡"/>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Conduct online weekly assessments of the KT team, simpler teach back sessions initially to more intensive activity performance / re-performance reviews</a:t>
            </a:r>
            <a:b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b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12" name="Group 11"/>
          <p:cNvGrpSpPr/>
          <p:nvPr/>
        </p:nvGrpSpPr>
        <p:grpSpPr>
          <a:xfrm>
            <a:off x="3323901" y="1705969"/>
            <a:ext cx="5205145" cy="4937079"/>
            <a:chOff x="3474029" y="1658136"/>
            <a:chExt cx="5205145" cy="4959311"/>
          </a:xfrm>
        </p:grpSpPr>
        <p:grpSp>
          <p:nvGrpSpPr>
            <p:cNvPr id="13" name="Group 12"/>
            <p:cNvGrpSpPr/>
            <p:nvPr/>
          </p:nvGrpSpPr>
          <p:grpSpPr>
            <a:xfrm>
              <a:off x="3812047" y="1964134"/>
              <a:ext cx="4507295" cy="4205246"/>
              <a:chOff x="3081058" y="1470416"/>
              <a:chExt cx="6009726" cy="5606994"/>
            </a:xfrm>
          </p:grpSpPr>
          <p:grpSp>
            <p:nvGrpSpPr>
              <p:cNvPr id="25" name="Group 24"/>
              <p:cNvGrpSpPr/>
              <p:nvPr/>
            </p:nvGrpSpPr>
            <p:grpSpPr>
              <a:xfrm>
                <a:off x="3376646" y="4994723"/>
                <a:ext cx="4436032" cy="2082687"/>
                <a:chOff x="3376646" y="4994723"/>
                <a:chExt cx="4436032" cy="2082687"/>
              </a:xfrm>
            </p:grpSpPr>
            <p:sp>
              <p:nvSpPr>
                <p:cNvPr id="53" name="Oval 52"/>
                <p:cNvSpPr/>
                <p:nvPr/>
              </p:nvSpPr>
              <p:spPr>
                <a:xfrm rot="18900000">
                  <a:off x="3376646" y="5986517"/>
                  <a:ext cx="2082687" cy="123122"/>
                </a:xfrm>
                <a:prstGeom prst="ellipse">
                  <a:avLst/>
                </a:prstGeom>
                <a:gradFill flip="none" rotWithShape="1">
                  <a:gsLst>
                    <a:gs pos="0">
                      <a:srgbClr val="000000">
                        <a:alpha val="50000"/>
                      </a:srgbClr>
                    </a:gs>
                    <a:gs pos="99000">
                      <a:srgbClr val="000000">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srgbClr val="FFFFFF"/>
                    </a:solidFill>
                    <a:effectLst/>
                    <a:uLnTx/>
                    <a:uFillTx/>
                    <a:latin typeface="Arial"/>
                    <a:ea typeface="+mn-ea"/>
                    <a:cs typeface="+mn-cs"/>
                  </a:endParaRPr>
                </a:p>
              </p:txBody>
            </p:sp>
            <p:sp>
              <p:nvSpPr>
                <p:cNvPr id="54" name="Oval 53"/>
                <p:cNvSpPr/>
                <p:nvPr/>
              </p:nvSpPr>
              <p:spPr>
                <a:xfrm rot="2700000" flipH="1">
                  <a:off x="6709773" y="5974506"/>
                  <a:ext cx="2082687" cy="123122"/>
                </a:xfrm>
                <a:prstGeom prst="ellipse">
                  <a:avLst/>
                </a:prstGeom>
                <a:gradFill flip="none" rotWithShape="1">
                  <a:gsLst>
                    <a:gs pos="0">
                      <a:srgbClr val="000000">
                        <a:alpha val="50000"/>
                      </a:srgbClr>
                    </a:gs>
                    <a:gs pos="99000">
                      <a:srgbClr val="000000">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26" name="Group 25"/>
              <p:cNvGrpSpPr/>
              <p:nvPr/>
            </p:nvGrpSpPr>
            <p:grpSpPr>
              <a:xfrm>
                <a:off x="3081058" y="1470416"/>
                <a:ext cx="6009726" cy="5063592"/>
                <a:chOff x="3081058" y="1470416"/>
                <a:chExt cx="6009726" cy="5063592"/>
              </a:xfrm>
            </p:grpSpPr>
            <p:grpSp>
              <p:nvGrpSpPr>
                <p:cNvPr id="27" name="Group 26"/>
                <p:cNvGrpSpPr/>
                <p:nvPr/>
              </p:nvGrpSpPr>
              <p:grpSpPr>
                <a:xfrm>
                  <a:off x="3101216" y="1470416"/>
                  <a:ext cx="5989568" cy="5063592"/>
                  <a:chOff x="3101216" y="897204"/>
                  <a:chExt cx="5989568" cy="5063592"/>
                </a:xfrm>
              </p:grpSpPr>
              <p:grpSp>
                <p:nvGrpSpPr>
                  <p:cNvPr id="35" name="Group 34"/>
                  <p:cNvGrpSpPr/>
                  <p:nvPr/>
                </p:nvGrpSpPr>
                <p:grpSpPr>
                  <a:xfrm>
                    <a:off x="3101216" y="3858240"/>
                    <a:ext cx="1873140" cy="2102556"/>
                    <a:chOff x="3101216" y="3858240"/>
                    <a:chExt cx="1873140" cy="2102556"/>
                  </a:xfrm>
                </p:grpSpPr>
                <p:sp>
                  <p:nvSpPr>
                    <p:cNvPr id="51" name="Freeform 50"/>
                    <p:cNvSpPr/>
                    <p:nvPr/>
                  </p:nvSpPr>
                  <p:spPr>
                    <a:xfrm rot="4080000">
                      <a:off x="4033414" y="4227865"/>
                      <a:ext cx="1264354" cy="525103"/>
                    </a:xfrm>
                    <a:custGeom>
                      <a:avLst/>
                      <a:gdLst>
                        <a:gd name="connsiteX0" fmla="*/ 0 w 910971"/>
                        <a:gd name="connsiteY0" fmla="*/ 298723 h 378338"/>
                        <a:gd name="connsiteX1" fmla="*/ 82968 w 910971"/>
                        <a:gd name="connsiteY1" fmla="*/ 93370 h 378338"/>
                        <a:gd name="connsiteX2" fmla="*/ 141370 w 910971"/>
                        <a:gd name="connsiteY2" fmla="*/ 113604 h 378338"/>
                        <a:gd name="connsiteX3" fmla="*/ 301608 w 910971"/>
                        <a:gd name="connsiteY3" fmla="*/ 147354 h 378338"/>
                        <a:gd name="connsiteX4" fmla="*/ 357383 w 910971"/>
                        <a:gd name="connsiteY4" fmla="*/ 150591 h 378338"/>
                        <a:gd name="connsiteX5" fmla="*/ 444726 w 910971"/>
                        <a:gd name="connsiteY5" fmla="*/ 0 h 378338"/>
                        <a:gd name="connsiteX6" fmla="*/ 531954 w 910971"/>
                        <a:gd name="connsiteY6" fmla="*/ 150393 h 378338"/>
                        <a:gd name="connsiteX7" fmla="*/ 619838 w 910971"/>
                        <a:gd name="connsiteY7" fmla="*/ 142535 h 378338"/>
                        <a:gd name="connsiteX8" fmla="*/ 773009 w 910971"/>
                        <a:gd name="connsiteY8" fmla="*/ 106013 h 378338"/>
                        <a:gd name="connsiteX9" fmla="*/ 824432 w 910971"/>
                        <a:gd name="connsiteY9" fmla="*/ 87026 h 378338"/>
                        <a:gd name="connsiteX10" fmla="*/ 910971 w 910971"/>
                        <a:gd name="connsiteY10" fmla="*/ 290899 h 378338"/>
                        <a:gd name="connsiteX11" fmla="*/ 839611 w 910971"/>
                        <a:gd name="connsiteY11" fmla="*/ 317248 h 378338"/>
                        <a:gd name="connsiteX12" fmla="*/ 79827 w 910971"/>
                        <a:gd name="connsiteY12" fmla="*/ 326380 h 37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971" h="378338">
                          <a:moveTo>
                            <a:pt x="0" y="298723"/>
                          </a:moveTo>
                          <a:lnTo>
                            <a:pt x="82968" y="93370"/>
                          </a:lnTo>
                          <a:lnTo>
                            <a:pt x="141370" y="113604"/>
                          </a:lnTo>
                          <a:cubicBezTo>
                            <a:pt x="194506" y="129042"/>
                            <a:pt x="248052" y="140236"/>
                            <a:pt x="301608" y="147354"/>
                          </a:cubicBezTo>
                          <a:lnTo>
                            <a:pt x="357383" y="150591"/>
                          </a:lnTo>
                          <a:lnTo>
                            <a:pt x="444726" y="0"/>
                          </a:lnTo>
                          <a:lnTo>
                            <a:pt x="531954" y="150393"/>
                          </a:lnTo>
                          <a:lnTo>
                            <a:pt x="619838" y="142535"/>
                          </a:lnTo>
                          <a:cubicBezTo>
                            <a:pt x="671824" y="134038"/>
                            <a:pt x="723015" y="121806"/>
                            <a:pt x="773009" y="106013"/>
                          </a:cubicBezTo>
                          <a:lnTo>
                            <a:pt x="824432" y="87026"/>
                          </a:lnTo>
                          <a:lnTo>
                            <a:pt x="910971" y="290899"/>
                          </a:lnTo>
                          <a:lnTo>
                            <a:pt x="839611" y="317248"/>
                          </a:lnTo>
                          <a:cubicBezTo>
                            <a:pt x="599061" y="393242"/>
                            <a:pt x="335487" y="400662"/>
                            <a:pt x="79827" y="326380"/>
                          </a:cubicBezTo>
                          <a:close/>
                        </a:path>
                      </a:pathLst>
                    </a:custGeom>
                    <a:solidFill>
                      <a:schemeClr val="bg1">
                        <a:lumMod val="50000"/>
                      </a:scheme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52" name="Freeform 51"/>
                    <p:cNvSpPr/>
                    <p:nvPr/>
                  </p:nvSpPr>
                  <p:spPr>
                    <a:xfrm>
                      <a:off x="3101216" y="3961233"/>
                      <a:ext cx="1873140" cy="1999563"/>
                    </a:xfrm>
                    <a:custGeom>
                      <a:avLst/>
                      <a:gdLst>
                        <a:gd name="connsiteX0" fmla="*/ 0 w 1349603"/>
                        <a:gd name="connsiteY0" fmla="*/ 0 h 1440691"/>
                        <a:gd name="connsiteX1" fmla="*/ 847089 w 1349603"/>
                        <a:gd name="connsiteY1" fmla="*/ 0 h 1440691"/>
                        <a:gd name="connsiteX2" fmla="*/ 851350 w 1349603"/>
                        <a:gd name="connsiteY2" fmla="*/ 84374 h 1440691"/>
                        <a:gd name="connsiteX3" fmla="*/ 1144437 w 1349603"/>
                        <a:gd name="connsiteY3" fmla="*/ 785412 h 1440691"/>
                        <a:gd name="connsiteX4" fmla="*/ 1195599 w 1349603"/>
                        <a:gd name="connsiteY4" fmla="*/ 841706 h 1440691"/>
                        <a:gd name="connsiteX5" fmla="*/ 1349602 w 1349603"/>
                        <a:gd name="connsiteY5" fmla="*/ 687703 h 1440691"/>
                        <a:gd name="connsiteX6" fmla="*/ 1349603 w 1349603"/>
                        <a:gd name="connsiteY6" fmla="*/ 687705 h 1440691"/>
                        <a:gd name="connsiteX7" fmla="*/ 596617 w 1349603"/>
                        <a:gd name="connsiteY7" fmla="*/ 1440691 h 1440691"/>
                        <a:gd name="connsiteX8" fmla="*/ 490782 w 1349603"/>
                        <a:gd name="connsiteY8" fmla="*/ 1324242 h 1440691"/>
                        <a:gd name="connsiteX9" fmla="*/ 8634 w 1349603"/>
                        <a:gd name="connsiteY9" fmla="*/ 170985 h 144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603" h="1440691">
                          <a:moveTo>
                            <a:pt x="0" y="0"/>
                          </a:moveTo>
                          <a:lnTo>
                            <a:pt x="847089" y="0"/>
                          </a:lnTo>
                          <a:lnTo>
                            <a:pt x="851350" y="84374"/>
                          </a:lnTo>
                          <a:cubicBezTo>
                            <a:pt x="878249" y="349244"/>
                            <a:pt x="983865" y="590846"/>
                            <a:pt x="1144437" y="785412"/>
                          </a:cubicBezTo>
                          <a:lnTo>
                            <a:pt x="1195599" y="841706"/>
                          </a:lnTo>
                          <a:lnTo>
                            <a:pt x="1349602" y="687703"/>
                          </a:lnTo>
                          <a:lnTo>
                            <a:pt x="1349603" y="687705"/>
                          </a:lnTo>
                          <a:lnTo>
                            <a:pt x="596617" y="1440691"/>
                          </a:lnTo>
                          <a:lnTo>
                            <a:pt x="490782" y="1324242"/>
                          </a:lnTo>
                          <a:cubicBezTo>
                            <a:pt x="226631" y="1004166"/>
                            <a:pt x="52885" y="606717"/>
                            <a:pt x="8634" y="170985"/>
                          </a:cubicBezTo>
                          <a:close/>
                        </a:path>
                      </a:pathLst>
                    </a:custGeom>
                    <a:solidFill>
                      <a:schemeClr val="bg1">
                        <a:lumMod val="50000"/>
                      </a:scheme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grpSp>
              <p:grpSp>
                <p:nvGrpSpPr>
                  <p:cNvPr id="36" name="Group 35"/>
                  <p:cNvGrpSpPr/>
                  <p:nvPr/>
                </p:nvGrpSpPr>
                <p:grpSpPr>
                  <a:xfrm>
                    <a:off x="3101216" y="1823182"/>
                    <a:ext cx="2089324" cy="1999564"/>
                    <a:chOff x="3101216" y="1823182"/>
                    <a:chExt cx="2089324" cy="1999564"/>
                  </a:xfrm>
                </p:grpSpPr>
                <p:sp>
                  <p:nvSpPr>
                    <p:cNvPr id="49" name="Freeform 48"/>
                    <p:cNvSpPr/>
                    <p:nvPr/>
                  </p:nvSpPr>
                  <p:spPr>
                    <a:xfrm rot="2700000">
                      <a:off x="4255800" y="2731439"/>
                      <a:ext cx="701391" cy="1168089"/>
                    </a:xfrm>
                    <a:custGeom>
                      <a:avLst/>
                      <a:gdLst>
                        <a:gd name="connsiteX0" fmla="*/ 0 w 505354"/>
                        <a:gd name="connsiteY0" fmla="*/ 0 h 841612"/>
                        <a:gd name="connsiteX1" fmla="*/ 221480 w 505354"/>
                        <a:gd name="connsiteY1" fmla="*/ 0 h 841612"/>
                        <a:gd name="connsiteX2" fmla="*/ 224094 w 505354"/>
                        <a:gd name="connsiteY2" fmla="*/ 54753 h 841612"/>
                        <a:gd name="connsiteX3" fmla="*/ 250324 w 505354"/>
                        <a:gd name="connsiteY3" fmla="*/ 210018 h 841612"/>
                        <a:gd name="connsiteX4" fmla="*/ 271592 w 505354"/>
                        <a:gd name="connsiteY4" fmla="*/ 275902 h 841612"/>
                        <a:gd name="connsiteX5" fmla="*/ 443706 w 505354"/>
                        <a:gd name="connsiteY5" fmla="*/ 300440 h 841612"/>
                        <a:gd name="connsiteX6" fmla="*/ 336975 w 505354"/>
                        <a:gd name="connsiteY6" fmla="*/ 437610 h 841612"/>
                        <a:gd name="connsiteX7" fmla="*/ 370230 w 505354"/>
                        <a:gd name="connsiteY7" fmla="*/ 504835 h 841612"/>
                        <a:gd name="connsiteX8" fmla="*/ 463907 w 505354"/>
                        <a:gd name="connsiteY8" fmla="*/ 639147 h 841612"/>
                        <a:gd name="connsiteX9" fmla="*/ 505354 w 505354"/>
                        <a:gd name="connsiteY9" fmla="*/ 685001 h 841612"/>
                        <a:gd name="connsiteX10" fmla="*/ 348743 w 505354"/>
                        <a:gd name="connsiteY10" fmla="*/ 841612 h 841612"/>
                        <a:gd name="connsiteX11" fmla="*/ 292093 w 505354"/>
                        <a:gd name="connsiteY11" fmla="*/ 778936 h 841612"/>
                        <a:gd name="connsiteX12" fmla="*/ 3627 w 505354"/>
                        <a:gd name="connsiteY12" fmla="*/ 75983 h 84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5354" h="841612">
                          <a:moveTo>
                            <a:pt x="0" y="0"/>
                          </a:moveTo>
                          <a:lnTo>
                            <a:pt x="221480" y="0"/>
                          </a:lnTo>
                          <a:lnTo>
                            <a:pt x="224094" y="54753"/>
                          </a:lnTo>
                          <a:cubicBezTo>
                            <a:pt x="229091" y="106944"/>
                            <a:pt x="237834" y="158845"/>
                            <a:pt x="250324" y="210018"/>
                          </a:cubicBezTo>
                          <a:lnTo>
                            <a:pt x="271592" y="275902"/>
                          </a:lnTo>
                          <a:lnTo>
                            <a:pt x="443706" y="300440"/>
                          </a:lnTo>
                          <a:lnTo>
                            <a:pt x="336975" y="437610"/>
                          </a:lnTo>
                          <a:lnTo>
                            <a:pt x="370230" y="504835"/>
                          </a:lnTo>
                          <a:cubicBezTo>
                            <a:pt x="397709" y="551351"/>
                            <a:pt x="428934" y="596268"/>
                            <a:pt x="463907" y="639147"/>
                          </a:cubicBezTo>
                          <a:lnTo>
                            <a:pt x="505354" y="685001"/>
                          </a:lnTo>
                          <a:lnTo>
                            <a:pt x="348743" y="841612"/>
                          </a:lnTo>
                          <a:lnTo>
                            <a:pt x="292093" y="778936"/>
                          </a:lnTo>
                          <a:cubicBezTo>
                            <a:pt x="123821" y="572623"/>
                            <a:pt x="27666" y="327104"/>
                            <a:pt x="3627" y="75983"/>
                          </a:cubicBezTo>
                          <a:close/>
                        </a:path>
                      </a:pathLst>
                    </a:custGeom>
                    <a:solidFill>
                      <a:srgbClr val="CC6600"/>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50" name="Freeform 49"/>
                    <p:cNvSpPr/>
                    <p:nvPr/>
                  </p:nvSpPr>
                  <p:spPr>
                    <a:xfrm>
                      <a:off x="3101216" y="1823182"/>
                      <a:ext cx="1873140" cy="1999564"/>
                    </a:xfrm>
                    <a:custGeom>
                      <a:avLst/>
                      <a:gdLst>
                        <a:gd name="connsiteX0" fmla="*/ 596617 w 1349603"/>
                        <a:gd name="connsiteY0" fmla="*/ 0 h 1440692"/>
                        <a:gd name="connsiteX1" fmla="*/ 1349603 w 1349603"/>
                        <a:gd name="connsiteY1" fmla="*/ 752986 h 1440692"/>
                        <a:gd name="connsiteX2" fmla="*/ 1349603 w 1349603"/>
                        <a:gd name="connsiteY2" fmla="*/ 752986 h 1440692"/>
                        <a:gd name="connsiteX3" fmla="*/ 1195600 w 1349603"/>
                        <a:gd name="connsiteY3" fmla="*/ 598984 h 1440692"/>
                        <a:gd name="connsiteX4" fmla="*/ 1144437 w 1349603"/>
                        <a:gd name="connsiteY4" fmla="*/ 655276 h 1440692"/>
                        <a:gd name="connsiteX5" fmla="*/ 851350 w 1349603"/>
                        <a:gd name="connsiteY5" fmla="*/ 1356316 h 1440692"/>
                        <a:gd name="connsiteX6" fmla="*/ 847089 w 1349603"/>
                        <a:gd name="connsiteY6" fmla="*/ 1440692 h 1440692"/>
                        <a:gd name="connsiteX7" fmla="*/ 1064883 w 1349603"/>
                        <a:gd name="connsiteY7" fmla="*/ 1440692 h 1440692"/>
                        <a:gd name="connsiteX8" fmla="*/ 1064883 w 1349603"/>
                        <a:gd name="connsiteY8" fmla="*/ 1440692 h 1440692"/>
                        <a:gd name="connsiteX9" fmla="*/ 0 w 1349603"/>
                        <a:gd name="connsiteY9" fmla="*/ 1440692 h 1440692"/>
                        <a:gd name="connsiteX10" fmla="*/ 8634 w 1349603"/>
                        <a:gd name="connsiteY10" fmla="*/ 1269706 h 1440692"/>
                        <a:gd name="connsiteX11" fmla="*/ 490782 w 1349603"/>
                        <a:gd name="connsiteY11" fmla="*/ 116449 h 14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9603" h="1440692">
                          <a:moveTo>
                            <a:pt x="596617" y="0"/>
                          </a:moveTo>
                          <a:lnTo>
                            <a:pt x="1349603" y="752986"/>
                          </a:lnTo>
                          <a:lnTo>
                            <a:pt x="1349603" y="752986"/>
                          </a:lnTo>
                          <a:lnTo>
                            <a:pt x="1195600" y="598984"/>
                          </a:lnTo>
                          <a:lnTo>
                            <a:pt x="1144437" y="655276"/>
                          </a:lnTo>
                          <a:cubicBezTo>
                            <a:pt x="983866" y="849844"/>
                            <a:pt x="878249" y="1091444"/>
                            <a:pt x="851350" y="1356316"/>
                          </a:cubicBezTo>
                          <a:lnTo>
                            <a:pt x="847089" y="1440692"/>
                          </a:lnTo>
                          <a:lnTo>
                            <a:pt x="1064883" y="1440692"/>
                          </a:lnTo>
                          <a:lnTo>
                            <a:pt x="1064883" y="1440692"/>
                          </a:lnTo>
                          <a:lnTo>
                            <a:pt x="0" y="1440692"/>
                          </a:lnTo>
                          <a:lnTo>
                            <a:pt x="8634" y="1269706"/>
                          </a:lnTo>
                          <a:cubicBezTo>
                            <a:pt x="52885" y="833974"/>
                            <a:pt x="226631" y="436525"/>
                            <a:pt x="490782" y="116449"/>
                          </a:cubicBezTo>
                          <a:close/>
                        </a:path>
                      </a:pathLst>
                    </a:custGeom>
                    <a:solidFill>
                      <a:srgbClr val="CC6600"/>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grpSp>
              <p:grpSp>
                <p:nvGrpSpPr>
                  <p:cNvPr id="37" name="Group 36"/>
                  <p:cNvGrpSpPr/>
                  <p:nvPr/>
                </p:nvGrpSpPr>
                <p:grpSpPr>
                  <a:xfrm>
                    <a:off x="4027195" y="897204"/>
                    <a:ext cx="2102554" cy="1826931"/>
                    <a:chOff x="4027195" y="897204"/>
                    <a:chExt cx="2102554" cy="1826931"/>
                  </a:xfrm>
                </p:grpSpPr>
                <p:sp>
                  <p:nvSpPr>
                    <p:cNvPr id="47" name="Freeform 46"/>
                    <p:cNvSpPr/>
                    <p:nvPr/>
                  </p:nvSpPr>
                  <p:spPr>
                    <a:xfrm rot="9480000">
                      <a:off x="4865395" y="2199031"/>
                      <a:ext cx="1264354" cy="525104"/>
                    </a:xfrm>
                    <a:custGeom>
                      <a:avLst/>
                      <a:gdLst>
                        <a:gd name="connsiteX0" fmla="*/ 0 w 910971"/>
                        <a:gd name="connsiteY0" fmla="*/ 298724 h 378339"/>
                        <a:gd name="connsiteX1" fmla="*/ 82968 w 910971"/>
                        <a:gd name="connsiteY1" fmla="*/ 93370 h 378339"/>
                        <a:gd name="connsiteX2" fmla="*/ 141372 w 910971"/>
                        <a:gd name="connsiteY2" fmla="*/ 113606 h 378339"/>
                        <a:gd name="connsiteX3" fmla="*/ 301610 w 910971"/>
                        <a:gd name="connsiteY3" fmla="*/ 147356 h 378339"/>
                        <a:gd name="connsiteX4" fmla="*/ 357380 w 910971"/>
                        <a:gd name="connsiteY4" fmla="*/ 150592 h 378339"/>
                        <a:gd name="connsiteX5" fmla="*/ 444724 w 910971"/>
                        <a:gd name="connsiteY5" fmla="*/ 0 h 378339"/>
                        <a:gd name="connsiteX6" fmla="*/ 531953 w 910971"/>
                        <a:gd name="connsiteY6" fmla="*/ 150395 h 378339"/>
                        <a:gd name="connsiteX7" fmla="*/ 619840 w 910971"/>
                        <a:gd name="connsiteY7" fmla="*/ 142536 h 378339"/>
                        <a:gd name="connsiteX8" fmla="*/ 773012 w 910971"/>
                        <a:gd name="connsiteY8" fmla="*/ 106014 h 378339"/>
                        <a:gd name="connsiteX9" fmla="*/ 824433 w 910971"/>
                        <a:gd name="connsiteY9" fmla="*/ 87027 h 378339"/>
                        <a:gd name="connsiteX10" fmla="*/ 910971 w 910971"/>
                        <a:gd name="connsiteY10" fmla="*/ 290901 h 378339"/>
                        <a:gd name="connsiteX11" fmla="*/ 839613 w 910971"/>
                        <a:gd name="connsiteY11" fmla="*/ 317250 h 378339"/>
                        <a:gd name="connsiteX12" fmla="*/ 79829 w 910971"/>
                        <a:gd name="connsiteY12" fmla="*/ 326381 h 37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971" h="378339">
                          <a:moveTo>
                            <a:pt x="0" y="298724"/>
                          </a:moveTo>
                          <a:lnTo>
                            <a:pt x="82968" y="93370"/>
                          </a:lnTo>
                          <a:lnTo>
                            <a:pt x="141372" y="113606"/>
                          </a:lnTo>
                          <a:cubicBezTo>
                            <a:pt x="194507" y="129044"/>
                            <a:pt x="248054" y="140237"/>
                            <a:pt x="301610" y="147356"/>
                          </a:cubicBezTo>
                          <a:lnTo>
                            <a:pt x="357380" y="150592"/>
                          </a:lnTo>
                          <a:lnTo>
                            <a:pt x="444724" y="0"/>
                          </a:lnTo>
                          <a:lnTo>
                            <a:pt x="531953" y="150395"/>
                          </a:lnTo>
                          <a:lnTo>
                            <a:pt x="619840" y="142536"/>
                          </a:lnTo>
                          <a:cubicBezTo>
                            <a:pt x="671826" y="134039"/>
                            <a:pt x="723017" y="121808"/>
                            <a:pt x="773012" y="106014"/>
                          </a:cubicBezTo>
                          <a:lnTo>
                            <a:pt x="824433" y="87027"/>
                          </a:lnTo>
                          <a:lnTo>
                            <a:pt x="910971" y="290901"/>
                          </a:lnTo>
                          <a:lnTo>
                            <a:pt x="839613" y="317250"/>
                          </a:lnTo>
                          <a:cubicBezTo>
                            <a:pt x="599062" y="393243"/>
                            <a:pt x="335490" y="400664"/>
                            <a:pt x="79829" y="326381"/>
                          </a:cubicBezTo>
                          <a:close/>
                        </a:path>
                      </a:pathLst>
                    </a:custGeom>
                    <a:solidFill>
                      <a:schemeClr val="accent1"/>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48" name="Freeform 47"/>
                    <p:cNvSpPr/>
                    <p:nvPr/>
                  </p:nvSpPr>
                  <p:spPr>
                    <a:xfrm>
                      <a:off x="4027195" y="897204"/>
                      <a:ext cx="1999563" cy="1659396"/>
                    </a:xfrm>
                    <a:custGeom>
                      <a:avLst/>
                      <a:gdLst>
                        <a:gd name="connsiteX0" fmla="*/ 1440691 w 1440691"/>
                        <a:gd name="connsiteY0" fmla="*/ 0 h 1195600"/>
                        <a:gd name="connsiteX1" fmla="*/ 1440691 w 1440691"/>
                        <a:gd name="connsiteY1" fmla="*/ 1064883 h 1195600"/>
                        <a:gd name="connsiteX2" fmla="*/ 1440690 w 1440691"/>
                        <a:gd name="connsiteY2" fmla="*/ 1064883 h 1195600"/>
                        <a:gd name="connsiteX3" fmla="*/ 1440690 w 1440691"/>
                        <a:gd name="connsiteY3" fmla="*/ 847092 h 1195600"/>
                        <a:gd name="connsiteX4" fmla="*/ 1356313 w 1440691"/>
                        <a:gd name="connsiteY4" fmla="*/ 851353 h 1195600"/>
                        <a:gd name="connsiteX5" fmla="*/ 655274 w 1440691"/>
                        <a:gd name="connsiteY5" fmla="*/ 1144439 h 1195600"/>
                        <a:gd name="connsiteX6" fmla="*/ 598984 w 1440691"/>
                        <a:gd name="connsiteY6" fmla="*/ 1195600 h 1195600"/>
                        <a:gd name="connsiteX7" fmla="*/ 0 w 1440691"/>
                        <a:gd name="connsiteY7" fmla="*/ 596617 h 1195600"/>
                        <a:gd name="connsiteX8" fmla="*/ 116448 w 1440691"/>
                        <a:gd name="connsiteY8" fmla="*/ 490782 h 1195600"/>
                        <a:gd name="connsiteX9" fmla="*/ 1269705 w 1440691"/>
                        <a:gd name="connsiteY9" fmla="*/ 8634 h 11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691" h="1195600">
                          <a:moveTo>
                            <a:pt x="1440691" y="0"/>
                          </a:moveTo>
                          <a:lnTo>
                            <a:pt x="1440691" y="1064883"/>
                          </a:lnTo>
                          <a:lnTo>
                            <a:pt x="1440690" y="1064883"/>
                          </a:lnTo>
                          <a:lnTo>
                            <a:pt x="1440690" y="847092"/>
                          </a:lnTo>
                          <a:lnTo>
                            <a:pt x="1356313" y="851353"/>
                          </a:lnTo>
                          <a:cubicBezTo>
                            <a:pt x="1091441" y="878251"/>
                            <a:pt x="849842" y="983868"/>
                            <a:pt x="655274" y="1144439"/>
                          </a:cubicBezTo>
                          <a:lnTo>
                            <a:pt x="598984" y="1195600"/>
                          </a:lnTo>
                          <a:lnTo>
                            <a:pt x="0" y="596617"/>
                          </a:lnTo>
                          <a:lnTo>
                            <a:pt x="116448" y="490782"/>
                          </a:lnTo>
                          <a:cubicBezTo>
                            <a:pt x="436524" y="226632"/>
                            <a:pt x="833973" y="52885"/>
                            <a:pt x="1269705" y="8634"/>
                          </a:cubicBezTo>
                          <a:close/>
                        </a:path>
                      </a:pathLst>
                    </a:custGeom>
                    <a:solidFill>
                      <a:schemeClr val="accent1"/>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grpSp>
              <p:grpSp>
                <p:nvGrpSpPr>
                  <p:cNvPr id="38" name="Group 37"/>
                  <p:cNvGrpSpPr/>
                  <p:nvPr/>
                </p:nvGrpSpPr>
                <p:grpSpPr>
                  <a:xfrm>
                    <a:off x="6059884" y="897205"/>
                    <a:ext cx="2104919" cy="1873140"/>
                    <a:chOff x="6059884" y="897205"/>
                    <a:chExt cx="2104919" cy="1873140"/>
                  </a:xfrm>
                </p:grpSpPr>
                <p:sp>
                  <p:nvSpPr>
                    <p:cNvPr id="45" name="Freeform 44"/>
                    <p:cNvSpPr/>
                    <p:nvPr/>
                  </p:nvSpPr>
                  <p:spPr>
                    <a:xfrm rot="1380000" flipV="1">
                      <a:off x="6059884" y="2198063"/>
                      <a:ext cx="1264351" cy="525092"/>
                    </a:xfrm>
                    <a:custGeom>
                      <a:avLst/>
                      <a:gdLst>
                        <a:gd name="connsiteX0" fmla="*/ 0 w 910969"/>
                        <a:gd name="connsiteY0" fmla="*/ 290774 h 378330"/>
                        <a:gd name="connsiteX1" fmla="*/ 79332 w 910969"/>
                        <a:gd name="connsiteY1" fmla="*/ 319821 h 378330"/>
                        <a:gd name="connsiteX2" fmla="*/ 839160 w 910969"/>
                        <a:gd name="connsiteY2" fmla="*/ 323950 h 378330"/>
                        <a:gd name="connsiteX3" fmla="*/ 910969 w 910969"/>
                        <a:gd name="connsiteY3" fmla="*/ 298851 h 378330"/>
                        <a:gd name="connsiteX4" fmla="*/ 828001 w 910969"/>
                        <a:gd name="connsiteY4" fmla="*/ 93498 h 378330"/>
                        <a:gd name="connsiteX5" fmla="*/ 776255 w 910969"/>
                        <a:gd name="connsiteY5" fmla="*/ 111584 h 378330"/>
                        <a:gd name="connsiteX6" fmla="*/ 622470 w 910969"/>
                        <a:gd name="connsiteY6" fmla="*/ 145428 h 378330"/>
                        <a:gd name="connsiteX7" fmla="*/ 553420 w 910969"/>
                        <a:gd name="connsiteY7" fmla="*/ 150389 h 378330"/>
                        <a:gd name="connsiteX8" fmla="*/ 466194 w 910969"/>
                        <a:gd name="connsiteY8" fmla="*/ 0 h 378330"/>
                        <a:gd name="connsiteX9" fmla="*/ 378994 w 910969"/>
                        <a:gd name="connsiteY9" fmla="*/ 150344 h 378330"/>
                        <a:gd name="connsiteX10" fmla="*/ 304204 w 910969"/>
                        <a:gd name="connsiteY10" fmla="*/ 144692 h 378330"/>
                        <a:gd name="connsiteX11" fmla="*/ 144580 w 910969"/>
                        <a:gd name="connsiteY11" fmla="*/ 108151 h 378330"/>
                        <a:gd name="connsiteX12" fmla="*/ 86539 w 910969"/>
                        <a:gd name="connsiteY12" fmla="*/ 86901 h 37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969" h="378330">
                          <a:moveTo>
                            <a:pt x="0" y="290774"/>
                          </a:moveTo>
                          <a:lnTo>
                            <a:pt x="79332" y="319821"/>
                          </a:lnTo>
                          <a:cubicBezTo>
                            <a:pt x="333657" y="398554"/>
                            <a:pt x="597320" y="395734"/>
                            <a:pt x="839160" y="323950"/>
                          </a:cubicBezTo>
                          <a:lnTo>
                            <a:pt x="910969" y="298851"/>
                          </a:lnTo>
                          <a:lnTo>
                            <a:pt x="828001" y="93498"/>
                          </a:lnTo>
                          <a:lnTo>
                            <a:pt x="776255" y="111584"/>
                          </a:lnTo>
                          <a:cubicBezTo>
                            <a:pt x="725992" y="126503"/>
                            <a:pt x="674595" y="137839"/>
                            <a:pt x="622470" y="145428"/>
                          </a:cubicBezTo>
                          <a:lnTo>
                            <a:pt x="553420" y="150389"/>
                          </a:lnTo>
                          <a:lnTo>
                            <a:pt x="466194" y="0"/>
                          </a:lnTo>
                          <a:lnTo>
                            <a:pt x="378994" y="150344"/>
                          </a:lnTo>
                          <a:lnTo>
                            <a:pt x="304204" y="144692"/>
                          </a:lnTo>
                          <a:cubicBezTo>
                            <a:pt x="250780" y="136640"/>
                            <a:pt x="197437" y="124514"/>
                            <a:pt x="144580" y="108151"/>
                          </a:cubicBezTo>
                          <a:lnTo>
                            <a:pt x="86539" y="86901"/>
                          </a:lnTo>
                          <a:close/>
                        </a:path>
                      </a:pathLst>
                    </a:custGeom>
                    <a:solidFill>
                      <a:schemeClr val="accent4"/>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46" name="Freeform 45"/>
                    <p:cNvSpPr/>
                    <p:nvPr/>
                  </p:nvSpPr>
                  <p:spPr>
                    <a:xfrm>
                      <a:off x="6165242" y="897205"/>
                      <a:ext cx="1999561" cy="1873140"/>
                    </a:xfrm>
                    <a:custGeom>
                      <a:avLst/>
                      <a:gdLst>
                        <a:gd name="connsiteX0" fmla="*/ 0 w 1440690"/>
                        <a:gd name="connsiteY0" fmla="*/ 0 h 1349603"/>
                        <a:gd name="connsiteX1" fmla="*/ 170985 w 1440690"/>
                        <a:gd name="connsiteY1" fmla="*/ 8634 h 1349603"/>
                        <a:gd name="connsiteX2" fmla="*/ 1324242 w 1440690"/>
                        <a:gd name="connsiteY2" fmla="*/ 490782 h 1349603"/>
                        <a:gd name="connsiteX3" fmla="*/ 1440690 w 1440690"/>
                        <a:gd name="connsiteY3" fmla="*/ 596617 h 1349603"/>
                        <a:gd name="connsiteX4" fmla="*/ 687705 w 1440690"/>
                        <a:gd name="connsiteY4" fmla="*/ 1349603 h 1349603"/>
                        <a:gd name="connsiteX5" fmla="*/ 687704 w 1440690"/>
                        <a:gd name="connsiteY5" fmla="*/ 1349602 h 1349603"/>
                        <a:gd name="connsiteX6" fmla="*/ 841707 w 1440690"/>
                        <a:gd name="connsiteY6" fmla="*/ 1195599 h 1349603"/>
                        <a:gd name="connsiteX7" fmla="*/ 785414 w 1440690"/>
                        <a:gd name="connsiteY7" fmla="*/ 1144437 h 1349603"/>
                        <a:gd name="connsiteX8" fmla="*/ 84375 w 1440690"/>
                        <a:gd name="connsiteY8" fmla="*/ 851349 h 1349603"/>
                        <a:gd name="connsiteX9" fmla="*/ 0 w 1440690"/>
                        <a:gd name="connsiteY9" fmla="*/ 847090 h 13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690" h="1349603">
                          <a:moveTo>
                            <a:pt x="0" y="0"/>
                          </a:moveTo>
                          <a:lnTo>
                            <a:pt x="170985" y="8634"/>
                          </a:lnTo>
                          <a:cubicBezTo>
                            <a:pt x="606717" y="52885"/>
                            <a:pt x="1004166" y="226632"/>
                            <a:pt x="1324242" y="490782"/>
                          </a:cubicBezTo>
                          <a:lnTo>
                            <a:pt x="1440690" y="596617"/>
                          </a:lnTo>
                          <a:lnTo>
                            <a:pt x="687705" y="1349603"/>
                          </a:lnTo>
                          <a:lnTo>
                            <a:pt x="687704" y="1349602"/>
                          </a:lnTo>
                          <a:lnTo>
                            <a:pt x="841707" y="1195599"/>
                          </a:lnTo>
                          <a:lnTo>
                            <a:pt x="785414" y="1144437"/>
                          </a:lnTo>
                          <a:cubicBezTo>
                            <a:pt x="590847" y="983865"/>
                            <a:pt x="349246" y="878248"/>
                            <a:pt x="84375" y="851349"/>
                          </a:cubicBezTo>
                          <a:lnTo>
                            <a:pt x="0" y="847090"/>
                          </a:lnTo>
                          <a:close/>
                        </a:path>
                      </a:pathLst>
                    </a:custGeom>
                    <a:solidFill>
                      <a:schemeClr val="accent4"/>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grpSp>
              <p:grpSp>
                <p:nvGrpSpPr>
                  <p:cNvPr id="39" name="Group 38"/>
                  <p:cNvGrpSpPr/>
                  <p:nvPr/>
                </p:nvGrpSpPr>
                <p:grpSpPr>
                  <a:xfrm>
                    <a:off x="7234808" y="1823185"/>
                    <a:ext cx="1855976" cy="2076343"/>
                    <a:chOff x="7234808" y="1823185"/>
                    <a:chExt cx="1855976" cy="2076343"/>
                  </a:xfrm>
                </p:grpSpPr>
                <p:sp>
                  <p:nvSpPr>
                    <p:cNvPr id="43" name="Freeform 42"/>
                    <p:cNvSpPr/>
                    <p:nvPr/>
                  </p:nvSpPr>
                  <p:spPr>
                    <a:xfrm rot="2700000">
                      <a:off x="7001460" y="2964789"/>
                      <a:ext cx="1168087" cy="701391"/>
                    </a:xfrm>
                    <a:custGeom>
                      <a:avLst/>
                      <a:gdLst>
                        <a:gd name="connsiteX0" fmla="*/ 0 w 841610"/>
                        <a:gd name="connsiteY0" fmla="*/ 0 h 505354"/>
                        <a:gd name="connsiteX1" fmla="*/ 75982 w 841610"/>
                        <a:gd name="connsiteY1" fmla="*/ 3628 h 505354"/>
                        <a:gd name="connsiteX2" fmla="*/ 778935 w 841610"/>
                        <a:gd name="connsiteY2" fmla="*/ 292093 h 505354"/>
                        <a:gd name="connsiteX3" fmla="*/ 841610 w 841610"/>
                        <a:gd name="connsiteY3" fmla="*/ 348744 h 505354"/>
                        <a:gd name="connsiteX4" fmla="*/ 685000 w 841610"/>
                        <a:gd name="connsiteY4" fmla="*/ 505354 h 505354"/>
                        <a:gd name="connsiteX5" fmla="*/ 639145 w 841610"/>
                        <a:gd name="connsiteY5" fmla="*/ 463908 h 505354"/>
                        <a:gd name="connsiteX6" fmla="*/ 504833 w 841610"/>
                        <a:gd name="connsiteY6" fmla="*/ 370231 h 505354"/>
                        <a:gd name="connsiteX7" fmla="*/ 454759 w 841610"/>
                        <a:gd name="connsiteY7" fmla="*/ 345459 h 505354"/>
                        <a:gd name="connsiteX8" fmla="*/ 315520 w 841610"/>
                        <a:gd name="connsiteY8" fmla="*/ 449951 h 505354"/>
                        <a:gd name="connsiteX9" fmla="*/ 293989 w 841610"/>
                        <a:gd name="connsiteY9" fmla="*/ 277432 h 505354"/>
                        <a:gd name="connsiteX10" fmla="*/ 210017 w 841610"/>
                        <a:gd name="connsiteY10" fmla="*/ 250324 h 505354"/>
                        <a:gd name="connsiteX11" fmla="*/ 54752 w 841610"/>
                        <a:gd name="connsiteY11" fmla="*/ 224095 h 505354"/>
                        <a:gd name="connsiteX12" fmla="*/ 0 w 841610"/>
                        <a:gd name="connsiteY12" fmla="*/ 221480 h 50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1610" h="505354">
                          <a:moveTo>
                            <a:pt x="0" y="0"/>
                          </a:moveTo>
                          <a:lnTo>
                            <a:pt x="75982" y="3628"/>
                          </a:lnTo>
                          <a:cubicBezTo>
                            <a:pt x="327102" y="27666"/>
                            <a:pt x="572622" y="123821"/>
                            <a:pt x="778935" y="292093"/>
                          </a:cubicBezTo>
                          <a:lnTo>
                            <a:pt x="841610" y="348744"/>
                          </a:lnTo>
                          <a:lnTo>
                            <a:pt x="685000" y="505354"/>
                          </a:lnTo>
                          <a:lnTo>
                            <a:pt x="639145" y="463908"/>
                          </a:lnTo>
                          <a:cubicBezTo>
                            <a:pt x="596266" y="428935"/>
                            <a:pt x="551350" y="397710"/>
                            <a:pt x="504833" y="370231"/>
                          </a:cubicBezTo>
                          <a:lnTo>
                            <a:pt x="454759" y="345459"/>
                          </a:lnTo>
                          <a:lnTo>
                            <a:pt x="315520" y="449951"/>
                          </a:lnTo>
                          <a:lnTo>
                            <a:pt x="293989" y="277432"/>
                          </a:lnTo>
                          <a:lnTo>
                            <a:pt x="210017" y="250324"/>
                          </a:lnTo>
                          <a:cubicBezTo>
                            <a:pt x="158844" y="237834"/>
                            <a:pt x="106944" y="229091"/>
                            <a:pt x="54752" y="224095"/>
                          </a:cubicBezTo>
                          <a:lnTo>
                            <a:pt x="0" y="221480"/>
                          </a:lnTo>
                          <a:close/>
                        </a:path>
                      </a:pathLst>
                    </a:custGeom>
                    <a:solidFill>
                      <a:schemeClr val="accent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44" name="Freeform 43"/>
                    <p:cNvSpPr/>
                    <p:nvPr/>
                  </p:nvSpPr>
                  <p:spPr>
                    <a:xfrm>
                      <a:off x="7431389" y="1823185"/>
                      <a:ext cx="1659395" cy="1999563"/>
                    </a:xfrm>
                    <a:custGeom>
                      <a:avLst/>
                      <a:gdLst>
                        <a:gd name="connsiteX0" fmla="*/ 598983 w 1195599"/>
                        <a:gd name="connsiteY0" fmla="*/ 0 h 1440691"/>
                        <a:gd name="connsiteX1" fmla="*/ 704817 w 1195599"/>
                        <a:gd name="connsiteY1" fmla="*/ 116448 h 1440691"/>
                        <a:gd name="connsiteX2" fmla="*/ 1186965 w 1195599"/>
                        <a:gd name="connsiteY2" fmla="*/ 1269705 h 1440691"/>
                        <a:gd name="connsiteX3" fmla="*/ 1195599 w 1195599"/>
                        <a:gd name="connsiteY3" fmla="*/ 1440691 h 1440691"/>
                        <a:gd name="connsiteX4" fmla="*/ 130716 w 1195599"/>
                        <a:gd name="connsiteY4" fmla="*/ 1440691 h 1440691"/>
                        <a:gd name="connsiteX5" fmla="*/ 130716 w 1195599"/>
                        <a:gd name="connsiteY5" fmla="*/ 1440690 h 1440691"/>
                        <a:gd name="connsiteX6" fmla="*/ 348509 w 1195599"/>
                        <a:gd name="connsiteY6" fmla="*/ 1440690 h 1440691"/>
                        <a:gd name="connsiteX7" fmla="*/ 344249 w 1195599"/>
                        <a:gd name="connsiteY7" fmla="*/ 1356314 h 1440691"/>
                        <a:gd name="connsiteX8" fmla="*/ 51162 w 1195599"/>
                        <a:gd name="connsiteY8" fmla="*/ 655275 h 1440691"/>
                        <a:gd name="connsiteX9" fmla="*/ 0 w 1195599"/>
                        <a:gd name="connsiteY9" fmla="*/ 598983 h 144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5599" h="1440691">
                          <a:moveTo>
                            <a:pt x="598983" y="0"/>
                          </a:moveTo>
                          <a:lnTo>
                            <a:pt x="704817" y="116448"/>
                          </a:lnTo>
                          <a:cubicBezTo>
                            <a:pt x="968968" y="436524"/>
                            <a:pt x="1142714" y="833973"/>
                            <a:pt x="1186965" y="1269705"/>
                          </a:cubicBezTo>
                          <a:lnTo>
                            <a:pt x="1195599" y="1440691"/>
                          </a:lnTo>
                          <a:lnTo>
                            <a:pt x="130716" y="1440691"/>
                          </a:lnTo>
                          <a:lnTo>
                            <a:pt x="130716" y="1440690"/>
                          </a:lnTo>
                          <a:lnTo>
                            <a:pt x="348509" y="1440690"/>
                          </a:lnTo>
                          <a:lnTo>
                            <a:pt x="344249" y="1356314"/>
                          </a:lnTo>
                          <a:cubicBezTo>
                            <a:pt x="317350" y="1091442"/>
                            <a:pt x="211733" y="849841"/>
                            <a:pt x="51162" y="655275"/>
                          </a:cubicBezTo>
                          <a:lnTo>
                            <a:pt x="0" y="598983"/>
                          </a:lnTo>
                          <a:close/>
                        </a:path>
                      </a:pathLst>
                    </a:custGeom>
                    <a:solidFill>
                      <a:schemeClr val="accent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grpSp>
              <p:grpSp>
                <p:nvGrpSpPr>
                  <p:cNvPr id="40" name="Group 39"/>
                  <p:cNvGrpSpPr/>
                  <p:nvPr/>
                </p:nvGrpSpPr>
                <p:grpSpPr>
                  <a:xfrm>
                    <a:off x="7217644" y="3855874"/>
                    <a:ext cx="1873139" cy="2104920"/>
                    <a:chOff x="7217644" y="3855874"/>
                    <a:chExt cx="1873139" cy="2104920"/>
                  </a:xfrm>
                </p:grpSpPr>
                <p:sp>
                  <p:nvSpPr>
                    <p:cNvPr id="41" name="Freeform 40"/>
                    <p:cNvSpPr/>
                    <p:nvPr/>
                  </p:nvSpPr>
                  <p:spPr>
                    <a:xfrm rot="6780000" flipV="1">
                      <a:off x="6895206" y="4225504"/>
                      <a:ext cx="1264350" cy="525089"/>
                    </a:xfrm>
                    <a:custGeom>
                      <a:avLst/>
                      <a:gdLst>
                        <a:gd name="connsiteX0" fmla="*/ 86539 w 910968"/>
                        <a:gd name="connsiteY0" fmla="*/ 86899 h 378328"/>
                        <a:gd name="connsiteX1" fmla="*/ 0 w 910968"/>
                        <a:gd name="connsiteY1" fmla="*/ 290773 h 378328"/>
                        <a:gd name="connsiteX2" fmla="*/ 79332 w 910968"/>
                        <a:gd name="connsiteY2" fmla="*/ 319819 h 378328"/>
                        <a:gd name="connsiteX3" fmla="*/ 839160 w 910968"/>
                        <a:gd name="connsiteY3" fmla="*/ 323949 h 378328"/>
                        <a:gd name="connsiteX4" fmla="*/ 910968 w 910968"/>
                        <a:gd name="connsiteY4" fmla="*/ 298848 h 378328"/>
                        <a:gd name="connsiteX5" fmla="*/ 828001 w 910968"/>
                        <a:gd name="connsiteY5" fmla="*/ 93496 h 378328"/>
                        <a:gd name="connsiteX6" fmla="*/ 776256 w 910968"/>
                        <a:gd name="connsiteY6" fmla="*/ 111583 h 378328"/>
                        <a:gd name="connsiteX7" fmla="*/ 622470 w 910968"/>
                        <a:gd name="connsiteY7" fmla="*/ 145427 h 378328"/>
                        <a:gd name="connsiteX8" fmla="*/ 553418 w 910968"/>
                        <a:gd name="connsiteY8" fmla="*/ 150388 h 378328"/>
                        <a:gd name="connsiteX9" fmla="*/ 466193 w 910968"/>
                        <a:gd name="connsiteY9" fmla="*/ 0 h 378328"/>
                        <a:gd name="connsiteX10" fmla="*/ 378994 w 910968"/>
                        <a:gd name="connsiteY10" fmla="*/ 150343 h 378328"/>
                        <a:gd name="connsiteX11" fmla="*/ 304204 w 910968"/>
                        <a:gd name="connsiteY11" fmla="*/ 144691 h 378328"/>
                        <a:gd name="connsiteX12" fmla="*/ 144580 w 910968"/>
                        <a:gd name="connsiteY12" fmla="*/ 108150 h 37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968" h="378328">
                          <a:moveTo>
                            <a:pt x="86539" y="86899"/>
                          </a:moveTo>
                          <a:lnTo>
                            <a:pt x="0" y="290773"/>
                          </a:lnTo>
                          <a:lnTo>
                            <a:pt x="79332" y="319819"/>
                          </a:lnTo>
                          <a:cubicBezTo>
                            <a:pt x="333658" y="398552"/>
                            <a:pt x="597320" y="395732"/>
                            <a:pt x="839160" y="323949"/>
                          </a:cubicBezTo>
                          <a:lnTo>
                            <a:pt x="910968" y="298848"/>
                          </a:lnTo>
                          <a:lnTo>
                            <a:pt x="828001" y="93496"/>
                          </a:lnTo>
                          <a:lnTo>
                            <a:pt x="776256" y="111583"/>
                          </a:lnTo>
                          <a:cubicBezTo>
                            <a:pt x="725993" y="126502"/>
                            <a:pt x="674596" y="137838"/>
                            <a:pt x="622470" y="145427"/>
                          </a:cubicBezTo>
                          <a:lnTo>
                            <a:pt x="553418" y="150388"/>
                          </a:lnTo>
                          <a:lnTo>
                            <a:pt x="466193" y="0"/>
                          </a:lnTo>
                          <a:lnTo>
                            <a:pt x="378994" y="150343"/>
                          </a:lnTo>
                          <a:lnTo>
                            <a:pt x="304204" y="144691"/>
                          </a:lnTo>
                          <a:cubicBezTo>
                            <a:pt x="250781" y="136639"/>
                            <a:pt x="197438" y="124513"/>
                            <a:pt x="144580" y="108150"/>
                          </a:cubicBezTo>
                          <a:close/>
                        </a:path>
                      </a:pathLst>
                    </a:custGeom>
                    <a:solidFill>
                      <a:srgbClr val="00B050"/>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42" name="Freeform 41"/>
                    <p:cNvSpPr/>
                    <p:nvPr/>
                  </p:nvSpPr>
                  <p:spPr>
                    <a:xfrm>
                      <a:off x="7217644" y="3961232"/>
                      <a:ext cx="1873139" cy="1999562"/>
                    </a:xfrm>
                    <a:custGeom>
                      <a:avLst/>
                      <a:gdLst>
                        <a:gd name="connsiteX0" fmla="*/ 502514 w 1349602"/>
                        <a:gd name="connsiteY0" fmla="*/ 0 h 1440690"/>
                        <a:gd name="connsiteX1" fmla="*/ 1349602 w 1349602"/>
                        <a:gd name="connsiteY1" fmla="*/ 0 h 1440690"/>
                        <a:gd name="connsiteX2" fmla="*/ 1340968 w 1349602"/>
                        <a:gd name="connsiteY2" fmla="*/ 170985 h 1440690"/>
                        <a:gd name="connsiteX3" fmla="*/ 858820 w 1349602"/>
                        <a:gd name="connsiteY3" fmla="*/ 1324242 h 1440690"/>
                        <a:gd name="connsiteX4" fmla="*/ 752986 w 1349602"/>
                        <a:gd name="connsiteY4" fmla="*/ 1440690 h 1440690"/>
                        <a:gd name="connsiteX5" fmla="*/ 0 w 1349602"/>
                        <a:gd name="connsiteY5" fmla="*/ 687704 h 1440690"/>
                        <a:gd name="connsiteX6" fmla="*/ 1 w 1349602"/>
                        <a:gd name="connsiteY6" fmla="*/ 687704 h 1440690"/>
                        <a:gd name="connsiteX7" fmla="*/ 154003 w 1349602"/>
                        <a:gd name="connsiteY7" fmla="*/ 841705 h 1440690"/>
                        <a:gd name="connsiteX8" fmla="*/ 205166 w 1349602"/>
                        <a:gd name="connsiteY8" fmla="*/ 785414 h 1440690"/>
                        <a:gd name="connsiteX9" fmla="*/ 498253 w 1349602"/>
                        <a:gd name="connsiteY9" fmla="*/ 84374 h 144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602" h="1440690">
                          <a:moveTo>
                            <a:pt x="502514" y="0"/>
                          </a:moveTo>
                          <a:lnTo>
                            <a:pt x="1349602" y="0"/>
                          </a:lnTo>
                          <a:lnTo>
                            <a:pt x="1340968" y="170985"/>
                          </a:lnTo>
                          <a:cubicBezTo>
                            <a:pt x="1296717" y="606717"/>
                            <a:pt x="1122971" y="1004166"/>
                            <a:pt x="858820" y="1324242"/>
                          </a:cubicBezTo>
                          <a:lnTo>
                            <a:pt x="752986" y="1440690"/>
                          </a:lnTo>
                          <a:lnTo>
                            <a:pt x="0" y="687704"/>
                          </a:lnTo>
                          <a:lnTo>
                            <a:pt x="1" y="687704"/>
                          </a:lnTo>
                          <a:lnTo>
                            <a:pt x="154003" y="841705"/>
                          </a:lnTo>
                          <a:lnTo>
                            <a:pt x="205166" y="785414"/>
                          </a:lnTo>
                          <a:cubicBezTo>
                            <a:pt x="365737" y="590847"/>
                            <a:pt x="471354" y="349246"/>
                            <a:pt x="498253" y="84374"/>
                          </a:cubicBezTo>
                          <a:close/>
                        </a:path>
                      </a:pathLst>
                    </a:custGeom>
                    <a:solidFill>
                      <a:srgbClr val="00B050"/>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Arial" panose="020B0604020202020204" pitchFamily="34" charset="0"/>
                      </a:endParaRPr>
                    </a:p>
                  </p:txBody>
                </p:sp>
              </p:grpSp>
            </p:grpSp>
            <p:grpSp>
              <p:nvGrpSpPr>
                <p:cNvPr id="28" name="Group 27"/>
                <p:cNvGrpSpPr/>
                <p:nvPr/>
              </p:nvGrpSpPr>
              <p:grpSpPr>
                <a:xfrm>
                  <a:off x="3081058" y="1859747"/>
                  <a:ext cx="5858559" cy="3988034"/>
                  <a:chOff x="3081058" y="1859747"/>
                  <a:chExt cx="5858559" cy="3988034"/>
                </a:xfrm>
              </p:grpSpPr>
              <p:sp>
                <p:nvSpPr>
                  <p:cNvPr id="29" name="TextBox 28"/>
                  <p:cNvSpPr txBox="1"/>
                  <p:nvPr/>
                </p:nvSpPr>
                <p:spPr>
                  <a:xfrm>
                    <a:off x="3081058" y="5064570"/>
                    <a:ext cx="1588857" cy="7832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Prepare me</a:t>
                    </a:r>
                  </a:p>
                </p:txBody>
              </p:sp>
              <p:sp>
                <p:nvSpPr>
                  <p:cNvPr id="30" name="TextBox 29"/>
                  <p:cNvSpPr txBox="1"/>
                  <p:nvPr/>
                </p:nvSpPr>
                <p:spPr>
                  <a:xfrm>
                    <a:off x="3432711" y="3195024"/>
                    <a:ext cx="819007" cy="77970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Arial" panose="020B0604020202020204" pitchFamily="34" charset="0"/>
                      </a:rPr>
                      <a:t>Tell me</a:t>
                    </a:r>
                  </a:p>
                </p:txBody>
              </p:sp>
              <p:sp>
                <p:nvSpPr>
                  <p:cNvPr id="31" name="TextBox 30"/>
                  <p:cNvSpPr txBox="1"/>
                  <p:nvPr/>
                </p:nvSpPr>
                <p:spPr>
                  <a:xfrm rot="19943759">
                    <a:off x="4600795" y="1859747"/>
                    <a:ext cx="1090099" cy="8324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Arial" panose="020B0604020202020204" pitchFamily="34" charset="0"/>
                      </a:rPr>
                      <a:t>Show me</a:t>
                    </a:r>
                  </a:p>
                </p:txBody>
              </p:sp>
              <p:sp>
                <p:nvSpPr>
                  <p:cNvPr id="32" name="TextBox 31"/>
                  <p:cNvSpPr txBox="1"/>
                  <p:nvPr/>
                </p:nvSpPr>
                <p:spPr>
                  <a:xfrm rot="1336995">
                    <a:off x="6607091" y="1868062"/>
                    <a:ext cx="819007" cy="7797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Let me</a:t>
                    </a:r>
                  </a:p>
                </p:txBody>
              </p:sp>
              <p:sp>
                <p:nvSpPr>
                  <p:cNvPr id="33" name="TextBox 32"/>
                  <p:cNvSpPr txBox="1"/>
                  <p:nvPr/>
                </p:nvSpPr>
                <p:spPr>
                  <a:xfrm>
                    <a:off x="7870319" y="3178844"/>
                    <a:ext cx="986556" cy="760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Arial" panose="020B0604020202020204" pitchFamily="34" charset="0"/>
                      </a:rPr>
                      <a:t>Help me</a:t>
                    </a:r>
                  </a:p>
                </p:txBody>
              </p:sp>
              <p:sp>
                <p:nvSpPr>
                  <p:cNvPr id="34" name="TextBox 33"/>
                  <p:cNvSpPr txBox="1"/>
                  <p:nvPr/>
                </p:nvSpPr>
                <p:spPr>
                  <a:xfrm>
                    <a:off x="7745885" y="4962894"/>
                    <a:ext cx="1193732" cy="8362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n-ea"/>
                        <a:cs typeface="Arial" panose="020B0604020202020204" pitchFamily="34" charset="0"/>
                      </a:rPr>
                      <a:t>Assess me</a:t>
                    </a:r>
                  </a:p>
                </p:txBody>
              </p:sp>
            </p:grpSp>
          </p:grpSp>
        </p:grpSp>
        <p:sp>
          <p:nvSpPr>
            <p:cNvPr id="14" name="TextBox 13"/>
            <p:cNvSpPr txBox="1"/>
            <p:nvPr/>
          </p:nvSpPr>
          <p:spPr>
            <a:xfrm>
              <a:off x="4915059" y="3876826"/>
              <a:ext cx="2244044" cy="61832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a:ea typeface="+mn-ea"/>
                  <a:cs typeface="+mn-cs"/>
                </a:rPr>
                <a:t>Knowledge Transfer</a:t>
              </a:r>
            </a:p>
          </p:txBody>
        </p:sp>
        <p:sp>
          <p:nvSpPr>
            <p:cNvPr id="15" name="Oval 14"/>
            <p:cNvSpPr/>
            <p:nvPr/>
          </p:nvSpPr>
          <p:spPr>
            <a:xfrm>
              <a:off x="3633795" y="1803180"/>
              <a:ext cx="4868521" cy="4741999"/>
            </a:xfrm>
            <a:prstGeom prst="ellipse">
              <a:avLst/>
            </a:prstGeom>
            <a:noFill/>
            <a:ln w="28575" cap="flat" cmpd="sng" algn="ctr">
              <a:solidFill>
                <a:srgbClr val="000000"/>
              </a:solidFill>
              <a:prstDash val="solid"/>
              <a:miter lim="800000"/>
            </a:ln>
            <a:effectLst/>
            <a:scene3d>
              <a:camera prst="orthographicFront">
                <a:rot lat="0" lon="0" rev="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6" name="Rectangle 15"/>
            <p:cNvSpPr/>
            <p:nvPr/>
          </p:nvSpPr>
          <p:spPr>
            <a:xfrm>
              <a:off x="3526494" y="5825996"/>
              <a:ext cx="5106746" cy="717866"/>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7" name="Chevron 16"/>
            <p:cNvSpPr/>
            <p:nvPr/>
          </p:nvSpPr>
          <p:spPr>
            <a:xfrm rot="14905899">
              <a:off x="4198513" y="5693168"/>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120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8" name="Chevron 17"/>
            <p:cNvSpPr/>
            <p:nvPr/>
          </p:nvSpPr>
          <p:spPr>
            <a:xfrm rot="14905899">
              <a:off x="3486250" y="4129482"/>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2040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9" name="Chevron 18"/>
            <p:cNvSpPr/>
            <p:nvPr/>
          </p:nvSpPr>
          <p:spPr>
            <a:xfrm rot="14905899">
              <a:off x="4198213" y="2359471"/>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1800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0" name="Rectangle 19"/>
            <p:cNvSpPr/>
            <p:nvPr/>
          </p:nvSpPr>
          <p:spPr>
            <a:xfrm>
              <a:off x="3727020" y="6379033"/>
              <a:ext cx="2630947" cy="238414"/>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1" name="Chevron 20"/>
            <p:cNvSpPr/>
            <p:nvPr/>
          </p:nvSpPr>
          <p:spPr>
            <a:xfrm rot="14905899">
              <a:off x="5902601" y="1645915"/>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1500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2" name="Chevron 21"/>
            <p:cNvSpPr/>
            <p:nvPr/>
          </p:nvSpPr>
          <p:spPr>
            <a:xfrm rot="14905899">
              <a:off x="7626624" y="2327695"/>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1260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3" name="Chevron 22"/>
            <p:cNvSpPr/>
            <p:nvPr/>
          </p:nvSpPr>
          <p:spPr>
            <a:xfrm rot="14905899">
              <a:off x="8397428" y="4023461"/>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912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4" name="Chevron 23"/>
            <p:cNvSpPr/>
            <p:nvPr/>
          </p:nvSpPr>
          <p:spPr>
            <a:xfrm rot="14905899">
              <a:off x="7740006" y="5631076"/>
              <a:ext cx="269526" cy="293967"/>
            </a:xfrm>
            <a:prstGeom prst="chevron">
              <a:avLst/>
            </a:prstGeom>
            <a:solidFill>
              <a:srgbClr val="000000">
                <a:lumMod val="50000"/>
                <a:lumOff val="50000"/>
              </a:srgbClr>
            </a:solidFill>
            <a:ln w="12700" cap="flat" cmpd="sng" algn="ctr">
              <a:noFill/>
              <a:prstDash val="solid"/>
              <a:miter lim="800000"/>
            </a:ln>
            <a:effectLst/>
            <a:scene3d>
              <a:camera prst="orthographicFront">
                <a:rot lat="0" lon="0" rev="7200000"/>
              </a:camera>
              <a:lightRig rig="threePt" dir="t"/>
            </a:scene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grpSp>
      <p:cxnSp>
        <p:nvCxnSpPr>
          <p:cNvPr id="55" name="Elbow Connector 54"/>
          <p:cNvCxnSpPr/>
          <p:nvPr/>
        </p:nvCxnSpPr>
        <p:spPr>
          <a:xfrm rot="10800000">
            <a:off x="3677038" y="1693851"/>
            <a:ext cx="1284222" cy="316744"/>
          </a:xfrm>
          <a:prstGeom prst="bentConnector3">
            <a:avLst/>
          </a:prstGeom>
          <a:noFill/>
          <a:ln w="6350" cap="flat" cmpd="sng" algn="ctr">
            <a:solidFill>
              <a:schemeClr val="accent6"/>
            </a:solidFill>
            <a:prstDash val="solid"/>
            <a:miter lim="800000"/>
            <a:headEnd type="none" w="med" len="med"/>
            <a:tailEnd type="triangle" w="med" len="med"/>
          </a:ln>
          <a:effectLst/>
        </p:spPr>
      </p:cxnSp>
      <p:cxnSp>
        <p:nvCxnSpPr>
          <p:cNvPr id="56" name="Elbow Connector 55"/>
          <p:cNvCxnSpPr/>
          <p:nvPr/>
        </p:nvCxnSpPr>
        <p:spPr>
          <a:xfrm rot="10800000">
            <a:off x="2715181" y="3453446"/>
            <a:ext cx="1053950" cy="230559"/>
          </a:xfrm>
          <a:prstGeom prst="bentConnector3">
            <a:avLst>
              <a:gd name="adj1" fmla="val 50000"/>
            </a:avLst>
          </a:prstGeom>
          <a:noFill/>
          <a:ln w="6350" cap="flat" cmpd="sng" algn="ctr">
            <a:solidFill>
              <a:schemeClr val="accent6"/>
            </a:solidFill>
            <a:prstDash val="solid"/>
            <a:miter lim="800000"/>
            <a:headEnd type="none" w="med" len="med"/>
            <a:tailEnd type="triangle" w="med" len="med"/>
          </a:ln>
          <a:effectLst/>
        </p:spPr>
      </p:cxnSp>
      <p:cxnSp>
        <p:nvCxnSpPr>
          <p:cNvPr id="57" name="Elbow Connector 56"/>
          <p:cNvCxnSpPr/>
          <p:nvPr/>
        </p:nvCxnSpPr>
        <p:spPr>
          <a:xfrm rot="10800000" flipV="1">
            <a:off x="3147359" y="5044788"/>
            <a:ext cx="509539" cy="390070"/>
          </a:xfrm>
          <a:prstGeom prst="bentConnector3">
            <a:avLst/>
          </a:prstGeom>
          <a:noFill/>
          <a:ln w="6350" cap="flat" cmpd="sng" algn="ctr">
            <a:solidFill>
              <a:schemeClr val="accent6"/>
            </a:solidFill>
            <a:prstDash val="solid"/>
            <a:miter lim="800000"/>
            <a:headEnd type="none" w="med" len="med"/>
            <a:tailEnd type="triangle" w="med" len="med"/>
          </a:ln>
          <a:effectLst/>
        </p:spPr>
      </p:cxnSp>
      <p:cxnSp>
        <p:nvCxnSpPr>
          <p:cNvPr id="58" name="Elbow Connector 57"/>
          <p:cNvCxnSpPr/>
          <p:nvPr/>
        </p:nvCxnSpPr>
        <p:spPr>
          <a:xfrm flipV="1">
            <a:off x="7146498" y="1601314"/>
            <a:ext cx="866051" cy="770372"/>
          </a:xfrm>
          <a:prstGeom prst="bentConnector3">
            <a:avLst/>
          </a:prstGeom>
          <a:noFill/>
          <a:ln w="6350" cap="flat" cmpd="sng" algn="ctr">
            <a:solidFill>
              <a:schemeClr val="accent6"/>
            </a:solidFill>
            <a:prstDash val="solid"/>
            <a:miter lim="800000"/>
            <a:headEnd type="none" w="med" len="med"/>
            <a:tailEnd type="triangle" w="med" len="med"/>
          </a:ln>
          <a:effectLst/>
        </p:spPr>
      </p:cxnSp>
      <p:cxnSp>
        <p:nvCxnSpPr>
          <p:cNvPr id="60" name="Elbow Connector 59"/>
          <p:cNvCxnSpPr/>
          <p:nvPr/>
        </p:nvCxnSpPr>
        <p:spPr>
          <a:xfrm flipV="1">
            <a:off x="8173270" y="5064888"/>
            <a:ext cx="1054901" cy="255636"/>
          </a:xfrm>
          <a:prstGeom prst="bentConnector3">
            <a:avLst>
              <a:gd name="adj1" fmla="val 37063"/>
            </a:avLst>
          </a:prstGeom>
          <a:noFill/>
          <a:ln w="6350" cap="flat" cmpd="sng" algn="ctr">
            <a:solidFill>
              <a:schemeClr val="accent6"/>
            </a:solidFill>
            <a:prstDash val="solid"/>
            <a:miter lim="800000"/>
            <a:headEnd type="none" w="med" len="med"/>
            <a:tailEnd type="triangle" w="med" len="med"/>
          </a:ln>
          <a:effectLst/>
        </p:spPr>
      </p:cxnSp>
      <p:sp>
        <p:nvSpPr>
          <p:cNvPr id="61" name="Footer Placeholder 3">
            <a:extLst>
              <a:ext uri="{FF2B5EF4-FFF2-40B4-BE49-F238E27FC236}">
                <a16:creationId xmlns:a16="http://schemas.microsoft.com/office/drawing/2014/main" id="{30CE054A-7555-41DD-B5AE-524EB5E668CC}"/>
              </a:ext>
            </a:extLst>
          </p:cNvPr>
          <p:cNvSpPr txBox="1">
            <a:spLocks/>
          </p:cNvSpPr>
          <p:nvPr/>
        </p:nvSpPr>
        <p:spPr>
          <a:xfrm>
            <a:off x="2893791" y="6400538"/>
            <a:ext cx="5934636" cy="3651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5"/>
              </a:buClr>
              <a:buFont typeface="Wingdings 2" panose="05020102010507070707" pitchFamily="18" charset="2"/>
              <a:buNone/>
              <a:tabLst/>
              <a:defRPr sz="1400" i="0" kern="1200">
                <a:solidFill>
                  <a:schemeClr val="tx1"/>
                </a:solidFill>
                <a:latin typeface="+mn-lt"/>
                <a:ea typeface="+mn-ea"/>
                <a:cs typeface="+mn-cs"/>
              </a:defRPr>
            </a:lvl1pPr>
            <a:lvl2pPr marL="533400" indent="-266700" algn="l" defTabSz="914400" rtl="0" eaLnBrk="1" latinLnBrk="0" hangingPunct="1">
              <a:lnSpc>
                <a:spcPct val="90000"/>
              </a:lnSpc>
              <a:spcBef>
                <a:spcPts val="600"/>
              </a:spcBef>
              <a:buClr>
                <a:schemeClr val="accent5"/>
              </a:buClr>
              <a:buFont typeface="Arial" panose="020B0604020202020204" pitchFamily="34" charset="0"/>
              <a:buChar char="−"/>
              <a:defRPr sz="2400" kern="1200">
                <a:solidFill>
                  <a:schemeClr val="tx2"/>
                </a:solidFill>
                <a:latin typeface="+mn-lt"/>
                <a:ea typeface="+mn-ea"/>
                <a:cs typeface="+mn-cs"/>
              </a:defRPr>
            </a:lvl2pPr>
            <a:lvl3pPr marL="647700" indent="-152400" algn="l" defTabSz="914400" rtl="0" eaLnBrk="1" latinLnBrk="0" hangingPunct="1">
              <a:lnSpc>
                <a:spcPct val="90000"/>
              </a:lnSpc>
              <a:spcBef>
                <a:spcPts val="600"/>
              </a:spcBef>
              <a:buClr>
                <a:schemeClr val="accent5"/>
              </a:buClr>
              <a:buFont typeface="Arial" panose="020B0604020202020204" pitchFamily="34" charset="0"/>
              <a:buChar char="•"/>
              <a:defRPr sz="2200" kern="1200">
                <a:solidFill>
                  <a:schemeClr val="tx2"/>
                </a:solidFill>
                <a:latin typeface="+mn-lt"/>
                <a:ea typeface="+mn-ea"/>
                <a:cs typeface="+mn-cs"/>
              </a:defRPr>
            </a:lvl3pPr>
            <a:lvl4pPr marL="819150" indent="-230188" algn="l" defTabSz="914400" rtl="0" eaLnBrk="1" latinLnBrk="0" hangingPunct="1">
              <a:lnSpc>
                <a:spcPct val="90000"/>
              </a:lnSpc>
              <a:spcBef>
                <a:spcPts val="600"/>
              </a:spcBef>
              <a:buClr>
                <a:schemeClr val="accent5"/>
              </a:buClr>
              <a:buFont typeface="Arial" panose="020B0604020202020204" pitchFamily="34" charset="0"/>
              <a:buChar char="−"/>
              <a:defRPr sz="2000" kern="1200">
                <a:solidFill>
                  <a:schemeClr val="tx2"/>
                </a:solidFill>
                <a:latin typeface="+mn-lt"/>
                <a:ea typeface="+mn-ea"/>
                <a:cs typeface="+mn-cs"/>
              </a:defRPr>
            </a:lvl4pPr>
            <a:lvl5pPr marL="950913" indent="-157163" algn="l" defTabSz="914400" rtl="0" eaLnBrk="1" latinLnBrk="0" hangingPunct="1">
              <a:lnSpc>
                <a:spcPct val="90000"/>
              </a:lnSpc>
              <a:spcBef>
                <a:spcPts val="600"/>
              </a:spcBef>
              <a:buClr>
                <a:schemeClr val="accent5"/>
              </a:buClr>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1000"/>
              </a:spcBef>
            </a:pPr>
            <a:endParaRPr lang="en-US" sz="1200" dirty="0">
              <a:solidFill>
                <a:schemeClr val="accent5"/>
              </a:solidFill>
            </a:endParaRPr>
          </a:p>
        </p:txBody>
      </p:sp>
      <p:cxnSp>
        <p:nvCxnSpPr>
          <p:cNvPr id="69" name="Elbow Connector 68"/>
          <p:cNvCxnSpPr/>
          <p:nvPr/>
        </p:nvCxnSpPr>
        <p:spPr>
          <a:xfrm flipV="1">
            <a:off x="8128242" y="3305514"/>
            <a:ext cx="695076" cy="229759"/>
          </a:xfrm>
          <a:prstGeom prst="bentConnector3">
            <a:avLst>
              <a:gd name="adj1" fmla="val 50000"/>
            </a:avLst>
          </a:prstGeom>
          <a:noFill/>
          <a:ln w="6350" cap="flat" cmpd="sng" algn="ctr">
            <a:solidFill>
              <a:schemeClr val="accent6"/>
            </a:solidFill>
            <a:prstDash val="solid"/>
            <a:miter lim="800000"/>
            <a:headEnd type="none" w="med" len="med"/>
            <a:tailEnd type="triangle" w="med" len="med"/>
          </a:ln>
          <a:effectLst/>
        </p:spPr>
      </p:cxnSp>
    </p:spTree>
    <p:extLst>
      <p:ext uri="{BB962C8B-B14F-4D97-AF65-F5344CB8AC3E}">
        <p14:creationId xmlns:p14="http://schemas.microsoft.com/office/powerpoint/2010/main" val="3385723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EXL KT Governance Team – Responsibilities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457358245"/>
              </p:ext>
            </p:extLst>
          </p:nvPr>
        </p:nvGraphicFramePr>
        <p:xfrm>
          <a:off x="493249" y="1050506"/>
          <a:ext cx="11084234" cy="5098981"/>
        </p:xfrm>
        <a:graphic>
          <a:graphicData uri="http://schemas.openxmlformats.org/drawingml/2006/table">
            <a:tbl>
              <a:tblPr firstRow="1" bandRow="1">
                <a:tableStyleId>{5C22544A-7EE6-4342-B048-85BDC9FD1C3A}</a:tableStyleId>
              </a:tblPr>
              <a:tblGrid>
                <a:gridCol w="2096217">
                  <a:extLst>
                    <a:ext uri="{9D8B030D-6E8A-4147-A177-3AD203B41FA5}">
                      <a16:colId xmlns:a16="http://schemas.microsoft.com/office/drawing/2014/main" val="281447784"/>
                    </a:ext>
                  </a:extLst>
                </a:gridCol>
                <a:gridCol w="8988017">
                  <a:extLst>
                    <a:ext uri="{9D8B030D-6E8A-4147-A177-3AD203B41FA5}">
                      <a16:colId xmlns:a16="http://schemas.microsoft.com/office/drawing/2014/main" val="688797696"/>
                    </a:ext>
                  </a:extLst>
                </a:gridCol>
              </a:tblGrid>
              <a:tr h="274303">
                <a:tc>
                  <a:txBody>
                    <a:bodyPr/>
                    <a:lstStyle/>
                    <a:p>
                      <a:pPr algn="ctr"/>
                      <a:r>
                        <a:rPr lang="en-US" sz="1200" dirty="0" smtClean="0">
                          <a:solidFill>
                            <a:schemeClr val="bg1"/>
                          </a:solidFill>
                          <a:latin typeface="+mn-lt"/>
                        </a:rPr>
                        <a:t>Role</a:t>
                      </a:r>
                      <a:endParaRPr lang="en-US" sz="12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200" dirty="0" smtClean="0">
                          <a:solidFill>
                            <a:schemeClr val="bg1"/>
                          </a:solidFill>
                          <a:latin typeface="+mn-lt"/>
                        </a:rPr>
                        <a:t>Responsibilities</a:t>
                      </a:r>
                      <a:endParaRPr lang="en-US" sz="1200"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43203536"/>
                  </a:ext>
                </a:extLst>
              </a:tr>
              <a:tr h="1434796">
                <a:tc>
                  <a:txBody>
                    <a:bodyPr/>
                    <a:lstStyle/>
                    <a:p>
                      <a:r>
                        <a:rPr lang="en-US" sz="1200" dirty="0" smtClean="0">
                          <a:latin typeface="+mn-lt"/>
                        </a:rPr>
                        <a:t>KT Lead</a:t>
                      </a:r>
                      <a:endParaRPr lang="en-US" sz="12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5E7"/>
                    </a:solidFill>
                  </a:tcPr>
                </a:tc>
                <a:tc>
                  <a:txBody>
                    <a:bodyPr/>
                    <a:lstStyle/>
                    <a:p>
                      <a:pPr marL="171450" indent="-171450">
                        <a:buClr>
                          <a:schemeClr val="accent3"/>
                        </a:buClr>
                        <a:buFont typeface="Arial" panose="020B0604020202020204" pitchFamily="34" charset="0"/>
                        <a:buChar char="•"/>
                      </a:pPr>
                      <a:r>
                        <a:rPr lang="en-US" sz="1200" dirty="0" smtClean="0">
                          <a:latin typeface="+mn-lt"/>
                        </a:rPr>
                        <a:t>Schedule</a:t>
                      </a:r>
                      <a:r>
                        <a:rPr lang="en-US" sz="1200" baseline="0" dirty="0" smtClean="0">
                          <a:latin typeface="+mn-lt"/>
                        </a:rPr>
                        <a:t> meetings and block calendars</a:t>
                      </a:r>
                    </a:p>
                    <a:p>
                      <a:pPr marL="171450" marR="0" lvl="0" indent="-171450" algn="l" defTabSz="914400" rtl="0" eaLnBrk="1" fontAlgn="auto" latinLnBrk="0" hangingPunct="1">
                        <a:lnSpc>
                          <a:spcPct val="100000"/>
                        </a:lnSpc>
                        <a:spcBef>
                          <a:spcPts val="0"/>
                        </a:spcBef>
                        <a:spcAft>
                          <a:spcPts val="0"/>
                        </a:spcAft>
                        <a:buClr>
                          <a:schemeClr val="accent3"/>
                        </a:buClr>
                        <a:buSzTx/>
                        <a:buFont typeface="Arial" panose="020B0604020202020204" pitchFamily="34" charset="0"/>
                        <a:buChar char="•"/>
                        <a:tabLst/>
                        <a:defRPr/>
                      </a:pPr>
                      <a:r>
                        <a:rPr lang="en-US" sz="1200" baseline="0" dirty="0" smtClean="0">
                          <a:latin typeface="+mn-lt"/>
                        </a:rPr>
                        <a:t>Ensure all KT invites are sent in advance</a:t>
                      </a:r>
                    </a:p>
                    <a:p>
                      <a:pPr marL="171450" marR="0" lvl="0" indent="-171450" algn="l" defTabSz="914400" rtl="0" eaLnBrk="1" fontAlgn="auto" latinLnBrk="0" hangingPunct="1">
                        <a:lnSpc>
                          <a:spcPct val="100000"/>
                        </a:lnSpc>
                        <a:spcBef>
                          <a:spcPts val="0"/>
                        </a:spcBef>
                        <a:spcAft>
                          <a:spcPts val="0"/>
                        </a:spcAft>
                        <a:buClr>
                          <a:schemeClr val="accent3"/>
                        </a:buClr>
                        <a:buSzTx/>
                        <a:buFont typeface="Arial" panose="020B0604020202020204" pitchFamily="34" charset="0"/>
                        <a:buChar char="•"/>
                        <a:tabLst/>
                        <a:defRPr/>
                      </a:pPr>
                      <a:r>
                        <a:rPr lang="en-US" sz="1200" baseline="0" dirty="0" smtClean="0">
                          <a:latin typeface="+mn-lt"/>
                        </a:rPr>
                        <a:t>Ensure all EXL team members are logged on the KT sessions atleast 15 mins in advance</a:t>
                      </a:r>
                      <a:endParaRPr lang="en-US" sz="1200" dirty="0" smtClean="0">
                        <a:latin typeface="+mn-lt"/>
                      </a:endParaRPr>
                    </a:p>
                    <a:p>
                      <a:pPr marL="171450" indent="-171450">
                        <a:buClr>
                          <a:schemeClr val="accent3"/>
                        </a:buClr>
                        <a:buFont typeface="Arial" panose="020B0604020202020204" pitchFamily="34" charset="0"/>
                        <a:buChar char="•"/>
                      </a:pPr>
                      <a:r>
                        <a:rPr lang="en-US" sz="1200" dirty="0" smtClean="0">
                          <a:latin typeface="+mn-lt"/>
                        </a:rPr>
                        <a:t>Supervise the training</a:t>
                      </a:r>
                      <a:r>
                        <a:rPr lang="en-US" sz="1200" baseline="0" dirty="0" smtClean="0">
                          <a:latin typeface="+mn-lt"/>
                        </a:rPr>
                        <a:t>s of the processes </a:t>
                      </a:r>
                      <a:r>
                        <a:rPr lang="en-US" sz="1200" dirty="0" smtClean="0">
                          <a:latin typeface="+mn-lt"/>
                        </a:rPr>
                        <a:t>aligned to</a:t>
                      </a:r>
                      <a:r>
                        <a:rPr lang="en-US" sz="1200" baseline="0" dirty="0" smtClean="0">
                          <a:latin typeface="+mn-lt"/>
                        </a:rPr>
                        <a:t> them</a:t>
                      </a:r>
                      <a:endParaRPr lang="en-US" sz="1200" dirty="0" smtClean="0">
                        <a:latin typeface="+mn-lt"/>
                      </a:endParaRPr>
                    </a:p>
                    <a:p>
                      <a:pPr marL="171450" indent="-171450">
                        <a:buClr>
                          <a:schemeClr val="accent3"/>
                        </a:buClr>
                        <a:buFont typeface="Arial" panose="020B0604020202020204" pitchFamily="34" charset="0"/>
                        <a:buChar char="•"/>
                      </a:pPr>
                      <a:r>
                        <a:rPr lang="en-US" sz="1200" dirty="0" smtClean="0">
                          <a:latin typeface="+mn-lt"/>
                        </a:rPr>
                        <a:t>Provide the daily status of KT progress,</a:t>
                      </a:r>
                      <a:r>
                        <a:rPr lang="en-US" sz="1200" baseline="0" dirty="0" smtClean="0">
                          <a:latin typeface="+mn-lt"/>
                        </a:rPr>
                        <a:t> update the query and issue logs</a:t>
                      </a:r>
                      <a:endParaRPr lang="en-US" sz="1200" dirty="0" smtClean="0">
                        <a:latin typeface="+mn-lt"/>
                      </a:endParaRPr>
                    </a:p>
                    <a:p>
                      <a:pPr marL="171450" indent="-171450">
                        <a:buClr>
                          <a:schemeClr val="accent3"/>
                        </a:buClr>
                        <a:buFont typeface="Arial" panose="020B0604020202020204" pitchFamily="34" charset="0"/>
                        <a:buChar char="•"/>
                      </a:pPr>
                      <a:r>
                        <a:rPr lang="en-US" sz="1200" dirty="0" smtClean="0">
                          <a:latin typeface="+mn-lt"/>
                        </a:rPr>
                        <a:t>Participate in daily KT / Supervised Production debrief call</a:t>
                      </a:r>
                    </a:p>
                    <a:p>
                      <a:pPr marL="171450" indent="-171450">
                        <a:buClr>
                          <a:schemeClr val="accent3"/>
                        </a:buClr>
                        <a:buFont typeface="Arial" panose="020B0604020202020204" pitchFamily="34" charset="0"/>
                        <a:buChar char="•"/>
                      </a:pPr>
                      <a:r>
                        <a:rPr lang="en-US" sz="1200" dirty="0" smtClean="0">
                          <a:latin typeface="+mn-lt"/>
                        </a:rPr>
                        <a:t>Lead daily team huddles (e</a:t>
                      </a:r>
                      <a:r>
                        <a:rPr lang="en-US" sz="1200" baseline="0" dirty="0" smtClean="0">
                          <a:latin typeface="+mn-lt"/>
                        </a:rPr>
                        <a:t>nsure appropriate knowledge retention)</a:t>
                      </a:r>
                    </a:p>
                    <a:p>
                      <a:pPr marL="171450" indent="-171450">
                        <a:buClr>
                          <a:schemeClr val="accent3"/>
                        </a:buClr>
                        <a:buFont typeface="Arial" panose="020B0604020202020204" pitchFamily="34" charset="0"/>
                        <a:buChar char="•"/>
                      </a:pPr>
                      <a:r>
                        <a:rPr lang="en-US" sz="1200" baseline="0" dirty="0" smtClean="0">
                          <a:latin typeface="+mn-lt"/>
                        </a:rPr>
                        <a:t>Check the SOP status with the team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5E7"/>
                    </a:solidFill>
                  </a:tcPr>
                </a:tc>
                <a:extLst>
                  <a:ext uri="{0D108BD9-81ED-4DB2-BD59-A6C34878D82A}">
                    <a16:rowId xmlns:a16="http://schemas.microsoft.com/office/drawing/2014/main" val="837773847"/>
                  </a:ext>
                </a:extLst>
              </a:tr>
              <a:tr h="984265">
                <a:tc>
                  <a:txBody>
                    <a:bodyPr/>
                    <a:lstStyle/>
                    <a:p>
                      <a:r>
                        <a:rPr lang="en-US" sz="1200" dirty="0" smtClean="0">
                          <a:latin typeface="+mn-lt"/>
                        </a:rPr>
                        <a:t>KT SME</a:t>
                      </a:r>
                      <a:endParaRPr lang="en-US" sz="12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1FF"/>
                    </a:solidFill>
                  </a:tcPr>
                </a:tc>
                <a:tc>
                  <a:txBody>
                    <a:bodyPr/>
                    <a:lstStyle/>
                    <a:p>
                      <a:pPr marL="171450" indent="-171450">
                        <a:buClr>
                          <a:schemeClr val="accent3"/>
                        </a:buClr>
                        <a:buFont typeface="Arial" panose="020B0604020202020204" pitchFamily="34" charset="0"/>
                        <a:buChar char="•"/>
                      </a:pPr>
                      <a:r>
                        <a:rPr lang="en-US" sz="1200" dirty="0" smtClean="0">
                          <a:latin typeface="+mn-lt"/>
                        </a:rPr>
                        <a:t>Additional support aligned during KT</a:t>
                      </a:r>
                    </a:p>
                    <a:p>
                      <a:pPr marL="171450" indent="-171450">
                        <a:buClr>
                          <a:schemeClr val="accent3"/>
                        </a:buClr>
                        <a:buFont typeface="Arial" panose="020B0604020202020204" pitchFamily="34" charset="0"/>
                        <a:buChar char="•"/>
                      </a:pPr>
                      <a:r>
                        <a:rPr lang="en-US" sz="1200" baseline="0" dirty="0" smtClean="0">
                          <a:latin typeface="+mn-lt"/>
                        </a:rPr>
                        <a:t>Will fill the business/process gaps of daily KT</a:t>
                      </a:r>
                    </a:p>
                    <a:p>
                      <a:pPr marL="171450" indent="-171450">
                        <a:buClr>
                          <a:schemeClr val="accent3"/>
                        </a:buClr>
                        <a:buFont typeface="Arial" panose="020B0604020202020204" pitchFamily="34" charset="0"/>
                        <a:buChar char="•"/>
                      </a:pPr>
                      <a:r>
                        <a:rPr lang="en-US" sz="1200" baseline="0" dirty="0" smtClean="0">
                          <a:latin typeface="+mn-lt"/>
                        </a:rPr>
                        <a:t>Will participate in all trainings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1FF"/>
                    </a:solidFill>
                  </a:tcPr>
                </a:tc>
                <a:extLst>
                  <a:ext uri="{0D108BD9-81ED-4DB2-BD59-A6C34878D82A}">
                    <a16:rowId xmlns:a16="http://schemas.microsoft.com/office/drawing/2014/main" val="435655746"/>
                  </a:ext>
                </a:extLst>
              </a:tr>
              <a:tr h="1045384">
                <a:tc>
                  <a:txBody>
                    <a:bodyPr/>
                    <a:lstStyle/>
                    <a:p>
                      <a:r>
                        <a:rPr lang="en-US" sz="1200" dirty="0" smtClean="0">
                          <a:latin typeface="+mn-lt"/>
                        </a:rPr>
                        <a:t>Overall Ops lead</a:t>
                      </a:r>
                    </a:p>
                    <a:p>
                      <a:r>
                        <a:rPr lang="en-US" sz="1200" dirty="0" smtClean="0">
                          <a:latin typeface="+mn-lt"/>
                        </a:rPr>
                        <a:t>(Susan</a:t>
                      </a:r>
                      <a:r>
                        <a:rPr lang="en-US" sz="1200" baseline="0" dirty="0" smtClean="0">
                          <a:latin typeface="+mn-lt"/>
                        </a:rPr>
                        <a:t> Paul </a:t>
                      </a:r>
                      <a:r>
                        <a:rPr lang="en-US" sz="1200" dirty="0" smtClean="0">
                          <a:latin typeface="+mn-lt"/>
                        </a:rPr>
                        <a:t>– General</a:t>
                      </a:r>
                      <a:r>
                        <a:rPr lang="en-US" sz="1200" baseline="0" dirty="0" smtClean="0">
                          <a:latin typeface="+mn-lt"/>
                        </a:rPr>
                        <a:t> Ledger</a:t>
                      </a:r>
                      <a:endParaRPr lang="en-US" sz="1200" dirty="0" smtClean="0">
                        <a:latin typeface="+mn-lt"/>
                      </a:endParaRPr>
                    </a:p>
                    <a:p>
                      <a:r>
                        <a:rPr lang="en-US" sz="1200" dirty="0" smtClean="0">
                          <a:latin typeface="+mn-lt"/>
                        </a:rPr>
                        <a:t>Shibu Scariah</a:t>
                      </a:r>
                      <a:r>
                        <a:rPr lang="en-US" sz="1200" baseline="0" dirty="0" smtClean="0">
                          <a:latin typeface="+mn-lt"/>
                        </a:rPr>
                        <a:t> – AP&amp; TE)</a:t>
                      </a:r>
                      <a:endParaRPr lang="en-US" sz="12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5E7"/>
                    </a:solidFill>
                  </a:tcPr>
                </a:tc>
                <a:tc>
                  <a:txBody>
                    <a:bodyPr/>
                    <a:lstStyle/>
                    <a:p>
                      <a:pPr marL="171450" indent="-171450">
                        <a:buClr>
                          <a:schemeClr val="accent3"/>
                        </a:buClr>
                        <a:buFont typeface="Arial" panose="020B0604020202020204" pitchFamily="34" charset="0"/>
                        <a:buChar char="•"/>
                      </a:pPr>
                      <a:r>
                        <a:rPr lang="en-US" sz="1200" dirty="0" smtClean="0">
                          <a:latin typeface="+mn-lt"/>
                        </a:rPr>
                        <a:t>Overall operations governance</a:t>
                      </a:r>
                    </a:p>
                    <a:p>
                      <a:pPr marL="171450" indent="-171450">
                        <a:buClr>
                          <a:schemeClr val="accent3"/>
                        </a:buClr>
                        <a:buFont typeface="Arial" panose="020B0604020202020204" pitchFamily="34" charset="0"/>
                        <a:buChar char="•"/>
                      </a:pPr>
                      <a:r>
                        <a:rPr lang="en-US" sz="1200" dirty="0" smtClean="0">
                          <a:latin typeface="+mn-lt"/>
                        </a:rPr>
                        <a:t>First point of contact for BSWH Process leads</a:t>
                      </a:r>
                    </a:p>
                    <a:p>
                      <a:pPr marL="171450" indent="-171450">
                        <a:buClr>
                          <a:schemeClr val="accent3"/>
                        </a:buClr>
                        <a:buFont typeface="Arial" panose="020B0604020202020204" pitchFamily="34" charset="0"/>
                        <a:buChar char="•"/>
                      </a:pPr>
                      <a:r>
                        <a:rPr lang="en-US" sz="1200" dirty="0" smtClean="0">
                          <a:latin typeface="+mn-lt"/>
                        </a:rPr>
                        <a:t>Part of all weekly / toll gate calls</a:t>
                      </a:r>
                    </a:p>
                    <a:p>
                      <a:pPr marL="171450" indent="-171450">
                        <a:buClr>
                          <a:schemeClr val="accent3"/>
                        </a:buClr>
                        <a:buFont typeface="Arial" panose="020B0604020202020204" pitchFamily="34" charset="0"/>
                        <a:buChar char="•"/>
                      </a:pPr>
                      <a:r>
                        <a:rPr lang="en-US" sz="1200" dirty="0" smtClean="0">
                          <a:latin typeface="+mn-lt"/>
                        </a:rPr>
                        <a:t>Resolve all open issues</a:t>
                      </a:r>
                    </a:p>
                    <a:p>
                      <a:pPr marL="171450" indent="-171450">
                        <a:buClr>
                          <a:schemeClr val="accent3"/>
                        </a:buClr>
                        <a:buFont typeface="Arial" panose="020B0604020202020204" pitchFamily="34" charset="0"/>
                        <a:buChar char="•"/>
                      </a:pPr>
                      <a:r>
                        <a:rPr lang="en-US" sz="1200" dirty="0" smtClean="0">
                          <a:latin typeface="+mn-lt"/>
                        </a:rPr>
                        <a:t>Drive the weekly status update calls with the BSWH</a:t>
                      </a:r>
                      <a:r>
                        <a:rPr lang="en-US" sz="1200" baseline="0" dirty="0" smtClean="0">
                          <a:latin typeface="+mn-lt"/>
                        </a:rPr>
                        <a:t> process owners along with transition manager</a:t>
                      </a:r>
                    </a:p>
                    <a:p>
                      <a:pPr marL="171450" indent="-171450">
                        <a:buClr>
                          <a:schemeClr val="accent3"/>
                        </a:buClr>
                        <a:buFont typeface="Arial" panose="020B0604020202020204" pitchFamily="34" charset="0"/>
                        <a:buChar char="•"/>
                      </a:pPr>
                      <a:r>
                        <a:rPr lang="en-US" sz="1200" baseline="0" dirty="0" smtClean="0">
                          <a:latin typeface="+mn-lt"/>
                        </a:rPr>
                        <a:t>Participate in most daily calls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5E5E7"/>
                    </a:solidFill>
                  </a:tcPr>
                </a:tc>
                <a:extLst>
                  <a:ext uri="{0D108BD9-81ED-4DB2-BD59-A6C34878D82A}">
                    <a16:rowId xmlns:a16="http://schemas.microsoft.com/office/drawing/2014/main" val="3806062157"/>
                  </a:ext>
                </a:extLst>
              </a:tr>
              <a:tr h="1097196">
                <a:tc>
                  <a:txBody>
                    <a:bodyPr/>
                    <a:lstStyle/>
                    <a:p>
                      <a:r>
                        <a:rPr lang="en-US" sz="1200" dirty="0" smtClean="0">
                          <a:latin typeface="+mn-lt"/>
                        </a:rPr>
                        <a:t>Transition Manager</a:t>
                      </a:r>
                      <a:endParaRPr lang="en-US" sz="12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1FF"/>
                    </a:solidFill>
                  </a:tcPr>
                </a:tc>
                <a:tc>
                  <a:txBody>
                    <a:bodyPr/>
                    <a:lstStyle/>
                    <a:p>
                      <a:pPr marL="171450" indent="-171450">
                        <a:buClr>
                          <a:schemeClr val="accent3"/>
                        </a:buClr>
                        <a:buFont typeface="Arial" panose="020B0604020202020204" pitchFamily="34" charset="0"/>
                        <a:buChar char="•"/>
                      </a:pPr>
                      <a:r>
                        <a:rPr lang="en-US" sz="1200" dirty="0" smtClean="0">
                          <a:latin typeface="+mn-lt"/>
                        </a:rPr>
                        <a:t>Overall transition governance</a:t>
                      </a:r>
                    </a:p>
                    <a:p>
                      <a:pPr marL="171450" indent="-171450">
                        <a:buClr>
                          <a:schemeClr val="accent3"/>
                        </a:buClr>
                        <a:buFont typeface="Arial" panose="020B0604020202020204" pitchFamily="34" charset="0"/>
                        <a:buChar char="•"/>
                      </a:pPr>
                      <a:r>
                        <a:rPr lang="en-US" sz="1200" dirty="0" smtClean="0">
                          <a:latin typeface="+mn-lt"/>
                        </a:rPr>
                        <a:t>Part of all daily / weekly calls / toll</a:t>
                      </a:r>
                      <a:r>
                        <a:rPr lang="en-US" sz="1200" baseline="0" dirty="0" smtClean="0">
                          <a:latin typeface="+mn-lt"/>
                        </a:rPr>
                        <a:t> gate calls</a:t>
                      </a:r>
                    </a:p>
                    <a:p>
                      <a:pPr marL="171450" indent="-171450">
                        <a:buClr>
                          <a:schemeClr val="accent3"/>
                        </a:buClr>
                        <a:buFont typeface="Arial" panose="020B0604020202020204" pitchFamily="34" charset="0"/>
                        <a:buChar char="•"/>
                      </a:pPr>
                      <a:r>
                        <a:rPr lang="en-US" sz="1200" baseline="0" dirty="0" smtClean="0">
                          <a:latin typeface="+mn-lt"/>
                        </a:rPr>
                        <a:t>Drive all tollgate calls</a:t>
                      </a:r>
                    </a:p>
                    <a:p>
                      <a:pPr marL="171450" indent="-171450">
                        <a:buClr>
                          <a:schemeClr val="accent3"/>
                        </a:buClr>
                        <a:buFont typeface="Arial" panose="020B0604020202020204" pitchFamily="34" charset="0"/>
                        <a:buChar char="•"/>
                      </a:pPr>
                      <a:r>
                        <a:rPr lang="en-US" sz="1200" baseline="0" dirty="0" smtClean="0">
                          <a:latin typeface="+mn-lt"/>
                        </a:rPr>
                        <a:t>Upload daily and weekly KT status playbook in MS Teams before the call</a:t>
                      </a:r>
                    </a:p>
                    <a:p>
                      <a:pPr marL="171450" indent="-171450">
                        <a:buClr>
                          <a:schemeClr val="accent3"/>
                        </a:buClr>
                        <a:buFont typeface="Arial" panose="020B0604020202020204" pitchFamily="34" charset="0"/>
                        <a:buChar char="•"/>
                      </a:pPr>
                      <a:r>
                        <a:rPr lang="en-US" sz="1200" baseline="0" dirty="0" smtClean="0">
                          <a:latin typeface="+mn-lt"/>
                        </a:rPr>
                        <a:t>1</a:t>
                      </a:r>
                      <a:r>
                        <a:rPr lang="en-US" sz="1200" baseline="30000" dirty="0" smtClean="0">
                          <a:latin typeface="+mn-lt"/>
                        </a:rPr>
                        <a:t>st</a:t>
                      </a:r>
                      <a:r>
                        <a:rPr lang="en-US" sz="1200" baseline="0" dirty="0" smtClean="0">
                          <a:latin typeface="+mn-lt"/>
                        </a:rPr>
                        <a:t> point of contact for any issues / concerns</a:t>
                      </a:r>
                      <a:endParaRPr lang="en-US" sz="12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5E1FF"/>
                    </a:solidFill>
                  </a:tcPr>
                </a:tc>
                <a:extLst>
                  <a:ext uri="{0D108BD9-81ED-4DB2-BD59-A6C34878D82A}">
                    <a16:rowId xmlns:a16="http://schemas.microsoft.com/office/drawing/2014/main" val="989032506"/>
                  </a:ext>
                </a:extLst>
              </a:tr>
            </a:tbl>
          </a:graphicData>
        </a:graphic>
      </p:graphicFrame>
    </p:spTree>
    <p:extLst>
      <p:ext uri="{BB962C8B-B14F-4D97-AF65-F5344CB8AC3E}">
        <p14:creationId xmlns:p14="http://schemas.microsoft.com/office/powerpoint/2010/main" val="35092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 Placeholder 1"/>
          <p:cNvSpPr>
            <a:spLocks noGrp="1"/>
          </p:cNvSpPr>
          <p:nvPr>
            <p:ph type="body" sz="quarter" idx="13"/>
          </p:nvPr>
        </p:nvSpPr>
        <p:spPr>
          <a:xfrm>
            <a:off x="215900" y="104775"/>
            <a:ext cx="9623425" cy="585788"/>
          </a:xfrm>
        </p:spPr>
        <p:txBody>
          <a:bodyPr/>
          <a:lstStyle/>
          <a:p>
            <a:r>
              <a:rPr lang="en-US" sz="2400" dirty="0" smtClean="0"/>
              <a:t>General Ledger KT </a:t>
            </a:r>
            <a:r>
              <a:rPr lang="en-US" sz="2400" dirty="0"/>
              <a:t>Team – 3 in a BOX APPROACH</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2469502592"/>
              </p:ext>
            </p:extLst>
          </p:nvPr>
        </p:nvGraphicFramePr>
        <p:xfrm>
          <a:off x="215900" y="881341"/>
          <a:ext cx="11700801" cy="4562470"/>
        </p:xfrm>
        <a:graphic>
          <a:graphicData uri="http://schemas.openxmlformats.org/drawingml/2006/table">
            <a:tbl>
              <a:tblPr firstRow="1" bandRow="1">
                <a:tableStyleId>{BDBED569-4797-4DF1-A0F4-6AAB3CD982D8}</a:tableStyleId>
              </a:tblPr>
              <a:tblGrid>
                <a:gridCol w="727999">
                  <a:extLst>
                    <a:ext uri="{9D8B030D-6E8A-4147-A177-3AD203B41FA5}">
                      <a16:colId xmlns:a16="http://schemas.microsoft.com/office/drawing/2014/main" val="3643031328"/>
                    </a:ext>
                  </a:extLst>
                </a:gridCol>
                <a:gridCol w="1297858">
                  <a:extLst>
                    <a:ext uri="{9D8B030D-6E8A-4147-A177-3AD203B41FA5}">
                      <a16:colId xmlns:a16="http://schemas.microsoft.com/office/drawing/2014/main" val="3722449546"/>
                    </a:ext>
                  </a:extLst>
                </a:gridCol>
                <a:gridCol w="2359742">
                  <a:extLst>
                    <a:ext uri="{9D8B030D-6E8A-4147-A177-3AD203B41FA5}">
                      <a16:colId xmlns:a16="http://schemas.microsoft.com/office/drawing/2014/main" val="4223000484"/>
                    </a:ext>
                  </a:extLst>
                </a:gridCol>
                <a:gridCol w="1799303">
                  <a:extLst>
                    <a:ext uri="{9D8B030D-6E8A-4147-A177-3AD203B41FA5}">
                      <a16:colId xmlns:a16="http://schemas.microsoft.com/office/drawing/2014/main" val="341651272"/>
                    </a:ext>
                  </a:extLst>
                </a:gridCol>
                <a:gridCol w="1909480">
                  <a:extLst>
                    <a:ext uri="{9D8B030D-6E8A-4147-A177-3AD203B41FA5}">
                      <a16:colId xmlns:a16="http://schemas.microsoft.com/office/drawing/2014/main" val="1659385195"/>
                    </a:ext>
                  </a:extLst>
                </a:gridCol>
                <a:gridCol w="1571139">
                  <a:extLst>
                    <a:ext uri="{9D8B030D-6E8A-4147-A177-3AD203B41FA5}">
                      <a16:colId xmlns:a16="http://schemas.microsoft.com/office/drawing/2014/main" val="3561267646"/>
                    </a:ext>
                  </a:extLst>
                </a:gridCol>
                <a:gridCol w="2035280">
                  <a:extLst>
                    <a:ext uri="{9D8B030D-6E8A-4147-A177-3AD203B41FA5}">
                      <a16:colId xmlns:a16="http://schemas.microsoft.com/office/drawing/2014/main" val="1209048978"/>
                    </a:ext>
                  </a:extLst>
                </a:gridCol>
              </a:tblGrid>
              <a:tr h="460955">
                <a:tc>
                  <a:txBody>
                    <a:bodyPr/>
                    <a:lstStyle/>
                    <a:p>
                      <a:pPr algn="ctr"/>
                      <a:r>
                        <a:rPr lang="en-US" sz="1400" dirty="0" smtClean="0">
                          <a:solidFill>
                            <a:schemeClr val="bg1"/>
                          </a:solidFill>
                        </a:rPr>
                        <a:t>SL.No</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Process</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Sub – Process</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KT SME</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KT Lead</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Transition Manager</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Additional Support</a:t>
                      </a:r>
                      <a:endParaRPr lang="en-US" sz="1400" dirty="0">
                        <a:solidFill>
                          <a:schemeClr val="bg1"/>
                        </a:solidFill>
                      </a:endParaRPr>
                    </a:p>
                  </a:txBody>
                  <a:tcPr anchor="ctr">
                    <a:solidFill>
                      <a:schemeClr val="accent1"/>
                    </a:solidFill>
                  </a:tcPr>
                </a:tc>
                <a:extLst>
                  <a:ext uri="{0D108BD9-81ED-4DB2-BD59-A6C34878D82A}">
                    <a16:rowId xmlns:a16="http://schemas.microsoft.com/office/drawing/2014/main" val="634732643"/>
                  </a:ext>
                </a:extLst>
              </a:tr>
              <a:tr h="460955">
                <a:tc>
                  <a:txBody>
                    <a:bodyPr/>
                    <a:lstStyle/>
                    <a:p>
                      <a:pPr algn="ctr"/>
                      <a:r>
                        <a:rPr lang="en-US" sz="1200" dirty="0" smtClean="0">
                          <a:latin typeface="+mn-lt"/>
                        </a:rPr>
                        <a:t>1</a:t>
                      </a:r>
                      <a:endParaRPr lang="en-US" sz="1200" dirty="0">
                        <a:latin typeface="+mn-lt"/>
                      </a:endParaRPr>
                    </a:p>
                  </a:txBody>
                  <a:tcPr anchor="ctr"/>
                </a:tc>
                <a:tc rowSpan="7">
                  <a:txBody>
                    <a:bodyPr/>
                    <a:lstStyle/>
                    <a:p>
                      <a:pPr algn="ctr"/>
                      <a:r>
                        <a:rPr lang="en-US" sz="1200" dirty="0" smtClean="0">
                          <a:latin typeface="+mn-lt"/>
                        </a:rPr>
                        <a:t>General Ledger</a:t>
                      </a:r>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rgbClr val="000000"/>
                          </a:solidFill>
                          <a:effectLst/>
                          <a:latin typeface="+mn-lt"/>
                          <a:ea typeface="+mn-ea"/>
                          <a:cs typeface="Arial" panose="020B0604020202020204" pitchFamily="34" charset="0"/>
                        </a:rPr>
                        <a:t>DFW Hospitals + FA</a:t>
                      </a:r>
                    </a:p>
                  </a:txBody>
                  <a:tcPr anchor="ctr"/>
                </a:tc>
                <a:tc>
                  <a:txBody>
                    <a:bodyPr/>
                    <a:lstStyle/>
                    <a:p>
                      <a:r>
                        <a:rPr lang="en-US" sz="1200" dirty="0" smtClean="0">
                          <a:latin typeface="+mn-lt"/>
                        </a:rPr>
                        <a:t>Sojan Mathew </a:t>
                      </a:r>
                    </a:p>
                    <a:p>
                      <a:r>
                        <a:rPr lang="en-US" sz="1200" dirty="0" smtClean="0">
                          <a:latin typeface="+mn-lt"/>
                        </a:rPr>
                        <a:t>Wilson Devassy </a:t>
                      </a:r>
                    </a:p>
                    <a:p>
                      <a:r>
                        <a:rPr lang="en-US" sz="1200" dirty="0" smtClean="0">
                          <a:latin typeface="+mn-lt"/>
                        </a:rPr>
                        <a:t>Lal Paul</a:t>
                      </a:r>
                    </a:p>
                    <a:p>
                      <a:r>
                        <a:rPr lang="en-US" sz="1200" dirty="0" smtClean="0">
                          <a:latin typeface="+mn-lt"/>
                        </a:rPr>
                        <a:t>Shinu Shajee</a:t>
                      </a:r>
                      <a:endParaRPr lang="en-US" sz="1200" dirty="0">
                        <a:latin typeface="+mn-lt"/>
                      </a:endParaRPr>
                    </a:p>
                  </a:txBody>
                  <a:tcPr anchor="ctr"/>
                </a:tc>
                <a:tc>
                  <a:txBody>
                    <a:bodyPr/>
                    <a:lstStyle/>
                    <a:p>
                      <a:r>
                        <a:rPr lang="en-US" sz="1200" dirty="0" smtClean="0">
                          <a:latin typeface="+mn-lt"/>
                        </a:rPr>
                        <a:t>Martin Varghese</a:t>
                      </a:r>
                    </a:p>
                    <a:p>
                      <a:r>
                        <a:rPr lang="en-US" sz="1200" dirty="0" smtClean="0">
                          <a:latin typeface="+mn-lt"/>
                        </a:rPr>
                        <a:t>Selvam Pandiyan</a:t>
                      </a:r>
                    </a:p>
                    <a:p>
                      <a:endParaRPr lang="en-US" sz="1200" dirty="0" smtClean="0">
                        <a:latin typeface="+mn-lt"/>
                      </a:endParaRPr>
                    </a:p>
                    <a:p>
                      <a:r>
                        <a:rPr lang="en-US" sz="1200" dirty="0" smtClean="0">
                          <a:latin typeface="+mn-lt"/>
                        </a:rPr>
                        <a:t>For Escalations:-</a:t>
                      </a:r>
                    </a:p>
                    <a:p>
                      <a:r>
                        <a:rPr lang="en-US" sz="1200" dirty="0" err="1" smtClean="0">
                          <a:latin typeface="+mn-lt"/>
                        </a:rPr>
                        <a:t>Sajith</a:t>
                      </a:r>
                      <a:r>
                        <a:rPr lang="en-US" sz="1200" dirty="0" smtClean="0">
                          <a:latin typeface="+mn-lt"/>
                        </a:rPr>
                        <a:t> Paul</a:t>
                      </a:r>
                      <a:endParaRPr lang="en-US" sz="1200" dirty="0">
                        <a:latin typeface="+mn-lt"/>
                      </a:endParaRPr>
                    </a:p>
                  </a:txBody>
                  <a:tcPr anchor="ctr"/>
                </a:tc>
                <a:tc rowSpan="7">
                  <a:txBody>
                    <a:bodyPr/>
                    <a:lstStyle/>
                    <a:p>
                      <a:pPr algn="ctr"/>
                      <a:r>
                        <a:rPr lang="en-US" sz="1200" dirty="0" smtClean="0">
                          <a:latin typeface="+mn-lt"/>
                        </a:rPr>
                        <a:t>Shagun John</a:t>
                      </a:r>
                      <a:endParaRPr lang="en-US" sz="1200" dirty="0">
                        <a:latin typeface="+mn-lt"/>
                      </a:endParaRPr>
                    </a:p>
                  </a:txBody>
                  <a:tcPr anchor="ctr"/>
                </a:tc>
                <a:tc>
                  <a:txBody>
                    <a:bodyPr/>
                    <a:lstStyle/>
                    <a:p>
                      <a:endParaRPr lang="en-US" sz="1200" dirty="0">
                        <a:latin typeface="+mn-lt"/>
                      </a:endParaRPr>
                    </a:p>
                  </a:txBody>
                  <a:tcPr anchor="ctr"/>
                </a:tc>
                <a:extLst>
                  <a:ext uri="{0D108BD9-81ED-4DB2-BD59-A6C34878D82A}">
                    <a16:rowId xmlns:a16="http://schemas.microsoft.com/office/drawing/2014/main" val="2695031547"/>
                  </a:ext>
                </a:extLst>
              </a:tr>
              <a:tr h="340981">
                <a:tc>
                  <a:txBody>
                    <a:bodyPr/>
                    <a:lstStyle/>
                    <a:p>
                      <a:pPr algn="ctr"/>
                      <a:r>
                        <a:rPr lang="en-US" sz="1200" dirty="0" smtClean="0">
                          <a:latin typeface="+mn-lt"/>
                        </a:rPr>
                        <a:t>2</a:t>
                      </a:r>
                      <a:endParaRPr lang="en-US" sz="1200" dirty="0">
                        <a:latin typeface="+mn-lt"/>
                      </a:endParaRPr>
                    </a:p>
                  </a:txBody>
                  <a:tcPr anchor="ctr"/>
                </a:tc>
                <a:tc vMerge="1">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Arial" panose="020B0604020202020204" pitchFamily="34" charset="0"/>
                        </a:rPr>
                        <a:t>CTX Hospitals &amp; Clinics + FA</a:t>
                      </a:r>
                    </a:p>
                  </a:txBody>
                  <a:tcPr anchor="ctr"/>
                </a:tc>
                <a:tc rowSpan="2">
                  <a:txBody>
                    <a:bodyPr/>
                    <a:lstStyle/>
                    <a:p>
                      <a:endParaRPr lang="en-US" sz="1200" dirty="0" smtClean="0">
                        <a:latin typeface="+mn-lt"/>
                      </a:endParaRPr>
                    </a:p>
                    <a:p>
                      <a:r>
                        <a:rPr lang="en-US" sz="1200" dirty="0" smtClean="0">
                          <a:latin typeface="+mn-lt"/>
                        </a:rPr>
                        <a:t>Rajesh </a:t>
                      </a:r>
                      <a:r>
                        <a:rPr lang="en-US" sz="1200" dirty="0" err="1" smtClean="0">
                          <a:latin typeface="+mn-lt"/>
                        </a:rPr>
                        <a:t>Ramaswamy</a:t>
                      </a:r>
                      <a:r>
                        <a:rPr lang="en-US" sz="1200" dirty="0" smtClean="0">
                          <a:latin typeface="+mn-lt"/>
                        </a:rPr>
                        <a:t> </a:t>
                      </a:r>
                    </a:p>
                    <a:p>
                      <a:r>
                        <a:rPr lang="en-US" sz="1200" dirty="0" smtClean="0">
                          <a:latin typeface="+mn-lt"/>
                        </a:rPr>
                        <a:t>Vishal Romy</a:t>
                      </a:r>
                    </a:p>
                    <a:p>
                      <a:r>
                        <a:rPr lang="en-US" sz="1200" dirty="0" smtClean="0">
                          <a:latin typeface="+mn-lt"/>
                        </a:rPr>
                        <a:t>Linu Gopal</a:t>
                      </a:r>
                      <a:endParaRPr lang="en-US" sz="1200" dirty="0">
                        <a:latin typeface="+mn-lt"/>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Eldho George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Imthias Ameer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r>
                        <a:rPr lang="en-US" sz="1200" dirty="0" smtClean="0">
                          <a:latin typeface="+mn-lt"/>
                        </a:rPr>
                        <a:t>For Escalations:-</a:t>
                      </a:r>
                    </a:p>
                    <a:p>
                      <a:r>
                        <a:rPr lang="en-US" sz="1200" dirty="0" smtClean="0">
                          <a:latin typeface="+mn-lt"/>
                        </a:rPr>
                        <a:t>Sivaprasad Sreenivasan</a:t>
                      </a:r>
                    </a:p>
                  </a:txBody>
                  <a:tcPr anchor="ctr"/>
                </a:tc>
                <a:tc vMerge="1">
                  <a:txBody>
                    <a:bodyPr/>
                    <a:lstStyle/>
                    <a:p>
                      <a:endParaRPr lang="en-US" sz="1200" dirty="0">
                        <a:latin typeface="+mn-lt"/>
                      </a:endParaRPr>
                    </a:p>
                  </a:txBody>
                  <a:tcPr/>
                </a:tc>
                <a:tc rowSpan="2">
                  <a:txBody>
                    <a:bodyPr/>
                    <a:lstStyle/>
                    <a:p>
                      <a:endParaRPr lang="en-US" sz="1200" dirty="0">
                        <a:latin typeface="+mn-lt"/>
                      </a:endParaRPr>
                    </a:p>
                  </a:txBody>
                  <a:tcPr anchor="ctr"/>
                </a:tc>
                <a:extLst>
                  <a:ext uri="{0D108BD9-81ED-4DB2-BD59-A6C34878D82A}">
                    <a16:rowId xmlns:a16="http://schemas.microsoft.com/office/drawing/2014/main" val="2296078550"/>
                  </a:ext>
                </a:extLst>
              </a:tr>
              <a:tr h="88402">
                <a:tc rowSpan="2">
                  <a:txBody>
                    <a:bodyPr/>
                    <a:lstStyle/>
                    <a:p>
                      <a:pPr algn="ctr"/>
                      <a:r>
                        <a:rPr lang="en-US" sz="1200" dirty="0" smtClean="0">
                          <a:latin typeface="+mn-lt"/>
                        </a:rPr>
                        <a:t>3</a:t>
                      </a:r>
                      <a:endParaRPr lang="en-US" sz="1200" dirty="0">
                        <a:latin typeface="+mn-lt"/>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71279311"/>
                  </a:ext>
                </a:extLst>
              </a:tr>
              <a:tr h="325646">
                <a:tc vMerge="1">
                  <a:txBody>
                    <a:bodyPr/>
                    <a:lstStyle/>
                    <a:p>
                      <a:endParaRPr lang="en-US" sz="1200" dirty="0">
                        <a:latin typeface="+mn-lt"/>
                      </a:endParaRPr>
                    </a:p>
                  </a:txBody>
                  <a:tcPr/>
                </a:tc>
                <a:tc vMerge="1">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Arial" panose="020B0604020202020204" pitchFamily="34" charset="0"/>
                        </a:rPr>
                        <a:t>Leases</a:t>
                      </a:r>
                    </a:p>
                  </a:txBody>
                  <a:tcPr anchor="ctr"/>
                </a:tc>
                <a:tc rowSpan="2">
                  <a:txBody>
                    <a:bodyPr/>
                    <a:lstStyle/>
                    <a:p>
                      <a:r>
                        <a:rPr lang="en-US" sz="1200" dirty="0" err="1" smtClean="0">
                          <a:latin typeface="+mn-lt"/>
                        </a:rPr>
                        <a:t>Lathikesh</a:t>
                      </a:r>
                      <a:r>
                        <a:rPr lang="en-US" sz="1200" dirty="0" smtClean="0">
                          <a:latin typeface="+mn-lt"/>
                        </a:rPr>
                        <a:t> </a:t>
                      </a:r>
                      <a:r>
                        <a:rPr lang="en-US" sz="1200" dirty="0" err="1" smtClean="0">
                          <a:latin typeface="+mn-lt"/>
                        </a:rPr>
                        <a:t>Kesavadas</a:t>
                      </a:r>
                      <a:endParaRPr lang="en-US" sz="1200" dirty="0">
                        <a:latin typeface="+mn-lt"/>
                      </a:endParaRPr>
                    </a:p>
                  </a:txBody>
                  <a:tcPr anchor="ctr"/>
                </a:tc>
                <a:tc rowSpan="2">
                  <a:txBody>
                    <a:bodyPr/>
                    <a:lstStyle/>
                    <a:p>
                      <a:r>
                        <a:rPr lang="en-US" sz="1200" dirty="0" smtClean="0">
                          <a:latin typeface="+mn-lt"/>
                        </a:rPr>
                        <a:t>Sivaprasad Sreenivasan</a:t>
                      </a:r>
                      <a:endParaRPr lang="en-US" sz="1200" dirty="0">
                        <a:latin typeface="+mn-lt"/>
                      </a:endParaRPr>
                    </a:p>
                  </a:txBody>
                  <a:tcPr anchor="ctr"/>
                </a:tc>
                <a:tc vMerge="1">
                  <a:txBody>
                    <a:bodyPr/>
                    <a:lstStyle/>
                    <a:p>
                      <a:endParaRPr lang="en-US" sz="1200" dirty="0">
                        <a:latin typeface="+mn-lt"/>
                      </a:endParaRPr>
                    </a:p>
                  </a:txBody>
                  <a:tcPr/>
                </a:tc>
                <a:tc rowSpan="2">
                  <a:txBody>
                    <a:bodyPr/>
                    <a:lstStyle/>
                    <a:p>
                      <a:endParaRPr lang="en-US" sz="1200" dirty="0">
                        <a:latin typeface="+mn-lt"/>
                      </a:endParaRPr>
                    </a:p>
                  </a:txBody>
                  <a:tcPr anchor="ctr"/>
                </a:tc>
                <a:extLst>
                  <a:ext uri="{0D108BD9-81ED-4DB2-BD59-A6C34878D82A}">
                    <a16:rowId xmlns:a16="http://schemas.microsoft.com/office/drawing/2014/main" val="2204422646"/>
                  </a:ext>
                </a:extLst>
              </a:tr>
              <a:tr h="88402">
                <a:tc rowSpan="2">
                  <a:txBody>
                    <a:bodyPr/>
                    <a:lstStyle/>
                    <a:p>
                      <a:pPr algn="ctr"/>
                      <a:r>
                        <a:rPr lang="en-US" sz="1200" dirty="0" smtClean="0">
                          <a:latin typeface="+mn-lt"/>
                        </a:rPr>
                        <a:t>4</a:t>
                      </a:r>
                      <a:endParaRPr lang="en-US" sz="1200" dirty="0">
                        <a:latin typeface="+mn-lt"/>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6721937"/>
                  </a:ext>
                </a:extLst>
              </a:tr>
              <a:tr h="460955">
                <a:tc vMerge="1">
                  <a:txBody>
                    <a:bodyPr/>
                    <a:lstStyle/>
                    <a:p>
                      <a:endParaRPr lang="en-US" sz="1200" dirty="0">
                        <a:latin typeface="+mn-lt"/>
                      </a:endParaRPr>
                    </a:p>
                  </a:txBody>
                  <a:tcPr/>
                </a:tc>
                <a:tc vMerge="1">
                  <a:txBody>
                    <a:bodyPr/>
                    <a:lstStyle/>
                    <a:p>
                      <a:endParaRPr lang="en-US" sz="1200" dirty="0"/>
                    </a:p>
                  </a:txBody>
                  <a:tcPr/>
                </a:tc>
                <a:tc>
                  <a:txBody>
                    <a:bodyPr/>
                    <a:lstStyle/>
                    <a:p>
                      <a:r>
                        <a:rPr lang="en-US" sz="1200" dirty="0" smtClean="0">
                          <a:latin typeface="+mn-lt"/>
                        </a:rPr>
                        <a:t>Health Texas Clinics + FA</a:t>
                      </a:r>
                    </a:p>
                  </a:txBody>
                  <a:tcPr anchor="ctr"/>
                </a:tc>
                <a:tc>
                  <a:txBody>
                    <a:bodyPr/>
                    <a:lstStyle/>
                    <a:p>
                      <a:r>
                        <a:rPr lang="en-US" sz="1200" dirty="0" smtClean="0">
                          <a:latin typeface="+mn-lt"/>
                        </a:rPr>
                        <a:t>Abey George</a:t>
                      </a:r>
                    </a:p>
                    <a:p>
                      <a:r>
                        <a:rPr lang="en-US" sz="1200" dirty="0" smtClean="0">
                          <a:latin typeface="+mn-lt"/>
                        </a:rPr>
                        <a:t>Ujjal Pankajakshan</a:t>
                      </a:r>
                      <a:endParaRPr lang="en-US" sz="1200" dirty="0">
                        <a:latin typeface="+mn-lt"/>
                      </a:endParaRPr>
                    </a:p>
                  </a:txBody>
                  <a:tcPr anchor="ctr"/>
                </a:tc>
                <a:tc>
                  <a:txBody>
                    <a:bodyPr/>
                    <a:lstStyle/>
                    <a:p>
                      <a:r>
                        <a:rPr lang="en-US" sz="1200" dirty="0" smtClean="0">
                          <a:latin typeface="+mn-lt"/>
                        </a:rPr>
                        <a:t>Manu Manuel</a:t>
                      </a:r>
                    </a:p>
                    <a:p>
                      <a:endParaRPr lang="en-US" sz="1200" dirty="0" smtClean="0">
                        <a:latin typeface="+mn-lt"/>
                      </a:endParaRPr>
                    </a:p>
                    <a:p>
                      <a:r>
                        <a:rPr lang="en-US" sz="1200" dirty="0" smtClean="0">
                          <a:latin typeface="+mn-lt"/>
                        </a:rPr>
                        <a:t>For Escalations:-</a:t>
                      </a:r>
                    </a:p>
                    <a:p>
                      <a:r>
                        <a:rPr lang="en-US" sz="1200" dirty="0" smtClean="0">
                          <a:latin typeface="+mn-lt"/>
                        </a:rPr>
                        <a:t>Sivaprasad Sreenivasan</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879050222"/>
                  </a:ext>
                </a:extLst>
              </a:tr>
              <a:tr h="795622">
                <a:tc>
                  <a:txBody>
                    <a:bodyPr/>
                    <a:lstStyle/>
                    <a:p>
                      <a:pPr algn="ctr"/>
                      <a:r>
                        <a:rPr lang="en-US" sz="1200" dirty="0" smtClean="0">
                          <a:latin typeface="+mn-lt"/>
                        </a:rPr>
                        <a:t>5</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Corporate Services,  Other Operations &amp; Foundation + FA</a:t>
                      </a:r>
                    </a:p>
                    <a:p>
                      <a:endParaRPr lang="en-US" sz="1200" dirty="0">
                        <a:latin typeface="+mn-lt"/>
                      </a:endParaRPr>
                    </a:p>
                  </a:txBody>
                  <a:tcPr anchor="ctr"/>
                </a:tc>
                <a:tc>
                  <a:txBody>
                    <a:bodyPr/>
                    <a:lstStyle/>
                    <a:p>
                      <a:r>
                        <a:rPr lang="en-US" sz="1200" dirty="0" smtClean="0">
                          <a:latin typeface="+mn-lt"/>
                        </a:rPr>
                        <a:t>Arun Prakasan</a:t>
                      </a:r>
                    </a:p>
                    <a:p>
                      <a:r>
                        <a:rPr lang="en-US" sz="1200" dirty="0" smtClean="0">
                          <a:latin typeface="+mn-lt"/>
                        </a:rPr>
                        <a:t>Deepak Sajeev</a:t>
                      </a:r>
                      <a:endParaRPr lang="en-US" sz="1200" dirty="0">
                        <a:latin typeface="+mn-lt"/>
                      </a:endParaRPr>
                    </a:p>
                  </a:txBody>
                  <a:tcPr anchor="ctr"/>
                </a:tc>
                <a:tc>
                  <a:txBody>
                    <a:bodyPr/>
                    <a:lstStyle/>
                    <a:p>
                      <a:r>
                        <a:rPr lang="en-US" sz="1200" dirty="0" smtClean="0">
                          <a:latin typeface="+mn-lt"/>
                        </a:rPr>
                        <a:t>TBD</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2735272277"/>
                  </a:ext>
                </a:extLst>
              </a:tr>
            </a:tbl>
          </a:graphicData>
        </a:graphic>
      </p:graphicFrame>
    </p:spTree>
    <p:extLst>
      <p:ext uri="{BB962C8B-B14F-4D97-AF65-F5344CB8AC3E}">
        <p14:creationId xmlns:p14="http://schemas.microsoft.com/office/powerpoint/2010/main" val="129748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 Placeholder 1"/>
          <p:cNvSpPr>
            <a:spLocks noGrp="1"/>
          </p:cNvSpPr>
          <p:nvPr>
            <p:ph type="body" sz="quarter" idx="13"/>
          </p:nvPr>
        </p:nvSpPr>
        <p:spPr>
          <a:xfrm>
            <a:off x="215900" y="104775"/>
            <a:ext cx="9623425" cy="585788"/>
          </a:xfrm>
        </p:spPr>
        <p:txBody>
          <a:bodyPr/>
          <a:lstStyle/>
          <a:p>
            <a:r>
              <a:rPr lang="en-US" sz="2400" dirty="0" smtClean="0"/>
              <a:t>AP&amp;TE– </a:t>
            </a:r>
            <a:r>
              <a:rPr lang="en-US" sz="2400" dirty="0"/>
              <a:t>3 in a BOX APPROACH</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4228556202"/>
              </p:ext>
            </p:extLst>
          </p:nvPr>
        </p:nvGraphicFramePr>
        <p:xfrm>
          <a:off x="215900" y="826751"/>
          <a:ext cx="11700801" cy="5625020"/>
        </p:xfrm>
        <a:graphic>
          <a:graphicData uri="http://schemas.openxmlformats.org/drawingml/2006/table">
            <a:tbl>
              <a:tblPr firstRow="1" bandRow="1">
                <a:tableStyleId>{BDBED569-4797-4DF1-A0F4-6AAB3CD982D8}</a:tableStyleId>
              </a:tblPr>
              <a:tblGrid>
                <a:gridCol w="727999">
                  <a:extLst>
                    <a:ext uri="{9D8B030D-6E8A-4147-A177-3AD203B41FA5}">
                      <a16:colId xmlns:a16="http://schemas.microsoft.com/office/drawing/2014/main" val="3643031328"/>
                    </a:ext>
                  </a:extLst>
                </a:gridCol>
                <a:gridCol w="1297858">
                  <a:extLst>
                    <a:ext uri="{9D8B030D-6E8A-4147-A177-3AD203B41FA5}">
                      <a16:colId xmlns:a16="http://schemas.microsoft.com/office/drawing/2014/main" val="3722449546"/>
                    </a:ext>
                  </a:extLst>
                </a:gridCol>
                <a:gridCol w="2359742">
                  <a:extLst>
                    <a:ext uri="{9D8B030D-6E8A-4147-A177-3AD203B41FA5}">
                      <a16:colId xmlns:a16="http://schemas.microsoft.com/office/drawing/2014/main" val="4223000484"/>
                    </a:ext>
                  </a:extLst>
                </a:gridCol>
                <a:gridCol w="1799303">
                  <a:extLst>
                    <a:ext uri="{9D8B030D-6E8A-4147-A177-3AD203B41FA5}">
                      <a16:colId xmlns:a16="http://schemas.microsoft.com/office/drawing/2014/main" val="341651272"/>
                    </a:ext>
                  </a:extLst>
                </a:gridCol>
                <a:gridCol w="1622323">
                  <a:extLst>
                    <a:ext uri="{9D8B030D-6E8A-4147-A177-3AD203B41FA5}">
                      <a16:colId xmlns:a16="http://schemas.microsoft.com/office/drawing/2014/main" val="1659385195"/>
                    </a:ext>
                  </a:extLst>
                </a:gridCol>
                <a:gridCol w="1858296">
                  <a:extLst>
                    <a:ext uri="{9D8B030D-6E8A-4147-A177-3AD203B41FA5}">
                      <a16:colId xmlns:a16="http://schemas.microsoft.com/office/drawing/2014/main" val="3561267646"/>
                    </a:ext>
                  </a:extLst>
                </a:gridCol>
                <a:gridCol w="2035280">
                  <a:extLst>
                    <a:ext uri="{9D8B030D-6E8A-4147-A177-3AD203B41FA5}">
                      <a16:colId xmlns:a16="http://schemas.microsoft.com/office/drawing/2014/main" val="1209048978"/>
                    </a:ext>
                  </a:extLst>
                </a:gridCol>
              </a:tblGrid>
              <a:tr h="329721">
                <a:tc>
                  <a:txBody>
                    <a:bodyPr/>
                    <a:lstStyle/>
                    <a:p>
                      <a:pPr algn="ctr"/>
                      <a:r>
                        <a:rPr lang="en-US" sz="1400" dirty="0" smtClean="0">
                          <a:solidFill>
                            <a:schemeClr val="bg1"/>
                          </a:solidFill>
                        </a:rPr>
                        <a:t>SL.No</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Process</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Sub – Process</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KT SME</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KT Lead</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Transition Manager</a:t>
                      </a:r>
                      <a:endParaRPr lang="en-US" sz="1400" dirty="0">
                        <a:solidFill>
                          <a:schemeClr val="bg1"/>
                        </a:solidFill>
                      </a:endParaRPr>
                    </a:p>
                  </a:txBody>
                  <a:tcPr anchor="ctr">
                    <a:solidFill>
                      <a:schemeClr val="accent1"/>
                    </a:solidFill>
                  </a:tcPr>
                </a:tc>
                <a:tc>
                  <a:txBody>
                    <a:bodyPr/>
                    <a:lstStyle/>
                    <a:p>
                      <a:pPr algn="ctr"/>
                      <a:r>
                        <a:rPr lang="en-US" sz="1400" dirty="0" smtClean="0">
                          <a:solidFill>
                            <a:schemeClr val="bg1"/>
                          </a:solidFill>
                        </a:rPr>
                        <a:t>Additional Support</a:t>
                      </a:r>
                      <a:endParaRPr lang="en-US" sz="1400" dirty="0">
                        <a:solidFill>
                          <a:schemeClr val="bg1"/>
                        </a:solidFill>
                      </a:endParaRPr>
                    </a:p>
                  </a:txBody>
                  <a:tcPr anchor="ctr">
                    <a:solidFill>
                      <a:schemeClr val="accent1"/>
                    </a:solidFill>
                  </a:tcPr>
                </a:tc>
                <a:extLst>
                  <a:ext uri="{0D108BD9-81ED-4DB2-BD59-A6C34878D82A}">
                    <a16:rowId xmlns:a16="http://schemas.microsoft.com/office/drawing/2014/main" val="634732643"/>
                  </a:ext>
                </a:extLst>
              </a:tr>
              <a:tr h="406506">
                <a:tc>
                  <a:txBody>
                    <a:bodyPr/>
                    <a:lstStyle/>
                    <a:p>
                      <a:pPr algn="ctr"/>
                      <a:r>
                        <a:rPr lang="en-US" sz="1200" dirty="0" smtClean="0">
                          <a:latin typeface="+mn-lt"/>
                        </a:rPr>
                        <a:t>1</a:t>
                      </a:r>
                      <a:endParaRPr lang="en-US" sz="1200" dirty="0">
                        <a:latin typeface="+mn-lt"/>
                      </a:endParaRPr>
                    </a:p>
                  </a:txBody>
                  <a:tcPr anchor="ctr"/>
                </a:tc>
                <a:tc rowSpan="16">
                  <a:txBody>
                    <a:bodyPr/>
                    <a:lstStyle/>
                    <a:p>
                      <a:pPr algn="ctr"/>
                      <a:r>
                        <a:rPr lang="en-US" sz="1200" dirty="0" smtClean="0">
                          <a:latin typeface="+mn-lt"/>
                        </a:rPr>
                        <a:t>AP &amp; T&amp;E</a:t>
                      </a:r>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Arial" panose="020B0604020202020204" pitchFamily="34" charset="0"/>
                        </a:rPr>
                        <a:t>AP Strategy.</a:t>
                      </a:r>
                      <a:r>
                        <a:rPr lang="en-US" sz="1200" b="0" i="0" u="none" strike="noStrike" kern="1200" baseline="0" dirty="0" smtClean="0">
                          <a:solidFill>
                            <a:srgbClr val="000000"/>
                          </a:solidFill>
                          <a:effectLst/>
                          <a:latin typeface="+mn-lt"/>
                          <a:ea typeface="+mn-ea"/>
                          <a:cs typeface="Arial" panose="020B0604020202020204" pitchFamily="34" charset="0"/>
                        </a:rPr>
                        <a:t> Policy Set up &amp; </a:t>
                      </a:r>
                      <a:r>
                        <a:rPr lang="en-US" sz="1200" b="0" i="0" u="none" strike="noStrike" kern="1200" dirty="0" smtClean="0">
                          <a:solidFill>
                            <a:srgbClr val="000000"/>
                          </a:solidFill>
                          <a:effectLst/>
                          <a:latin typeface="+mn-lt"/>
                          <a:ea typeface="+mn-ea"/>
                          <a:cs typeface="Arial" panose="020B0604020202020204" pitchFamily="34" charset="0"/>
                        </a:rPr>
                        <a:t>Acquisitions</a:t>
                      </a:r>
                      <a:r>
                        <a:rPr lang="en-US" sz="1200" b="0" i="0" u="none" strike="noStrike" kern="1200" baseline="0" dirty="0" smtClean="0">
                          <a:solidFill>
                            <a:srgbClr val="000000"/>
                          </a:solidFill>
                          <a:effectLst/>
                          <a:latin typeface="+mn-lt"/>
                          <a:ea typeface="+mn-ea"/>
                          <a:cs typeface="Arial" panose="020B0604020202020204" pitchFamily="34" charset="0"/>
                        </a:rPr>
                        <a:t> and Divestitures</a:t>
                      </a:r>
                    </a:p>
                  </a:txBody>
                  <a:tcPr anchor="ctr"/>
                </a:tc>
                <a:tc>
                  <a:txBody>
                    <a:bodyPr/>
                    <a:lstStyle/>
                    <a:p>
                      <a:endParaRPr lang="en-US" sz="1200" dirty="0">
                        <a:latin typeface="+mn-lt"/>
                      </a:endParaRPr>
                    </a:p>
                  </a:txBody>
                  <a:tcPr anchor="ctr"/>
                </a:tc>
                <a:tc>
                  <a:txBody>
                    <a:bodyPr/>
                    <a:lstStyle/>
                    <a:p>
                      <a:endParaRPr lang="en-US" sz="1200" dirty="0">
                        <a:latin typeface="+mn-lt"/>
                      </a:endParaRPr>
                    </a:p>
                  </a:txBody>
                  <a:tcPr anchor="ctr"/>
                </a:tc>
                <a:tc rowSpan="16">
                  <a:txBody>
                    <a:bodyPr/>
                    <a:lstStyle/>
                    <a:p>
                      <a:pPr algn="ctr"/>
                      <a:r>
                        <a:rPr lang="en-US" sz="1200" dirty="0" smtClean="0">
                          <a:latin typeface="+mn-lt"/>
                        </a:rPr>
                        <a:t>Shagun John</a:t>
                      </a:r>
                      <a:endParaRPr lang="en-US" sz="1200" dirty="0">
                        <a:latin typeface="+mn-lt"/>
                      </a:endParaRPr>
                    </a:p>
                  </a:txBody>
                  <a:tcPr anchor="ctr"/>
                </a:tc>
                <a:tc>
                  <a:txBody>
                    <a:bodyPr/>
                    <a:lstStyle/>
                    <a:p>
                      <a:endParaRPr lang="en-US" sz="1200" dirty="0">
                        <a:latin typeface="+mn-lt"/>
                      </a:endParaRPr>
                    </a:p>
                  </a:txBody>
                  <a:tcPr anchor="ctr"/>
                </a:tc>
                <a:extLst>
                  <a:ext uri="{0D108BD9-81ED-4DB2-BD59-A6C34878D82A}">
                    <a16:rowId xmlns:a16="http://schemas.microsoft.com/office/drawing/2014/main" val="2695031547"/>
                  </a:ext>
                </a:extLst>
              </a:tr>
              <a:tr h="243903">
                <a:tc>
                  <a:txBody>
                    <a:bodyPr/>
                    <a:lstStyle/>
                    <a:p>
                      <a:pPr algn="ctr"/>
                      <a:r>
                        <a:rPr lang="en-US" sz="1200" dirty="0" smtClean="0">
                          <a:latin typeface="+mn-lt"/>
                        </a:rPr>
                        <a:t>2</a:t>
                      </a:r>
                      <a:endParaRPr lang="en-US" sz="1200" dirty="0">
                        <a:latin typeface="+mn-lt"/>
                      </a:endParaRPr>
                    </a:p>
                  </a:txBody>
                  <a:tcPr anchor="ctr"/>
                </a:tc>
                <a:tc vMerge="1">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Arial" panose="020B0604020202020204" pitchFamily="34" charset="0"/>
                        </a:rPr>
                        <a:t>Vendor Set up</a:t>
                      </a:r>
                    </a:p>
                  </a:txBody>
                  <a:tcPr anchor="ctr"/>
                </a:tc>
                <a:tc rowSpan="2">
                  <a:txBody>
                    <a:bodyPr/>
                    <a:lstStyle/>
                    <a:p>
                      <a:endParaRPr lang="en-US" sz="1200" dirty="0">
                        <a:latin typeface="+mn-lt"/>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Fiona Joan Pereira</a:t>
                      </a:r>
                    </a:p>
                  </a:txBody>
                  <a:tcPr anchor="ctr"/>
                </a:tc>
                <a:tc vMerge="1">
                  <a:txBody>
                    <a:bodyPr/>
                    <a:lstStyle/>
                    <a:p>
                      <a:endParaRPr lang="en-US" sz="1200" dirty="0">
                        <a:latin typeface="+mn-lt"/>
                      </a:endParaRPr>
                    </a:p>
                  </a:txBody>
                  <a:tcPr/>
                </a:tc>
                <a:tc rowSpan="2">
                  <a:txBody>
                    <a:bodyPr/>
                    <a:lstStyle/>
                    <a:p>
                      <a:endParaRPr lang="en-US" sz="1200" dirty="0">
                        <a:latin typeface="+mn-lt"/>
                      </a:endParaRPr>
                    </a:p>
                  </a:txBody>
                  <a:tcPr anchor="ctr"/>
                </a:tc>
                <a:extLst>
                  <a:ext uri="{0D108BD9-81ED-4DB2-BD59-A6C34878D82A}">
                    <a16:rowId xmlns:a16="http://schemas.microsoft.com/office/drawing/2014/main" val="2296078550"/>
                  </a:ext>
                </a:extLst>
              </a:tr>
              <a:tr h="0">
                <a:tc rowSpan="2">
                  <a:txBody>
                    <a:bodyPr/>
                    <a:lstStyle/>
                    <a:p>
                      <a:pPr algn="ctr"/>
                      <a:r>
                        <a:rPr lang="en-US" sz="1200" dirty="0" smtClean="0">
                          <a:latin typeface="+mn-lt"/>
                        </a:rPr>
                        <a:t>3</a:t>
                      </a:r>
                      <a:endParaRPr lang="en-US" sz="1200" dirty="0">
                        <a:latin typeface="+mn-lt"/>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71279311"/>
                  </a:ext>
                </a:extLst>
              </a:tr>
              <a:tr h="232934">
                <a:tc vMerge="1">
                  <a:txBody>
                    <a:bodyPr/>
                    <a:lstStyle/>
                    <a:p>
                      <a:endParaRPr lang="en-US" sz="1200" dirty="0">
                        <a:latin typeface="+mn-lt"/>
                      </a:endParaRPr>
                    </a:p>
                  </a:txBody>
                  <a:tcPr/>
                </a:tc>
                <a:tc vMerge="1">
                  <a:txBody>
                    <a:bodyPr/>
                    <a:lstStyle/>
                    <a:p>
                      <a:endParaRPr lang="en-US" sz="12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mn-lt"/>
                          <a:ea typeface="+mn-ea"/>
                          <a:cs typeface="Arial" panose="020B0604020202020204" pitchFamily="34" charset="0"/>
                        </a:rPr>
                        <a:t>Scanning</a:t>
                      </a:r>
                    </a:p>
                  </a:txBody>
                  <a:tcPr anchor="ctr"/>
                </a:tc>
                <a:tc rowSpan="2">
                  <a:txBody>
                    <a:bodyPr/>
                    <a:lstStyle/>
                    <a:p>
                      <a:endParaRPr lang="en-US" sz="1200" dirty="0">
                        <a:latin typeface="+mn-lt"/>
                      </a:endParaRPr>
                    </a:p>
                  </a:txBody>
                  <a:tcPr anchor="ctr"/>
                </a:tc>
                <a:tc rowSpan="2">
                  <a:txBody>
                    <a:bodyPr/>
                    <a:lstStyle/>
                    <a:p>
                      <a:r>
                        <a:rPr lang="en-US" sz="1200" dirty="0" smtClean="0">
                          <a:latin typeface="+mn-lt"/>
                        </a:rPr>
                        <a:t>Vidya Kumble</a:t>
                      </a:r>
                      <a:endParaRPr lang="en-US" sz="1200" dirty="0">
                        <a:latin typeface="+mn-lt"/>
                      </a:endParaRPr>
                    </a:p>
                  </a:txBody>
                  <a:tcPr anchor="ctr"/>
                </a:tc>
                <a:tc vMerge="1">
                  <a:txBody>
                    <a:bodyPr/>
                    <a:lstStyle/>
                    <a:p>
                      <a:endParaRPr lang="en-US" sz="1200" dirty="0">
                        <a:latin typeface="+mn-lt"/>
                      </a:endParaRPr>
                    </a:p>
                  </a:txBody>
                  <a:tcPr/>
                </a:tc>
                <a:tc rowSpan="2">
                  <a:txBody>
                    <a:bodyPr/>
                    <a:lstStyle/>
                    <a:p>
                      <a:endParaRPr lang="en-US" sz="1200" dirty="0">
                        <a:latin typeface="+mn-lt"/>
                      </a:endParaRPr>
                    </a:p>
                  </a:txBody>
                  <a:tcPr anchor="ctr"/>
                </a:tc>
                <a:extLst>
                  <a:ext uri="{0D108BD9-81ED-4DB2-BD59-A6C34878D82A}">
                    <a16:rowId xmlns:a16="http://schemas.microsoft.com/office/drawing/2014/main" val="2204422646"/>
                  </a:ext>
                </a:extLst>
              </a:tr>
              <a:tr h="0">
                <a:tc rowSpan="2">
                  <a:txBody>
                    <a:bodyPr/>
                    <a:lstStyle/>
                    <a:p>
                      <a:pPr algn="ctr"/>
                      <a:r>
                        <a:rPr lang="en-US" sz="1200" dirty="0" smtClean="0">
                          <a:latin typeface="+mn-lt"/>
                        </a:rPr>
                        <a:t>4</a:t>
                      </a:r>
                      <a:endParaRPr lang="en-US" sz="1200" dirty="0">
                        <a:latin typeface="+mn-lt"/>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6721937"/>
                  </a:ext>
                </a:extLst>
              </a:tr>
              <a:tr h="569108">
                <a:tc vMerge="1">
                  <a:txBody>
                    <a:bodyPr/>
                    <a:lstStyle/>
                    <a:p>
                      <a:endParaRPr lang="en-US" sz="1200" dirty="0">
                        <a:latin typeface="+mn-lt"/>
                      </a:endParaRPr>
                    </a:p>
                  </a:txBody>
                  <a:tcPr/>
                </a:tc>
                <a:tc vMerge="1">
                  <a:txBody>
                    <a:bodyPr/>
                    <a:lstStyle/>
                    <a:p>
                      <a:endParaRPr lang="en-US" sz="1200" dirty="0"/>
                    </a:p>
                  </a:txBody>
                  <a:tcPr/>
                </a:tc>
                <a:tc>
                  <a:txBody>
                    <a:bodyPr/>
                    <a:lstStyle/>
                    <a:p>
                      <a:r>
                        <a:rPr lang="en-US" sz="1200" dirty="0" smtClean="0">
                          <a:latin typeface="+mn-lt"/>
                        </a:rPr>
                        <a:t>PO Invoice processing</a:t>
                      </a:r>
                      <a:endParaRPr lang="en-US" sz="1200" dirty="0">
                        <a:latin typeface="+mn-lt"/>
                      </a:endParaRPr>
                    </a:p>
                  </a:txBody>
                  <a:tcPr anchor="ctr"/>
                </a:tc>
                <a:tc>
                  <a:txBody>
                    <a:bodyPr/>
                    <a:lstStyle/>
                    <a:p>
                      <a:r>
                        <a:rPr lang="en-US" sz="1200" dirty="0" smtClean="0">
                          <a:latin typeface="+mn-lt"/>
                        </a:rPr>
                        <a:t>Raghy Ravindran</a:t>
                      </a:r>
                    </a:p>
                    <a:p>
                      <a:r>
                        <a:rPr lang="en-US" sz="1200" dirty="0" smtClean="0">
                          <a:latin typeface="+mn-lt"/>
                        </a:rPr>
                        <a:t>Lakshmi</a:t>
                      </a:r>
                      <a:r>
                        <a:rPr lang="en-US" sz="1200" baseline="0" dirty="0" smtClean="0">
                          <a:latin typeface="+mn-lt"/>
                        </a:rPr>
                        <a:t> C M</a:t>
                      </a:r>
                    </a:p>
                    <a:p>
                      <a:r>
                        <a:rPr lang="en-US" sz="1200" baseline="0" dirty="0" err="1" smtClean="0">
                          <a:latin typeface="+mn-lt"/>
                        </a:rPr>
                        <a:t>Chandrababu</a:t>
                      </a:r>
                      <a:r>
                        <a:rPr lang="en-US" sz="1200" baseline="0" dirty="0" smtClean="0">
                          <a:latin typeface="+mn-lt"/>
                        </a:rPr>
                        <a:t> Ravi</a:t>
                      </a:r>
                      <a:endParaRPr lang="en-US" sz="1200" dirty="0">
                        <a:latin typeface="+mn-lt"/>
                      </a:endParaRPr>
                    </a:p>
                  </a:txBody>
                  <a:tcPr anchor="ctr"/>
                </a:tc>
                <a:tc>
                  <a:txBody>
                    <a:bodyPr/>
                    <a:lstStyle/>
                    <a:p>
                      <a:r>
                        <a:rPr lang="en-US" sz="1200" dirty="0" smtClean="0">
                          <a:latin typeface="+mn-lt"/>
                        </a:rPr>
                        <a:t>Molbin George</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879050222"/>
                  </a:ext>
                </a:extLst>
              </a:tr>
              <a:tr h="406506">
                <a:tc>
                  <a:txBody>
                    <a:bodyPr/>
                    <a:lstStyle/>
                    <a:p>
                      <a:pPr algn="ctr"/>
                      <a:r>
                        <a:rPr lang="en-US" sz="1200" dirty="0" smtClean="0">
                          <a:latin typeface="+mn-lt"/>
                        </a:rPr>
                        <a:t>5</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Non PO Invoice processing</a:t>
                      </a:r>
                      <a:endParaRPr lang="en-US" sz="1200" dirty="0">
                        <a:latin typeface="+mn-lt"/>
                      </a:endParaRPr>
                    </a:p>
                  </a:txBody>
                  <a:tcPr anchor="ctr"/>
                </a:tc>
                <a:tc>
                  <a:txBody>
                    <a:bodyPr/>
                    <a:lstStyle/>
                    <a:p>
                      <a:r>
                        <a:rPr lang="en-US" sz="1200" dirty="0" smtClean="0">
                          <a:latin typeface="+mn-lt"/>
                        </a:rPr>
                        <a:t>Fifi P Cheeku</a:t>
                      </a:r>
                    </a:p>
                    <a:p>
                      <a:r>
                        <a:rPr lang="en-US" sz="1200" dirty="0" smtClean="0">
                          <a:latin typeface="+mn-lt"/>
                        </a:rPr>
                        <a:t>Sanju Jacob</a:t>
                      </a:r>
                      <a:endParaRPr lang="en-US" sz="1200" dirty="0">
                        <a:latin typeface="+mn-lt"/>
                      </a:endParaRPr>
                    </a:p>
                  </a:txBody>
                  <a:tcPr anchor="ctr"/>
                </a:tc>
                <a:tc>
                  <a:txBody>
                    <a:bodyPr/>
                    <a:lstStyle/>
                    <a:p>
                      <a:r>
                        <a:rPr lang="en-US" sz="1200" dirty="0" smtClean="0">
                          <a:latin typeface="+mn-lt"/>
                        </a:rPr>
                        <a:t>Molbin George</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2735272277"/>
                  </a:ext>
                </a:extLst>
              </a:tr>
              <a:tr h="329721">
                <a:tc>
                  <a:txBody>
                    <a:bodyPr/>
                    <a:lstStyle/>
                    <a:p>
                      <a:pPr algn="ctr"/>
                      <a:r>
                        <a:rPr lang="en-US" sz="1200" dirty="0" smtClean="0">
                          <a:latin typeface="+mn-lt"/>
                        </a:rPr>
                        <a:t>6</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Summary Bills</a:t>
                      </a:r>
                      <a:endParaRPr lang="en-US" sz="1200" dirty="0">
                        <a:latin typeface="+mn-lt"/>
                      </a:endParaRPr>
                    </a:p>
                  </a:txBody>
                  <a:tcPr anchor="ctr"/>
                </a:tc>
                <a:tc>
                  <a:txBody>
                    <a:bodyPr/>
                    <a:lstStyle/>
                    <a:p>
                      <a:r>
                        <a:rPr lang="en-US" sz="1200" dirty="0" smtClean="0">
                          <a:latin typeface="+mn-lt"/>
                        </a:rPr>
                        <a:t>Nithin</a:t>
                      </a:r>
                      <a:r>
                        <a:rPr lang="en-US" sz="1200" baseline="0" dirty="0" smtClean="0">
                          <a:latin typeface="+mn-lt"/>
                        </a:rPr>
                        <a:t> Raj</a:t>
                      </a:r>
                      <a:endParaRPr lang="en-US" sz="1200" dirty="0">
                        <a:latin typeface="+mn-lt"/>
                      </a:endParaRPr>
                    </a:p>
                  </a:txBody>
                  <a:tcPr anchor="ctr"/>
                </a:tc>
                <a:tc>
                  <a:txBody>
                    <a:bodyPr/>
                    <a:lstStyle/>
                    <a:p>
                      <a:r>
                        <a:rPr lang="en-US" sz="1200" dirty="0" smtClean="0">
                          <a:latin typeface="+mn-lt"/>
                        </a:rPr>
                        <a:t>Vidya Kumble</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2986854838"/>
                  </a:ext>
                </a:extLst>
              </a:tr>
              <a:tr h="329721">
                <a:tc>
                  <a:txBody>
                    <a:bodyPr/>
                    <a:lstStyle/>
                    <a:p>
                      <a:pPr algn="ctr"/>
                      <a:r>
                        <a:rPr lang="en-US" sz="1200" dirty="0" smtClean="0">
                          <a:latin typeface="+mn-lt"/>
                        </a:rPr>
                        <a:t>7</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Patient Refunds</a:t>
                      </a:r>
                      <a:endParaRPr lang="en-US" sz="1200" dirty="0">
                        <a:latin typeface="+mn-lt"/>
                      </a:endParaRPr>
                    </a:p>
                  </a:txBody>
                  <a:tcPr anchor="ctr"/>
                </a:tc>
                <a:tc>
                  <a:txBody>
                    <a:bodyPr/>
                    <a:lstStyle/>
                    <a:p>
                      <a:r>
                        <a:rPr lang="en-US" sz="1200" dirty="0" err="1" smtClean="0">
                          <a:latin typeface="+mn-lt"/>
                        </a:rPr>
                        <a:t>Saneersha</a:t>
                      </a:r>
                      <a:r>
                        <a:rPr lang="en-US" sz="1200" dirty="0" smtClean="0">
                          <a:latin typeface="+mn-lt"/>
                        </a:rPr>
                        <a:t> B</a:t>
                      </a:r>
                      <a:endParaRPr lang="en-US" sz="1200" dirty="0">
                        <a:latin typeface="+mn-lt"/>
                      </a:endParaRPr>
                    </a:p>
                  </a:txBody>
                  <a:tcPr anchor="ctr"/>
                </a:tc>
                <a:tc>
                  <a:txBody>
                    <a:bodyPr/>
                    <a:lstStyle/>
                    <a:p>
                      <a:r>
                        <a:rPr lang="en-US" sz="1200" dirty="0" smtClean="0">
                          <a:latin typeface="+mn-lt"/>
                        </a:rPr>
                        <a:t>Fiona Joan Pereira</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901332041"/>
                  </a:ext>
                </a:extLst>
              </a:tr>
              <a:tr h="329721">
                <a:tc>
                  <a:txBody>
                    <a:bodyPr/>
                    <a:lstStyle/>
                    <a:p>
                      <a:pPr algn="ctr"/>
                      <a:r>
                        <a:rPr lang="en-US" sz="1200" dirty="0" smtClean="0">
                          <a:latin typeface="+mn-lt"/>
                        </a:rPr>
                        <a:t>8</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T&amp;E Expense Process/Audit</a:t>
                      </a:r>
                      <a:endParaRPr lang="en-US" sz="1200" dirty="0">
                        <a:latin typeface="+mn-lt"/>
                      </a:endParaRPr>
                    </a:p>
                  </a:txBody>
                  <a:tcPr anchor="ctr"/>
                </a:tc>
                <a:tc>
                  <a:txBody>
                    <a:bodyPr/>
                    <a:lstStyle/>
                    <a:p>
                      <a:r>
                        <a:rPr lang="en-US" sz="1200" dirty="0" smtClean="0">
                          <a:latin typeface="+mn-lt"/>
                        </a:rPr>
                        <a:t>Ashwin Narayan</a:t>
                      </a:r>
                      <a:endParaRPr lang="en-US" sz="1200" dirty="0">
                        <a:latin typeface="+mn-lt"/>
                      </a:endParaRPr>
                    </a:p>
                  </a:txBody>
                  <a:tcPr anchor="ctr"/>
                </a:tc>
                <a:tc>
                  <a:txBody>
                    <a:bodyPr/>
                    <a:lstStyle/>
                    <a:p>
                      <a:r>
                        <a:rPr lang="en-US" sz="1200" dirty="0" smtClean="0">
                          <a:latin typeface="+mn-lt"/>
                        </a:rPr>
                        <a:t>Molbin George</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706329782"/>
                  </a:ext>
                </a:extLst>
              </a:tr>
              <a:tr h="329721">
                <a:tc>
                  <a:txBody>
                    <a:bodyPr/>
                    <a:lstStyle/>
                    <a:p>
                      <a:pPr algn="ctr"/>
                      <a:r>
                        <a:rPr lang="en-US" sz="1200" dirty="0" smtClean="0">
                          <a:latin typeface="+mn-lt"/>
                        </a:rPr>
                        <a:t>9</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Disbursements</a:t>
                      </a:r>
                      <a:endParaRPr lang="en-US" sz="1200" dirty="0">
                        <a:latin typeface="+mn-lt"/>
                      </a:endParaRPr>
                    </a:p>
                  </a:txBody>
                  <a:tcPr anchor="ctr"/>
                </a:tc>
                <a:tc>
                  <a:txBody>
                    <a:bodyPr/>
                    <a:lstStyle/>
                    <a:p>
                      <a:r>
                        <a:rPr lang="en-US" sz="1200" dirty="0" err="1" smtClean="0">
                          <a:latin typeface="+mn-lt"/>
                        </a:rPr>
                        <a:t>Saneersha</a:t>
                      </a:r>
                      <a:r>
                        <a:rPr lang="en-US" sz="1200" dirty="0" smtClean="0">
                          <a:latin typeface="+mn-lt"/>
                        </a:rPr>
                        <a:t> B</a:t>
                      </a:r>
                      <a:endParaRPr lang="en-US" sz="1200" dirty="0">
                        <a:latin typeface="+mn-lt"/>
                      </a:endParaRPr>
                    </a:p>
                  </a:txBody>
                  <a:tcPr anchor="ctr"/>
                </a:tc>
                <a:tc>
                  <a:txBody>
                    <a:bodyPr/>
                    <a:lstStyle/>
                    <a:p>
                      <a:r>
                        <a:rPr lang="en-US" sz="1200" dirty="0" smtClean="0">
                          <a:latin typeface="+mn-lt"/>
                        </a:rPr>
                        <a:t>Fiona Joan Pereira</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1215266430"/>
                  </a:ext>
                </a:extLst>
              </a:tr>
              <a:tr h="569108">
                <a:tc>
                  <a:txBody>
                    <a:bodyPr/>
                    <a:lstStyle/>
                    <a:p>
                      <a:pPr algn="ctr"/>
                      <a:r>
                        <a:rPr lang="en-US" sz="1200" dirty="0" smtClean="0">
                          <a:latin typeface="+mn-lt"/>
                        </a:rPr>
                        <a:t>10</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Customer Support </a:t>
                      </a:r>
                      <a:endParaRPr lang="en-US" sz="1200" dirty="0">
                        <a:latin typeface="+mn-lt"/>
                      </a:endParaRPr>
                    </a:p>
                  </a:txBody>
                  <a:tcPr anchor="ctr"/>
                </a:tc>
                <a:tc>
                  <a:txBody>
                    <a:bodyPr/>
                    <a:lstStyle/>
                    <a:p>
                      <a:r>
                        <a:rPr lang="en-US" sz="1200" dirty="0" smtClean="0">
                          <a:latin typeface="+mn-lt"/>
                        </a:rPr>
                        <a:t>Roselin George</a:t>
                      </a:r>
                    </a:p>
                    <a:p>
                      <a:r>
                        <a:rPr lang="en-US" sz="1200" dirty="0" smtClean="0">
                          <a:latin typeface="+mn-lt"/>
                        </a:rPr>
                        <a:t>Shinto Varghese</a:t>
                      </a:r>
                    </a:p>
                    <a:p>
                      <a:r>
                        <a:rPr lang="en-US" sz="1200" dirty="0" smtClean="0">
                          <a:latin typeface="+mn-lt"/>
                        </a:rPr>
                        <a:t>Roshan  Vadukoot</a:t>
                      </a:r>
                      <a:endParaRPr lang="en-US" sz="1200" dirty="0">
                        <a:latin typeface="+mn-lt"/>
                      </a:endParaRPr>
                    </a:p>
                  </a:txBody>
                  <a:tcPr anchor="ctr"/>
                </a:tc>
                <a:tc>
                  <a:txBody>
                    <a:bodyPr/>
                    <a:lstStyle/>
                    <a:p>
                      <a:r>
                        <a:rPr lang="en-US" sz="1200" dirty="0" smtClean="0">
                          <a:latin typeface="+mn-lt"/>
                        </a:rPr>
                        <a:t>Febin</a:t>
                      </a:r>
                      <a:r>
                        <a:rPr lang="en-US" sz="1200" baseline="0" dirty="0" smtClean="0">
                          <a:latin typeface="+mn-lt"/>
                        </a:rPr>
                        <a:t> K Abdulsalim</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1803999516"/>
                  </a:ext>
                </a:extLst>
              </a:tr>
              <a:tr h="406506">
                <a:tc>
                  <a:txBody>
                    <a:bodyPr/>
                    <a:lstStyle/>
                    <a:p>
                      <a:pPr algn="ctr"/>
                      <a:r>
                        <a:rPr lang="en-US" sz="1200" dirty="0" smtClean="0">
                          <a:latin typeface="+mn-lt"/>
                        </a:rPr>
                        <a:t>11</a:t>
                      </a:r>
                      <a:endParaRPr lang="en-US" sz="1200" dirty="0">
                        <a:latin typeface="+mn-lt"/>
                      </a:endParaRPr>
                    </a:p>
                  </a:txBody>
                  <a:tcPr anchor="ctr"/>
                </a:tc>
                <a:tc vMerge="1">
                  <a:txBody>
                    <a:bodyPr/>
                    <a:lstStyle/>
                    <a:p>
                      <a:endParaRPr lang="en-US" sz="1200" dirty="0"/>
                    </a:p>
                  </a:txBody>
                  <a:tcPr/>
                </a:tc>
                <a:tc>
                  <a:txBody>
                    <a:bodyPr/>
                    <a:lstStyle/>
                    <a:p>
                      <a:r>
                        <a:rPr lang="en-US" sz="1200" dirty="0" smtClean="0">
                          <a:latin typeface="+mn-lt"/>
                        </a:rPr>
                        <a:t>Reporting and Analysis</a:t>
                      </a:r>
                      <a:endParaRPr lang="en-US" sz="1200" dirty="0">
                        <a:latin typeface="+mn-lt"/>
                      </a:endParaRPr>
                    </a:p>
                  </a:txBody>
                  <a:tcPr anchor="ctr"/>
                </a:tc>
                <a:tc>
                  <a:txBody>
                    <a:bodyPr/>
                    <a:lstStyle/>
                    <a:p>
                      <a:r>
                        <a:rPr lang="en-US" sz="1200" dirty="0" smtClean="0">
                          <a:latin typeface="+mn-lt"/>
                        </a:rPr>
                        <a:t>Rashmita Ranjan</a:t>
                      </a:r>
                    </a:p>
                    <a:p>
                      <a:r>
                        <a:rPr lang="en-US" sz="1200" dirty="0" smtClean="0">
                          <a:latin typeface="+mn-lt"/>
                        </a:rPr>
                        <a:t>Joji</a:t>
                      </a:r>
                      <a:r>
                        <a:rPr lang="en-US" sz="1200" baseline="0" dirty="0" smtClean="0">
                          <a:latin typeface="+mn-lt"/>
                        </a:rPr>
                        <a:t> P S</a:t>
                      </a:r>
                      <a:endParaRPr lang="en-US" sz="1200" dirty="0">
                        <a:latin typeface="+mn-lt"/>
                      </a:endParaRPr>
                    </a:p>
                  </a:txBody>
                  <a:tcPr anchor="ctr"/>
                </a:tc>
                <a:tc>
                  <a:txBody>
                    <a:bodyPr/>
                    <a:lstStyle/>
                    <a:p>
                      <a:r>
                        <a:rPr lang="en-US" sz="1200" dirty="0" smtClean="0">
                          <a:latin typeface="+mn-lt"/>
                        </a:rPr>
                        <a:t>Kiran</a:t>
                      </a:r>
                      <a:r>
                        <a:rPr lang="en-US" sz="1200" baseline="0" dirty="0" smtClean="0">
                          <a:latin typeface="+mn-lt"/>
                        </a:rPr>
                        <a:t> Joy</a:t>
                      </a:r>
                      <a:endParaRPr lang="en-US" sz="1200" dirty="0">
                        <a:latin typeface="+mn-lt"/>
                      </a:endParaRP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1861884863"/>
                  </a:ext>
                </a:extLst>
              </a:tr>
              <a:tr h="243903">
                <a:tc>
                  <a:txBody>
                    <a:bodyPr/>
                    <a:lstStyle/>
                    <a:p>
                      <a:pPr algn="ctr"/>
                      <a:r>
                        <a:rPr lang="en-US" sz="1200" dirty="0" smtClean="0">
                          <a:latin typeface="+mn-lt"/>
                        </a:rPr>
                        <a:t>12</a:t>
                      </a:r>
                      <a:endParaRPr lang="en-US" sz="1200" dirty="0">
                        <a:latin typeface="+mn-lt"/>
                      </a:endParaRPr>
                    </a:p>
                  </a:txBody>
                  <a:tcPr anchor="ctr"/>
                </a:tc>
                <a:tc vMerge="1">
                  <a:txBody>
                    <a:bodyPr/>
                    <a:lstStyle/>
                    <a:p>
                      <a:endParaRPr lang="en-US" sz="1200" dirty="0"/>
                    </a:p>
                  </a:txBody>
                  <a:tcPr/>
                </a:tc>
                <a:tc rowSpan="2">
                  <a:txBody>
                    <a:bodyPr/>
                    <a:lstStyle/>
                    <a:p>
                      <a:r>
                        <a:rPr lang="en-US" sz="1200" dirty="0" smtClean="0">
                          <a:latin typeface="+mn-lt"/>
                        </a:rPr>
                        <a:t>Accounting</a:t>
                      </a:r>
                      <a:endParaRPr lang="en-US" sz="1200" dirty="0">
                        <a:latin typeface="+mn-lt"/>
                      </a:endParaRPr>
                    </a:p>
                  </a:txBody>
                  <a:tcPr anchor="ctr"/>
                </a:tc>
                <a:tc rowSpan="2">
                  <a:txBody>
                    <a:bodyPr/>
                    <a:lstStyle/>
                    <a:p>
                      <a:r>
                        <a:rPr lang="en-US" sz="1200" dirty="0" smtClean="0">
                          <a:latin typeface="+mn-lt"/>
                        </a:rPr>
                        <a:t>Dipu P</a:t>
                      </a:r>
                      <a:endParaRPr lang="en-US" sz="1200" dirty="0">
                        <a:latin typeface="+mn-lt"/>
                      </a:endParaRPr>
                    </a:p>
                  </a:txBody>
                  <a:tcPr anchor="ctr"/>
                </a:tc>
                <a:tc rowSpan="2">
                  <a:txBody>
                    <a:bodyPr/>
                    <a:lstStyle/>
                    <a:p>
                      <a:r>
                        <a:rPr lang="en-US" sz="1200" dirty="0" smtClean="0">
                          <a:latin typeface="+mn-lt"/>
                        </a:rPr>
                        <a:t>Vidya Kumble</a:t>
                      </a:r>
                      <a:endParaRPr lang="en-US" sz="1200" dirty="0">
                        <a:latin typeface="+mn-lt"/>
                      </a:endParaRPr>
                    </a:p>
                  </a:txBody>
                  <a:tcPr anchor="ctr"/>
                </a:tc>
                <a:tc vMerge="1">
                  <a:txBody>
                    <a:bodyPr/>
                    <a:lstStyle/>
                    <a:p>
                      <a:endParaRPr lang="en-US" sz="1200" dirty="0">
                        <a:latin typeface="+mn-lt"/>
                      </a:endParaRPr>
                    </a:p>
                  </a:txBody>
                  <a:tcPr/>
                </a:tc>
                <a:tc rowSpan="2">
                  <a:txBody>
                    <a:bodyPr/>
                    <a:lstStyle/>
                    <a:p>
                      <a:endParaRPr lang="en-US" sz="1200" dirty="0">
                        <a:latin typeface="+mn-lt"/>
                      </a:endParaRPr>
                    </a:p>
                  </a:txBody>
                  <a:tcPr anchor="ctr"/>
                </a:tc>
                <a:extLst>
                  <a:ext uri="{0D108BD9-81ED-4DB2-BD59-A6C34878D82A}">
                    <a16:rowId xmlns:a16="http://schemas.microsoft.com/office/drawing/2014/main" val="3770729884"/>
                  </a:ext>
                </a:extLst>
              </a:tr>
              <a:tr h="0">
                <a:tc rowSpan="2">
                  <a:txBody>
                    <a:bodyPr/>
                    <a:lstStyle/>
                    <a:p>
                      <a:pPr algn="ctr"/>
                      <a:r>
                        <a:rPr lang="en-US" sz="1200" dirty="0" smtClean="0">
                          <a:latin typeface="+mn-lt"/>
                        </a:rPr>
                        <a:t>13</a:t>
                      </a:r>
                      <a:endParaRPr lang="en-US" sz="1200" dirty="0">
                        <a:latin typeface="+mn-lt"/>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42379212"/>
                  </a:ext>
                </a:extLst>
              </a:tr>
              <a:tr h="329721">
                <a:tc vMerge="1">
                  <a:txBody>
                    <a:bodyPr/>
                    <a:lstStyle/>
                    <a:p>
                      <a:endParaRPr lang="en-US" sz="1200" dirty="0">
                        <a:latin typeface="+mn-lt"/>
                      </a:endParaRPr>
                    </a:p>
                  </a:txBody>
                  <a:tcPr/>
                </a:tc>
                <a:tc vMerge="1">
                  <a:txBody>
                    <a:bodyPr/>
                    <a:lstStyle/>
                    <a:p>
                      <a:endParaRPr lang="en-US" sz="1200" dirty="0"/>
                    </a:p>
                  </a:txBody>
                  <a:tcPr/>
                </a:tc>
                <a:tc>
                  <a:txBody>
                    <a:bodyPr/>
                    <a:lstStyle/>
                    <a:p>
                      <a:r>
                        <a:rPr lang="en-US" sz="1200" dirty="0" smtClean="0">
                          <a:latin typeface="+mn-lt"/>
                        </a:rPr>
                        <a:t>Unclaimed Property</a:t>
                      </a:r>
                      <a:endParaRPr lang="en-US" sz="1200" dirty="0">
                        <a:latin typeface="+mn-lt"/>
                      </a:endParaRPr>
                    </a:p>
                  </a:txBody>
                  <a:tcPr anchor="ctr"/>
                </a:tc>
                <a:tc>
                  <a:txBody>
                    <a:bodyPr/>
                    <a:lstStyle/>
                    <a:p>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Molbin George</a:t>
                      </a:r>
                    </a:p>
                  </a:txBody>
                  <a:tcPr anchor="ctr"/>
                </a:tc>
                <a:tc vMerge="1">
                  <a:txBody>
                    <a:bodyPr/>
                    <a:lstStyle/>
                    <a:p>
                      <a:endParaRPr lang="en-US" sz="1200" dirty="0">
                        <a:latin typeface="+mn-lt"/>
                      </a:endParaRPr>
                    </a:p>
                  </a:txBody>
                  <a:tcPr/>
                </a:tc>
                <a:tc>
                  <a:txBody>
                    <a:bodyPr/>
                    <a:lstStyle/>
                    <a:p>
                      <a:endParaRPr lang="en-US" sz="1200" dirty="0">
                        <a:latin typeface="+mn-lt"/>
                      </a:endParaRPr>
                    </a:p>
                  </a:txBody>
                  <a:tcPr anchor="ctr"/>
                </a:tc>
                <a:extLst>
                  <a:ext uri="{0D108BD9-81ED-4DB2-BD59-A6C34878D82A}">
                    <a16:rowId xmlns:a16="http://schemas.microsoft.com/office/drawing/2014/main" val="2987099248"/>
                  </a:ext>
                </a:extLst>
              </a:tr>
            </a:tbl>
          </a:graphicData>
        </a:graphic>
      </p:graphicFrame>
    </p:spTree>
    <p:extLst>
      <p:ext uri="{BB962C8B-B14F-4D97-AF65-F5344CB8AC3E}">
        <p14:creationId xmlns:p14="http://schemas.microsoft.com/office/powerpoint/2010/main" val="3764886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Certification Process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4006886524"/>
              </p:ext>
            </p:extLst>
          </p:nvPr>
        </p:nvGraphicFramePr>
        <p:xfrm>
          <a:off x="159657" y="914911"/>
          <a:ext cx="11794817" cy="5084968"/>
        </p:xfrm>
        <a:graphic>
          <a:graphicData uri="http://schemas.openxmlformats.org/drawingml/2006/table">
            <a:tbl>
              <a:tblPr firstRow="1" firstCol="1" bandRow="1"/>
              <a:tblGrid>
                <a:gridCol w="1654629">
                  <a:extLst>
                    <a:ext uri="{9D8B030D-6E8A-4147-A177-3AD203B41FA5}">
                      <a16:colId xmlns:a16="http://schemas.microsoft.com/office/drawing/2014/main" val="20000"/>
                    </a:ext>
                  </a:extLst>
                </a:gridCol>
                <a:gridCol w="10140188">
                  <a:extLst>
                    <a:ext uri="{9D8B030D-6E8A-4147-A177-3AD203B41FA5}">
                      <a16:colId xmlns:a16="http://schemas.microsoft.com/office/drawing/2014/main" val="20001"/>
                    </a:ext>
                  </a:extLst>
                </a:gridCol>
              </a:tblGrid>
              <a:tr h="297688">
                <a:tc gridSpan="2">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spcBef>
                          <a:spcPts val="0"/>
                        </a:spcBef>
                        <a:spcAft>
                          <a:spcPts val="0"/>
                        </a:spcAft>
                      </a:pPr>
                      <a:r>
                        <a:rPr lang="en-US" sz="1400" b="1" u="none" strike="noStrike" kern="1200" dirty="0" smtClean="0">
                          <a:solidFill>
                            <a:schemeClr val="bg1"/>
                          </a:solidFill>
                          <a:effectLst/>
                          <a:latin typeface="Arial" panose="020B0604020202020204" pitchFamily="34" charset="0"/>
                          <a:ea typeface="+mn-ea"/>
                          <a:cs typeface="Arial" panose="020B0604020202020204" pitchFamily="34" charset="0"/>
                        </a:rPr>
                        <a:t>Assessment and Certification Approach </a:t>
                      </a:r>
                      <a:endParaRPr lang="en-US" sz="1400" b="1" u="none" strike="noStrike" kern="1200" dirty="0">
                        <a:solidFill>
                          <a:schemeClr val="bg1"/>
                        </a:solidFill>
                        <a:effectLst/>
                        <a:latin typeface="Arial" panose="020B0604020202020204" pitchFamily="34" charset="0"/>
                        <a:ea typeface="+mn-ea"/>
                        <a:cs typeface="Arial" panose="020B0604020202020204" pitchFamily="34" charset="0"/>
                      </a:endParaRPr>
                    </a:p>
                  </a:txBody>
                  <a:tcPr marL="66633" marR="66633" marT="44422" marB="444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lvl1pPr marL="0" algn="l" defTabSz="914400" rtl="0" eaLnBrk="1" latinLnBrk="0" hangingPunct="1">
                        <a:defRPr sz="1800" kern="1200">
                          <a:solidFill>
                            <a:schemeClr val="tx1"/>
                          </a:solidFill>
                          <a:latin typeface="Century Gothic"/>
                        </a:defRPr>
                      </a:lvl1pPr>
                      <a:lvl2pPr marL="457200" algn="l" defTabSz="914400" rtl="0" eaLnBrk="1" latinLnBrk="0" hangingPunct="1">
                        <a:defRPr sz="1800" kern="1200">
                          <a:solidFill>
                            <a:schemeClr val="tx1"/>
                          </a:solidFill>
                          <a:latin typeface="Century Gothic"/>
                        </a:defRPr>
                      </a:lvl2pPr>
                      <a:lvl3pPr marL="914400" algn="l" defTabSz="914400" rtl="0" eaLnBrk="1" latinLnBrk="0" hangingPunct="1">
                        <a:defRPr sz="1800" kern="1200">
                          <a:solidFill>
                            <a:schemeClr val="tx1"/>
                          </a:solidFill>
                          <a:latin typeface="Century Gothic"/>
                        </a:defRPr>
                      </a:lvl3pPr>
                      <a:lvl4pPr marL="1371600" algn="l" defTabSz="914400" rtl="0" eaLnBrk="1" latinLnBrk="0" hangingPunct="1">
                        <a:defRPr sz="1800" kern="1200">
                          <a:solidFill>
                            <a:schemeClr val="tx1"/>
                          </a:solidFill>
                          <a:latin typeface="Century Gothic"/>
                        </a:defRPr>
                      </a:lvl4pPr>
                      <a:lvl5pPr marL="1828800" algn="l" defTabSz="914400" rtl="0" eaLnBrk="1" latinLnBrk="0" hangingPunct="1">
                        <a:defRPr sz="1800" kern="1200">
                          <a:solidFill>
                            <a:schemeClr val="tx1"/>
                          </a:solidFill>
                          <a:latin typeface="Century Gothic"/>
                        </a:defRPr>
                      </a:lvl5pPr>
                      <a:lvl6pPr marL="2286000" algn="l" defTabSz="914400" rtl="0" eaLnBrk="1" latinLnBrk="0" hangingPunct="1">
                        <a:defRPr sz="1800" kern="1200">
                          <a:solidFill>
                            <a:schemeClr val="tx1"/>
                          </a:solidFill>
                          <a:latin typeface="Century Gothic"/>
                        </a:defRPr>
                      </a:lvl6pPr>
                      <a:lvl7pPr marL="2743200" algn="l" defTabSz="914400" rtl="0" eaLnBrk="1" latinLnBrk="0" hangingPunct="1">
                        <a:defRPr sz="1800" kern="1200">
                          <a:solidFill>
                            <a:schemeClr val="tx1"/>
                          </a:solidFill>
                          <a:latin typeface="Century Gothic"/>
                        </a:defRPr>
                      </a:lvl7pPr>
                      <a:lvl8pPr marL="3200400" algn="l" defTabSz="914400" rtl="0" eaLnBrk="1" latinLnBrk="0" hangingPunct="1">
                        <a:defRPr sz="1800" kern="1200">
                          <a:solidFill>
                            <a:schemeClr val="tx1"/>
                          </a:solidFill>
                          <a:latin typeface="Century Gothic"/>
                        </a:defRPr>
                      </a:lvl8pPr>
                      <a:lvl9pPr marL="3657600" algn="l" defTabSz="914400" rtl="0" eaLnBrk="1" latinLnBrk="0" hangingPunct="1">
                        <a:defRPr sz="1800" kern="1200">
                          <a:solidFill>
                            <a:schemeClr val="tx1"/>
                          </a:solidFill>
                          <a:latin typeface="Century Gothic"/>
                        </a:defRPr>
                      </a:lvl9pPr>
                    </a:lstStyle>
                    <a:p>
                      <a:pPr marL="0" marR="0" algn="ctr">
                        <a:spcBef>
                          <a:spcPts val="0"/>
                        </a:spcBef>
                        <a:spcAft>
                          <a:spcPts val="0"/>
                        </a:spcAft>
                      </a:pPr>
                      <a:endParaRPr lang="en-US" sz="1200" b="1" u="none" strike="noStrike" kern="1200" dirty="0">
                        <a:solidFill>
                          <a:schemeClr val="bg1"/>
                        </a:solidFill>
                        <a:effectLst/>
                        <a:latin typeface="+mj-lt"/>
                        <a:ea typeface="+mn-ea"/>
                        <a:cs typeface="+mn-cs"/>
                      </a:endParaRPr>
                    </a:p>
                  </a:txBody>
                  <a:tcPr marL="66633" marR="66633" marT="44422" marB="444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4288080">
                <a:tc>
                  <a:txBody>
                    <a:bodyPr/>
                    <a:lstStyle/>
                    <a:p>
                      <a:pPr marL="0" marR="0" algn="ctr" defTabSz="914400" rtl="0" eaLnBrk="1" fontAlgn="ctr" latinLnBrk="0" hangingPunct="1">
                        <a:spcBef>
                          <a:spcPts val="0"/>
                        </a:spcBef>
                        <a:spcAft>
                          <a:spcPts val="0"/>
                        </a:spcAft>
                      </a:pPr>
                      <a:r>
                        <a:rPr lang="en-US" sz="1400" b="1" dirty="0" smtClean="0">
                          <a:solidFill>
                            <a:schemeClr val="tx2">
                              <a:lumMod val="50000"/>
                            </a:schemeClr>
                          </a:solidFill>
                        </a:rPr>
                        <a:t>Certification Approach</a:t>
                      </a:r>
                      <a:endParaRPr lang="en-US" sz="1400" b="1" dirty="0">
                        <a:solidFill>
                          <a:schemeClr val="tx2">
                            <a:lumMod val="50000"/>
                          </a:schemeClr>
                        </a:solidFill>
                      </a:endParaRPr>
                    </a:p>
                  </a:txBody>
                  <a:tcPr marL="66633" marR="66633" marT="44422" marB="444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marR="0" lvl="0" indent="0" algn="l" defTabSz="914400" rtl="0" eaLnBrk="1" fontAlgn="base" latinLnBrk="0" hangingPunct="1">
                        <a:lnSpc>
                          <a:spcPct val="100000"/>
                        </a:lnSpc>
                        <a:spcBef>
                          <a:spcPct val="0"/>
                        </a:spcBef>
                        <a:spcAft>
                          <a:spcPts val="600"/>
                        </a:spcAft>
                        <a:buClr>
                          <a:schemeClr val="accent3"/>
                        </a:buClr>
                        <a:buSzPct val="100000"/>
                        <a:buFont typeface="Wingdings" panose="05000000000000000000" pitchFamily="2" charset="2"/>
                        <a:buNone/>
                        <a:tabLst>
                          <a:tab pos="287338" algn="l"/>
                        </a:tabLst>
                        <a:defRPr/>
                      </a:pPr>
                      <a:r>
                        <a:rPr lang="en-US" sz="1200" b="1" i="0" u="sng" strike="noStrike" kern="1200" baseline="0" dirty="0" smtClean="0">
                          <a:solidFill>
                            <a:schemeClr val="tx2">
                              <a:lumMod val="50000"/>
                            </a:schemeClr>
                          </a:solidFill>
                          <a:effectLst/>
                          <a:latin typeface="Arial" panose="020B0604020202020204" pitchFamily="34" charset="0"/>
                          <a:ea typeface="+mn-ea"/>
                          <a:cs typeface="Arial" panose="020B0604020202020204" pitchFamily="34" charset="0"/>
                        </a:rPr>
                        <a:t>Option1 :- Assessment </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Time will be blocked in calendar in advance</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BSWH process owners/trainers will conduct an objective assessment every week based on the topics covered till that period</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The assessment will be uploaded on MS Team by BSWH trainers/process owners</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EXL associates will perform the test real time under supervision</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BSWH trainers/process owners to evaluate the assessment and share scores next day</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Feedback will be provided to individual resources by EXL team supervisor</a:t>
                      </a:r>
                    </a:p>
                    <a:p>
                      <a:pPr marL="109538" marR="0" lvl="0" indent="0" algn="l" defTabSz="914400" rtl="0" eaLnBrk="1" fontAlgn="base" latinLnBrk="0" hangingPunct="1">
                        <a:lnSpc>
                          <a:spcPct val="100000"/>
                        </a:lnSpc>
                        <a:spcBef>
                          <a:spcPct val="0"/>
                        </a:spcBef>
                        <a:spcAft>
                          <a:spcPts val="600"/>
                        </a:spcAft>
                        <a:buClr>
                          <a:schemeClr val="accent3"/>
                        </a:buClr>
                        <a:buSzPct val="100000"/>
                        <a:buFont typeface="Wingdings" panose="05000000000000000000" pitchFamily="2" charset="2"/>
                        <a:buNone/>
                        <a:tabLst>
                          <a:tab pos="287338" algn="l"/>
                        </a:tabLst>
                        <a:defRPr/>
                      </a:pPr>
                      <a:r>
                        <a:rPr lang="en-US" sz="1200" b="1" i="0" u="sng" strike="noStrike" kern="1200" baseline="0" dirty="0" smtClean="0">
                          <a:solidFill>
                            <a:schemeClr val="tx2">
                              <a:lumMod val="50000"/>
                            </a:schemeClr>
                          </a:solidFill>
                          <a:effectLst/>
                          <a:latin typeface="Arial" panose="020B0604020202020204" pitchFamily="34" charset="0"/>
                          <a:ea typeface="+mn-ea"/>
                          <a:cs typeface="Arial" panose="020B0604020202020204" pitchFamily="34" charset="0"/>
                        </a:rPr>
                        <a:t>Option 2:-Teach Back</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Time will be blocked in calendar in advance</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During Teach Back assessment, BSWH trainers/process owner will ask 2-3 questions from each of EXL resources to gauge the knowledge acquired</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Questions will be based on the topics that that would be covered till date</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BSWH trainers/process owners to share feedback on a scorecard with EXL team supervisor and transition manager, who discusses the feedback with the resources</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Teach back assessment will be conducted every alternate week for processes in knowledge transfer stage</a:t>
                      </a:r>
                    </a:p>
                    <a:p>
                      <a:pPr marL="109538" marR="0" lvl="0" indent="0" algn="l" defTabSz="914400" rtl="0" eaLnBrk="1" fontAlgn="base" latinLnBrk="0" hangingPunct="1">
                        <a:lnSpc>
                          <a:spcPct val="100000"/>
                        </a:lnSpc>
                        <a:spcBef>
                          <a:spcPct val="0"/>
                        </a:spcBef>
                        <a:spcAft>
                          <a:spcPts val="600"/>
                        </a:spcAft>
                        <a:buClr>
                          <a:schemeClr val="accent3"/>
                        </a:buClr>
                        <a:buSzPct val="100000"/>
                        <a:buFont typeface="Wingdings" panose="05000000000000000000" pitchFamily="2" charset="2"/>
                        <a:buNone/>
                        <a:tabLst>
                          <a:tab pos="287338" algn="l"/>
                        </a:tabLst>
                        <a:defRPr/>
                      </a:pPr>
                      <a:r>
                        <a:rPr lang="en-US" sz="1200" b="1" i="0" u="sng" strike="noStrike" kern="1200" baseline="0" dirty="0" smtClean="0">
                          <a:solidFill>
                            <a:schemeClr val="tx2">
                              <a:lumMod val="50000"/>
                            </a:schemeClr>
                          </a:solidFill>
                          <a:effectLst/>
                          <a:latin typeface="Arial" panose="020B0604020202020204" pitchFamily="34" charset="0"/>
                          <a:ea typeface="+mn-ea"/>
                          <a:cs typeface="Arial" panose="020B0604020202020204" pitchFamily="34" charset="0"/>
                        </a:rPr>
                        <a:t>Option 3:- Reverse Shadow</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It is process during KT, when EXL team members will perform the task from their systems and BSWH team will shadow</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r>
                        <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During processing, real time feedback will be provided for all resources. EXL team supervisor will collect scores and share  </a:t>
                      </a:r>
                    </a:p>
                    <a:p>
                      <a:pPr marL="280988" marR="0" lvl="0" indent="-171450" algn="l" defTabSz="914400" rtl="0" eaLnBrk="1" fontAlgn="base" latinLnBrk="0" hangingPunct="1">
                        <a:lnSpc>
                          <a:spcPct val="100000"/>
                        </a:lnSpc>
                        <a:spcBef>
                          <a:spcPct val="0"/>
                        </a:spcBef>
                        <a:spcAft>
                          <a:spcPts val="600"/>
                        </a:spcAft>
                        <a:buClr>
                          <a:schemeClr val="accent3"/>
                        </a:buClr>
                        <a:buSzPct val="100000"/>
                        <a:buFont typeface="Arial" panose="020B0604020202020204" pitchFamily="34" charset="0"/>
                        <a:buChar char="•"/>
                        <a:tabLst>
                          <a:tab pos="287338" algn="l"/>
                        </a:tabLst>
                        <a:defRPr/>
                      </a:pPr>
                      <a:endParaRPr lang="en-US" sz="12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66633" marR="66633" marT="44422" marB="4442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59832" y="1910429"/>
            <a:ext cx="1546966" cy="1546966"/>
          </a:xfrm>
          <a:prstGeom prst="rect">
            <a:avLst/>
          </a:prstGeom>
        </p:spPr>
      </p:pic>
      <p:sp>
        <p:nvSpPr>
          <p:cNvPr id="5" name="Rectangle 4"/>
          <p:cNvSpPr/>
          <p:nvPr/>
        </p:nvSpPr>
        <p:spPr>
          <a:xfrm>
            <a:off x="1806798" y="5999879"/>
            <a:ext cx="9889113" cy="276999"/>
          </a:xfrm>
          <a:prstGeom prst="rect">
            <a:avLst/>
          </a:prstGeom>
        </p:spPr>
        <p:txBody>
          <a:bodyPr wrap="square">
            <a:spAutoFit/>
          </a:bodyPr>
          <a:lstStyle/>
          <a:p>
            <a:r>
              <a:rPr lang="en-US" sz="1200" dirty="0" smtClean="0">
                <a:latin typeface="Arial" panose="020B0604020202020204" pitchFamily="34" charset="0"/>
                <a:cs typeface="Arial" panose="020B0604020202020204" pitchFamily="34" charset="0"/>
              </a:rPr>
              <a:t>Passing score &gt; </a:t>
            </a:r>
            <a:r>
              <a:rPr lang="en-US" sz="1200" dirty="0">
                <a:latin typeface="Arial" panose="020B0604020202020204" pitchFamily="34" charset="0"/>
                <a:cs typeface="Arial" panose="020B0604020202020204" pitchFamily="34" charset="0"/>
              </a:rPr>
              <a:t>80%, assessment approach to be </a:t>
            </a:r>
            <a:r>
              <a:rPr lang="en-US" sz="1200" dirty="0" smtClean="0">
                <a:latin typeface="Arial" panose="020B0604020202020204" pitchFamily="34" charset="0"/>
                <a:cs typeface="Arial" panose="020B0604020202020204" pitchFamily="34" charset="0"/>
              </a:rPr>
              <a:t>finalized during KT </a:t>
            </a:r>
            <a:r>
              <a:rPr lang="en-US" sz="1200" dirty="0">
                <a:latin typeface="Arial" panose="020B0604020202020204" pitchFamily="34" charset="0"/>
                <a:cs typeface="Arial" panose="020B0604020202020204" pitchFamily="34" charset="0"/>
              </a:rPr>
              <a:t>basis nature and frequency of the </a:t>
            </a:r>
            <a:r>
              <a:rPr lang="en-US" sz="1200" dirty="0" smtClean="0">
                <a:latin typeface="Arial" panose="020B0604020202020204" pitchFamily="34" charset="0"/>
                <a:cs typeface="Arial" panose="020B0604020202020204" pitchFamily="34" charset="0"/>
              </a:rPr>
              <a:t>activities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333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Teach back Scorecard Format for option 2</a:t>
            </a:r>
            <a:endParaRPr lang="en-US" dirty="0"/>
          </a:p>
        </p:txBody>
      </p:sp>
      <p:pic>
        <p:nvPicPr>
          <p:cNvPr id="4" name="Picture 3"/>
          <p:cNvPicPr>
            <a:picLocks noChangeAspect="1"/>
          </p:cNvPicPr>
          <p:nvPr/>
        </p:nvPicPr>
        <p:blipFill>
          <a:blip r:embed="rId3"/>
          <a:stretch>
            <a:fillRect/>
          </a:stretch>
        </p:blipFill>
        <p:spPr>
          <a:xfrm>
            <a:off x="147748" y="949449"/>
            <a:ext cx="9958277" cy="5368169"/>
          </a:xfrm>
          <a:prstGeom prst="rect">
            <a:avLst/>
          </a:prstGeom>
        </p:spPr>
      </p:pic>
      <p:graphicFrame>
        <p:nvGraphicFramePr>
          <p:cNvPr id="5" name="Object 4"/>
          <p:cNvGraphicFramePr>
            <a:graphicFrameLocks noChangeAspect="1"/>
          </p:cNvGraphicFramePr>
          <p:nvPr>
            <p:extLst/>
          </p:nvPr>
        </p:nvGraphicFramePr>
        <p:xfrm>
          <a:off x="10106025" y="4667535"/>
          <a:ext cx="1139766" cy="987402"/>
        </p:xfrm>
        <a:graphic>
          <a:graphicData uri="http://schemas.openxmlformats.org/presentationml/2006/ole">
            <mc:AlternateContent xmlns:mc="http://schemas.openxmlformats.org/markup-compatibility/2006">
              <mc:Choice xmlns:v="urn:schemas-microsoft-com:vml" Requires="v">
                <p:oleObj spid="_x0000_s2165" name="Worksheet" showAsIcon="1" r:id="rId4" imgW="914400" imgH="792360" progId="Excel.Sheet.12">
                  <p:embed/>
                </p:oleObj>
              </mc:Choice>
              <mc:Fallback>
                <p:oleObj name="Worksheet" showAsIcon="1" r:id="rId4" imgW="914400" imgH="792360" progId="Excel.Sheet.12">
                  <p:embed/>
                  <p:pic>
                    <p:nvPicPr>
                      <p:cNvPr id="5" name="Object 4"/>
                      <p:cNvPicPr/>
                      <p:nvPr/>
                    </p:nvPicPr>
                    <p:blipFill>
                      <a:blip r:embed="rId5"/>
                      <a:stretch>
                        <a:fillRect/>
                      </a:stretch>
                    </p:blipFill>
                    <p:spPr>
                      <a:xfrm>
                        <a:off x="10106025" y="4667535"/>
                        <a:ext cx="1139766" cy="987402"/>
                      </a:xfrm>
                      <a:prstGeom prst="rect">
                        <a:avLst/>
                      </a:prstGeom>
                    </p:spPr>
                  </p:pic>
                </p:oleObj>
              </mc:Fallback>
            </mc:AlternateContent>
          </a:graphicData>
        </a:graphic>
      </p:graphicFrame>
    </p:spTree>
    <p:extLst>
      <p:ext uri="{BB962C8B-B14F-4D97-AF65-F5344CB8AC3E}">
        <p14:creationId xmlns:p14="http://schemas.microsoft.com/office/powerpoint/2010/main" val="25480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Status on BSWH Compliance Trainings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4769494"/>
              </p:ext>
            </p:extLst>
          </p:nvPr>
        </p:nvGraphicFramePr>
        <p:xfrm>
          <a:off x="282051" y="883439"/>
          <a:ext cx="10991001" cy="5447700"/>
        </p:xfrm>
        <a:graphic>
          <a:graphicData uri="http://schemas.openxmlformats.org/drawingml/2006/table">
            <a:tbl>
              <a:tblPr firstRow="1" bandRow="1">
                <a:tableStyleId>{5C22544A-7EE6-4342-B048-85BDC9FD1C3A}</a:tableStyleId>
              </a:tblPr>
              <a:tblGrid>
                <a:gridCol w="3663667">
                  <a:extLst>
                    <a:ext uri="{9D8B030D-6E8A-4147-A177-3AD203B41FA5}">
                      <a16:colId xmlns:a16="http://schemas.microsoft.com/office/drawing/2014/main" val="594870027"/>
                    </a:ext>
                  </a:extLst>
                </a:gridCol>
                <a:gridCol w="3663667">
                  <a:extLst>
                    <a:ext uri="{9D8B030D-6E8A-4147-A177-3AD203B41FA5}">
                      <a16:colId xmlns:a16="http://schemas.microsoft.com/office/drawing/2014/main" val="3299742183"/>
                    </a:ext>
                  </a:extLst>
                </a:gridCol>
                <a:gridCol w="3663667">
                  <a:extLst>
                    <a:ext uri="{9D8B030D-6E8A-4147-A177-3AD203B41FA5}">
                      <a16:colId xmlns:a16="http://schemas.microsoft.com/office/drawing/2014/main" val="1397737393"/>
                    </a:ext>
                  </a:extLst>
                </a:gridCol>
              </a:tblGrid>
              <a:tr h="273239">
                <a:tc>
                  <a:txBody>
                    <a:bodyPr/>
                    <a:lstStyle/>
                    <a:p>
                      <a:pPr algn="ctr"/>
                      <a:r>
                        <a:rPr lang="en-US" sz="1200" dirty="0" smtClean="0">
                          <a:latin typeface="Arial" panose="020B0604020202020204" pitchFamily="34" charset="0"/>
                          <a:cs typeface="Arial" panose="020B0604020202020204" pitchFamily="34" charset="0"/>
                        </a:rPr>
                        <a:t>Trainings</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AP&amp;TE (Total</a:t>
                      </a:r>
                      <a:r>
                        <a:rPr lang="en-US" sz="1200" baseline="0" dirty="0" smtClean="0">
                          <a:latin typeface="Arial" panose="020B0604020202020204" pitchFamily="34" charset="0"/>
                          <a:cs typeface="Arial" panose="020B0604020202020204" pitchFamily="34" charset="0"/>
                        </a:rPr>
                        <a:t> staff: 50)</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smtClean="0">
                          <a:latin typeface="Arial" panose="020B0604020202020204" pitchFamily="34" charset="0"/>
                          <a:cs typeface="Arial" panose="020B0604020202020204" pitchFamily="34" charset="0"/>
                        </a:rPr>
                        <a:t>General Ledger (Total staff:34)</a:t>
                      </a: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80035459"/>
                  </a:ext>
                </a:extLst>
              </a:tr>
              <a:tr h="336870">
                <a:tc>
                  <a:txBody>
                    <a:bodyPr/>
                    <a:lstStyle/>
                    <a:p>
                      <a:r>
                        <a:rPr lang="en-US" sz="1200" dirty="0" smtClean="0">
                          <a:latin typeface="Arial" panose="020B0604020202020204" pitchFamily="34" charset="0"/>
                          <a:cs typeface="Arial" panose="020B0604020202020204" pitchFamily="34" charset="0"/>
                        </a:rPr>
                        <a:t>Baylor Scott &amp; White Health Code of Conduct 2020</a:t>
                      </a:r>
                    </a:p>
                  </a:txBody>
                  <a:tcPr/>
                </a:tc>
                <a:tc>
                  <a:txBody>
                    <a:bodyPr/>
                    <a:lstStyle/>
                    <a:p>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- 10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04684835"/>
                  </a:ext>
                </a:extLst>
              </a:tr>
              <a:tr h="471618">
                <a:tc>
                  <a:txBody>
                    <a:bodyPr/>
                    <a:lstStyle/>
                    <a:p>
                      <a:r>
                        <a:rPr lang="en-US" sz="1200" dirty="0" smtClean="0">
                          <a:latin typeface="Arial" panose="020B0604020202020204" pitchFamily="34" charset="0"/>
                          <a:cs typeface="Arial" panose="020B0604020202020204" pitchFamily="34" charset="0"/>
                        </a:rPr>
                        <a:t>Making the Right Choice: Compliance Education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- 11</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39045"/>
                  </a:ext>
                </a:extLst>
              </a:tr>
              <a:tr h="471618">
                <a:tc>
                  <a:txBody>
                    <a:bodyPr/>
                    <a:lstStyle/>
                    <a:p>
                      <a:r>
                        <a:rPr lang="en-US" sz="1200" dirty="0" smtClean="0">
                          <a:latin typeface="Arial" panose="020B0604020202020204" pitchFamily="34" charset="0"/>
                          <a:cs typeface="Arial" panose="020B0604020202020204" pitchFamily="34" charset="0"/>
                        </a:rPr>
                        <a:t>HIPAA Training for Current Staff with Incidental Access to PHI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- 11</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0034884"/>
                  </a:ext>
                </a:extLst>
              </a:tr>
              <a:tr h="471618">
                <a:tc>
                  <a:txBody>
                    <a:bodyPr/>
                    <a:lstStyle/>
                    <a:p>
                      <a:r>
                        <a:rPr lang="en-US" sz="1200" dirty="0" smtClean="0">
                          <a:latin typeface="Arial" panose="020B0604020202020204" pitchFamily="34" charset="0"/>
                          <a:cs typeface="Arial" panose="020B0604020202020204" pitchFamily="34" charset="0"/>
                        </a:rPr>
                        <a:t>Payment Card Industry Awareness Training for Managers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- 11</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7204844"/>
                  </a:ext>
                </a:extLst>
              </a:tr>
              <a:tr h="471618">
                <a:tc>
                  <a:txBody>
                    <a:bodyPr/>
                    <a:lstStyle/>
                    <a:p>
                      <a:r>
                        <a:rPr lang="en-US" sz="1200" dirty="0" smtClean="0">
                          <a:latin typeface="Arial" panose="020B0604020202020204" pitchFamily="34" charset="0"/>
                          <a:cs typeface="Arial" panose="020B0604020202020204" pitchFamily="34" charset="0"/>
                        </a:rPr>
                        <a:t>Confidentiality and Security Agreement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- 11</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96810067"/>
                  </a:ext>
                </a:extLst>
              </a:tr>
              <a:tr h="471618">
                <a:tc>
                  <a:txBody>
                    <a:bodyPr/>
                    <a:lstStyle/>
                    <a:p>
                      <a:r>
                        <a:rPr lang="en-US" sz="1200" dirty="0" smtClean="0">
                          <a:latin typeface="Arial" panose="020B0604020202020204" pitchFamily="34" charset="0"/>
                          <a:cs typeface="Arial" panose="020B0604020202020204" pitchFamily="34" charset="0"/>
                        </a:rPr>
                        <a:t>Safety in the Workplace Annual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- 30</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31275989"/>
                  </a:ext>
                </a:extLst>
              </a:tr>
              <a:tr h="471618">
                <a:tc>
                  <a:txBody>
                    <a:bodyPr/>
                    <a:lstStyle/>
                    <a:p>
                      <a:r>
                        <a:rPr lang="en-US" sz="1200" dirty="0" smtClean="0">
                          <a:latin typeface="Arial" panose="020B0604020202020204" pitchFamily="34" charset="0"/>
                          <a:cs typeface="Arial" panose="020B0604020202020204" pitchFamily="34" charset="0"/>
                        </a:rPr>
                        <a:t>Introduction to Infection Prevention and Control for Non-Patient Facing Staff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- 30</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24648652"/>
                  </a:ext>
                </a:extLst>
              </a:tr>
              <a:tr h="471618">
                <a:tc>
                  <a:txBody>
                    <a:bodyPr/>
                    <a:lstStyle/>
                    <a:p>
                      <a:r>
                        <a:rPr lang="en-US" sz="1200" dirty="0" smtClean="0">
                          <a:latin typeface="Arial" panose="020B0604020202020204" pitchFamily="34" charset="0"/>
                          <a:cs typeface="Arial" panose="020B0604020202020204" pitchFamily="34" charset="0"/>
                        </a:rPr>
                        <a:t>Boot Camp Finance Intro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- 30</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97501616"/>
                  </a:ext>
                </a:extLst>
              </a:tr>
              <a:tr h="471618">
                <a:tc>
                  <a:txBody>
                    <a:bodyPr/>
                    <a:lstStyle/>
                    <a:p>
                      <a:r>
                        <a:rPr lang="en-US" sz="1200" dirty="0" smtClean="0">
                          <a:latin typeface="Arial" panose="020B0604020202020204" pitchFamily="34" charset="0"/>
                          <a:cs typeface="Arial" panose="020B0604020202020204" pitchFamily="34" charset="0"/>
                        </a:rPr>
                        <a:t>Boot Camp Finance Reports – The Bigger Picture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- 30</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12926987"/>
                  </a:ext>
                </a:extLst>
              </a:tr>
              <a:tr h="471618">
                <a:tc>
                  <a:txBody>
                    <a:bodyPr/>
                    <a:lstStyle/>
                    <a:p>
                      <a:r>
                        <a:rPr lang="en-US" sz="1200" dirty="0" smtClean="0">
                          <a:latin typeface="Arial" panose="020B0604020202020204" pitchFamily="34" charset="0"/>
                          <a:cs typeface="Arial" panose="020B0604020202020204" pitchFamily="34" charset="0"/>
                        </a:rPr>
                        <a:t>Boot Camp Labor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- 30</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77615338"/>
                  </a:ext>
                </a:extLst>
              </a:tr>
              <a:tr h="471618">
                <a:tc>
                  <a:txBody>
                    <a:bodyPr/>
                    <a:lstStyle/>
                    <a:p>
                      <a:r>
                        <a:rPr lang="en-US" sz="1200" dirty="0" smtClean="0">
                          <a:latin typeface="Arial" panose="020B0604020202020204" pitchFamily="34" charset="0"/>
                          <a:cs typeface="Arial" panose="020B0604020202020204" pitchFamily="34" charset="0"/>
                        </a:rPr>
                        <a:t>BSWH Work Safe Toolkit for Re-entry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- 34 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- 30</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users have completed</a:t>
                      </a:r>
                      <a:r>
                        <a:rPr lang="en-US" sz="1200" baseline="0" dirty="0" smtClean="0">
                          <a:latin typeface="Arial" panose="020B0604020202020204" pitchFamily="34" charset="0"/>
                          <a:cs typeface="Arial" panose="020B0604020202020204" pitchFamily="34" charset="0"/>
                        </a:rPr>
                        <a:t> their training, pending to be completed by 10/23 EOD</a:t>
                      </a:r>
                      <a:endParaRPr lang="en-US"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22499339"/>
                  </a:ext>
                </a:extLst>
              </a:tr>
            </a:tbl>
          </a:graphicData>
        </a:graphic>
      </p:graphicFrame>
    </p:spTree>
    <p:extLst>
      <p:ext uri="{BB962C8B-B14F-4D97-AF65-F5344CB8AC3E}">
        <p14:creationId xmlns:p14="http://schemas.microsoft.com/office/powerpoint/2010/main" val="4180105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19125" y="88937"/>
            <a:ext cx="9359326" cy="585920"/>
          </a:xfrm>
        </p:spPr>
        <p:txBody>
          <a:bodyPr>
            <a:normAutofit/>
          </a:bodyPr>
          <a:lstStyle/>
          <a:p>
            <a:r>
              <a:rPr lang="en-US" sz="2100" dirty="0" smtClean="0">
                <a:latin typeface="+mj-lt"/>
                <a:cs typeface="Calibri" panose="020F0502020204030204" pitchFamily="34" charset="0"/>
              </a:rPr>
              <a:t>Proposed – Interim Technology solution architecture </a:t>
            </a:r>
            <a:endParaRPr lang="en-US" sz="2100" dirty="0">
              <a:latin typeface="+mj-lt"/>
              <a:cs typeface="Calibri" panose="020F0502020204030204" pitchFamily="34" charset="0"/>
            </a:endParaRPr>
          </a:p>
        </p:txBody>
      </p:sp>
      <p:sp>
        <p:nvSpPr>
          <p:cNvPr id="14" name="Rectangle 13"/>
          <p:cNvSpPr/>
          <p:nvPr/>
        </p:nvSpPr>
        <p:spPr>
          <a:xfrm>
            <a:off x="0" y="6624906"/>
            <a:ext cx="6112042" cy="200055"/>
          </a:xfrm>
          <a:prstGeom prst="rect">
            <a:avLst/>
          </a:prstGeom>
        </p:spPr>
        <p:txBody>
          <a:bodyPr wrap="square">
            <a:spAutoFit/>
          </a:bodyPr>
          <a:lstStyle/>
          <a:p>
            <a:r>
              <a:rPr lang="en-US" sz="700" i="1" dirty="0">
                <a:solidFill>
                  <a:srgbClr val="000000"/>
                </a:solidFill>
                <a:cs typeface="Calibri" panose="020F0502020204030204" pitchFamily="34" charset="0"/>
              </a:rPr>
              <a:t>Note: The above network schematic is a broad view of the proposed solution and does not </a:t>
            </a:r>
            <a:r>
              <a:rPr lang="en-US" sz="700" i="1" dirty="0" smtClean="0">
                <a:solidFill>
                  <a:srgbClr val="000000"/>
                </a:solidFill>
                <a:cs typeface="Calibri" panose="020F0502020204030204" pitchFamily="34" charset="0"/>
              </a:rPr>
              <a:t>depict </a:t>
            </a:r>
            <a:r>
              <a:rPr lang="en-US" sz="700" i="1" dirty="0">
                <a:solidFill>
                  <a:srgbClr val="000000"/>
                </a:solidFill>
                <a:cs typeface="Calibri" panose="020F0502020204030204" pitchFamily="34" charset="0"/>
              </a:rPr>
              <a:t>the exact placement of the equipment.</a:t>
            </a:r>
            <a:endParaRPr lang="en-US" sz="700" i="1" dirty="0">
              <a:cs typeface="Calibri" panose="020F0502020204030204" pitchFamily="34" charset="0"/>
            </a:endParaRPr>
          </a:p>
        </p:txBody>
      </p:sp>
      <p:sp>
        <p:nvSpPr>
          <p:cNvPr id="20" name="Rectangle 19"/>
          <p:cNvSpPr/>
          <p:nvPr/>
        </p:nvSpPr>
        <p:spPr>
          <a:xfrm>
            <a:off x="5840039" y="1538143"/>
            <a:ext cx="6344027" cy="4970591"/>
          </a:xfrm>
          <a:prstGeom prst="rect">
            <a:avLst/>
          </a:prstGeom>
        </p:spPr>
        <p:txBody>
          <a:bodyPr wrap="square">
            <a:spAutoFit/>
          </a:bodyPr>
          <a:lstStyle/>
          <a:p>
            <a:pPr marL="0" lvl="1" algn="just" eaLnBrk="0" fontAlgn="base" hangingPunct="0">
              <a:lnSpc>
                <a:spcPts val="1300"/>
              </a:lnSpc>
              <a:spcBef>
                <a:spcPts val="300"/>
              </a:spcBef>
              <a:buClr>
                <a:srgbClr val="008ED0"/>
              </a:buClr>
              <a:buSzPct val="100000"/>
              <a:defRPr/>
            </a:pPr>
            <a:r>
              <a:rPr lang="en-US" altLang="zh-CN" sz="1200" b="1" u="sng" dirty="0">
                <a:solidFill>
                  <a:schemeClr val="accent1">
                    <a:lumMod val="75000"/>
                  </a:schemeClr>
                </a:solidFill>
                <a:cs typeface="Calibri" panose="020F0502020204030204" pitchFamily="34" charset="0"/>
              </a:rPr>
              <a:t>Network &amp; Telecom</a:t>
            </a:r>
          </a:p>
          <a:p>
            <a:pPr marL="282575" lvl="1" indent="-227013" eaLnBrk="0" fontAlgn="base" hangingPunct="0">
              <a:lnSpc>
                <a:spcPts val="1300"/>
              </a:lnSpc>
              <a:spcBef>
                <a:spcPts val="600"/>
              </a:spcBef>
              <a:spcAft>
                <a:spcPts val="300"/>
              </a:spcAft>
              <a:buClr>
                <a:schemeClr val="accent3"/>
              </a:buClr>
              <a:buSzPct val="100000"/>
              <a:buFont typeface="Arial" panose="020B0604020202020204" pitchFamily="34" charset="0"/>
              <a:buChar char="•"/>
              <a:defRPr/>
            </a:pPr>
            <a:r>
              <a:rPr lang="en-US" sz="1050" b="1" dirty="0" smtClean="0">
                <a:ea typeface="宋体" charset="-122"/>
                <a:cs typeface="Calibri" panose="020F0502020204030204" pitchFamily="34" charset="0"/>
              </a:rPr>
              <a:t>Telecom connectivity </a:t>
            </a:r>
            <a:r>
              <a:rPr lang="en-US" sz="1050" dirty="0" smtClean="0">
                <a:ea typeface="宋体" charset="-122"/>
                <a:cs typeface="Calibri" panose="020F0502020204030204" pitchFamily="34" charset="0"/>
              </a:rPr>
              <a:t>over EXL’s Enterprise Internet between BSWH’s DC &amp; EXL Delivery location for the in-scope data access </a:t>
            </a:r>
            <a:endParaRPr lang="en-US" altLang="zh-CN" sz="1050" dirty="0" smtClean="0">
              <a:ea typeface="宋体" charset="-122"/>
              <a:cs typeface="Calibri" panose="020F0502020204030204" pitchFamily="34" charset="0"/>
            </a:endParaRPr>
          </a:p>
          <a:p>
            <a:pPr marL="0" lvl="1" algn="just" eaLnBrk="0" fontAlgn="base" hangingPunct="0">
              <a:lnSpc>
                <a:spcPts val="1560"/>
              </a:lnSpc>
              <a:spcBef>
                <a:spcPts val="200"/>
              </a:spcBef>
              <a:buClr>
                <a:srgbClr val="008ED0"/>
              </a:buClr>
              <a:buSzPct val="100000"/>
              <a:defRPr/>
            </a:pPr>
            <a:r>
              <a:rPr lang="en-US" altLang="zh-CN" sz="1050" b="1" dirty="0" smtClean="0">
                <a:cs typeface="Calibri" panose="020F0502020204030204" pitchFamily="34" charset="0"/>
              </a:rPr>
              <a:t>WFO (Work From Office) Network: </a:t>
            </a:r>
          </a:p>
          <a:p>
            <a:pPr marL="282575" indent="-227013" eaLnBrk="0" fontAlgn="base" hangingPunct="0">
              <a:spcAft>
                <a:spcPts val="300"/>
              </a:spcAft>
              <a:buClr>
                <a:schemeClr val="accent3"/>
              </a:buClr>
              <a:buSzPct val="100000"/>
              <a:buFont typeface="Arial" panose="020B0604020202020204" pitchFamily="34" charset="0"/>
              <a:buChar char="•"/>
              <a:defRPr/>
            </a:pPr>
            <a:r>
              <a:rPr lang="en-GB" altLang="zh-CN" sz="1050" dirty="0" smtClean="0">
                <a:ea typeface="宋体" charset="-122"/>
                <a:cs typeface="Calibri" panose="020F0502020204030204" pitchFamily="34" charset="0"/>
              </a:rPr>
              <a:t>Logically segregated, secured &amp; resilient network </a:t>
            </a:r>
            <a:r>
              <a:rPr lang="en-US" altLang="en-US" sz="1050" dirty="0" smtClean="0">
                <a:ea typeface="宋体" charset="-122"/>
                <a:cs typeface="Calibri" panose="020F0502020204030204" pitchFamily="34" charset="0"/>
              </a:rPr>
              <a:t>with dedicated VLAN’s on</a:t>
            </a:r>
            <a:r>
              <a:rPr lang="en-GB" altLang="zh-CN" sz="1050" dirty="0" smtClean="0">
                <a:ea typeface="宋体" charset="-122"/>
                <a:cs typeface="Calibri" panose="020F0502020204030204" pitchFamily="34" charset="0"/>
              </a:rPr>
              <a:t> multi-tier architecture</a:t>
            </a:r>
            <a:r>
              <a:rPr lang="en-US" sz="1050" dirty="0" smtClean="0">
                <a:ea typeface="宋体" charset="-122"/>
                <a:cs typeface="Calibri" panose="020F0502020204030204" pitchFamily="34" charset="0"/>
              </a:rPr>
              <a:t> </a:t>
            </a:r>
          </a:p>
          <a:p>
            <a:pPr marL="0" lvl="1" algn="just" eaLnBrk="0" fontAlgn="base" hangingPunct="0">
              <a:lnSpc>
                <a:spcPts val="1560"/>
              </a:lnSpc>
              <a:spcBef>
                <a:spcPts val="200"/>
              </a:spcBef>
              <a:buClr>
                <a:srgbClr val="008ED0"/>
              </a:buClr>
              <a:buSzPct val="100000"/>
              <a:defRPr/>
            </a:pPr>
            <a:r>
              <a:rPr lang="en-US" altLang="zh-CN" sz="1050" b="1" dirty="0" smtClean="0">
                <a:cs typeface="Calibri" panose="020F0502020204030204" pitchFamily="34" charset="0"/>
              </a:rPr>
              <a:t>WFH </a:t>
            </a:r>
            <a:r>
              <a:rPr lang="en-US" altLang="zh-CN" sz="1050" b="1" dirty="0">
                <a:cs typeface="Calibri" panose="020F0502020204030204" pitchFamily="34" charset="0"/>
              </a:rPr>
              <a:t>(Work From Home) Network:</a:t>
            </a:r>
          </a:p>
          <a:p>
            <a:pPr marL="282575" lvl="2" indent="-227013" eaLnBrk="0" fontAlgn="base" hangingPunct="0">
              <a:spcAft>
                <a:spcPts val="300"/>
              </a:spcAft>
              <a:buClr>
                <a:schemeClr val="accent3"/>
              </a:buClr>
              <a:buSzPct val="100000"/>
              <a:buFont typeface="Arial" panose="020B0604020202020204" pitchFamily="34" charset="0"/>
              <a:buChar char="•"/>
              <a:defRPr/>
            </a:pPr>
            <a:r>
              <a:rPr lang="en-GB" sz="1050" dirty="0">
                <a:ea typeface="宋体" charset="-122"/>
                <a:cs typeface="Calibri" panose="020F0502020204030204" pitchFamily="34" charset="0"/>
              </a:rPr>
              <a:t>Global Protect VPN client on EXL Laptops to connect to EXL network and leverage proposed </a:t>
            </a:r>
            <a:r>
              <a:rPr lang="en-GB" sz="1050" dirty="0" smtClean="0">
                <a:ea typeface="宋体" charset="-122"/>
                <a:cs typeface="Calibri" panose="020F0502020204030204" pitchFamily="34" charset="0"/>
              </a:rPr>
              <a:t>Internet connectivity to </a:t>
            </a:r>
            <a:r>
              <a:rPr lang="en-GB" sz="1050" dirty="0">
                <a:ea typeface="宋体" charset="-122"/>
                <a:cs typeface="Calibri" panose="020F0502020204030204" pitchFamily="34" charset="0"/>
              </a:rPr>
              <a:t>connect to </a:t>
            </a:r>
            <a:r>
              <a:rPr lang="en-GB" sz="1050" dirty="0" smtClean="0">
                <a:ea typeface="宋体" charset="-122"/>
                <a:cs typeface="Calibri" panose="020F0502020204030204" pitchFamily="34" charset="0"/>
              </a:rPr>
              <a:t>BSWH's VDI (Citrix etc.) </a:t>
            </a:r>
            <a:endParaRPr lang="en-GB" sz="1050" dirty="0">
              <a:ea typeface="宋体" charset="-122"/>
              <a:cs typeface="Calibri" panose="020F0502020204030204" pitchFamily="34" charset="0"/>
            </a:endParaRPr>
          </a:p>
          <a:p>
            <a:pPr marL="282575" lvl="2" indent="-227013" eaLnBrk="0" fontAlgn="base" hangingPunct="0">
              <a:spcAft>
                <a:spcPts val="300"/>
              </a:spcAft>
              <a:buClr>
                <a:schemeClr val="accent3"/>
              </a:buClr>
              <a:buSzPct val="100000"/>
              <a:buFont typeface="Arial" panose="020B0604020202020204" pitchFamily="34" charset="0"/>
              <a:buChar char="•"/>
              <a:defRPr/>
            </a:pPr>
            <a:r>
              <a:rPr lang="en-US" sz="1050" dirty="0">
                <a:ea typeface="宋体" charset="-122"/>
                <a:cs typeface="Calibri" panose="020F0502020204030204" pitchFamily="34" charset="0"/>
              </a:rPr>
              <a:t>Disabled split-tunneling on endpoints to mandatorily route all traffic via EXL Corporate Network</a:t>
            </a:r>
          </a:p>
          <a:p>
            <a:pPr marL="0" lvl="1" algn="just" eaLnBrk="0" fontAlgn="base" hangingPunct="0">
              <a:lnSpc>
                <a:spcPts val="1300"/>
              </a:lnSpc>
              <a:spcBef>
                <a:spcPts val="300"/>
              </a:spcBef>
              <a:buClr>
                <a:srgbClr val="008ED0"/>
              </a:buClr>
              <a:buSzPct val="100000"/>
              <a:defRPr/>
            </a:pPr>
            <a:r>
              <a:rPr lang="en-US" altLang="zh-CN" sz="1200" b="1" u="sng" dirty="0">
                <a:solidFill>
                  <a:schemeClr val="accent1">
                    <a:lumMod val="75000"/>
                  </a:schemeClr>
                </a:solidFill>
                <a:cs typeface="Calibri" panose="020F0502020204030204" pitchFamily="34" charset="0"/>
              </a:rPr>
              <a:t>Systems &amp; </a:t>
            </a:r>
            <a:r>
              <a:rPr lang="en-US" altLang="zh-CN" sz="1200" b="1" u="sng" dirty="0" smtClean="0">
                <a:solidFill>
                  <a:schemeClr val="accent1">
                    <a:lumMod val="75000"/>
                  </a:schemeClr>
                </a:solidFill>
                <a:cs typeface="Calibri" panose="020F0502020204030204" pitchFamily="34" charset="0"/>
              </a:rPr>
              <a:t>Applications</a:t>
            </a:r>
          </a:p>
          <a:p>
            <a:pPr marL="0" lvl="1" algn="just" eaLnBrk="0" fontAlgn="base" hangingPunct="0">
              <a:lnSpc>
                <a:spcPts val="1300"/>
              </a:lnSpc>
              <a:spcBef>
                <a:spcPts val="300"/>
              </a:spcBef>
              <a:buClr>
                <a:srgbClr val="008ED0"/>
              </a:buClr>
              <a:buSzPct val="100000"/>
              <a:defRPr/>
            </a:pPr>
            <a:r>
              <a:rPr lang="en-US" altLang="zh-CN" sz="1050" b="1" dirty="0" smtClean="0">
                <a:cs typeface="Calibri" panose="020F0502020204030204" pitchFamily="34" charset="0"/>
              </a:rPr>
              <a:t>WFO (Work From Office): </a:t>
            </a:r>
            <a:endParaRPr lang="en-US" altLang="zh-CN" sz="1050" b="1" dirty="0">
              <a:cs typeface="Calibri" panose="020F0502020204030204" pitchFamily="34" charset="0"/>
            </a:endParaRPr>
          </a:p>
          <a:p>
            <a:pPr marL="282575" lvl="2" indent="-227013" eaLnBrk="0" fontAlgn="base" hangingPunct="0">
              <a:spcAft>
                <a:spcPts val="300"/>
              </a:spcAft>
              <a:buClr>
                <a:schemeClr val="accent3"/>
              </a:buClr>
              <a:buSzPct val="100000"/>
              <a:buFont typeface="Arial" panose="020B0604020202020204" pitchFamily="34" charset="0"/>
              <a:buChar char="•"/>
              <a:defRPr/>
            </a:pPr>
            <a:r>
              <a:rPr lang="en-US" sz="1050" b="1" dirty="0">
                <a:ea typeface="宋体" charset="-122"/>
                <a:cs typeface="Calibri" panose="020F0502020204030204" pitchFamily="34" charset="0"/>
              </a:rPr>
              <a:t>Hardened </a:t>
            </a:r>
            <a:r>
              <a:rPr lang="en-US" sz="1050" b="1" dirty="0" smtClean="0">
                <a:ea typeface="宋体" charset="-122"/>
                <a:cs typeface="Calibri" panose="020F0502020204030204" pitchFamily="34" charset="0"/>
              </a:rPr>
              <a:t> Endpoints </a:t>
            </a:r>
            <a:r>
              <a:rPr lang="en-US" sz="1050" dirty="0">
                <a:ea typeface="宋体" charset="-122"/>
                <a:cs typeface="Calibri" panose="020F0502020204030204" pitchFamily="34" charset="0"/>
              </a:rPr>
              <a:t>- </a:t>
            </a:r>
            <a:r>
              <a:rPr lang="en-GB" sz="1050" dirty="0">
                <a:ea typeface="宋体" charset="-122"/>
                <a:cs typeface="Calibri" panose="020F0502020204030204" pitchFamily="34" charset="0"/>
              </a:rPr>
              <a:t>Disabling local drive storage, screen shot, right click, Copy-paste feature, no internet  access or restricted only for Client approved sites</a:t>
            </a:r>
          </a:p>
          <a:p>
            <a:pPr marL="282575" lvl="2" indent="-227013" eaLnBrk="0" fontAlgn="base" hangingPunct="0">
              <a:spcAft>
                <a:spcPts val="300"/>
              </a:spcAft>
              <a:buClr>
                <a:schemeClr val="accent3"/>
              </a:buClr>
              <a:buSzPct val="100000"/>
              <a:buFont typeface="Arial" panose="020B0604020202020204" pitchFamily="34" charset="0"/>
              <a:buChar char="•"/>
              <a:defRPr/>
            </a:pPr>
            <a:r>
              <a:rPr lang="en-US" sz="1050" dirty="0">
                <a:ea typeface="宋体" charset="-122"/>
                <a:cs typeface="Calibri" panose="020F0502020204030204" pitchFamily="34" charset="0"/>
              </a:rPr>
              <a:t>Enabled with Antivirus, Security Patch Mgmt. &amp; </a:t>
            </a:r>
            <a:r>
              <a:rPr lang="en-US" sz="1050" dirty="0" smtClean="0">
                <a:ea typeface="宋体" charset="-122"/>
                <a:cs typeface="Calibri" panose="020F0502020204030204" pitchFamily="34" charset="0"/>
              </a:rPr>
              <a:t>DLP</a:t>
            </a:r>
          </a:p>
          <a:p>
            <a:pPr marL="0" lvl="1" algn="just" eaLnBrk="0" fontAlgn="base" hangingPunct="0">
              <a:lnSpc>
                <a:spcPts val="1300"/>
              </a:lnSpc>
              <a:spcBef>
                <a:spcPts val="300"/>
              </a:spcBef>
              <a:spcAft>
                <a:spcPts val="300"/>
              </a:spcAft>
              <a:buClr>
                <a:srgbClr val="008ED0"/>
              </a:buClr>
              <a:buSzPct val="100000"/>
              <a:defRPr/>
            </a:pPr>
            <a:r>
              <a:rPr lang="en-US" altLang="zh-CN" sz="1050" b="1" dirty="0">
                <a:cs typeface="Calibri" panose="020F0502020204030204" pitchFamily="34" charset="0"/>
              </a:rPr>
              <a:t>WFH (Work From Home):</a:t>
            </a:r>
          </a:p>
          <a:p>
            <a:pPr marL="282575" lvl="2" indent="-227013" eaLnBrk="0" fontAlgn="base" hangingPunct="0">
              <a:spcAft>
                <a:spcPts val="300"/>
              </a:spcAft>
              <a:buClr>
                <a:schemeClr val="accent3"/>
              </a:buClr>
              <a:buSzPct val="100000"/>
              <a:buFont typeface="Arial" panose="020B0604020202020204" pitchFamily="34" charset="0"/>
              <a:buChar char="•"/>
              <a:defRPr/>
            </a:pPr>
            <a:r>
              <a:rPr lang="en-GB" sz="1050" b="1" dirty="0" smtClean="0">
                <a:ea typeface="宋体" charset="-122"/>
                <a:cs typeface="Calibri" panose="020F0502020204030204" pitchFamily="34" charset="0"/>
              </a:rPr>
              <a:t>Hardened </a:t>
            </a:r>
            <a:r>
              <a:rPr lang="en-GB" sz="1050" b="1" dirty="0">
                <a:ea typeface="宋体" charset="-122"/>
                <a:cs typeface="Calibri" panose="020F0502020204030204" pitchFamily="34" charset="0"/>
              </a:rPr>
              <a:t>&amp; encrypted Laptops </a:t>
            </a:r>
            <a:r>
              <a:rPr lang="en-GB" sz="1050" dirty="0">
                <a:ea typeface="宋体" charset="-122"/>
                <a:cs typeface="Calibri" panose="020F0502020204030204" pitchFamily="34" charset="0"/>
              </a:rPr>
              <a:t>– Disabled similar to WFO hardening</a:t>
            </a:r>
          </a:p>
          <a:p>
            <a:pPr marL="282575" lvl="2" indent="-227013" eaLnBrk="0" fontAlgn="base" hangingPunct="0">
              <a:spcAft>
                <a:spcPts val="300"/>
              </a:spcAft>
              <a:buClr>
                <a:schemeClr val="accent3"/>
              </a:buClr>
              <a:buSzPct val="100000"/>
              <a:buFont typeface="Arial" panose="020B0604020202020204" pitchFamily="34" charset="0"/>
              <a:buChar char="•"/>
              <a:defRPr/>
            </a:pPr>
            <a:r>
              <a:rPr lang="en-GB" sz="1050" dirty="0">
                <a:ea typeface="宋体" charset="-122"/>
                <a:cs typeface="Calibri" panose="020F0502020204030204" pitchFamily="34" charset="0"/>
              </a:rPr>
              <a:t>DLP, AV, Encryption, URL filtering, Malware protection</a:t>
            </a:r>
          </a:p>
          <a:p>
            <a:pPr marL="282575" lvl="2" indent="-227013" eaLnBrk="0" fontAlgn="base" hangingPunct="0">
              <a:spcAft>
                <a:spcPts val="300"/>
              </a:spcAft>
              <a:buClr>
                <a:schemeClr val="accent3"/>
              </a:buClr>
              <a:buSzPct val="100000"/>
              <a:buFont typeface="Arial" panose="020B0604020202020204" pitchFamily="34" charset="0"/>
              <a:buChar char="•"/>
              <a:defRPr/>
            </a:pPr>
            <a:r>
              <a:rPr lang="en-GB" sz="1050" dirty="0">
                <a:ea typeface="宋体" charset="-122"/>
                <a:cs typeface="Calibri" panose="020F0502020204030204" pitchFamily="34" charset="0"/>
              </a:rPr>
              <a:t>Agent Productivity Monitoring (AMMO), Performance dashboards</a:t>
            </a:r>
          </a:p>
          <a:p>
            <a:pPr algn="just" eaLnBrk="0" fontAlgn="base" hangingPunct="0">
              <a:lnSpc>
                <a:spcPts val="1560"/>
              </a:lnSpc>
              <a:buClr>
                <a:srgbClr val="008ED0"/>
              </a:buClr>
              <a:buSzPct val="100000"/>
              <a:defRPr/>
            </a:pPr>
            <a:r>
              <a:rPr lang="en-GB" sz="1200" b="1" u="sng" dirty="0" smtClean="0">
                <a:solidFill>
                  <a:schemeClr val="accent1">
                    <a:lumMod val="75000"/>
                  </a:schemeClr>
                </a:solidFill>
                <a:cs typeface="Calibri" panose="020F0502020204030204" pitchFamily="34" charset="0"/>
              </a:rPr>
              <a:t>Technology </a:t>
            </a:r>
            <a:r>
              <a:rPr lang="en-GB" sz="1200" b="1" u="sng" dirty="0">
                <a:solidFill>
                  <a:schemeClr val="accent1">
                    <a:lumMod val="75000"/>
                  </a:schemeClr>
                </a:solidFill>
                <a:cs typeface="Calibri" panose="020F0502020204030204" pitchFamily="34" charset="0"/>
              </a:rPr>
              <a:t>Service Delivery </a:t>
            </a:r>
            <a:r>
              <a:rPr lang="en-US" altLang="zh-CN" sz="1050" b="1" dirty="0">
                <a:cs typeface="Calibri" panose="020F0502020204030204" pitchFamily="34" charset="0"/>
              </a:rPr>
              <a:t>(Applicable for both WFO and WFH</a:t>
            </a:r>
            <a:r>
              <a:rPr lang="en-US" altLang="zh-CN" sz="1050" b="1" dirty="0" smtClean="0">
                <a:cs typeface="Calibri" panose="020F0502020204030204" pitchFamily="34" charset="0"/>
              </a:rPr>
              <a:t>)</a:t>
            </a:r>
            <a:endParaRPr lang="en-US" sz="1050" b="1" dirty="0">
              <a:cs typeface="Calibri" panose="020F0502020204030204" pitchFamily="34" charset="0"/>
            </a:endParaRPr>
          </a:p>
          <a:p>
            <a:pPr marL="282575" lvl="2" indent="-227013" eaLnBrk="0" fontAlgn="base" hangingPunct="0">
              <a:spcAft>
                <a:spcPts val="300"/>
              </a:spcAft>
              <a:buClr>
                <a:schemeClr val="accent3"/>
              </a:buClr>
              <a:buSzPct val="100000"/>
              <a:buFont typeface="Arial" panose="020B0604020202020204" pitchFamily="34" charset="0"/>
              <a:buChar char="•"/>
              <a:defRPr/>
            </a:pPr>
            <a:r>
              <a:rPr lang="en-US" sz="1050" dirty="0">
                <a:ea typeface="宋体" charset="-122"/>
                <a:cs typeface="Calibri" panose="020F0502020204030204" pitchFamily="34" charset="0"/>
              </a:rPr>
              <a:t>ITIL based Service Mgmt. Processes &amp; Tools for Tech. Service Delivery &amp; IT Governance </a:t>
            </a:r>
          </a:p>
          <a:p>
            <a:pPr marL="282575" lvl="2" indent="-227013" eaLnBrk="0" fontAlgn="base" hangingPunct="0">
              <a:spcBef>
                <a:spcPts val="100"/>
              </a:spcBef>
              <a:spcAft>
                <a:spcPts val="300"/>
              </a:spcAft>
              <a:buClr>
                <a:schemeClr val="accent3"/>
              </a:buClr>
              <a:buSzPct val="100000"/>
              <a:buFont typeface="Arial" panose="020B0604020202020204" pitchFamily="34" charset="0"/>
              <a:buChar char="•"/>
              <a:tabLst>
                <a:tab pos="6000750" algn="ctr"/>
              </a:tabLst>
              <a:defRPr/>
            </a:pPr>
            <a:r>
              <a:rPr lang="en-US" sz="1050" dirty="0">
                <a:ea typeface="宋体" charset="-122"/>
                <a:cs typeface="Calibri" panose="020F0502020204030204" pitchFamily="34" charset="0"/>
              </a:rPr>
              <a:t>24x7 Servicedesk; 24x7 Network Operations Center (NOC) and Security Operations Center (SOC)</a:t>
            </a:r>
          </a:p>
          <a:p>
            <a:pPr marL="55562" lvl="2" eaLnBrk="0" fontAlgn="base" hangingPunct="0">
              <a:lnSpc>
                <a:spcPts val="1560"/>
              </a:lnSpc>
              <a:spcAft>
                <a:spcPts val="300"/>
              </a:spcAft>
              <a:buClr>
                <a:schemeClr val="accent3"/>
              </a:buClr>
              <a:buSzPct val="100000"/>
              <a:tabLst>
                <a:tab pos="6000750" algn="ctr"/>
              </a:tabLst>
              <a:defRPr/>
            </a:pPr>
            <a:r>
              <a:rPr lang="en-GB" sz="1200" b="1" u="sng" dirty="0">
                <a:solidFill>
                  <a:schemeClr val="accent1">
                    <a:lumMod val="75000"/>
                  </a:schemeClr>
                </a:solidFill>
                <a:cs typeface="Calibri" panose="020F0502020204030204" pitchFamily="34" charset="0"/>
              </a:rPr>
              <a:t>Information Security </a:t>
            </a:r>
            <a:r>
              <a:rPr lang="en-US" altLang="zh-CN" sz="1050" b="1" dirty="0">
                <a:ea typeface="宋体" charset="-122"/>
                <a:cs typeface="Calibri" panose="020F0502020204030204" pitchFamily="34" charset="0"/>
              </a:rPr>
              <a:t>(Applicable for both WFO and WFH)</a:t>
            </a:r>
            <a:endParaRPr lang="en-US" sz="1050" b="1" dirty="0">
              <a:ea typeface="宋体" charset="-122"/>
              <a:cs typeface="Calibri" panose="020F0502020204030204" pitchFamily="34" charset="0"/>
            </a:endParaRPr>
          </a:p>
          <a:p>
            <a:pPr marL="282575" lvl="2" indent="-227013" eaLnBrk="0" fontAlgn="base" hangingPunct="0">
              <a:spcAft>
                <a:spcPts val="300"/>
              </a:spcAft>
              <a:buClr>
                <a:schemeClr val="accent3"/>
              </a:buClr>
              <a:buSzPct val="100000"/>
              <a:buFont typeface="Arial" panose="020B0604020202020204" pitchFamily="34" charset="0"/>
              <a:buChar char="•"/>
              <a:defRPr/>
            </a:pPr>
            <a:r>
              <a:rPr lang="en-GB" sz="1050" dirty="0">
                <a:ea typeface="宋体" charset="-122"/>
                <a:cs typeface="Calibri" panose="020F0502020204030204" pitchFamily="34" charset="0"/>
              </a:rPr>
              <a:t>EXL’s ISO 27001 ISMS framework with best in class InfoSec &amp; Privacy controls</a:t>
            </a:r>
            <a:endParaRPr lang="en-US" sz="1050" dirty="0">
              <a:ea typeface="宋体" charset="-122"/>
              <a:cs typeface="Calibri" panose="020F0502020204030204" pitchFamily="34" charset="0"/>
            </a:endParaRPr>
          </a:p>
          <a:p>
            <a:pPr marL="282575" lvl="2" indent="-227013" eaLnBrk="0" fontAlgn="base" hangingPunct="0">
              <a:spcAft>
                <a:spcPts val="300"/>
              </a:spcAft>
              <a:buClr>
                <a:schemeClr val="accent3"/>
              </a:buClr>
              <a:buSzPct val="100000"/>
              <a:buFont typeface="Arial" panose="020B0604020202020204" pitchFamily="34" charset="0"/>
              <a:buChar char="•"/>
              <a:defRPr/>
            </a:pPr>
            <a:r>
              <a:rPr lang="en-GB" sz="1050" dirty="0">
                <a:ea typeface="宋体" charset="-122"/>
                <a:cs typeface="Calibri" panose="020F0502020204030204" pitchFamily="34" charset="0"/>
              </a:rPr>
              <a:t>EXL’s hardened perimeter security (NextGen FW, IPS &amp; Anti-APT), Websense, DLP, NAC &amp; SIEM </a:t>
            </a:r>
          </a:p>
        </p:txBody>
      </p:sp>
      <p:sp>
        <p:nvSpPr>
          <p:cNvPr id="23" name="Round Same Side Corner Rectangle 22"/>
          <p:cNvSpPr/>
          <p:nvPr/>
        </p:nvSpPr>
        <p:spPr>
          <a:xfrm>
            <a:off x="1189553" y="1308202"/>
            <a:ext cx="3583579" cy="223116"/>
          </a:xfrm>
          <a:prstGeom prst="round2Same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a:r>
              <a:rPr lang="en-US" sz="1200" b="1" i="1" dirty="0" smtClean="0">
                <a:solidFill>
                  <a:schemeClr val="accent3"/>
                </a:solidFill>
                <a:cs typeface="Calibri" panose="020F0502020204030204" pitchFamily="34" charset="0"/>
              </a:rPr>
              <a:t>Connectivity </a:t>
            </a:r>
            <a:r>
              <a:rPr lang="en-US" sz="1200" b="1" i="1" dirty="0">
                <a:solidFill>
                  <a:schemeClr val="accent3"/>
                </a:solidFill>
                <a:cs typeface="Calibri" panose="020F0502020204030204" pitchFamily="34" charset="0"/>
              </a:rPr>
              <a:t>Schematic</a:t>
            </a:r>
          </a:p>
        </p:txBody>
      </p:sp>
      <p:sp>
        <p:nvSpPr>
          <p:cNvPr id="11" name="TextBox 10"/>
          <p:cNvSpPr txBox="1"/>
          <p:nvPr/>
        </p:nvSpPr>
        <p:spPr>
          <a:xfrm>
            <a:off x="173255" y="794061"/>
            <a:ext cx="11333568" cy="430887"/>
          </a:xfrm>
          <a:prstGeom prst="rect">
            <a:avLst/>
          </a:prstGeom>
          <a:noFill/>
        </p:spPr>
        <p:txBody>
          <a:bodyPr wrap="square" lIns="0" tIns="0" rIns="0" bIns="0"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lumMod val="75000"/>
                    <a:lumOff val="25000"/>
                  </a:schemeClr>
                </a:solidFill>
                <a:effectLst/>
                <a:uLnTx/>
                <a:uFillTx/>
                <a:cs typeface="Calibri" panose="020F0502020204030204" pitchFamily="34" charset="0"/>
              </a:rPr>
              <a:t>EXL’s Technology Solution </a:t>
            </a:r>
            <a:r>
              <a:rPr kumimoji="0" lang="en-US" sz="1400" b="1"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provides a </a:t>
            </a:r>
            <a:r>
              <a:rPr kumimoji="0" lang="en-US" sz="1400" b="1" i="0" u="none" strike="noStrike" kern="1200" cap="none" spc="0" normalizeH="0" baseline="0" noProof="0" dirty="0">
                <a:ln>
                  <a:noFill/>
                </a:ln>
                <a:solidFill>
                  <a:schemeClr val="tx1">
                    <a:lumMod val="75000"/>
                    <a:lumOff val="25000"/>
                  </a:schemeClr>
                </a:solidFill>
                <a:effectLst/>
                <a:uLnTx/>
                <a:uFillTx/>
                <a:cs typeface="Calibri" panose="020F0502020204030204" pitchFamily="34" charset="0"/>
              </a:rPr>
              <a:t>robust </a:t>
            </a:r>
            <a:r>
              <a:rPr kumimoji="0" lang="en-US" sz="1400" b="1"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infrastructure</a:t>
            </a:r>
            <a:r>
              <a:rPr kumimoji="0" lang="en-US" sz="1400" b="1" i="0" u="none" strike="noStrike" kern="1200" cap="none" spc="0" normalizeH="0" noProof="0" dirty="0" smtClean="0">
                <a:ln>
                  <a:noFill/>
                </a:ln>
                <a:solidFill>
                  <a:schemeClr val="tx1">
                    <a:lumMod val="75000"/>
                    <a:lumOff val="25000"/>
                  </a:schemeClr>
                </a:solidFill>
                <a:effectLst/>
                <a:uLnTx/>
                <a:uFillTx/>
                <a:cs typeface="Calibri" panose="020F0502020204030204" pitchFamily="34" charset="0"/>
              </a:rPr>
              <a:t> </a:t>
            </a:r>
            <a:r>
              <a:rPr kumimoji="0" lang="en-US" sz="1400" b="1" i="0" u="none" strike="noStrike" kern="1200" cap="none" spc="0" normalizeH="0" noProof="0" dirty="0">
                <a:ln>
                  <a:noFill/>
                </a:ln>
                <a:solidFill>
                  <a:schemeClr val="tx1">
                    <a:lumMod val="75000"/>
                    <a:lumOff val="25000"/>
                  </a:schemeClr>
                </a:solidFill>
                <a:effectLst/>
                <a:uLnTx/>
                <a:uFillTx/>
                <a:cs typeface="Calibri" panose="020F0502020204030204" pitchFamily="34" charset="0"/>
              </a:rPr>
              <a:t>covering all </a:t>
            </a:r>
            <a:r>
              <a:rPr kumimoji="0" lang="en-US" sz="1400" b="1" i="0" u="none" strike="noStrike" kern="1200" cap="none" spc="0" normalizeH="0" noProof="0" dirty="0" smtClean="0">
                <a:ln>
                  <a:noFill/>
                </a:ln>
                <a:solidFill>
                  <a:schemeClr val="tx1">
                    <a:lumMod val="75000"/>
                    <a:lumOff val="25000"/>
                  </a:schemeClr>
                </a:solidFill>
                <a:effectLst/>
                <a:uLnTx/>
                <a:uFillTx/>
                <a:cs typeface="Calibri" panose="020F0502020204030204" pitchFamily="34" charset="0"/>
              </a:rPr>
              <a:t>aspects including the split operations between </a:t>
            </a:r>
            <a:r>
              <a:rPr kumimoji="0" lang="en-US" sz="1400" b="1" i="0" u="none" strike="noStrike" kern="1200" cap="none" spc="0" normalizeH="0" noProof="0" dirty="0" smtClean="0">
                <a:ln>
                  <a:noFill/>
                </a:ln>
                <a:solidFill>
                  <a:srgbClr val="0070C0"/>
                </a:solidFill>
                <a:effectLst/>
                <a:uLnTx/>
                <a:uFillTx/>
                <a:cs typeface="Calibri" panose="020F0502020204030204" pitchFamily="34" charset="0"/>
              </a:rPr>
              <a:t>WFO (Work From Office) </a:t>
            </a:r>
            <a:r>
              <a:rPr kumimoji="0" lang="en-US" sz="1400" b="1" i="0" u="none" strike="noStrike" kern="1200" cap="none" spc="0" normalizeH="0" noProof="0" dirty="0" smtClean="0">
                <a:ln>
                  <a:noFill/>
                </a:ln>
                <a:solidFill>
                  <a:schemeClr val="tx1">
                    <a:lumMod val="75000"/>
                    <a:lumOff val="25000"/>
                  </a:schemeClr>
                </a:solidFill>
                <a:effectLst/>
                <a:uLnTx/>
                <a:uFillTx/>
                <a:cs typeface="Calibri" panose="020F0502020204030204" pitchFamily="34" charset="0"/>
              </a:rPr>
              <a:t>and </a:t>
            </a:r>
            <a:r>
              <a:rPr kumimoji="0" lang="en-US" sz="1400" b="1" i="0" u="none" strike="noStrike" kern="1200" cap="none" spc="0" normalizeH="0" noProof="0" dirty="0" smtClean="0">
                <a:ln>
                  <a:noFill/>
                </a:ln>
                <a:solidFill>
                  <a:srgbClr val="0070C0"/>
                </a:solidFill>
                <a:effectLst/>
                <a:uLnTx/>
                <a:uFillTx/>
                <a:cs typeface="Calibri" panose="020F0502020204030204" pitchFamily="34" charset="0"/>
              </a:rPr>
              <a:t>WFH (Work From Home)</a:t>
            </a:r>
            <a:r>
              <a:rPr kumimoji="0" lang="en-US" sz="1400" b="1" i="0" u="none" strike="noStrike" kern="1200" cap="none" spc="0" normalizeH="0" noProof="0" dirty="0" smtClean="0">
                <a:ln>
                  <a:noFill/>
                </a:ln>
                <a:solidFill>
                  <a:schemeClr val="tx1">
                    <a:lumMod val="75000"/>
                    <a:lumOff val="25000"/>
                  </a:schemeClr>
                </a:solidFill>
                <a:effectLst/>
                <a:uLnTx/>
                <a:uFillTx/>
                <a:cs typeface="Calibri" panose="020F0502020204030204" pitchFamily="34" charset="0"/>
              </a:rPr>
              <a:t>, </a:t>
            </a:r>
            <a:r>
              <a:rPr kumimoji="0" lang="en-US" sz="1400" b="1" i="0" u="none" strike="noStrike" kern="1200" cap="none" spc="0" normalizeH="0" noProof="0" dirty="0">
                <a:ln>
                  <a:noFill/>
                </a:ln>
                <a:solidFill>
                  <a:schemeClr val="tx1">
                    <a:lumMod val="75000"/>
                    <a:lumOff val="25000"/>
                  </a:schemeClr>
                </a:solidFill>
                <a:effectLst/>
                <a:uLnTx/>
                <a:uFillTx/>
                <a:cs typeface="Calibri" panose="020F0502020204030204" pitchFamily="34" charset="0"/>
              </a:rPr>
              <a:t>through a </a:t>
            </a:r>
            <a:r>
              <a:rPr kumimoji="0" lang="en-US" sz="1400" b="1" i="0" u="none" strike="noStrike" kern="1200" cap="none" spc="0" normalizeH="0" baseline="0" noProof="0" dirty="0">
                <a:ln>
                  <a:noFill/>
                </a:ln>
                <a:solidFill>
                  <a:schemeClr val="tx1">
                    <a:lumMod val="75000"/>
                    <a:lumOff val="25000"/>
                  </a:schemeClr>
                </a:solidFill>
                <a:effectLst/>
                <a:uLnTx/>
                <a:uFillTx/>
                <a:cs typeface="Calibri" panose="020F0502020204030204" pitchFamily="34" charset="0"/>
              </a:rPr>
              <a:t>well established methodology and governance </a:t>
            </a:r>
            <a:r>
              <a:rPr kumimoji="0" lang="en-US" sz="1400" b="1"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model</a:t>
            </a:r>
            <a:endParaRPr kumimoji="0" lang="en-US" sz="1400" b="1" i="0" u="none" strike="noStrike" kern="1200" cap="none" spc="0" normalizeH="0" baseline="0" noProof="0" dirty="0">
              <a:ln>
                <a:noFill/>
              </a:ln>
              <a:solidFill>
                <a:schemeClr val="tx1">
                  <a:lumMod val="75000"/>
                  <a:lumOff val="25000"/>
                </a:schemeClr>
              </a:solidFill>
              <a:effectLst/>
              <a:uLnTx/>
              <a:uFillTx/>
              <a:cs typeface="Calibri" panose="020F0502020204030204" pitchFamily="34" charset="0"/>
            </a:endParaRPr>
          </a:p>
        </p:txBody>
      </p:sp>
      <p:sp>
        <p:nvSpPr>
          <p:cNvPr id="4" name="Rectangle 3"/>
          <p:cNvSpPr/>
          <p:nvPr/>
        </p:nvSpPr>
        <p:spPr>
          <a:xfrm>
            <a:off x="5573290" y="1525038"/>
            <a:ext cx="45719" cy="4955654"/>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Same Side Corner Rectangle 9"/>
          <p:cNvSpPr/>
          <p:nvPr/>
        </p:nvSpPr>
        <p:spPr>
          <a:xfrm>
            <a:off x="6998891" y="1308202"/>
            <a:ext cx="3583579" cy="223116"/>
          </a:xfrm>
          <a:prstGeom prst="round2Same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r>
              <a:rPr lang="en-US" sz="1200" b="1" i="1" dirty="0" smtClean="0">
                <a:solidFill>
                  <a:schemeClr val="accent3"/>
                </a:solidFill>
                <a:cs typeface="Calibri" panose="020F0502020204030204" pitchFamily="34" charset="0"/>
              </a:rPr>
              <a:t>Technology Solution Overview</a:t>
            </a:r>
            <a:endParaRPr lang="en-US" sz="1200" b="1" i="1" dirty="0">
              <a:solidFill>
                <a:schemeClr val="accent3"/>
              </a:solidFill>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73254" y="1538143"/>
            <a:ext cx="5317951" cy="4942549"/>
          </a:xfrm>
          <a:prstGeom prst="rect">
            <a:avLst/>
          </a:prstGeom>
        </p:spPr>
      </p:pic>
    </p:spTree>
    <p:extLst>
      <p:ext uri="{BB962C8B-B14F-4D97-AF65-F5344CB8AC3E}">
        <p14:creationId xmlns:p14="http://schemas.microsoft.com/office/powerpoint/2010/main" val="2149984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09601" y="88937"/>
            <a:ext cx="9905999" cy="585920"/>
          </a:xfrm>
        </p:spPr>
        <p:txBody>
          <a:bodyPr>
            <a:noAutofit/>
          </a:bodyPr>
          <a:lstStyle/>
          <a:p>
            <a:pPr>
              <a:lnSpc>
                <a:spcPct val="120000"/>
              </a:lnSpc>
            </a:pPr>
            <a:r>
              <a:rPr lang="en-US" sz="2100" dirty="0">
                <a:latin typeface="+mj-lt"/>
              </a:rPr>
              <a:t>Hybrid OPERATING MODEL: enhanced Information Security controls</a:t>
            </a:r>
          </a:p>
        </p:txBody>
      </p:sp>
      <p:sp>
        <p:nvSpPr>
          <p:cNvPr id="4" name="Rectangle 3"/>
          <p:cNvSpPr/>
          <p:nvPr/>
        </p:nvSpPr>
        <p:spPr>
          <a:xfrm>
            <a:off x="492980" y="1187815"/>
            <a:ext cx="11449878" cy="5307094"/>
          </a:xfrm>
          <a:prstGeom prst="rect">
            <a:avLst/>
          </a:prstGeom>
        </p:spPr>
        <p:txBody>
          <a:bodyPr wrap="square">
            <a:spAutoFit/>
          </a:bodyPr>
          <a:lstStyle/>
          <a:p>
            <a:pPr defTabSz="912813" eaLnBrk="0" fontAlgn="base" hangingPunct="0">
              <a:lnSpc>
                <a:spcPct val="120000"/>
              </a:lnSpc>
              <a:spcBef>
                <a:spcPts val="200"/>
              </a:spcBef>
              <a:spcAft>
                <a:spcPts val="200"/>
              </a:spcAft>
              <a:buClr>
                <a:schemeClr val="accent3"/>
              </a:buClr>
              <a:buSzPct val="100000"/>
              <a:defRPr/>
            </a:pPr>
            <a:r>
              <a:rPr lang="en-US" sz="1200" b="1" kern="0" dirty="0">
                <a:solidFill>
                  <a:schemeClr val="accent1"/>
                </a:solidFill>
                <a:latin typeface="+mj-lt"/>
                <a:cs typeface="Arial" charset="0"/>
              </a:rPr>
              <a:t>System/Endpoint Security Controls: </a:t>
            </a:r>
          </a:p>
          <a:p>
            <a:pPr marL="171450" lvl="2" indent="-171450" fontAlgn="base">
              <a:spcBef>
                <a:spcPts val="200"/>
              </a:spcBef>
              <a:spcAft>
                <a:spcPts val="600"/>
              </a:spcAft>
              <a:buClr>
                <a:schemeClr val="accent3"/>
              </a:buClr>
              <a:buSzPct val="100000"/>
              <a:buFont typeface="Arial" panose="020B0604020202020204" pitchFamily="34" charset="0"/>
              <a:buChar char="•"/>
              <a:defRPr/>
            </a:pPr>
            <a:r>
              <a:rPr lang="en-US" sz="1100" dirty="0">
                <a:latin typeface="+mj-lt"/>
              </a:rPr>
              <a:t>Data Loss Protection (</a:t>
            </a:r>
            <a:r>
              <a:rPr lang="en-US" sz="1100" b="1" dirty="0">
                <a:latin typeface="+mj-lt"/>
              </a:rPr>
              <a:t>DLP</a:t>
            </a:r>
            <a:r>
              <a:rPr lang="en-US" sz="1100" dirty="0">
                <a:latin typeface="+mj-lt"/>
              </a:rPr>
              <a:t>) </a:t>
            </a:r>
            <a:r>
              <a:rPr lang="en-US" sz="1100" dirty="0" smtClean="0">
                <a:latin typeface="+mj-lt"/>
              </a:rPr>
              <a:t>solution</a:t>
            </a:r>
          </a:p>
          <a:p>
            <a:pPr marL="171450" lvl="2" indent="-171450" fontAlgn="base">
              <a:spcBef>
                <a:spcPts val="200"/>
              </a:spcBef>
              <a:spcAft>
                <a:spcPts val="600"/>
              </a:spcAft>
              <a:buClr>
                <a:schemeClr val="accent3"/>
              </a:buClr>
              <a:buSzPct val="100000"/>
              <a:buFont typeface="Arial" panose="020B0604020202020204" pitchFamily="34" charset="0"/>
              <a:buChar char="•"/>
              <a:defRPr/>
            </a:pPr>
            <a:r>
              <a:rPr lang="en-US" sz="1100" b="1" dirty="0" smtClean="0">
                <a:latin typeface="+mj-lt"/>
              </a:rPr>
              <a:t>McAfee EPO </a:t>
            </a:r>
            <a:r>
              <a:rPr lang="en-US" sz="1100" dirty="0" smtClean="0">
                <a:latin typeface="+mj-lt"/>
              </a:rPr>
              <a:t>and </a:t>
            </a:r>
            <a:r>
              <a:rPr lang="en-US" sz="1100" b="1" dirty="0" smtClean="0">
                <a:latin typeface="+mj-lt"/>
              </a:rPr>
              <a:t>McAfee Virus Scan </a:t>
            </a:r>
            <a:r>
              <a:rPr lang="en-US" sz="1100" dirty="0" smtClean="0">
                <a:latin typeface="+mj-lt"/>
              </a:rPr>
              <a:t>enterprise solution for end point security</a:t>
            </a:r>
          </a:p>
          <a:p>
            <a:pPr marL="171450" lvl="2" indent="-171450" fontAlgn="base">
              <a:spcBef>
                <a:spcPts val="200"/>
              </a:spcBef>
              <a:spcAft>
                <a:spcPts val="600"/>
              </a:spcAft>
              <a:buClr>
                <a:schemeClr val="accent3"/>
              </a:buClr>
              <a:buSzPct val="100000"/>
              <a:buFont typeface="Arial" panose="020B0604020202020204" pitchFamily="34" charset="0"/>
              <a:buChar char="•"/>
              <a:defRPr/>
            </a:pPr>
            <a:r>
              <a:rPr lang="en-US" sz="1100" dirty="0" smtClean="0">
                <a:latin typeface="+mj-lt"/>
              </a:rPr>
              <a:t>Regular/emergency </a:t>
            </a:r>
            <a:r>
              <a:rPr lang="en-US" sz="1100" b="1" dirty="0">
                <a:latin typeface="+mj-lt"/>
              </a:rPr>
              <a:t>s</a:t>
            </a:r>
            <a:r>
              <a:rPr lang="en-US" sz="1100" b="1" dirty="0" smtClean="0">
                <a:latin typeface="+mj-lt"/>
              </a:rPr>
              <a:t>ecurity patching </a:t>
            </a:r>
            <a:r>
              <a:rPr lang="en-US" sz="1100" dirty="0">
                <a:latin typeface="+mj-lt"/>
              </a:rPr>
              <a:t>&amp; endpoint </a:t>
            </a:r>
            <a:r>
              <a:rPr lang="en-US" sz="1100" b="1" dirty="0">
                <a:latin typeface="+mj-lt"/>
              </a:rPr>
              <a:t>E</a:t>
            </a:r>
            <a:r>
              <a:rPr lang="en-US" sz="1100" b="1" dirty="0" smtClean="0">
                <a:latin typeface="+mj-lt"/>
              </a:rPr>
              <a:t>ncryption </a:t>
            </a:r>
            <a:r>
              <a:rPr lang="en-US" sz="1100" dirty="0">
                <a:latin typeface="+mj-lt"/>
              </a:rPr>
              <a:t>(disk &amp; boot layer) </a:t>
            </a:r>
          </a:p>
          <a:p>
            <a:pPr marL="171450" lvl="2" indent="-171450" fontAlgn="base">
              <a:spcBef>
                <a:spcPts val="200"/>
              </a:spcBef>
              <a:spcAft>
                <a:spcPts val="600"/>
              </a:spcAft>
              <a:buClr>
                <a:schemeClr val="accent3"/>
              </a:buClr>
              <a:buSzPct val="100000"/>
              <a:buFont typeface="Arial" panose="020B0604020202020204" pitchFamily="34" charset="0"/>
              <a:buChar char="•"/>
              <a:defRPr/>
            </a:pPr>
            <a:r>
              <a:rPr lang="en-US" sz="1100" b="1" dirty="0">
                <a:latin typeface="+mj-lt"/>
              </a:rPr>
              <a:t>Anti – APT </a:t>
            </a:r>
            <a:r>
              <a:rPr lang="en-US" sz="1100" dirty="0">
                <a:latin typeface="+mj-lt"/>
              </a:rPr>
              <a:t>(Endpoint Detect and Response), </a:t>
            </a:r>
            <a:r>
              <a:rPr lang="en-US" sz="1100" b="1" dirty="0">
                <a:latin typeface="+mj-lt"/>
              </a:rPr>
              <a:t>URL filtering </a:t>
            </a:r>
            <a:r>
              <a:rPr lang="en-US" sz="1100" dirty="0">
                <a:latin typeface="+mj-lt"/>
              </a:rPr>
              <a:t>&amp; </a:t>
            </a:r>
            <a:r>
              <a:rPr lang="en-US" sz="1100" b="1" dirty="0">
                <a:latin typeface="+mj-lt"/>
              </a:rPr>
              <a:t>Malware protection </a:t>
            </a:r>
            <a:r>
              <a:rPr lang="en-US" sz="1100" dirty="0">
                <a:latin typeface="+mj-lt"/>
              </a:rPr>
              <a:t>solution installed on the endpoints</a:t>
            </a:r>
          </a:p>
          <a:p>
            <a:pPr marL="171450" lvl="2" indent="-171450" fontAlgn="base">
              <a:spcBef>
                <a:spcPts val="200"/>
              </a:spcBef>
              <a:spcAft>
                <a:spcPts val="600"/>
              </a:spcAft>
              <a:buClr>
                <a:schemeClr val="accent3"/>
              </a:buClr>
              <a:buSzPct val="100000"/>
              <a:buFont typeface="Arial" panose="020B0604020202020204" pitchFamily="34" charset="0"/>
              <a:buChar char="•"/>
              <a:defRPr/>
            </a:pPr>
            <a:r>
              <a:rPr lang="en-US" sz="1100" dirty="0">
                <a:latin typeface="+mj-lt"/>
              </a:rPr>
              <a:t>Standard endpoint hardening practices to disable USBs, CDs, </a:t>
            </a:r>
            <a:r>
              <a:rPr lang="en-US" sz="1100" dirty="0" smtClean="0">
                <a:latin typeface="+mj-lt"/>
              </a:rPr>
              <a:t>printing</a:t>
            </a:r>
            <a:r>
              <a:rPr lang="en-US" sz="1100" dirty="0">
                <a:latin typeface="+mj-lt"/>
              </a:rPr>
              <a:t>, right click feature (cut &amp; paste), print screen, local storage and no Internet access or restricted access to client mandated sites only etc. </a:t>
            </a:r>
          </a:p>
          <a:p>
            <a:pPr marL="171450" lvl="1" indent="-171450">
              <a:spcAft>
                <a:spcPts val="600"/>
              </a:spcAft>
              <a:buClr>
                <a:schemeClr val="accent3"/>
              </a:buClr>
              <a:buFont typeface="Arial" panose="020B0604020202020204" pitchFamily="34" charset="0"/>
              <a:buChar char="•"/>
            </a:pPr>
            <a:r>
              <a:rPr lang="en-US" sz="1100" dirty="0">
                <a:latin typeface="+mj-lt"/>
              </a:rPr>
              <a:t>Access to the in-scope applications through Client provisioned VDI/Citrix environment only </a:t>
            </a:r>
            <a:endParaRPr lang="en-US" sz="1100" dirty="0" smtClean="0">
              <a:latin typeface="+mj-lt"/>
            </a:endParaRPr>
          </a:p>
          <a:p>
            <a:pPr marL="171450" lvl="1" indent="-171450">
              <a:spcAft>
                <a:spcPts val="600"/>
              </a:spcAft>
              <a:buClr>
                <a:schemeClr val="accent3"/>
              </a:buClr>
              <a:buFont typeface="Arial" panose="020B0604020202020204" pitchFamily="34" charset="0"/>
              <a:buChar char="•"/>
            </a:pPr>
            <a:r>
              <a:rPr lang="en-US" sz="1100" dirty="0">
                <a:solidFill>
                  <a:schemeClr val="dk1"/>
                </a:solidFill>
              </a:rPr>
              <a:t>Systems </a:t>
            </a:r>
            <a:r>
              <a:rPr lang="en-US" sz="1100" dirty="0" smtClean="0">
                <a:solidFill>
                  <a:schemeClr val="dk1"/>
                </a:solidFill>
              </a:rPr>
              <a:t>log </a:t>
            </a:r>
            <a:r>
              <a:rPr lang="en-US" sz="1100" dirty="0">
                <a:solidFill>
                  <a:schemeClr val="dk1"/>
                </a:solidFill>
              </a:rPr>
              <a:t>using </a:t>
            </a:r>
            <a:r>
              <a:rPr lang="en-US" sz="1100" b="1" dirty="0">
                <a:solidFill>
                  <a:schemeClr val="dk1"/>
                </a:solidFill>
              </a:rPr>
              <a:t>Two Factor authentication</a:t>
            </a:r>
            <a:r>
              <a:rPr lang="en-US" sz="1100" dirty="0">
                <a:solidFill>
                  <a:schemeClr val="dk1"/>
                </a:solidFill>
              </a:rPr>
              <a:t>, viz. </a:t>
            </a:r>
            <a:r>
              <a:rPr lang="en-US" sz="1100" b="1" dirty="0">
                <a:solidFill>
                  <a:schemeClr val="dk1"/>
                </a:solidFill>
              </a:rPr>
              <a:t>Computer Certificate level</a:t>
            </a:r>
            <a:r>
              <a:rPr lang="en-US" sz="1100" dirty="0">
                <a:solidFill>
                  <a:schemeClr val="dk1"/>
                </a:solidFill>
              </a:rPr>
              <a:t> authorizing only EXL CORP domain active members and </a:t>
            </a:r>
            <a:r>
              <a:rPr lang="en-US" sz="1100" b="1" dirty="0">
                <a:solidFill>
                  <a:schemeClr val="dk1"/>
                </a:solidFill>
              </a:rPr>
              <a:t>EXL’s Active </a:t>
            </a:r>
            <a:r>
              <a:rPr lang="en-US" sz="1100" b="1" dirty="0" smtClean="0">
                <a:solidFill>
                  <a:schemeClr val="dk1"/>
                </a:solidFill>
              </a:rPr>
              <a:t>Directory </a:t>
            </a:r>
            <a:r>
              <a:rPr lang="en-US" sz="1100" dirty="0" smtClean="0">
                <a:solidFill>
                  <a:schemeClr val="dk1"/>
                </a:solidFill>
              </a:rPr>
              <a:t>authentication</a:t>
            </a:r>
            <a:endParaRPr lang="en-US" sz="1100" dirty="0">
              <a:solidFill>
                <a:schemeClr val="dk1"/>
              </a:solidFill>
            </a:endParaRPr>
          </a:p>
          <a:p>
            <a:pPr marL="0" lvl="1" defTabSz="912813" eaLnBrk="0" fontAlgn="base" hangingPunct="0">
              <a:lnSpc>
                <a:spcPct val="120000"/>
              </a:lnSpc>
              <a:spcBef>
                <a:spcPts val="200"/>
              </a:spcBef>
              <a:spcAft>
                <a:spcPts val="200"/>
              </a:spcAft>
              <a:buClr>
                <a:schemeClr val="accent3"/>
              </a:buClr>
              <a:buSzPct val="100000"/>
              <a:defRPr/>
            </a:pPr>
            <a:r>
              <a:rPr lang="en-US" sz="1100" b="1" dirty="0" smtClean="0"/>
              <a:t> </a:t>
            </a:r>
            <a:r>
              <a:rPr lang="en-US" sz="1200" b="1" kern="0" dirty="0">
                <a:solidFill>
                  <a:schemeClr val="accent1"/>
                </a:solidFill>
                <a:latin typeface="+mj-lt"/>
                <a:cs typeface="Arial" charset="0"/>
              </a:rPr>
              <a:t>Network level Controls: </a:t>
            </a:r>
          </a:p>
          <a:p>
            <a:pPr marL="171450" lvl="1" indent="-171450">
              <a:spcAft>
                <a:spcPts val="600"/>
              </a:spcAft>
              <a:buClr>
                <a:schemeClr val="accent3"/>
              </a:buClr>
              <a:buFont typeface="Arial" panose="020B0604020202020204" pitchFamily="34" charset="0"/>
              <a:buChar char="•"/>
            </a:pPr>
            <a:r>
              <a:rPr lang="en-US" sz="1100" dirty="0">
                <a:latin typeface="+mj-lt"/>
              </a:rPr>
              <a:t>All endpoints use </a:t>
            </a:r>
            <a:r>
              <a:rPr lang="en-US" sz="1100" b="1" dirty="0">
                <a:latin typeface="+mj-lt"/>
              </a:rPr>
              <a:t>secure Global Protect VPN solution </a:t>
            </a:r>
            <a:r>
              <a:rPr lang="en-US" sz="1100" dirty="0">
                <a:latin typeface="+mj-lt"/>
              </a:rPr>
              <a:t>to connect to EXL corporate network using </a:t>
            </a:r>
            <a:r>
              <a:rPr lang="en-US" sz="1100" b="1" dirty="0">
                <a:latin typeface="+mj-lt"/>
              </a:rPr>
              <a:t>encrypted IPsec </a:t>
            </a:r>
            <a:r>
              <a:rPr lang="en-US" sz="1100" b="1" dirty="0" smtClean="0">
                <a:latin typeface="+mj-lt"/>
              </a:rPr>
              <a:t>tunnel</a:t>
            </a:r>
          </a:p>
          <a:p>
            <a:pPr marL="171450" lvl="1" indent="-171450">
              <a:spcAft>
                <a:spcPts val="600"/>
              </a:spcAft>
              <a:buClr>
                <a:schemeClr val="accent3"/>
              </a:buClr>
              <a:buFont typeface="Arial" panose="020B0604020202020204" pitchFamily="34" charset="0"/>
              <a:buChar char="•"/>
            </a:pPr>
            <a:r>
              <a:rPr lang="en-US" sz="1100" dirty="0">
                <a:latin typeface="+mj-lt"/>
              </a:rPr>
              <a:t>I</a:t>
            </a:r>
            <a:r>
              <a:rPr lang="en-US" sz="1100" dirty="0" smtClean="0">
                <a:latin typeface="+mj-lt"/>
              </a:rPr>
              <a:t>nternet </a:t>
            </a:r>
            <a:r>
              <a:rPr lang="en-US" sz="1100" dirty="0">
                <a:latin typeface="+mj-lt"/>
              </a:rPr>
              <a:t>access from EXL provided laptop systems is governed by corporate internet policy that is limited and recorded</a:t>
            </a:r>
          </a:p>
          <a:p>
            <a:pPr marL="171450" lvl="1" indent="-171450">
              <a:spcAft>
                <a:spcPts val="600"/>
              </a:spcAft>
              <a:buClr>
                <a:schemeClr val="accent3"/>
              </a:buClr>
              <a:buFont typeface="Arial" panose="020B0604020202020204" pitchFamily="34" charset="0"/>
              <a:buChar char="•"/>
            </a:pPr>
            <a:r>
              <a:rPr lang="en-US" sz="1100" dirty="0" smtClean="0">
                <a:latin typeface="+mj-lt"/>
              </a:rPr>
              <a:t>All </a:t>
            </a:r>
            <a:r>
              <a:rPr lang="en-US" sz="1100" dirty="0">
                <a:latin typeface="+mj-lt"/>
              </a:rPr>
              <a:t>user traffic traverses via </a:t>
            </a:r>
            <a:r>
              <a:rPr lang="en-US" sz="1100" b="1" dirty="0">
                <a:latin typeface="+mj-lt"/>
              </a:rPr>
              <a:t>EXL’s NextGen Palo Alto Firewalls </a:t>
            </a:r>
            <a:endParaRPr lang="en-US" sz="1100" b="1" dirty="0" smtClean="0">
              <a:latin typeface="+mj-lt"/>
            </a:endParaRPr>
          </a:p>
          <a:p>
            <a:pPr marL="171450" lvl="1" indent="-171450">
              <a:spcAft>
                <a:spcPts val="600"/>
              </a:spcAft>
              <a:buClr>
                <a:schemeClr val="accent3"/>
              </a:buClr>
              <a:buFont typeface="Arial" panose="020B0604020202020204" pitchFamily="34" charset="0"/>
              <a:buChar char="•"/>
            </a:pPr>
            <a:r>
              <a:rPr lang="en-US" sz="1100" b="1" dirty="0" smtClean="0">
                <a:latin typeface="+mj-lt"/>
              </a:rPr>
              <a:t>Anti – APT solution implemented on the Network Layer </a:t>
            </a:r>
            <a:endParaRPr lang="en-US" sz="1100" b="1" dirty="0">
              <a:latin typeface="+mj-lt"/>
            </a:endParaRPr>
          </a:p>
          <a:p>
            <a:pPr marL="171450" lvl="1" indent="-171450">
              <a:spcAft>
                <a:spcPts val="600"/>
              </a:spcAft>
              <a:buClr>
                <a:schemeClr val="accent3"/>
              </a:buClr>
              <a:buFont typeface="Arial" panose="020B0604020202020204" pitchFamily="34" charset="0"/>
              <a:buChar char="•"/>
            </a:pPr>
            <a:r>
              <a:rPr lang="en-US" sz="1100" b="1" dirty="0" smtClean="0">
                <a:latin typeface="+mj-lt"/>
              </a:rPr>
              <a:t>Split-tunneling </a:t>
            </a:r>
            <a:r>
              <a:rPr lang="en-US" sz="1100" dirty="0">
                <a:latin typeface="+mj-lt"/>
              </a:rPr>
              <a:t>on </a:t>
            </a:r>
            <a:r>
              <a:rPr lang="en-US" sz="1100" b="1" dirty="0">
                <a:latin typeface="+mj-lt"/>
              </a:rPr>
              <a:t>user endpoints is disabled </a:t>
            </a:r>
            <a:r>
              <a:rPr lang="en-US" sz="1100" dirty="0">
                <a:latin typeface="+mj-lt"/>
              </a:rPr>
              <a:t>to mandatorily route all user traffic via secure EXL Corporate Network</a:t>
            </a:r>
          </a:p>
          <a:p>
            <a:pPr marL="171450" lvl="1" indent="-171450">
              <a:spcAft>
                <a:spcPts val="600"/>
              </a:spcAft>
              <a:buClr>
                <a:schemeClr val="accent3"/>
              </a:buClr>
              <a:buFont typeface="Arial" panose="020B0604020202020204" pitchFamily="34" charset="0"/>
              <a:buChar char="•"/>
            </a:pPr>
            <a:r>
              <a:rPr lang="en-US" sz="1100" dirty="0">
                <a:latin typeface="+mj-lt"/>
              </a:rPr>
              <a:t>Network Access Control (</a:t>
            </a:r>
            <a:r>
              <a:rPr lang="en-US" sz="1100" b="1" dirty="0">
                <a:latin typeface="+mj-lt"/>
              </a:rPr>
              <a:t>NAC</a:t>
            </a:r>
            <a:r>
              <a:rPr lang="en-US" sz="1100" dirty="0">
                <a:latin typeface="+mj-lt"/>
              </a:rPr>
              <a:t>) solution is enabled for control and validation of the end point posture </a:t>
            </a:r>
          </a:p>
          <a:p>
            <a:pPr marL="0" lvl="1" defTabSz="912813" eaLnBrk="0" fontAlgn="base" hangingPunct="0">
              <a:lnSpc>
                <a:spcPct val="120000"/>
              </a:lnSpc>
              <a:spcBef>
                <a:spcPts val="200"/>
              </a:spcBef>
              <a:spcAft>
                <a:spcPts val="200"/>
              </a:spcAft>
              <a:buClr>
                <a:schemeClr val="accent3"/>
              </a:buClr>
              <a:buSzPct val="100000"/>
              <a:defRPr/>
            </a:pPr>
            <a:r>
              <a:rPr lang="en-US" sz="1200" b="1" kern="0" dirty="0">
                <a:solidFill>
                  <a:schemeClr val="accent1"/>
                </a:solidFill>
                <a:latin typeface="+mj-lt"/>
                <a:cs typeface="Arial" charset="0"/>
              </a:rPr>
              <a:t>People &amp; Policies:</a:t>
            </a:r>
          </a:p>
          <a:p>
            <a:pPr marL="171450" lvl="1" indent="-171450">
              <a:spcAft>
                <a:spcPts val="600"/>
              </a:spcAft>
              <a:buClr>
                <a:schemeClr val="accent3"/>
              </a:buClr>
              <a:buFont typeface="Arial" panose="020B0604020202020204" pitchFamily="34" charset="0"/>
              <a:buChar char="•"/>
            </a:pPr>
            <a:r>
              <a:rPr lang="en-US" sz="1200" dirty="0" smtClean="0">
                <a:latin typeface="+mj-lt"/>
              </a:rPr>
              <a:t>“</a:t>
            </a:r>
            <a:r>
              <a:rPr lang="en-US" sz="1100" b="1" dirty="0" smtClean="0">
                <a:latin typeface="+mj-lt"/>
              </a:rPr>
              <a:t>Non </a:t>
            </a:r>
            <a:r>
              <a:rPr lang="en-US" sz="1100" b="1" dirty="0">
                <a:latin typeface="+mj-lt"/>
              </a:rPr>
              <a:t>Disclosure &amp; Confidentiality Agreements</a:t>
            </a:r>
            <a:r>
              <a:rPr lang="en-US" sz="1100" dirty="0">
                <a:latin typeface="+mj-lt"/>
              </a:rPr>
              <a:t>” are signed by </a:t>
            </a:r>
            <a:r>
              <a:rPr lang="en-US" sz="1100" dirty="0" smtClean="0">
                <a:latin typeface="+mj-lt"/>
              </a:rPr>
              <a:t>all WAH </a:t>
            </a:r>
            <a:r>
              <a:rPr lang="en-US" sz="1100" dirty="0">
                <a:latin typeface="+mj-lt"/>
              </a:rPr>
              <a:t>agents precisely covering clauses and associated disciplinary actions</a:t>
            </a:r>
          </a:p>
          <a:p>
            <a:pPr marL="171450" lvl="1" indent="-171450">
              <a:spcAft>
                <a:spcPts val="600"/>
              </a:spcAft>
              <a:buClr>
                <a:schemeClr val="accent3"/>
              </a:buClr>
              <a:buFont typeface="Arial" panose="020B0604020202020204" pitchFamily="34" charset="0"/>
              <a:buChar char="•"/>
            </a:pPr>
            <a:r>
              <a:rPr lang="en-US" sz="1100" dirty="0">
                <a:latin typeface="+mj-lt"/>
              </a:rPr>
              <a:t>Standard and role based </a:t>
            </a:r>
            <a:r>
              <a:rPr lang="en-US" sz="1100" b="1" dirty="0">
                <a:latin typeface="+mj-lt"/>
              </a:rPr>
              <a:t>awareness trainings &amp; mandatory tests </a:t>
            </a:r>
          </a:p>
          <a:p>
            <a:pPr marL="171450" lvl="1" indent="-171450">
              <a:spcAft>
                <a:spcPts val="600"/>
              </a:spcAft>
              <a:buClr>
                <a:schemeClr val="accent3"/>
              </a:buClr>
              <a:buFont typeface="Arial" panose="020B0604020202020204" pitchFamily="34" charset="0"/>
              <a:buChar char="•"/>
            </a:pPr>
            <a:r>
              <a:rPr lang="en-US" sz="1100" dirty="0">
                <a:latin typeface="+mj-lt"/>
              </a:rPr>
              <a:t>Information Data Security &amp; Privacy: Do's and Don’ts</a:t>
            </a:r>
          </a:p>
          <a:p>
            <a:pPr marL="171450" lvl="1" indent="-171450">
              <a:spcAft>
                <a:spcPts val="600"/>
              </a:spcAft>
              <a:buClr>
                <a:schemeClr val="accent3"/>
              </a:buClr>
              <a:buFont typeface="Arial" panose="020B0604020202020204" pitchFamily="34" charset="0"/>
              <a:buChar char="•"/>
            </a:pPr>
            <a:r>
              <a:rPr lang="en-US" sz="1100" dirty="0">
                <a:latin typeface="+mj-lt"/>
              </a:rPr>
              <a:t>Information Security guidelines (covering laptop usage , Access control, Internet access, email access, password, clean desk, etc.)</a:t>
            </a:r>
          </a:p>
        </p:txBody>
      </p:sp>
      <p:sp>
        <p:nvSpPr>
          <p:cNvPr id="3" name="Rectangle 2"/>
          <p:cNvSpPr/>
          <p:nvPr/>
        </p:nvSpPr>
        <p:spPr>
          <a:xfrm>
            <a:off x="492980" y="860738"/>
            <a:ext cx="11449878" cy="350865"/>
          </a:xfrm>
          <a:prstGeom prst="rect">
            <a:avLst/>
          </a:prstGeom>
        </p:spPr>
        <p:txBody>
          <a:bodyPr wrap="square">
            <a:spAutoFit/>
          </a:bodyPr>
          <a:lstStyle/>
          <a:p>
            <a:pPr defTabSz="912813" eaLnBrk="0" fontAlgn="base" hangingPunct="0">
              <a:lnSpc>
                <a:spcPct val="120000"/>
              </a:lnSpc>
              <a:spcBef>
                <a:spcPts val="200"/>
              </a:spcBef>
              <a:spcAft>
                <a:spcPts val="200"/>
              </a:spcAft>
              <a:buClr>
                <a:schemeClr val="accent3"/>
              </a:buClr>
              <a:buSzPct val="100000"/>
              <a:defRPr/>
            </a:pPr>
            <a:r>
              <a:rPr lang="en-US" sz="1400" kern="0" dirty="0">
                <a:solidFill>
                  <a:srgbClr val="000000"/>
                </a:solidFill>
                <a:cs typeface="Arial" charset="0"/>
              </a:rPr>
              <a:t>EXL has implemented various safeguards &amp; controls from Information security and Data privacy </a:t>
            </a:r>
            <a:r>
              <a:rPr lang="en-US" sz="1400" kern="0" dirty="0" smtClean="0">
                <a:solidFill>
                  <a:srgbClr val="000000"/>
                </a:solidFill>
                <a:cs typeface="Arial" charset="0"/>
              </a:rPr>
              <a:t>standpoint</a:t>
            </a:r>
            <a:endParaRPr lang="en-US" sz="1400" kern="0" dirty="0">
              <a:solidFill>
                <a:srgbClr val="000000"/>
              </a:solidFill>
              <a:cs typeface="Arial" charset="0"/>
            </a:endParaRPr>
          </a:p>
        </p:txBody>
      </p:sp>
    </p:spTree>
    <p:extLst>
      <p:ext uri="{BB962C8B-B14F-4D97-AF65-F5344CB8AC3E}">
        <p14:creationId xmlns:p14="http://schemas.microsoft.com/office/powerpoint/2010/main" val="4088848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(1/5)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359772"/>
              </p:ext>
            </p:extLst>
          </p:nvPr>
        </p:nvGraphicFramePr>
        <p:xfrm>
          <a:off x="257790" y="938029"/>
          <a:ext cx="11574819" cy="1752921"/>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3414747176"/>
                    </a:ext>
                  </a:extLst>
                </a:gridCol>
                <a:gridCol w="696036">
                  <a:extLst>
                    <a:ext uri="{9D8B030D-6E8A-4147-A177-3AD203B41FA5}">
                      <a16:colId xmlns:a16="http://schemas.microsoft.com/office/drawing/2014/main" val="3564186441"/>
                    </a:ext>
                  </a:extLst>
                </a:gridCol>
                <a:gridCol w="928048">
                  <a:extLst>
                    <a:ext uri="{9D8B030D-6E8A-4147-A177-3AD203B41FA5}">
                      <a16:colId xmlns:a16="http://schemas.microsoft.com/office/drawing/2014/main" val="1381771334"/>
                    </a:ext>
                  </a:extLst>
                </a:gridCol>
                <a:gridCol w="3043451">
                  <a:extLst>
                    <a:ext uri="{9D8B030D-6E8A-4147-A177-3AD203B41FA5}">
                      <a16:colId xmlns:a16="http://schemas.microsoft.com/office/drawing/2014/main" val="504463434"/>
                    </a:ext>
                  </a:extLst>
                </a:gridCol>
                <a:gridCol w="2137895">
                  <a:extLst>
                    <a:ext uri="{9D8B030D-6E8A-4147-A177-3AD203B41FA5}">
                      <a16:colId xmlns:a16="http://schemas.microsoft.com/office/drawing/2014/main" val="4229803479"/>
                    </a:ext>
                  </a:extLst>
                </a:gridCol>
                <a:gridCol w="2133854">
                  <a:extLst>
                    <a:ext uri="{9D8B030D-6E8A-4147-A177-3AD203B41FA5}">
                      <a16:colId xmlns:a16="http://schemas.microsoft.com/office/drawing/2014/main" val="3072170636"/>
                    </a:ext>
                  </a:extLst>
                </a:gridCol>
              </a:tblGrid>
              <a:tr h="478070">
                <a:tc gridSpan="4">
                  <a:txBody>
                    <a:bodyPr/>
                    <a:lstStyle/>
                    <a:p>
                      <a:r>
                        <a:rPr lang="en-US" sz="1200" dirty="0" smtClean="0"/>
                        <a:t>2.0 Project Governance</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1954677821"/>
                  </a:ext>
                </a:extLst>
              </a:tr>
              <a:tr h="478070">
                <a:tc>
                  <a:txBody>
                    <a:bodyPr/>
                    <a:lstStyle/>
                    <a:p>
                      <a:pPr algn="ctr"/>
                      <a:r>
                        <a:rPr lang="en-US" sz="1200" b="1" dirty="0" smtClean="0"/>
                        <a:t>Criteria</a:t>
                      </a:r>
                      <a:endParaRPr lang="en-US" sz="1200" b="1" dirty="0"/>
                    </a:p>
                  </a:txBody>
                  <a:tcPr anchor="ctr"/>
                </a:tc>
                <a:tc>
                  <a:txBody>
                    <a:bodyPr/>
                    <a:lstStyle/>
                    <a:p>
                      <a:pPr algn="ctr"/>
                      <a:r>
                        <a:rPr lang="en-US" sz="1200" b="1" dirty="0" smtClean="0"/>
                        <a:t>Owner</a:t>
                      </a:r>
                      <a:endParaRPr lang="en-US" sz="1200" b="1" dirty="0"/>
                    </a:p>
                  </a:txBody>
                  <a:tcPr anchor="ctr"/>
                </a:tc>
                <a:tc>
                  <a:txBody>
                    <a:bodyPr/>
                    <a:lstStyle/>
                    <a:p>
                      <a:pPr algn="ctr"/>
                      <a:r>
                        <a:rPr lang="en-US" sz="1200" b="1" dirty="0" smtClean="0"/>
                        <a:t>Status</a:t>
                      </a:r>
                      <a:endParaRPr lang="en-US" sz="1200" b="1" dirty="0"/>
                    </a:p>
                  </a:txBody>
                  <a:tcPr anchor="ctr"/>
                </a:tc>
                <a:tc>
                  <a:txBody>
                    <a:bodyPr/>
                    <a:lstStyle/>
                    <a:p>
                      <a:pPr algn="ctr"/>
                      <a:r>
                        <a:rPr lang="en-US" sz="1200" b="1" dirty="0" smtClean="0"/>
                        <a:t>Evidence</a:t>
                      </a:r>
                      <a:endParaRPr lang="en-US" sz="1200" b="1" dirty="0"/>
                    </a:p>
                  </a:txBody>
                  <a:tcPr anchor="ctr"/>
                </a:tc>
                <a:tc>
                  <a:txBody>
                    <a:bodyPr/>
                    <a:lstStyle/>
                    <a:p>
                      <a:pPr algn="ctr"/>
                      <a:r>
                        <a:rPr lang="en-US" sz="1200" b="1" dirty="0" smtClean="0"/>
                        <a:t>Remarks</a:t>
                      </a:r>
                      <a:r>
                        <a:rPr lang="en-US" sz="1200" b="1" baseline="0" dirty="0" smtClean="0"/>
                        <a:t> (if any)</a:t>
                      </a:r>
                      <a:endParaRPr lang="en-US" sz="1200" b="1" dirty="0"/>
                    </a:p>
                  </a:txBody>
                  <a:tcPr anchor="ctr">
                    <a:solidFill>
                      <a:schemeClr val="accent1">
                        <a:lumMod val="20000"/>
                        <a:lumOff val="80000"/>
                      </a:schemeClr>
                    </a:solidFill>
                  </a:tcPr>
                </a:tc>
                <a:tc>
                  <a:txBody>
                    <a:bodyPr/>
                    <a:lstStyle/>
                    <a:p>
                      <a:pPr algn="ctr"/>
                      <a:r>
                        <a:rPr lang="en-US" sz="1200" b="1" dirty="0" smtClean="0"/>
                        <a:t>Remarks (if any)</a:t>
                      </a:r>
                      <a:endParaRPr lang="en-US" sz="1200" b="1" dirty="0"/>
                    </a:p>
                  </a:txBody>
                  <a:tcPr anchor="ctr">
                    <a:solidFill>
                      <a:schemeClr val="accent1">
                        <a:lumMod val="20000"/>
                        <a:lumOff val="80000"/>
                      </a:schemeClr>
                    </a:solidFill>
                  </a:tcPr>
                </a:tc>
                <a:extLst>
                  <a:ext uri="{0D108BD9-81ED-4DB2-BD59-A6C34878D82A}">
                    <a16:rowId xmlns:a16="http://schemas.microsoft.com/office/drawing/2014/main" val="703598622"/>
                  </a:ext>
                </a:extLst>
              </a:tr>
              <a:tr h="796781">
                <a:tc>
                  <a:txBody>
                    <a:bodyPr/>
                    <a:lstStyle/>
                    <a:p>
                      <a:r>
                        <a:rPr lang="en-US" sz="1100" dirty="0" smtClean="0"/>
                        <a:t>SOW Signed </a:t>
                      </a:r>
                    </a:p>
                    <a:p>
                      <a:r>
                        <a:rPr lang="en-US" sz="1100" dirty="0" smtClean="0"/>
                        <a:t>Compliance Review  Process initiated </a:t>
                      </a:r>
                      <a:endParaRPr lang="en-US" sz="1100" dirty="0"/>
                    </a:p>
                  </a:txBody>
                  <a:tcPr/>
                </a:tc>
                <a:tc>
                  <a:txBody>
                    <a:bodyPr/>
                    <a:lstStyle/>
                    <a:p>
                      <a:pPr algn="ctr"/>
                      <a:r>
                        <a:rPr lang="en-US" sz="1100" dirty="0" smtClean="0"/>
                        <a:t>EXL</a:t>
                      </a:r>
                      <a:endParaRPr lang="en-US" sz="1100" dirty="0"/>
                    </a:p>
                  </a:txBody>
                  <a:tcPr anchor="ctr"/>
                </a:tc>
                <a:tc>
                  <a:txBody>
                    <a:bodyPr/>
                    <a:lstStyle/>
                    <a:p>
                      <a:pPr algn="ctr"/>
                      <a:r>
                        <a:rPr lang="en-US" sz="1100" b="1" kern="1200" dirty="0" smtClean="0">
                          <a:solidFill>
                            <a:srgbClr val="FFC000"/>
                          </a:solidFill>
                          <a:latin typeface="+mn-lt"/>
                          <a:ea typeface="+mn-ea"/>
                          <a:cs typeface="+mn-cs"/>
                        </a:rPr>
                        <a:t>Pending</a:t>
                      </a:r>
                      <a:endParaRPr lang="en-US" sz="1100" b="1" kern="1200" dirty="0">
                        <a:solidFill>
                          <a:srgbClr val="FFC000"/>
                        </a:solidFill>
                        <a:latin typeface="+mn-lt"/>
                        <a:ea typeface="+mn-ea"/>
                        <a:cs typeface="+mn-cs"/>
                      </a:endParaRPr>
                    </a:p>
                  </a:txBody>
                  <a:tcPr anchor="ctr"/>
                </a:tc>
                <a:tc>
                  <a:txBody>
                    <a:bodyPr/>
                    <a:lstStyle/>
                    <a:p>
                      <a:pPr algn="l"/>
                      <a:r>
                        <a:rPr lang="en-US" sz="1100" kern="1200" dirty="0" smtClean="0">
                          <a:solidFill>
                            <a:schemeClr val="dk1"/>
                          </a:solidFill>
                          <a:latin typeface="+mn-lt"/>
                          <a:ea typeface="+mn-ea"/>
                          <a:cs typeface="+mn-cs"/>
                        </a:rPr>
                        <a:t>Signed SOW</a:t>
                      </a:r>
                      <a:endParaRPr lang="en-US" sz="11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100" kern="1200" dirty="0" smtClean="0">
                          <a:solidFill>
                            <a:schemeClr val="dk1"/>
                          </a:solidFill>
                          <a:latin typeface="+mn-lt"/>
                          <a:ea typeface="+mn-ea"/>
                          <a:cs typeface="+mn-cs"/>
                        </a:rPr>
                        <a:t>70%</a:t>
                      </a:r>
                      <a:r>
                        <a:rPr lang="en-US" sz="1100" kern="1200" baseline="0" dirty="0" smtClean="0">
                          <a:solidFill>
                            <a:schemeClr val="dk1"/>
                          </a:solidFill>
                          <a:latin typeface="+mn-lt"/>
                          <a:ea typeface="+mn-ea"/>
                          <a:cs typeface="+mn-cs"/>
                        </a:rPr>
                        <a:t> </a:t>
                      </a:r>
                      <a:r>
                        <a:rPr lang="en-US" sz="1100" kern="1200" dirty="0" smtClean="0">
                          <a:solidFill>
                            <a:schemeClr val="dk1"/>
                          </a:solidFill>
                          <a:latin typeface="+mn-lt"/>
                          <a:ea typeface="+mn-ea"/>
                          <a:cs typeface="+mn-cs"/>
                        </a:rPr>
                        <a:t>schedules</a:t>
                      </a:r>
                      <a:r>
                        <a:rPr lang="en-US" sz="1100" kern="1200" baseline="0" dirty="0" smtClean="0">
                          <a:solidFill>
                            <a:schemeClr val="dk1"/>
                          </a:solidFill>
                          <a:latin typeface="+mn-lt"/>
                          <a:ea typeface="+mn-ea"/>
                          <a:cs typeface="+mn-cs"/>
                        </a:rPr>
                        <a:t> closed, expected execution date in the week of 10/26</a:t>
                      </a:r>
                      <a:endParaRPr lang="en-US" sz="1100" kern="1200" dirty="0" smtClean="0">
                        <a:solidFill>
                          <a:schemeClr val="dk1"/>
                        </a:solidFill>
                        <a:latin typeface="+mn-lt"/>
                        <a:ea typeface="+mn-ea"/>
                        <a:cs typeface="+mn-cs"/>
                      </a:endParaRPr>
                    </a:p>
                  </a:txBody>
                  <a:tcPr anchor="ctr"/>
                </a:tc>
                <a:tc>
                  <a:txBody>
                    <a:bodyPr/>
                    <a:lstStyle/>
                    <a:p>
                      <a:pPr marL="0" algn="l" defTabSz="914400" rtl="0" eaLnBrk="1" latinLnBrk="0" hangingPunct="1"/>
                      <a:r>
                        <a:rPr lang="en-US" sz="1100" kern="1200" dirty="0" smtClean="0">
                          <a:solidFill>
                            <a:schemeClr val="dk1"/>
                          </a:solidFill>
                          <a:latin typeface="+mn-lt"/>
                          <a:ea typeface="+mn-ea"/>
                          <a:cs typeface="+mn-cs"/>
                        </a:rPr>
                        <a:t>70%</a:t>
                      </a:r>
                      <a:r>
                        <a:rPr lang="en-US" sz="1100" kern="1200" baseline="0" dirty="0" smtClean="0">
                          <a:solidFill>
                            <a:schemeClr val="dk1"/>
                          </a:solidFill>
                          <a:latin typeface="+mn-lt"/>
                          <a:ea typeface="+mn-ea"/>
                          <a:cs typeface="+mn-cs"/>
                        </a:rPr>
                        <a:t> </a:t>
                      </a:r>
                      <a:r>
                        <a:rPr lang="en-US" sz="1100" kern="1200" dirty="0" smtClean="0">
                          <a:solidFill>
                            <a:schemeClr val="dk1"/>
                          </a:solidFill>
                          <a:latin typeface="+mn-lt"/>
                          <a:ea typeface="+mn-ea"/>
                          <a:cs typeface="+mn-cs"/>
                        </a:rPr>
                        <a:t>schedules</a:t>
                      </a:r>
                      <a:r>
                        <a:rPr lang="en-US" sz="1100" kern="1200" baseline="0" dirty="0" smtClean="0">
                          <a:solidFill>
                            <a:schemeClr val="dk1"/>
                          </a:solidFill>
                          <a:latin typeface="+mn-lt"/>
                          <a:ea typeface="+mn-ea"/>
                          <a:cs typeface="+mn-cs"/>
                        </a:rPr>
                        <a:t> closed, expected execution date in the week of 10/26</a:t>
                      </a:r>
                      <a:endParaRPr lang="en-US" sz="11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21170653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8841460"/>
              </p:ext>
            </p:extLst>
          </p:nvPr>
        </p:nvGraphicFramePr>
        <p:xfrm>
          <a:off x="257790" y="3074514"/>
          <a:ext cx="11574819" cy="3312639"/>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3676445444"/>
                    </a:ext>
                  </a:extLst>
                </a:gridCol>
                <a:gridCol w="696036">
                  <a:extLst>
                    <a:ext uri="{9D8B030D-6E8A-4147-A177-3AD203B41FA5}">
                      <a16:colId xmlns:a16="http://schemas.microsoft.com/office/drawing/2014/main" val="2913907412"/>
                    </a:ext>
                  </a:extLst>
                </a:gridCol>
                <a:gridCol w="928048">
                  <a:extLst>
                    <a:ext uri="{9D8B030D-6E8A-4147-A177-3AD203B41FA5}">
                      <a16:colId xmlns:a16="http://schemas.microsoft.com/office/drawing/2014/main" val="1471847655"/>
                    </a:ext>
                  </a:extLst>
                </a:gridCol>
                <a:gridCol w="3043451">
                  <a:extLst>
                    <a:ext uri="{9D8B030D-6E8A-4147-A177-3AD203B41FA5}">
                      <a16:colId xmlns:a16="http://schemas.microsoft.com/office/drawing/2014/main" val="2692675584"/>
                    </a:ext>
                  </a:extLst>
                </a:gridCol>
                <a:gridCol w="2137895">
                  <a:extLst>
                    <a:ext uri="{9D8B030D-6E8A-4147-A177-3AD203B41FA5}">
                      <a16:colId xmlns:a16="http://schemas.microsoft.com/office/drawing/2014/main" val="4132847220"/>
                    </a:ext>
                  </a:extLst>
                </a:gridCol>
                <a:gridCol w="2133854">
                  <a:extLst>
                    <a:ext uri="{9D8B030D-6E8A-4147-A177-3AD203B41FA5}">
                      <a16:colId xmlns:a16="http://schemas.microsoft.com/office/drawing/2014/main" val="487503519"/>
                    </a:ext>
                  </a:extLst>
                </a:gridCol>
              </a:tblGrid>
              <a:tr h="411224">
                <a:tc gridSpan="4">
                  <a:txBody>
                    <a:bodyPr/>
                    <a:lstStyle/>
                    <a:p>
                      <a:r>
                        <a:rPr lang="en-US" sz="1200" dirty="0" smtClean="0"/>
                        <a:t>2.0 Project Governance</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732698125"/>
                  </a:ext>
                </a:extLst>
              </a:tr>
              <a:tr h="502608">
                <a:tc>
                  <a:txBody>
                    <a:bodyPr/>
                    <a:lstStyle/>
                    <a:p>
                      <a:pPr algn="l" fontAlgn="ctr"/>
                      <a:r>
                        <a:rPr lang="en-US" sz="1100" b="0" i="0" u="none" strike="noStrike" dirty="0">
                          <a:solidFill>
                            <a:srgbClr val="000000"/>
                          </a:solidFill>
                          <a:effectLst/>
                          <a:latin typeface="Calibri" panose="020F0502020204030204" pitchFamily="34" charset="0"/>
                        </a:rPr>
                        <a:t>Agreed communication Plan (daily, weekly, monthly meetings)</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Transition</a:t>
                      </a:r>
                      <a:r>
                        <a:rPr lang="en-US" sz="1100" b="0" i="0" u="none" strike="noStrike" baseline="0" dirty="0" smtClean="0">
                          <a:solidFill>
                            <a:srgbClr val="000000"/>
                          </a:solidFill>
                          <a:effectLst/>
                          <a:latin typeface="Calibri" panose="020F0502020204030204" pitchFamily="34" charset="0"/>
                        </a:rPr>
                        <a:t> governance in place. Daily  &amp; weekly KT cadence to kick in from 10/26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smtClean="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2596579159"/>
                  </a:ext>
                </a:extLst>
              </a:tr>
              <a:tr h="548299">
                <a:tc>
                  <a:txBody>
                    <a:bodyPr/>
                    <a:lstStyle/>
                    <a:p>
                      <a:pPr algn="l" fontAlgn="ctr"/>
                      <a:r>
                        <a:rPr lang="en-US" sz="1100" b="0" i="0" u="none" strike="noStrike" dirty="0">
                          <a:solidFill>
                            <a:srgbClr val="000000"/>
                          </a:solidFill>
                          <a:effectLst/>
                          <a:latin typeface="Calibri" panose="020F0502020204030204" pitchFamily="34" charset="0"/>
                        </a:rPr>
                        <a:t>Agreed Escalation matrix</a:t>
                      </a:r>
                    </a:p>
                  </a:txBody>
                  <a:tcPr marL="0" marR="0" marT="0" marB="0" anchor="ctr">
                    <a:solidFill>
                      <a:schemeClr val="accent1">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solidFill>
                      <a:schemeClr val="accent1">
                        <a:lumMod val="20000"/>
                        <a:lumOff val="80000"/>
                      </a:schemeClr>
                    </a:solidFill>
                  </a:tcP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solidFill>
                      <a:schemeClr val="accent1">
                        <a:lumMod val="20000"/>
                        <a:lumOff val="80000"/>
                      </a:schemeClr>
                    </a:solidFill>
                  </a:tcPr>
                </a:tc>
                <a:tc>
                  <a:txBody>
                    <a:bodyPr/>
                    <a:lstStyle/>
                    <a:p>
                      <a:pPr algn="l" fontAlgn="ctr"/>
                      <a:r>
                        <a:rPr lang="en-US" sz="1100" b="0" i="0" u="none" strike="noStrike" dirty="0" smtClean="0">
                          <a:solidFill>
                            <a:srgbClr val="000000"/>
                          </a:solidFill>
                          <a:effectLst/>
                          <a:latin typeface="Calibri" panose="020F0502020204030204" pitchFamily="34" charset="0"/>
                        </a:rPr>
                        <a:t>Organization structure mapping</a:t>
                      </a:r>
                      <a:r>
                        <a:rPr lang="en-US" sz="1100" b="0" i="0" u="none" strike="noStrike" baseline="0" dirty="0" smtClean="0">
                          <a:solidFill>
                            <a:srgbClr val="000000"/>
                          </a:solidFill>
                          <a:effectLst/>
                          <a:latin typeface="Calibri" panose="020F0502020204030204" pitchFamily="34" charset="0"/>
                        </a:rPr>
                        <a:t> &amp; escalation mechanism defined (to be developed at the lowest level during KT)</a:t>
                      </a:r>
                      <a:endParaRPr lang="en-US" sz="1100" b="0" i="0" u="none" strike="noStrike" dirty="0">
                        <a:solidFill>
                          <a:srgbClr val="000000"/>
                        </a:solidFill>
                        <a:effectLst/>
                        <a:latin typeface="Calibri" panose="020F0502020204030204" pitchFamily="34" charset="0"/>
                      </a:endParaRPr>
                    </a:p>
                  </a:txBody>
                  <a:tcPr marL="0" marR="0" marT="0" marB="0" anchor="ctr">
                    <a:solidFill>
                      <a:schemeClr val="accent1">
                        <a:lumMod val="20000"/>
                        <a:lumOff val="80000"/>
                      </a:schemeClr>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4547474"/>
                  </a:ext>
                </a:extLst>
              </a:tr>
              <a:tr h="548299">
                <a:tc>
                  <a:txBody>
                    <a:bodyPr/>
                    <a:lstStyle/>
                    <a:p>
                      <a:pPr algn="l" fontAlgn="ctr"/>
                      <a:r>
                        <a:rPr lang="en-US" sz="1100" b="0" i="0" u="none" strike="noStrike" dirty="0">
                          <a:solidFill>
                            <a:srgbClr val="000000"/>
                          </a:solidFill>
                          <a:effectLst/>
                          <a:latin typeface="Calibri" panose="020F0502020204030204" pitchFamily="34" charset="0"/>
                        </a:rPr>
                        <a:t>Agreed change management process</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Changes</a:t>
                      </a:r>
                      <a:r>
                        <a:rPr lang="en-US" sz="1100" b="0" i="0" u="none" strike="noStrike" baseline="0" dirty="0" smtClean="0">
                          <a:solidFill>
                            <a:srgbClr val="000000"/>
                          </a:solidFill>
                          <a:effectLst/>
                          <a:latin typeface="Calibri" panose="020F0502020204030204" pitchFamily="34" charset="0"/>
                        </a:rPr>
                        <a:t> captured from the last submission to the current program timelines, scope, FTE &amp; commercials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7230069"/>
                  </a:ext>
                </a:extLst>
              </a:tr>
              <a:tr h="548299">
                <a:tc>
                  <a:txBody>
                    <a:bodyPr/>
                    <a:lstStyle/>
                    <a:p>
                      <a:pPr algn="l" fontAlgn="ctr"/>
                      <a:r>
                        <a:rPr lang="en-US" sz="1100" b="0" i="0" u="none" strike="noStrike" dirty="0">
                          <a:solidFill>
                            <a:srgbClr val="000000"/>
                          </a:solidFill>
                          <a:effectLst/>
                          <a:latin typeface="Calibri" panose="020F0502020204030204" pitchFamily="34" charset="0"/>
                        </a:rPr>
                        <a:t>Agreed project plan</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Final program plan in</a:t>
                      </a:r>
                      <a:r>
                        <a:rPr lang="en-US" sz="1100" b="0" i="0" u="none" strike="noStrike" baseline="0" dirty="0" smtClean="0">
                          <a:solidFill>
                            <a:srgbClr val="000000"/>
                          </a:solidFill>
                          <a:effectLst/>
                          <a:latin typeface="Calibri" panose="020F0502020204030204" pitchFamily="34" charset="0"/>
                        </a:rPr>
                        <a:t> place post the transition planning workshops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09960098"/>
                  </a:ext>
                </a:extLst>
              </a:tr>
              <a:tr h="753910">
                <a:tc>
                  <a:txBody>
                    <a:bodyPr/>
                    <a:lstStyle/>
                    <a:p>
                      <a:pPr algn="l" fontAlgn="ctr"/>
                      <a:r>
                        <a:rPr lang="en-US" sz="1100" b="0" i="0" u="none" strike="noStrike">
                          <a:solidFill>
                            <a:srgbClr val="000000"/>
                          </a:solidFill>
                          <a:effectLst/>
                          <a:latin typeface="Calibri" panose="020F0502020204030204" pitchFamily="34" charset="0"/>
                        </a:rPr>
                        <a:t>Risks, Actions, Issues and Dependencies documented and shared with all relevant stakeholders</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RAID </a:t>
                      </a:r>
                      <a:r>
                        <a:rPr lang="en-US" sz="1100" b="0" i="0" u="none" strike="noStrike" dirty="0" smtClean="0">
                          <a:solidFill>
                            <a:srgbClr val="000000"/>
                          </a:solidFill>
                          <a:effectLst/>
                          <a:latin typeface="Calibri" panose="020F0502020204030204" pitchFamily="34" charset="0"/>
                        </a:rPr>
                        <a:t>discussed</a:t>
                      </a:r>
                      <a:r>
                        <a:rPr lang="en-US" sz="1100" b="0" i="0" u="none" strike="noStrike" baseline="0" dirty="0" smtClean="0">
                          <a:solidFill>
                            <a:srgbClr val="000000"/>
                          </a:solidFill>
                          <a:effectLst/>
                          <a:latin typeface="Calibri" panose="020F0502020204030204" pitchFamily="34" charset="0"/>
                        </a:rPr>
                        <a:t> as part of the program plan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1253742"/>
                  </a:ext>
                </a:extLst>
              </a:tr>
            </a:tbl>
          </a:graphicData>
        </a:graphic>
      </p:graphicFrame>
    </p:spTree>
    <p:extLst>
      <p:ext uri="{BB962C8B-B14F-4D97-AF65-F5344CB8AC3E}">
        <p14:creationId xmlns:p14="http://schemas.microsoft.com/office/powerpoint/2010/main" val="3639932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(2/5)</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45388679"/>
              </p:ext>
            </p:extLst>
          </p:nvPr>
        </p:nvGraphicFramePr>
        <p:xfrm>
          <a:off x="209664" y="922587"/>
          <a:ext cx="11574819" cy="5399836"/>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3676445444"/>
                    </a:ext>
                  </a:extLst>
                </a:gridCol>
                <a:gridCol w="696036">
                  <a:extLst>
                    <a:ext uri="{9D8B030D-6E8A-4147-A177-3AD203B41FA5}">
                      <a16:colId xmlns:a16="http://schemas.microsoft.com/office/drawing/2014/main" val="2913907412"/>
                    </a:ext>
                  </a:extLst>
                </a:gridCol>
                <a:gridCol w="928048">
                  <a:extLst>
                    <a:ext uri="{9D8B030D-6E8A-4147-A177-3AD203B41FA5}">
                      <a16:colId xmlns:a16="http://schemas.microsoft.com/office/drawing/2014/main" val="1471847655"/>
                    </a:ext>
                  </a:extLst>
                </a:gridCol>
                <a:gridCol w="3043451">
                  <a:extLst>
                    <a:ext uri="{9D8B030D-6E8A-4147-A177-3AD203B41FA5}">
                      <a16:colId xmlns:a16="http://schemas.microsoft.com/office/drawing/2014/main" val="2692675584"/>
                    </a:ext>
                  </a:extLst>
                </a:gridCol>
                <a:gridCol w="2137895">
                  <a:extLst>
                    <a:ext uri="{9D8B030D-6E8A-4147-A177-3AD203B41FA5}">
                      <a16:colId xmlns:a16="http://schemas.microsoft.com/office/drawing/2014/main" val="4132847220"/>
                    </a:ext>
                  </a:extLst>
                </a:gridCol>
                <a:gridCol w="2133854">
                  <a:extLst>
                    <a:ext uri="{9D8B030D-6E8A-4147-A177-3AD203B41FA5}">
                      <a16:colId xmlns:a16="http://schemas.microsoft.com/office/drawing/2014/main" val="487503519"/>
                    </a:ext>
                  </a:extLst>
                </a:gridCol>
              </a:tblGrid>
              <a:tr h="494273">
                <a:tc gridSpan="4">
                  <a:txBody>
                    <a:bodyPr/>
                    <a:lstStyle/>
                    <a:p>
                      <a:r>
                        <a:rPr lang="en-US" sz="1200" dirty="0" smtClean="0"/>
                        <a:t>3.0</a:t>
                      </a:r>
                      <a:r>
                        <a:rPr lang="en-US" sz="1200" baseline="0" dirty="0" smtClean="0"/>
                        <a:t> Pre-process Training</a:t>
                      </a:r>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732698125"/>
                  </a:ext>
                </a:extLst>
              </a:tr>
              <a:tr h="494273">
                <a:tc>
                  <a:txBody>
                    <a:bodyPr/>
                    <a:lstStyle/>
                    <a:p>
                      <a:pPr algn="ctr"/>
                      <a:r>
                        <a:rPr lang="en-US" sz="1200" b="1" dirty="0" smtClean="0"/>
                        <a:t>Criteria</a:t>
                      </a:r>
                      <a:endParaRPr lang="en-US" sz="1200" b="1" dirty="0"/>
                    </a:p>
                  </a:txBody>
                  <a:tcPr anchor="ctr"/>
                </a:tc>
                <a:tc>
                  <a:txBody>
                    <a:bodyPr/>
                    <a:lstStyle/>
                    <a:p>
                      <a:pPr algn="ctr"/>
                      <a:r>
                        <a:rPr lang="en-US" sz="1200" b="1" dirty="0" smtClean="0"/>
                        <a:t>Owner</a:t>
                      </a:r>
                      <a:endParaRPr lang="en-US" sz="1200" b="1" dirty="0"/>
                    </a:p>
                  </a:txBody>
                  <a:tcPr anchor="ctr"/>
                </a:tc>
                <a:tc>
                  <a:txBody>
                    <a:bodyPr/>
                    <a:lstStyle/>
                    <a:p>
                      <a:pPr algn="ctr"/>
                      <a:r>
                        <a:rPr lang="en-US" sz="1200" b="1" dirty="0" smtClean="0"/>
                        <a:t>Status</a:t>
                      </a:r>
                      <a:endParaRPr lang="en-US" sz="1200" b="1" dirty="0"/>
                    </a:p>
                  </a:txBody>
                  <a:tcPr anchor="ctr"/>
                </a:tc>
                <a:tc>
                  <a:txBody>
                    <a:bodyPr/>
                    <a:lstStyle/>
                    <a:p>
                      <a:pPr algn="ctr"/>
                      <a:r>
                        <a:rPr lang="en-US" sz="1200" b="1" dirty="0" smtClean="0"/>
                        <a:t>Evidence</a:t>
                      </a:r>
                      <a:endParaRPr lang="en-US" sz="1200" b="1" dirty="0"/>
                    </a:p>
                  </a:txBody>
                  <a:tcPr anchor="ctr"/>
                </a:tc>
                <a:tc>
                  <a:txBody>
                    <a:bodyPr/>
                    <a:lstStyle/>
                    <a:p>
                      <a:pPr algn="ctr"/>
                      <a:r>
                        <a:rPr lang="en-US" sz="1200" b="1" dirty="0" smtClean="0"/>
                        <a:t>Remarks</a:t>
                      </a:r>
                      <a:endParaRPr lang="en-US" sz="1200" b="1" dirty="0"/>
                    </a:p>
                  </a:txBody>
                  <a:tcPr anchor="ctr"/>
                </a:tc>
                <a:tc>
                  <a:txBody>
                    <a:bodyPr/>
                    <a:lstStyle/>
                    <a:p>
                      <a:pPr algn="ctr"/>
                      <a:r>
                        <a:rPr lang="en-US" sz="1200" b="1" dirty="0" smtClean="0"/>
                        <a:t>Remarks</a:t>
                      </a:r>
                      <a:r>
                        <a:rPr lang="en-US" sz="1200" b="1" baseline="0" dirty="0" smtClean="0"/>
                        <a:t> </a:t>
                      </a:r>
                      <a:endParaRPr lang="en-US" sz="1200" b="1" dirty="0"/>
                    </a:p>
                  </a:txBody>
                  <a:tcPr anchor="ctr"/>
                </a:tc>
                <a:extLst>
                  <a:ext uri="{0D108BD9-81ED-4DB2-BD59-A6C34878D82A}">
                    <a16:rowId xmlns:a16="http://schemas.microsoft.com/office/drawing/2014/main" val="3314569560"/>
                  </a:ext>
                </a:extLst>
              </a:tr>
              <a:tr h="692488">
                <a:tc>
                  <a:txBody>
                    <a:bodyPr/>
                    <a:lstStyle/>
                    <a:p>
                      <a:pPr algn="l" fontAlgn="ctr"/>
                      <a:r>
                        <a:rPr lang="en-US" sz="1100" b="0" i="0" u="none" strike="noStrike" dirty="0">
                          <a:solidFill>
                            <a:srgbClr val="000000"/>
                          </a:solidFill>
                          <a:effectLst/>
                          <a:latin typeface="Calibri" panose="020F0502020204030204" pitchFamily="34" charset="0"/>
                        </a:rPr>
                        <a:t>Pre-process roadmap created and agreed with relevant stakeholders</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Agreed roadmap </a:t>
                      </a:r>
                      <a:r>
                        <a:rPr lang="en-US" sz="1100" b="0" i="0" u="none" strike="noStrike" dirty="0" smtClean="0">
                          <a:solidFill>
                            <a:srgbClr val="000000"/>
                          </a:solidFill>
                          <a:effectLst/>
                          <a:latin typeface="Calibri" panose="020F0502020204030204" pitchFamily="34" charset="0"/>
                        </a:rPr>
                        <a:t>shared covering health care</a:t>
                      </a:r>
                      <a:r>
                        <a:rPr lang="en-US" sz="1100" b="0" i="0" u="none" strike="noStrike" baseline="0" dirty="0" smtClean="0">
                          <a:solidFill>
                            <a:srgbClr val="000000"/>
                          </a:solidFill>
                          <a:effectLst/>
                          <a:latin typeface="Calibri" panose="020F0502020204030204" pitchFamily="34" charset="0"/>
                        </a:rPr>
                        <a:t> orientation, BSWH P&amp;P’s  &amp; BSWH mandatory compliance trainings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smtClean="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2596579159"/>
                  </a:ext>
                </a:extLst>
              </a:tr>
              <a:tr h="659031">
                <a:tc>
                  <a:txBody>
                    <a:bodyPr/>
                    <a:lstStyle/>
                    <a:p>
                      <a:pPr algn="l" fontAlgn="ctr"/>
                      <a:r>
                        <a:rPr lang="en-US" sz="1100" b="0" i="0" u="none" strike="noStrike" dirty="0">
                          <a:solidFill>
                            <a:srgbClr val="000000"/>
                          </a:solidFill>
                          <a:effectLst/>
                          <a:latin typeface="Calibri" panose="020F0502020204030204" pitchFamily="34" charset="0"/>
                        </a:rPr>
                        <a:t>Finalize KT model</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Remote knowledge</a:t>
                      </a:r>
                      <a:r>
                        <a:rPr lang="en-US" sz="1100" b="0" i="0" u="none" strike="noStrike" baseline="0" dirty="0" smtClean="0">
                          <a:solidFill>
                            <a:srgbClr val="000000"/>
                          </a:solidFill>
                          <a:effectLst/>
                          <a:latin typeface="Calibri" panose="020F0502020204030204" pitchFamily="34" charset="0"/>
                        </a:rPr>
                        <a:t> transfer to be conducted for all towers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4547474"/>
                  </a:ext>
                </a:extLst>
              </a:tr>
              <a:tr h="990176">
                <a:tc>
                  <a:txBody>
                    <a:bodyPr/>
                    <a:lstStyle/>
                    <a:p>
                      <a:pPr algn="l" fontAlgn="ctr"/>
                      <a:r>
                        <a:rPr lang="en-US" sz="1100" b="0" i="0" u="none" strike="noStrike" dirty="0">
                          <a:solidFill>
                            <a:srgbClr val="000000"/>
                          </a:solidFill>
                          <a:effectLst/>
                          <a:latin typeface="Calibri" panose="020F0502020204030204" pitchFamily="34" charset="0"/>
                        </a:rPr>
                        <a:t>Pre-process training completed for KT team</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FFC000"/>
                          </a:solidFill>
                          <a:effectLst/>
                          <a:latin typeface="Calibri" panose="020F0502020204030204" pitchFamily="34" charset="0"/>
                        </a:rPr>
                        <a:t>Pending</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Pre-process training scores</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In-progress, team in </a:t>
                      </a:r>
                      <a:r>
                        <a:rPr lang="en-US" sz="1100" b="0" i="0" u="none" strike="noStrike" dirty="0" smtClean="0">
                          <a:solidFill>
                            <a:srgbClr val="000000"/>
                          </a:solidFill>
                          <a:effectLst/>
                          <a:latin typeface="Calibri" panose="020F0502020204030204" pitchFamily="34" charset="0"/>
                        </a:rPr>
                        <a:t>the process of completing compliance training shared by BSWH, to be completed </a:t>
                      </a:r>
                      <a:r>
                        <a:rPr lang="en-US" sz="1100" b="0" i="0" u="none" strike="noStrike" dirty="0">
                          <a:solidFill>
                            <a:srgbClr val="000000"/>
                          </a:solidFill>
                          <a:effectLst/>
                          <a:latin typeface="Calibri" panose="020F0502020204030204" pitchFamily="34" charset="0"/>
                        </a:rPr>
                        <a:t>by 10/23</a:t>
                      </a: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In-progress, team in the process of completing compliance training shared by BSWH, to be completed by 10/23</a:t>
                      </a:r>
                    </a:p>
                  </a:txBody>
                  <a:tcPr marL="0" marR="0" marT="0" marB="0" anchor="ctr"/>
                </a:tc>
                <a:extLst>
                  <a:ext uri="{0D108BD9-81ED-4DB2-BD59-A6C34878D82A}">
                    <a16:rowId xmlns:a16="http://schemas.microsoft.com/office/drawing/2014/main" val="4047230069"/>
                  </a:ext>
                </a:extLst>
              </a:tr>
              <a:tr h="604111">
                <a:tc>
                  <a:txBody>
                    <a:bodyPr/>
                    <a:lstStyle/>
                    <a:p>
                      <a:pPr algn="l" fontAlgn="ctr"/>
                      <a:r>
                        <a:rPr lang="en-US" sz="1100" b="0" i="0" u="none" strike="noStrike" dirty="0">
                          <a:solidFill>
                            <a:srgbClr val="000000"/>
                          </a:solidFill>
                          <a:effectLst/>
                          <a:latin typeface="Calibri" panose="020F0502020204030204" pitchFamily="34" charset="0"/>
                        </a:rPr>
                        <a:t>Day on day knowledge transfer plan drafted and agreed</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Knowledge transfer in place</a:t>
                      </a:r>
                      <a:r>
                        <a:rPr lang="en-US" sz="1100" b="0" i="0" u="none" strike="noStrike" baseline="0" dirty="0" smtClean="0">
                          <a:solidFill>
                            <a:srgbClr val="000000"/>
                          </a:solidFill>
                          <a:effectLst/>
                          <a:latin typeface="Calibri" panose="020F0502020204030204" pitchFamily="34" charset="0"/>
                        </a:rPr>
                        <a:t> for both AP &amp; GL – Team to discuss the progress in the daily cadence and make shifts as needed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544835014"/>
                  </a:ext>
                </a:extLst>
              </a:tr>
              <a:tr h="906170">
                <a:tc>
                  <a:txBody>
                    <a:bodyPr/>
                    <a:lstStyle/>
                    <a:p>
                      <a:pPr algn="l" fontAlgn="ctr"/>
                      <a:r>
                        <a:rPr lang="en-US" sz="1100" b="0" i="0" u="none" strike="noStrike" dirty="0">
                          <a:solidFill>
                            <a:srgbClr val="000000"/>
                          </a:solidFill>
                          <a:effectLst/>
                          <a:latin typeface="Calibri" panose="020F0502020204030204" pitchFamily="34" charset="0"/>
                        </a:rPr>
                        <a:t>Training documentation completed (or a clear plan agreed if training documentation is not completed)</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smtClean="0">
                          <a:solidFill>
                            <a:srgbClr val="FFC000"/>
                          </a:solidFill>
                          <a:effectLst/>
                          <a:latin typeface="Calibri" panose="020F0502020204030204" pitchFamily="34" charset="0"/>
                        </a:rPr>
                        <a:t>Pending</a:t>
                      </a:r>
                      <a:endParaRPr lang="en-US" sz="1100" b="1" i="0" u="none" strike="noStrike" dirty="0">
                        <a:solidFill>
                          <a:srgbClr val="FFC000"/>
                        </a:solidFill>
                        <a:effectLst/>
                        <a:latin typeface="Calibri" panose="020F0502020204030204" pitchFamily="34" charset="0"/>
                      </a:endParaRP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All key stroke</a:t>
                      </a:r>
                      <a:r>
                        <a:rPr lang="en-US" sz="1100" b="0" i="0" u="none" strike="noStrike" baseline="0" dirty="0" smtClean="0">
                          <a:solidFill>
                            <a:srgbClr val="000000"/>
                          </a:solidFill>
                          <a:effectLst/>
                          <a:latin typeface="Calibri" panose="020F0502020204030204" pitchFamily="34" charset="0"/>
                        </a:rPr>
                        <a:t> level procedures will be prepared as part of the knowledge transfer phase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2712416987"/>
                  </a:ext>
                </a:extLst>
              </a:tr>
              <a:tr h="559314">
                <a:tc>
                  <a:txBody>
                    <a:bodyPr/>
                    <a:lstStyle/>
                    <a:p>
                      <a:pPr algn="l" fontAlgn="ctr"/>
                      <a:r>
                        <a:rPr lang="en-US" sz="1100" b="0" i="0" u="none" strike="noStrike" dirty="0">
                          <a:solidFill>
                            <a:srgbClr val="000000"/>
                          </a:solidFill>
                          <a:effectLst/>
                          <a:latin typeface="Calibri" panose="020F0502020204030204" pitchFamily="34" charset="0"/>
                        </a:rPr>
                        <a:t>Training certification criteria finalized</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Assessment criteria</a:t>
                      </a:r>
                      <a:r>
                        <a:rPr lang="en-US" sz="1100" b="0" i="0" u="none" strike="noStrike" baseline="0" dirty="0" smtClean="0">
                          <a:solidFill>
                            <a:srgbClr val="000000"/>
                          </a:solidFill>
                          <a:effectLst/>
                          <a:latin typeface="Calibri" panose="020F0502020204030204" pitchFamily="34" charset="0"/>
                        </a:rPr>
                        <a:t> discussed. This would be a combination of verbal Q&amp;A, live transaction completion by EXL under supervision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3199185219"/>
                  </a:ext>
                </a:extLst>
              </a:tr>
            </a:tbl>
          </a:graphicData>
        </a:graphic>
      </p:graphicFrame>
    </p:spTree>
    <p:extLst>
      <p:ext uri="{BB962C8B-B14F-4D97-AF65-F5344CB8AC3E}">
        <p14:creationId xmlns:p14="http://schemas.microsoft.com/office/powerpoint/2010/main" val="4024724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(3/5)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993081"/>
              </p:ext>
            </p:extLst>
          </p:nvPr>
        </p:nvGraphicFramePr>
        <p:xfrm>
          <a:off x="193621" y="1103279"/>
          <a:ext cx="11574819" cy="4461497"/>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2945884697"/>
                    </a:ext>
                  </a:extLst>
                </a:gridCol>
                <a:gridCol w="696036">
                  <a:extLst>
                    <a:ext uri="{9D8B030D-6E8A-4147-A177-3AD203B41FA5}">
                      <a16:colId xmlns:a16="http://schemas.microsoft.com/office/drawing/2014/main" val="4256787769"/>
                    </a:ext>
                  </a:extLst>
                </a:gridCol>
                <a:gridCol w="928048">
                  <a:extLst>
                    <a:ext uri="{9D8B030D-6E8A-4147-A177-3AD203B41FA5}">
                      <a16:colId xmlns:a16="http://schemas.microsoft.com/office/drawing/2014/main" val="718994223"/>
                    </a:ext>
                  </a:extLst>
                </a:gridCol>
                <a:gridCol w="3043451">
                  <a:extLst>
                    <a:ext uri="{9D8B030D-6E8A-4147-A177-3AD203B41FA5}">
                      <a16:colId xmlns:a16="http://schemas.microsoft.com/office/drawing/2014/main" val="724097366"/>
                    </a:ext>
                  </a:extLst>
                </a:gridCol>
                <a:gridCol w="2137895">
                  <a:extLst>
                    <a:ext uri="{9D8B030D-6E8A-4147-A177-3AD203B41FA5}">
                      <a16:colId xmlns:a16="http://schemas.microsoft.com/office/drawing/2014/main" val="1166228893"/>
                    </a:ext>
                  </a:extLst>
                </a:gridCol>
                <a:gridCol w="2133854">
                  <a:extLst>
                    <a:ext uri="{9D8B030D-6E8A-4147-A177-3AD203B41FA5}">
                      <a16:colId xmlns:a16="http://schemas.microsoft.com/office/drawing/2014/main" val="1506020823"/>
                    </a:ext>
                  </a:extLst>
                </a:gridCol>
              </a:tblGrid>
              <a:tr h="459708">
                <a:tc gridSpan="4">
                  <a:txBody>
                    <a:bodyPr/>
                    <a:lstStyle/>
                    <a:p>
                      <a:r>
                        <a:rPr lang="en-US" sz="1200" dirty="0" smtClean="0"/>
                        <a:t>4.0 Process Management</a:t>
                      </a:r>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217702697"/>
                  </a:ext>
                </a:extLst>
              </a:tr>
              <a:tr h="459708">
                <a:tc>
                  <a:txBody>
                    <a:bodyPr/>
                    <a:lstStyle/>
                    <a:p>
                      <a:pPr algn="ctr"/>
                      <a:r>
                        <a:rPr lang="en-US" sz="1200" b="1" dirty="0" smtClean="0"/>
                        <a:t>Criteria</a:t>
                      </a:r>
                      <a:endParaRPr lang="en-US" sz="1200" b="1" dirty="0"/>
                    </a:p>
                  </a:txBody>
                  <a:tcPr anchor="ctr"/>
                </a:tc>
                <a:tc>
                  <a:txBody>
                    <a:bodyPr/>
                    <a:lstStyle/>
                    <a:p>
                      <a:pPr algn="ctr"/>
                      <a:r>
                        <a:rPr lang="en-US" sz="1200" b="1" dirty="0" smtClean="0"/>
                        <a:t>Owner</a:t>
                      </a:r>
                      <a:endParaRPr lang="en-US" sz="1200" b="1" dirty="0"/>
                    </a:p>
                  </a:txBody>
                  <a:tcPr anchor="ctr"/>
                </a:tc>
                <a:tc>
                  <a:txBody>
                    <a:bodyPr/>
                    <a:lstStyle/>
                    <a:p>
                      <a:pPr algn="ctr"/>
                      <a:r>
                        <a:rPr lang="en-US" sz="1200" b="1" dirty="0" smtClean="0"/>
                        <a:t>Status</a:t>
                      </a:r>
                      <a:endParaRPr lang="en-US" sz="1200" b="1" dirty="0"/>
                    </a:p>
                  </a:txBody>
                  <a:tcPr anchor="ctr"/>
                </a:tc>
                <a:tc>
                  <a:txBody>
                    <a:bodyPr/>
                    <a:lstStyle/>
                    <a:p>
                      <a:pPr algn="ctr"/>
                      <a:r>
                        <a:rPr lang="en-US" sz="1200" b="1" dirty="0" smtClean="0"/>
                        <a:t>Evidence</a:t>
                      </a:r>
                      <a:endParaRPr lang="en-US" sz="1200" b="1" dirty="0"/>
                    </a:p>
                  </a:txBody>
                  <a:tcPr anchor="ctr"/>
                </a:tc>
                <a:tc>
                  <a:txBody>
                    <a:bodyPr/>
                    <a:lstStyle/>
                    <a:p>
                      <a:pPr algn="ctr"/>
                      <a:r>
                        <a:rPr lang="en-US" sz="1200" b="1" dirty="0" smtClean="0"/>
                        <a:t>Remarks</a:t>
                      </a:r>
                      <a:endParaRPr lang="en-US" sz="1200" b="1" dirty="0"/>
                    </a:p>
                  </a:txBody>
                  <a:tcPr anchor="ctr"/>
                </a:tc>
                <a:tc>
                  <a:txBody>
                    <a:bodyPr/>
                    <a:lstStyle/>
                    <a:p>
                      <a:pPr algn="ctr"/>
                      <a:r>
                        <a:rPr lang="en-US" sz="1200" b="1" dirty="0" smtClean="0"/>
                        <a:t>Remarks </a:t>
                      </a:r>
                      <a:endParaRPr lang="en-US" sz="1200" b="1" dirty="0"/>
                    </a:p>
                  </a:txBody>
                  <a:tcPr anchor="ctr"/>
                </a:tc>
                <a:extLst>
                  <a:ext uri="{0D108BD9-81ED-4DB2-BD59-A6C34878D82A}">
                    <a16:rowId xmlns:a16="http://schemas.microsoft.com/office/drawing/2014/main" val="3085559845"/>
                  </a:ext>
                </a:extLst>
              </a:tr>
              <a:tr h="561866">
                <a:tc>
                  <a:txBody>
                    <a:bodyPr/>
                    <a:lstStyle/>
                    <a:p>
                      <a:pPr algn="l" fontAlgn="ctr"/>
                      <a:r>
                        <a:rPr lang="en-US" sz="1100" b="0" i="0" u="none" strike="noStrike" dirty="0">
                          <a:solidFill>
                            <a:srgbClr val="000000"/>
                          </a:solidFill>
                          <a:effectLst/>
                          <a:latin typeface="Calibri" panose="020F0502020204030204" pitchFamily="34" charset="0"/>
                        </a:rPr>
                        <a:t>Process scope defined and agreed</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Roles &amp; responsibilities defined clearly</a:t>
                      </a:r>
                      <a:r>
                        <a:rPr lang="en-US" sz="1100" b="0" i="0" u="none" strike="noStrike" baseline="0" dirty="0" smtClean="0">
                          <a:solidFill>
                            <a:srgbClr val="000000"/>
                          </a:solidFill>
                          <a:effectLst/>
                          <a:latin typeface="Calibri" panose="020F0502020204030204" pitchFamily="34" charset="0"/>
                        </a:rPr>
                        <a:t> across EXL &amp; BSWH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smtClean="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676819548"/>
                  </a:ext>
                </a:extLst>
              </a:tr>
              <a:tr h="1966533">
                <a:tc>
                  <a:txBody>
                    <a:bodyPr/>
                    <a:lstStyle/>
                    <a:p>
                      <a:pPr algn="l" fontAlgn="ctr"/>
                      <a:r>
                        <a:rPr lang="en-US" sz="1100" b="0" i="0" u="none" strike="noStrike">
                          <a:solidFill>
                            <a:srgbClr val="000000"/>
                          </a:solidFill>
                          <a:effectLst/>
                          <a:latin typeface="Calibri" panose="020F0502020204030204" pitchFamily="34" charset="0"/>
                        </a:rPr>
                        <a:t>FTE / Volumes assessment completed</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FTE</a:t>
                      </a:r>
                      <a:r>
                        <a:rPr lang="en-US" sz="1100" b="0" i="0" u="none" strike="noStrike" baseline="0" dirty="0" smtClean="0">
                          <a:solidFill>
                            <a:srgbClr val="000000"/>
                          </a:solidFill>
                          <a:effectLst/>
                          <a:latin typeface="Calibri" panose="020F0502020204030204" pitchFamily="34" charset="0"/>
                        </a:rPr>
                        <a:t> to FTE mapping completed as part of the solution workshops. </a:t>
                      </a:r>
                    </a:p>
                    <a:p>
                      <a:pPr algn="l" fontAlgn="ctr"/>
                      <a:r>
                        <a:rPr lang="en-US" sz="1100" b="0" i="0" u="none" strike="noStrike" baseline="0" dirty="0" smtClean="0">
                          <a:solidFill>
                            <a:srgbClr val="000000"/>
                          </a:solidFill>
                          <a:effectLst/>
                          <a:latin typeface="Calibri" panose="020F0502020204030204" pitchFamily="34" charset="0"/>
                        </a:rPr>
                        <a:t>Volumes to be baselined &amp; any cascading impact to resourcing to be jointly discussed and agreed </a:t>
                      </a: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90725370"/>
                  </a:ext>
                </a:extLst>
              </a:tr>
              <a:tr h="1013682">
                <a:tc>
                  <a:txBody>
                    <a:bodyPr/>
                    <a:lstStyle/>
                    <a:p>
                      <a:pPr algn="l" fontAlgn="ctr"/>
                      <a:r>
                        <a:rPr lang="en-US" sz="1100" b="0" i="0" u="none" strike="noStrike" dirty="0">
                          <a:solidFill>
                            <a:srgbClr val="000000"/>
                          </a:solidFill>
                          <a:effectLst/>
                          <a:latin typeface="Calibri" panose="020F0502020204030204" pitchFamily="34" charset="0"/>
                        </a:rPr>
                        <a:t>To Be' process maps agreed</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smtClean="0">
                          <a:solidFill>
                            <a:srgbClr val="FFC000"/>
                          </a:solidFill>
                          <a:effectLst/>
                          <a:latin typeface="Calibri" panose="020F0502020204030204" pitchFamily="34" charset="0"/>
                        </a:rPr>
                        <a:t>Pending</a:t>
                      </a:r>
                      <a:endParaRPr lang="en-US" sz="1100" b="1" i="0" u="none" strike="noStrike" dirty="0">
                        <a:solidFill>
                          <a:srgbClr val="FFC000"/>
                        </a:solidFill>
                        <a:effectLst/>
                        <a:latin typeface="Calibri" panose="020F0502020204030204" pitchFamily="34" charset="0"/>
                      </a:endParaRP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Approved process maps</a:t>
                      </a:r>
                    </a:p>
                  </a:txBody>
                  <a:tcPr marL="0" marR="0" marT="0" marB="0" anchor="ctr"/>
                </a:tc>
                <a:tc>
                  <a:txBody>
                    <a:bodyPr/>
                    <a:lstStyle/>
                    <a:p>
                      <a:pPr algn="l" fontAlgn="ctr"/>
                      <a:r>
                        <a:rPr lang="en-US" sz="1100" b="0" i="0" u="none" strike="noStrike" kern="1200" baseline="0" dirty="0" smtClean="0">
                          <a:solidFill>
                            <a:srgbClr val="000000"/>
                          </a:solidFill>
                          <a:effectLst/>
                          <a:latin typeface="Calibri" panose="020F0502020204030204" pitchFamily="34" charset="0"/>
                          <a:ea typeface="+mn-ea"/>
                          <a:cs typeface="+mn-cs"/>
                        </a:rPr>
                        <a:t>High level process flows to be created as part of the knowledge transfer and completed by 11th Jan’21</a:t>
                      </a:r>
                      <a:endParaRPr lang="en-US" sz="1100" b="0" i="0" u="none" strike="noStrike" kern="1200" baseline="0" dirty="0">
                        <a:solidFill>
                          <a:srgbClr val="000000"/>
                        </a:solidFill>
                        <a:effectLst/>
                        <a:latin typeface="Calibri" panose="020F0502020204030204" pitchFamily="34" charset="0"/>
                        <a:ea typeface="+mn-ea"/>
                        <a:cs typeface="+mn-cs"/>
                      </a:endParaRP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rgbClr val="000000"/>
                          </a:solidFill>
                          <a:effectLst/>
                          <a:latin typeface="Calibri" panose="020F0502020204030204" pitchFamily="34" charset="0"/>
                          <a:ea typeface="+mn-ea"/>
                          <a:cs typeface="+mn-cs"/>
                        </a:rPr>
                        <a:t>High level process flows to be created as part of the knowledge transfer and completed by 23rd Nov</a:t>
                      </a:r>
                    </a:p>
                    <a:p>
                      <a:endParaRPr lang="en-US" sz="1100" b="0" i="0" u="none" strike="noStrike" kern="1200" baseline="0" dirty="0">
                        <a:solidFill>
                          <a:srgbClr val="000000"/>
                        </a:solidFill>
                        <a:effectLst/>
                        <a:latin typeface="Calibri" panose="020F0502020204030204" pitchFamily="34" charset="0"/>
                        <a:ea typeface="+mn-ea"/>
                        <a:cs typeface="+mn-cs"/>
                      </a:endParaRPr>
                    </a:p>
                  </a:txBody>
                  <a:tcPr/>
                </a:tc>
                <a:extLst>
                  <a:ext uri="{0D108BD9-81ED-4DB2-BD59-A6C34878D82A}">
                    <a16:rowId xmlns:a16="http://schemas.microsoft.com/office/drawing/2014/main" val="4013933886"/>
                  </a:ext>
                </a:extLst>
              </a:tr>
            </a:tbl>
          </a:graphicData>
        </a:graphic>
      </p:graphicFrame>
    </p:spTree>
    <p:extLst>
      <p:ext uri="{BB962C8B-B14F-4D97-AF65-F5344CB8AC3E}">
        <p14:creationId xmlns:p14="http://schemas.microsoft.com/office/powerpoint/2010/main" val="1447475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(4/5)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94135590"/>
              </p:ext>
            </p:extLst>
          </p:nvPr>
        </p:nvGraphicFramePr>
        <p:xfrm>
          <a:off x="193621" y="829058"/>
          <a:ext cx="11574819" cy="3577065"/>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2945884697"/>
                    </a:ext>
                  </a:extLst>
                </a:gridCol>
                <a:gridCol w="696036">
                  <a:extLst>
                    <a:ext uri="{9D8B030D-6E8A-4147-A177-3AD203B41FA5}">
                      <a16:colId xmlns:a16="http://schemas.microsoft.com/office/drawing/2014/main" val="4256787769"/>
                    </a:ext>
                  </a:extLst>
                </a:gridCol>
                <a:gridCol w="928048">
                  <a:extLst>
                    <a:ext uri="{9D8B030D-6E8A-4147-A177-3AD203B41FA5}">
                      <a16:colId xmlns:a16="http://schemas.microsoft.com/office/drawing/2014/main" val="718994223"/>
                    </a:ext>
                  </a:extLst>
                </a:gridCol>
                <a:gridCol w="3043451">
                  <a:extLst>
                    <a:ext uri="{9D8B030D-6E8A-4147-A177-3AD203B41FA5}">
                      <a16:colId xmlns:a16="http://schemas.microsoft.com/office/drawing/2014/main" val="724097366"/>
                    </a:ext>
                  </a:extLst>
                </a:gridCol>
                <a:gridCol w="2137895">
                  <a:extLst>
                    <a:ext uri="{9D8B030D-6E8A-4147-A177-3AD203B41FA5}">
                      <a16:colId xmlns:a16="http://schemas.microsoft.com/office/drawing/2014/main" val="1166228893"/>
                    </a:ext>
                  </a:extLst>
                </a:gridCol>
                <a:gridCol w="2133854">
                  <a:extLst>
                    <a:ext uri="{9D8B030D-6E8A-4147-A177-3AD203B41FA5}">
                      <a16:colId xmlns:a16="http://schemas.microsoft.com/office/drawing/2014/main" val="1506020823"/>
                    </a:ext>
                  </a:extLst>
                </a:gridCol>
              </a:tblGrid>
              <a:tr h="300688">
                <a:tc gridSpan="4">
                  <a:txBody>
                    <a:bodyPr/>
                    <a:lstStyle/>
                    <a:p>
                      <a:r>
                        <a:rPr lang="en-US" sz="1200" dirty="0" smtClean="0"/>
                        <a:t>5.0 People</a:t>
                      </a:r>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217702697"/>
                  </a:ext>
                </a:extLst>
              </a:tr>
              <a:tr h="300688">
                <a:tc>
                  <a:txBody>
                    <a:bodyPr/>
                    <a:lstStyle/>
                    <a:p>
                      <a:pPr algn="ctr"/>
                      <a:r>
                        <a:rPr lang="en-US" sz="1200" b="1" dirty="0" smtClean="0"/>
                        <a:t>Criteria</a:t>
                      </a:r>
                      <a:endParaRPr lang="en-US" sz="1200" b="1" dirty="0"/>
                    </a:p>
                  </a:txBody>
                  <a:tcPr anchor="ctr"/>
                </a:tc>
                <a:tc>
                  <a:txBody>
                    <a:bodyPr/>
                    <a:lstStyle/>
                    <a:p>
                      <a:pPr algn="ctr"/>
                      <a:r>
                        <a:rPr lang="en-US" sz="1200" b="1" dirty="0" smtClean="0"/>
                        <a:t>Owner</a:t>
                      </a:r>
                      <a:endParaRPr lang="en-US" sz="1200" b="1" dirty="0"/>
                    </a:p>
                  </a:txBody>
                  <a:tcPr anchor="ctr"/>
                </a:tc>
                <a:tc>
                  <a:txBody>
                    <a:bodyPr/>
                    <a:lstStyle/>
                    <a:p>
                      <a:pPr algn="ctr"/>
                      <a:r>
                        <a:rPr lang="en-US" sz="1200" b="1" dirty="0" smtClean="0"/>
                        <a:t>Status</a:t>
                      </a:r>
                      <a:endParaRPr lang="en-US" sz="1200" b="1" dirty="0"/>
                    </a:p>
                  </a:txBody>
                  <a:tcPr anchor="ctr"/>
                </a:tc>
                <a:tc>
                  <a:txBody>
                    <a:bodyPr/>
                    <a:lstStyle/>
                    <a:p>
                      <a:pPr algn="ctr"/>
                      <a:r>
                        <a:rPr lang="en-US" sz="1200" b="1" dirty="0" smtClean="0"/>
                        <a:t>Evidence</a:t>
                      </a:r>
                      <a:endParaRPr lang="en-US" sz="1200" b="1" dirty="0"/>
                    </a:p>
                  </a:txBody>
                  <a:tcPr anchor="ctr"/>
                </a:tc>
                <a:tc>
                  <a:txBody>
                    <a:bodyPr/>
                    <a:lstStyle/>
                    <a:p>
                      <a:pPr algn="ctr"/>
                      <a:r>
                        <a:rPr lang="en-US" sz="1200" b="1" dirty="0" smtClean="0"/>
                        <a:t>Remarks</a:t>
                      </a:r>
                      <a:endParaRPr lang="en-US" sz="1200" b="1" dirty="0"/>
                    </a:p>
                  </a:txBody>
                  <a:tcPr anchor="ctr"/>
                </a:tc>
                <a:tc>
                  <a:txBody>
                    <a:bodyPr/>
                    <a:lstStyle/>
                    <a:p>
                      <a:pPr algn="ctr"/>
                      <a:r>
                        <a:rPr lang="en-US" sz="1200" b="1" dirty="0" smtClean="0"/>
                        <a:t>Remarks</a:t>
                      </a:r>
                      <a:r>
                        <a:rPr lang="en-US" sz="1200" b="1" baseline="0" dirty="0" smtClean="0"/>
                        <a:t> </a:t>
                      </a:r>
                      <a:endParaRPr lang="en-US" sz="1200" b="1" dirty="0"/>
                    </a:p>
                  </a:txBody>
                  <a:tcPr anchor="ctr"/>
                </a:tc>
                <a:extLst>
                  <a:ext uri="{0D108BD9-81ED-4DB2-BD59-A6C34878D82A}">
                    <a16:rowId xmlns:a16="http://schemas.microsoft.com/office/drawing/2014/main" val="1214264107"/>
                  </a:ext>
                </a:extLst>
              </a:tr>
              <a:tr h="487520">
                <a:tc>
                  <a:txBody>
                    <a:bodyPr/>
                    <a:lstStyle/>
                    <a:p>
                      <a:pPr algn="l" fontAlgn="ctr"/>
                      <a:r>
                        <a:rPr lang="en-US" sz="1100" b="0" i="0" u="none" strike="noStrike" dirty="0">
                          <a:solidFill>
                            <a:srgbClr val="000000"/>
                          </a:solidFill>
                          <a:effectLst/>
                          <a:latin typeface="Calibri" panose="020F0502020204030204" pitchFamily="34" charset="0"/>
                        </a:rPr>
                        <a:t>JD and Skill sets finalized</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Skill sets &amp; grade mix defined during</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 solution workshops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marL="0" algn="l" defTabSz="914400" rtl="0" eaLnBrk="1" latinLnBrk="0" hangingPunct="1"/>
                      <a:endParaRPr lang="en-US" sz="1200" kern="1200" dirty="0" smtClean="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676819548"/>
                  </a:ext>
                </a:extLst>
              </a:tr>
              <a:tr h="918769">
                <a:tc>
                  <a:txBody>
                    <a:bodyPr/>
                    <a:lstStyle/>
                    <a:p>
                      <a:pPr algn="l" fontAlgn="ctr"/>
                      <a:r>
                        <a:rPr lang="en-US" sz="1100" b="0" i="0" u="none" strike="noStrike" dirty="0">
                          <a:solidFill>
                            <a:srgbClr val="000000"/>
                          </a:solidFill>
                          <a:effectLst/>
                          <a:latin typeface="Calibri" panose="020F0502020204030204" pitchFamily="34" charset="0"/>
                        </a:rPr>
                        <a:t>Recruitment completed as required (including seeding)</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smtClean="0">
                          <a:solidFill>
                            <a:srgbClr val="FFC000"/>
                          </a:solidFill>
                          <a:effectLst/>
                          <a:latin typeface="Calibri" panose="020F0502020204030204" pitchFamily="34" charset="0"/>
                        </a:rPr>
                        <a:t>Pending (GL)</a:t>
                      </a:r>
                    </a:p>
                    <a:p>
                      <a:pPr algn="ctr" fontAlgn="ctr"/>
                      <a:r>
                        <a:rPr lang="en-US" sz="1100" b="1" i="0" u="none" strike="noStrike" dirty="0" smtClean="0">
                          <a:solidFill>
                            <a:srgbClr val="00B050"/>
                          </a:solidFill>
                          <a:effectLst/>
                          <a:latin typeface="Calibri" panose="020F0502020204030204" pitchFamily="34" charset="0"/>
                        </a:rPr>
                        <a:t>Completed (AP&amp;TE)</a:t>
                      </a:r>
                      <a:endParaRPr lang="en-US" sz="1100" b="1" i="0" u="none" strike="noStrike" dirty="0">
                        <a:solidFill>
                          <a:srgbClr val="00B050"/>
                        </a:solidFill>
                        <a:effectLst/>
                        <a:latin typeface="Calibri" panose="020F0502020204030204" pitchFamily="34" charset="0"/>
                      </a:endParaRP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Names shared</a:t>
                      </a:r>
                    </a:p>
                  </a:txBody>
                  <a:tcPr marL="0" marR="0" marT="0" marB="0" anchor="ctr"/>
                </a:tc>
                <a:tc>
                  <a:txBody>
                    <a:bodyPr/>
                    <a:lstStyle/>
                    <a:p>
                      <a:pPr algn="l" fontAlgn="ctr"/>
                      <a:r>
                        <a:rPr lang="en-US" sz="1100" b="0" i="0" u="none" strike="noStrike" kern="1200" dirty="0" smtClean="0">
                          <a:solidFill>
                            <a:srgbClr val="000000"/>
                          </a:solidFill>
                          <a:effectLst/>
                          <a:latin typeface="Calibri" panose="020F0502020204030204" pitchFamily="34" charset="0"/>
                          <a:ea typeface="+mn-ea"/>
                          <a:cs typeface="+mn-cs"/>
                        </a:rPr>
                        <a:t>32 resources on-boarded.</a:t>
                      </a:r>
                    </a:p>
                    <a:p>
                      <a:pPr algn="l" fontAlgn="ctr"/>
                      <a:r>
                        <a:rPr lang="en-US" sz="1100" b="0" i="0" u="none" strike="noStrike" kern="1200" dirty="0" smtClean="0">
                          <a:solidFill>
                            <a:srgbClr val="000000"/>
                          </a:solidFill>
                          <a:effectLst/>
                          <a:latin typeface="Calibri" panose="020F0502020204030204" pitchFamily="34" charset="0"/>
                          <a:ea typeface="+mn-ea"/>
                          <a:cs typeface="+mn-cs"/>
                        </a:rPr>
                        <a:t>2 to be on-board by 28th Oct’21.</a:t>
                      </a:r>
                    </a:p>
                    <a:p>
                      <a:pPr marL="0" algn="l" defTabSz="914400" rtl="0" eaLnBrk="1" fontAlgn="ctr" latinLnBrk="0" hangingPunct="1"/>
                      <a:r>
                        <a:rPr lang="en-US" sz="1100" b="0" i="0" u="none" strike="noStrike" kern="1200" dirty="0" smtClean="0">
                          <a:solidFill>
                            <a:srgbClr val="000000"/>
                          </a:solidFill>
                          <a:effectLst/>
                          <a:latin typeface="Calibri" panose="020F0502020204030204" pitchFamily="34" charset="0"/>
                          <a:ea typeface="+mn-ea"/>
                          <a:cs typeface="+mn-cs"/>
                        </a:rPr>
                        <a:t>1 to be on-board by 2nd Nov</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1 to be on-board by 16th  Nov</a:t>
                      </a:r>
                    </a:p>
                  </a:txBody>
                  <a:tcPr marL="0" marR="0" marT="0" marB="0" anchor="ctr"/>
                </a:tc>
                <a:tc>
                  <a:txBody>
                    <a:bodyPr/>
                    <a:lstStyle/>
                    <a:p>
                      <a:endParaRPr lang="en-US" dirty="0"/>
                    </a:p>
                  </a:txBody>
                  <a:tcPr/>
                </a:tc>
                <a:extLst>
                  <a:ext uri="{0D108BD9-81ED-4DB2-BD59-A6C34878D82A}">
                    <a16:rowId xmlns:a16="http://schemas.microsoft.com/office/drawing/2014/main" val="3990725370"/>
                  </a:ext>
                </a:extLst>
              </a:tr>
              <a:tr h="487520">
                <a:tc>
                  <a:txBody>
                    <a:bodyPr/>
                    <a:lstStyle/>
                    <a:p>
                      <a:pPr algn="l" fontAlgn="ctr"/>
                      <a:r>
                        <a:rPr lang="en-US" sz="1100" b="0" i="0" u="none" strike="noStrike" dirty="0">
                          <a:solidFill>
                            <a:srgbClr val="000000"/>
                          </a:solidFill>
                          <a:effectLst/>
                          <a:latin typeface="Calibri" panose="020F0502020204030204" pitchFamily="34" charset="0"/>
                        </a:rPr>
                        <a:t>Background checks completed</a:t>
                      </a:r>
                    </a:p>
                  </a:txBody>
                  <a:tcPr marL="0" marR="0" marT="0" marB="0" anchor="ctr"/>
                </a:tc>
                <a:tc>
                  <a:txBody>
                    <a:bodyPr/>
                    <a:lstStyle/>
                    <a:p>
                      <a:pPr algn="ctr" fontAlgn="ctr"/>
                      <a:r>
                        <a:rPr lang="en-US" sz="1100" b="0" i="0" u="none" strike="noStrike">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smtClean="0">
                          <a:solidFill>
                            <a:srgbClr val="FFC000"/>
                          </a:solidFill>
                          <a:effectLst/>
                          <a:latin typeface="Calibri" panose="020F0502020204030204" pitchFamily="34" charset="0"/>
                        </a:rPr>
                        <a:t>Pending</a:t>
                      </a:r>
                      <a:endParaRPr lang="en-US" sz="1100" b="1" i="0" u="none" strike="noStrike" dirty="0">
                        <a:solidFill>
                          <a:srgbClr val="FFC000"/>
                        </a:solidFill>
                        <a:effectLst/>
                        <a:latin typeface="Calibri" panose="020F0502020204030204" pitchFamily="34" charset="0"/>
                      </a:endParaRP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Background checks report shared</a:t>
                      </a:r>
                    </a:p>
                  </a:txBody>
                  <a:tcPr marL="0" marR="0" marT="0" marB="0" anchor="ctr"/>
                </a:tc>
                <a:tc>
                  <a:txBody>
                    <a:bodyPr/>
                    <a:lstStyle/>
                    <a:p>
                      <a:pPr algn="l" fontAlgn="ctr"/>
                      <a:r>
                        <a:rPr lang="en-US" sz="1100" b="0" i="0" u="none" strike="noStrike" kern="1200" dirty="0" smtClean="0">
                          <a:solidFill>
                            <a:srgbClr val="000000"/>
                          </a:solidFill>
                          <a:effectLst/>
                          <a:latin typeface="Calibri" panose="020F0502020204030204" pitchFamily="34" charset="0"/>
                          <a:ea typeface="+mn-ea"/>
                          <a:cs typeface="+mn-cs"/>
                        </a:rPr>
                        <a:t>Approval for checks received on 10/19</a:t>
                      </a:r>
                    </a:p>
                    <a:p>
                      <a:pPr algn="l" fontAlgn="ctr"/>
                      <a:r>
                        <a:rPr lang="en-US" sz="1100" b="0" i="0" u="none" strike="noStrike" kern="1200" dirty="0" smtClean="0">
                          <a:solidFill>
                            <a:srgbClr val="000000"/>
                          </a:solidFill>
                          <a:effectLst/>
                          <a:latin typeface="Calibri" panose="020F0502020204030204" pitchFamily="34" charset="0"/>
                          <a:ea typeface="+mn-ea"/>
                          <a:cs typeface="+mn-cs"/>
                        </a:rPr>
                        <a:t>Target completion date:</a:t>
                      </a:r>
                      <a:r>
                        <a:rPr lang="en-US" sz="1100" b="0" i="0" u="none" strike="noStrike" kern="1200" baseline="0" dirty="0" smtClean="0">
                          <a:solidFill>
                            <a:srgbClr val="000000"/>
                          </a:solidFill>
                          <a:effectLst/>
                          <a:latin typeface="Calibri" panose="020F0502020204030204" pitchFamily="34" charset="0"/>
                          <a:ea typeface="+mn-ea"/>
                          <a:cs typeface="+mn-cs"/>
                        </a:rPr>
                        <a:t> 11/3</a:t>
                      </a:r>
                      <a:endParaRPr lang="en-US" sz="1100" b="0" i="0" u="none" strike="noStrike" kern="1200" dirty="0">
                        <a:solidFill>
                          <a:srgbClr val="000000"/>
                        </a:solidFill>
                        <a:effectLst/>
                        <a:latin typeface="Calibri" panose="020F0502020204030204" pitchFamily="34" charset="0"/>
                        <a:ea typeface="+mn-ea"/>
                        <a:cs typeface="+mn-cs"/>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Approval for checks received on 10/19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Target completion date:</a:t>
                      </a:r>
                      <a:r>
                        <a:rPr lang="en-US" sz="1100" b="0" i="0" u="none" strike="noStrike" kern="1200" baseline="0" dirty="0" smtClean="0">
                          <a:solidFill>
                            <a:srgbClr val="000000"/>
                          </a:solidFill>
                          <a:effectLst/>
                          <a:latin typeface="Calibri" panose="020F0502020204030204" pitchFamily="34" charset="0"/>
                          <a:ea typeface="+mn-ea"/>
                          <a:cs typeface="+mn-cs"/>
                        </a:rPr>
                        <a:t> 11/3</a:t>
                      </a:r>
                      <a:endParaRPr lang="en-US" sz="1100" b="0" i="0" u="none" strike="noStrike" kern="1200" dirty="0" smtClean="0">
                        <a:solidFill>
                          <a:srgbClr val="000000"/>
                        </a:solidFill>
                        <a:effectLst/>
                        <a:latin typeface="Calibri" panose="020F0502020204030204" pitchFamily="34" charset="0"/>
                        <a:ea typeface="+mn-ea"/>
                        <a:cs typeface="+mn-cs"/>
                      </a:endParaRPr>
                    </a:p>
                  </a:txBody>
                  <a:tcPr/>
                </a:tc>
                <a:extLst>
                  <a:ext uri="{0D108BD9-81ED-4DB2-BD59-A6C34878D82A}">
                    <a16:rowId xmlns:a16="http://schemas.microsoft.com/office/drawing/2014/main" val="4013933886"/>
                  </a:ext>
                </a:extLst>
              </a:tr>
              <a:tr h="487520">
                <a:tc>
                  <a:txBody>
                    <a:bodyPr/>
                    <a:lstStyle/>
                    <a:p>
                      <a:pPr algn="l" fontAlgn="ctr"/>
                      <a:r>
                        <a:rPr lang="en-US" sz="1100" b="0" i="0" u="none" strike="noStrike">
                          <a:solidFill>
                            <a:srgbClr val="000000"/>
                          </a:solidFill>
                          <a:effectLst/>
                          <a:latin typeface="Calibri" panose="020F0502020204030204" pitchFamily="34" charset="0"/>
                        </a:rPr>
                        <a:t>Client SME identified and aligned for training</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a:solidFill>
                            <a:srgbClr val="000000"/>
                          </a:solidFill>
                          <a:effectLst/>
                          <a:latin typeface="Calibri" panose="020F0502020204030204" pitchFamily="34" charset="0"/>
                        </a:rPr>
                        <a:t>Confirmation email from client</a:t>
                      </a: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7309100"/>
                  </a:ext>
                </a:extLst>
              </a:tr>
              <a:tr h="487520">
                <a:tc>
                  <a:txBody>
                    <a:bodyPr/>
                    <a:lstStyle/>
                    <a:p>
                      <a:pPr algn="l" fontAlgn="ctr"/>
                      <a:r>
                        <a:rPr lang="en-US" sz="1100" b="0" i="0" u="none" strike="noStrike" dirty="0">
                          <a:solidFill>
                            <a:srgbClr val="000000"/>
                          </a:solidFill>
                          <a:effectLst/>
                          <a:latin typeface="Calibri" panose="020F0502020204030204" pitchFamily="34" charset="0"/>
                        </a:rPr>
                        <a:t>Key operations leadership identified and aligned </a:t>
                      </a:r>
                    </a:p>
                  </a:txBody>
                  <a:tcPr marL="0" marR="0" marT="0"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algn="ctr" fontAlgn="ctr"/>
                      <a:r>
                        <a:rPr lang="en-US" sz="1100" b="1" i="0" u="none" strike="noStrike" dirty="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Names shared</a:t>
                      </a:r>
                    </a:p>
                  </a:txBody>
                  <a:tcPr marL="0" marR="0" marT="0" marB="0"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045231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28117734"/>
              </p:ext>
            </p:extLst>
          </p:nvPr>
        </p:nvGraphicFramePr>
        <p:xfrm>
          <a:off x="193621" y="4453973"/>
          <a:ext cx="11574819" cy="1593901"/>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2945884697"/>
                    </a:ext>
                  </a:extLst>
                </a:gridCol>
                <a:gridCol w="696036">
                  <a:extLst>
                    <a:ext uri="{9D8B030D-6E8A-4147-A177-3AD203B41FA5}">
                      <a16:colId xmlns:a16="http://schemas.microsoft.com/office/drawing/2014/main" val="4256787769"/>
                    </a:ext>
                  </a:extLst>
                </a:gridCol>
                <a:gridCol w="928048">
                  <a:extLst>
                    <a:ext uri="{9D8B030D-6E8A-4147-A177-3AD203B41FA5}">
                      <a16:colId xmlns:a16="http://schemas.microsoft.com/office/drawing/2014/main" val="718994223"/>
                    </a:ext>
                  </a:extLst>
                </a:gridCol>
                <a:gridCol w="3043451">
                  <a:extLst>
                    <a:ext uri="{9D8B030D-6E8A-4147-A177-3AD203B41FA5}">
                      <a16:colId xmlns:a16="http://schemas.microsoft.com/office/drawing/2014/main" val="724097366"/>
                    </a:ext>
                  </a:extLst>
                </a:gridCol>
                <a:gridCol w="2137895">
                  <a:extLst>
                    <a:ext uri="{9D8B030D-6E8A-4147-A177-3AD203B41FA5}">
                      <a16:colId xmlns:a16="http://schemas.microsoft.com/office/drawing/2014/main" val="1166228893"/>
                    </a:ext>
                  </a:extLst>
                </a:gridCol>
                <a:gridCol w="2133854">
                  <a:extLst>
                    <a:ext uri="{9D8B030D-6E8A-4147-A177-3AD203B41FA5}">
                      <a16:colId xmlns:a16="http://schemas.microsoft.com/office/drawing/2014/main" val="1506020823"/>
                    </a:ext>
                  </a:extLst>
                </a:gridCol>
              </a:tblGrid>
              <a:tr h="355036">
                <a:tc gridSpan="4">
                  <a:txBody>
                    <a:bodyPr/>
                    <a:lstStyle/>
                    <a:p>
                      <a:r>
                        <a:rPr lang="en-US" sz="1200" dirty="0" smtClean="0"/>
                        <a:t>6.0 Transformation</a:t>
                      </a:r>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217702697"/>
                  </a:ext>
                </a:extLst>
              </a:tr>
              <a:tr h="663228">
                <a:tc>
                  <a:txBody>
                    <a:bodyPr/>
                    <a:lstStyle/>
                    <a:p>
                      <a:pPr algn="l" fontAlgn="ctr"/>
                      <a:r>
                        <a:rPr lang="en-US" sz="1100" b="0" i="0" u="none" strike="noStrike" dirty="0">
                          <a:solidFill>
                            <a:srgbClr val="000000"/>
                          </a:solidFill>
                          <a:effectLst/>
                          <a:latin typeface="Calibri" panose="020F0502020204030204" pitchFamily="34" charset="0"/>
                        </a:rPr>
                        <a:t>Are there any upfront transformation commitment. Are the plans agreed to execute on transformation commitments. </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Transformation workshops</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kicked off and key</a:t>
                      </a:r>
                      <a:r>
                        <a:rPr lang="en-US" sz="1100" b="0" i="0" u="none" strike="noStrike" baseline="0" dirty="0" smtClean="0">
                          <a:solidFill>
                            <a:srgbClr val="000000"/>
                          </a:solidFill>
                          <a:effectLst/>
                          <a:latin typeface="Calibri" panose="020F0502020204030204" pitchFamily="34" charset="0"/>
                        </a:rPr>
                        <a:t> milestones defined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algn="l" defTabSz="914400" rtl="0" eaLnBrk="1" latinLnBrk="0" hangingPunct="1"/>
                      <a:r>
                        <a:rPr lang="en-US" sz="1200" kern="1200" dirty="0" smtClean="0">
                          <a:solidFill>
                            <a:schemeClr val="dk1"/>
                          </a:solidFill>
                          <a:latin typeface="+mn-lt"/>
                          <a:ea typeface="+mn-ea"/>
                          <a:cs typeface="+mn-cs"/>
                        </a:rPr>
                        <a:t>NA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676819548"/>
                  </a:ext>
                </a:extLst>
              </a:tr>
              <a:tr h="575637">
                <a:tc>
                  <a:txBody>
                    <a:bodyPr/>
                    <a:lstStyle/>
                    <a:p>
                      <a:pPr algn="l" fontAlgn="ctr"/>
                      <a:r>
                        <a:rPr lang="en-US" sz="1100" b="0" i="0" u="none" strike="noStrike" dirty="0">
                          <a:solidFill>
                            <a:srgbClr val="000000"/>
                          </a:solidFill>
                          <a:effectLst/>
                          <a:latin typeface="Calibri" panose="020F0502020204030204" pitchFamily="34" charset="0"/>
                        </a:rPr>
                        <a:t>Transformation governance framework established</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EXL</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B050"/>
                          </a:solidFill>
                          <a:effectLst/>
                          <a:latin typeface="Calibri" panose="020F0502020204030204" pitchFamily="34" charset="0"/>
                        </a:rPr>
                        <a:t>Completed</a:t>
                      </a:r>
                    </a:p>
                  </a:txBody>
                  <a:tcPr marL="0" marR="0" marT="0" marB="0" anchor="ctr"/>
                </a:tc>
                <a:tc>
                  <a:txBody>
                    <a:bodyPr/>
                    <a:lstStyle/>
                    <a:p>
                      <a:pPr algn="l" fontAlgn="ctr"/>
                      <a:r>
                        <a:rPr lang="en-US" sz="1100" b="0" i="0" u="none" strike="noStrike" dirty="0" smtClean="0">
                          <a:solidFill>
                            <a:srgbClr val="000000"/>
                          </a:solidFill>
                          <a:effectLst/>
                          <a:latin typeface="Calibri" panose="020F0502020204030204" pitchFamily="34" charset="0"/>
                        </a:rPr>
                        <a:t>Framework during governance</a:t>
                      </a:r>
                      <a:r>
                        <a:rPr lang="en-US" sz="1100" b="0" i="0" u="none" strike="noStrike" baseline="0" dirty="0" smtClean="0">
                          <a:solidFill>
                            <a:srgbClr val="000000"/>
                          </a:solidFill>
                          <a:effectLst/>
                          <a:latin typeface="Calibri" panose="020F0502020204030204" pitchFamily="34" charset="0"/>
                        </a:rPr>
                        <a:t> to be part of the program update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112713" indent="0" algn="l" fontAlgn="ctr"/>
                      <a:r>
                        <a:rPr lang="en-US" sz="1100" b="0" i="0" u="none" strike="noStrike" dirty="0" smtClean="0">
                          <a:solidFill>
                            <a:srgbClr val="000000"/>
                          </a:solidFill>
                          <a:effectLst/>
                          <a:latin typeface="Calibri" panose="020F0502020204030204" pitchFamily="34" charset="0"/>
                        </a:rPr>
                        <a:t>NA</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endParaRPr lang="en-US" sz="1100" b="0" i="0" u="none" strike="noStrike" kern="1200" dirty="0">
                        <a:solidFill>
                          <a:srgbClr val="FF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3990725370"/>
                  </a:ext>
                </a:extLst>
              </a:tr>
            </a:tbl>
          </a:graphicData>
        </a:graphic>
      </p:graphicFrame>
    </p:spTree>
    <p:extLst>
      <p:ext uri="{BB962C8B-B14F-4D97-AF65-F5344CB8AC3E}">
        <p14:creationId xmlns:p14="http://schemas.microsoft.com/office/powerpoint/2010/main" val="3384666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Transition Readiness Checklist (5/5)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8885018"/>
              </p:ext>
            </p:extLst>
          </p:nvPr>
        </p:nvGraphicFramePr>
        <p:xfrm>
          <a:off x="193621" y="829058"/>
          <a:ext cx="11574819" cy="2475616"/>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2945884697"/>
                    </a:ext>
                  </a:extLst>
                </a:gridCol>
                <a:gridCol w="696036">
                  <a:extLst>
                    <a:ext uri="{9D8B030D-6E8A-4147-A177-3AD203B41FA5}">
                      <a16:colId xmlns:a16="http://schemas.microsoft.com/office/drawing/2014/main" val="4256787769"/>
                    </a:ext>
                  </a:extLst>
                </a:gridCol>
                <a:gridCol w="928048">
                  <a:extLst>
                    <a:ext uri="{9D8B030D-6E8A-4147-A177-3AD203B41FA5}">
                      <a16:colId xmlns:a16="http://schemas.microsoft.com/office/drawing/2014/main" val="718994223"/>
                    </a:ext>
                  </a:extLst>
                </a:gridCol>
                <a:gridCol w="3043451">
                  <a:extLst>
                    <a:ext uri="{9D8B030D-6E8A-4147-A177-3AD203B41FA5}">
                      <a16:colId xmlns:a16="http://schemas.microsoft.com/office/drawing/2014/main" val="724097366"/>
                    </a:ext>
                  </a:extLst>
                </a:gridCol>
                <a:gridCol w="2137895">
                  <a:extLst>
                    <a:ext uri="{9D8B030D-6E8A-4147-A177-3AD203B41FA5}">
                      <a16:colId xmlns:a16="http://schemas.microsoft.com/office/drawing/2014/main" val="1166228893"/>
                    </a:ext>
                  </a:extLst>
                </a:gridCol>
                <a:gridCol w="2133854">
                  <a:extLst>
                    <a:ext uri="{9D8B030D-6E8A-4147-A177-3AD203B41FA5}">
                      <a16:colId xmlns:a16="http://schemas.microsoft.com/office/drawing/2014/main" val="1506020823"/>
                    </a:ext>
                  </a:extLst>
                </a:gridCol>
              </a:tblGrid>
              <a:tr h="370773">
                <a:tc gridSpan="4">
                  <a:txBody>
                    <a:bodyPr/>
                    <a:lstStyle/>
                    <a:p>
                      <a:r>
                        <a:rPr lang="en-US" sz="1200" dirty="0" smtClean="0"/>
                        <a:t>7.0 Technology and Telecom Setup</a:t>
                      </a:r>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217702697"/>
                  </a:ext>
                </a:extLst>
              </a:tr>
              <a:tr h="370773">
                <a:tc>
                  <a:txBody>
                    <a:bodyPr/>
                    <a:lstStyle/>
                    <a:p>
                      <a:pPr algn="ctr"/>
                      <a:r>
                        <a:rPr lang="en-US" sz="1200" b="1" dirty="0" smtClean="0"/>
                        <a:t>Criteria</a:t>
                      </a:r>
                      <a:endParaRPr lang="en-US" sz="1200" b="1" dirty="0"/>
                    </a:p>
                  </a:txBody>
                  <a:tcPr anchor="ctr"/>
                </a:tc>
                <a:tc>
                  <a:txBody>
                    <a:bodyPr/>
                    <a:lstStyle/>
                    <a:p>
                      <a:pPr algn="ctr"/>
                      <a:r>
                        <a:rPr lang="en-US" sz="1200" b="1" dirty="0" smtClean="0"/>
                        <a:t>Owner</a:t>
                      </a:r>
                      <a:endParaRPr lang="en-US" sz="1200" b="1" dirty="0"/>
                    </a:p>
                  </a:txBody>
                  <a:tcPr anchor="ctr"/>
                </a:tc>
                <a:tc>
                  <a:txBody>
                    <a:bodyPr/>
                    <a:lstStyle/>
                    <a:p>
                      <a:pPr algn="ctr"/>
                      <a:r>
                        <a:rPr lang="en-US" sz="1200" b="1" dirty="0" smtClean="0"/>
                        <a:t>Status</a:t>
                      </a:r>
                      <a:endParaRPr lang="en-US" sz="1200" b="1" dirty="0"/>
                    </a:p>
                  </a:txBody>
                  <a:tcPr anchor="ctr"/>
                </a:tc>
                <a:tc>
                  <a:txBody>
                    <a:bodyPr/>
                    <a:lstStyle/>
                    <a:p>
                      <a:pPr algn="ctr"/>
                      <a:r>
                        <a:rPr lang="en-US" sz="1200" b="1" dirty="0" smtClean="0"/>
                        <a:t>Evidence</a:t>
                      </a:r>
                      <a:endParaRPr lang="en-US" sz="1200" b="1" dirty="0"/>
                    </a:p>
                  </a:txBody>
                  <a:tcPr anchor="ctr"/>
                </a:tc>
                <a:tc>
                  <a:txBody>
                    <a:bodyPr/>
                    <a:lstStyle/>
                    <a:p>
                      <a:pPr algn="ctr"/>
                      <a:r>
                        <a:rPr lang="en-US" sz="1200" b="1" dirty="0" smtClean="0"/>
                        <a:t>Remarks</a:t>
                      </a:r>
                      <a:endParaRPr lang="en-US" sz="1200" b="1" dirty="0"/>
                    </a:p>
                  </a:txBody>
                  <a:tcPr anchor="ctr"/>
                </a:tc>
                <a:tc>
                  <a:txBody>
                    <a:bodyPr/>
                    <a:lstStyle/>
                    <a:p>
                      <a:pPr algn="ctr"/>
                      <a:r>
                        <a:rPr lang="en-US" sz="1200" b="1" dirty="0" smtClean="0"/>
                        <a:t>Remarks </a:t>
                      </a:r>
                      <a:endParaRPr lang="en-US" sz="1200" b="1" dirty="0"/>
                    </a:p>
                  </a:txBody>
                  <a:tcPr anchor="ctr"/>
                </a:tc>
                <a:extLst>
                  <a:ext uri="{0D108BD9-81ED-4DB2-BD59-A6C34878D82A}">
                    <a16:rowId xmlns:a16="http://schemas.microsoft.com/office/drawing/2014/main" val="1214264107"/>
                  </a:ext>
                </a:extLst>
              </a:tr>
              <a:tr h="601152">
                <a:tc>
                  <a:txBody>
                    <a:bodyPr/>
                    <a:lstStyle/>
                    <a:p>
                      <a:pPr algn="l" fontAlgn="ctr"/>
                      <a:r>
                        <a:rPr lang="en-US" sz="1100" b="0" i="0" u="none" strike="noStrike">
                          <a:solidFill>
                            <a:srgbClr val="000000"/>
                          </a:solidFill>
                          <a:effectLst/>
                          <a:latin typeface="Calibri" panose="020F0502020204030204" pitchFamily="34" charset="0"/>
                        </a:rPr>
                        <a:t>User IDs created and tested for users as required</a:t>
                      </a:r>
                    </a:p>
                  </a:txBody>
                  <a:tcPr marL="9525" marR="9525" marT="9525" marB="0" anchor="ctr"/>
                </a:tc>
                <a:tc>
                  <a:txBody>
                    <a:bodyPr/>
                    <a:lstStyle/>
                    <a:p>
                      <a:pPr algn="ctr" fontAlgn="ctr"/>
                      <a:r>
                        <a:rPr lang="en-US" sz="1100" b="0" i="0" u="none" strike="noStrike" dirty="0" smtClean="0">
                          <a:solidFill>
                            <a:srgbClr val="000000"/>
                          </a:solidFill>
                          <a:effectLst/>
                          <a:latin typeface="Calibri" panose="020F0502020204030204" pitchFamily="34" charset="0"/>
                        </a:rPr>
                        <a:t>EXL</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smtClean="0">
                          <a:solidFill>
                            <a:schemeClr val="accent6"/>
                          </a:solidFill>
                          <a:effectLst/>
                          <a:latin typeface="Calibri" panose="020F0502020204030204" pitchFamily="34" charset="0"/>
                        </a:rPr>
                        <a:t>C</a:t>
                      </a:r>
                      <a:r>
                        <a:rPr lang="en-US" sz="1100" b="1" i="0" u="none" strike="noStrike" kern="1200" dirty="0" smtClean="0">
                          <a:solidFill>
                            <a:schemeClr val="accent6"/>
                          </a:solidFill>
                          <a:effectLst/>
                          <a:latin typeface="Calibri" panose="020F0502020204030204" pitchFamily="34" charset="0"/>
                          <a:ea typeface="+mn-ea"/>
                          <a:cs typeface="+mn-cs"/>
                        </a:rPr>
                        <a:t>om</a:t>
                      </a:r>
                      <a:r>
                        <a:rPr lang="en-US" sz="1100" b="1" i="0" u="none" strike="noStrike" kern="1200" dirty="0" smtClean="0">
                          <a:solidFill>
                            <a:srgbClr val="00B050"/>
                          </a:solidFill>
                          <a:effectLst/>
                          <a:latin typeface="Calibri" panose="020F0502020204030204" pitchFamily="34" charset="0"/>
                          <a:ea typeface="+mn-ea"/>
                          <a:cs typeface="+mn-cs"/>
                        </a:rPr>
                        <a:t>pleted</a:t>
                      </a:r>
                      <a:r>
                        <a:rPr lang="en-US" sz="1100" b="1" i="0" u="none" strike="noStrike" dirty="0" smtClean="0">
                          <a:solidFill>
                            <a:srgbClr val="FFC000"/>
                          </a:solidFill>
                          <a:effectLst/>
                          <a:latin typeface="Calibri" panose="020F0502020204030204" pitchFamily="34" charset="0"/>
                        </a:rPr>
                        <a:t> </a:t>
                      </a:r>
                      <a:endParaRPr lang="en-US" sz="1100" b="1" i="0" u="none" strike="noStrike" dirty="0">
                        <a:solidFill>
                          <a:srgbClr val="FFC000"/>
                        </a:solidFill>
                        <a:effectLst/>
                        <a:latin typeface="Calibri" panose="020F0502020204030204" pitchFamily="34" charset="0"/>
                      </a:endParaRP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Confirmation on user id creation and testing</a:t>
                      </a:r>
                    </a:p>
                  </a:txBody>
                  <a:tcPr marL="0" marR="0" marT="0" marB="0" anchor="ctr"/>
                </a:tc>
                <a:tc>
                  <a:txBody>
                    <a:bodyPr/>
                    <a:lstStyle/>
                    <a:p>
                      <a:pPr marL="0" algn="l"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In-progress, to be completed before KT commencement</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In-progress, to be completed before KT commencement</a:t>
                      </a:r>
                    </a:p>
                  </a:txBody>
                  <a:tcPr marL="0" marR="0" marT="0" marB="0" anchor="ctr"/>
                </a:tc>
                <a:extLst>
                  <a:ext uri="{0D108BD9-81ED-4DB2-BD59-A6C34878D82A}">
                    <a16:rowId xmlns:a16="http://schemas.microsoft.com/office/drawing/2014/main" val="676819548"/>
                  </a:ext>
                </a:extLst>
              </a:tr>
              <a:tr h="1132918">
                <a:tc>
                  <a:txBody>
                    <a:bodyPr/>
                    <a:lstStyle/>
                    <a:p>
                      <a:pPr algn="l" fontAlgn="ctr"/>
                      <a:r>
                        <a:rPr lang="en-US" sz="1100" b="0" i="0" u="none" strike="noStrike" dirty="0">
                          <a:solidFill>
                            <a:srgbClr val="000000"/>
                          </a:solidFill>
                          <a:effectLst/>
                          <a:latin typeface="Calibri" panose="020F0502020204030204" pitchFamily="34" charset="0"/>
                        </a:rPr>
                        <a:t>Access to client application remotely</a:t>
                      </a:r>
                    </a:p>
                  </a:txBody>
                  <a:tcPr marL="9525" marR="9525" marT="9525" marB="0" anchor="ctr"/>
                </a:tc>
                <a:tc>
                  <a:txBody>
                    <a:bodyPr/>
                    <a:lstStyle/>
                    <a:p>
                      <a:pPr algn="ctr" fontAlgn="ctr"/>
                      <a:r>
                        <a:rPr lang="en-US" sz="1100" b="0" i="0" u="none" strike="noStrike" dirty="0" smtClean="0">
                          <a:solidFill>
                            <a:srgbClr val="000000"/>
                          </a:solidFill>
                          <a:effectLst/>
                          <a:latin typeface="Calibri" panose="020F0502020204030204" pitchFamily="34" charset="0"/>
                        </a:rPr>
                        <a:t>EXL</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FFC000"/>
                          </a:solidFill>
                          <a:effectLst/>
                          <a:latin typeface="Calibri" panose="020F0502020204030204" pitchFamily="34" charset="0"/>
                        </a:rPr>
                        <a:t>Pending</a:t>
                      </a: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Confirmation from technology teams</a:t>
                      </a: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panose="020F0502020204030204" pitchFamily="34" charset="0"/>
                          <a:ea typeface="+mn-ea"/>
                          <a:cs typeface="+mn-cs"/>
                        </a:rPr>
                        <a:t>Access mapping under-way, publishing and testing expected to be completed in</a:t>
                      </a:r>
                      <a:r>
                        <a:rPr lang="en-US" sz="1100" b="0" i="0" u="none" strike="noStrike" kern="1200" baseline="0" dirty="0" smtClean="0">
                          <a:solidFill>
                            <a:srgbClr val="000000"/>
                          </a:solidFill>
                          <a:effectLst/>
                          <a:latin typeface="Calibri" panose="020F0502020204030204" pitchFamily="34" charset="0"/>
                          <a:ea typeface="+mn-ea"/>
                          <a:cs typeface="+mn-cs"/>
                        </a:rPr>
                        <a:t> the week of 10/26</a:t>
                      </a:r>
                      <a:endParaRPr lang="en-US" sz="1100" b="0" i="0" u="none" strike="noStrike" kern="1200" dirty="0" smtClean="0">
                        <a:solidFill>
                          <a:srgbClr val="000000"/>
                        </a:solidFill>
                        <a:effectLst/>
                        <a:latin typeface="Calibri" panose="020F0502020204030204" pitchFamily="34" charset="0"/>
                        <a:ea typeface="+mn-ea"/>
                        <a:cs typeface="+mn-cs"/>
                      </a:endParaRPr>
                    </a:p>
                    <a:p>
                      <a:pPr algn="l" fontAlgn="ctr"/>
                      <a:endParaRPr lang="en-US" sz="1100" b="0" i="0" u="none" strike="noStrike" kern="1200" dirty="0" smtClean="0">
                        <a:solidFill>
                          <a:srgbClr val="000000"/>
                        </a:solidFill>
                        <a:effectLst/>
                        <a:latin typeface="Calibri" panose="020F0502020204030204" pitchFamily="34" charset="0"/>
                        <a:ea typeface="+mn-ea"/>
                        <a:cs typeface="+mn-cs"/>
                      </a:endParaRPr>
                    </a:p>
                  </a:txBody>
                  <a:tcPr marL="0" marR="0" marT="0" marB="0" anchor="ctr"/>
                </a:tc>
                <a:tc>
                  <a:txBody>
                    <a:bodyPr/>
                    <a:lstStyle/>
                    <a:p>
                      <a:pPr algn="l" fontAlgn="ctr"/>
                      <a:r>
                        <a:rPr lang="en-US" sz="1100" b="0" i="0" u="none" strike="noStrike" kern="1200" dirty="0" smtClean="0">
                          <a:solidFill>
                            <a:srgbClr val="000000"/>
                          </a:solidFill>
                          <a:effectLst/>
                          <a:latin typeface="Calibri" panose="020F0502020204030204" pitchFamily="34" charset="0"/>
                          <a:ea typeface="+mn-ea"/>
                          <a:cs typeface="+mn-cs"/>
                        </a:rPr>
                        <a:t>Access mapping completed, publishing and testing expected to be completed by 10/23</a:t>
                      </a:r>
                      <a:r>
                        <a:rPr lang="en-US" sz="1100" b="0" i="0" u="none" strike="noStrike" kern="1200" baseline="0" dirty="0" smtClean="0">
                          <a:solidFill>
                            <a:srgbClr val="000000"/>
                          </a:solidFill>
                          <a:effectLst/>
                          <a:latin typeface="Calibri" panose="020F0502020204030204" pitchFamily="34" charset="0"/>
                          <a:ea typeface="+mn-ea"/>
                          <a:cs typeface="+mn-cs"/>
                        </a:rPr>
                        <a:t> &amp; 10/26</a:t>
                      </a:r>
                      <a:endParaRPr lang="en-US" sz="1100" b="0" i="0" u="none" strike="noStrike" kern="1200" dirty="0" smtClean="0">
                        <a:solidFill>
                          <a:srgbClr val="000000"/>
                        </a:solidFill>
                        <a:effectLst/>
                        <a:latin typeface="Calibri" panose="020F0502020204030204" pitchFamily="34" charset="0"/>
                        <a:ea typeface="+mn-ea"/>
                        <a:cs typeface="+mn-cs"/>
                      </a:endParaRPr>
                    </a:p>
                    <a:p>
                      <a:pPr algn="l" fontAlgn="ctr"/>
                      <a:endParaRPr lang="en-US" sz="1100" b="0" i="0" u="none" strike="noStrike" kern="1200" dirty="0">
                        <a:solidFill>
                          <a:srgbClr val="000000"/>
                        </a:solidFill>
                        <a:effectLst/>
                        <a:latin typeface="Calibri" panose="020F0502020204030204" pitchFamily="34" charset="0"/>
                        <a:ea typeface="+mn-ea"/>
                        <a:cs typeface="+mn-cs"/>
                      </a:endParaRPr>
                    </a:p>
                  </a:txBody>
                  <a:tcPr marL="0" marR="0" marT="0" marB="0" anchor="ctr"/>
                </a:tc>
                <a:extLst>
                  <a:ext uri="{0D108BD9-81ED-4DB2-BD59-A6C34878D82A}">
                    <a16:rowId xmlns:a16="http://schemas.microsoft.com/office/drawing/2014/main" val="399072537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2521"/>
              </p:ext>
            </p:extLst>
          </p:nvPr>
        </p:nvGraphicFramePr>
        <p:xfrm>
          <a:off x="193621" y="3472187"/>
          <a:ext cx="11574819" cy="2110466"/>
        </p:xfrm>
        <a:graphic>
          <a:graphicData uri="http://schemas.openxmlformats.org/drawingml/2006/table">
            <a:tbl>
              <a:tblPr firstRow="1" bandRow="1">
                <a:tableStyleId>{5C22544A-7EE6-4342-B048-85BDC9FD1C3A}</a:tableStyleId>
              </a:tblPr>
              <a:tblGrid>
                <a:gridCol w="2635535">
                  <a:extLst>
                    <a:ext uri="{9D8B030D-6E8A-4147-A177-3AD203B41FA5}">
                      <a16:colId xmlns:a16="http://schemas.microsoft.com/office/drawing/2014/main" val="2945884697"/>
                    </a:ext>
                  </a:extLst>
                </a:gridCol>
                <a:gridCol w="696036">
                  <a:extLst>
                    <a:ext uri="{9D8B030D-6E8A-4147-A177-3AD203B41FA5}">
                      <a16:colId xmlns:a16="http://schemas.microsoft.com/office/drawing/2014/main" val="4256787769"/>
                    </a:ext>
                  </a:extLst>
                </a:gridCol>
                <a:gridCol w="928048">
                  <a:extLst>
                    <a:ext uri="{9D8B030D-6E8A-4147-A177-3AD203B41FA5}">
                      <a16:colId xmlns:a16="http://schemas.microsoft.com/office/drawing/2014/main" val="718994223"/>
                    </a:ext>
                  </a:extLst>
                </a:gridCol>
                <a:gridCol w="3043451">
                  <a:extLst>
                    <a:ext uri="{9D8B030D-6E8A-4147-A177-3AD203B41FA5}">
                      <a16:colId xmlns:a16="http://schemas.microsoft.com/office/drawing/2014/main" val="724097366"/>
                    </a:ext>
                  </a:extLst>
                </a:gridCol>
                <a:gridCol w="2137895">
                  <a:extLst>
                    <a:ext uri="{9D8B030D-6E8A-4147-A177-3AD203B41FA5}">
                      <a16:colId xmlns:a16="http://schemas.microsoft.com/office/drawing/2014/main" val="1166228893"/>
                    </a:ext>
                  </a:extLst>
                </a:gridCol>
                <a:gridCol w="2133854">
                  <a:extLst>
                    <a:ext uri="{9D8B030D-6E8A-4147-A177-3AD203B41FA5}">
                      <a16:colId xmlns:a16="http://schemas.microsoft.com/office/drawing/2014/main" val="1506020823"/>
                    </a:ext>
                  </a:extLst>
                </a:gridCol>
              </a:tblGrid>
              <a:tr h="371764">
                <a:tc gridSpan="4">
                  <a:txBody>
                    <a:bodyPr/>
                    <a:lstStyle/>
                    <a:p>
                      <a:r>
                        <a:rPr lang="en-US" sz="1200" dirty="0" smtClean="0"/>
                        <a:t>8.0 Facility Setup</a:t>
                      </a:r>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pPr algn="ctr"/>
                      <a:r>
                        <a:rPr lang="en-US" sz="1200" b="1" dirty="0" smtClean="0">
                          <a:solidFill>
                            <a:schemeClr val="tx1"/>
                          </a:solidFill>
                        </a:rPr>
                        <a:t>General</a:t>
                      </a:r>
                      <a:r>
                        <a:rPr lang="en-US" sz="1200" b="1" baseline="0" dirty="0" smtClean="0">
                          <a:solidFill>
                            <a:schemeClr val="tx1"/>
                          </a:solidFill>
                        </a:rPr>
                        <a:t> Ledger </a:t>
                      </a:r>
                      <a:endParaRPr lang="en-US" sz="1200" b="1" dirty="0">
                        <a:solidFill>
                          <a:schemeClr val="tx1"/>
                        </a:solidFill>
                      </a:endParaRPr>
                    </a:p>
                  </a:txBody>
                  <a:tcPr anchor="ctr">
                    <a:solidFill>
                      <a:srgbClr val="00B050"/>
                    </a:solidFill>
                  </a:tcPr>
                </a:tc>
                <a:tc>
                  <a:txBody>
                    <a:bodyPr/>
                    <a:lstStyle/>
                    <a:p>
                      <a:pPr algn="ctr"/>
                      <a:r>
                        <a:rPr lang="en-US" sz="1200" b="1" dirty="0" smtClean="0">
                          <a:solidFill>
                            <a:schemeClr val="tx1"/>
                          </a:solidFill>
                        </a:rPr>
                        <a:t>AP&amp;TE</a:t>
                      </a:r>
                      <a:endParaRPr lang="en-US" sz="1200" b="1" dirty="0">
                        <a:solidFill>
                          <a:schemeClr val="tx1"/>
                        </a:solidFill>
                      </a:endParaRPr>
                    </a:p>
                  </a:txBody>
                  <a:tcPr anchor="ctr">
                    <a:solidFill>
                      <a:srgbClr val="00B050"/>
                    </a:solidFill>
                  </a:tcPr>
                </a:tc>
                <a:extLst>
                  <a:ext uri="{0D108BD9-81ED-4DB2-BD59-A6C34878D82A}">
                    <a16:rowId xmlns:a16="http://schemas.microsoft.com/office/drawing/2014/main" val="2217702697"/>
                  </a:ext>
                </a:extLst>
              </a:tr>
              <a:tr h="602758">
                <a:tc>
                  <a:txBody>
                    <a:bodyPr/>
                    <a:lstStyle/>
                    <a:p>
                      <a:pPr algn="l" fontAlgn="ctr"/>
                      <a:r>
                        <a:rPr lang="en-US" sz="1100" b="0" i="0" u="none" strike="noStrike" dirty="0">
                          <a:solidFill>
                            <a:srgbClr val="000000"/>
                          </a:solidFill>
                          <a:effectLst/>
                          <a:latin typeface="Calibri" panose="020F0502020204030204" pitchFamily="34" charset="0"/>
                        </a:rPr>
                        <a:t>Space / Training Room identified at EXL location</a:t>
                      </a:r>
                    </a:p>
                  </a:txBody>
                  <a:tcPr marL="0" marR="0" marT="0" marB="0" anchor="ctr"/>
                </a:tc>
                <a:tc>
                  <a:txBody>
                    <a:bodyPr/>
                    <a:lstStyle/>
                    <a:p>
                      <a:pPr algn="ctr" fontAlgn="ctr"/>
                      <a:r>
                        <a:rPr lang="en-US" sz="1100" b="0" i="0" u="none" strike="noStrike" dirty="0" smtClean="0">
                          <a:solidFill>
                            <a:srgbClr val="000000"/>
                          </a:solidFill>
                          <a:effectLst/>
                          <a:latin typeface="Calibri" panose="020F0502020204030204" pitchFamily="34" charset="0"/>
                        </a:rPr>
                        <a:t>EXL</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smtClean="0">
                          <a:solidFill>
                            <a:schemeClr val="tx1"/>
                          </a:solidFill>
                          <a:effectLst/>
                          <a:latin typeface="Calibri" panose="020F0502020204030204" pitchFamily="34" charset="0"/>
                        </a:rPr>
                        <a:t>NA</a:t>
                      </a:r>
                      <a:endParaRPr lang="en-US" sz="1100" b="1" i="0" u="none" strike="noStrike" dirty="0">
                        <a:solidFill>
                          <a:schemeClr val="tx1"/>
                        </a:solidFill>
                        <a:effectLst/>
                        <a:latin typeface="Calibri" panose="020F0502020204030204" pitchFamily="34" charset="0"/>
                      </a:endParaRP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Confirmation on space.</a:t>
                      </a:r>
                    </a:p>
                  </a:txBody>
                  <a:tcPr marL="0" marR="0" marT="0" marB="0" anchor="ctr"/>
                </a:tc>
                <a:tc>
                  <a:txBody>
                    <a:bodyPr/>
                    <a:lstStyle/>
                    <a:p>
                      <a:pPr algn="l" fontAlgn="ctr"/>
                      <a:r>
                        <a:rPr lang="en-US" sz="1100" b="0" i="0" u="none" strike="noStrike" kern="1200" dirty="0" smtClean="0">
                          <a:solidFill>
                            <a:srgbClr val="000000"/>
                          </a:solidFill>
                          <a:effectLst/>
                          <a:latin typeface="Calibri" panose="020F0502020204030204" pitchFamily="34" charset="0"/>
                          <a:ea typeface="+mn-ea"/>
                          <a:cs typeface="+mn-cs"/>
                        </a:rPr>
                        <a:t>Training to be conducted</a:t>
                      </a:r>
                      <a:r>
                        <a:rPr lang="en-US" sz="1100" b="0" i="0" u="none" strike="noStrike" kern="1200" baseline="0" dirty="0" smtClean="0">
                          <a:solidFill>
                            <a:srgbClr val="000000"/>
                          </a:solidFill>
                          <a:effectLst/>
                          <a:latin typeface="Calibri" panose="020F0502020204030204" pitchFamily="34" charset="0"/>
                          <a:ea typeface="+mn-ea"/>
                          <a:cs typeface="+mn-cs"/>
                        </a:rPr>
                        <a:t> remotely</a:t>
                      </a:r>
                      <a:r>
                        <a:rPr lang="en-US" sz="1100" b="0" i="0" u="none" strike="noStrike" kern="1200" dirty="0" smtClean="0">
                          <a:solidFill>
                            <a:srgbClr val="000000"/>
                          </a:solidFill>
                          <a:effectLst/>
                          <a:latin typeface="Calibri" panose="020F0502020204030204" pitchFamily="34" charset="0"/>
                          <a:ea typeface="+mn-ea"/>
                          <a:cs typeface="+mn-cs"/>
                        </a:rPr>
                        <a:t> due</a:t>
                      </a:r>
                      <a:r>
                        <a:rPr lang="en-US" sz="1100" b="0" i="0" u="none" strike="noStrike" kern="1200" baseline="0" dirty="0" smtClean="0">
                          <a:solidFill>
                            <a:srgbClr val="000000"/>
                          </a:solidFill>
                          <a:effectLst/>
                          <a:latin typeface="Calibri" panose="020F0502020204030204" pitchFamily="34" charset="0"/>
                          <a:ea typeface="+mn-ea"/>
                          <a:cs typeface="+mn-cs"/>
                        </a:rPr>
                        <a:t> to</a:t>
                      </a:r>
                      <a:r>
                        <a:rPr lang="en-US" sz="1100" b="0" i="0" u="none" strike="noStrike" kern="1200" dirty="0" smtClean="0">
                          <a:solidFill>
                            <a:srgbClr val="000000"/>
                          </a:solidFill>
                          <a:effectLst/>
                          <a:latin typeface="Calibri" panose="020F0502020204030204" pitchFamily="34" charset="0"/>
                          <a:ea typeface="+mn-ea"/>
                          <a:cs typeface="+mn-cs"/>
                        </a:rPr>
                        <a:t> WFH</a:t>
                      </a:r>
                      <a:endParaRPr lang="en-US" sz="1100" b="0" i="0" u="none" strike="noStrike" kern="1200" dirty="0">
                        <a:solidFill>
                          <a:srgbClr val="000000"/>
                        </a:solidFill>
                        <a:effectLst/>
                        <a:latin typeface="Calibri" panose="020F0502020204030204" pitchFamily="34" charset="0"/>
                        <a:ea typeface="+mn-ea"/>
                        <a:cs typeface="+mn-cs"/>
                      </a:endParaRPr>
                    </a:p>
                  </a:txBody>
                  <a:tcPr marL="0" marR="0" marT="0" marB="0" anchor="ctr"/>
                </a:tc>
                <a:tc>
                  <a:txBody>
                    <a:bodyPr/>
                    <a:lstStyle/>
                    <a:p>
                      <a:pPr algn="l" fontAlgn="ctr"/>
                      <a:r>
                        <a:rPr lang="en-US" sz="1100" b="0" i="0" u="none" strike="noStrike" kern="1200" dirty="0" smtClean="0">
                          <a:solidFill>
                            <a:srgbClr val="000000"/>
                          </a:solidFill>
                          <a:effectLst/>
                          <a:latin typeface="Calibri" panose="020F0502020204030204" pitchFamily="34" charset="0"/>
                          <a:ea typeface="+mn-ea"/>
                          <a:cs typeface="+mn-cs"/>
                        </a:rPr>
                        <a:t>Training to be conducted</a:t>
                      </a:r>
                      <a:r>
                        <a:rPr lang="en-US" sz="1100" b="0" i="0" u="none" strike="noStrike" kern="1200" baseline="0" dirty="0" smtClean="0">
                          <a:solidFill>
                            <a:srgbClr val="000000"/>
                          </a:solidFill>
                          <a:effectLst/>
                          <a:latin typeface="Calibri" panose="020F0502020204030204" pitchFamily="34" charset="0"/>
                          <a:ea typeface="+mn-ea"/>
                          <a:cs typeface="+mn-cs"/>
                        </a:rPr>
                        <a:t> remotely</a:t>
                      </a:r>
                      <a:r>
                        <a:rPr lang="en-US" sz="1100" b="0" i="0" u="none" strike="noStrike" kern="1200" dirty="0" smtClean="0">
                          <a:solidFill>
                            <a:srgbClr val="000000"/>
                          </a:solidFill>
                          <a:effectLst/>
                          <a:latin typeface="Calibri" panose="020F0502020204030204" pitchFamily="34" charset="0"/>
                          <a:ea typeface="+mn-ea"/>
                          <a:cs typeface="+mn-cs"/>
                        </a:rPr>
                        <a:t> due</a:t>
                      </a:r>
                      <a:r>
                        <a:rPr lang="en-US" sz="1100" b="0" i="0" u="none" strike="noStrike" kern="1200" baseline="0" dirty="0" smtClean="0">
                          <a:solidFill>
                            <a:srgbClr val="000000"/>
                          </a:solidFill>
                          <a:effectLst/>
                          <a:latin typeface="Calibri" panose="020F0502020204030204" pitchFamily="34" charset="0"/>
                          <a:ea typeface="+mn-ea"/>
                          <a:cs typeface="+mn-cs"/>
                        </a:rPr>
                        <a:t> to</a:t>
                      </a:r>
                      <a:r>
                        <a:rPr lang="en-US" sz="1100" b="0" i="0" u="none" strike="noStrike" kern="1200" dirty="0" smtClean="0">
                          <a:solidFill>
                            <a:srgbClr val="000000"/>
                          </a:solidFill>
                          <a:effectLst/>
                          <a:latin typeface="Calibri" panose="020F0502020204030204" pitchFamily="34" charset="0"/>
                          <a:ea typeface="+mn-ea"/>
                          <a:cs typeface="+mn-cs"/>
                        </a:rPr>
                        <a:t> WFH</a:t>
                      </a:r>
                      <a:endParaRPr lang="en-US" sz="1100" b="0" i="0" u="none" strike="noStrike" kern="1200" dirty="0">
                        <a:solidFill>
                          <a:srgbClr val="000000"/>
                        </a:solidFill>
                        <a:effectLst/>
                        <a:latin typeface="Calibri" panose="020F0502020204030204" pitchFamily="34" charset="0"/>
                        <a:ea typeface="+mn-ea"/>
                        <a:cs typeface="+mn-cs"/>
                      </a:endParaRPr>
                    </a:p>
                  </a:txBody>
                  <a:tcPr marL="0" marR="0" marT="0" marB="0" anchor="ctr"/>
                </a:tc>
                <a:extLst>
                  <a:ext uri="{0D108BD9-81ED-4DB2-BD59-A6C34878D82A}">
                    <a16:rowId xmlns:a16="http://schemas.microsoft.com/office/drawing/2014/main" val="676819548"/>
                  </a:ext>
                </a:extLst>
              </a:tr>
              <a:tr h="1135944">
                <a:tc>
                  <a:txBody>
                    <a:bodyPr/>
                    <a:lstStyle/>
                    <a:p>
                      <a:pPr algn="l" fontAlgn="ctr"/>
                      <a:r>
                        <a:rPr lang="en-US" sz="1100" b="0" i="0" u="none" strike="noStrike" dirty="0">
                          <a:solidFill>
                            <a:srgbClr val="000000"/>
                          </a:solidFill>
                          <a:effectLst/>
                          <a:latin typeface="Calibri" panose="020F0502020204030204" pitchFamily="34" charset="0"/>
                        </a:rPr>
                        <a:t>Workstations installed as necessary</a:t>
                      </a:r>
                    </a:p>
                  </a:txBody>
                  <a:tcPr marL="0" marR="0" marT="0" marB="0" anchor="ctr"/>
                </a:tc>
                <a:tc>
                  <a:txBody>
                    <a:bodyPr/>
                    <a:lstStyle/>
                    <a:p>
                      <a:pPr algn="ctr" fontAlgn="ctr"/>
                      <a:r>
                        <a:rPr lang="en-US" sz="1100" b="0" i="0" u="none" strike="noStrike" dirty="0" smtClean="0">
                          <a:solidFill>
                            <a:srgbClr val="000000"/>
                          </a:solidFill>
                          <a:effectLst/>
                          <a:latin typeface="Calibri" panose="020F0502020204030204" pitchFamily="34" charset="0"/>
                        </a:rPr>
                        <a:t>EXL</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smtClean="0">
                          <a:solidFill>
                            <a:srgbClr val="00B050"/>
                          </a:solidFill>
                          <a:effectLst/>
                          <a:latin typeface="Calibri" panose="020F0502020204030204" pitchFamily="34" charset="0"/>
                        </a:rPr>
                        <a:t>Completed</a:t>
                      </a:r>
                      <a:endParaRPr lang="en-US" sz="1100" b="1" i="0" u="none" strike="noStrike" dirty="0">
                        <a:solidFill>
                          <a:srgbClr val="00B050"/>
                        </a:solidFill>
                        <a:effectLst/>
                        <a:latin typeface="Calibri" panose="020F0502020204030204" pitchFamily="34" charset="0"/>
                      </a:endParaRPr>
                    </a:p>
                  </a:txBody>
                  <a:tcPr marL="0" marR="0" marT="0" marB="0" anchor="ctr"/>
                </a:tc>
                <a:tc>
                  <a:txBody>
                    <a:bodyPr/>
                    <a:lstStyle/>
                    <a:p>
                      <a:pPr algn="l" fontAlgn="ctr"/>
                      <a:r>
                        <a:rPr lang="en-US" sz="1100" b="0" i="0" u="none" strike="noStrike" dirty="0">
                          <a:solidFill>
                            <a:srgbClr val="000000"/>
                          </a:solidFill>
                          <a:effectLst/>
                          <a:latin typeface="Calibri" panose="020F0502020204030204" pitchFamily="34" charset="0"/>
                        </a:rPr>
                        <a:t>Confirmation email.</a:t>
                      </a:r>
                    </a:p>
                  </a:txBody>
                  <a:tcPr marL="0" marR="0" marT="0" marB="0" anchor="ctr"/>
                </a:tc>
                <a:tc>
                  <a:txBody>
                    <a:bodyPr/>
                    <a:lstStyle/>
                    <a:p>
                      <a:pPr marL="0" algn="l" defTabSz="914400" rtl="0" eaLnBrk="1" fontAlgn="ctr" latinLnBrk="0" hangingPunct="1"/>
                      <a:r>
                        <a:rPr lang="en-US" sz="1100" b="0" i="0" u="none" strike="noStrike" kern="1200" dirty="0" smtClean="0">
                          <a:solidFill>
                            <a:srgbClr val="000000"/>
                          </a:solidFill>
                          <a:effectLst/>
                          <a:latin typeface="Calibri" panose="020F0502020204030204" pitchFamily="34" charset="0"/>
                          <a:ea typeface="+mn-ea"/>
                          <a:cs typeface="+mn-cs"/>
                        </a:rPr>
                        <a:t>Workstations have </a:t>
                      </a:r>
                      <a:r>
                        <a:rPr lang="en-US" sz="1100" b="0" i="0" u="none" strike="noStrike" kern="1200" dirty="0">
                          <a:solidFill>
                            <a:srgbClr val="000000"/>
                          </a:solidFill>
                          <a:effectLst/>
                          <a:latin typeface="Calibri" panose="020F0502020204030204" pitchFamily="34" charset="0"/>
                          <a:ea typeface="+mn-ea"/>
                          <a:cs typeface="+mn-cs"/>
                        </a:rPr>
                        <a:t>been issued to all </a:t>
                      </a:r>
                      <a:r>
                        <a:rPr lang="en-US" sz="1100" b="0" i="0" u="none" strike="noStrike" kern="1200" dirty="0" smtClean="0">
                          <a:solidFill>
                            <a:srgbClr val="000000"/>
                          </a:solidFill>
                          <a:effectLst/>
                          <a:latin typeface="Calibri" panose="020F0502020204030204" pitchFamily="34" charset="0"/>
                          <a:ea typeface="+mn-ea"/>
                          <a:cs typeface="+mn-cs"/>
                        </a:rPr>
                        <a:t>resources</a:t>
                      </a:r>
                      <a:endParaRPr lang="en-US" sz="1100" b="0" i="0" u="none" strike="noStrike" kern="1200" dirty="0">
                        <a:solidFill>
                          <a:srgbClr val="000000"/>
                        </a:solidFill>
                        <a:effectLst/>
                        <a:latin typeface="Calibri" panose="020F0502020204030204" pitchFamily="34" charset="0"/>
                        <a:ea typeface="+mn-ea"/>
                        <a:cs typeface="+mn-cs"/>
                      </a:endParaRPr>
                    </a:p>
                  </a:txBody>
                  <a:tcPr marL="0" marR="0" marT="0" marB="0" anchor="ctr"/>
                </a:tc>
                <a:tc>
                  <a:txBody>
                    <a:bodyPr/>
                    <a:lstStyle/>
                    <a:p>
                      <a:pPr marL="0" algn="l" defTabSz="914400" rtl="0" eaLnBrk="1" fontAlgn="ctr" latinLnBrk="0" hangingPunct="1"/>
                      <a:r>
                        <a:rPr lang="en-US" sz="1100" b="0" i="0" u="none" strike="noStrike" kern="1200" dirty="0" smtClean="0">
                          <a:solidFill>
                            <a:srgbClr val="000000"/>
                          </a:solidFill>
                          <a:effectLst/>
                          <a:latin typeface="Calibri" panose="020F0502020204030204" pitchFamily="34" charset="0"/>
                          <a:ea typeface="+mn-ea"/>
                          <a:cs typeface="+mn-cs"/>
                        </a:rPr>
                        <a:t>Workstations have </a:t>
                      </a:r>
                      <a:r>
                        <a:rPr lang="en-US" sz="1100" b="0" i="0" u="none" strike="noStrike" kern="1200" dirty="0">
                          <a:solidFill>
                            <a:srgbClr val="000000"/>
                          </a:solidFill>
                          <a:effectLst/>
                          <a:latin typeface="Calibri" panose="020F0502020204030204" pitchFamily="34" charset="0"/>
                          <a:ea typeface="+mn-ea"/>
                          <a:cs typeface="+mn-cs"/>
                        </a:rPr>
                        <a:t>been issued to all </a:t>
                      </a:r>
                      <a:r>
                        <a:rPr lang="en-US" sz="1100" b="0" i="0" u="none" strike="noStrike" kern="1200" dirty="0" smtClean="0">
                          <a:solidFill>
                            <a:srgbClr val="000000"/>
                          </a:solidFill>
                          <a:effectLst/>
                          <a:latin typeface="Calibri" panose="020F0502020204030204" pitchFamily="34" charset="0"/>
                          <a:ea typeface="+mn-ea"/>
                          <a:cs typeface="+mn-cs"/>
                        </a:rPr>
                        <a:t>resources</a:t>
                      </a:r>
                      <a:endParaRPr lang="en-US" sz="1100" b="0" i="0" u="none" strike="noStrike" kern="1200" dirty="0">
                        <a:solidFill>
                          <a:srgbClr val="000000"/>
                        </a:solidFill>
                        <a:effectLst/>
                        <a:latin typeface="Calibri" panose="020F0502020204030204" pitchFamily="34" charset="0"/>
                        <a:ea typeface="+mn-ea"/>
                        <a:cs typeface="+mn-cs"/>
                      </a:endParaRPr>
                    </a:p>
                  </a:txBody>
                  <a:tcPr marL="0" marR="0" marT="0" marB="0" anchor="ctr"/>
                </a:tc>
                <a:extLst>
                  <a:ext uri="{0D108BD9-81ED-4DB2-BD59-A6C34878D82A}">
                    <a16:rowId xmlns:a16="http://schemas.microsoft.com/office/drawing/2014/main" val="3990725370"/>
                  </a:ext>
                </a:extLst>
              </a:tr>
            </a:tbl>
          </a:graphicData>
        </a:graphic>
      </p:graphicFrame>
      <p:sp>
        <p:nvSpPr>
          <p:cNvPr id="10" name="Rounded Rectangle 9"/>
          <p:cNvSpPr/>
          <p:nvPr/>
        </p:nvSpPr>
        <p:spPr>
          <a:xfrm>
            <a:off x="193621" y="5727758"/>
            <a:ext cx="7230761" cy="349824"/>
          </a:xfrm>
          <a:prstGeom prst="roundRect">
            <a:avLst/>
          </a:prstGeom>
          <a:solidFill>
            <a:schemeClr val="bg1"/>
          </a:solid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Note</a:t>
            </a:r>
            <a:r>
              <a:rPr lang="en-US" sz="1200" dirty="0" smtClean="0">
                <a:solidFill>
                  <a:schemeClr val="tx1"/>
                </a:solidFill>
              </a:rPr>
              <a:t>:</a:t>
            </a:r>
          </a:p>
          <a:p>
            <a:pPr marL="171450" indent="-171450">
              <a:buFontTx/>
              <a:buChar char="-"/>
            </a:pPr>
            <a:r>
              <a:rPr lang="en-US" sz="1200" dirty="0" smtClean="0">
                <a:solidFill>
                  <a:schemeClr val="tx1"/>
                </a:solidFill>
              </a:rPr>
              <a:t>Additional 5 resources from FSSC to be part of the GL&amp;AP  trainings</a:t>
            </a:r>
          </a:p>
        </p:txBody>
      </p:sp>
    </p:spTree>
    <p:extLst>
      <p:ext uri="{BB962C8B-B14F-4D97-AF65-F5344CB8AC3E}">
        <p14:creationId xmlns:p14="http://schemas.microsoft.com/office/powerpoint/2010/main" val="143372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US" dirty="0" smtClean="0">
                <a:cs typeface="Calibri" panose="020F0502020204030204" pitchFamily="34" charset="0"/>
              </a:rPr>
              <a:t>Annexure </a:t>
            </a:r>
            <a:endParaRPr lang="en-US" dirty="0">
              <a:cs typeface="Calibri" panose="020F0502020204030204" pitchFamily="34" charset="0"/>
            </a:endParaRPr>
          </a:p>
        </p:txBody>
      </p:sp>
    </p:spTree>
    <p:extLst>
      <p:ext uri="{BB962C8B-B14F-4D97-AF65-F5344CB8AC3E}">
        <p14:creationId xmlns:p14="http://schemas.microsoft.com/office/powerpoint/2010/main" val="3205213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ounded Rectangle 146"/>
          <p:cNvSpPr/>
          <p:nvPr/>
        </p:nvSpPr>
        <p:spPr>
          <a:xfrm>
            <a:off x="61654" y="890337"/>
            <a:ext cx="6084071" cy="5158038"/>
          </a:xfrm>
          <a:prstGeom prst="roundRect">
            <a:avLst>
              <a:gd name="adj" fmla="val 6853"/>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ounded Rectangle 147"/>
          <p:cNvSpPr/>
          <p:nvPr/>
        </p:nvSpPr>
        <p:spPr>
          <a:xfrm>
            <a:off x="6187024" y="858735"/>
            <a:ext cx="5920984" cy="5189640"/>
          </a:xfrm>
          <a:prstGeom prst="roundRect">
            <a:avLst>
              <a:gd name="adj" fmla="val 8093"/>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ounded Rectangle 150"/>
          <p:cNvSpPr/>
          <p:nvPr/>
        </p:nvSpPr>
        <p:spPr>
          <a:xfrm>
            <a:off x="131336" y="1400015"/>
            <a:ext cx="11884414" cy="1047944"/>
          </a:xfrm>
          <a:prstGeom prst="roundRect">
            <a:avLst/>
          </a:prstGeom>
          <a:solidFill>
            <a:schemeClr val="accent1">
              <a:lumMod val="40000"/>
              <a:lumOff val="60000"/>
            </a:schemeClr>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ounded Rectangle 149"/>
          <p:cNvSpPr/>
          <p:nvPr/>
        </p:nvSpPr>
        <p:spPr>
          <a:xfrm>
            <a:off x="131335" y="2533348"/>
            <a:ext cx="11938573" cy="1675474"/>
          </a:xfrm>
          <a:prstGeom prst="roundRect">
            <a:avLst/>
          </a:prstGeom>
          <a:solidFill>
            <a:schemeClr val="accent1">
              <a:lumMod val="20000"/>
              <a:lumOff val="80000"/>
            </a:schemeClr>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Connector 135"/>
          <p:cNvCxnSpPr/>
          <p:nvPr/>
        </p:nvCxnSpPr>
        <p:spPr>
          <a:xfrm>
            <a:off x="6699264" y="2610410"/>
            <a:ext cx="0" cy="73152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37" name="Straight Connector 136"/>
          <p:cNvCxnSpPr/>
          <p:nvPr/>
        </p:nvCxnSpPr>
        <p:spPr>
          <a:xfrm>
            <a:off x="7805526" y="2617616"/>
            <a:ext cx="0" cy="752491"/>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38" name="Straight Connector 137"/>
          <p:cNvCxnSpPr/>
          <p:nvPr/>
        </p:nvCxnSpPr>
        <p:spPr>
          <a:xfrm>
            <a:off x="8779415" y="2610410"/>
            <a:ext cx="0" cy="759697"/>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39" name="Straight Connector 138"/>
          <p:cNvCxnSpPr/>
          <p:nvPr/>
        </p:nvCxnSpPr>
        <p:spPr>
          <a:xfrm>
            <a:off x="9843323" y="2610410"/>
            <a:ext cx="0" cy="132913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68" name="Straight Connector 67"/>
          <p:cNvCxnSpPr/>
          <p:nvPr/>
        </p:nvCxnSpPr>
        <p:spPr>
          <a:xfrm>
            <a:off x="5343096" y="2603409"/>
            <a:ext cx="0" cy="2489291"/>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64" name="Straight Connector 63"/>
          <p:cNvCxnSpPr/>
          <p:nvPr/>
        </p:nvCxnSpPr>
        <p:spPr>
          <a:xfrm>
            <a:off x="1875156" y="2595853"/>
            <a:ext cx="13834" cy="922125"/>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46" name="Title 3"/>
          <p:cNvSpPr txBox="1">
            <a:spLocks/>
          </p:cNvSpPr>
          <p:nvPr/>
        </p:nvSpPr>
        <p:spPr>
          <a:xfrm>
            <a:off x="323850" y="88938"/>
            <a:ext cx="6534150" cy="633798"/>
          </a:xfrm>
          <a:prstGeom prst="rect">
            <a:avLst/>
          </a:prstGeom>
          <a:ln w="12700">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7013" indent="-227013" algn="l">
              <a:lnSpc>
                <a:spcPts val="2900"/>
              </a:lnSpc>
            </a:pPr>
            <a:r>
              <a:rPr lang="en-US" sz="2300" b="1" dirty="0" smtClean="0">
                <a:solidFill>
                  <a:schemeClr val="bg1"/>
                </a:solidFill>
              </a:rPr>
              <a:t>THE TEAM - GENERAL LEDGER </a:t>
            </a:r>
            <a:endParaRPr lang="en-US" sz="2300" b="1" dirty="0">
              <a:solidFill>
                <a:prstClr val="white"/>
              </a:solidFill>
            </a:endParaRPr>
          </a:p>
        </p:txBody>
      </p:sp>
      <p:cxnSp>
        <p:nvCxnSpPr>
          <p:cNvPr id="19" name="Straight Connector 18"/>
          <p:cNvCxnSpPr/>
          <p:nvPr/>
        </p:nvCxnSpPr>
        <p:spPr>
          <a:xfrm flipV="1">
            <a:off x="501602" y="2601894"/>
            <a:ext cx="4841494" cy="1517"/>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26" name="Straight Connector 25"/>
          <p:cNvCxnSpPr/>
          <p:nvPr/>
        </p:nvCxnSpPr>
        <p:spPr>
          <a:xfrm>
            <a:off x="3090799" y="1655412"/>
            <a:ext cx="18903" cy="952396"/>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13" name="Freeform 112"/>
          <p:cNvSpPr/>
          <p:nvPr/>
        </p:nvSpPr>
        <p:spPr>
          <a:xfrm>
            <a:off x="2427168" y="2035360"/>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Susan Paul</a:t>
            </a:r>
          </a:p>
          <a:p>
            <a:pPr algn="ctr"/>
            <a:r>
              <a:rPr lang="en-US" sz="800" dirty="0" smtClean="0">
                <a:solidFill>
                  <a:prstClr val="black"/>
                </a:solidFill>
              </a:rPr>
              <a:t>Tower  Lead</a:t>
            </a:r>
            <a:endParaRPr lang="en-US" sz="800" dirty="0">
              <a:solidFill>
                <a:sysClr val="windowText" lastClr="000000">
                  <a:hueOff val="0"/>
                  <a:satOff val="0"/>
                  <a:lumOff val="0"/>
                  <a:alphaOff val="0"/>
                </a:sysClr>
              </a:solidFill>
            </a:endParaRPr>
          </a:p>
        </p:txBody>
      </p:sp>
      <p:sp>
        <p:nvSpPr>
          <p:cNvPr id="86" name="Freeform 85"/>
          <p:cNvSpPr/>
          <p:nvPr/>
        </p:nvSpPr>
        <p:spPr>
          <a:xfrm>
            <a:off x="4717387" y="2757398"/>
            <a:ext cx="1251418"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Corporate </a:t>
            </a:r>
            <a:r>
              <a:rPr lang="en-US" sz="900" dirty="0" smtClean="0">
                <a:solidFill>
                  <a:sysClr val="windowText" lastClr="000000">
                    <a:hueOff val="0"/>
                    <a:satOff val="0"/>
                    <a:lumOff val="0"/>
                    <a:alphaOff val="0"/>
                  </a:sysClr>
                </a:solidFill>
              </a:rPr>
              <a:t>Services,  </a:t>
            </a:r>
            <a:r>
              <a:rPr lang="en-US" sz="900" dirty="0">
                <a:solidFill>
                  <a:sysClr val="windowText" lastClr="000000">
                    <a:hueOff val="0"/>
                    <a:satOff val="0"/>
                    <a:lumOff val="0"/>
                    <a:alphaOff val="0"/>
                  </a:sysClr>
                </a:solidFill>
              </a:rPr>
              <a:t>Other </a:t>
            </a:r>
            <a:r>
              <a:rPr lang="en-US" sz="900" dirty="0" smtClean="0">
                <a:solidFill>
                  <a:sysClr val="windowText" lastClr="000000">
                    <a:hueOff val="0"/>
                    <a:satOff val="0"/>
                    <a:lumOff val="0"/>
                    <a:alphaOff val="0"/>
                  </a:sysClr>
                </a:solidFill>
              </a:rPr>
              <a:t>Operations &amp; Foundation + FA</a:t>
            </a:r>
            <a:endParaRPr lang="en-US" sz="900" dirty="0">
              <a:solidFill>
                <a:sysClr val="windowText" lastClr="000000">
                  <a:hueOff val="0"/>
                  <a:satOff val="0"/>
                  <a:lumOff val="0"/>
                  <a:alphaOff val="0"/>
                </a:sysClr>
              </a:solidFill>
            </a:endParaRPr>
          </a:p>
        </p:txBody>
      </p:sp>
      <p:sp>
        <p:nvSpPr>
          <p:cNvPr id="91" name="Flowchart: Alternate Process 90"/>
          <p:cNvSpPr/>
          <p:nvPr/>
        </p:nvSpPr>
        <p:spPr>
          <a:xfrm>
            <a:off x="4676688" y="4738014"/>
            <a:ext cx="1332816" cy="72719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Arun Prakasan</a:t>
            </a:r>
          </a:p>
          <a:p>
            <a:pPr algn="ctr"/>
            <a:r>
              <a:rPr lang="en-US" sz="800" dirty="0" err="1" smtClean="0"/>
              <a:t>Lathikesh</a:t>
            </a:r>
            <a:r>
              <a:rPr lang="en-US" sz="800" dirty="0" smtClean="0"/>
              <a:t> </a:t>
            </a:r>
            <a:r>
              <a:rPr lang="en-US" sz="800" dirty="0" err="1" smtClean="0"/>
              <a:t>Kesavadas</a:t>
            </a:r>
            <a:r>
              <a:rPr lang="en-US" sz="800" dirty="0" smtClean="0"/>
              <a:t>*</a:t>
            </a:r>
            <a:endParaRPr lang="en-US" sz="800" dirty="0"/>
          </a:p>
        </p:txBody>
      </p:sp>
      <p:sp>
        <p:nvSpPr>
          <p:cNvPr id="94" name="Freeform 93"/>
          <p:cNvSpPr/>
          <p:nvPr/>
        </p:nvSpPr>
        <p:spPr>
          <a:xfrm>
            <a:off x="8348137" y="1655412"/>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Angie Hutson</a:t>
            </a:r>
          </a:p>
          <a:p>
            <a:pPr algn="ctr"/>
            <a:r>
              <a:rPr lang="en-US" sz="800" dirty="0" smtClean="0">
                <a:solidFill>
                  <a:prstClr val="black"/>
                </a:solidFill>
              </a:rPr>
              <a:t>Project  Lead</a:t>
            </a:r>
            <a:endParaRPr lang="en-US" sz="800" dirty="0">
              <a:solidFill>
                <a:sysClr val="windowText" lastClr="000000">
                  <a:hueOff val="0"/>
                  <a:satOff val="0"/>
                  <a:lumOff val="0"/>
                  <a:alphaOff val="0"/>
                </a:sysClr>
              </a:solidFill>
            </a:endParaRPr>
          </a:p>
        </p:txBody>
      </p:sp>
      <p:sp>
        <p:nvSpPr>
          <p:cNvPr id="98" name="Freeform 97"/>
          <p:cNvSpPr/>
          <p:nvPr/>
        </p:nvSpPr>
        <p:spPr>
          <a:xfrm>
            <a:off x="7384089" y="3298293"/>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lvl="0" algn="ctr">
              <a:lnSpc>
                <a:spcPct val="90000"/>
              </a:lnSpc>
              <a:spcBef>
                <a:spcPct val="0"/>
              </a:spcBef>
              <a:defRPr/>
            </a:pPr>
            <a:r>
              <a:rPr lang="en-US" sz="800" b="1" dirty="0">
                <a:solidFill>
                  <a:sysClr val="windowText" lastClr="000000">
                    <a:hueOff val="0"/>
                    <a:satOff val="0"/>
                    <a:lumOff val="0"/>
                    <a:alphaOff val="0"/>
                  </a:sysClr>
                </a:solidFill>
              </a:rPr>
              <a:t>Laurie </a:t>
            </a:r>
            <a:r>
              <a:rPr lang="en-US" sz="800" b="1" dirty="0" err="1">
                <a:solidFill>
                  <a:sysClr val="windowText" lastClr="000000">
                    <a:hueOff val="0"/>
                    <a:satOff val="0"/>
                    <a:lumOff val="0"/>
                    <a:alphaOff val="0"/>
                  </a:sysClr>
                </a:solidFill>
              </a:rPr>
              <a:t>Hengst</a:t>
            </a:r>
            <a:endParaRPr lang="en-US" sz="800" b="1" dirty="0">
              <a:solidFill>
                <a:sysClr val="windowText" lastClr="000000">
                  <a:hueOff val="0"/>
                  <a:satOff val="0"/>
                  <a:lumOff val="0"/>
                  <a:alphaOff val="0"/>
                </a:sysClr>
              </a:solidFill>
            </a:endParaRPr>
          </a:p>
          <a:p>
            <a:pPr algn="ctr"/>
            <a:r>
              <a:rPr lang="en-US" sz="800" dirty="0">
                <a:solidFill>
                  <a:sysClr val="windowText" lastClr="000000">
                    <a:hueOff val="0"/>
                    <a:satOff val="0"/>
                    <a:lumOff val="0"/>
                    <a:alphaOff val="0"/>
                  </a:sysClr>
                </a:solidFill>
              </a:rPr>
              <a:t>Process Owner</a:t>
            </a:r>
          </a:p>
        </p:txBody>
      </p:sp>
      <p:sp>
        <p:nvSpPr>
          <p:cNvPr id="104" name="Freeform 103"/>
          <p:cNvSpPr/>
          <p:nvPr/>
        </p:nvSpPr>
        <p:spPr>
          <a:xfrm>
            <a:off x="8375508" y="3298293"/>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lvl="0" algn="ctr">
              <a:lnSpc>
                <a:spcPct val="90000"/>
              </a:lnSpc>
              <a:spcBef>
                <a:spcPct val="0"/>
              </a:spcBef>
              <a:defRPr/>
            </a:pPr>
            <a:r>
              <a:rPr lang="en-US" sz="800" b="1" dirty="0">
                <a:solidFill>
                  <a:sysClr val="windowText" lastClr="000000">
                    <a:hueOff val="0"/>
                    <a:satOff val="0"/>
                    <a:lumOff val="0"/>
                    <a:alphaOff val="0"/>
                  </a:sysClr>
                </a:solidFill>
              </a:rPr>
              <a:t>Mike Bray</a:t>
            </a:r>
          </a:p>
          <a:p>
            <a:pPr algn="ctr"/>
            <a:r>
              <a:rPr lang="en-US" sz="800" dirty="0">
                <a:solidFill>
                  <a:sysClr val="windowText" lastClr="000000">
                    <a:hueOff val="0"/>
                    <a:satOff val="0"/>
                    <a:lumOff val="0"/>
                    <a:alphaOff val="0"/>
                  </a:sysClr>
                </a:solidFill>
              </a:rPr>
              <a:t>Process Owner</a:t>
            </a:r>
          </a:p>
        </p:txBody>
      </p:sp>
      <p:cxnSp>
        <p:nvCxnSpPr>
          <p:cNvPr id="111" name="Straight Connector 110"/>
          <p:cNvCxnSpPr/>
          <p:nvPr/>
        </p:nvCxnSpPr>
        <p:spPr>
          <a:xfrm>
            <a:off x="6696568" y="2610195"/>
            <a:ext cx="4843184" cy="215"/>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112" name="Straight Connector 111"/>
          <p:cNvCxnSpPr/>
          <p:nvPr/>
        </p:nvCxnSpPr>
        <p:spPr>
          <a:xfrm>
            <a:off x="9037814" y="2035360"/>
            <a:ext cx="0" cy="582256"/>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15" name="Freeform 114"/>
          <p:cNvSpPr/>
          <p:nvPr/>
        </p:nvSpPr>
        <p:spPr>
          <a:xfrm>
            <a:off x="9337419" y="2757398"/>
            <a:ext cx="1011809"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Corporate Services &amp; Other Operations</a:t>
            </a:r>
          </a:p>
        </p:txBody>
      </p:sp>
      <p:sp>
        <p:nvSpPr>
          <p:cNvPr id="117" name="Freeform 116"/>
          <p:cNvSpPr/>
          <p:nvPr/>
        </p:nvSpPr>
        <p:spPr>
          <a:xfrm>
            <a:off x="7439766"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CTX Hospitals &amp; Clinics</a:t>
            </a:r>
          </a:p>
        </p:txBody>
      </p:sp>
      <p:sp>
        <p:nvSpPr>
          <p:cNvPr id="121" name="Freeform 120"/>
          <p:cNvSpPr/>
          <p:nvPr/>
        </p:nvSpPr>
        <p:spPr>
          <a:xfrm>
            <a:off x="6339350"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DFW </a:t>
            </a:r>
            <a:r>
              <a:rPr lang="en-US" sz="900" dirty="0" smtClean="0">
                <a:solidFill>
                  <a:sysClr val="windowText" lastClr="000000">
                    <a:hueOff val="0"/>
                    <a:satOff val="0"/>
                    <a:lumOff val="0"/>
                    <a:alphaOff val="0"/>
                  </a:sysClr>
                </a:solidFill>
              </a:rPr>
              <a:t>Hospitals</a:t>
            </a:r>
            <a:endParaRPr lang="en-US" sz="900" dirty="0">
              <a:solidFill>
                <a:sysClr val="windowText" lastClr="000000">
                  <a:hueOff val="0"/>
                  <a:satOff val="0"/>
                  <a:lumOff val="0"/>
                  <a:alphaOff val="0"/>
                </a:sysClr>
              </a:solidFill>
            </a:endParaRPr>
          </a:p>
        </p:txBody>
      </p:sp>
      <p:sp>
        <p:nvSpPr>
          <p:cNvPr id="123" name="Freeform 122"/>
          <p:cNvSpPr/>
          <p:nvPr/>
        </p:nvSpPr>
        <p:spPr>
          <a:xfrm>
            <a:off x="8411638"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smtClean="0">
                <a:solidFill>
                  <a:sysClr val="windowText" lastClr="000000">
                    <a:hueOff val="0"/>
                    <a:satOff val="0"/>
                    <a:lumOff val="0"/>
                    <a:alphaOff val="0"/>
                  </a:sysClr>
                </a:solidFill>
              </a:rPr>
              <a:t>Health Texas</a:t>
            </a:r>
            <a:endParaRPr lang="en-US" sz="900" dirty="0">
              <a:solidFill>
                <a:sysClr val="windowText" lastClr="000000">
                  <a:hueOff val="0"/>
                  <a:satOff val="0"/>
                  <a:lumOff val="0"/>
                  <a:alphaOff val="0"/>
                </a:sysClr>
              </a:solidFill>
            </a:endParaRPr>
          </a:p>
        </p:txBody>
      </p:sp>
      <p:sp>
        <p:nvSpPr>
          <p:cNvPr id="132" name="TextBox 131"/>
          <p:cNvSpPr txBox="1"/>
          <p:nvPr/>
        </p:nvSpPr>
        <p:spPr>
          <a:xfrm>
            <a:off x="2136738" y="1030636"/>
            <a:ext cx="1952459" cy="215444"/>
          </a:xfrm>
          <a:prstGeom prst="rect">
            <a:avLst/>
          </a:prstGeom>
          <a:solidFill>
            <a:srgbClr val="00B0F0"/>
          </a:solidFill>
        </p:spPr>
        <p:txBody>
          <a:bodyPr wrap="square" lIns="0" tIns="0" rIns="0" bIns="0" rtlCol="0">
            <a:spAutoFit/>
          </a:bodyPr>
          <a:lstStyle/>
          <a:p>
            <a:pPr algn="ctr"/>
            <a:r>
              <a:rPr lang="en-US" sz="1400" dirty="0" smtClean="0">
                <a:solidFill>
                  <a:schemeClr val="bg1"/>
                </a:solidFill>
              </a:rPr>
              <a:t>EXL Team</a:t>
            </a:r>
            <a:endParaRPr lang="en-GB" sz="1400" dirty="0" smtClean="0">
              <a:solidFill>
                <a:schemeClr val="bg1"/>
              </a:solidFill>
            </a:endParaRPr>
          </a:p>
        </p:txBody>
      </p:sp>
      <p:sp>
        <p:nvSpPr>
          <p:cNvPr id="133" name="TextBox 132"/>
          <p:cNvSpPr txBox="1"/>
          <p:nvPr/>
        </p:nvSpPr>
        <p:spPr>
          <a:xfrm>
            <a:off x="8031035" y="1030636"/>
            <a:ext cx="1956816" cy="215444"/>
          </a:xfrm>
          <a:prstGeom prst="rect">
            <a:avLst/>
          </a:prstGeom>
          <a:solidFill>
            <a:srgbClr val="00B0F0"/>
          </a:solidFill>
        </p:spPr>
        <p:txBody>
          <a:bodyPr wrap="square" lIns="0" tIns="0" rIns="0" bIns="0" rtlCol="0">
            <a:spAutoFit/>
          </a:bodyPr>
          <a:lstStyle/>
          <a:p>
            <a:pPr algn="ctr"/>
            <a:r>
              <a:rPr lang="en-US" sz="1400" dirty="0" smtClean="0">
                <a:solidFill>
                  <a:schemeClr val="bg1"/>
                </a:solidFill>
              </a:rPr>
              <a:t>BSWH Team</a:t>
            </a:r>
            <a:endParaRPr lang="en-GB" sz="1400" dirty="0" smtClean="0">
              <a:solidFill>
                <a:schemeClr val="bg1"/>
              </a:solidFill>
            </a:endParaRPr>
          </a:p>
        </p:txBody>
      </p:sp>
      <p:sp>
        <p:nvSpPr>
          <p:cNvPr id="134" name="Freeform 133"/>
          <p:cNvSpPr/>
          <p:nvPr/>
        </p:nvSpPr>
        <p:spPr>
          <a:xfrm>
            <a:off x="6293630" y="3298293"/>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lvl="0" algn="ctr">
              <a:lnSpc>
                <a:spcPct val="90000"/>
              </a:lnSpc>
              <a:spcBef>
                <a:spcPct val="0"/>
              </a:spcBef>
              <a:defRPr/>
            </a:pPr>
            <a:r>
              <a:rPr lang="en-US" sz="800" b="1" dirty="0" smtClean="0">
                <a:solidFill>
                  <a:sysClr val="windowText" lastClr="000000">
                    <a:hueOff val="0"/>
                    <a:satOff val="0"/>
                    <a:lumOff val="0"/>
                    <a:alphaOff val="0"/>
                  </a:sysClr>
                </a:solidFill>
              </a:rPr>
              <a:t>Renee </a:t>
            </a:r>
            <a:r>
              <a:rPr lang="en-US" sz="800" b="1" dirty="0" err="1" smtClean="0">
                <a:solidFill>
                  <a:sysClr val="windowText" lastClr="000000">
                    <a:hueOff val="0"/>
                    <a:satOff val="0"/>
                    <a:lumOff val="0"/>
                    <a:alphaOff val="0"/>
                  </a:sysClr>
                </a:solidFill>
              </a:rPr>
              <a:t>Troegel</a:t>
            </a:r>
            <a:endParaRPr lang="en-US" sz="800" b="1" dirty="0">
              <a:solidFill>
                <a:sysClr val="windowText" lastClr="000000">
                  <a:hueOff val="0"/>
                  <a:satOff val="0"/>
                  <a:lumOff val="0"/>
                  <a:alphaOff val="0"/>
                </a:sysClr>
              </a:solidFill>
            </a:endParaRPr>
          </a:p>
          <a:p>
            <a:pPr algn="ctr"/>
            <a:r>
              <a:rPr lang="en-US" sz="800" dirty="0">
                <a:solidFill>
                  <a:sysClr val="windowText" lastClr="000000">
                    <a:hueOff val="0"/>
                    <a:satOff val="0"/>
                    <a:lumOff val="0"/>
                    <a:alphaOff val="0"/>
                  </a:sysClr>
                </a:solidFill>
              </a:rPr>
              <a:t>Process Owner</a:t>
            </a:r>
          </a:p>
        </p:txBody>
      </p:sp>
      <p:sp>
        <p:nvSpPr>
          <p:cNvPr id="146" name="Freeform 145"/>
          <p:cNvSpPr/>
          <p:nvPr/>
        </p:nvSpPr>
        <p:spPr>
          <a:xfrm>
            <a:off x="2427168" y="1446643"/>
            <a:ext cx="1371600" cy="36576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prstClr val="black"/>
                </a:solidFill>
              </a:rPr>
              <a:t>Alex Abraham</a:t>
            </a:r>
          </a:p>
          <a:p>
            <a:pPr algn="ctr"/>
            <a:r>
              <a:rPr lang="en-US" sz="800" dirty="0" smtClean="0">
                <a:solidFill>
                  <a:prstClr val="black"/>
                </a:solidFill>
              </a:rPr>
              <a:t>Delivery Lead</a:t>
            </a:r>
            <a:endParaRPr lang="en-US" sz="800" dirty="0">
              <a:solidFill>
                <a:sysClr val="windowText" lastClr="000000">
                  <a:hueOff val="0"/>
                  <a:satOff val="0"/>
                  <a:lumOff val="0"/>
                  <a:alphaOff val="0"/>
                </a:sysClr>
              </a:solidFill>
            </a:endParaRPr>
          </a:p>
        </p:txBody>
      </p:sp>
      <p:sp>
        <p:nvSpPr>
          <p:cNvPr id="152" name="Flowchart: Alternate Process 151"/>
          <p:cNvSpPr/>
          <p:nvPr/>
        </p:nvSpPr>
        <p:spPr>
          <a:xfrm>
            <a:off x="6250888" y="4287921"/>
            <a:ext cx="1005840" cy="1234198"/>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0" tIns="182880" rIns="0" bIns="0" numCol="1" spcCol="1270" anchor="ctr" anchorCtr="0">
            <a:noAutofit/>
          </a:bodyPr>
          <a:lstStyle/>
          <a:p>
            <a:r>
              <a:rPr lang="en-US" sz="800" dirty="0"/>
              <a:t>Accounting Manager</a:t>
            </a:r>
          </a:p>
          <a:p>
            <a:r>
              <a:rPr lang="en-US" sz="800" dirty="0"/>
              <a:t>Sr. Accountant</a:t>
            </a:r>
          </a:p>
          <a:p>
            <a:r>
              <a:rPr lang="en-US" sz="800" dirty="0"/>
              <a:t>Accountant II </a:t>
            </a:r>
          </a:p>
          <a:p>
            <a:r>
              <a:rPr lang="en-US" sz="800" dirty="0"/>
              <a:t>Accounting Assistant III</a:t>
            </a:r>
          </a:p>
          <a:p>
            <a:r>
              <a:rPr lang="en-US" sz="800" dirty="0"/>
              <a:t>Financial Systems Associate </a:t>
            </a:r>
          </a:p>
          <a:p>
            <a:endParaRPr lang="en-US" sz="800" dirty="0"/>
          </a:p>
        </p:txBody>
      </p:sp>
      <p:sp>
        <p:nvSpPr>
          <p:cNvPr id="154" name="Flowchart: Alternate Process 153"/>
          <p:cNvSpPr/>
          <p:nvPr/>
        </p:nvSpPr>
        <p:spPr>
          <a:xfrm>
            <a:off x="7313589" y="4287921"/>
            <a:ext cx="1005840" cy="1246104"/>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0" tIns="91440" rIns="0" bIns="0" numCol="1" spcCol="1270" anchor="ctr" anchorCtr="0">
            <a:noAutofit/>
          </a:bodyPr>
          <a:lstStyle/>
          <a:p>
            <a:r>
              <a:rPr lang="en-US" sz="800" dirty="0"/>
              <a:t>Manager</a:t>
            </a:r>
          </a:p>
          <a:p>
            <a:r>
              <a:rPr lang="en-US" sz="800" dirty="0"/>
              <a:t>Team Lead </a:t>
            </a:r>
          </a:p>
          <a:p>
            <a:r>
              <a:rPr lang="en-US" sz="800" dirty="0"/>
              <a:t>Sr. Accountant</a:t>
            </a:r>
          </a:p>
          <a:p>
            <a:r>
              <a:rPr lang="en-US" sz="800" dirty="0"/>
              <a:t>Accountant I </a:t>
            </a:r>
          </a:p>
          <a:p>
            <a:r>
              <a:rPr lang="en-US" sz="800" dirty="0"/>
              <a:t>Accountant II </a:t>
            </a:r>
          </a:p>
          <a:p>
            <a:r>
              <a:rPr lang="en-US" sz="800" dirty="0"/>
              <a:t>Accounting Assistant</a:t>
            </a:r>
          </a:p>
          <a:p>
            <a:r>
              <a:rPr lang="en-US" sz="800" dirty="0"/>
              <a:t>Financial Analyst </a:t>
            </a:r>
          </a:p>
        </p:txBody>
      </p:sp>
      <p:sp>
        <p:nvSpPr>
          <p:cNvPr id="155" name="Flowchart: Alternate Process 154"/>
          <p:cNvSpPr/>
          <p:nvPr/>
        </p:nvSpPr>
        <p:spPr>
          <a:xfrm>
            <a:off x="8373507" y="4287921"/>
            <a:ext cx="1005840" cy="1246104"/>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0" tIns="0" rIns="0" bIns="0" numCol="1" spcCol="1270" anchor="ctr" anchorCtr="0">
            <a:noAutofit/>
          </a:bodyPr>
          <a:lstStyle/>
          <a:p>
            <a:r>
              <a:rPr lang="en-US" sz="800" dirty="0"/>
              <a:t>Accounting Manager</a:t>
            </a:r>
          </a:p>
          <a:p>
            <a:r>
              <a:rPr lang="en-US" sz="800" dirty="0"/>
              <a:t>Accounting Team Lead</a:t>
            </a:r>
          </a:p>
          <a:p>
            <a:r>
              <a:rPr lang="en-US" sz="800" dirty="0"/>
              <a:t>Accountant I </a:t>
            </a:r>
          </a:p>
          <a:p>
            <a:r>
              <a:rPr lang="en-US" sz="800" dirty="0"/>
              <a:t>Accountant III</a:t>
            </a:r>
          </a:p>
          <a:p>
            <a:r>
              <a:rPr lang="en-US" sz="800" dirty="0"/>
              <a:t>Financial Analyst</a:t>
            </a:r>
          </a:p>
        </p:txBody>
      </p:sp>
      <p:sp>
        <p:nvSpPr>
          <p:cNvPr id="156" name="Flowchart: Alternate Process 155"/>
          <p:cNvSpPr/>
          <p:nvPr/>
        </p:nvSpPr>
        <p:spPr>
          <a:xfrm>
            <a:off x="9429964" y="4287921"/>
            <a:ext cx="1731328" cy="1246104"/>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0" tIns="0" rIns="0" bIns="0" numCol="1" spcCol="1270" anchor="ctr" anchorCtr="0">
            <a:noAutofit/>
          </a:bodyPr>
          <a:lstStyle/>
          <a:p>
            <a:pPr marL="0" lvl="1"/>
            <a:r>
              <a:rPr lang="en-US" sz="800" dirty="0"/>
              <a:t>Director</a:t>
            </a:r>
          </a:p>
          <a:p>
            <a:pPr marL="0" lvl="1"/>
            <a:r>
              <a:rPr lang="en-US" sz="800" dirty="0"/>
              <a:t>Sr. Accountant</a:t>
            </a:r>
          </a:p>
          <a:p>
            <a:pPr marL="0" lvl="1"/>
            <a:r>
              <a:rPr lang="en-US" sz="800" dirty="0"/>
              <a:t>Accountant I</a:t>
            </a:r>
          </a:p>
          <a:p>
            <a:pPr marL="0" lvl="1"/>
            <a:r>
              <a:rPr lang="en-US" sz="800" dirty="0"/>
              <a:t>Accountant II </a:t>
            </a:r>
          </a:p>
          <a:p>
            <a:pPr marL="0" lvl="1"/>
            <a:r>
              <a:rPr lang="en-US" sz="800" dirty="0"/>
              <a:t>Accounting Assistant</a:t>
            </a:r>
          </a:p>
          <a:p>
            <a:pPr marL="0" lvl="1"/>
            <a:r>
              <a:rPr lang="en-US" sz="800" dirty="0"/>
              <a:t>Assistant II</a:t>
            </a:r>
          </a:p>
        </p:txBody>
      </p:sp>
      <p:sp>
        <p:nvSpPr>
          <p:cNvPr id="53" name="Flowchart: Alternate Process 52"/>
          <p:cNvSpPr/>
          <p:nvPr/>
        </p:nvSpPr>
        <p:spPr>
          <a:xfrm>
            <a:off x="4764771" y="4287920"/>
            <a:ext cx="1156651" cy="325553"/>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Foundation Senior X 1</a:t>
            </a:r>
          </a:p>
          <a:p>
            <a:pPr algn="ctr"/>
            <a:r>
              <a:rPr lang="en-US" sz="800" dirty="0" smtClean="0"/>
              <a:t>Director X 1</a:t>
            </a:r>
            <a:endParaRPr lang="en-US" sz="800" dirty="0"/>
          </a:p>
        </p:txBody>
      </p:sp>
      <p:cxnSp>
        <p:nvCxnSpPr>
          <p:cNvPr id="70" name="Straight Connector 69"/>
          <p:cNvCxnSpPr/>
          <p:nvPr/>
        </p:nvCxnSpPr>
        <p:spPr>
          <a:xfrm>
            <a:off x="1873750" y="2995740"/>
            <a:ext cx="274320" cy="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71" name="Straight Connector 70"/>
          <p:cNvCxnSpPr/>
          <p:nvPr/>
        </p:nvCxnSpPr>
        <p:spPr>
          <a:xfrm>
            <a:off x="1888990" y="3516656"/>
            <a:ext cx="274320" cy="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87" name="Freeform 86"/>
          <p:cNvSpPr/>
          <p:nvPr/>
        </p:nvSpPr>
        <p:spPr>
          <a:xfrm>
            <a:off x="2096065"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CTX Hospitals &amp; </a:t>
            </a:r>
            <a:r>
              <a:rPr lang="en-US" sz="900" dirty="0" smtClean="0">
                <a:solidFill>
                  <a:sysClr val="windowText" lastClr="000000">
                    <a:hueOff val="0"/>
                    <a:satOff val="0"/>
                    <a:lumOff val="0"/>
                    <a:alphaOff val="0"/>
                  </a:sysClr>
                </a:solidFill>
              </a:rPr>
              <a:t>Clinics + FA</a:t>
            </a:r>
            <a:endParaRPr lang="en-US" sz="900" dirty="0">
              <a:solidFill>
                <a:sysClr val="windowText" lastClr="000000">
                  <a:hueOff val="0"/>
                  <a:satOff val="0"/>
                  <a:lumOff val="0"/>
                  <a:alphaOff val="0"/>
                </a:sysClr>
              </a:solidFill>
            </a:endParaRPr>
          </a:p>
        </p:txBody>
      </p:sp>
      <p:sp>
        <p:nvSpPr>
          <p:cNvPr id="110" name="Freeform 109"/>
          <p:cNvSpPr/>
          <p:nvPr/>
        </p:nvSpPr>
        <p:spPr>
          <a:xfrm>
            <a:off x="4885896" y="3298293"/>
            <a:ext cx="91440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sysClr val="windowText" lastClr="000000">
                    <a:hueOff val="0"/>
                    <a:satOff val="0"/>
                    <a:lumOff val="0"/>
                    <a:alphaOff val="0"/>
                  </a:sysClr>
                </a:solidFill>
              </a:rPr>
              <a:t>Biju Nair*</a:t>
            </a:r>
          </a:p>
          <a:p>
            <a:pPr algn="ctr"/>
            <a:r>
              <a:rPr lang="en-US" sz="800" dirty="0" smtClean="0">
                <a:solidFill>
                  <a:sysClr val="windowText" lastClr="000000">
                    <a:hueOff val="0"/>
                    <a:satOff val="0"/>
                    <a:lumOff val="0"/>
                    <a:alphaOff val="0"/>
                  </a:sysClr>
                </a:solidFill>
              </a:rPr>
              <a:t>Senior Manager</a:t>
            </a:r>
            <a:endParaRPr lang="en-US" sz="800" dirty="0">
              <a:solidFill>
                <a:sysClr val="windowText" lastClr="000000">
                  <a:hueOff val="0"/>
                  <a:satOff val="0"/>
                  <a:lumOff val="0"/>
                  <a:alphaOff val="0"/>
                </a:sysClr>
              </a:solidFill>
            </a:endParaRPr>
          </a:p>
        </p:txBody>
      </p:sp>
      <p:cxnSp>
        <p:nvCxnSpPr>
          <p:cNvPr id="73" name="Straight Connector 72"/>
          <p:cNvCxnSpPr/>
          <p:nvPr/>
        </p:nvCxnSpPr>
        <p:spPr>
          <a:xfrm>
            <a:off x="2461825" y="3742734"/>
            <a:ext cx="0" cy="1438866"/>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76" name="Straight Connector 75"/>
          <p:cNvCxnSpPr/>
          <p:nvPr/>
        </p:nvCxnSpPr>
        <p:spPr>
          <a:xfrm>
            <a:off x="486362" y="2997062"/>
            <a:ext cx="274320" cy="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cxnSp>
        <p:nvCxnSpPr>
          <p:cNvPr id="77" name="Straight Connector 76"/>
          <p:cNvCxnSpPr/>
          <p:nvPr/>
        </p:nvCxnSpPr>
        <p:spPr>
          <a:xfrm>
            <a:off x="501602" y="3517978"/>
            <a:ext cx="274320" cy="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88" name="Freeform 87"/>
          <p:cNvSpPr/>
          <p:nvPr/>
        </p:nvSpPr>
        <p:spPr>
          <a:xfrm>
            <a:off x="650652"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DFW </a:t>
            </a:r>
            <a:r>
              <a:rPr lang="en-US" sz="900" dirty="0" smtClean="0">
                <a:solidFill>
                  <a:sysClr val="windowText" lastClr="000000">
                    <a:hueOff val="0"/>
                    <a:satOff val="0"/>
                    <a:lumOff val="0"/>
                    <a:alphaOff val="0"/>
                  </a:sysClr>
                </a:solidFill>
              </a:rPr>
              <a:t>Hospitals + FA</a:t>
            </a:r>
            <a:endParaRPr lang="en-US" sz="900" dirty="0">
              <a:solidFill>
                <a:sysClr val="windowText" lastClr="000000">
                  <a:hueOff val="0"/>
                  <a:satOff val="0"/>
                  <a:lumOff val="0"/>
                  <a:alphaOff val="0"/>
                </a:sysClr>
              </a:solidFill>
            </a:endParaRPr>
          </a:p>
        </p:txBody>
      </p:sp>
      <p:cxnSp>
        <p:nvCxnSpPr>
          <p:cNvPr id="80" name="Straight Connector 79"/>
          <p:cNvCxnSpPr/>
          <p:nvPr/>
        </p:nvCxnSpPr>
        <p:spPr>
          <a:xfrm>
            <a:off x="1016412" y="3654969"/>
            <a:ext cx="0" cy="1526631"/>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69" name="TextBox 68"/>
          <p:cNvSpPr txBox="1"/>
          <p:nvPr/>
        </p:nvSpPr>
        <p:spPr>
          <a:xfrm>
            <a:off x="1807831" y="6458077"/>
            <a:ext cx="3347035" cy="153888"/>
          </a:xfrm>
          <a:prstGeom prst="rect">
            <a:avLst/>
          </a:prstGeom>
          <a:noFill/>
        </p:spPr>
        <p:txBody>
          <a:bodyPr wrap="square" lIns="0" tIns="0" rIns="0" bIns="0" rtlCol="0">
            <a:spAutoFit/>
          </a:bodyPr>
          <a:lstStyle/>
          <a:p>
            <a:r>
              <a:rPr lang="en-US" sz="1000" dirty="0" smtClean="0"/>
              <a:t>Rebadged </a:t>
            </a:r>
            <a:r>
              <a:rPr lang="en-US" sz="800" dirty="0" smtClean="0"/>
              <a:t>profile</a:t>
            </a:r>
            <a:r>
              <a:rPr lang="en-US" sz="1000" dirty="0" smtClean="0"/>
              <a:t> to be confirmed by BSWH</a:t>
            </a:r>
            <a:endParaRPr lang="en-GB" sz="1000" dirty="0" smtClean="0"/>
          </a:p>
        </p:txBody>
      </p:sp>
      <p:sp>
        <p:nvSpPr>
          <p:cNvPr id="82" name="Flowchart: Alternate Process 81"/>
          <p:cNvSpPr/>
          <p:nvPr/>
        </p:nvSpPr>
        <p:spPr>
          <a:xfrm>
            <a:off x="369682" y="6394611"/>
            <a:ext cx="1332816" cy="259531"/>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Rebadged Resource</a:t>
            </a:r>
            <a:endParaRPr lang="en-US" sz="800" dirty="0"/>
          </a:p>
        </p:txBody>
      </p:sp>
      <p:graphicFrame>
        <p:nvGraphicFramePr>
          <p:cNvPr id="83" name="Table 82"/>
          <p:cNvGraphicFramePr>
            <a:graphicFrameLocks noGrp="1"/>
          </p:cNvGraphicFramePr>
          <p:nvPr>
            <p:extLst/>
          </p:nvPr>
        </p:nvGraphicFramePr>
        <p:xfrm>
          <a:off x="6540526" y="6175933"/>
          <a:ext cx="5601210" cy="348359"/>
        </p:xfrm>
        <a:graphic>
          <a:graphicData uri="http://schemas.openxmlformats.org/drawingml/2006/table">
            <a:tbl>
              <a:tblPr firstRow="1" bandRow="1">
                <a:tableStyleId>{5C22544A-7EE6-4342-B048-85BDC9FD1C3A}</a:tableStyleId>
              </a:tblPr>
              <a:tblGrid>
                <a:gridCol w="2624367">
                  <a:extLst>
                    <a:ext uri="{9D8B030D-6E8A-4147-A177-3AD203B41FA5}">
                      <a16:colId xmlns:a16="http://schemas.microsoft.com/office/drawing/2014/main" val="3378542540"/>
                    </a:ext>
                  </a:extLst>
                </a:gridCol>
                <a:gridCol w="992281">
                  <a:extLst>
                    <a:ext uri="{9D8B030D-6E8A-4147-A177-3AD203B41FA5}">
                      <a16:colId xmlns:a16="http://schemas.microsoft.com/office/drawing/2014/main" val="4292818740"/>
                    </a:ext>
                  </a:extLst>
                </a:gridCol>
                <a:gridCol w="992281">
                  <a:extLst>
                    <a:ext uri="{9D8B030D-6E8A-4147-A177-3AD203B41FA5}">
                      <a16:colId xmlns:a16="http://schemas.microsoft.com/office/drawing/2014/main" val="1739739008"/>
                    </a:ext>
                  </a:extLst>
                </a:gridCol>
                <a:gridCol w="992281">
                  <a:extLst>
                    <a:ext uri="{9D8B030D-6E8A-4147-A177-3AD203B41FA5}">
                      <a16:colId xmlns:a16="http://schemas.microsoft.com/office/drawing/2014/main" val="395416118"/>
                    </a:ext>
                  </a:extLst>
                </a:gridCol>
              </a:tblGrid>
              <a:tr h="170426">
                <a:tc>
                  <a:txBody>
                    <a:bodyPr/>
                    <a:lstStyle/>
                    <a:p>
                      <a:pPr algn="ctr"/>
                      <a:r>
                        <a:rPr lang="en-US" sz="1000" dirty="0" smtClean="0"/>
                        <a:t>Wave</a:t>
                      </a:r>
                      <a:endParaRPr lang="en-US" sz="1000" dirty="0"/>
                    </a:p>
                  </a:txBody>
                  <a:tcPr marL="0" marR="0" marT="0" marB="0" anchor="ctr"/>
                </a:tc>
                <a:tc>
                  <a:txBody>
                    <a:bodyPr/>
                    <a:lstStyle/>
                    <a:p>
                      <a:pPr algn="ctr"/>
                      <a:r>
                        <a:rPr lang="en-US" sz="1000" dirty="0" smtClean="0"/>
                        <a:t>KT Start Date</a:t>
                      </a:r>
                      <a:endParaRPr lang="en-US" sz="1000" dirty="0"/>
                    </a:p>
                  </a:txBody>
                  <a:tcPr marL="0" marR="0" marT="0" marB="0" anchor="ctr"/>
                </a:tc>
                <a:tc>
                  <a:txBody>
                    <a:bodyPr/>
                    <a:lstStyle/>
                    <a:p>
                      <a:pPr algn="ctr"/>
                      <a:r>
                        <a:rPr lang="en-US" sz="1000" dirty="0" smtClean="0"/>
                        <a:t>Ramp Start Date</a:t>
                      </a:r>
                      <a:endParaRPr lang="en-US" sz="1000" dirty="0"/>
                    </a:p>
                  </a:txBody>
                  <a:tcPr marL="0" marR="0" marT="0" marB="0" anchor="ctr"/>
                </a:tc>
                <a:tc>
                  <a:txBody>
                    <a:bodyPr/>
                    <a:lstStyle/>
                    <a:p>
                      <a:pPr algn="ctr"/>
                      <a:r>
                        <a:rPr lang="en-US" sz="1000" dirty="0" smtClean="0"/>
                        <a:t>BAU</a:t>
                      </a:r>
                      <a:r>
                        <a:rPr lang="en-US" sz="1000" baseline="0" dirty="0" smtClean="0"/>
                        <a:t> start date</a:t>
                      </a:r>
                      <a:endParaRPr lang="en-US" sz="1000" dirty="0"/>
                    </a:p>
                  </a:txBody>
                  <a:tcPr marL="0" marR="0" marT="0" marB="0" anchor="ctr"/>
                </a:tc>
                <a:extLst>
                  <a:ext uri="{0D108BD9-81ED-4DB2-BD59-A6C34878D82A}">
                    <a16:rowId xmlns:a16="http://schemas.microsoft.com/office/drawing/2014/main" val="3922344014"/>
                  </a:ext>
                </a:extLst>
              </a:tr>
              <a:tr h="177933">
                <a:tc>
                  <a:txBody>
                    <a:bodyPr/>
                    <a:lstStyle/>
                    <a:p>
                      <a:pPr algn="l" fontAlgn="b"/>
                      <a:r>
                        <a:rPr lang="en-US" sz="1100" b="0" i="0" u="none" strike="noStrike" dirty="0">
                          <a:solidFill>
                            <a:srgbClr val="000000"/>
                          </a:solidFill>
                          <a:effectLst/>
                          <a:latin typeface="Calibri" panose="020F0502020204030204" pitchFamily="34" charset="0"/>
                        </a:rPr>
                        <a:t>General Ledger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10/26/2020</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1/18/2021</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4/19/2021</a:t>
                      </a:r>
                    </a:p>
                  </a:txBody>
                  <a:tcPr marL="9525" marR="9525" marT="9525" marB="0" anchor="b">
                    <a:solidFill>
                      <a:schemeClr val="bg2"/>
                    </a:solidFill>
                  </a:tcPr>
                </a:tc>
                <a:extLst>
                  <a:ext uri="{0D108BD9-81ED-4DB2-BD59-A6C34878D82A}">
                    <a16:rowId xmlns:a16="http://schemas.microsoft.com/office/drawing/2014/main" val="3690938020"/>
                  </a:ext>
                </a:extLst>
              </a:tr>
            </a:tbl>
          </a:graphicData>
        </a:graphic>
      </p:graphicFrame>
      <p:sp>
        <p:nvSpPr>
          <p:cNvPr id="81" name="Freeform 80"/>
          <p:cNvSpPr/>
          <p:nvPr/>
        </p:nvSpPr>
        <p:spPr>
          <a:xfrm>
            <a:off x="9386123" y="3834949"/>
            <a:ext cx="914400" cy="32029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0" tIns="43871" rIns="0" bIns="43871" numCol="1" spcCol="1270" anchor="ctr" anchorCtr="0">
            <a:noAutofit/>
          </a:bodyPr>
          <a:lstStyle/>
          <a:p>
            <a:pPr algn="ctr">
              <a:lnSpc>
                <a:spcPct val="90000"/>
              </a:lnSpc>
              <a:spcBef>
                <a:spcPct val="0"/>
              </a:spcBef>
            </a:pPr>
            <a:r>
              <a:rPr lang="en-US" sz="800" b="1" dirty="0" smtClean="0">
                <a:solidFill>
                  <a:sysClr val="windowText" lastClr="000000">
                    <a:hueOff val="0"/>
                    <a:satOff val="0"/>
                    <a:lumOff val="0"/>
                    <a:alphaOff val="0"/>
                  </a:sysClr>
                </a:solidFill>
              </a:rPr>
              <a:t>Jeremiah Johnson</a:t>
            </a:r>
            <a:endParaRPr lang="en-US" sz="800" b="1" dirty="0">
              <a:solidFill>
                <a:sysClr val="windowText" lastClr="000000">
                  <a:hueOff val="0"/>
                  <a:satOff val="0"/>
                  <a:lumOff val="0"/>
                  <a:alphaOff val="0"/>
                </a:sysClr>
              </a:solidFill>
            </a:endParaRPr>
          </a:p>
          <a:p>
            <a:pPr algn="ctr">
              <a:lnSpc>
                <a:spcPct val="90000"/>
              </a:lnSpc>
              <a:spcBef>
                <a:spcPct val="0"/>
              </a:spcBef>
            </a:pPr>
            <a:r>
              <a:rPr lang="en-US" sz="800" dirty="0">
                <a:solidFill>
                  <a:sysClr val="windowText" lastClr="000000">
                    <a:hueOff val="0"/>
                    <a:satOff val="0"/>
                    <a:lumOff val="0"/>
                    <a:alphaOff val="0"/>
                  </a:sysClr>
                </a:solidFill>
              </a:rPr>
              <a:t>Manager</a:t>
            </a:r>
          </a:p>
        </p:txBody>
      </p:sp>
      <p:cxnSp>
        <p:nvCxnSpPr>
          <p:cNvPr id="84" name="Straight Connector 83"/>
          <p:cNvCxnSpPr/>
          <p:nvPr/>
        </p:nvCxnSpPr>
        <p:spPr>
          <a:xfrm>
            <a:off x="3997950" y="2607808"/>
            <a:ext cx="13276" cy="2573792"/>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58" name="Freeform 57"/>
          <p:cNvSpPr/>
          <p:nvPr/>
        </p:nvSpPr>
        <p:spPr>
          <a:xfrm>
            <a:off x="3638828"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smtClean="0">
                <a:solidFill>
                  <a:sysClr val="windowText" lastClr="000000">
                    <a:hueOff val="0"/>
                    <a:satOff val="0"/>
                    <a:lumOff val="0"/>
                    <a:alphaOff val="0"/>
                  </a:sysClr>
                </a:solidFill>
              </a:rPr>
              <a:t>Health Texas Clinics + FA</a:t>
            </a:r>
            <a:endParaRPr lang="en-US" sz="900" dirty="0">
              <a:solidFill>
                <a:sysClr val="windowText" lastClr="000000">
                  <a:hueOff val="0"/>
                  <a:satOff val="0"/>
                  <a:lumOff val="0"/>
                  <a:alphaOff val="0"/>
                </a:sysClr>
              </a:solidFill>
            </a:endParaRPr>
          </a:p>
        </p:txBody>
      </p:sp>
      <p:sp>
        <p:nvSpPr>
          <p:cNvPr id="90" name="Flowchart: Alternate Process 89"/>
          <p:cNvSpPr/>
          <p:nvPr/>
        </p:nvSpPr>
        <p:spPr>
          <a:xfrm>
            <a:off x="3378224" y="4738014"/>
            <a:ext cx="1252728" cy="727116"/>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Manu Manuel</a:t>
            </a:r>
          </a:p>
          <a:p>
            <a:pPr algn="ctr"/>
            <a:r>
              <a:rPr lang="en-US" sz="800" dirty="0" smtClean="0"/>
              <a:t>Abey George</a:t>
            </a:r>
          </a:p>
          <a:p>
            <a:pPr algn="ctr"/>
            <a:r>
              <a:rPr lang="en-US" sz="800" dirty="0" err="1" smtClean="0"/>
              <a:t>Anas</a:t>
            </a:r>
            <a:r>
              <a:rPr lang="en-US" sz="800" dirty="0" smtClean="0"/>
              <a:t> A M*</a:t>
            </a:r>
          </a:p>
          <a:p>
            <a:pPr algn="ctr"/>
            <a:r>
              <a:rPr lang="en-US" sz="800" dirty="0" smtClean="0"/>
              <a:t>Ujjal Pankajakshan</a:t>
            </a:r>
            <a:endParaRPr lang="en-US" sz="800" dirty="0"/>
          </a:p>
        </p:txBody>
      </p:sp>
      <p:sp>
        <p:nvSpPr>
          <p:cNvPr id="56" name="Flowchart: Alternate Process 55"/>
          <p:cNvSpPr/>
          <p:nvPr/>
        </p:nvSpPr>
        <p:spPr>
          <a:xfrm>
            <a:off x="3547388" y="4287921"/>
            <a:ext cx="914400" cy="365342"/>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Manager X 1</a:t>
            </a:r>
            <a:endParaRPr lang="en-US" sz="800" dirty="0"/>
          </a:p>
        </p:txBody>
      </p:sp>
      <p:sp>
        <p:nvSpPr>
          <p:cNvPr id="101" name="Freeform 100"/>
          <p:cNvSpPr/>
          <p:nvPr/>
        </p:nvSpPr>
        <p:spPr>
          <a:xfrm>
            <a:off x="559212" y="3298293"/>
            <a:ext cx="91440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err="1" smtClean="0">
                <a:solidFill>
                  <a:sysClr val="windowText" lastClr="000000">
                    <a:hueOff val="0"/>
                    <a:satOff val="0"/>
                    <a:lumOff val="0"/>
                    <a:alphaOff val="0"/>
                  </a:sysClr>
                </a:solidFill>
              </a:rPr>
              <a:t>Sajith</a:t>
            </a:r>
            <a:r>
              <a:rPr lang="en-US" sz="800" b="1" dirty="0" smtClean="0">
                <a:solidFill>
                  <a:sysClr val="windowText" lastClr="000000">
                    <a:hueOff val="0"/>
                    <a:satOff val="0"/>
                    <a:lumOff val="0"/>
                    <a:alphaOff val="0"/>
                  </a:sysClr>
                </a:solidFill>
              </a:rPr>
              <a:t> </a:t>
            </a:r>
            <a:r>
              <a:rPr lang="en-US" sz="800" b="1" dirty="0" err="1" smtClean="0">
                <a:solidFill>
                  <a:sysClr val="windowText" lastClr="000000">
                    <a:hueOff val="0"/>
                    <a:satOff val="0"/>
                    <a:lumOff val="0"/>
                    <a:alphaOff val="0"/>
                  </a:sysClr>
                </a:solidFill>
              </a:rPr>
              <a:t>Pallath</a:t>
            </a:r>
            <a:endParaRPr lang="en-US" sz="800" b="1" dirty="0" smtClean="0">
              <a:solidFill>
                <a:sysClr val="windowText" lastClr="000000">
                  <a:hueOff val="0"/>
                  <a:satOff val="0"/>
                  <a:lumOff val="0"/>
                  <a:alphaOff val="0"/>
                </a:sysClr>
              </a:solidFill>
            </a:endParaRPr>
          </a:p>
          <a:p>
            <a:pPr algn="ctr"/>
            <a:r>
              <a:rPr lang="en-US" sz="800" dirty="0" smtClean="0">
                <a:solidFill>
                  <a:sysClr val="windowText" lastClr="000000">
                    <a:hueOff val="0"/>
                    <a:satOff val="0"/>
                    <a:lumOff val="0"/>
                    <a:alphaOff val="0"/>
                  </a:sysClr>
                </a:solidFill>
              </a:rPr>
              <a:t>Senior Manager</a:t>
            </a:r>
            <a:endParaRPr lang="en-US" sz="800" dirty="0">
              <a:solidFill>
                <a:sysClr val="windowText" lastClr="000000">
                  <a:hueOff val="0"/>
                  <a:satOff val="0"/>
                  <a:lumOff val="0"/>
                  <a:alphaOff val="0"/>
                </a:sysClr>
              </a:solidFill>
            </a:endParaRPr>
          </a:p>
        </p:txBody>
      </p:sp>
      <p:sp>
        <p:nvSpPr>
          <p:cNvPr id="74" name="Flowchart: Alternate Process 73"/>
          <p:cNvSpPr/>
          <p:nvPr/>
        </p:nvSpPr>
        <p:spPr>
          <a:xfrm>
            <a:off x="559212" y="4287921"/>
            <a:ext cx="914400" cy="365342"/>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0" tIns="40900" rIns="0" bIns="40900" numCol="1" spcCol="1270" anchor="ctr" anchorCtr="0">
            <a:noAutofit/>
          </a:bodyPr>
          <a:lstStyle/>
          <a:p>
            <a:pPr algn="ctr"/>
            <a:r>
              <a:rPr lang="en-US" sz="800" dirty="0"/>
              <a:t>Sr. </a:t>
            </a:r>
            <a:r>
              <a:rPr lang="en-US" sz="800" dirty="0" smtClean="0"/>
              <a:t>Accountant X 2</a:t>
            </a:r>
            <a:endParaRPr lang="en-US" sz="800" dirty="0"/>
          </a:p>
        </p:txBody>
      </p:sp>
      <p:sp>
        <p:nvSpPr>
          <p:cNvPr id="55" name="Flowchart: Alternate Process 54"/>
          <p:cNvSpPr/>
          <p:nvPr/>
        </p:nvSpPr>
        <p:spPr>
          <a:xfrm>
            <a:off x="2010910" y="4287921"/>
            <a:ext cx="914400" cy="365342"/>
          </a:xfrm>
          <a:prstGeom prst="flowChartAlternateProcess">
            <a:avLst/>
          </a:prstGeom>
          <a:solidFill>
            <a:schemeClr val="accent3">
              <a:lumMod val="20000"/>
              <a:lumOff val="80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Accountant X 1</a:t>
            </a:r>
            <a:endParaRPr lang="en-US" sz="800" dirty="0"/>
          </a:p>
        </p:txBody>
      </p:sp>
      <p:cxnSp>
        <p:nvCxnSpPr>
          <p:cNvPr id="89" name="Straight Connector 88"/>
          <p:cNvCxnSpPr/>
          <p:nvPr/>
        </p:nvCxnSpPr>
        <p:spPr>
          <a:xfrm>
            <a:off x="3255200" y="2593378"/>
            <a:ext cx="3202" cy="906326"/>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95" name="Freeform 94"/>
          <p:cNvSpPr/>
          <p:nvPr/>
        </p:nvSpPr>
        <p:spPr>
          <a:xfrm>
            <a:off x="2923624" y="2757398"/>
            <a:ext cx="630496"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Leases</a:t>
            </a:r>
          </a:p>
        </p:txBody>
      </p:sp>
      <p:sp>
        <p:nvSpPr>
          <p:cNvPr id="99" name="Freeform 98"/>
          <p:cNvSpPr/>
          <p:nvPr/>
        </p:nvSpPr>
        <p:spPr>
          <a:xfrm>
            <a:off x="1970394" y="3298293"/>
            <a:ext cx="246888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sysClr val="windowText" lastClr="000000">
                    <a:hueOff val="0"/>
                    <a:satOff val="0"/>
                    <a:lumOff val="0"/>
                    <a:alphaOff val="0"/>
                  </a:sysClr>
                </a:solidFill>
              </a:rPr>
              <a:t>Sivaprasad Sreenivasan</a:t>
            </a:r>
          </a:p>
          <a:p>
            <a:pPr algn="ctr"/>
            <a:r>
              <a:rPr lang="en-US" sz="800" dirty="0" smtClean="0">
                <a:solidFill>
                  <a:sysClr val="windowText" lastClr="000000">
                    <a:hueOff val="0"/>
                    <a:satOff val="0"/>
                    <a:lumOff val="0"/>
                    <a:alphaOff val="0"/>
                  </a:sysClr>
                </a:solidFill>
              </a:rPr>
              <a:t>Senior Manager</a:t>
            </a:r>
            <a:endParaRPr lang="en-US" sz="800" dirty="0">
              <a:solidFill>
                <a:sysClr val="windowText" lastClr="000000">
                  <a:hueOff val="0"/>
                  <a:satOff val="0"/>
                  <a:lumOff val="0"/>
                  <a:alphaOff val="0"/>
                </a:sysClr>
              </a:solidFill>
            </a:endParaRPr>
          </a:p>
        </p:txBody>
      </p:sp>
      <p:cxnSp>
        <p:nvCxnSpPr>
          <p:cNvPr id="96" name="Straight Connector 95"/>
          <p:cNvCxnSpPr/>
          <p:nvPr/>
        </p:nvCxnSpPr>
        <p:spPr>
          <a:xfrm>
            <a:off x="10753228" y="2617616"/>
            <a:ext cx="0" cy="1217333"/>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92" name="Freeform 91"/>
          <p:cNvSpPr/>
          <p:nvPr/>
        </p:nvSpPr>
        <p:spPr>
          <a:xfrm>
            <a:off x="10437979" y="2757398"/>
            <a:ext cx="685071"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a:solidFill>
                  <a:sysClr val="windowText" lastClr="000000">
                    <a:hueOff val="0"/>
                    <a:satOff val="0"/>
                    <a:lumOff val="0"/>
                    <a:alphaOff val="0"/>
                  </a:sysClr>
                </a:solidFill>
              </a:rPr>
              <a:t>Research &amp; Foundation</a:t>
            </a:r>
          </a:p>
        </p:txBody>
      </p:sp>
      <p:sp>
        <p:nvSpPr>
          <p:cNvPr id="97" name="Freeform 96"/>
          <p:cNvSpPr/>
          <p:nvPr/>
        </p:nvSpPr>
        <p:spPr>
          <a:xfrm>
            <a:off x="10362584" y="3828984"/>
            <a:ext cx="822960" cy="326255"/>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smtClean="0">
                <a:solidFill>
                  <a:sysClr val="windowText" lastClr="000000">
                    <a:hueOff val="0"/>
                    <a:satOff val="0"/>
                    <a:lumOff val="0"/>
                    <a:alphaOff val="0"/>
                  </a:sysClr>
                </a:solidFill>
              </a:rPr>
              <a:t>James Nash</a:t>
            </a:r>
            <a:endParaRPr lang="en-US" sz="800" b="1" dirty="0">
              <a:solidFill>
                <a:sysClr val="windowText" lastClr="000000">
                  <a:hueOff val="0"/>
                  <a:satOff val="0"/>
                  <a:lumOff val="0"/>
                  <a:alphaOff val="0"/>
                </a:sysClr>
              </a:solidFill>
            </a:endParaRPr>
          </a:p>
          <a:p>
            <a:pPr algn="ctr"/>
            <a:r>
              <a:rPr lang="en-US" sz="800" dirty="0" smtClean="0">
                <a:solidFill>
                  <a:sysClr val="windowText" lastClr="000000">
                    <a:hueOff val="0"/>
                    <a:satOff val="0"/>
                    <a:lumOff val="0"/>
                    <a:alphaOff val="0"/>
                  </a:sysClr>
                </a:solidFill>
              </a:rPr>
              <a:t>Pr</a:t>
            </a:r>
            <a:r>
              <a:rPr lang="en-US" sz="800" dirty="0" smtClean="0">
                <a:solidFill>
                  <a:schemeClr val="tx1"/>
                </a:solidFill>
              </a:rPr>
              <a:t>ocess Owner</a:t>
            </a:r>
            <a:endParaRPr lang="en-US" sz="800" dirty="0">
              <a:solidFill>
                <a:schemeClr val="tx1"/>
              </a:solidFill>
            </a:endParaRPr>
          </a:p>
        </p:txBody>
      </p:sp>
      <p:cxnSp>
        <p:nvCxnSpPr>
          <p:cNvPr id="100" name="Straight Connector 99"/>
          <p:cNvCxnSpPr/>
          <p:nvPr/>
        </p:nvCxnSpPr>
        <p:spPr>
          <a:xfrm>
            <a:off x="11527052" y="2617616"/>
            <a:ext cx="0" cy="731520"/>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31" name="Freeform 130"/>
          <p:cNvSpPr/>
          <p:nvPr/>
        </p:nvSpPr>
        <p:spPr>
          <a:xfrm>
            <a:off x="11161292" y="2757398"/>
            <a:ext cx="73152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dirty="0" smtClean="0">
                <a:solidFill>
                  <a:sysClr val="windowText" lastClr="000000">
                    <a:hueOff val="0"/>
                    <a:satOff val="0"/>
                    <a:lumOff val="0"/>
                    <a:alphaOff val="0"/>
                  </a:sysClr>
                </a:solidFill>
              </a:rPr>
              <a:t>Leases</a:t>
            </a:r>
            <a:endParaRPr lang="en-US" sz="900" dirty="0">
              <a:solidFill>
                <a:sysClr val="windowText" lastClr="000000">
                  <a:hueOff val="0"/>
                  <a:satOff val="0"/>
                  <a:lumOff val="0"/>
                  <a:alphaOff val="0"/>
                </a:sysClr>
              </a:solidFill>
            </a:endParaRPr>
          </a:p>
        </p:txBody>
      </p:sp>
      <p:sp>
        <p:nvSpPr>
          <p:cNvPr id="130" name="Freeform 129"/>
          <p:cNvSpPr/>
          <p:nvPr/>
        </p:nvSpPr>
        <p:spPr>
          <a:xfrm>
            <a:off x="11180089" y="3298293"/>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800" b="1" dirty="0">
                <a:solidFill>
                  <a:sysClr val="windowText" lastClr="000000">
                    <a:hueOff val="0"/>
                    <a:satOff val="0"/>
                    <a:lumOff val="0"/>
                    <a:alphaOff val="0"/>
                  </a:sysClr>
                </a:solidFill>
              </a:rPr>
              <a:t>Marcy Miles</a:t>
            </a:r>
          </a:p>
          <a:p>
            <a:pPr algn="ctr"/>
            <a:r>
              <a:rPr lang="en-US" sz="800" dirty="0">
                <a:solidFill>
                  <a:sysClr val="windowText" lastClr="000000">
                    <a:hueOff val="0"/>
                    <a:satOff val="0"/>
                    <a:lumOff val="0"/>
                    <a:alphaOff val="0"/>
                  </a:sysClr>
                </a:solidFill>
              </a:rPr>
              <a:t>Pr</a:t>
            </a:r>
            <a:r>
              <a:rPr lang="en-US" sz="800" dirty="0">
                <a:solidFill>
                  <a:schemeClr val="tx1"/>
                </a:solidFill>
              </a:rPr>
              <a:t>ocess Owner</a:t>
            </a:r>
          </a:p>
        </p:txBody>
      </p:sp>
      <p:sp>
        <p:nvSpPr>
          <p:cNvPr id="72" name="Freeform 71"/>
          <p:cNvSpPr/>
          <p:nvPr/>
        </p:nvSpPr>
        <p:spPr>
          <a:xfrm>
            <a:off x="604932" y="5548320"/>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b="1" dirty="0" smtClean="0">
                <a:solidFill>
                  <a:sysClr val="windowText" lastClr="000000">
                    <a:hueOff val="0"/>
                    <a:satOff val="0"/>
                    <a:lumOff val="0"/>
                    <a:alphaOff val="0"/>
                  </a:sysClr>
                </a:solidFill>
              </a:rPr>
              <a:t>15</a:t>
            </a:r>
          </a:p>
          <a:p>
            <a:pPr algn="ctr"/>
            <a:r>
              <a:rPr lang="en-US" sz="800" dirty="0" smtClean="0">
                <a:solidFill>
                  <a:sysClr val="windowText" lastClr="000000">
                    <a:hueOff val="0"/>
                    <a:satOff val="0"/>
                    <a:lumOff val="0"/>
                    <a:alphaOff val="0"/>
                  </a:sysClr>
                </a:solidFill>
              </a:rPr>
              <a:t>Rebadged- 2</a:t>
            </a:r>
          </a:p>
          <a:p>
            <a:pPr algn="ctr"/>
            <a:r>
              <a:rPr lang="en-US" sz="800" dirty="0" smtClean="0">
                <a:solidFill>
                  <a:sysClr val="windowText" lastClr="000000">
                    <a:hueOff val="0"/>
                    <a:satOff val="0"/>
                    <a:lumOff val="0"/>
                    <a:alphaOff val="0"/>
                  </a:sysClr>
                </a:solidFill>
              </a:rPr>
              <a:t>EXL Kochi- 13</a:t>
            </a:r>
            <a:endParaRPr lang="en-US" sz="800" dirty="0">
              <a:solidFill>
                <a:sysClr val="windowText" lastClr="000000">
                  <a:hueOff val="0"/>
                  <a:satOff val="0"/>
                  <a:lumOff val="0"/>
                  <a:alphaOff val="0"/>
                </a:sysClr>
              </a:solidFill>
            </a:endParaRPr>
          </a:p>
        </p:txBody>
      </p:sp>
      <p:sp>
        <p:nvSpPr>
          <p:cNvPr id="79" name="Freeform 78"/>
          <p:cNvSpPr/>
          <p:nvPr/>
        </p:nvSpPr>
        <p:spPr>
          <a:xfrm>
            <a:off x="2067691" y="5548320"/>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b="1" dirty="0" smtClean="0">
                <a:solidFill>
                  <a:sysClr val="windowText" lastClr="000000">
                    <a:hueOff val="0"/>
                    <a:satOff val="0"/>
                    <a:lumOff val="0"/>
                    <a:alphaOff val="0"/>
                  </a:sysClr>
                </a:solidFill>
              </a:rPr>
              <a:t>12</a:t>
            </a:r>
          </a:p>
          <a:p>
            <a:pPr algn="ctr"/>
            <a:r>
              <a:rPr lang="en-US" sz="800" dirty="0" smtClean="0">
                <a:solidFill>
                  <a:sysClr val="windowText" lastClr="000000">
                    <a:hueOff val="0"/>
                    <a:satOff val="0"/>
                    <a:lumOff val="0"/>
                    <a:alphaOff val="0"/>
                  </a:sysClr>
                </a:solidFill>
              </a:rPr>
              <a:t>Rebadged- 1</a:t>
            </a:r>
          </a:p>
          <a:p>
            <a:pPr algn="ctr"/>
            <a:r>
              <a:rPr lang="en-US" sz="800" dirty="0" smtClean="0">
                <a:solidFill>
                  <a:sysClr val="windowText" lastClr="000000">
                    <a:hueOff val="0"/>
                    <a:satOff val="0"/>
                    <a:lumOff val="0"/>
                    <a:alphaOff val="0"/>
                  </a:sysClr>
                </a:solidFill>
              </a:rPr>
              <a:t>EXL Kochi- 11</a:t>
            </a:r>
            <a:endParaRPr lang="en-US" sz="800" dirty="0">
              <a:solidFill>
                <a:sysClr val="windowText" lastClr="000000">
                  <a:hueOff val="0"/>
                  <a:satOff val="0"/>
                  <a:lumOff val="0"/>
                  <a:alphaOff val="0"/>
                </a:sysClr>
              </a:solidFill>
            </a:endParaRPr>
          </a:p>
        </p:txBody>
      </p:sp>
      <p:sp>
        <p:nvSpPr>
          <p:cNvPr id="93" name="Freeform 92"/>
          <p:cNvSpPr/>
          <p:nvPr/>
        </p:nvSpPr>
        <p:spPr>
          <a:xfrm>
            <a:off x="3593108" y="5548320"/>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b="1" dirty="0" smtClean="0">
                <a:solidFill>
                  <a:sysClr val="windowText" lastClr="000000">
                    <a:hueOff val="0"/>
                    <a:satOff val="0"/>
                    <a:lumOff val="0"/>
                    <a:alphaOff val="0"/>
                  </a:sysClr>
                </a:solidFill>
              </a:rPr>
              <a:t>6</a:t>
            </a:r>
          </a:p>
          <a:p>
            <a:pPr algn="ctr"/>
            <a:r>
              <a:rPr lang="en-US" sz="800" dirty="0" smtClean="0">
                <a:solidFill>
                  <a:sysClr val="windowText" lastClr="000000">
                    <a:hueOff val="0"/>
                    <a:satOff val="0"/>
                    <a:lumOff val="0"/>
                    <a:alphaOff val="0"/>
                  </a:sysClr>
                </a:solidFill>
              </a:rPr>
              <a:t>Rebadged- 1</a:t>
            </a:r>
          </a:p>
          <a:p>
            <a:pPr algn="ctr"/>
            <a:r>
              <a:rPr lang="en-US" sz="800" dirty="0" smtClean="0">
                <a:solidFill>
                  <a:sysClr val="windowText" lastClr="000000">
                    <a:hueOff val="0"/>
                    <a:satOff val="0"/>
                    <a:lumOff val="0"/>
                    <a:alphaOff val="0"/>
                  </a:sysClr>
                </a:solidFill>
              </a:rPr>
              <a:t>EXL Kochi- 5</a:t>
            </a:r>
            <a:endParaRPr lang="en-US" sz="800" dirty="0">
              <a:solidFill>
                <a:sysClr val="windowText" lastClr="000000">
                  <a:hueOff val="0"/>
                  <a:satOff val="0"/>
                  <a:lumOff val="0"/>
                  <a:alphaOff val="0"/>
                </a:sysClr>
              </a:solidFill>
            </a:endParaRPr>
          </a:p>
        </p:txBody>
      </p:sp>
      <p:sp>
        <p:nvSpPr>
          <p:cNvPr id="102" name="Freeform 101"/>
          <p:cNvSpPr/>
          <p:nvPr/>
        </p:nvSpPr>
        <p:spPr>
          <a:xfrm>
            <a:off x="4931616" y="5548320"/>
            <a:ext cx="822960"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b="1" dirty="0" smtClean="0">
                <a:solidFill>
                  <a:sysClr val="windowText" lastClr="000000">
                    <a:hueOff val="0"/>
                    <a:satOff val="0"/>
                    <a:lumOff val="0"/>
                    <a:alphaOff val="0"/>
                  </a:sysClr>
                </a:solidFill>
              </a:rPr>
              <a:t>9</a:t>
            </a:r>
          </a:p>
          <a:p>
            <a:pPr algn="ctr"/>
            <a:r>
              <a:rPr lang="en-US" sz="800" dirty="0" smtClean="0">
                <a:solidFill>
                  <a:sysClr val="windowText" lastClr="000000">
                    <a:hueOff val="0"/>
                    <a:satOff val="0"/>
                    <a:lumOff val="0"/>
                    <a:alphaOff val="0"/>
                  </a:sysClr>
                </a:solidFill>
              </a:rPr>
              <a:t>Rebadged- 2</a:t>
            </a:r>
          </a:p>
          <a:p>
            <a:pPr algn="ctr"/>
            <a:r>
              <a:rPr lang="en-US" sz="800" dirty="0" smtClean="0">
                <a:solidFill>
                  <a:sysClr val="windowText" lastClr="000000">
                    <a:hueOff val="0"/>
                    <a:satOff val="0"/>
                    <a:lumOff val="0"/>
                    <a:alphaOff val="0"/>
                  </a:sysClr>
                </a:solidFill>
              </a:rPr>
              <a:t>EXL Kochi- 7</a:t>
            </a:r>
            <a:endParaRPr lang="en-US" sz="800" dirty="0">
              <a:solidFill>
                <a:sysClr val="windowText" lastClr="000000">
                  <a:hueOff val="0"/>
                  <a:satOff val="0"/>
                  <a:lumOff val="0"/>
                  <a:alphaOff val="0"/>
                </a:sysClr>
              </a:solidFill>
            </a:endParaRPr>
          </a:p>
        </p:txBody>
      </p:sp>
      <p:sp>
        <p:nvSpPr>
          <p:cNvPr id="85" name="Flowchart: Alternate Process 84"/>
          <p:cNvSpPr/>
          <p:nvPr/>
        </p:nvSpPr>
        <p:spPr>
          <a:xfrm>
            <a:off x="1839349" y="4738013"/>
            <a:ext cx="1251450" cy="725080"/>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t>Eldho George</a:t>
            </a:r>
          </a:p>
          <a:p>
            <a:pPr algn="ctr"/>
            <a:r>
              <a:rPr lang="en-US" sz="800" dirty="0" smtClean="0"/>
              <a:t>Imthias Ameer</a:t>
            </a:r>
          </a:p>
          <a:p>
            <a:pPr algn="ctr"/>
            <a:r>
              <a:rPr lang="en-US" sz="800" dirty="0" smtClean="0"/>
              <a:t>Rajesh </a:t>
            </a:r>
            <a:r>
              <a:rPr lang="en-US" sz="800" dirty="0" err="1" smtClean="0"/>
              <a:t>Ramaswamy</a:t>
            </a:r>
            <a:endParaRPr lang="en-US" sz="800" dirty="0" smtClean="0"/>
          </a:p>
          <a:p>
            <a:pPr algn="ctr"/>
            <a:r>
              <a:rPr lang="en-US" sz="800" dirty="0" smtClean="0"/>
              <a:t>Mohammed </a:t>
            </a:r>
            <a:r>
              <a:rPr lang="en-US" sz="800" dirty="0" err="1" smtClean="0"/>
              <a:t>Safeer</a:t>
            </a:r>
            <a:endParaRPr lang="en-US" sz="800" dirty="0"/>
          </a:p>
        </p:txBody>
      </p:sp>
      <p:sp>
        <p:nvSpPr>
          <p:cNvPr id="78" name="Flowchart: Alternate Process 77"/>
          <p:cNvSpPr/>
          <p:nvPr/>
        </p:nvSpPr>
        <p:spPr>
          <a:xfrm>
            <a:off x="384152" y="4738013"/>
            <a:ext cx="1252728" cy="725080"/>
          </a:xfrm>
          <a:prstGeom prst="flowChartAlternateProcess">
            <a:avLst/>
          </a:pr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0900" tIns="40900" rIns="40900" bIns="40900" numCol="1" spcCol="1270" anchor="ctr" anchorCtr="0">
            <a:noAutofit/>
          </a:bodyPr>
          <a:lstStyle/>
          <a:p>
            <a:pPr algn="ctr"/>
            <a:r>
              <a:rPr lang="en-US" sz="800" dirty="0" smtClean="0">
                <a:solidFill>
                  <a:prstClr val="black"/>
                </a:solidFill>
              </a:rPr>
              <a:t>Martin Varghese</a:t>
            </a:r>
          </a:p>
          <a:p>
            <a:pPr algn="ctr"/>
            <a:r>
              <a:rPr lang="en-US" sz="800" dirty="0" smtClean="0">
                <a:solidFill>
                  <a:prstClr val="black"/>
                </a:solidFill>
              </a:rPr>
              <a:t>Selvam Pandiyan</a:t>
            </a:r>
          </a:p>
          <a:p>
            <a:pPr algn="ctr"/>
            <a:r>
              <a:rPr lang="en-US" sz="800" dirty="0" smtClean="0">
                <a:solidFill>
                  <a:prstClr val="black"/>
                </a:solidFill>
              </a:rPr>
              <a:t>Sojan Mathew</a:t>
            </a:r>
          </a:p>
          <a:p>
            <a:pPr algn="ctr"/>
            <a:r>
              <a:rPr lang="en-US" sz="800" dirty="0" smtClean="0">
                <a:solidFill>
                  <a:prstClr val="black"/>
                </a:solidFill>
              </a:rPr>
              <a:t>Wilson Devassy</a:t>
            </a:r>
          </a:p>
          <a:p>
            <a:pPr algn="ctr"/>
            <a:r>
              <a:rPr lang="en-US" sz="800" dirty="0" err="1" smtClean="0">
                <a:solidFill>
                  <a:prstClr val="black"/>
                </a:solidFill>
              </a:rPr>
              <a:t>Nayana</a:t>
            </a:r>
            <a:r>
              <a:rPr lang="en-US" sz="800" dirty="0" smtClean="0">
                <a:solidFill>
                  <a:prstClr val="black"/>
                </a:solidFill>
              </a:rPr>
              <a:t> Ashok*</a:t>
            </a:r>
          </a:p>
        </p:txBody>
      </p:sp>
      <p:cxnSp>
        <p:nvCxnSpPr>
          <p:cNvPr id="75" name="Straight Connector 74"/>
          <p:cNvCxnSpPr/>
          <p:nvPr/>
        </p:nvCxnSpPr>
        <p:spPr>
          <a:xfrm>
            <a:off x="501602" y="2603411"/>
            <a:ext cx="0" cy="910723"/>
          </a:xfrm>
          <a:prstGeom prst="line">
            <a:avLst/>
          </a:prstGeom>
          <a:noFill/>
          <a:ln w="12700" cap="flat" cmpd="sng" algn="ctr">
            <a:solidFill>
              <a:schemeClr val="tx1"/>
            </a:solidFill>
            <a:prstDash val="solid"/>
          </a:ln>
          <a:effectLst>
            <a:outerShdw blurRad="40000" dist="20000" dir="5400000" rotWithShape="0">
              <a:srgbClr val="000000">
                <a:alpha val="38000"/>
              </a:srgbClr>
            </a:outerShdw>
          </a:effectLst>
        </p:spPr>
      </p:cxnSp>
      <p:sp>
        <p:nvSpPr>
          <p:cNvPr id="17" name="Plaque 16"/>
          <p:cNvSpPr/>
          <p:nvPr/>
        </p:nvSpPr>
        <p:spPr>
          <a:xfrm>
            <a:off x="898302" y="5577717"/>
            <a:ext cx="236220" cy="169357"/>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Plaque 102"/>
          <p:cNvSpPr/>
          <p:nvPr/>
        </p:nvSpPr>
        <p:spPr>
          <a:xfrm>
            <a:off x="2361061" y="5577717"/>
            <a:ext cx="236220" cy="169357"/>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Plaque 104"/>
          <p:cNvSpPr/>
          <p:nvPr/>
        </p:nvSpPr>
        <p:spPr>
          <a:xfrm>
            <a:off x="3886478" y="5577717"/>
            <a:ext cx="236220" cy="169357"/>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Plaque 105"/>
          <p:cNvSpPr/>
          <p:nvPr/>
        </p:nvSpPr>
        <p:spPr>
          <a:xfrm>
            <a:off x="5224986" y="5577717"/>
            <a:ext cx="236220" cy="169357"/>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9581097" y="3296173"/>
            <a:ext cx="1403099" cy="4572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lvl="0" algn="ctr">
              <a:lnSpc>
                <a:spcPct val="90000"/>
              </a:lnSpc>
              <a:spcBef>
                <a:spcPct val="0"/>
              </a:spcBef>
              <a:defRPr/>
            </a:pPr>
            <a:r>
              <a:rPr lang="en-US" sz="800" b="1" dirty="0" smtClean="0">
                <a:solidFill>
                  <a:sysClr val="windowText" lastClr="000000">
                    <a:hueOff val="0"/>
                    <a:satOff val="0"/>
                    <a:lumOff val="0"/>
                    <a:alphaOff val="0"/>
                  </a:sysClr>
                </a:solidFill>
              </a:rPr>
              <a:t>Carrie Theis</a:t>
            </a:r>
            <a:endParaRPr lang="en-US" sz="800" b="1" dirty="0">
              <a:solidFill>
                <a:sysClr val="windowText" lastClr="000000">
                  <a:hueOff val="0"/>
                  <a:satOff val="0"/>
                  <a:lumOff val="0"/>
                  <a:alphaOff val="0"/>
                </a:sysClr>
              </a:solidFill>
            </a:endParaRPr>
          </a:p>
          <a:p>
            <a:pPr algn="ctr"/>
            <a:r>
              <a:rPr lang="en-US" sz="800" dirty="0">
                <a:solidFill>
                  <a:sysClr val="windowText" lastClr="000000">
                    <a:hueOff val="0"/>
                    <a:satOff val="0"/>
                    <a:lumOff val="0"/>
                    <a:alphaOff val="0"/>
                  </a:sysClr>
                </a:solidFill>
              </a:rPr>
              <a:t>Process Owner</a:t>
            </a:r>
          </a:p>
        </p:txBody>
      </p:sp>
      <p:sp>
        <p:nvSpPr>
          <p:cNvPr id="107" name="Freeform 106"/>
          <p:cNvSpPr/>
          <p:nvPr/>
        </p:nvSpPr>
        <p:spPr>
          <a:xfrm>
            <a:off x="8163578" y="5645337"/>
            <a:ext cx="2118452" cy="310300"/>
          </a:xfrm>
          <a:custGeom>
            <a:avLst/>
            <a:gdLst>
              <a:gd name="connsiteX0" fmla="*/ 0 w 687229"/>
              <a:gd name="connsiteY0" fmla="*/ 45721 h 457214"/>
              <a:gd name="connsiteX1" fmla="*/ 45721 w 687229"/>
              <a:gd name="connsiteY1" fmla="*/ 0 h 457214"/>
              <a:gd name="connsiteX2" fmla="*/ 641508 w 687229"/>
              <a:gd name="connsiteY2" fmla="*/ 0 h 457214"/>
              <a:gd name="connsiteX3" fmla="*/ 687229 w 687229"/>
              <a:gd name="connsiteY3" fmla="*/ 45721 h 457214"/>
              <a:gd name="connsiteX4" fmla="*/ 687229 w 687229"/>
              <a:gd name="connsiteY4" fmla="*/ 411493 h 457214"/>
              <a:gd name="connsiteX5" fmla="*/ 641508 w 687229"/>
              <a:gd name="connsiteY5" fmla="*/ 457214 h 457214"/>
              <a:gd name="connsiteX6" fmla="*/ 45721 w 687229"/>
              <a:gd name="connsiteY6" fmla="*/ 457214 h 457214"/>
              <a:gd name="connsiteX7" fmla="*/ 0 w 687229"/>
              <a:gd name="connsiteY7" fmla="*/ 411493 h 457214"/>
              <a:gd name="connsiteX8" fmla="*/ 0 w 687229"/>
              <a:gd name="connsiteY8" fmla="*/ 45721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229" h="457214">
                <a:moveTo>
                  <a:pt x="0" y="45721"/>
                </a:moveTo>
                <a:cubicBezTo>
                  <a:pt x="0" y="20470"/>
                  <a:pt x="20470" y="0"/>
                  <a:pt x="45721" y="0"/>
                </a:cubicBezTo>
                <a:lnTo>
                  <a:pt x="641508" y="0"/>
                </a:lnTo>
                <a:cubicBezTo>
                  <a:pt x="666759" y="0"/>
                  <a:pt x="687229" y="20470"/>
                  <a:pt x="687229" y="45721"/>
                </a:cubicBezTo>
                <a:lnTo>
                  <a:pt x="687229" y="411493"/>
                </a:lnTo>
                <a:cubicBezTo>
                  <a:pt x="687229" y="436744"/>
                  <a:pt x="666759" y="457214"/>
                  <a:pt x="641508" y="457214"/>
                </a:cubicBezTo>
                <a:lnTo>
                  <a:pt x="45721" y="457214"/>
                </a:lnTo>
                <a:cubicBezTo>
                  <a:pt x="20470" y="457214"/>
                  <a:pt x="0" y="436744"/>
                  <a:pt x="0" y="411493"/>
                </a:cubicBezTo>
                <a:lnTo>
                  <a:pt x="0" y="45721"/>
                </a:lnTo>
                <a:close/>
              </a:path>
            </a:pathLst>
          </a:custGeom>
          <a:solidFill>
            <a:schemeClr val="bg1">
              <a:lumMod val="85000"/>
            </a:schemeClr>
          </a:solidFill>
          <a:ln w="127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spcFirstLastPara="0" vert="horz" wrap="square" lIns="43871" tIns="43871" rIns="43871" bIns="43871" numCol="1" spcCol="1270" anchor="ctr" anchorCtr="0">
            <a:noAutofit/>
          </a:bodyPr>
          <a:lstStyle/>
          <a:p>
            <a:pPr algn="ctr"/>
            <a:r>
              <a:rPr lang="en-US" sz="900" b="1" dirty="0" smtClean="0">
                <a:solidFill>
                  <a:sysClr val="windowText" lastClr="000000">
                    <a:hueOff val="0"/>
                    <a:satOff val="0"/>
                    <a:lumOff val="0"/>
                    <a:alphaOff val="0"/>
                  </a:sysClr>
                </a:solidFill>
              </a:rPr>
              <a:t>14</a:t>
            </a:r>
          </a:p>
          <a:p>
            <a:pPr algn="ctr"/>
            <a:r>
              <a:rPr lang="en-US" sz="800" dirty="0" smtClean="0">
                <a:solidFill>
                  <a:sysClr val="windowText" lastClr="000000">
                    <a:hueOff val="0"/>
                    <a:satOff val="0"/>
                    <a:lumOff val="0"/>
                    <a:alphaOff val="0"/>
                  </a:sysClr>
                </a:solidFill>
              </a:rPr>
              <a:t>Retained</a:t>
            </a:r>
            <a:endParaRPr lang="en-US" sz="800" dirty="0">
              <a:solidFill>
                <a:sysClr val="windowText" lastClr="000000">
                  <a:hueOff val="0"/>
                  <a:satOff val="0"/>
                  <a:lumOff val="0"/>
                  <a:alphaOff val="0"/>
                </a:sysClr>
              </a:solidFill>
            </a:endParaRPr>
          </a:p>
        </p:txBody>
      </p:sp>
      <p:sp>
        <p:nvSpPr>
          <p:cNvPr id="108" name="Plaque 107"/>
          <p:cNvSpPr/>
          <p:nvPr/>
        </p:nvSpPr>
        <p:spPr>
          <a:xfrm>
            <a:off x="9101199" y="5664610"/>
            <a:ext cx="236220" cy="169357"/>
          </a:xfrm>
          <a:prstGeom prst="plaqu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390732" y="6697192"/>
            <a:ext cx="3347035" cy="153888"/>
          </a:xfrm>
          <a:prstGeom prst="rect">
            <a:avLst/>
          </a:prstGeom>
          <a:noFill/>
        </p:spPr>
        <p:txBody>
          <a:bodyPr wrap="square" lIns="0" tIns="0" rIns="0" bIns="0" rtlCol="0">
            <a:spAutoFit/>
          </a:bodyPr>
          <a:lstStyle/>
          <a:p>
            <a:r>
              <a:rPr lang="en-US" sz="1000" dirty="0" smtClean="0"/>
              <a:t>* Resource yet to be </a:t>
            </a:r>
            <a:r>
              <a:rPr lang="en-US" sz="1000" dirty="0" err="1" smtClean="0"/>
              <a:t>Onboarded</a:t>
            </a:r>
            <a:endParaRPr lang="en-GB" sz="1000" dirty="0" smtClean="0"/>
          </a:p>
        </p:txBody>
      </p:sp>
    </p:spTree>
    <p:extLst>
      <p:ext uri="{BB962C8B-B14F-4D97-AF65-F5344CB8AC3E}">
        <p14:creationId xmlns:p14="http://schemas.microsoft.com/office/powerpoint/2010/main" val="925407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6169</Words>
  <Application>Microsoft Office PowerPoint</Application>
  <PresentationFormat>Widescreen</PresentationFormat>
  <Paragraphs>1257</Paragraphs>
  <Slides>29</Slides>
  <Notes>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宋体</vt:lpstr>
      <vt:lpstr>Arial</vt:lpstr>
      <vt:lpstr>Calibri</vt:lpstr>
      <vt:lpstr>Calibri Light</vt:lpstr>
      <vt:lpstr>Century Gothic</vt:lpstr>
      <vt:lpstr>等线</vt:lpstr>
      <vt:lpstr>Wingdings</vt:lpstr>
      <vt:lpstr>Wingdings 2</vt:lpstr>
      <vt:lpstr>Office Theme</vt:lpstr>
      <vt:lpstr>1_Office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Annexure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Shagun John</dc:creator>
  <cp:lastModifiedBy>Abhay Singh Mehta</cp:lastModifiedBy>
  <cp:revision>114</cp:revision>
  <dcterms:created xsi:type="dcterms:W3CDTF">2020-10-21T06:41:18Z</dcterms:created>
  <dcterms:modified xsi:type="dcterms:W3CDTF">2021-11-02T16:26:26Z</dcterms:modified>
</cp:coreProperties>
</file>