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98" r:id="rId5"/>
    <p:sldId id="323" r:id="rId6"/>
    <p:sldId id="333" r:id="rId7"/>
    <p:sldId id="318" r:id="rId8"/>
    <p:sldId id="336" r:id="rId9"/>
    <p:sldId id="307" r:id="rId10"/>
    <p:sldId id="325" r:id="rId11"/>
    <p:sldId id="302" r:id="rId12"/>
    <p:sldId id="343" r:id="rId13"/>
    <p:sldId id="339" r:id="rId14"/>
    <p:sldId id="340" r:id="rId15"/>
    <p:sldId id="341" r:id="rId16"/>
    <p:sldId id="337" r:id="rId17"/>
    <p:sldId id="350" r:id="rId18"/>
    <p:sldId id="349" r:id="rId19"/>
    <p:sldId id="351" r:id="rId20"/>
    <p:sldId id="347" r:id="rId21"/>
    <p:sldId id="348" r:id="rId22"/>
    <p:sldId id="338" r:id="rId23"/>
    <p:sldId id="311" r:id="rId24"/>
    <p:sldId id="312" r:id="rId25"/>
    <p:sldId id="346" r:id="rId26"/>
    <p:sldId id="352" r:id="rId27"/>
    <p:sldId id="329"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y Singh Mehta" initials="ASM" lastIdx="3" clrIdx="0">
    <p:extLst>
      <p:ext uri="{19B8F6BF-5375-455C-9EA6-DF929625EA0E}">
        <p15:presenceInfo xmlns:p15="http://schemas.microsoft.com/office/powerpoint/2012/main" userId="S-1-5-21-3936953803-2831090258-1269385966-4747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DB2"/>
    <a:srgbClr val="006EBF"/>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8" autoAdjust="0"/>
    <p:restoredTop sz="93031" autoAdjust="0"/>
  </p:normalViewPr>
  <p:slideViewPr>
    <p:cSldViewPr snapToGrid="0" snapToObjects="1" showGuides="1">
      <p:cViewPr varScale="1">
        <p:scale>
          <a:sx n="64" d="100"/>
          <a:sy n="64" d="100"/>
        </p:scale>
        <p:origin x="868"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4" d="100"/>
          <a:sy n="84" d="100"/>
        </p:scale>
        <p:origin x="3834" y="3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8T23:16:55.572" idx="1">
    <p:pos x="5992" y="1822"/>
    <p:text>~6 month transition to TBP model to be added in the slide deck</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08T23:18:27.667" idx="2">
    <p:pos x="10" y="10"/>
    <p:text>Aneesh to review seeding numbers</p:text>
    <p:extLst>
      <p:ext uri="{C676402C-5697-4E1C-873F-D02D1690AC5C}">
        <p15:threadingInfo xmlns:p15="http://schemas.microsoft.com/office/powerpoint/2012/main" timeZoneBias="-330"/>
      </p:ext>
    </p:extLst>
  </p:cm>
  <p:cm authorId="1" dt="2021-09-08T23:19:14.648" idx="3">
    <p:pos x="10" y="106"/>
    <p:text>Aneesh to add F&amp;A capabiltiy slide</p:text>
    <p:extLst>
      <p:ext uri="{C676402C-5697-4E1C-873F-D02D1690AC5C}">
        <p15:threadingInfo xmlns:p15="http://schemas.microsoft.com/office/powerpoint/2012/main" timeZoneBias="-330">
          <p15:parentCm authorId="1" idx="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DAC3A9-74EC-46C6-9EFB-701784C73177}" type="datetimeFigureOut">
              <a:rPr lang="en-US" smtClean="0"/>
              <a:t>11/2/2021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379E9A-F4C0-43A3-9D11-3244E966364C}" type="slidenum">
              <a:rPr lang="en-US" smtClean="0"/>
              <a:t>‹#›</a:t>
            </a:fld>
            <a:endParaRPr lang="en-US"/>
          </a:p>
        </p:txBody>
      </p:sp>
    </p:spTree>
    <p:extLst>
      <p:ext uri="{BB962C8B-B14F-4D97-AF65-F5344CB8AC3E}">
        <p14:creationId xmlns:p14="http://schemas.microsoft.com/office/powerpoint/2010/main" val="79770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2</a:t>
            </a:fld>
            <a:endParaRPr lang="en-US" dirty="0"/>
          </a:p>
        </p:txBody>
      </p:sp>
    </p:spTree>
    <p:extLst>
      <p:ext uri="{BB962C8B-B14F-4D97-AF65-F5344CB8AC3E}">
        <p14:creationId xmlns:p14="http://schemas.microsoft.com/office/powerpoint/2010/main" val="40840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Vince</a:t>
            </a:r>
            <a:endParaRPr lang="en-US" dirty="0"/>
          </a:p>
        </p:txBody>
      </p:sp>
      <p:sp>
        <p:nvSpPr>
          <p:cNvPr id="4" name="Date Placeholder 3"/>
          <p:cNvSpPr>
            <a:spLocks noGrp="1"/>
          </p:cNvSpPr>
          <p:nvPr>
            <p:ph type="dt" idx="10"/>
          </p:nvPr>
        </p:nvSpPr>
        <p:spPr/>
        <p:txBody>
          <a:bodyPr/>
          <a:lstStyle/>
          <a:p>
            <a:fld id="{57BC731B-1A92-4403-A84F-B5EDA6F28D1F}"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A9BDF1-D95A-424A-9484-AC4D25F4FEC0}" type="slidenum">
              <a:rPr lang="en-US" smtClean="0"/>
              <a:t>6</a:t>
            </a:fld>
            <a:endParaRPr lang="en-US" dirty="0"/>
          </a:p>
        </p:txBody>
      </p:sp>
    </p:spTree>
    <p:extLst>
      <p:ext uri="{BB962C8B-B14F-4D97-AF65-F5344CB8AC3E}">
        <p14:creationId xmlns:p14="http://schemas.microsoft.com/office/powerpoint/2010/main" val="398163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7BC731B-1A92-4403-A84F-B5EDA6F28D1F}"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A9BDF1-D95A-424A-9484-AC4D25F4FEC0}" type="slidenum">
              <a:rPr lang="en-US" smtClean="0"/>
              <a:t>7</a:t>
            </a:fld>
            <a:endParaRPr lang="en-US" dirty="0"/>
          </a:p>
        </p:txBody>
      </p:sp>
    </p:spTree>
    <p:extLst>
      <p:ext uri="{BB962C8B-B14F-4D97-AF65-F5344CB8AC3E}">
        <p14:creationId xmlns:p14="http://schemas.microsoft.com/office/powerpoint/2010/main" val="319654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16</a:t>
            </a:fld>
            <a:endParaRPr lang="en-US"/>
          </a:p>
        </p:txBody>
      </p:sp>
    </p:spTree>
    <p:extLst>
      <p:ext uri="{BB962C8B-B14F-4D97-AF65-F5344CB8AC3E}">
        <p14:creationId xmlns:p14="http://schemas.microsoft.com/office/powerpoint/2010/main" val="241040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20</a:t>
            </a:fld>
            <a:endParaRPr lang="en-US" dirty="0"/>
          </a:p>
        </p:txBody>
      </p:sp>
    </p:spTree>
    <p:extLst>
      <p:ext uri="{BB962C8B-B14F-4D97-AF65-F5344CB8AC3E}">
        <p14:creationId xmlns:p14="http://schemas.microsoft.com/office/powerpoint/2010/main" val="22205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21</a:t>
            </a:fld>
            <a:endParaRPr lang="en-US" dirty="0"/>
          </a:p>
        </p:txBody>
      </p:sp>
    </p:spTree>
    <p:extLst>
      <p:ext uri="{BB962C8B-B14F-4D97-AF65-F5344CB8AC3E}">
        <p14:creationId xmlns:p14="http://schemas.microsoft.com/office/powerpoint/2010/main" val="25904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9" y="10707"/>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 Heavy Content">
    <p:spTree>
      <p:nvGrpSpPr>
        <p:cNvPr id="1" name=""/>
        <p:cNvGrpSpPr/>
        <p:nvPr/>
      </p:nvGrpSpPr>
      <p:grpSpPr>
        <a:xfrm>
          <a:off x="0" y="0"/>
          <a:ext cx="0" cy="0"/>
          <a:chOff x="0" y="0"/>
          <a:chExt cx="0" cy="0"/>
        </a:xfrm>
      </p:grpSpPr>
      <p:sp>
        <p:nvSpPr>
          <p:cNvPr id="7" name="Text Placeholder 6"/>
          <p:cNvSpPr>
            <a:spLocks noGrp="1"/>
          </p:cNvSpPr>
          <p:nvPr>
            <p:ph type="body" sz="quarter" idx="14" hasCustomPrompt="1"/>
          </p:nvPr>
        </p:nvSpPr>
        <p:spPr>
          <a:xfrm>
            <a:off x="430214" y="1597651"/>
            <a:ext cx="2444064" cy="4833194"/>
          </a:xfrm>
        </p:spPr>
        <p:txBody>
          <a:bodyPr>
            <a:normAutofit/>
          </a:bodyPr>
          <a:lstStyle>
            <a:lvl1pPr marL="0" indent="0" algn="just">
              <a:buFontTx/>
              <a:buNone/>
              <a:defRPr sz="1200" baseline="0"/>
            </a:lvl1pPr>
            <a:lvl2pPr marL="284163" indent="-169863" algn="just">
              <a:buClr>
                <a:schemeClr val="tx2"/>
              </a:buClr>
              <a:buFont typeface="Arial" panose="020B0604020202020204" pitchFamily="34" charset="0"/>
              <a:buChar char="•"/>
              <a:defRPr sz="1200"/>
            </a:lvl2pPr>
            <a:lvl3pPr marL="458788" indent="-174625" algn="just">
              <a:buFont typeface="Arial" panose="020B0604020202020204" pitchFamily="34" charset="0"/>
              <a:buChar char="–"/>
              <a:defRPr sz="1050"/>
            </a:lvl3pPr>
            <a:lvl4pPr>
              <a:defRPr sz="1200"/>
            </a:lvl4pPr>
            <a:lvl5pPr>
              <a:defRPr sz="1200"/>
            </a:lvl5pPr>
          </a:lstStyle>
          <a:p>
            <a:pPr lvl="0"/>
            <a:r>
              <a:rPr lang="en-US" dirty="0" smtClean="0"/>
              <a:t>Body text style is 12 pt. Arial.</a:t>
            </a:r>
          </a:p>
          <a:p>
            <a:pPr lvl="1"/>
            <a:r>
              <a:rPr lang="en-US" dirty="0" smtClean="0"/>
              <a:t>Bullet Style</a:t>
            </a:r>
          </a:p>
          <a:p>
            <a:pPr lvl="2"/>
            <a:r>
              <a:rPr lang="en-US" dirty="0" smtClean="0"/>
              <a:t>Sub Bullet Style</a:t>
            </a:r>
          </a:p>
        </p:txBody>
      </p:sp>
      <p:pic>
        <p:nvPicPr>
          <p:cNvPr id="14" name="Picture 13"/>
          <p:cNvPicPr>
            <a:picLocks noChangeAspect="1"/>
          </p:cNvPicPr>
          <p:nvPr userDrawn="1"/>
        </p:nvPicPr>
        <p:blipFill>
          <a:blip r:embed="rId2"/>
          <a:stretch>
            <a:fillRect/>
          </a:stretch>
        </p:blipFill>
        <p:spPr>
          <a:xfrm>
            <a:off x="0" y="-10985"/>
            <a:ext cx="12188952" cy="751699"/>
          </a:xfrm>
          <a:prstGeom prst="rect">
            <a:avLst/>
          </a:prstGeom>
        </p:spPr>
      </p:pic>
      <p:sp>
        <p:nvSpPr>
          <p:cNvPr id="13" name="Text Placeholder 7"/>
          <p:cNvSpPr>
            <a:spLocks noGrp="1"/>
          </p:cNvSpPr>
          <p:nvPr>
            <p:ph type="body" sz="quarter" idx="13" hasCustomPrompt="1"/>
          </p:nvPr>
        </p:nvSpPr>
        <p:spPr>
          <a:xfrm>
            <a:off x="2113753" y="88937"/>
            <a:ext cx="9867014" cy="585920"/>
          </a:xfrm>
        </p:spPr>
        <p:txBody>
          <a:bodyPr anchor="ctr">
            <a:normAutofit/>
          </a:bodyPr>
          <a:lstStyle>
            <a:lvl1pPr marL="0" indent="0">
              <a:buNone/>
              <a:defRPr sz="2300" b="1" cap="all" baseline="0">
                <a:solidFill>
                  <a:schemeClr val="bg1"/>
                </a:solidFill>
              </a:defRPr>
            </a:lvl1pPr>
          </a:lstStyle>
          <a:p>
            <a:pPr lvl="0"/>
            <a:r>
              <a:rPr lang="en-US" dirty="0" smtClean="0"/>
              <a:t>Case Study Template – Heavy content</a:t>
            </a:r>
            <a:endParaRPr lang="en-US" dirty="0"/>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80448" y="6141226"/>
            <a:ext cx="914636" cy="588796"/>
          </a:xfrm>
          <a:prstGeom prst="rect">
            <a:avLst/>
          </a:prstGeom>
          <a:noFill/>
          <a:ln>
            <a:noFill/>
          </a:ln>
        </p:spPr>
      </p:pic>
      <p:sp>
        <p:nvSpPr>
          <p:cNvPr id="24" name="TextBox 23"/>
          <p:cNvSpPr txBox="1"/>
          <p:nvPr userDrawn="1"/>
        </p:nvSpPr>
        <p:spPr>
          <a:xfrm>
            <a:off x="430214" y="1210417"/>
            <a:ext cx="1272784" cy="246221"/>
          </a:xfrm>
          <a:prstGeom prst="rect">
            <a:avLst/>
          </a:prstGeom>
          <a:noFill/>
        </p:spPr>
        <p:txBody>
          <a:bodyPr wrap="none" lIns="0" tIns="0" rIns="0" bIns="0" rtlCol="0">
            <a:spAutoFit/>
          </a:bodyPr>
          <a:lstStyle/>
          <a:p>
            <a:r>
              <a:rPr lang="en-US" sz="1600" b="1" dirty="0" smtClean="0">
                <a:solidFill>
                  <a:schemeClr val="accent4"/>
                </a:solidFill>
              </a:rPr>
              <a:t>CHALLENGE</a:t>
            </a:r>
          </a:p>
        </p:txBody>
      </p:sp>
      <p:sp>
        <p:nvSpPr>
          <p:cNvPr id="25" name="TextBox 24"/>
          <p:cNvSpPr txBox="1"/>
          <p:nvPr userDrawn="1"/>
        </p:nvSpPr>
        <p:spPr>
          <a:xfrm>
            <a:off x="3257143" y="964195"/>
            <a:ext cx="1947884" cy="492443"/>
          </a:xfrm>
          <a:prstGeom prst="rect">
            <a:avLst/>
          </a:prstGeom>
          <a:noFill/>
        </p:spPr>
        <p:txBody>
          <a:bodyPr wrap="square" lIns="0" tIns="0" rIns="0" bIns="0" rtlCol="0">
            <a:spAutoFit/>
          </a:bodyPr>
          <a:lstStyle/>
          <a:p>
            <a:r>
              <a:rPr lang="en-US" sz="1600" b="1" dirty="0" smtClean="0">
                <a:solidFill>
                  <a:schemeClr val="accent4"/>
                </a:solidFill>
              </a:rPr>
              <a:t>DATA-LED</a:t>
            </a:r>
            <a:br>
              <a:rPr lang="en-US" sz="1600" b="1" dirty="0" smtClean="0">
                <a:solidFill>
                  <a:schemeClr val="accent4"/>
                </a:solidFill>
              </a:rPr>
            </a:br>
            <a:r>
              <a:rPr lang="en-US" sz="1600" b="1" dirty="0" smtClean="0">
                <a:solidFill>
                  <a:schemeClr val="accent4"/>
                </a:solidFill>
              </a:rPr>
              <a:t>TRANSFORMATION</a:t>
            </a:r>
          </a:p>
        </p:txBody>
      </p:sp>
      <p:sp>
        <p:nvSpPr>
          <p:cNvPr id="30" name="Text Placeholder 6"/>
          <p:cNvSpPr>
            <a:spLocks noGrp="1"/>
          </p:cNvSpPr>
          <p:nvPr>
            <p:ph type="body" sz="quarter" idx="15"/>
          </p:nvPr>
        </p:nvSpPr>
        <p:spPr>
          <a:xfrm>
            <a:off x="3257143" y="1597651"/>
            <a:ext cx="2444064" cy="4833194"/>
          </a:xfrm>
        </p:spPr>
        <p:txBody>
          <a:bodyPr>
            <a:normAutofit/>
          </a:bodyPr>
          <a:lstStyle>
            <a:lvl1pPr marL="0" indent="0" algn="just">
              <a:buFontTx/>
              <a:buNone/>
              <a:defRPr sz="1200"/>
            </a:lvl1pPr>
            <a:lvl2pPr marL="284163" indent="-169863" algn="just">
              <a:buClr>
                <a:schemeClr val="tx2"/>
              </a:buClr>
              <a:buFont typeface="Arial" panose="020B0604020202020204" pitchFamily="34" charset="0"/>
              <a:buChar char="•"/>
              <a:defRPr sz="1200"/>
            </a:lvl2pPr>
            <a:lvl3pPr marL="458788" indent="-174625" algn="just">
              <a:buFont typeface="Arial" panose="020B0604020202020204" pitchFamily="34" charset="0"/>
              <a:buChar char="–"/>
              <a:defRPr sz="1050"/>
            </a:lvl3pPr>
            <a:lvl4pPr>
              <a:defRPr sz="1200"/>
            </a:lvl4pPr>
            <a:lvl5pPr>
              <a:defRPr sz="1200"/>
            </a:lvl5pPr>
          </a:lstStyle>
          <a:p>
            <a:pPr lvl="0"/>
            <a:r>
              <a:rPr lang="en-US" dirty="0" smtClean="0"/>
              <a:t>Edit Master text styles</a:t>
            </a:r>
          </a:p>
          <a:p>
            <a:pPr lvl="1"/>
            <a:r>
              <a:rPr lang="en-US" dirty="0" smtClean="0"/>
              <a:t>Second level</a:t>
            </a:r>
          </a:p>
          <a:p>
            <a:pPr lvl="2"/>
            <a:r>
              <a:rPr lang="en-US" dirty="0" smtClean="0"/>
              <a:t>Third level</a:t>
            </a:r>
          </a:p>
        </p:txBody>
      </p:sp>
      <p:sp>
        <p:nvSpPr>
          <p:cNvPr id="31" name="Text Placeholder 6"/>
          <p:cNvSpPr>
            <a:spLocks noGrp="1"/>
          </p:cNvSpPr>
          <p:nvPr>
            <p:ph type="body" sz="quarter" idx="16"/>
          </p:nvPr>
        </p:nvSpPr>
        <p:spPr>
          <a:xfrm>
            <a:off x="6084072" y="1597651"/>
            <a:ext cx="2444064" cy="4833194"/>
          </a:xfrm>
        </p:spPr>
        <p:txBody>
          <a:bodyPr>
            <a:normAutofit/>
          </a:bodyPr>
          <a:lstStyle>
            <a:lvl1pPr marL="0" indent="0" algn="just">
              <a:buFontTx/>
              <a:buNone/>
              <a:defRPr sz="1200"/>
            </a:lvl1pPr>
            <a:lvl2pPr marL="284163" indent="-169863" algn="just">
              <a:buClr>
                <a:schemeClr val="tx2"/>
              </a:buClr>
              <a:buFont typeface="Arial" panose="020B0604020202020204" pitchFamily="34" charset="0"/>
              <a:buChar char="•"/>
              <a:defRPr sz="1200"/>
            </a:lvl2pPr>
            <a:lvl3pPr marL="458788" indent="-174625" algn="just">
              <a:buFont typeface="Arial" panose="020B0604020202020204" pitchFamily="34" charset="0"/>
              <a:buChar char="–"/>
              <a:defRPr sz="1050"/>
            </a:lvl3pPr>
            <a:lvl4pPr>
              <a:defRPr sz="1200"/>
            </a:lvl4pPr>
            <a:lvl5pPr>
              <a:defRPr sz="1200"/>
            </a:lvl5pPr>
          </a:lstStyle>
          <a:p>
            <a:pPr lvl="0"/>
            <a:r>
              <a:rPr lang="en-US" dirty="0" smtClean="0"/>
              <a:t>Edit Master text styles</a:t>
            </a:r>
          </a:p>
          <a:p>
            <a:pPr lvl="1"/>
            <a:r>
              <a:rPr lang="en-US" dirty="0" smtClean="0"/>
              <a:t>Second level</a:t>
            </a:r>
          </a:p>
          <a:p>
            <a:pPr lvl="2"/>
            <a:r>
              <a:rPr lang="en-US" dirty="0" smtClean="0"/>
              <a:t>Third level</a:t>
            </a:r>
          </a:p>
        </p:txBody>
      </p:sp>
      <p:sp>
        <p:nvSpPr>
          <p:cNvPr id="33" name="TextBox 32"/>
          <p:cNvSpPr txBox="1"/>
          <p:nvPr userDrawn="1"/>
        </p:nvSpPr>
        <p:spPr>
          <a:xfrm>
            <a:off x="6084072" y="1210417"/>
            <a:ext cx="1947884" cy="246221"/>
          </a:xfrm>
          <a:prstGeom prst="rect">
            <a:avLst/>
          </a:prstGeom>
          <a:noFill/>
        </p:spPr>
        <p:txBody>
          <a:bodyPr wrap="square" lIns="0" tIns="0" rIns="0" bIns="0" rtlCol="0">
            <a:spAutoFit/>
          </a:bodyPr>
          <a:lstStyle/>
          <a:p>
            <a:r>
              <a:rPr lang="en-US" sz="1600" b="1" dirty="0" smtClean="0">
                <a:solidFill>
                  <a:schemeClr val="accent4"/>
                </a:solidFill>
              </a:rPr>
              <a:t>SOLUTION</a:t>
            </a:r>
          </a:p>
        </p:txBody>
      </p:sp>
      <p:pic>
        <p:nvPicPr>
          <p:cNvPr id="34" name="Picture 3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80448" y="6141226"/>
            <a:ext cx="914636" cy="588796"/>
          </a:xfrm>
          <a:prstGeom prst="rect">
            <a:avLst/>
          </a:prstGeom>
          <a:noFill/>
          <a:ln>
            <a:noFill/>
          </a:ln>
        </p:spPr>
      </p:pic>
      <p:sp>
        <p:nvSpPr>
          <p:cNvPr id="35" name="TextBox 34"/>
          <p:cNvSpPr txBox="1"/>
          <p:nvPr userDrawn="1"/>
        </p:nvSpPr>
        <p:spPr>
          <a:xfrm>
            <a:off x="9332129" y="1025751"/>
            <a:ext cx="1648465" cy="430887"/>
          </a:xfrm>
          <a:prstGeom prst="rect">
            <a:avLst/>
          </a:prstGeom>
          <a:noFill/>
        </p:spPr>
        <p:txBody>
          <a:bodyPr wrap="none" lIns="0" tIns="0" rIns="0" bIns="0" rtlCol="0">
            <a:spAutoFit/>
          </a:bodyPr>
          <a:lstStyle/>
          <a:p>
            <a:r>
              <a:rPr lang="en-US" sz="2800" b="1" dirty="0" smtClean="0">
                <a:solidFill>
                  <a:schemeClr val="accent3"/>
                </a:solidFill>
              </a:rPr>
              <a:t>RESULTS</a:t>
            </a:r>
          </a:p>
        </p:txBody>
      </p:sp>
      <p:cxnSp>
        <p:nvCxnSpPr>
          <p:cNvPr id="36" name="Straight Connector 35"/>
          <p:cNvCxnSpPr/>
          <p:nvPr userDrawn="1"/>
        </p:nvCxnSpPr>
        <p:spPr>
          <a:xfrm>
            <a:off x="8965616" y="1597651"/>
            <a:ext cx="0" cy="48124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Text Placeholder 6"/>
          <p:cNvSpPr>
            <a:spLocks noGrp="1"/>
          </p:cNvSpPr>
          <p:nvPr>
            <p:ph type="body" sz="quarter" idx="17" hasCustomPrompt="1"/>
          </p:nvPr>
        </p:nvSpPr>
        <p:spPr>
          <a:xfrm>
            <a:off x="9332129" y="1941616"/>
            <a:ext cx="1509579" cy="600164"/>
          </a:xfrm>
        </p:spPr>
        <p:txBody>
          <a:bodyPr>
            <a:noAutofit/>
          </a:bodyPr>
          <a:lstStyle>
            <a:lvl1pPr marL="0" indent="0" algn="l">
              <a:buFontTx/>
              <a:buNone/>
              <a:defRPr sz="4400">
                <a:solidFill>
                  <a:schemeClr val="accent3"/>
                </a:solidFill>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Stat</a:t>
            </a:r>
          </a:p>
        </p:txBody>
      </p:sp>
      <p:sp>
        <p:nvSpPr>
          <p:cNvPr id="49" name="Text Placeholder 6"/>
          <p:cNvSpPr>
            <a:spLocks noGrp="1"/>
          </p:cNvSpPr>
          <p:nvPr>
            <p:ph type="body" sz="quarter" idx="21" hasCustomPrompt="1"/>
          </p:nvPr>
        </p:nvSpPr>
        <p:spPr>
          <a:xfrm>
            <a:off x="10520799" y="2047941"/>
            <a:ext cx="1509579" cy="588731"/>
          </a:xfrm>
        </p:spPr>
        <p:txBody>
          <a:bodyPr>
            <a:noAutofit/>
          </a:bodyPr>
          <a:lstStyle>
            <a:lvl1pPr marL="0" indent="0" algn="l" defTabSz="914400" rtl="0" eaLnBrk="1" latinLnBrk="0" hangingPunct="1">
              <a:buFontTx/>
              <a:buNone/>
              <a:defRPr lang="en-US" sz="1600" b="1" kern="1200" dirty="0" smtClean="0">
                <a:solidFill>
                  <a:schemeClr val="accent4"/>
                </a:solidFill>
                <a:latin typeface="+mn-lt"/>
                <a:ea typeface="+mn-ea"/>
                <a:cs typeface="+mn-cs"/>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Additional text here</a:t>
            </a:r>
          </a:p>
        </p:txBody>
      </p:sp>
      <p:sp>
        <p:nvSpPr>
          <p:cNvPr id="51" name="Text Placeholder 6"/>
          <p:cNvSpPr>
            <a:spLocks noGrp="1"/>
          </p:cNvSpPr>
          <p:nvPr>
            <p:ph type="body" sz="quarter" idx="22" hasCustomPrompt="1"/>
          </p:nvPr>
        </p:nvSpPr>
        <p:spPr>
          <a:xfrm>
            <a:off x="9332129" y="3101450"/>
            <a:ext cx="1509579" cy="600164"/>
          </a:xfrm>
        </p:spPr>
        <p:txBody>
          <a:bodyPr>
            <a:noAutofit/>
          </a:bodyPr>
          <a:lstStyle>
            <a:lvl1pPr marL="0" indent="0" algn="l">
              <a:buFontTx/>
              <a:buNone/>
              <a:defRPr sz="4400">
                <a:solidFill>
                  <a:schemeClr val="accent3"/>
                </a:solidFill>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Stat</a:t>
            </a:r>
          </a:p>
        </p:txBody>
      </p:sp>
      <p:sp>
        <p:nvSpPr>
          <p:cNvPr id="52" name="Text Placeholder 6"/>
          <p:cNvSpPr>
            <a:spLocks noGrp="1"/>
          </p:cNvSpPr>
          <p:nvPr>
            <p:ph type="body" sz="quarter" idx="23" hasCustomPrompt="1"/>
          </p:nvPr>
        </p:nvSpPr>
        <p:spPr>
          <a:xfrm>
            <a:off x="10520799" y="3207775"/>
            <a:ext cx="1509579" cy="588731"/>
          </a:xfrm>
        </p:spPr>
        <p:txBody>
          <a:bodyPr>
            <a:noAutofit/>
          </a:bodyPr>
          <a:lstStyle>
            <a:lvl1pPr marL="0" indent="0" algn="l" defTabSz="914400" rtl="0" eaLnBrk="1" latinLnBrk="0" hangingPunct="1">
              <a:buFontTx/>
              <a:buNone/>
              <a:defRPr lang="en-US" sz="1600" b="1" kern="1200" dirty="0" smtClean="0">
                <a:solidFill>
                  <a:schemeClr val="accent4"/>
                </a:solidFill>
                <a:latin typeface="+mn-lt"/>
                <a:ea typeface="+mn-ea"/>
                <a:cs typeface="+mn-cs"/>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Additional text here</a:t>
            </a:r>
          </a:p>
        </p:txBody>
      </p:sp>
      <p:sp>
        <p:nvSpPr>
          <p:cNvPr id="53" name="Text Placeholder 6"/>
          <p:cNvSpPr>
            <a:spLocks noGrp="1"/>
          </p:cNvSpPr>
          <p:nvPr>
            <p:ph type="body" sz="quarter" idx="24" hasCustomPrompt="1"/>
          </p:nvPr>
        </p:nvSpPr>
        <p:spPr>
          <a:xfrm>
            <a:off x="9332129" y="4179481"/>
            <a:ext cx="1509579" cy="600164"/>
          </a:xfrm>
        </p:spPr>
        <p:txBody>
          <a:bodyPr>
            <a:noAutofit/>
          </a:bodyPr>
          <a:lstStyle>
            <a:lvl1pPr marL="0" indent="0" algn="l">
              <a:buFontTx/>
              <a:buNone/>
              <a:defRPr sz="4400">
                <a:solidFill>
                  <a:schemeClr val="accent3"/>
                </a:solidFill>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Stat</a:t>
            </a:r>
          </a:p>
        </p:txBody>
      </p:sp>
      <p:sp>
        <p:nvSpPr>
          <p:cNvPr id="54" name="Text Placeholder 6"/>
          <p:cNvSpPr>
            <a:spLocks noGrp="1"/>
          </p:cNvSpPr>
          <p:nvPr>
            <p:ph type="body" sz="quarter" idx="25" hasCustomPrompt="1"/>
          </p:nvPr>
        </p:nvSpPr>
        <p:spPr>
          <a:xfrm>
            <a:off x="10520799" y="4285806"/>
            <a:ext cx="1509579" cy="588731"/>
          </a:xfrm>
        </p:spPr>
        <p:txBody>
          <a:bodyPr>
            <a:noAutofit/>
          </a:bodyPr>
          <a:lstStyle>
            <a:lvl1pPr marL="0" indent="0" algn="l" defTabSz="914400" rtl="0" eaLnBrk="1" latinLnBrk="0" hangingPunct="1">
              <a:buFontTx/>
              <a:buNone/>
              <a:defRPr lang="en-US" sz="1600" b="1" kern="1200" dirty="0" smtClean="0">
                <a:solidFill>
                  <a:schemeClr val="accent4"/>
                </a:solidFill>
                <a:latin typeface="+mn-lt"/>
                <a:ea typeface="+mn-ea"/>
                <a:cs typeface="+mn-cs"/>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Additional text here</a:t>
            </a:r>
          </a:p>
        </p:txBody>
      </p:sp>
      <p:sp>
        <p:nvSpPr>
          <p:cNvPr id="55" name="Text Placeholder 6"/>
          <p:cNvSpPr>
            <a:spLocks noGrp="1"/>
          </p:cNvSpPr>
          <p:nvPr>
            <p:ph type="body" sz="quarter" idx="26" hasCustomPrompt="1"/>
          </p:nvPr>
        </p:nvSpPr>
        <p:spPr>
          <a:xfrm>
            <a:off x="9332129" y="5254255"/>
            <a:ext cx="1509579" cy="600164"/>
          </a:xfrm>
        </p:spPr>
        <p:txBody>
          <a:bodyPr>
            <a:noAutofit/>
          </a:bodyPr>
          <a:lstStyle>
            <a:lvl1pPr marL="0" indent="0" algn="l">
              <a:buFontTx/>
              <a:buNone/>
              <a:defRPr sz="4400">
                <a:solidFill>
                  <a:schemeClr val="accent3"/>
                </a:solidFill>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Stat</a:t>
            </a:r>
          </a:p>
        </p:txBody>
      </p:sp>
      <p:sp>
        <p:nvSpPr>
          <p:cNvPr id="56" name="Text Placeholder 6"/>
          <p:cNvSpPr>
            <a:spLocks noGrp="1"/>
          </p:cNvSpPr>
          <p:nvPr>
            <p:ph type="body" sz="quarter" idx="27" hasCustomPrompt="1"/>
          </p:nvPr>
        </p:nvSpPr>
        <p:spPr>
          <a:xfrm>
            <a:off x="10520799" y="5360580"/>
            <a:ext cx="1509579" cy="588731"/>
          </a:xfrm>
        </p:spPr>
        <p:txBody>
          <a:bodyPr>
            <a:noAutofit/>
          </a:bodyPr>
          <a:lstStyle>
            <a:lvl1pPr marL="0" indent="0" algn="l" defTabSz="914400" rtl="0" eaLnBrk="1" latinLnBrk="0" hangingPunct="1">
              <a:buFontTx/>
              <a:buNone/>
              <a:defRPr lang="en-US" sz="1600" b="1" kern="1200" dirty="0" smtClean="0">
                <a:solidFill>
                  <a:schemeClr val="accent4"/>
                </a:solidFill>
                <a:latin typeface="+mn-lt"/>
                <a:ea typeface="+mn-ea"/>
                <a:cs typeface="+mn-cs"/>
              </a:defRPr>
            </a:lvl1pPr>
            <a:lvl2pPr marL="284163" indent="-169863" algn="just">
              <a:buClr>
                <a:schemeClr val="tx2"/>
              </a:buClr>
              <a:buFont typeface="Arial" panose="020B0604020202020204" pitchFamily="34" charset="0"/>
              <a:buChar char="•"/>
              <a:defRPr sz="4400">
                <a:solidFill>
                  <a:schemeClr val="accent3"/>
                </a:solidFill>
              </a:defRPr>
            </a:lvl2pPr>
            <a:lvl3pPr marL="458788" indent="-174625" algn="just">
              <a:buFont typeface="Arial" panose="020B0604020202020204" pitchFamily="34" charset="0"/>
              <a:buChar char="–"/>
              <a:defRPr sz="4400">
                <a:solidFill>
                  <a:schemeClr val="accent3"/>
                </a:solidFill>
              </a:defRPr>
            </a:lvl3pPr>
            <a:lvl4pPr>
              <a:defRPr sz="1200"/>
            </a:lvl4pPr>
            <a:lvl5pPr>
              <a:defRPr sz="1200"/>
            </a:lvl5pPr>
          </a:lstStyle>
          <a:p>
            <a:pPr lvl="0"/>
            <a:r>
              <a:rPr lang="en-US" dirty="0" smtClean="0"/>
              <a:t>Additional text here</a:t>
            </a:r>
          </a:p>
        </p:txBody>
      </p:sp>
      <p:sp>
        <p:nvSpPr>
          <p:cNvPr id="3" name="Rectangle 2"/>
          <p:cNvSpPr/>
          <p:nvPr userDrawn="1"/>
        </p:nvSpPr>
        <p:spPr>
          <a:xfrm>
            <a:off x="367744" y="6430845"/>
            <a:ext cx="2024913" cy="215444"/>
          </a:xfrm>
          <a:prstGeom prst="rect">
            <a:avLst/>
          </a:prstGeom>
        </p:spPr>
        <p:txBody>
          <a:bodyPr wrap="none">
            <a:spAutoFit/>
          </a:bodyPr>
          <a:lstStyle/>
          <a:p>
            <a:r>
              <a:rPr lang="en-US" sz="800" dirty="0" smtClean="0">
                <a:solidFill>
                  <a:schemeClr val="bg1">
                    <a:lumMod val="65000"/>
                  </a:schemeClr>
                </a:solidFill>
              </a:rPr>
              <a:t>© 2021 EXLSERVICE HOLDINGS, INC.</a:t>
            </a:r>
            <a:endParaRPr lang="en-US" sz="800" dirty="0">
              <a:solidFill>
                <a:schemeClr val="bg1">
                  <a:lumMod val="65000"/>
                </a:schemeClr>
              </a:solidFill>
            </a:endParaRPr>
          </a:p>
        </p:txBody>
      </p:sp>
    </p:spTree>
    <p:extLst>
      <p:ext uri="{BB962C8B-B14F-4D97-AF65-F5344CB8AC3E}">
        <p14:creationId xmlns:p14="http://schemas.microsoft.com/office/powerpoint/2010/main" val="431300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ase Study - Minimum Content">
    <p:spTree>
      <p:nvGrpSpPr>
        <p:cNvPr id="1" name=""/>
        <p:cNvGrpSpPr/>
        <p:nvPr/>
      </p:nvGrpSpPr>
      <p:grpSpPr>
        <a:xfrm>
          <a:off x="0" y="0"/>
          <a:ext cx="0" cy="0"/>
          <a:chOff x="0" y="0"/>
          <a:chExt cx="0" cy="0"/>
        </a:xfrm>
      </p:grpSpPr>
      <p:sp>
        <p:nvSpPr>
          <p:cNvPr id="28" name="Rectangle 27"/>
          <p:cNvSpPr/>
          <p:nvPr userDrawn="1"/>
        </p:nvSpPr>
        <p:spPr>
          <a:xfrm>
            <a:off x="3048" y="740714"/>
            <a:ext cx="12188952" cy="2663601"/>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bg1"/>
                </a:solidFill>
              </a:rPr>
              <a:t>Place</a:t>
            </a:r>
            <a:r>
              <a:rPr lang="en-US" sz="1400" baseline="0" dirty="0" smtClean="0">
                <a:solidFill>
                  <a:schemeClr val="bg1"/>
                </a:solidFill>
              </a:rPr>
              <a:t> an 13.33” W x 2.91” H image here. Send it to Back and cover it with a filled rectangle RGB 15,45,94 and transparency of 15%</a:t>
            </a:r>
            <a:endParaRPr lang="en-US" sz="1400" dirty="0">
              <a:solidFill>
                <a:schemeClr val="bg1"/>
              </a:solidFill>
            </a:endParaRPr>
          </a:p>
        </p:txBody>
      </p:sp>
      <p:pic>
        <p:nvPicPr>
          <p:cNvPr id="14" name="Picture 13"/>
          <p:cNvPicPr>
            <a:picLocks noChangeAspect="1"/>
          </p:cNvPicPr>
          <p:nvPr userDrawn="1"/>
        </p:nvPicPr>
        <p:blipFill>
          <a:blip r:embed="rId2"/>
          <a:stretch>
            <a:fillRect/>
          </a:stretch>
        </p:blipFill>
        <p:spPr>
          <a:xfrm>
            <a:off x="0" y="-10985"/>
            <a:ext cx="12188952" cy="751699"/>
          </a:xfrm>
          <a:prstGeom prst="rect">
            <a:avLst/>
          </a:prstGeom>
        </p:spPr>
      </p:pic>
      <p:sp>
        <p:nvSpPr>
          <p:cNvPr id="13" name="Text Placeholder 7"/>
          <p:cNvSpPr>
            <a:spLocks noGrp="1"/>
          </p:cNvSpPr>
          <p:nvPr>
            <p:ph type="body" sz="quarter" idx="13" hasCustomPrompt="1"/>
          </p:nvPr>
        </p:nvSpPr>
        <p:spPr>
          <a:xfrm>
            <a:off x="2113753" y="88937"/>
            <a:ext cx="9867014" cy="585920"/>
          </a:xfrm>
        </p:spPr>
        <p:txBody>
          <a:bodyPr anchor="ctr">
            <a:normAutofit/>
          </a:bodyPr>
          <a:lstStyle>
            <a:lvl1pPr marL="0" indent="0">
              <a:buNone/>
              <a:defRPr sz="2300" b="1" cap="all" baseline="0">
                <a:solidFill>
                  <a:schemeClr val="bg1"/>
                </a:solidFill>
              </a:defRPr>
            </a:lvl1pPr>
          </a:lstStyle>
          <a:p>
            <a:pPr lvl="0"/>
            <a:r>
              <a:rPr lang="en-US" dirty="0" smtClean="0"/>
              <a:t>Case Study Template – Minimum Content</a:t>
            </a:r>
            <a:endParaRPr lang="en-US" dirty="0"/>
          </a:p>
        </p:txBody>
      </p:sp>
      <p:pic>
        <p:nvPicPr>
          <p:cNvPr id="47" name="Picture 4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80448" y="6141226"/>
            <a:ext cx="914636" cy="588796"/>
          </a:xfrm>
          <a:prstGeom prst="rect">
            <a:avLst/>
          </a:prstGeom>
          <a:noFill/>
          <a:ln>
            <a:noFill/>
          </a:ln>
        </p:spPr>
      </p:pic>
      <p:sp>
        <p:nvSpPr>
          <p:cNvPr id="3" name="Text Placeholder 2"/>
          <p:cNvSpPr>
            <a:spLocks noGrp="1"/>
          </p:cNvSpPr>
          <p:nvPr>
            <p:ph type="body" sz="quarter" idx="14" hasCustomPrompt="1"/>
          </p:nvPr>
        </p:nvSpPr>
        <p:spPr>
          <a:xfrm>
            <a:off x="903273" y="4601390"/>
            <a:ext cx="2918493" cy="1436292"/>
          </a:xfrm>
        </p:spPr>
        <p:txBody>
          <a:bodyPr>
            <a:normAutofit/>
          </a:bodyPr>
          <a:lstStyle>
            <a:lvl1pPr marL="0" marR="0" indent="0" algn="just" defTabSz="914400" rtl="0" eaLnBrk="1" fontAlgn="auto" latinLnBrk="0" hangingPunct="1">
              <a:lnSpc>
                <a:spcPct val="100000"/>
              </a:lnSpc>
              <a:spcBef>
                <a:spcPts val="1000"/>
              </a:spcBef>
              <a:spcAft>
                <a:spcPts val="0"/>
              </a:spcAft>
              <a:buClr>
                <a:schemeClr val="accent3"/>
              </a:buClr>
              <a:buSzTx/>
              <a:buFont typeface="Arial"/>
              <a:buNone/>
              <a:tabLst/>
              <a:defRPr lang="en-US" sz="1200" kern="1200" baseline="0" dirty="0" smtClean="0">
                <a:solidFill>
                  <a:schemeClr val="tx1"/>
                </a:solidFill>
                <a:latin typeface="+mn-lt"/>
                <a:ea typeface="+mn-ea"/>
                <a:cs typeface="+mn-cs"/>
              </a:defRPr>
            </a:lvl1pPr>
            <a:lvl2pPr marL="273050" indent="-171450" algn="just">
              <a:buClr>
                <a:schemeClr val="tx2"/>
              </a:buClr>
              <a:buFont typeface="Arial" panose="020B0604020202020204" pitchFamily="34" charset="0"/>
              <a:buChar char="•"/>
              <a:defRPr lang="en-US" sz="1200" kern="1200" dirty="0" smtClean="0">
                <a:solidFill>
                  <a:schemeClr val="tx1"/>
                </a:solidFill>
                <a:latin typeface="+mn-lt"/>
                <a:ea typeface="+mn-ea"/>
                <a:cs typeface="+mn-cs"/>
              </a:defRPr>
            </a:lvl2pPr>
            <a:lvl3pPr marL="455612" indent="-171450" algn="just">
              <a:buFont typeface="Arial" panose="020B0604020202020204" pitchFamily="34" charset="0"/>
              <a:buChar char="–"/>
              <a:defRPr lang="en-US" sz="1200" kern="1200" baseline="0" dirty="0" smtClean="0">
                <a:solidFill>
                  <a:schemeClr val="tx1"/>
                </a:solidFill>
                <a:latin typeface="+mn-lt"/>
                <a:ea typeface="+mn-ea"/>
                <a:cs typeface="+mn-cs"/>
              </a:defRPr>
            </a:lvl3pPr>
            <a:lvl4pPr marL="1371600" indent="0" algn="just">
              <a:buNone/>
              <a:defRPr lang="en-US" sz="1200" kern="1200" dirty="0" smtClean="0">
                <a:solidFill>
                  <a:schemeClr val="accent4"/>
                </a:solidFill>
                <a:latin typeface="+mn-lt"/>
                <a:ea typeface="+mn-ea"/>
                <a:cs typeface="+mn-cs"/>
              </a:defRPr>
            </a:lvl4pPr>
            <a:lvl5pPr marL="1828800" indent="0" algn="just">
              <a:buNone/>
              <a:defRPr lang="en-US" sz="1200" kern="1200" dirty="0">
                <a:solidFill>
                  <a:schemeClr val="accent4"/>
                </a:solidFill>
                <a:latin typeface="+mn-lt"/>
                <a:ea typeface="+mn-ea"/>
                <a:cs typeface="+mn-cs"/>
              </a:defRPr>
            </a:lvl5pPr>
          </a:lstStyle>
          <a:p>
            <a:pPr marL="0" marR="0" lvl="0" indent="0" algn="just" defTabSz="914400" rtl="0" eaLnBrk="1" fontAlgn="auto" latinLnBrk="0" hangingPunct="1">
              <a:lnSpc>
                <a:spcPct val="100000"/>
              </a:lnSpc>
              <a:spcBef>
                <a:spcPts val="1000"/>
              </a:spcBef>
              <a:spcAft>
                <a:spcPts val="0"/>
              </a:spcAft>
              <a:buClr>
                <a:schemeClr val="accent3"/>
              </a:buClr>
              <a:buSzTx/>
              <a:buFont typeface="Arial"/>
              <a:buNone/>
              <a:tabLst/>
              <a:defRPr/>
            </a:pPr>
            <a:r>
              <a:rPr lang="en-US" dirty="0" smtClean="0"/>
              <a:t>Twelve point Arial font is used here. </a:t>
            </a:r>
            <a:r>
              <a:rPr lang="en-US" dirty="0" err="1" smtClean="0"/>
              <a:t>Mi</a:t>
            </a:r>
            <a:r>
              <a:rPr lang="en-US" dirty="0" smtClean="0"/>
              <a:t>, </a:t>
            </a:r>
            <a:r>
              <a:rPr lang="en-US" dirty="0" err="1" smtClean="0"/>
              <a:t>comn</a:t>
            </a:r>
            <a:r>
              <a:rPr lang="en-US" dirty="0" smtClean="0"/>
              <a:t> </a:t>
            </a:r>
            <a:r>
              <a:rPr lang="en-US" dirty="0" err="1" smtClean="0"/>
              <a:t>iam</a:t>
            </a:r>
            <a:r>
              <a:rPr lang="en-US" dirty="0" smtClean="0"/>
              <a:t> </a:t>
            </a:r>
            <a:r>
              <a:rPr lang="en-US" dirty="0" err="1" smtClean="0"/>
              <a:t>ipid</a:t>
            </a:r>
            <a:r>
              <a:rPr lang="en-US" dirty="0" smtClean="0"/>
              <a:t> </a:t>
            </a:r>
            <a:r>
              <a:rPr lang="en-US" dirty="0" err="1" smtClean="0"/>
              <a:t>molore</a:t>
            </a:r>
            <a:r>
              <a:rPr lang="en-US" dirty="0" smtClean="0"/>
              <a:t>, </a:t>
            </a:r>
            <a:r>
              <a:rPr lang="en-US" dirty="0" err="1" smtClean="0"/>
              <a:t>voloritemodi</a:t>
            </a:r>
            <a:r>
              <a:rPr lang="en-US" dirty="0" smtClean="0"/>
              <a:t> de </a:t>
            </a:r>
            <a:r>
              <a:rPr lang="en-US" dirty="0" err="1" smtClean="0"/>
              <a:t>repelib</a:t>
            </a:r>
            <a:r>
              <a:rPr lang="en-US" dirty="0" smtClean="0"/>
              <a:t> ear </a:t>
            </a:r>
            <a:r>
              <a:rPr lang="en-US" dirty="0" err="1" smtClean="0"/>
              <a:t>umque</a:t>
            </a:r>
            <a:r>
              <a:rPr lang="en-US" dirty="0" smtClean="0"/>
              <a:t> </a:t>
            </a:r>
            <a:r>
              <a:rPr lang="en-US" dirty="0" err="1" smtClean="0"/>
              <a:t>velitas</a:t>
            </a:r>
            <a:r>
              <a:rPr lang="en-US" dirty="0" smtClean="0"/>
              <a:t> </a:t>
            </a:r>
            <a:r>
              <a:rPr lang="en-US" dirty="0" err="1" smtClean="0"/>
              <a:t>si</a:t>
            </a:r>
            <a:r>
              <a:rPr lang="en-US" dirty="0" smtClean="0"/>
              <a:t> quam lam </a:t>
            </a:r>
            <a:r>
              <a:rPr lang="en-US" dirty="0" err="1" smtClean="0"/>
              <a:t>fugiandit</a:t>
            </a:r>
            <a:r>
              <a:rPr lang="en-US" dirty="0" smtClean="0"/>
              <a:t> </a:t>
            </a:r>
            <a:r>
              <a:rPr lang="en-US" dirty="0" err="1" smtClean="0"/>
              <a:t>mo</a:t>
            </a:r>
            <a:r>
              <a:rPr lang="en-US" dirty="0" smtClean="0"/>
              <a:t> </a:t>
            </a:r>
            <a:r>
              <a:rPr lang="en-US" dirty="0" err="1" smtClean="0"/>
              <a:t>illaborera</a:t>
            </a:r>
            <a:r>
              <a:rPr lang="en-US" dirty="0" smtClean="0"/>
              <a:t> </a:t>
            </a:r>
            <a:r>
              <a:rPr lang="en-US" dirty="0" err="1" smtClean="0"/>
              <a:t>ilictium</a:t>
            </a:r>
            <a:r>
              <a:rPr lang="en-US" dirty="0" smtClean="0"/>
              <a:t> audit </a:t>
            </a:r>
            <a:r>
              <a:rPr lang="en-US" dirty="0" err="1" smtClean="0"/>
              <a:t>hil</a:t>
            </a:r>
            <a:r>
              <a:rPr lang="en-US" dirty="0" smtClean="0"/>
              <a:t> </a:t>
            </a:r>
            <a:r>
              <a:rPr lang="en-US" dirty="0" err="1" smtClean="0"/>
              <a:t>molo</a:t>
            </a:r>
            <a:r>
              <a:rPr lang="en-US" dirty="0" smtClean="0"/>
              <a:t> to </a:t>
            </a:r>
            <a:r>
              <a:rPr lang="en-US" dirty="0" err="1" smtClean="0"/>
              <a:t>tet</a:t>
            </a:r>
            <a:r>
              <a:rPr lang="en-US" dirty="0" smtClean="0"/>
              <a:t> </a:t>
            </a:r>
            <a:r>
              <a:rPr lang="en-US" dirty="0" err="1" smtClean="0"/>
              <a:t>odit</a:t>
            </a:r>
            <a:r>
              <a:rPr lang="en-US" dirty="0" smtClean="0"/>
              <a:t> quid </a:t>
            </a:r>
            <a:r>
              <a:rPr lang="en-US" dirty="0" err="1" smtClean="0"/>
              <a:t>uta</a:t>
            </a:r>
            <a:r>
              <a:rPr lang="en-US" dirty="0" smtClean="0"/>
              <a:t> </a:t>
            </a:r>
            <a:r>
              <a:rPr lang="en-US" dirty="0" err="1" smtClean="0"/>
              <a:t>doluptatur</a:t>
            </a:r>
            <a:r>
              <a:rPr lang="en-US" dirty="0" smtClean="0"/>
              <a:t> </a:t>
            </a:r>
            <a:r>
              <a:rPr lang="en-US" dirty="0" err="1" smtClean="0"/>
              <a:t>seque</a:t>
            </a:r>
            <a:r>
              <a:rPr lang="en-US" dirty="0" smtClean="0"/>
              <a:t> </a:t>
            </a:r>
            <a:r>
              <a:rPr lang="en-US" dirty="0" err="1" smtClean="0"/>
              <a:t>volenda</a:t>
            </a:r>
            <a:r>
              <a:rPr lang="en-US" dirty="0" smtClean="0"/>
              <a:t> </a:t>
            </a:r>
            <a:r>
              <a:rPr lang="en-US" dirty="0" err="1" smtClean="0"/>
              <a:t>eribus</a:t>
            </a:r>
            <a:r>
              <a:rPr lang="en-US" dirty="0" smtClean="0"/>
              <a:t> </a:t>
            </a:r>
            <a:r>
              <a:rPr lang="en-US" dirty="0" err="1" smtClean="0"/>
              <a:t>nonem</a:t>
            </a:r>
            <a:r>
              <a:rPr lang="en-US" dirty="0" smtClean="0"/>
              <a:t> ex est. </a:t>
            </a:r>
            <a:r>
              <a:rPr lang="en-US" dirty="0" err="1" smtClean="0"/>
              <a:t>Essum</a:t>
            </a:r>
            <a:r>
              <a:rPr lang="en-US" dirty="0" smtClean="0"/>
              <a:t> </a:t>
            </a:r>
            <a:r>
              <a:rPr lang="en-US" dirty="0" err="1" smtClean="0"/>
              <a:t>issendam</a:t>
            </a:r>
            <a:r>
              <a:rPr lang="en-US" dirty="0" smtClean="0"/>
              <a:t>, </a:t>
            </a:r>
            <a:r>
              <a:rPr lang="en-US" dirty="0" err="1" smtClean="0"/>
              <a:t>inverum</a:t>
            </a:r>
            <a:r>
              <a:rPr lang="en-US" dirty="0" smtClean="0"/>
              <a:t> resto </a:t>
            </a:r>
            <a:r>
              <a:rPr lang="en-US" dirty="0" err="1" smtClean="0"/>
              <a:t>quasperio</a:t>
            </a:r>
            <a:r>
              <a:rPr lang="en-US" dirty="0" smtClean="0"/>
              <a:t>. </a:t>
            </a:r>
          </a:p>
          <a:p>
            <a:pPr lvl="1"/>
            <a:r>
              <a:rPr lang="en-US" dirty="0" smtClean="0"/>
              <a:t>Bullet Style</a:t>
            </a:r>
          </a:p>
          <a:p>
            <a:pPr lvl="2"/>
            <a:r>
              <a:rPr lang="en-US" dirty="0" smtClean="0"/>
              <a:t>Sub Bullet</a:t>
            </a:r>
          </a:p>
        </p:txBody>
      </p:sp>
      <p:sp>
        <p:nvSpPr>
          <p:cNvPr id="50" name="Text Placeholder 2"/>
          <p:cNvSpPr>
            <a:spLocks noGrp="1"/>
          </p:cNvSpPr>
          <p:nvPr>
            <p:ph type="body" sz="quarter" idx="15" hasCustomPrompt="1"/>
          </p:nvPr>
        </p:nvSpPr>
        <p:spPr>
          <a:xfrm>
            <a:off x="4554489" y="4601390"/>
            <a:ext cx="2918493" cy="1436292"/>
          </a:xfrm>
        </p:spPr>
        <p:txBody>
          <a:bodyPr>
            <a:normAutofit/>
          </a:bodyPr>
          <a:lstStyle>
            <a:lvl1pPr marL="0" indent="0" algn="just">
              <a:buNone/>
              <a:defRPr lang="en-US" sz="1200" kern="1200" dirty="0" smtClean="0">
                <a:solidFill>
                  <a:schemeClr val="tx1"/>
                </a:solidFill>
                <a:latin typeface="+mn-lt"/>
                <a:ea typeface="+mn-ea"/>
                <a:cs typeface="+mn-cs"/>
              </a:defRPr>
            </a:lvl1pPr>
            <a:lvl2pPr marL="273050" indent="-171450" algn="just">
              <a:buClr>
                <a:schemeClr val="tx2"/>
              </a:buClr>
              <a:buFont typeface="Arial" panose="020B0604020202020204" pitchFamily="34" charset="0"/>
              <a:buChar char="•"/>
              <a:defRPr lang="en-US" sz="1200" kern="1200" dirty="0" smtClean="0">
                <a:solidFill>
                  <a:schemeClr val="tx1"/>
                </a:solidFill>
                <a:latin typeface="+mn-lt"/>
                <a:ea typeface="+mn-ea"/>
                <a:cs typeface="+mn-cs"/>
              </a:defRPr>
            </a:lvl2pPr>
            <a:lvl3pPr marL="455612" indent="-171450" algn="just">
              <a:buFont typeface="Arial" panose="020B0604020202020204" pitchFamily="34" charset="0"/>
              <a:buChar char="–"/>
              <a:defRPr lang="en-US" sz="1200" kern="1200" dirty="0" smtClean="0">
                <a:solidFill>
                  <a:schemeClr val="tx1"/>
                </a:solidFill>
                <a:latin typeface="+mn-lt"/>
                <a:ea typeface="+mn-ea"/>
                <a:cs typeface="+mn-cs"/>
              </a:defRPr>
            </a:lvl3pPr>
            <a:lvl4pPr marL="1371600" indent="0" algn="just">
              <a:buNone/>
              <a:defRPr lang="en-US" sz="1200" kern="1200" dirty="0" smtClean="0">
                <a:solidFill>
                  <a:schemeClr val="accent4"/>
                </a:solidFill>
                <a:latin typeface="+mn-lt"/>
                <a:ea typeface="+mn-ea"/>
                <a:cs typeface="+mn-cs"/>
              </a:defRPr>
            </a:lvl4pPr>
            <a:lvl5pPr marL="1828800" indent="0" algn="just">
              <a:buNone/>
              <a:defRPr lang="en-US" sz="1200" kern="1200" dirty="0">
                <a:solidFill>
                  <a:schemeClr val="accent4"/>
                </a:solidFill>
                <a:latin typeface="+mn-lt"/>
                <a:ea typeface="+mn-ea"/>
                <a:cs typeface="+mn-cs"/>
              </a:defRPr>
            </a:lvl5pPr>
          </a:lstStyle>
          <a:p>
            <a:pPr lvl="0"/>
            <a:r>
              <a:rPr lang="en-US" dirty="0" smtClean="0"/>
              <a:t>Twelve point Arial font is used here. </a:t>
            </a:r>
            <a:r>
              <a:rPr lang="en-US" dirty="0" err="1" smtClean="0"/>
              <a:t>Mi</a:t>
            </a:r>
            <a:r>
              <a:rPr lang="en-US" dirty="0" smtClean="0"/>
              <a:t>, </a:t>
            </a:r>
            <a:r>
              <a:rPr lang="en-US" dirty="0" err="1" smtClean="0"/>
              <a:t>comn</a:t>
            </a:r>
            <a:r>
              <a:rPr lang="en-US" dirty="0" smtClean="0"/>
              <a:t> </a:t>
            </a:r>
            <a:r>
              <a:rPr lang="en-US" dirty="0" err="1" smtClean="0"/>
              <a:t>iam</a:t>
            </a:r>
            <a:r>
              <a:rPr lang="en-US" dirty="0" smtClean="0"/>
              <a:t> </a:t>
            </a:r>
            <a:r>
              <a:rPr lang="en-US" dirty="0" err="1" smtClean="0"/>
              <a:t>ipid</a:t>
            </a:r>
            <a:r>
              <a:rPr lang="en-US" dirty="0" smtClean="0"/>
              <a:t> </a:t>
            </a:r>
            <a:r>
              <a:rPr lang="en-US" dirty="0" err="1" smtClean="0"/>
              <a:t>molore</a:t>
            </a:r>
            <a:r>
              <a:rPr lang="en-US" dirty="0" smtClean="0"/>
              <a:t>, </a:t>
            </a:r>
            <a:r>
              <a:rPr lang="en-US" dirty="0" err="1" smtClean="0"/>
              <a:t>voloritemodi</a:t>
            </a:r>
            <a:r>
              <a:rPr lang="en-US" dirty="0" smtClean="0"/>
              <a:t> de </a:t>
            </a:r>
            <a:r>
              <a:rPr lang="en-US" dirty="0" err="1" smtClean="0"/>
              <a:t>repelib</a:t>
            </a:r>
            <a:r>
              <a:rPr lang="en-US" dirty="0" smtClean="0"/>
              <a:t> ear </a:t>
            </a:r>
            <a:r>
              <a:rPr lang="en-US" dirty="0" err="1" smtClean="0"/>
              <a:t>umque</a:t>
            </a:r>
            <a:r>
              <a:rPr lang="en-US" dirty="0" smtClean="0"/>
              <a:t> </a:t>
            </a:r>
            <a:r>
              <a:rPr lang="en-US" dirty="0" err="1" smtClean="0"/>
              <a:t>velitas</a:t>
            </a:r>
            <a:r>
              <a:rPr lang="en-US" dirty="0" smtClean="0"/>
              <a:t> </a:t>
            </a:r>
            <a:r>
              <a:rPr lang="en-US" dirty="0" err="1" smtClean="0"/>
              <a:t>si</a:t>
            </a:r>
            <a:r>
              <a:rPr lang="en-US" dirty="0" smtClean="0"/>
              <a:t> quam lam </a:t>
            </a:r>
            <a:r>
              <a:rPr lang="en-US" dirty="0" err="1" smtClean="0"/>
              <a:t>fugiandit</a:t>
            </a:r>
            <a:r>
              <a:rPr lang="en-US" dirty="0" smtClean="0"/>
              <a:t> </a:t>
            </a:r>
            <a:r>
              <a:rPr lang="en-US" dirty="0" err="1" smtClean="0"/>
              <a:t>mo</a:t>
            </a:r>
            <a:r>
              <a:rPr lang="en-US" dirty="0" smtClean="0"/>
              <a:t> </a:t>
            </a:r>
            <a:r>
              <a:rPr lang="en-US" dirty="0" err="1" smtClean="0"/>
              <a:t>illaborera</a:t>
            </a:r>
            <a:r>
              <a:rPr lang="en-US" dirty="0" smtClean="0"/>
              <a:t> </a:t>
            </a:r>
            <a:r>
              <a:rPr lang="en-US" dirty="0" err="1" smtClean="0"/>
              <a:t>ilictium</a:t>
            </a:r>
            <a:r>
              <a:rPr lang="en-US" dirty="0" smtClean="0"/>
              <a:t> audit </a:t>
            </a:r>
            <a:r>
              <a:rPr lang="en-US" dirty="0" err="1" smtClean="0"/>
              <a:t>hil</a:t>
            </a:r>
            <a:r>
              <a:rPr lang="en-US" dirty="0" smtClean="0"/>
              <a:t> </a:t>
            </a:r>
            <a:r>
              <a:rPr lang="en-US" dirty="0" err="1" smtClean="0"/>
              <a:t>molo</a:t>
            </a:r>
            <a:r>
              <a:rPr lang="en-US" dirty="0" smtClean="0"/>
              <a:t> to </a:t>
            </a:r>
            <a:r>
              <a:rPr lang="en-US" dirty="0" err="1" smtClean="0"/>
              <a:t>tet</a:t>
            </a:r>
            <a:r>
              <a:rPr lang="en-US" dirty="0" smtClean="0"/>
              <a:t> </a:t>
            </a:r>
            <a:r>
              <a:rPr lang="en-US" dirty="0" err="1" smtClean="0"/>
              <a:t>odit</a:t>
            </a:r>
            <a:r>
              <a:rPr lang="en-US" dirty="0" smtClean="0"/>
              <a:t> quid </a:t>
            </a:r>
            <a:r>
              <a:rPr lang="en-US" dirty="0" err="1" smtClean="0"/>
              <a:t>uta</a:t>
            </a:r>
            <a:r>
              <a:rPr lang="en-US" dirty="0" smtClean="0"/>
              <a:t> </a:t>
            </a:r>
            <a:r>
              <a:rPr lang="en-US" dirty="0" err="1" smtClean="0"/>
              <a:t>doluptatur</a:t>
            </a:r>
            <a:r>
              <a:rPr lang="en-US" dirty="0" smtClean="0"/>
              <a:t> </a:t>
            </a:r>
            <a:r>
              <a:rPr lang="en-US" dirty="0" err="1" smtClean="0"/>
              <a:t>seque</a:t>
            </a:r>
            <a:r>
              <a:rPr lang="en-US" dirty="0" smtClean="0"/>
              <a:t> </a:t>
            </a:r>
            <a:r>
              <a:rPr lang="en-US" dirty="0" err="1" smtClean="0"/>
              <a:t>volenda</a:t>
            </a:r>
            <a:r>
              <a:rPr lang="en-US" dirty="0" smtClean="0"/>
              <a:t> </a:t>
            </a:r>
            <a:r>
              <a:rPr lang="en-US" dirty="0" err="1" smtClean="0"/>
              <a:t>eribus</a:t>
            </a:r>
            <a:r>
              <a:rPr lang="en-US" dirty="0" smtClean="0"/>
              <a:t> </a:t>
            </a:r>
            <a:r>
              <a:rPr lang="en-US" dirty="0" err="1" smtClean="0"/>
              <a:t>nonem</a:t>
            </a:r>
            <a:r>
              <a:rPr lang="en-US" dirty="0" smtClean="0"/>
              <a:t> ex est. </a:t>
            </a:r>
            <a:r>
              <a:rPr lang="en-US" dirty="0" err="1" smtClean="0"/>
              <a:t>Essum</a:t>
            </a:r>
            <a:r>
              <a:rPr lang="en-US" dirty="0" smtClean="0"/>
              <a:t> </a:t>
            </a:r>
            <a:r>
              <a:rPr lang="en-US" dirty="0" err="1" smtClean="0"/>
              <a:t>issendam</a:t>
            </a:r>
            <a:r>
              <a:rPr lang="en-US" dirty="0" smtClean="0"/>
              <a:t>, </a:t>
            </a:r>
            <a:r>
              <a:rPr lang="en-US" dirty="0" err="1" smtClean="0"/>
              <a:t>inverum</a:t>
            </a:r>
            <a:r>
              <a:rPr lang="en-US" dirty="0" smtClean="0"/>
              <a:t> resto </a:t>
            </a:r>
            <a:r>
              <a:rPr lang="en-US" dirty="0" err="1" smtClean="0"/>
              <a:t>quasperio</a:t>
            </a:r>
            <a:r>
              <a:rPr lang="en-US" dirty="0" smtClean="0"/>
              <a:t>. </a:t>
            </a:r>
          </a:p>
        </p:txBody>
      </p:sp>
      <p:sp>
        <p:nvSpPr>
          <p:cNvPr id="58" name="Text Placeholder 2"/>
          <p:cNvSpPr>
            <a:spLocks noGrp="1"/>
          </p:cNvSpPr>
          <p:nvPr>
            <p:ph type="body" sz="quarter" idx="16" hasCustomPrompt="1"/>
          </p:nvPr>
        </p:nvSpPr>
        <p:spPr>
          <a:xfrm>
            <a:off x="8310704" y="4601390"/>
            <a:ext cx="2918493" cy="1436292"/>
          </a:xfrm>
        </p:spPr>
        <p:txBody>
          <a:bodyPr>
            <a:normAutofit/>
          </a:bodyPr>
          <a:lstStyle>
            <a:lvl1pPr marL="0" indent="0" algn="just">
              <a:buNone/>
              <a:defRPr lang="en-US" sz="1200" kern="1200" dirty="0" smtClean="0">
                <a:solidFill>
                  <a:schemeClr val="tx1"/>
                </a:solidFill>
                <a:latin typeface="+mn-lt"/>
                <a:ea typeface="+mn-ea"/>
                <a:cs typeface="+mn-cs"/>
              </a:defRPr>
            </a:lvl1pPr>
            <a:lvl2pPr marL="273050" indent="-171450" algn="just">
              <a:buClr>
                <a:schemeClr val="tx2"/>
              </a:buClr>
              <a:buFont typeface="Arial" panose="020B0604020202020204" pitchFamily="34" charset="0"/>
              <a:buChar char="•"/>
              <a:defRPr lang="en-US" sz="1200" kern="1200" dirty="0" smtClean="0">
                <a:solidFill>
                  <a:schemeClr val="tx1"/>
                </a:solidFill>
                <a:latin typeface="+mn-lt"/>
                <a:ea typeface="+mn-ea"/>
                <a:cs typeface="+mn-cs"/>
              </a:defRPr>
            </a:lvl2pPr>
            <a:lvl3pPr marL="455612" indent="-171450" algn="just">
              <a:buFont typeface="Arial" panose="020B0604020202020204" pitchFamily="34" charset="0"/>
              <a:buChar char="–"/>
              <a:defRPr lang="en-US" sz="1200" kern="1200" dirty="0" smtClean="0">
                <a:solidFill>
                  <a:schemeClr val="tx1"/>
                </a:solidFill>
                <a:latin typeface="+mn-lt"/>
                <a:ea typeface="+mn-ea"/>
                <a:cs typeface="+mn-cs"/>
              </a:defRPr>
            </a:lvl3pPr>
            <a:lvl4pPr marL="1371600" indent="0" algn="just">
              <a:buNone/>
              <a:defRPr lang="en-US" sz="1200" kern="1200" dirty="0" smtClean="0">
                <a:solidFill>
                  <a:schemeClr val="accent4"/>
                </a:solidFill>
                <a:latin typeface="+mn-lt"/>
                <a:ea typeface="+mn-ea"/>
                <a:cs typeface="+mn-cs"/>
              </a:defRPr>
            </a:lvl4pPr>
            <a:lvl5pPr marL="1828800" indent="0" algn="just">
              <a:buNone/>
              <a:defRPr lang="en-US" sz="1200" kern="1200" dirty="0">
                <a:solidFill>
                  <a:schemeClr val="accent4"/>
                </a:solidFill>
                <a:latin typeface="+mn-lt"/>
                <a:ea typeface="+mn-ea"/>
                <a:cs typeface="+mn-cs"/>
              </a:defRPr>
            </a:lvl5pPr>
          </a:lstStyle>
          <a:p>
            <a:pPr lvl="0"/>
            <a:r>
              <a:rPr lang="en-US" dirty="0" smtClean="0"/>
              <a:t>Twelve point Arial font is used here. </a:t>
            </a:r>
            <a:r>
              <a:rPr lang="en-US" dirty="0" err="1" smtClean="0"/>
              <a:t>Mi</a:t>
            </a:r>
            <a:r>
              <a:rPr lang="en-US" dirty="0" smtClean="0"/>
              <a:t>, </a:t>
            </a:r>
            <a:r>
              <a:rPr lang="en-US" dirty="0" err="1" smtClean="0"/>
              <a:t>comn</a:t>
            </a:r>
            <a:r>
              <a:rPr lang="en-US" dirty="0" smtClean="0"/>
              <a:t> </a:t>
            </a:r>
            <a:r>
              <a:rPr lang="en-US" dirty="0" err="1" smtClean="0"/>
              <a:t>iam</a:t>
            </a:r>
            <a:r>
              <a:rPr lang="en-US" dirty="0" smtClean="0"/>
              <a:t> </a:t>
            </a:r>
            <a:r>
              <a:rPr lang="en-US" dirty="0" err="1" smtClean="0"/>
              <a:t>ipid</a:t>
            </a:r>
            <a:r>
              <a:rPr lang="en-US" dirty="0" smtClean="0"/>
              <a:t> </a:t>
            </a:r>
            <a:r>
              <a:rPr lang="en-US" dirty="0" err="1" smtClean="0"/>
              <a:t>molore</a:t>
            </a:r>
            <a:r>
              <a:rPr lang="en-US" dirty="0" smtClean="0"/>
              <a:t>, </a:t>
            </a:r>
            <a:r>
              <a:rPr lang="en-US" dirty="0" err="1" smtClean="0"/>
              <a:t>voloritemodi</a:t>
            </a:r>
            <a:r>
              <a:rPr lang="en-US" dirty="0" smtClean="0"/>
              <a:t> de </a:t>
            </a:r>
            <a:r>
              <a:rPr lang="en-US" dirty="0" err="1" smtClean="0"/>
              <a:t>repelib</a:t>
            </a:r>
            <a:r>
              <a:rPr lang="en-US" dirty="0" smtClean="0"/>
              <a:t> ear </a:t>
            </a:r>
            <a:r>
              <a:rPr lang="en-US" dirty="0" err="1" smtClean="0"/>
              <a:t>umque</a:t>
            </a:r>
            <a:r>
              <a:rPr lang="en-US" dirty="0" smtClean="0"/>
              <a:t> </a:t>
            </a:r>
            <a:r>
              <a:rPr lang="en-US" dirty="0" err="1" smtClean="0"/>
              <a:t>velitas</a:t>
            </a:r>
            <a:r>
              <a:rPr lang="en-US" dirty="0" smtClean="0"/>
              <a:t> </a:t>
            </a:r>
            <a:r>
              <a:rPr lang="en-US" dirty="0" err="1" smtClean="0"/>
              <a:t>si</a:t>
            </a:r>
            <a:r>
              <a:rPr lang="en-US" dirty="0" smtClean="0"/>
              <a:t> quam lam </a:t>
            </a:r>
            <a:r>
              <a:rPr lang="en-US" dirty="0" err="1" smtClean="0"/>
              <a:t>fugiandit</a:t>
            </a:r>
            <a:r>
              <a:rPr lang="en-US" dirty="0" smtClean="0"/>
              <a:t> </a:t>
            </a:r>
            <a:r>
              <a:rPr lang="en-US" dirty="0" err="1" smtClean="0"/>
              <a:t>mo</a:t>
            </a:r>
            <a:r>
              <a:rPr lang="en-US" dirty="0" smtClean="0"/>
              <a:t> </a:t>
            </a:r>
            <a:r>
              <a:rPr lang="en-US" dirty="0" err="1" smtClean="0"/>
              <a:t>illaborera</a:t>
            </a:r>
            <a:r>
              <a:rPr lang="en-US" dirty="0" smtClean="0"/>
              <a:t> </a:t>
            </a:r>
            <a:r>
              <a:rPr lang="en-US" dirty="0" err="1" smtClean="0"/>
              <a:t>ilictium</a:t>
            </a:r>
            <a:r>
              <a:rPr lang="en-US" dirty="0" smtClean="0"/>
              <a:t> audit </a:t>
            </a:r>
            <a:r>
              <a:rPr lang="en-US" dirty="0" err="1" smtClean="0"/>
              <a:t>hil</a:t>
            </a:r>
            <a:r>
              <a:rPr lang="en-US" dirty="0" smtClean="0"/>
              <a:t> </a:t>
            </a:r>
            <a:r>
              <a:rPr lang="en-US" dirty="0" err="1" smtClean="0"/>
              <a:t>molo</a:t>
            </a:r>
            <a:r>
              <a:rPr lang="en-US" dirty="0" smtClean="0"/>
              <a:t> to </a:t>
            </a:r>
            <a:r>
              <a:rPr lang="en-US" dirty="0" err="1" smtClean="0"/>
              <a:t>tet</a:t>
            </a:r>
            <a:r>
              <a:rPr lang="en-US" dirty="0" smtClean="0"/>
              <a:t> </a:t>
            </a:r>
            <a:r>
              <a:rPr lang="en-US" dirty="0" err="1" smtClean="0"/>
              <a:t>odit</a:t>
            </a:r>
            <a:r>
              <a:rPr lang="en-US" dirty="0" smtClean="0"/>
              <a:t> quid </a:t>
            </a:r>
            <a:r>
              <a:rPr lang="en-US" dirty="0" err="1" smtClean="0"/>
              <a:t>uta</a:t>
            </a:r>
            <a:r>
              <a:rPr lang="en-US" dirty="0" smtClean="0"/>
              <a:t> </a:t>
            </a:r>
            <a:r>
              <a:rPr lang="en-US" dirty="0" err="1" smtClean="0"/>
              <a:t>doluptatur</a:t>
            </a:r>
            <a:r>
              <a:rPr lang="en-US" dirty="0" smtClean="0"/>
              <a:t> </a:t>
            </a:r>
            <a:r>
              <a:rPr lang="en-US" dirty="0" err="1" smtClean="0"/>
              <a:t>seque</a:t>
            </a:r>
            <a:r>
              <a:rPr lang="en-US" dirty="0" smtClean="0"/>
              <a:t> </a:t>
            </a:r>
            <a:r>
              <a:rPr lang="en-US" dirty="0" err="1" smtClean="0"/>
              <a:t>volenda</a:t>
            </a:r>
            <a:r>
              <a:rPr lang="en-US" dirty="0" smtClean="0"/>
              <a:t> </a:t>
            </a:r>
            <a:r>
              <a:rPr lang="en-US" dirty="0" err="1" smtClean="0"/>
              <a:t>eribus</a:t>
            </a:r>
            <a:r>
              <a:rPr lang="en-US" dirty="0" smtClean="0"/>
              <a:t> </a:t>
            </a:r>
            <a:r>
              <a:rPr lang="en-US" dirty="0" err="1" smtClean="0"/>
              <a:t>nonem</a:t>
            </a:r>
            <a:r>
              <a:rPr lang="en-US" dirty="0" smtClean="0"/>
              <a:t> ex est. </a:t>
            </a:r>
            <a:r>
              <a:rPr lang="en-US" dirty="0" err="1" smtClean="0"/>
              <a:t>Essum</a:t>
            </a:r>
            <a:r>
              <a:rPr lang="en-US" dirty="0" smtClean="0"/>
              <a:t> </a:t>
            </a:r>
            <a:r>
              <a:rPr lang="en-US" dirty="0" err="1" smtClean="0"/>
              <a:t>issendam</a:t>
            </a:r>
            <a:r>
              <a:rPr lang="en-US" dirty="0" smtClean="0"/>
              <a:t>, </a:t>
            </a:r>
            <a:r>
              <a:rPr lang="en-US" dirty="0" err="1" smtClean="0"/>
              <a:t>inverum</a:t>
            </a:r>
            <a:r>
              <a:rPr lang="en-US" dirty="0" smtClean="0"/>
              <a:t> resto </a:t>
            </a:r>
            <a:r>
              <a:rPr lang="en-US" dirty="0" err="1" smtClean="0"/>
              <a:t>quasperio</a:t>
            </a:r>
            <a:r>
              <a:rPr lang="en-US" dirty="0" smtClean="0"/>
              <a:t>. </a:t>
            </a:r>
          </a:p>
        </p:txBody>
      </p:sp>
      <p:sp>
        <p:nvSpPr>
          <p:cNvPr id="52" name="Text Placeholder 6"/>
          <p:cNvSpPr>
            <a:spLocks noGrp="1"/>
          </p:cNvSpPr>
          <p:nvPr>
            <p:ph type="body" sz="quarter" idx="18" hasCustomPrompt="1"/>
          </p:nvPr>
        </p:nvSpPr>
        <p:spPr>
          <a:xfrm>
            <a:off x="4554489" y="3773509"/>
            <a:ext cx="2918493" cy="546383"/>
          </a:xfrm>
        </p:spPr>
        <p:txBody>
          <a:bodyPr anchor="b">
            <a:noAutofit/>
          </a:bodyPr>
          <a:lstStyle>
            <a:lvl1pPr marL="0" indent="0" algn="ctr" defTabSz="914400" rtl="0" eaLnBrk="1" latinLnBrk="0" hangingPunct="1">
              <a:spcBef>
                <a:spcPts val="0"/>
              </a:spcBef>
              <a:buFont typeface="+mj-lt"/>
              <a:buNone/>
              <a:defRPr lang="en-US" sz="1600" b="1" kern="1200" dirty="0" smtClean="0">
                <a:solidFill>
                  <a:schemeClr val="accent4"/>
                </a:solidFill>
                <a:latin typeface="+mn-lt"/>
                <a:ea typeface="+mn-ea"/>
                <a:cs typeface="+mn-cs"/>
              </a:defRPr>
            </a:lvl1pPr>
            <a:lvl2pPr marL="0" indent="0" algn="ctr" defTabSz="914400" rtl="0" eaLnBrk="1" latinLnBrk="0" hangingPunct="1">
              <a:buFont typeface="+mj-lt"/>
              <a:buNone/>
              <a:defRPr lang="en-US" sz="1600" b="1" kern="1200" dirty="0" smtClean="0">
                <a:solidFill>
                  <a:schemeClr val="accent4"/>
                </a:solidFill>
                <a:latin typeface="+mn-lt"/>
                <a:ea typeface="+mn-ea"/>
                <a:cs typeface="+mn-cs"/>
              </a:defRPr>
            </a:lvl2pPr>
            <a:lvl3pPr marL="0" indent="0" algn="ctr" defTabSz="914400" rtl="0" eaLnBrk="1" latinLnBrk="0" hangingPunct="1">
              <a:buFont typeface="+mj-lt"/>
              <a:buNone/>
              <a:defRPr lang="en-US" sz="1600" b="1" kern="1200" dirty="0" smtClean="0">
                <a:solidFill>
                  <a:schemeClr val="accent4"/>
                </a:solidFill>
                <a:latin typeface="+mn-lt"/>
                <a:ea typeface="+mn-ea"/>
                <a:cs typeface="+mn-cs"/>
              </a:defRPr>
            </a:lvl3pPr>
            <a:lvl4pPr marL="0" indent="0" algn="ctr" defTabSz="914400" rtl="0" eaLnBrk="1" latinLnBrk="0" hangingPunct="1">
              <a:buFont typeface="+mj-lt"/>
              <a:buNone/>
              <a:defRPr lang="en-US" sz="1600" b="1" kern="1200" dirty="0" smtClean="0">
                <a:solidFill>
                  <a:schemeClr val="accent4"/>
                </a:solidFill>
                <a:latin typeface="+mn-lt"/>
                <a:ea typeface="+mn-ea"/>
                <a:cs typeface="+mn-cs"/>
              </a:defRPr>
            </a:lvl4pPr>
            <a:lvl5pPr marL="0" indent="0" algn="ctr" defTabSz="914400" rtl="0" eaLnBrk="1" latinLnBrk="0" hangingPunct="1">
              <a:buFont typeface="+mj-lt"/>
              <a:buNone/>
              <a:defRPr lang="en-US" sz="1600" b="1" kern="1200" dirty="0">
                <a:solidFill>
                  <a:schemeClr val="accent4"/>
                </a:solidFill>
                <a:latin typeface="+mn-lt"/>
                <a:ea typeface="+mn-ea"/>
                <a:cs typeface="+mn-cs"/>
              </a:defRPr>
            </a:lvl5pPr>
          </a:lstStyle>
          <a:p>
            <a:pPr lvl="0"/>
            <a:r>
              <a:rPr lang="en-US" dirty="0" smtClean="0"/>
              <a:t>DATA-LED</a:t>
            </a:r>
            <a:br>
              <a:rPr lang="en-US" dirty="0" smtClean="0"/>
            </a:br>
            <a:r>
              <a:rPr lang="en-US" dirty="0" smtClean="0"/>
              <a:t>TRANSFORMATION</a:t>
            </a:r>
          </a:p>
        </p:txBody>
      </p:sp>
      <p:sp>
        <p:nvSpPr>
          <p:cNvPr id="53" name="Text Placeholder 6"/>
          <p:cNvSpPr>
            <a:spLocks noGrp="1"/>
          </p:cNvSpPr>
          <p:nvPr>
            <p:ph type="body" sz="quarter" idx="19" hasCustomPrompt="1"/>
          </p:nvPr>
        </p:nvSpPr>
        <p:spPr>
          <a:xfrm>
            <a:off x="903272" y="3773509"/>
            <a:ext cx="2918493" cy="546383"/>
          </a:xfrm>
        </p:spPr>
        <p:txBody>
          <a:bodyPr anchor="b">
            <a:noAutofit/>
          </a:bodyPr>
          <a:lstStyle>
            <a:lvl1pPr marL="0" indent="0" algn="ctr" defTabSz="914400" rtl="0" eaLnBrk="1" latinLnBrk="0" hangingPunct="1">
              <a:spcBef>
                <a:spcPts val="0"/>
              </a:spcBef>
              <a:buFont typeface="+mj-lt"/>
              <a:buNone/>
              <a:defRPr lang="en-US" sz="1600" b="1" kern="1200" dirty="0" smtClean="0">
                <a:solidFill>
                  <a:schemeClr val="accent4"/>
                </a:solidFill>
                <a:latin typeface="+mn-lt"/>
                <a:ea typeface="+mn-ea"/>
                <a:cs typeface="+mn-cs"/>
              </a:defRPr>
            </a:lvl1pPr>
            <a:lvl2pPr marL="0" indent="0" algn="ctr" defTabSz="914400" rtl="0" eaLnBrk="1" latinLnBrk="0" hangingPunct="1">
              <a:buFont typeface="+mj-lt"/>
              <a:buNone/>
              <a:defRPr lang="en-US" sz="1600" b="1" kern="1200" dirty="0" smtClean="0">
                <a:solidFill>
                  <a:schemeClr val="accent4"/>
                </a:solidFill>
                <a:latin typeface="+mn-lt"/>
                <a:ea typeface="+mn-ea"/>
                <a:cs typeface="+mn-cs"/>
              </a:defRPr>
            </a:lvl2pPr>
            <a:lvl3pPr marL="0" indent="0" algn="ctr" defTabSz="914400" rtl="0" eaLnBrk="1" latinLnBrk="0" hangingPunct="1">
              <a:buFont typeface="+mj-lt"/>
              <a:buNone/>
              <a:defRPr lang="en-US" sz="1600" b="1" kern="1200" dirty="0" smtClean="0">
                <a:solidFill>
                  <a:schemeClr val="accent4"/>
                </a:solidFill>
                <a:latin typeface="+mn-lt"/>
                <a:ea typeface="+mn-ea"/>
                <a:cs typeface="+mn-cs"/>
              </a:defRPr>
            </a:lvl3pPr>
            <a:lvl4pPr marL="0" indent="0" algn="ctr" defTabSz="914400" rtl="0" eaLnBrk="1" latinLnBrk="0" hangingPunct="1">
              <a:buFont typeface="+mj-lt"/>
              <a:buNone/>
              <a:defRPr lang="en-US" sz="1600" b="1" kern="1200" dirty="0" smtClean="0">
                <a:solidFill>
                  <a:schemeClr val="accent4"/>
                </a:solidFill>
                <a:latin typeface="+mn-lt"/>
                <a:ea typeface="+mn-ea"/>
                <a:cs typeface="+mn-cs"/>
              </a:defRPr>
            </a:lvl4pPr>
            <a:lvl5pPr marL="0" indent="0" algn="ctr" defTabSz="914400" rtl="0" eaLnBrk="1" latinLnBrk="0" hangingPunct="1">
              <a:buFont typeface="+mj-lt"/>
              <a:buNone/>
              <a:defRPr lang="en-US" sz="1600" b="1" kern="1200" dirty="0">
                <a:solidFill>
                  <a:schemeClr val="accent4"/>
                </a:solidFill>
                <a:latin typeface="+mn-lt"/>
                <a:ea typeface="+mn-ea"/>
                <a:cs typeface="+mn-cs"/>
              </a:defRPr>
            </a:lvl5pPr>
          </a:lstStyle>
          <a:p>
            <a:pPr lvl="0"/>
            <a:r>
              <a:rPr lang="en-US" dirty="0" smtClean="0"/>
              <a:t>CHALLENGE</a:t>
            </a:r>
          </a:p>
        </p:txBody>
      </p:sp>
      <p:sp>
        <p:nvSpPr>
          <p:cNvPr id="54" name="Text Placeholder 6"/>
          <p:cNvSpPr>
            <a:spLocks noGrp="1"/>
          </p:cNvSpPr>
          <p:nvPr>
            <p:ph type="body" sz="quarter" idx="20" hasCustomPrompt="1"/>
          </p:nvPr>
        </p:nvSpPr>
        <p:spPr>
          <a:xfrm>
            <a:off x="8310703" y="3773509"/>
            <a:ext cx="2918493" cy="546383"/>
          </a:xfrm>
        </p:spPr>
        <p:txBody>
          <a:bodyPr anchor="b">
            <a:noAutofit/>
          </a:bodyPr>
          <a:lstStyle>
            <a:lvl1pPr marL="0" indent="0" algn="ctr" defTabSz="914400" rtl="0" eaLnBrk="1" latinLnBrk="0" hangingPunct="1">
              <a:spcBef>
                <a:spcPts val="0"/>
              </a:spcBef>
              <a:buFont typeface="+mj-lt"/>
              <a:buNone/>
              <a:defRPr lang="en-US" sz="1600" b="1" kern="1200" dirty="0" smtClean="0">
                <a:solidFill>
                  <a:schemeClr val="accent4"/>
                </a:solidFill>
                <a:latin typeface="+mn-lt"/>
                <a:ea typeface="+mn-ea"/>
                <a:cs typeface="+mn-cs"/>
              </a:defRPr>
            </a:lvl1pPr>
            <a:lvl2pPr marL="0" indent="0" algn="ctr" defTabSz="914400" rtl="0" eaLnBrk="1" latinLnBrk="0" hangingPunct="1">
              <a:buFont typeface="+mj-lt"/>
              <a:buNone/>
              <a:defRPr lang="en-US" sz="1600" b="1" kern="1200" dirty="0" smtClean="0">
                <a:solidFill>
                  <a:schemeClr val="accent4"/>
                </a:solidFill>
                <a:latin typeface="+mn-lt"/>
                <a:ea typeface="+mn-ea"/>
                <a:cs typeface="+mn-cs"/>
              </a:defRPr>
            </a:lvl2pPr>
            <a:lvl3pPr marL="0" indent="0" algn="ctr" defTabSz="914400" rtl="0" eaLnBrk="1" latinLnBrk="0" hangingPunct="1">
              <a:buFont typeface="+mj-lt"/>
              <a:buNone/>
              <a:defRPr lang="en-US" sz="1600" b="1" kern="1200" dirty="0" smtClean="0">
                <a:solidFill>
                  <a:schemeClr val="accent4"/>
                </a:solidFill>
                <a:latin typeface="+mn-lt"/>
                <a:ea typeface="+mn-ea"/>
                <a:cs typeface="+mn-cs"/>
              </a:defRPr>
            </a:lvl3pPr>
            <a:lvl4pPr marL="0" indent="0" algn="ctr" defTabSz="914400" rtl="0" eaLnBrk="1" latinLnBrk="0" hangingPunct="1">
              <a:buFont typeface="+mj-lt"/>
              <a:buNone/>
              <a:defRPr lang="en-US" sz="1600" b="1" kern="1200" dirty="0" smtClean="0">
                <a:solidFill>
                  <a:schemeClr val="accent4"/>
                </a:solidFill>
                <a:latin typeface="+mn-lt"/>
                <a:ea typeface="+mn-ea"/>
                <a:cs typeface="+mn-cs"/>
              </a:defRPr>
            </a:lvl4pPr>
            <a:lvl5pPr marL="0" indent="0" algn="ctr" defTabSz="914400" rtl="0" eaLnBrk="1" latinLnBrk="0" hangingPunct="1">
              <a:buFont typeface="+mj-lt"/>
              <a:buNone/>
              <a:defRPr lang="en-US" sz="1600" b="1" kern="1200" dirty="0">
                <a:solidFill>
                  <a:schemeClr val="accent4"/>
                </a:solidFill>
                <a:latin typeface="+mn-lt"/>
                <a:ea typeface="+mn-ea"/>
                <a:cs typeface="+mn-cs"/>
              </a:defRPr>
            </a:lvl5pPr>
          </a:lstStyle>
          <a:p>
            <a:pPr lvl="0"/>
            <a:r>
              <a:rPr lang="en-US" dirty="0" smtClean="0"/>
              <a:t>SOLUTION</a:t>
            </a:r>
          </a:p>
        </p:txBody>
      </p:sp>
      <p:sp>
        <p:nvSpPr>
          <p:cNvPr id="12" name="Rectangle 11"/>
          <p:cNvSpPr/>
          <p:nvPr userDrawn="1"/>
        </p:nvSpPr>
        <p:spPr>
          <a:xfrm>
            <a:off x="367744" y="6430845"/>
            <a:ext cx="2024913" cy="215444"/>
          </a:xfrm>
          <a:prstGeom prst="rect">
            <a:avLst/>
          </a:prstGeom>
        </p:spPr>
        <p:txBody>
          <a:bodyPr wrap="none">
            <a:spAutoFit/>
          </a:bodyPr>
          <a:lstStyle/>
          <a:p>
            <a:r>
              <a:rPr lang="en-US" sz="800" dirty="0" smtClean="0">
                <a:solidFill>
                  <a:schemeClr val="bg1">
                    <a:lumMod val="65000"/>
                  </a:schemeClr>
                </a:solidFill>
              </a:rPr>
              <a:t>© 2021 EXLSERVICE HOLDINGS, INC.</a:t>
            </a:r>
            <a:endParaRPr lang="en-US" sz="800" dirty="0">
              <a:solidFill>
                <a:schemeClr val="bg1">
                  <a:lumMod val="65000"/>
                </a:schemeClr>
              </a:solidFill>
            </a:endParaRPr>
          </a:p>
        </p:txBody>
      </p:sp>
    </p:spTree>
    <p:extLst>
      <p:ext uri="{BB962C8B-B14F-4D97-AF65-F5344CB8AC3E}">
        <p14:creationId xmlns:p14="http://schemas.microsoft.com/office/powerpoint/2010/main" val="48285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2020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923330"/>
          </a:xfrm>
          <a:prstGeom prst="rect">
            <a:avLst/>
          </a:prstGeom>
          <a:noFill/>
        </p:spPr>
        <p:txBody>
          <a:bodyPr wrap="square" lIns="0" tIns="0" rIns="0" bIns="0" rtlCol="0">
            <a:spAutoFit/>
          </a:bodyPr>
          <a:lstStyle/>
          <a:p>
            <a:r>
              <a:rPr lang="en-US" sz="750" kern="1200" dirty="0" smtClean="0">
                <a:solidFill>
                  <a:schemeClr val="bg2"/>
                </a:solidFill>
                <a:effectLst/>
                <a:latin typeface="+mn-lt"/>
                <a:ea typeface="+mn-ea"/>
                <a:cs typeface="+mn-cs"/>
              </a:rPr>
              <a:t>EXL (NASDAQ: EXLS) is a leading operations management and analytics company that helps our clients build and grow sustainable businesses. By orchestrating our domain expertise, data, analytics and digital technology, we look deeper to design and manage agile, customer-centric operating models to improve global operations, drive profitability, enhance customer satisfaction, increase data-driven insights, and manage risk and compliance. Headquartered in New York, EXL has more than 32,600 professionals in locations throughout the United States, the UK, Europe, India, the Philippines, Colombia, Australia and South Africa. EXL serves multiple industries including insurance, healthcare, banking and financial services, utilities, travel, transportation and logistics, media and retail, among others. </a:t>
            </a:r>
          </a:p>
          <a:p>
            <a:endParaRPr lang="en-US" sz="750" kern="1200" dirty="0" smtClean="0">
              <a:solidFill>
                <a:schemeClr val="bg2"/>
              </a:solidFill>
              <a:effectLst/>
              <a:latin typeface="+mn-lt"/>
              <a:ea typeface="+mn-ea"/>
              <a:cs typeface="+mn-cs"/>
            </a:endParaRPr>
          </a:p>
          <a:p>
            <a:r>
              <a:rPr lang="en-US" sz="750" kern="1200" dirty="0" smtClean="0">
                <a:solidFill>
                  <a:schemeClr val="bg2"/>
                </a:solidFill>
                <a:effectLst/>
                <a:latin typeface="+mn-lt"/>
                <a:ea typeface="+mn-ea"/>
                <a:cs typeface="+mn-cs"/>
              </a:rPr>
              <a:t>For more information, visit www.exlservice.com.</a:t>
            </a:r>
            <a:endParaRPr lang="en-US" sz="750" kern="1200" dirty="0">
              <a:solidFill>
                <a:schemeClr val="bg2"/>
              </a:solidFill>
              <a:effectLst/>
              <a:latin typeface="+mn-lt"/>
              <a:ea typeface="+mn-ea"/>
              <a:cs typeface="+mn-cs"/>
            </a:endParaRPr>
          </a:p>
        </p:txBody>
      </p:sp>
      <p:sp>
        <p:nvSpPr>
          <p:cNvPr id="19" name="Rectangle 18"/>
          <p:cNvSpPr/>
          <p:nvPr userDrawn="1"/>
        </p:nvSpPr>
        <p:spPr>
          <a:xfrm>
            <a:off x="8852759" y="3581711"/>
            <a:ext cx="298482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smtClean="0">
                <a:solidFill>
                  <a:srgbClr val="123D71"/>
                </a:solidFill>
                <a:effectLst/>
                <a:latin typeface="Arial" charset="0"/>
              </a:rPr>
              <a:t>320 </a:t>
            </a:r>
            <a:r>
              <a:rPr lang="en-US" sz="1100" dirty="0">
                <a:solidFill>
                  <a:srgbClr val="123D71"/>
                </a:solidFill>
                <a:effectLst/>
                <a:latin typeface="Arial" charset="0"/>
              </a:rPr>
              <a:t>Park Avenue, </a:t>
            </a:r>
            <a:r>
              <a:rPr lang="en-US" sz="1100" dirty="0" smtClean="0">
                <a:solidFill>
                  <a:srgbClr val="123D71"/>
                </a:solidFill>
                <a:effectLst/>
                <a:latin typeface="Arial" charset="0"/>
              </a:rPr>
              <a:t>29</a:t>
            </a:r>
            <a:r>
              <a:rPr lang="en-US" sz="1100" baseline="30000" dirty="0" smtClean="0">
                <a:solidFill>
                  <a:srgbClr val="123D71"/>
                </a:solidFill>
                <a:effectLst/>
                <a:latin typeface="Arial" charset="0"/>
              </a:rPr>
              <a:t>th</a:t>
            </a:r>
            <a:r>
              <a:rPr lang="en-US" sz="1100" dirty="0" smtClean="0">
                <a:solidFill>
                  <a:srgbClr val="123D71"/>
                </a:solidFill>
                <a:effectLst/>
                <a:latin typeface="Arial" charset="0"/>
              </a:rPr>
              <a:t> </a:t>
            </a:r>
            <a:r>
              <a:rPr lang="en-US" sz="1100" dirty="0">
                <a:solidFill>
                  <a:srgbClr val="123D71"/>
                </a:solidFill>
                <a:effectLst/>
                <a:latin typeface="Arial" charset="0"/>
              </a:rPr>
              <a:t>Floor</a:t>
            </a:r>
          </a:p>
          <a:p>
            <a:r>
              <a:rPr lang="en-US" sz="1100" dirty="0">
                <a:solidFill>
                  <a:srgbClr val="123D71"/>
                </a:solidFill>
                <a:effectLst/>
                <a:latin typeface="Arial" charset="0"/>
              </a:rPr>
              <a:t>New York, New York </a:t>
            </a:r>
            <a:r>
              <a:rPr lang="en-US" sz="1100" dirty="0" smtClean="0">
                <a:solidFill>
                  <a:srgbClr val="123D71"/>
                </a:solidFill>
                <a:effectLst/>
                <a:latin typeface="Arial" charset="0"/>
              </a:rPr>
              <a:t>10022</a:t>
            </a:r>
          </a:p>
          <a:p>
            <a:pPr>
              <a:spcAft>
                <a:spcPts val="1200"/>
              </a:spcAft>
            </a:pPr>
            <a:r>
              <a:rPr lang="en-US" sz="1100" b="1" dirty="0" smtClean="0">
                <a:solidFill>
                  <a:srgbClr val="123D71"/>
                </a:solidFill>
                <a:effectLst/>
                <a:latin typeface="Arial" charset="0"/>
              </a:rPr>
              <a:t>T</a:t>
            </a:r>
            <a:r>
              <a:rPr lang="en-US" sz="1100" dirty="0" smtClean="0">
                <a:solidFill>
                  <a:srgbClr val="123D71"/>
                </a:solidFill>
                <a:effectLst/>
                <a:latin typeface="Arial" charset="0"/>
              </a:rPr>
              <a:t> +1 212.277.7100    </a:t>
            </a:r>
            <a:r>
              <a:rPr lang="en-US" sz="1100" b="1" dirty="0" smtClean="0">
                <a:solidFill>
                  <a:srgbClr val="123D71"/>
                </a:solidFill>
                <a:effectLst/>
                <a:latin typeface="Arial" charset="0"/>
              </a:rPr>
              <a:t>F</a:t>
            </a:r>
            <a:r>
              <a:rPr lang="en-US" sz="1100" dirty="0" smtClean="0">
                <a:solidFill>
                  <a:srgbClr val="123D71"/>
                </a:solidFill>
                <a:effectLst/>
                <a:latin typeface="Arial" charset="0"/>
              </a:rPr>
              <a:t> +1 212.771.7111</a:t>
            </a:r>
          </a:p>
          <a:p>
            <a:r>
              <a:rPr lang="en-US" sz="1000" dirty="0" smtClean="0">
                <a:solidFill>
                  <a:srgbClr val="123D71"/>
                </a:solidFill>
                <a:effectLst/>
                <a:latin typeface="Arial" charset="0"/>
              </a:rPr>
              <a:t>United </a:t>
            </a:r>
            <a:r>
              <a:rPr lang="en-US" sz="1000" dirty="0">
                <a:solidFill>
                  <a:srgbClr val="123D71"/>
                </a:solidFill>
                <a:effectLst/>
                <a:latin typeface="Arial" charset="0"/>
              </a:rPr>
              <a:t>States  •  United Kingdom  •  </a:t>
            </a:r>
            <a:r>
              <a:rPr lang="en-US" sz="1000" dirty="0" smtClean="0">
                <a:solidFill>
                  <a:srgbClr val="123D71"/>
                </a:solidFill>
                <a:effectLst/>
                <a:latin typeface="Arial" charset="0"/>
              </a:rPr>
              <a:t>Australia  Bulgaria  •  Colombia  •  Czech</a:t>
            </a:r>
            <a:r>
              <a:rPr lang="en-US" sz="1000" baseline="0" dirty="0" smtClean="0">
                <a:solidFill>
                  <a:srgbClr val="123D71"/>
                </a:solidFill>
                <a:effectLst/>
                <a:latin typeface="Arial" charset="0"/>
              </a:rPr>
              <a:t> R</a:t>
            </a:r>
            <a:r>
              <a:rPr lang="en-US" sz="1000" dirty="0" smtClean="0">
                <a:solidFill>
                  <a:srgbClr val="123D71"/>
                </a:solidFill>
                <a:effectLst/>
                <a:latin typeface="Arial" charset="0"/>
              </a:rPr>
              <a:t>epublic  •  </a:t>
            </a:r>
            <a:br>
              <a:rPr lang="en-US" sz="1000" dirty="0" smtClean="0">
                <a:solidFill>
                  <a:srgbClr val="123D71"/>
                </a:solidFill>
                <a:effectLst/>
                <a:latin typeface="Arial" charset="0"/>
              </a:rPr>
            </a:br>
            <a:r>
              <a:rPr lang="en-US" sz="1000" spc="-10" baseline="0" dirty="0" smtClean="0">
                <a:solidFill>
                  <a:srgbClr val="123D71"/>
                </a:solidFill>
                <a:effectLst/>
                <a:latin typeface="Arial" charset="0"/>
              </a:rPr>
              <a:t>India  •  Philippines  •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Romania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 South </a:t>
            </a:r>
            <a:r>
              <a:rPr lang="en-US" sz="1000" spc="-10" baseline="0" dirty="0">
                <a:solidFill>
                  <a:srgbClr val="123D71"/>
                </a:solidFill>
                <a:effectLst/>
                <a:latin typeface="Arial" charset="0"/>
              </a:rPr>
              <a:t>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2021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6" r:id="rId18"/>
    <p:sldLayoutId id="2147483708" r:id="rId19"/>
    <p:sldLayoutId id="2147483701" r:id="rId20"/>
    <p:sldLayoutId id="2147483667" r:id="rId2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emf"/><Relationship Id="rId10" Type="http://schemas.openxmlformats.org/officeDocument/2006/relationships/image" Target="../media/image33.png"/><Relationship Id="rId4" Type="http://schemas.microsoft.com/office/2007/relationships/hdphoto" Target="../media/hdphoto2.wdp"/><Relationship Id="rId9" Type="http://schemas.openxmlformats.org/officeDocument/2006/relationships/image" Target="../media/image3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7.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3.wdp"/><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42.png"/><Relationship Id="rId5" Type="http://schemas.microsoft.com/office/2007/relationships/hdphoto" Target="../media/hdphoto4.wdp"/><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6.xml"/><Relationship Id="rId6" Type="http://schemas.openxmlformats.org/officeDocument/2006/relationships/comments" Target="../comments/comment1.xml"/><Relationship Id="rId5" Type="http://schemas.openxmlformats.org/officeDocument/2006/relationships/image" Target="../media/image15.emf"/><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26098" y="1482438"/>
            <a:ext cx="7736718" cy="3149888"/>
          </a:xfrm>
        </p:spPr>
        <p:txBody>
          <a:bodyPr/>
          <a:lstStyle/>
          <a:p>
            <a:pPr algn="r"/>
            <a:r>
              <a:rPr lang="en-US" dirty="0" smtClean="0"/>
              <a:t>Accounts Payable Proposal</a:t>
            </a:r>
            <a:endParaRPr lang="en-US" dirty="0"/>
          </a:p>
        </p:txBody>
      </p:sp>
      <p:sp>
        <p:nvSpPr>
          <p:cNvPr id="9" name="Subtitle 8"/>
          <p:cNvSpPr>
            <a:spLocks noGrp="1"/>
          </p:cNvSpPr>
          <p:nvPr>
            <p:ph type="subTitle" idx="1"/>
          </p:nvPr>
        </p:nvSpPr>
        <p:spPr>
          <a:xfrm>
            <a:off x="9196765" y="4821852"/>
            <a:ext cx="2680707" cy="351566"/>
          </a:xfrm>
        </p:spPr>
        <p:txBody>
          <a:bodyPr/>
          <a:lstStyle/>
          <a:p>
            <a:pPr algn="r"/>
            <a:r>
              <a:rPr lang="en-US" b="1" dirty="0" smtClean="0"/>
              <a:t>Sep 10, 2021</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Tree>
    <p:extLst>
      <p:ext uri="{BB962C8B-B14F-4D97-AF65-F5344CB8AC3E}">
        <p14:creationId xmlns:p14="http://schemas.microsoft.com/office/powerpoint/2010/main" val="1138142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Digital Tools</a:t>
            </a:r>
            <a:endParaRPr lang="en-US" dirty="0"/>
          </a:p>
        </p:txBody>
      </p:sp>
    </p:spTree>
    <p:extLst>
      <p:ext uri="{BB962C8B-B14F-4D97-AF65-F5344CB8AC3E}">
        <p14:creationId xmlns:p14="http://schemas.microsoft.com/office/powerpoint/2010/main" val="352327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Exl image tracking solution (its)</a:t>
            </a:r>
            <a:endParaRPr lang="en-US" dirty="0"/>
          </a:p>
        </p:txBody>
      </p:sp>
      <p:sp>
        <p:nvSpPr>
          <p:cNvPr id="10" name="Rectangle 9"/>
          <p:cNvSpPr/>
          <p:nvPr/>
        </p:nvSpPr>
        <p:spPr>
          <a:xfrm>
            <a:off x="1298603" y="873811"/>
            <a:ext cx="8798706" cy="584775"/>
          </a:xfrm>
          <a:prstGeom prst="rect">
            <a:avLst/>
          </a:prstGeom>
          <a:solidFill>
            <a:srgbClr val="0070C0"/>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rPr>
              <a:t>Complete </a:t>
            </a:r>
            <a:r>
              <a:rPr kumimoji="0" lang="en-US" sz="1600" b="0" i="0" u="none" strike="noStrike" kern="0" cap="none" spc="0" normalizeH="0" baseline="0" noProof="0" dirty="0">
                <a:ln>
                  <a:noFill/>
                </a:ln>
                <a:solidFill>
                  <a:schemeClr val="bg1"/>
                </a:solidFill>
                <a:effectLst/>
                <a:uLnTx/>
                <a:uFillTx/>
              </a:rPr>
              <a:t>suite </a:t>
            </a:r>
            <a:r>
              <a:rPr kumimoji="0" lang="en-US" sz="1600" b="0" i="0" u="none" strike="noStrike" kern="0" cap="none" spc="0" normalizeH="0" baseline="0" noProof="0" dirty="0" smtClean="0">
                <a:ln>
                  <a:noFill/>
                </a:ln>
                <a:solidFill>
                  <a:schemeClr val="bg1"/>
                </a:solidFill>
                <a:effectLst/>
                <a:uLnTx/>
                <a:uFillTx/>
              </a:rPr>
              <a:t>to automate and accelerate the electronic document receiving, processing and to manage their end-to-end tracking</a:t>
            </a:r>
            <a:endParaRPr kumimoji="0" lang="en-US" sz="1600" b="0" i="1" u="none" strike="noStrike" kern="0" cap="none" spc="0" normalizeH="0" baseline="0" noProof="0" dirty="0">
              <a:ln>
                <a:noFill/>
              </a:ln>
              <a:solidFill>
                <a:schemeClr val="bg1"/>
              </a:solidFill>
              <a:effectLst/>
              <a:uLnTx/>
              <a:uFillTx/>
              <a:ea typeface="Calibri" pitchFamily="34" charset="0"/>
              <a:cs typeface="Times New Roman" pitchFamily="18" charset="0"/>
            </a:endParaRPr>
          </a:p>
        </p:txBody>
      </p:sp>
      <p:sp>
        <p:nvSpPr>
          <p:cNvPr id="11" name="TextBox 41"/>
          <p:cNvSpPr txBox="1">
            <a:spLocks noChangeArrowheads="1"/>
          </p:cNvSpPr>
          <p:nvPr/>
        </p:nvSpPr>
        <p:spPr bwMode="auto">
          <a:xfrm>
            <a:off x="3514357" y="2034945"/>
            <a:ext cx="2176837" cy="2741931"/>
          </a:xfrm>
          <a:prstGeom prst="rect">
            <a:avLst/>
          </a:prstGeom>
          <a:noFill/>
          <a:ln w="9525">
            <a:solidFill>
              <a:srgbClr val="0070C0"/>
            </a:solidFill>
            <a:miter lim="800000"/>
            <a:headEnd/>
            <a:tailEnd/>
          </a:ln>
        </p:spPr>
        <p:txBody>
          <a:bodyPr wrap="square">
            <a:noAutofit/>
          </a:bodyPr>
          <a:lstStyle>
            <a:defPPr>
              <a:defRPr lang="en-US"/>
            </a:defPPr>
            <a:lvl1pPr>
              <a:spcAft>
                <a:spcPts val="300"/>
              </a:spcAft>
              <a:defRPr sz="1000" b="1"/>
            </a:lvl1pPr>
          </a:lstStyle>
          <a:p>
            <a:pPr marR="0" lvl="1" indent="-28257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Convert to Tiff/PDF</a:t>
            </a:r>
            <a:endParaRPr kumimoji="0" lang="en-US" sz="1200" b="0" i="0" u="none" strike="noStrike" kern="0" cap="none" spc="0" normalizeH="0" baseline="0" noProof="0" dirty="0">
              <a:ln>
                <a:noFill/>
              </a:ln>
              <a:effectLst/>
              <a:uLnTx/>
              <a:uFillTx/>
            </a:endParaRPr>
          </a:p>
          <a:p>
            <a:pPr marR="0" lvl="1" indent="-28257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Quick Review</a:t>
            </a:r>
          </a:p>
          <a:p>
            <a:pPr marR="0" lvl="1" indent="-28257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Image Processing</a:t>
            </a:r>
          </a:p>
          <a:p>
            <a:pPr marR="0" lvl="2" indent="-22383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Sharpen</a:t>
            </a:r>
          </a:p>
          <a:p>
            <a:pPr marR="0" lvl="2" indent="-22383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Split</a:t>
            </a:r>
          </a:p>
          <a:p>
            <a:pPr marR="0" lvl="2" indent="-22383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Merge</a:t>
            </a:r>
          </a:p>
          <a:p>
            <a:pPr marR="0" lvl="2" indent="-22383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Zoom In/Out</a:t>
            </a:r>
          </a:p>
          <a:p>
            <a:pPr marR="0" lvl="1" indent="-28257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Separate / Filter out by document type / Quality</a:t>
            </a:r>
            <a:endParaRPr kumimoji="0" lang="en-US" sz="1200" b="0" i="0" u="none" strike="noStrike" kern="0" cap="none" spc="0" normalizeH="0" baseline="0" noProof="0" dirty="0">
              <a:ln>
                <a:noFill/>
              </a:ln>
              <a:effectLst/>
              <a:uLnTx/>
              <a:uFillTx/>
            </a:endParaRPr>
          </a:p>
        </p:txBody>
      </p:sp>
      <p:sp>
        <p:nvSpPr>
          <p:cNvPr id="12" name="TextBox 42"/>
          <p:cNvSpPr txBox="1">
            <a:spLocks noChangeArrowheads="1"/>
          </p:cNvSpPr>
          <p:nvPr/>
        </p:nvSpPr>
        <p:spPr bwMode="auto">
          <a:xfrm>
            <a:off x="5776894" y="2051478"/>
            <a:ext cx="2176837" cy="2745051"/>
          </a:xfrm>
          <a:prstGeom prst="rect">
            <a:avLst/>
          </a:prstGeom>
          <a:noFill/>
          <a:ln w="9525">
            <a:solidFill>
              <a:srgbClr val="0070C0"/>
            </a:solidFill>
            <a:miter lim="800000"/>
            <a:headEnd/>
            <a:tailEnd/>
          </a:ln>
        </p:spPr>
        <p:txBody>
          <a:bodyPr wrap="square">
            <a:noAutofit/>
          </a:bodyPr>
          <a:lstStyle>
            <a:defPPr>
              <a:defRPr lang="en-US"/>
            </a:defPPr>
            <a:lvl1pPr>
              <a:spcAft>
                <a:spcPts val="300"/>
              </a:spcAft>
              <a:defRPr sz="1000" b="1"/>
            </a:lvl1pPr>
          </a:lstStyle>
          <a:p>
            <a:pPr marL="398463" marR="0" lvl="1" indent="-28098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Upload to EXL DMS (OnBase)</a:t>
            </a:r>
            <a:endParaRPr kumimoji="0" lang="en-US" sz="1200" b="0" i="0" u="none" strike="noStrike" kern="0" cap="none" spc="0" normalizeH="0" baseline="0" noProof="0" dirty="0">
              <a:ln>
                <a:noFill/>
              </a:ln>
              <a:effectLst/>
              <a:uLnTx/>
              <a:uFillTx/>
            </a:endParaRPr>
          </a:p>
          <a:p>
            <a:pPr marL="398463" marR="0" lvl="1" indent="-28098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Transfer to Client FTP</a:t>
            </a:r>
          </a:p>
          <a:p>
            <a:pPr marL="398463" marR="0" lvl="1" indent="-280988"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Archival</a:t>
            </a:r>
          </a:p>
          <a:p>
            <a:pPr marL="746125" marR="0" lvl="2"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Local Folder</a:t>
            </a:r>
          </a:p>
          <a:p>
            <a:pPr marL="746125" marR="0" lvl="2"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Onbase DMS</a:t>
            </a:r>
          </a:p>
          <a:p>
            <a:pPr marL="746125" marR="0" lvl="2"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Original Docs sent back to Client</a:t>
            </a:r>
          </a:p>
          <a:p>
            <a:pPr marL="746125" marR="0" lvl="2"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endParaRPr kumimoji="0" lang="en-US" sz="1200" b="0" i="0" u="none" strike="noStrike" kern="0" cap="none" spc="0" normalizeH="0" baseline="0" noProof="0" dirty="0">
              <a:ln>
                <a:noFill/>
              </a:ln>
              <a:effectLst/>
              <a:uLnTx/>
              <a:uFillTx/>
            </a:endParaRPr>
          </a:p>
        </p:txBody>
      </p:sp>
      <p:sp>
        <p:nvSpPr>
          <p:cNvPr id="13" name="TextBox 43"/>
          <p:cNvSpPr txBox="1">
            <a:spLocks noChangeArrowheads="1"/>
          </p:cNvSpPr>
          <p:nvPr/>
        </p:nvSpPr>
        <p:spPr bwMode="auto">
          <a:xfrm>
            <a:off x="1267086" y="2051478"/>
            <a:ext cx="2176837" cy="2745051"/>
          </a:xfrm>
          <a:prstGeom prst="rect">
            <a:avLst/>
          </a:prstGeom>
          <a:noFill/>
          <a:ln w="9525">
            <a:solidFill>
              <a:srgbClr val="0070C0"/>
            </a:solidFill>
            <a:miter lim="800000"/>
            <a:headEnd/>
            <a:tailEnd/>
          </a:ln>
        </p:spPr>
        <p:txBody>
          <a:bodyPr wrap="square">
            <a:noAutofit/>
          </a:bodyPr>
          <a:lstStyle/>
          <a:p>
            <a:pPr marL="171450" marR="0" lvl="1" indent="-171450" defTabSz="914400" eaLnBrk="1" fontAlgn="auto" latinLnBrk="0" hangingPunct="1">
              <a:lnSpc>
                <a:spcPct val="100000"/>
              </a:lnSpc>
              <a:spcBef>
                <a:spcPct val="20000"/>
              </a:spcBef>
              <a:spcAft>
                <a:spcPts val="0"/>
              </a:spcAft>
              <a:buClr>
                <a:srgbClr val="676767"/>
              </a:buClr>
              <a:buSzPct val="75000"/>
              <a:buFont typeface="Wingdings" panose="05000000000000000000" pitchFamily="2" charset="2"/>
              <a:buChar char="§"/>
              <a:tabLst/>
              <a:defRPr/>
            </a:pPr>
            <a:r>
              <a:rPr kumimoji="0" lang="en-US" sz="1200" b="1" i="0" u="none" strike="noStrike" kern="0" cap="none" spc="0" normalizeH="0" baseline="0" noProof="0" dirty="0" smtClean="0">
                <a:ln>
                  <a:noFill/>
                </a:ln>
                <a:effectLst/>
                <a:uLnTx/>
                <a:uFillTx/>
              </a:rPr>
              <a:t>E-Mail</a:t>
            </a:r>
            <a:r>
              <a:rPr kumimoji="0" lang="en-US" sz="1200" b="0" i="0" u="none" strike="noStrike" kern="0" cap="none" spc="0" normalizeH="0" baseline="0" noProof="0" dirty="0" smtClean="0">
                <a:ln>
                  <a:noFill/>
                </a:ln>
                <a:effectLst/>
                <a:uLnTx/>
                <a:uFillTx/>
              </a:rPr>
              <a:t> </a:t>
            </a:r>
          </a:p>
          <a:p>
            <a:pPr marL="457200" lvl="2" indent="-282575">
              <a:spcBef>
                <a:spcPct val="20000"/>
              </a:spcBef>
              <a:buClr>
                <a:srgbClr val="676767"/>
              </a:buClr>
              <a:buSzPct val="75000"/>
              <a:buFont typeface="Wingdings" panose="05000000000000000000" pitchFamily="2" charset="2"/>
              <a:buChar char="§"/>
              <a:defRPr/>
            </a:pPr>
            <a:r>
              <a:rPr kumimoji="0" lang="en-US" sz="1200" b="0" i="0" u="none" strike="noStrike" kern="0" cap="none" spc="0" normalizeH="0" baseline="0" noProof="0" dirty="0" smtClean="0">
                <a:ln>
                  <a:noFill/>
                </a:ln>
                <a:effectLst/>
                <a:uLnTx/>
                <a:uFillTx/>
              </a:rPr>
              <a:t>Automated Download</a:t>
            </a:r>
          </a:p>
          <a:p>
            <a:pPr marL="457200" lvl="2" indent="-282575">
              <a:spcBef>
                <a:spcPct val="20000"/>
              </a:spcBef>
              <a:buClr>
                <a:srgbClr val="676767"/>
              </a:buClr>
              <a:buSzPct val="75000"/>
              <a:buFont typeface="Wingdings" panose="05000000000000000000" pitchFamily="2" charset="2"/>
              <a:buChar char="§"/>
              <a:defRPr/>
            </a:pPr>
            <a:r>
              <a:rPr kumimoji="0" lang="en-US" sz="1200" b="0" i="0" u="none" strike="noStrike" kern="0" cap="none" spc="0" normalizeH="0" baseline="0" noProof="0" dirty="0" smtClean="0">
                <a:ln>
                  <a:noFill/>
                </a:ln>
                <a:effectLst/>
                <a:uLnTx/>
                <a:uFillTx/>
              </a:rPr>
              <a:t>Unzip attachment</a:t>
            </a:r>
          </a:p>
          <a:p>
            <a:pPr marL="457200" lvl="2" indent="-282575">
              <a:spcBef>
                <a:spcPct val="20000"/>
              </a:spcBef>
              <a:buClr>
                <a:srgbClr val="676767"/>
              </a:buClr>
              <a:buSzPct val="75000"/>
              <a:buFont typeface="Wingdings" panose="05000000000000000000" pitchFamily="2" charset="2"/>
              <a:buChar char="§"/>
              <a:defRPr/>
            </a:pPr>
            <a:r>
              <a:rPr kumimoji="0" lang="en-US" sz="1200" b="0" i="0" u="none" strike="noStrike" kern="0" cap="none" spc="0" normalizeH="0" baseline="0" noProof="0" dirty="0" smtClean="0">
                <a:ln>
                  <a:noFill/>
                </a:ln>
                <a:effectLst/>
                <a:uLnTx/>
                <a:uFillTx/>
              </a:rPr>
              <a:t>Filters files</a:t>
            </a:r>
          </a:p>
          <a:p>
            <a:pPr marL="457200" lvl="2" indent="-282575">
              <a:spcBef>
                <a:spcPct val="20000"/>
              </a:spcBef>
              <a:buClr>
                <a:srgbClr val="676767"/>
              </a:buClr>
              <a:buSzPct val="75000"/>
              <a:buFont typeface="Wingdings" panose="05000000000000000000" pitchFamily="2" charset="2"/>
              <a:buChar char="§"/>
              <a:defRPr/>
            </a:pPr>
            <a:r>
              <a:rPr kumimoji="0" lang="en-US" sz="1200" b="0" i="0" u="none" strike="noStrike" kern="0" cap="none" spc="0" normalizeH="0" baseline="0" noProof="0" dirty="0" smtClean="0">
                <a:ln>
                  <a:noFill/>
                </a:ln>
                <a:effectLst/>
                <a:uLnTx/>
                <a:uFillTx/>
              </a:rPr>
              <a:t>Appends message</a:t>
            </a:r>
          </a:p>
          <a:p>
            <a:pPr marL="171450" marR="0" lvl="1" indent="-171450" defTabSz="914400" eaLnBrk="1" fontAlgn="auto" latinLnBrk="0" hangingPunct="1">
              <a:lnSpc>
                <a:spcPct val="100000"/>
              </a:lnSpc>
              <a:spcBef>
                <a:spcPct val="20000"/>
              </a:spcBef>
              <a:spcAft>
                <a:spcPts val="0"/>
              </a:spcAft>
              <a:buClr>
                <a:srgbClr val="676767"/>
              </a:buClr>
              <a:buSzPct val="75000"/>
              <a:buFont typeface="Wingdings" panose="05000000000000000000" pitchFamily="2" charset="2"/>
              <a:buChar char="§"/>
              <a:tabLst/>
              <a:defRPr/>
            </a:pPr>
            <a:endParaRPr kumimoji="0" lang="en-US" sz="1200" b="1" i="0" u="none" strike="noStrike" kern="0" cap="none" spc="0" normalizeH="0" baseline="0" noProof="0" dirty="0" smtClean="0">
              <a:ln>
                <a:noFill/>
              </a:ln>
              <a:effectLst/>
              <a:uLnTx/>
              <a:uFillTx/>
            </a:endParaRPr>
          </a:p>
          <a:p>
            <a:pPr marL="171450" marR="0" lvl="1" indent="-171450" defTabSz="914400" eaLnBrk="1" fontAlgn="auto" latinLnBrk="0" hangingPunct="1">
              <a:lnSpc>
                <a:spcPct val="100000"/>
              </a:lnSpc>
              <a:spcBef>
                <a:spcPct val="20000"/>
              </a:spcBef>
              <a:spcAft>
                <a:spcPts val="0"/>
              </a:spcAft>
              <a:buClr>
                <a:srgbClr val="676767"/>
              </a:buClr>
              <a:buSzPct val="75000"/>
              <a:buFont typeface="Wingdings" panose="05000000000000000000" pitchFamily="2" charset="2"/>
              <a:buChar char="§"/>
              <a:tabLst/>
              <a:defRPr/>
            </a:pPr>
            <a:r>
              <a:rPr kumimoji="0" lang="en-US" sz="1200" b="1" i="0" u="none" strike="noStrike" kern="0" cap="none" spc="0" normalizeH="0" baseline="0" noProof="0" dirty="0" smtClean="0">
                <a:ln>
                  <a:noFill/>
                </a:ln>
                <a:effectLst/>
                <a:uLnTx/>
                <a:uFillTx/>
              </a:rPr>
              <a:t>Network</a:t>
            </a:r>
            <a:r>
              <a:rPr kumimoji="0" lang="en-US" sz="1200" b="0" i="0" u="none" strike="noStrike" kern="0" cap="none" spc="0" normalizeH="0" baseline="0" noProof="0" dirty="0" smtClean="0">
                <a:ln>
                  <a:noFill/>
                </a:ln>
                <a:effectLst/>
                <a:uLnTx/>
                <a:uFillTx/>
              </a:rPr>
              <a:t> </a:t>
            </a:r>
          </a:p>
          <a:p>
            <a:pPr marL="398463" marR="0" lvl="1" indent="-223838" defTabSz="914400" eaLnBrk="1" fontAlgn="auto" latinLnBrk="0" hangingPunct="1">
              <a:lnSpc>
                <a:spcPct val="100000"/>
              </a:lnSpc>
              <a:spcBef>
                <a:spcPct val="20000"/>
              </a:spcBef>
              <a:spcAft>
                <a:spcPts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Push by Client to EXL email</a:t>
            </a:r>
          </a:p>
          <a:p>
            <a:pPr marL="398463" marR="0" lvl="1" indent="-223838" defTabSz="914400" eaLnBrk="1" fontAlgn="auto" latinLnBrk="0" hangingPunct="1">
              <a:lnSpc>
                <a:spcPct val="100000"/>
              </a:lnSpc>
              <a:spcBef>
                <a:spcPct val="20000"/>
              </a:spcBef>
              <a:spcAft>
                <a:spcPts val="0"/>
              </a:spcAft>
              <a:buClr>
                <a:srgbClr val="676767"/>
              </a:buClr>
              <a:buSzPct val="75000"/>
              <a:buFont typeface="Wingdings" panose="05000000000000000000" pitchFamily="2" charset="2"/>
              <a:buChar char="§"/>
              <a:tabLst/>
              <a:defRPr/>
            </a:pPr>
            <a:r>
              <a:rPr kumimoji="0" lang="en-US" sz="1200" b="0" i="0" u="none" strike="noStrike" kern="0" cap="none" spc="0" normalizeH="0" baseline="0" noProof="0" dirty="0" smtClean="0">
                <a:ln>
                  <a:noFill/>
                </a:ln>
                <a:effectLst/>
                <a:uLnTx/>
                <a:uFillTx/>
              </a:rPr>
              <a:t>Pull from Client email</a:t>
            </a:r>
            <a:endParaRPr kumimoji="0" lang="en-US" sz="1200" b="0" i="0" u="none" strike="noStrike" kern="0" cap="none" spc="0" normalizeH="0" baseline="0" noProof="0" dirty="0">
              <a:ln>
                <a:noFill/>
              </a:ln>
              <a:effectLst/>
              <a:uLnTx/>
              <a:uFillTx/>
            </a:endParaRPr>
          </a:p>
        </p:txBody>
      </p:sp>
      <p:sp>
        <p:nvSpPr>
          <p:cNvPr id="14" name="Chevron 13"/>
          <p:cNvSpPr/>
          <p:nvPr/>
        </p:nvSpPr>
        <p:spPr>
          <a:xfrm>
            <a:off x="1244272" y="1603710"/>
            <a:ext cx="2271483" cy="383937"/>
          </a:xfrm>
          <a:prstGeom prst="chevron">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ea typeface="+mn-ea"/>
                <a:cs typeface="+mn-cs"/>
              </a:rPr>
              <a:t>Receive</a:t>
            </a:r>
          </a:p>
        </p:txBody>
      </p:sp>
      <p:sp>
        <p:nvSpPr>
          <p:cNvPr id="15" name="Chevron 14"/>
          <p:cNvSpPr/>
          <p:nvPr/>
        </p:nvSpPr>
        <p:spPr>
          <a:xfrm>
            <a:off x="3418141" y="1603710"/>
            <a:ext cx="2387352" cy="383937"/>
          </a:xfrm>
          <a:prstGeom prst="chevron">
            <a:avLst/>
          </a:prstGeom>
          <a:solidFill>
            <a:schemeClr val="bg1">
              <a:lumMod val="75000"/>
            </a:schemeClr>
          </a:solidFill>
          <a:ln w="25400" cap="flat" cmpd="sng" algn="ctr">
            <a:noFill/>
            <a:prstDash val="solid"/>
          </a:ln>
          <a:effectLst/>
        </p:spPr>
        <p:txBody>
          <a:bodyPr rtlCol="0" anchor="ctr"/>
          <a:lstStyle/>
          <a:p>
            <a:pPr algn="ctr">
              <a:defRPr/>
            </a:pPr>
            <a:r>
              <a:rPr lang="en-US" sz="1600" b="1" kern="0" dirty="0"/>
              <a:t>Process</a:t>
            </a:r>
          </a:p>
        </p:txBody>
      </p:sp>
      <p:sp>
        <p:nvSpPr>
          <p:cNvPr id="16" name="Chevron 15"/>
          <p:cNvSpPr/>
          <p:nvPr/>
        </p:nvSpPr>
        <p:spPr>
          <a:xfrm>
            <a:off x="5707880" y="1603710"/>
            <a:ext cx="2459692" cy="383937"/>
          </a:xfrm>
          <a:prstGeom prst="chevron">
            <a:avLst/>
          </a:prstGeom>
          <a:solidFill>
            <a:schemeClr val="bg1">
              <a:lumMod val="65000"/>
            </a:schemeClr>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defRPr/>
            </a:pPr>
            <a:r>
              <a:rPr lang="en-US" sz="1600" b="1" kern="0" dirty="0"/>
              <a:t>Store / Transfer</a:t>
            </a:r>
          </a:p>
        </p:txBody>
      </p:sp>
      <p:sp>
        <p:nvSpPr>
          <p:cNvPr id="17" name="Chevron 16"/>
          <p:cNvSpPr/>
          <p:nvPr/>
        </p:nvSpPr>
        <p:spPr>
          <a:xfrm>
            <a:off x="8069959" y="1603710"/>
            <a:ext cx="2271483" cy="383937"/>
          </a:xfrm>
          <a:prstGeom prst="chevron">
            <a:avLst/>
          </a:prstGeom>
          <a:solidFill>
            <a:schemeClr val="bg1">
              <a:lumMod val="50000"/>
            </a:schemeClr>
          </a:solidFill>
          <a:ln w="25400" cap="flat" cmpd="sng" algn="ctr">
            <a:noFill/>
            <a:prstDash val="solid"/>
          </a:ln>
          <a:effectLst/>
        </p:spPr>
        <p:txBody>
          <a:bodyPr rtlCol="0" anchor="ctr"/>
          <a:lstStyle/>
          <a:p>
            <a:pPr algn="ctr">
              <a:defRPr/>
            </a:pPr>
            <a:r>
              <a:rPr lang="en-US" sz="1600" b="1" kern="0" dirty="0"/>
              <a:t>Report</a:t>
            </a:r>
          </a:p>
        </p:txBody>
      </p:sp>
      <p:sp>
        <p:nvSpPr>
          <p:cNvPr id="18" name="TextBox 42"/>
          <p:cNvSpPr txBox="1">
            <a:spLocks noChangeArrowheads="1"/>
          </p:cNvSpPr>
          <p:nvPr/>
        </p:nvSpPr>
        <p:spPr bwMode="auto">
          <a:xfrm>
            <a:off x="8039430" y="2051478"/>
            <a:ext cx="2176837" cy="2745057"/>
          </a:xfrm>
          <a:prstGeom prst="rect">
            <a:avLst/>
          </a:prstGeom>
          <a:noFill/>
          <a:ln w="9525">
            <a:solidFill>
              <a:srgbClr val="0070C0"/>
            </a:solidFill>
            <a:miter lim="800000"/>
            <a:headEnd/>
            <a:tailEnd/>
          </a:ln>
        </p:spPr>
        <p:txBody>
          <a:bodyPr wrap="square">
            <a:noAutofit/>
          </a:bodyPr>
          <a:lstStyle>
            <a:defPPr>
              <a:defRPr lang="en-US"/>
            </a:defPPr>
            <a:lvl1pPr>
              <a:spcAft>
                <a:spcPts val="300"/>
              </a:spcAft>
              <a:defRPr sz="1000" b="1"/>
            </a:lvl1pPr>
          </a:lstStyle>
          <a:p>
            <a:pPr marL="288925" marR="0" lvl="1"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i="0" u="none" strike="noStrike" kern="0" cap="none" spc="0" normalizeH="0" baseline="0" noProof="0" dirty="0" smtClean="0">
                <a:ln>
                  <a:noFill/>
                </a:ln>
                <a:effectLst/>
                <a:uLnTx/>
                <a:uFillTx/>
              </a:rPr>
              <a:t>Powerful and detailed Reporting</a:t>
            </a:r>
          </a:p>
          <a:p>
            <a:pPr marL="288925" marR="0" lvl="1"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i="0" u="none" strike="noStrike" kern="0" cap="none" spc="0" normalizeH="0" baseline="0" noProof="0" dirty="0" smtClean="0">
                <a:ln>
                  <a:noFill/>
                </a:ln>
                <a:effectLst/>
                <a:uLnTx/>
                <a:uFillTx/>
              </a:rPr>
              <a:t>Helps in reconciling documents processed</a:t>
            </a:r>
          </a:p>
          <a:p>
            <a:pPr marL="288925" marR="0" lvl="1" indent="-288925" defTabSz="914400" eaLnBrk="1" fontAlgn="auto" latinLnBrk="0" hangingPunct="1">
              <a:lnSpc>
                <a:spcPct val="100000"/>
              </a:lnSpc>
              <a:spcBef>
                <a:spcPct val="20000"/>
              </a:spcBef>
              <a:spcAft>
                <a:spcPct val="0"/>
              </a:spcAft>
              <a:buClr>
                <a:srgbClr val="676767"/>
              </a:buClr>
              <a:buSzPct val="75000"/>
              <a:buFont typeface="Wingdings" panose="05000000000000000000" pitchFamily="2" charset="2"/>
              <a:buChar char="§"/>
              <a:tabLst/>
              <a:defRPr/>
            </a:pPr>
            <a:r>
              <a:rPr kumimoji="0" lang="en-US" sz="1200" i="0" u="none" strike="noStrike" kern="0" cap="none" spc="0" normalizeH="0" baseline="0" noProof="0" dirty="0" smtClean="0">
                <a:ln>
                  <a:noFill/>
                </a:ln>
                <a:effectLst/>
                <a:uLnTx/>
                <a:uFillTx/>
              </a:rPr>
              <a:t>Tracks and reports exceptions</a:t>
            </a:r>
            <a:endParaRPr kumimoji="0" lang="en-US" sz="1200" i="0" u="none" strike="noStrike" kern="0" cap="none" spc="0" normalizeH="0" baseline="0" noProof="0" dirty="0">
              <a:ln>
                <a:noFill/>
              </a:ln>
              <a:effectLst/>
              <a:uLnTx/>
              <a:uFillTx/>
            </a:endParaRPr>
          </a:p>
        </p:txBody>
      </p:sp>
      <p:sp>
        <p:nvSpPr>
          <p:cNvPr id="19" name="Rounded Rectangle 18"/>
          <p:cNvSpPr/>
          <p:nvPr/>
        </p:nvSpPr>
        <p:spPr bwMode="auto">
          <a:xfrm>
            <a:off x="1244271" y="4966638"/>
            <a:ext cx="8971995" cy="1430709"/>
          </a:xfrm>
          <a:prstGeom prst="roundRect">
            <a:avLst/>
          </a:prstGeom>
          <a:noFill/>
          <a:ln w="25400" cap="flat" cmpd="sng" algn="ctr">
            <a:solidFill>
              <a:schemeClr val="accent4">
                <a:alpha val="35000"/>
              </a:schemeClr>
            </a:solidFill>
            <a:prstDash val="solid"/>
          </a:ln>
          <a:effectLst/>
        </p:spPr>
        <p:txBody>
          <a:bodyPr lIns="91346" tIns="45673" rIns="91346" bIns="45673" anchor="ctr"/>
          <a:lstStyle/>
          <a:p>
            <a:pPr marL="227013" marR="0" lvl="1" indent="-227013" fontAlgn="auto">
              <a:lnSpc>
                <a:spcPct val="100000"/>
              </a:lnSpc>
              <a:spcBef>
                <a:spcPct val="20000"/>
              </a:spcBef>
              <a:spcAft>
                <a:spcPts val="600"/>
              </a:spcAft>
              <a:buClr>
                <a:srgbClr val="676767"/>
              </a:buClr>
              <a:buSzPct val="75000"/>
              <a:buFont typeface="Wingdings" panose="05000000000000000000" pitchFamily="2" charset="2"/>
              <a:buChar char="§"/>
              <a:tabLst/>
              <a:defRPr/>
            </a:pPr>
            <a:r>
              <a:rPr lang="en-US" sz="1200" dirty="0"/>
              <a:t>Hosted solution within EXL environment </a:t>
            </a:r>
          </a:p>
          <a:p>
            <a:pPr marL="227013" marR="0" lvl="1" indent="-227013" fontAlgn="auto">
              <a:lnSpc>
                <a:spcPct val="100000"/>
              </a:lnSpc>
              <a:spcBef>
                <a:spcPct val="20000"/>
              </a:spcBef>
              <a:spcAft>
                <a:spcPts val="600"/>
              </a:spcAft>
              <a:buClr>
                <a:srgbClr val="676767"/>
              </a:buClr>
              <a:buSzPct val="75000"/>
              <a:buFont typeface="Wingdings" panose="05000000000000000000" pitchFamily="2" charset="2"/>
              <a:buChar char="§"/>
              <a:tabLst/>
              <a:defRPr/>
            </a:pPr>
            <a:r>
              <a:rPr lang="en-US" sz="1200" dirty="0"/>
              <a:t>Can be hosted within Client’s environment, if required.</a:t>
            </a:r>
          </a:p>
          <a:p>
            <a:pPr marL="227013" marR="0" lvl="1" indent="-227013" fontAlgn="auto">
              <a:lnSpc>
                <a:spcPct val="100000"/>
              </a:lnSpc>
              <a:spcBef>
                <a:spcPct val="20000"/>
              </a:spcBef>
              <a:spcAft>
                <a:spcPts val="600"/>
              </a:spcAft>
              <a:buClr>
                <a:srgbClr val="676767"/>
              </a:buClr>
              <a:buSzPct val="75000"/>
              <a:buFont typeface="Wingdings" panose="05000000000000000000" pitchFamily="2" charset="2"/>
              <a:buChar char="§"/>
              <a:tabLst/>
              <a:defRPr/>
            </a:pPr>
            <a:r>
              <a:rPr lang="en-US" sz="1200" dirty="0"/>
              <a:t>Easy to configure and set-up in weeks </a:t>
            </a:r>
          </a:p>
          <a:p>
            <a:pPr marL="227013" marR="0" lvl="1" indent="-227013" fontAlgn="auto">
              <a:lnSpc>
                <a:spcPct val="100000"/>
              </a:lnSpc>
              <a:spcBef>
                <a:spcPct val="20000"/>
              </a:spcBef>
              <a:spcAft>
                <a:spcPts val="600"/>
              </a:spcAft>
              <a:buClr>
                <a:srgbClr val="676767"/>
              </a:buClr>
              <a:buSzPct val="75000"/>
              <a:buFont typeface="Wingdings" panose="05000000000000000000" pitchFamily="2" charset="2"/>
              <a:buChar char="§"/>
              <a:tabLst/>
              <a:defRPr/>
            </a:pPr>
            <a:r>
              <a:rPr lang="en-US" sz="1200" dirty="0"/>
              <a:t>Automates and accelerates the EXL’s mail room operations managing both paper and electronic documents </a:t>
            </a:r>
          </a:p>
        </p:txBody>
      </p:sp>
    </p:spTree>
    <p:extLst>
      <p:ext uri="{BB962C8B-B14F-4D97-AF65-F5344CB8AC3E}">
        <p14:creationId xmlns:p14="http://schemas.microsoft.com/office/powerpoint/2010/main" val="249244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1"/>
          <p:cNvSpPr txBox="1">
            <a:spLocks/>
          </p:cNvSpPr>
          <p:nvPr/>
        </p:nvSpPr>
        <p:spPr>
          <a:xfrm>
            <a:off x="268840" y="88937"/>
            <a:ext cx="9964923" cy="585920"/>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1000"/>
              </a:spcBef>
              <a:buClr>
                <a:schemeClr val="accent3"/>
              </a:buClr>
              <a:buFont typeface="Arial"/>
              <a:buNone/>
              <a:defRPr sz="2300" b="1" kern="1200" cap="all" baseline="0">
                <a:solidFill>
                  <a:schemeClr val="bg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SMARTEMAIL.AI Solution</a:t>
            </a:r>
          </a:p>
        </p:txBody>
      </p:sp>
      <p:sp>
        <p:nvSpPr>
          <p:cNvPr id="74" name="Rectangle 73"/>
          <p:cNvSpPr/>
          <p:nvPr/>
        </p:nvSpPr>
        <p:spPr bwMode="gray">
          <a:xfrm>
            <a:off x="262445" y="854831"/>
            <a:ext cx="11508671" cy="697962"/>
          </a:xfrm>
          <a:prstGeom prst="rect">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vert="horz" wrap="square" lIns="72000" tIns="72000" rIns="72000" bIns="72000" numCol="1" rtlCol="0" anchor="ctr" anchorCtr="0" compatLnSpc="1">
            <a:prstTxWarp prst="textNoShape">
              <a:avLst/>
            </a:prstTxWarp>
            <a:noAutofit/>
          </a:bodyPr>
          <a:lstStyle/>
          <a:p>
            <a:pPr>
              <a:lnSpc>
                <a:spcPts val="2200"/>
              </a:lnSpc>
              <a:spcAft>
                <a:spcPts val="300"/>
              </a:spcAft>
            </a:pPr>
            <a:r>
              <a:rPr lang="en-US" sz="1600" b="1" dirty="0">
                <a:solidFill>
                  <a:srgbClr val="0093FF">
                    <a:lumMod val="50000"/>
                  </a:srgbClr>
                </a:solidFill>
              </a:rPr>
              <a:t>ML/ NLP based automated email solution suite with email classification, </a:t>
            </a:r>
            <a:r>
              <a:rPr lang="en-US" sz="1600" b="1" dirty="0" smtClean="0">
                <a:solidFill>
                  <a:srgbClr val="0093FF">
                    <a:lumMod val="50000"/>
                  </a:srgbClr>
                </a:solidFill>
              </a:rPr>
              <a:t>workflow management, intent </a:t>
            </a:r>
            <a:r>
              <a:rPr lang="en-US" sz="1600" b="1" dirty="0">
                <a:solidFill>
                  <a:srgbClr val="0093FF">
                    <a:lumMod val="50000"/>
                  </a:srgbClr>
                </a:solidFill>
              </a:rPr>
              <a:t>prediction, sentiment prediction and automated response in real time</a:t>
            </a:r>
          </a:p>
        </p:txBody>
      </p:sp>
      <p:grpSp>
        <p:nvGrpSpPr>
          <p:cNvPr id="75" name="Group 74"/>
          <p:cNvGrpSpPr/>
          <p:nvPr/>
        </p:nvGrpSpPr>
        <p:grpSpPr>
          <a:xfrm>
            <a:off x="4362994" y="4605098"/>
            <a:ext cx="7408123" cy="1693817"/>
            <a:chOff x="9977829" y="1823456"/>
            <a:chExt cx="2004906" cy="1682275"/>
          </a:xfrm>
        </p:grpSpPr>
        <p:sp>
          <p:nvSpPr>
            <p:cNvPr id="76" name="Rectangle 75"/>
            <p:cNvSpPr/>
            <p:nvPr/>
          </p:nvSpPr>
          <p:spPr>
            <a:xfrm>
              <a:off x="9977829" y="2108425"/>
              <a:ext cx="2004906" cy="1397306"/>
            </a:xfrm>
            <a:prstGeom prst="rect">
              <a:avLst/>
            </a:prstGeom>
            <a:ln>
              <a:solidFill>
                <a:schemeClr val="tx2"/>
              </a:solidFill>
            </a:ln>
          </p:spPr>
          <p:txBody>
            <a:bodyPr wrap="square">
              <a:spAutoFit/>
            </a:bodyPr>
            <a:lstStyle/>
            <a:p>
              <a:pPr marL="128588" indent="-128588" defTabSz="685800" fontAlgn="base">
                <a:spcAft>
                  <a:spcPts val="450"/>
                </a:spcAft>
                <a:buClr>
                  <a:srgbClr val="F78C34"/>
                </a:buClr>
                <a:buBlip>
                  <a:blip r:embed="rId2"/>
                </a:buBlip>
                <a:defRPr/>
              </a:pPr>
              <a:endParaRPr lang="en-US" sz="1050" kern="0" dirty="0">
                <a:solidFill>
                  <a:sysClr val="windowText" lastClr="000000"/>
                </a:solidFill>
              </a:endParaRPr>
            </a:p>
          </p:txBody>
        </p:sp>
        <p:sp>
          <p:nvSpPr>
            <p:cNvPr id="77" name="Rectangle 76"/>
            <p:cNvSpPr/>
            <p:nvPr/>
          </p:nvSpPr>
          <p:spPr>
            <a:xfrm>
              <a:off x="9977829" y="1823456"/>
              <a:ext cx="2004906" cy="27432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Business Outcomes </a:t>
              </a:r>
              <a:endParaRPr lang="en-US" sz="1400" b="1" dirty="0"/>
            </a:p>
          </p:txBody>
        </p:sp>
      </p:grpSp>
      <p:grpSp>
        <p:nvGrpSpPr>
          <p:cNvPr id="82" name="Group 81"/>
          <p:cNvGrpSpPr/>
          <p:nvPr/>
        </p:nvGrpSpPr>
        <p:grpSpPr>
          <a:xfrm>
            <a:off x="262444" y="4605098"/>
            <a:ext cx="3962458" cy="1688325"/>
            <a:chOff x="65782" y="1909743"/>
            <a:chExt cx="1912212" cy="945424"/>
          </a:xfrm>
        </p:grpSpPr>
        <p:sp>
          <p:nvSpPr>
            <p:cNvPr id="99" name="Rectangle 98"/>
            <p:cNvSpPr/>
            <p:nvPr/>
          </p:nvSpPr>
          <p:spPr>
            <a:xfrm>
              <a:off x="70103" y="2096836"/>
              <a:ext cx="1903572" cy="758331"/>
            </a:xfrm>
            <a:prstGeom prst="rect">
              <a:avLst/>
            </a:prstGeom>
            <a:ln>
              <a:solidFill>
                <a:schemeClr val="tx2"/>
              </a:solidFill>
            </a:ln>
          </p:spPr>
          <p:txBody>
            <a:bodyPr wrap="square">
              <a:spAutoFit/>
            </a:bodyPr>
            <a:lstStyle/>
            <a:p>
              <a:pPr marL="230188" lvl="1" indent="-230188">
                <a:lnSpc>
                  <a:spcPct val="150000"/>
                </a:lnSpc>
                <a:spcAft>
                  <a:spcPts val="600"/>
                </a:spcAft>
                <a:buClr>
                  <a:srgbClr val="FF6503"/>
                </a:buClr>
                <a:buFont typeface="Arial" pitchFamily="34" charset="0"/>
                <a:buChar char="•"/>
              </a:pPr>
              <a:r>
                <a:rPr lang="en-US" sz="1200" dirty="0"/>
                <a:t>High volume </a:t>
              </a:r>
              <a:r>
                <a:rPr lang="en-US" sz="1200" dirty="0" smtClean="0"/>
                <a:t>vendor Emails, Isolated data systems</a:t>
              </a:r>
              <a:endParaRPr lang="en-US" sz="1200" dirty="0"/>
            </a:p>
            <a:p>
              <a:pPr marL="230188" lvl="1" indent="-230188">
                <a:lnSpc>
                  <a:spcPct val="150000"/>
                </a:lnSpc>
                <a:spcAft>
                  <a:spcPts val="600"/>
                </a:spcAft>
                <a:buClr>
                  <a:srgbClr val="FF6503"/>
                </a:buClr>
                <a:buFont typeface="Arial" pitchFamily="34" charset="0"/>
                <a:buChar char="•"/>
              </a:pPr>
              <a:r>
                <a:rPr lang="en-US" sz="1200" dirty="0"/>
                <a:t>Manual and effort intensive Email </a:t>
              </a:r>
              <a:r>
                <a:rPr lang="en-US" sz="1200" dirty="0" smtClean="0"/>
                <a:t>classification, work allocation, response management</a:t>
              </a:r>
              <a:endParaRPr lang="en-US" sz="1200" dirty="0"/>
            </a:p>
            <a:p>
              <a:pPr marL="230188" lvl="1" indent="-230188">
                <a:lnSpc>
                  <a:spcPct val="150000"/>
                </a:lnSpc>
                <a:spcAft>
                  <a:spcPts val="600"/>
                </a:spcAft>
                <a:buClr>
                  <a:srgbClr val="FF6503"/>
                </a:buClr>
                <a:buFont typeface="Arial" pitchFamily="34" charset="0"/>
                <a:buChar char="•"/>
              </a:pPr>
              <a:r>
                <a:rPr lang="en-US" sz="1200" dirty="0"/>
                <a:t>Reduced Supplier </a:t>
              </a:r>
              <a:r>
                <a:rPr lang="en-US" sz="1200" dirty="0" smtClean="0"/>
                <a:t>Experience and SLA risks</a:t>
              </a:r>
              <a:endParaRPr lang="en-US" sz="1200" dirty="0"/>
            </a:p>
          </p:txBody>
        </p:sp>
        <p:sp>
          <p:nvSpPr>
            <p:cNvPr id="100" name="Rectangle 99"/>
            <p:cNvSpPr/>
            <p:nvPr/>
          </p:nvSpPr>
          <p:spPr>
            <a:xfrm>
              <a:off x="65782" y="1909743"/>
              <a:ext cx="1912212" cy="18102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Key Challenges</a:t>
              </a:r>
              <a:endParaRPr lang="en-US" sz="1400" b="1" dirty="0"/>
            </a:p>
          </p:txBody>
        </p:sp>
      </p:grpSp>
      <p:grpSp>
        <p:nvGrpSpPr>
          <p:cNvPr id="37" name="Group 36"/>
          <p:cNvGrpSpPr/>
          <p:nvPr/>
        </p:nvGrpSpPr>
        <p:grpSpPr>
          <a:xfrm>
            <a:off x="271398" y="1690602"/>
            <a:ext cx="3962458" cy="2712673"/>
            <a:chOff x="65782" y="1909743"/>
            <a:chExt cx="1912212" cy="1804598"/>
          </a:xfrm>
        </p:grpSpPr>
        <p:sp>
          <p:nvSpPr>
            <p:cNvPr id="40" name="Rectangle 39"/>
            <p:cNvSpPr/>
            <p:nvPr/>
          </p:nvSpPr>
          <p:spPr>
            <a:xfrm>
              <a:off x="70103" y="2096836"/>
              <a:ext cx="1903572" cy="1617505"/>
            </a:xfrm>
            <a:prstGeom prst="rect">
              <a:avLst/>
            </a:prstGeom>
            <a:ln>
              <a:solidFill>
                <a:schemeClr val="tx2"/>
              </a:solidFill>
            </a:ln>
          </p:spPr>
          <p:txBody>
            <a:bodyPr wrap="square">
              <a:spAutoFit/>
            </a:bodyPr>
            <a:lstStyle/>
            <a:p>
              <a:pPr marL="230188" lvl="1" indent="-230188">
                <a:spcAft>
                  <a:spcPts val="600"/>
                </a:spcAft>
                <a:buClr>
                  <a:srgbClr val="FF6503"/>
                </a:buClr>
                <a:buFont typeface="Arial" pitchFamily="34" charset="0"/>
                <a:buChar char="•"/>
              </a:pPr>
              <a:r>
                <a:rPr lang="en-US" sz="1200" dirty="0" smtClean="0"/>
                <a:t>Content Extraction Module- Field extraction from email body, attachments</a:t>
              </a:r>
            </a:p>
            <a:p>
              <a:pPr marL="230188" lvl="1" indent="-230188">
                <a:spcAft>
                  <a:spcPts val="600"/>
                </a:spcAft>
                <a:buClr>
                  <a:srgbClr val="FF6503"/>
                </a:buClr>
                <a:buFont typeface="Arial" pitchFamily="34" charset="0"/>
                <a:buChar char="•"/>
              </a:pPr>
              <a:r>
                <a:rPr lang="en-US" sz="1200" dirty="0" smtClean="0"/>
                <a:t>Intelligence Module- AI/ML based classification engine to segregate incoming emails, NLP based sentiment analysis, topic modelling</a:t>
              </a:r>
              <a:endParaRPr lang="en-US" sz="1200" dirty="0"/>
            </a:p>
            <a:p>
              <a:pPr marL="230188" lvl="1" indent="-230188">
                <a:spcAft>
                  <a:spcPts val="600"/>
                </a:spcAft>
                <a:buClr>
                  <a:srgbClr val="FF6503"/>
                </a:buClr>
                <a:buFont typeface="Arial" pitchFamily="34" charset="0"/>
                <a:buChar char="•"/>
              </a:pPr>
              <a:r>
                <a:rPr lang="en-US" sz="1200" dirty="0" smtClean="0"/>
                <a:t>Data Integration Module- Real-time ERP data integration capability</a:t>
              </a:r>
            </a:p>
            <a:p>
              <a:pPr marL="230188" lvl="1" indent="-230188">
                <a:spcAft>
                  <a:spcPts val="600"/>
                </a:spcAft>
                <a:buClr>
                  <a:srgbClr val="FF6503"/>
                </a:buClr>
                <a:buFont typeface="Arial" pitchFamily="34" charset="0"/>
                <a:buChar char="•"/>
              </a:pPr>
              <a:r>
                <a:rPr lang="en-US" sz="1200" dirty="0" smtClean="0"/>
                <a:t>Auto Response Module- Language generation using pre-defined response formats</a:t>
              </a:r>
            </a:p>
            <a:p>
              <a:pPr marL="230188" lvl="1" indent="-230188">
                <a:spcAft>
                  <a:spcPts val="600"/>
                </a:spcAft>
                <a:buClr>
                  <a:srgbClr val="FF6503"/>
                </a:buClr>
                <a:buFont typeface="Arial" pitchFamily="34" charset="0"/>
                <a:buChar char="•"/>
              </a:pPr>
              <a:r>
                <a:rPr lang="en-US" sz="1200" dirty="0" smtClean="0"/>
                <a:t>Workflow Module- Seamless workflow management using web enabled solution UI</a:t>
              </a:r>
            </a:p>
          </p:txBody>
        </p:sp>
        <p:sp>
          <p:nvSpPr>
            <p:cNvPr id="41" name="Rectangle 40"/>
            <p:cNvSpPr/>
            <p:nvPr/>
          </p:nvSpPr>
          <p:spPr>
            <a:xfrm>
              <a:off x="65782" y="1909743"/>
              <a:ext cx="1912212" cy="18102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Solution Overview</a:t>
              </a:r>
              <a:endParaRPr lang="en-US" sz="1400" b="1" dirty="0"/>
            </a:p>
          </p:txBody>
        </p:sp>
      </p:grpSp>
      <p:sp>
        <p:nvSpPr>
          <p:cNvPr id="33" name="Rectangle 32"/>
          <p:cNvSpPr/>
          <p:nvPr/>
        </p:nvSpPr>
        <p:spPr>
          <a:xfrm>
            <a:off x="8695358" y="5034297"/>
            <a:ext cx="2930174" cy="461665"/>
          </a:xfrm>
          <a:prstGeom prst="rect">
            <a:avLst/>
          </a:prstGeom>
        </p:spPr>
        <p:txBody>
          <a:bodyPr wrap="square">
            <a:spAutoFit/>
          </a:bodyPr>
          <a:lstStyle/>
          <a:p>
            <a:pPr>
              <a:defRPr/>
            </a:pPr>
            <a:r>
              <a:rPr lang="en-US" sz="1200" dirty="0" smtClean="0">
                <a:latin typeface="+mj-lt"/>
              </a:rPr>
              <a:t>Increased control on vendor emails with sentiment based response generation</a:t>
            </a:r>
            <a:endParaRPr lang="en-US" sz="1200" dirty="0">
              <a:latin typeface="+mj-lt"/>
            </a:endParaRPr>
          </a:p>
        </p:txBody>
      </p:sp>
      <p:sp>
        <p:nvSpPr>
          <p:cNvPr id="34" name="TextBox 33"/>
          <p:cNvSpPr txBox="1"/>
          <p:nvPr/>
        </p:nvSpPr>
        <p:spPr>
          <a:xfrm>
            <a:off x="5198443" y="5632533"/>
            <a:ext cx="2779610" cy="461665"/>
          </a:xfrm>
          <a:prstGeom prst="rect">
            <a:avLst/>
          </a:prstGeom>
          <a:noFill/>
        </p:spPr>
        <p:txBody>
          <a:bodyPr wrap="square" rtlCol="0">
            <a:spAutoFit/>
          </a:bodyPr>
          <a:lstStyle/>
          <a:p>
            <a:pPr>
              <a:defRPr/>
            </a:pPr>
            <a:r>
              <a:rPr lang="en-US" sz="1200" dirty="0" smtClean="0">
                <a:latin typeface="+mj-lt"/>
              </a:rPr>
              <a:t>Manual effort elimination with higher straight through processing</a:t>
            </a:r>
            <a:endParaRPr lang="en-US" sz="1200" dirty="0">
              <a:latin typeface="+mj-lt"/>
            </a:endParaRPr>
          </a:p>
        </p:txBody>
      </p:sp>
      <p:grpSp>
        <p:nvGrpSpPr>
          <p:cNvPr id="35" name="Group 34"/>
          <p:cNvGrpSpPr/>
          <p:nvPr/>
        </p:nvGrpSpPr>
        <p:grpSpPr>
          <a:xfrm>
            <a:off x="4498548" y="5023870"/>
            <a:ext cx="3667928" cy="476246"/>
            <a:chOff x="9970542" y="4575378"/>
            <a:chExt cx="4033733" cy="557425"/>
          </a:xfrm>
        </p:grpSpPr>
        <p:grpSp>
          <p:nvGrpSpPr>
            <p:cNvPr id="36" name="Group 47"/>
            <p:cNvGrpSpPr>
              <a:grpSpLocks/>
            </p:cNvGrpSpPr>
            <p:nvPr/>
          </p:nvGrpSpPr>
          <p:grpSpPr bwMode="auto">
            <a:xfrm>
              <a:off x="9970542" y="4575378"/>
              <a:ext cx="532095" cy="482190"/>
              <a:chOff x="-1813876" y="2069723"/>
              <a:chExt cx="763657" cy="628197"/>
            </a:xfrm>
            <a:solidFill>
              <a:schemeClr val="bg1">
                <a:lumMod val="50000"/>
              </a:schemeClr>
            </a:solidFill>
          </p:grpSpPr>
          <p:sp>
            <p:nvSpPr>
              <p:cNvPr id="42" name="Freeform 30"/>
              <p:cNvSpPr>
                <a:spLocks/>
              </p:cNvSpPr>
              <p:nvPr/>
            </p:nvSpPr>
            <p:spPr bwMode="auto">
              <a:xfrm>
                <a:off x="-1310948" y="2383822"/>
                <a:ext cx="27445" cy="230702"/>
              </a:xfrm>
              <a:custGeom>
                <a:avLst/>
                <a:gdLst>
                  <a:gd name="T0" fmla="*/ 2147483647 w 17"/>
                  <a:gd name="T1" fmla="*/ 0 h 125"/>
                  <a:gd name="T2" fmla="*/ 0 w 17"/>
                  <a:gd name="T3" fmla="*/ 2147483647 h 125"/>
                  <a:gd name="T4" fmla="*/ 0 w 17"/>
                  <a:gd name="T5" fmla="*/ 2147483647 h 125"/>
                  <a:gd name="T6" fmla="*/ 2147483647 w 17"/>
                  <a:gd name="T7" fmla="*/ 2147483647 h 125"/>
                  <a:gd name="T8" fmla="*/ 2147483647 w 17"/>
                  <a:gd name="T9" fmla="*/ 2147483647 h 125"/>
                  <a:gd name="T10" fmla="*/ 2147483647 w 17"/>
                  <a:gd name="T11" fmla="*/ 0 h 125"/>
                  <a:gd name="T12" fmla="*/ 0 60000 65536"/>
                  <a:gd name="T13" fmla="*/ 0 60000 65536"/>
                  <a:gd name="T14" fmla="*/ 0 60000 65536"/>
                  <a:gd name="T15" fmla="*/ 0 60000 65536"/>
                  <a:gd name="T16" fmla="*/ 0 60000 65536"/>
                  <a:gd name="T17" fmla="*/ 0 60000 65536"/>
                  <a:gd name="T18" fmla="*/ 0 w 17"/>
                  <a:gd name="T19" fmla="*/ 0 h 125"/>
                  <a:gd name="T20" fmla="*/ 17 w 17"/>
                  <a:gd name="T21" fmla="*/ 125 h 125"/>
                </a:gdLst>
                <a:ahLst/>
                <a:cxnLst>
                  <a:cxn ang="T12">
                    <a:pos x="T0" y="T1"/>
                  </a:cxn>
                  <a:cxn ang="T13">
                    <a:pos x="T2" y="T3"/>
                  </a:cxn>
                  <a:cxn ang="T14">
                    <a:pos x="T4" y="T5"/>
                  </a:cxn>
                  <a:cxn ang="T15">
                    <a:pos x="T6" y="T7"/>
                  </a:cxn>
                  <a:cxn ang="T16">
                    <a:pos x="T8" y="T9"/>
                  </a:cxn>
                  <a:cxn ang="T17">
                    <a:pos x="T10" y="T11"/>
                  </a:cxn>
                </a:cxnLst>
                <a:rect l="T18" t="T19" r="T20" b="T21"/>
                <a:pathLst>
                  <a:path w="17" h="125">
                    <a:moveTo>
                      <a:pt x="9" y="0"/>
                    </a:moveTo>
                    <a:cubicBezTo>
                      <a:pt x="4" y="0"/>
                      <a:pt x="0" y="4"/>
                      <a:pt x="0" y="8"/>
                    </a:cubicBezTo>
                    <a:cubicBezTo>
                      <a:pt x="0" y="125"/>
                      <a:pt x="0" y="125"/>
                      <a:pt x="0" y="125"/>
                    </a:cubicBezTo>
                    <a:cubicBezTo>
                      <a:pt x="17" y="125"/>
                      <a:pt x="17" y="125"/>
                      <a:pt x="17" y="125"/>
                    </a:cubicBezTo>
                    <a:cubicBezTo>
                      <a:pt x="17" y="8"/>
                      <a:pt x="17" y="8"/>
                      <a:pt x="17" y="8"/>
                    </a:cubicBezTo>
                    <a:cubicBezTo>
                      <a:pt x="17" y="4"/>
                      <a:pt x="14" y="0"/>
                      <a:pt x="9"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3" name="Freeform 31"/>
              <p:cNvSpPr>
                <a:spLocks/>
              </p:cNvSpPr>
              <p:nvPr/>
            </p:nvSpPr>
            <p:spPr bwMode="auto">
              <a:xfrm>
                <a:off x="-1146964" y="2203782"/>
                <a:ext cx="27445" cy="410744"/>
              </a:xfrm>
              <a:custGeom>
                <a:avLst/>
                <a:gdLst>
                  <a:gd name="T0" fmla="*/ 2147483647 w 17"/>
                  <a:gd name="T1" fmla="*/ 0 h 223"/>
                  <a:gd name="T2" fmla="*/ 0 w 17"/>
                  <a:gd name="T3" fmla="*/ 2147483647 h 223"/>
                  <a:gd name="T4" fmla="*/ 0 w 17"/>
                  <a:gd name="T5" fmla="*/ 2147483647 h 223"/>
                  <a:gd name="T6" fmla="*/ 2147483647 w 17"/>
                  <a:gd name="T7" fmla="*/ 2147483647 h 223"/>
                  <a:gd name="T8" fmla="*/ 2147483647 w 17"/>
                  <a:gd name="T9" fmla="*/ 2147483647 h 223"/>
                  <a:gd name="T10" fmla="*/ 2147483647 w 17"/>
                  <a:gd name="T11" fmla="*/ 0 h 223"/>
                  <a:gd name="T12" fmla="*/ 0 60000 65536"/>
                  <a:gd name="T13" fmla="*/ 0 60000 65536"/>
                  <a:gd name="T14" fmla="*/ 0 60000 65536"/>
                  <a:gd name="T15" fmla="*/ 0 60000 65536"/>
                  <a:gd name="T16" fmla="*/ 0 60000 65536"/>
                  <a:gd name="T17" fmla="*/ 0 60000 65536"/>
                  <a:gd name="T18" fmla="*/ 0 w 17"/>
                  <a:gd name="T19" fmla="*/ 0 h 223"/>
                  <a:gd name="T20" fmla="*/ 17 w 17"/>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17" h="223">
                    <a:moveTo>
                      <a:pt x="8" y="0"/>
                    </a:moveTo>
                    <a:cubicBezTo>
                      <a:pt x="3" y="0"/>
                      <a:pt x="0" y="4"/>
                      <a:pt x="0" y="9"/>
                    </a:cubicBezTo>
                    <a:cubicBezTo>
                      <a:pt x="0" y="223"/>
                      <a:pt x="0" y="223"/>
                      <a:pt x="0" y="223"/>
                    </a:cubicBezTo>
                    <a:cubicBezTo>
                      <a:pt x="17" y="223"/>
                      <a:pt x="17" y="223"/>
                      <a:pt x="17" y="223"/>
                    </a:cubicBezTo>
                    <a:cubicBezTo>
                      <a:pt x="17" y="9"/>
                      <a:pt x="17" y="9"/>
                      <a:pt x="17" y="9"/>
                    </a:cubicBezTo>
                    <a:cubicBezTo>
                      <a:pt x="17" y="4"/>
                      <a:pt x="13" y="0"/>
                      <a:pt x="8"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4" name="Freeform 32"/>
              <p:cNvSpPr>
                <a:spLocks/>
              </p:cNvSpPr>
              <p:nvPr/>
            </p:nvSpPr>
            <p:spPr bwMode="auto">
              <a:xfrm>
                <a:off x="-1813876" y="2069723"/>
                <a:ext cx="763657" cy="628197"/>
              </a:xfrm>
              <a:custGeom>
                <a:avLst/>
                <a:gdLst>
                  <a:gd name="T0" fmla="*/ 2147483647 w 471"/>
                  <a:gd name="T1" fmla="*/ 2147483647 h 341"/>
                  <a:gd name="T2" fmla="*/ 2147483647 w 471"/>
                  <a:gd name="T3" fmla="*/ 2147483647 h 341"/>
                  <a:gd name="T4" fmla="*/ 2147483647 w 471"/>
                  <a:gd name="T5" fmla="*/ 2147483647 h 341"/>
                  <a:gd name="T6" fmla="*/ 2147483647 w 471"/>
                  <a:gd name="T7" fmla="*/ 2147483647 h 341"/>
                  <a:gd name="T8" fmla="*/ 2147483647 w 471"/>
                  <a:gd name="T9" fmla="*/ 2147483647 h 341"/>
                  <a:gd name="T10" fmla="*/ 2147483647 w 471"/>
                  <a:gd name="T11" fmla="*/ 2147483647 h 341"/>
                  <a:gd name="T12" fmla="*/ 2147483647 w 471"/>
                  <a:gd name="T13" fmla="*/ 2147483647 h 341"/>
                  <a:gd name="T14" fmla="*/ 2147483647 w 471"/>
                  <a:gd name="T15" fmla="*/ 2147483647 h 341"/>
                  <a:gd name="T16" fmla="*/ 0 w 471"/>
                  <a:gd name="T17" fmla="*/ 2147483647 h 341"/>
                  <a:gd name="T18" fmla="*/ 0 w 471"/>
                  <a:gd name="T19" fmla="*/ 2147483647 h 341"/>
                  <a:gd name="T20" fmla="*/ 2147483647 w 471"/>
                  <a:gd name="T21" fmla="*/ 2147483647 h 341"/>
                  <a:gd name="T22" fmla="*/ 2147483647 w 471"/>
                  <a:gd name="T23" fmla="*/ 2147483647 h 341"/>
                  <a:gd name="T24" fmla="*/ 2147483647 w 471"/>
                  <a:gd name="T25" fmla="*/ 2147483647 h 341"/>
                  <a:gd name="T26" fmla="*/ 2147483647 w 471"/>
                  <a:gd name="T27" fmla="*/ 2147483647 h 341"/>
                  <a:gd name="T28" fmla="*/ 2147483647 w 471"/>
                  <a:gd name="T29" fmla="*/ 2147483647 h 341"/>
                  <a:gd name="T30" fmla="*/ 2147483647 w 471"/>
                  <a:gd name="T31" fmla="*/ 2147483647 h 341"/>
                  <a:gd name="T32" fmla="*/ 2147483647 w 471"/>
                  <a:gd name="T33" fmla="*/ 2147483647 h 341"/>
                  <a:gd name="T34" fmla="*/ 2147483647 w 471"/>
                  <a:gd name="T35" fmla="*/ 2147483647 h 341"/>
                  <a:gd name="T36" fmla="*/ 2147483647 w 471"/>
                  <a:gd name="T37" fmla="*/ 2147483647 h 341"/>
                  <a:gd name="T38" fmla="*/ 2147483647 w 471"/>
                  <a:gd name="T39" fmla="*/ 2147483647 h 3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1"/>
                  <a:gd name="T61" fmla="*/ 0 h 341"/>
                  <a:gd name="T62" fmla="*/ 471 w 471"/>
                  <a:gd name="T63" fmla="*/ 341 h 3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1" h="341">
                    <a:moveTo>
                      <a:pt x="462" y="2"/>
                    </a:moveTo>
                    <a:cubicBezTo>
                      <a:pt x="373" y="26"/>
                      <a:pt x="373" y="26"/>
                      <a:pt x="373" y="26"/>
                    </a:cubicBezTo>
                    <a:cubicBezTo>
                      <a:pt x="367" y="27"/>
                      <a:pt x="366" y="32"/>
                      <a:pt x="370" y="36"/>
                    </a:cubicBezTo>
                    <a:cubicBezTo>
                      <a:pt x="388" y="53"/>
                      <a:pt x="388" y="53"/>
                      <a:pt x="388" y="53"/>
                    </a:cubicBezTo>
                    <a:cubicBezTo>
                      <a:pt x="355" y="86"/>
                      <a:pt x="288" y="153"/>
                      <a:pt x="262" y="179"/>
                    </a:cubicBezTo>
                    <a:cubicBezTo>
                      <a:pt x="254" y="158"/>
                      <a:pt x="246" y="137"/>
                      <a:pt x="246" y="137"/>
                    </a:cubicBezTo>
                    <a:cubicBezTo>
                      <a:pt x="243" y="130"/>
                      <a:pt x="237" y="125"/>
                      <a:pt x="230" y="124"/>
                    </a:cubicBezTo>
                    <a:cubicBezTo>
                      <a:pt x="223" y="122"/>
                      <a:pt x="216" y="125"/>
                      <a:pt x="211" y="130"/>
                    </a:cubicBezTo>
                    <a:cubicBezTo>
                      <a:pt x="0" y="340"/>
                      <a:pt x="0" y="340"/>
                      <a:pt x="0" y="340"/>
                    </a:cubicBezTo>
                    <a:cubicBezTo>
                      <a:pt x="0" y="340"/>
                      <a:pt x="0" y="341"/>
                      <a:pt x="0" y="341"/>
                    </a:cubicBezTo>
                    <a:cubicBezTo>
                      <a:pt x="60" y="341"/>
                      <a:pt x="60" y="341"/>
                      <a:pt x="60" y="341"/>
                    </a:cubicBezTo>
                    <a:cubicBezTo>
                      <a:pt x="106" y="295"/>
                      <a:pt x="192" y="209"/>
                      <a:pt x="218" y="183"/>
                    </a:cubicBezTo>
                    <a:cubicBezTo>
                      <a:pt x="226" y="203"/>
                      <a:pt x="235" y="225"/>
                      <a:pt x="235" y="225"/>
                    </a:cubicBezTo>
                    <a:cubicBezTo>
                      <a:pt x="237" y="231"/>
                      <a:pt x="243" y="236"/>
                      <a:pt x="250" y="238"/>
                    </a:cubicBezTo>
                    <a:cubicBezTo>
                      <a:pt x="257" y="239"/>
                      <a:pt x="264" y="237"/>
                      <a:pt x="270" y="232"/>
                    </a:cubicBezTo>
                    <a:cubicBezTo>
                      <a:pt x="418" y="84"/>
                      <a:pt x="418" y="84"/>
                      <a:pt x="418" y="84"/>
                    </a:cubicBezTo>
                    <a:cubicBezTo>
                      <a:pt x="435" y="101"/>
                      <a:pt x="435" y="101"/>
                      <a:pt x="435" y="101"/>
                    </a:cubicBezTo>
                    <a:cubicBezTo>
                      <a:pt x="439" y="105"/>
                      <a:pt x="444" y="104"/>
                      <a:pt x="445" y="98"/>
                    </a:cubicBezTo>
                    <a:cubicBezTo>
                      <a:pt x="469" y="9"/>
                      <a:pt x="469" y="9"/>
                      <a:pt x="469" y="9"/>
                    </a:cubicBezTo>
                    <a:cubicBezTo>
                      <a:pt x="471" y="4"/>
                      <a:pt x="467" y="0"/>
                      <a:pt x="462" y="2"/>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5" name="Freeform 33"/>
              <p:cNvSpPr>
                <a:spLocks/>
              </p:cNvSpPr>
              <p:nvPr/>
            </p:nvSpPr>
            <p:spPr bwMode="auto">
              <a:xfrm>
                <a:off x="-1229984" y="2290295"/>
                <a:ext cx="27445" cy="324230"/>
              </a:xfrm>
              <a:custGeom>
                <a:avLst/>
                <a:gdLst>
                  <a:gd name="T0" fmla="*/ 2147483647 w 17"/>
                  <a:gd name="T1" fmla="*/ 0 h 176"/>
                  <a:gd name="T2" fmla="*/ 0 w 17"/>
                  <a:gd name="T3" fmla="*/ 2147483647 h 176"/>
                  <a:gd name="T4" fmla="*/ 0 w 17"/>
                  <a:gd name="T5" fmla="*/ 2147483647 h 176"/>
                  <a:gd name="T6" fmla="*/ 2147483647 w 17"/>
                  <a:gd name="T7" fmla="*/ 2147483647 h 176"/>
                  <a:gd name="T8" fmla="*/ 2147483647 w 17"/>
                  <a:gd name="T9" fmla="*/ 2147483647 h 176"/>
                  <a:gd name="T10" fmla="*/ 2147483647 w 17"/>
                  <a:gd name="T11" fmla="*/ 0 h 176"/>
                  <a:gd name="T12" fmla="*/ 0 60000 65536"/>
                  <a:gd name="T13" fmla="*/ 0 60000 65536"/>
                  <a:gd name="T14" fmla="*/ 0 60000 65536"/>
                  <a:gd name="T15" fmla="*/ 0 60000 65536"/>
                  <a:gd name="T16" fmla="*/ 0 60000 65536"/>
                  <a:gd name="T17" fmla="*/ 0 60000 65536"/>
                  <a:gd name="T18" fmla="*/ 0 w 17"/>
                  <a:gd name="T19" fmla="*/ 0 h 176"/>
                  <a:gd name="T20" fmla="*/ 17 w 17"/>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 h="176">
                    <a:moveTo>
                      <a:pt x="9" y="0"/>
                    </a:moveTo>
                    <a:cubicBezTo>
                      <a:pt x="4" y="0"/>
                      <a:pt x="0" y="3"/>
                      <a:pt x="0" y="8"/>
                    </a:cubicBezTo>
                    <a:cubicBezTo>
                      <a:pt x="0" y="176"/>
                      <a:pt x="0" y="176"/>
                      <a:pt x="0" y="176"/>
                    </a:cubicBezTo>
                    <a:cubicBezTo>
                      <a:pt x="17" y="176"/>
                      <a:pt x="17" y="176"/>
                      <a:pt x="17" y="176"/>
                    </a:cubicBezTo>
                    <a:cubicBezTo>
                      <a:pt x="17" y="8"/>
                      <a:pt x="17" y="8"/>
                      <a:pt x="17" y="8"/>
                    </a:cubicBezTo>
                    <a:cubicBezTo>
                      <a:pt x="17" y="3"/>
                      <a:pt x="14" y="0"/>
                      <a:pt x="9"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6" name="Freeform 34"/>
              <p:cNvSpPr>
                <a:spLocks/>
              </p:cNvSpPr>
              <p:nvPr/>
            </p:nvSpPr>
            <p:spPr bwMode="auto">
              <a:xfrm>
                <a:off x="-1472871" y="2437609"/>
                <a:ext cx="27445" cy="176924"/>
              </a:xfrm>
              <a:custGeom>
                <a:avLst/>
                <a:gdLst>
                  <a:gd name="T0" fmla="*/ 2147483647 w 17"/>
                  <a:gd name="T1" fmla="*/ 0 h 96"/>
                  <a:gd name="T2" fmla="*/ 0 w 17"/>
                  <a:gd name="T3" fmla="*/ 2147483647 h 96"/>
                  <a:gd name="T4" fmla="*/ 0 w 17"/>
                  <a:gd name="T5" fmla="*/ 2147483647 h 96"/>
                  <a:gd name="T6" fmla="*/ 2147483647 w 17"/>
                  <a:gd name="T7" fmla="*/ 2147483647 h 96"/>
                  <a:gd name="T8" fmla="*/ 2147483647 w 17"/>
                  <a:gd name="T9" fmla="*/ 2147483647 h 96"/>
                  <a:gd name="T10" fmla="*/ 2147483647 w 17"/>
                  <a:gd name="T11" fmla="*/ 0 h 96"/>
                  <a:gd name="T12" fmla="*/ 0 60000 65536"/>
                  <a:gd name="T13" fmla="*/ 0 60000 65536"/>
                  <a:gd name="T14" fmla="*/ 0 60000 65536"/>
                  <a:gd name="T15" fmla="*/ 0 60000 65536"/>
                  <a:gd name="T16" fmla="*/ 0 60000 65536"/>
                  <a:gd name="T17" fmla="*/ 0 60000 65536"/>
                  <a:gd name="T18" fmla="*/ 0 w 17"/>
                  <a:gd name="T19" fmla="*/ 0 h 96"/>
                  <a:gd name="T20" fmla="*/ 17 w 1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7" h="96">
                    <a:moveTo>
                      <a:pt x="9" y="0"/>
                    </a:moveTo>
                    <a:cubicBezTo>
                      <a:pt x="4" y="0"/>
                      <a:pt x="0" y="4"/>
                      <a:pt x="0" y="9"/>
                    </a:cubicBezTo>
                    <a:cubicBezTo>
                      <a:pt x="0" y="96"/>
                      <a:pt x="0" y="96"/>
                      <a:pt x="0" y="96"/>
                    </a:cubicBezTo>
                    <a:cubicBezTo>
                      <a:pt x="17" y="96"/>
                      <a:pt x="17" y="96"/>
                      <a:pt x="17" y="96"/>
                    </a:cubicBezTo>
                    <a:cubicBezTo>
                      <a:pt x="17" y="9"/>
                      <a:pt x="17" y="9"/>
                      <a:pt x="17" y="9"/>
                    </a:cubicBezTo>
                    <a:cubicBezTo>
                      <a:pt x="17" y="4"/>
                      <a:pt x="13" y="0"/>
                      <a:pt x="9"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7" name="Freeform 46"/>
              <p:cNvSpPr>
                <a:spLocks/>
              </p:cNvSpPr>
              <p:nvPr/>
            </p:nvSpPr>
            <p:spPr bwMode="auto">
              <a:xfrm>
                <a:off x="-1472871" y="2437615"/>
                <a:ext cx="27445" cy="176924"/>
              </a:xfrm>
              <a:custGeom>
                <a:avLst/>
                <a:gdLst>
                  <a:gd name="T0" fmla="*/ 2147483647 w 17"/>
                  <a:gd name="T1" fmla="*/ 0 h 96"/>
                  <a:gd name="T2" fmla="*/ 0 w 17"/>
                  <a:gd name="T3" fmla="*/ 2147483647 h 96"/>
                  <a:gd name="T4" fmla="*/ 0 w 17"/>
                  <a:gd name="T5" fmla="*/ 2147483647 h 96"/>
                  <a:gd name="T6" fmla="*/ 2147483647 w 17"/>
                  <a:gd name="T7" fmla="*/ 2147483647 h 96"/>
                  <a:gd name="T8" fmla="*/ 2147483647 w 17"/>
                  <a:gd name="T9" fmla="*/ 2147483647 h 96"/>
                  <a:gd name="T10" fmla="*/ 2147483647 w 17"/>
                  <a:gd name="T11" fmla="*/ 0 h 96"/>
                  <a:gd name="T12" fmla="*/ 0 60000 65536"/>
                  <a:gd name="T13" fmla="*/ 0 60000 65536"/>
                  <a:gd name="T14" fmla="*/ 0 60000 65536"/>
                  <a:gd name="T15" fmla="*/ 0 60000 65536"/>
                  <a:gd name="T16" fmla="*/ 0 60000 65536"/>
                  <a:gd name="T17" fmla="*/ 0 60000 65536"/>
                  <a:gd name="T18" fmla="*/ 0 w 17"/>
                  <a:gd name="T19" fmla="*/ 0 h 96"/>
                  <a:gd name="T20" fmla="*/ 17 w 1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7" h="96">
                    <a:moveTo>
                      <a:pt x="9" y="0"/>
                    </a:moveTo>
                    <a:cubicBezTo>
                      <a:pt x="4" y="0"/>
                      <a:pt x="0" y="4"/>
                      <a:pt x="0" y="9"/>
                    </a:cubicBezTo>
                    <a:cubicBezTo>
                      <a:pt x="0" y="96"/>
                      <a:pt x="0" y="96"/>
                      <a:pt x="0" y="96"/>
                    </a:cubicBezTo>
                    <a:cubicBezTo>
                      <a:pt x="17" y="96"/>
                      <a:pt x="17" y="96"/>
                      <a:pt x="17" y="96"/>
                    </a:cubicBezTo>
                    <a:cubicBezTo>
                      <a:pt x="17" y="9"/>
                      <a:pt x="17" y="9"/>
                      <a:pt x="17" y="9"/>
                    </a:cubicBezTo>
                    <a:cubicBezTo>
                      <a:pt x="17" y="4"/>
                      <a:pt x="13" y="0"/>
                      <a:pt x="9"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8" name="Freeform 47"/>
              <p:cNvSpPr>
                <a:spLocks/>
              </p:cNvSpPr>
              <p:nvPr/>
            </p:nvSpPr>
            <p:spPr bwMode="auto">
              <a:xfrm>
                <a:off x="-1635485" y="2566215"/>
                <a:ext cx="27445" cy="48323"/>
              </a:xfrm>
              <a:custGeom>
                <a:avLst/>
                <a:gdLst>
                  <a:gd name="T0" fmla="*/ 2147483647 w 17"/>
                  <a:gd name="T1" fmla="*/ 0 h 26"/>
                  <a:gd name="T2" fmla="*/ 0 w 17"/>
                  <a:gd name="T3" fmla="*/ 2147483647 h 26"/>
                  <a:gd name="T4" fmla="*/ 0 w 17"/>
                  <a:gd name="T5" fmla="*/ 2147483647 h 26"/>
                  <a:gd name="T6" fmla="*/ 2147483647 w 17"/>
                  <a:gd name="T7" fmla="*/ 2147483647 h 26"/>
                  <a:gd name="T8" fmla="*/ 2147483647 w 17"/>
                  <a:gd name="T9" fmla="*/ 2147483647 h 26"/>
                  <a:gd name="T10" fmla="*/ 2147483647 w 17"/>
                  <a:gd name="T11" fmla="*/ 0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8" y="0"/>
                    </a:moveTo>
                    <a:cubicBezTo>
                      <a:pt x="4" y="0"/>
                      <a:pt x="0" y="4"/>
                      <a:pt x="0" y="8"/>
                    </a:cubicBezTo>
                    <a:cubicBezTo>
                      <a:pt x="0" y="26"/>
                      <a:pt x="0" y="26"/>
                      <a:pt x="0" y="26"/>
                    </a:cubicBezTo>
                    <a:cubicBezTo>
                      <a:pt x="17" y="26"/>
                      <a:pt x="17" y="26"/>
                      <a:pt x="17" y="26"/>
                    </a:cubicBezTo>
                    <a:cubicBezTo>
                      <a:pt x="17" y="8"/>
                      <a:pt x="17" y="8"/>
                      <a:pt x="17" y="8"/>
                    </a:cubicBezTo>
                    <a:cubicBezTo>
                      <a:pt x="17" y="4"/>
                      <a:pt x="13" y="0"/>
                      <a:pt x="8"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49" name="Freeform 48"/>
              <p:cNvSpPr>
                <a:spLocks/>
              </p:cNvSpPr>
              <p:nvPr/>
            </p:nvSpPr>
            <p:spPr bwMode="auto">
              <a:xfrm>
                <a:off x="-1556348" y="2483251"/>
                <a:ext cx="27445" cy="134394"/>
              </a:xfrm>
              <a:custGeom>
                <a:avLst/>
                <a:gdLst>
                  <a:gd name="T0" fmla="*/ 2147483647 w 17"/>
                  <a:gd name="T1" fmla="*/ 0 h 26"/>
                  <a:gd name="T2" fmla="*/ 0 w 17"/>
                  <a:gd name="T3" fmla="*/ 2147483647 h 26"/>
                  <a:gd name="T4" fmla="*/ 0 w 17"/>
                  <a:gd name="T5" fmla="*/ 2147483647 h 26"/>
                  <a:gd name="T6" fmla="*/ 2147483647 w 17"/>
                  <a:gd name="T7" fmla="*/ 2147483647 h 26"/>
                  <a:gd name="T8" fmla="*/ 2147483647 w 17"/>
                  <a:gd name="T9" fmla="*/ 2147483647 h 26"/>
                  <a:gd name="T10" fmla="*/ 2147483647 w 17"/>
                  <a:gd name="T11" fmla="*/ 0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8" y="0"/>
                    </a:moveTo>
                    <a:cubicBezTo>
                      <a:pt x="4" y="0"/>
                      <a:pt x="0" y="4"/>
                      <a:pt x="0" y="8"/>
                    </a:cubicBezTo>
                    <a:cubicBezTo>
                      <a:pt x="0" y="26"/>
                      <a:pt x="0" y="26"/>
                      <a:pt x="0" y="26"/>
                    </a:cubicBezTo>
                    <a:cubicBezTo>
                      <a:pt x="17" y="26"/>
                      <a:pt x="17" y="26"/>
                      <a:pt x="17" y="26"/>
                    </a:cubicBezTo>
                    <a:cubicBezTo>
                      <a:pt x="17" y="8"/>
                      <a:pt x="17" y="8"/>
                      <a:pt x="17" y="8"/>
                    </a:cubicBezTo>
                    <a:cubicBezTo>
                      <a:pt x="17" y="4"/>
                      <a:pt x="13" y="0"/>
                      <a:pt x="8"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sp>
            <p:nvSpPr>
              <p:cNvPr id="50" name="Freeform 30"/>
              <p:cNvSpPr>
                <a:spLocks/>
              </p:cNvSpPr>
              <p:nvPr/>
            </p:nvSpPr>
            <p:spPr bwMode="auto">
              <a:xfrm>
                <a:off x="-1398457" y="2447051"/>
                <a:ext cx="27445" cy="156793"/>
              </a:xfrm>
              <a:custGeom>
                <a:avLst/>
                <a:gdLst>
                  <a:gd name="T0" fmla="*/ 2147483647 w 17"/>
                  <a:gd name="T1" fmla="*/ 0 h 125"/>
                  <a:gd name="T2" fmla="*/ 0 w 17"/>
                  <a:gd name="T3" fmla="*/ 2147483647 h 125"/>
                  <a:gd name="T4" fmla="*/ 0 w 17"/>
                  <a:gd name="T5" fmla="*/ 2147483647 h 125"/>
                  <a:gd name="T6" fmla="*/ 2147483647 w 17"/>
                  <a:gd name="T7" fmla="*/ 2147483647 h 125"/>
                  <a:gd name="T8" fmla="*/ 2147483647 w 17"/>
                  <a:gd name="T9" fmla="*/ 2147483647 h 125"/>
                  <a:gd name="T10" fmla="*/ 2147483647 w 17"/>
                  <a:gd name="T11" fmla="*/ 0 h 125"/>
                  <a:gd name="T12" fmla="*/ 0 60000 65536"/>
                  <a:gd name="T13" fmla="*/ 0 60000 65536"/>
                  <a:gd name="T14" fmla="*/ 0 60000 65536"/>
                  <a:gd name="T15" fmla="*/ 0 60000 65536"/>
                  <a:gd name="T16" fmla="*/ 0 60000 65536"/>
                  <a:gd name="T17" fmla="*/ 0 60000 65536"/>
                  <a:gd name="T18" fmla="*/ 0 w 17"/>
                  <a:gd name="T19" fmla="*/ 0 h 125"/>
                  <a:gd name="T20" fmla="*/ 17 w 17"/>
                  <a:gd name="T21" fmla="*/ 125 h 125"/>
                </a:gdLst>
                <a:ahLst/>
                <a:cxnLst>
                  <a:cxn ang="T12">
                    <a:pos x="T0" y="T1"/>
                  </a:cxn>
                  <a:cxn ang="T13">
                    <a:pos x="T2" y="T3"/>
                  </a:cxn>
                  <a:cxn ang="T14">
                    <a:pos x="T4" y="T5"/>
                  </a:cxn>
                  <a:cxn ang="T15">
                    <a:pos x="T6" y="T7"/>
                  </a:cxn>
                  <a:cxn ang="T16">
                    <a:pos x="T8" y="T9"/>
                  </a:cxn>
                  <a:cxn ang="T17">
                    <a:pos x="T10" y="T11"/>
                  </a:cxn>
                </a:cxnLst>
                <a:rect l="T18" t="T19" r="T20" b="T21"/>
                <a:pathLst>
                  <a:path w="17" h="125">
                    <a:moveTo>
                      <a:pt x="9" y="0"/>
                    </a:moveTo>
                    <a:cubicBezTo>
                      <a:pt x="4" y="0"/>
                      <a:pt x="0" y="4"/>
                      <a:pt x="0" y="8"/>
                    </a:cubicBezTo>
                    <a:cubicBezTo>
                      <a:pt x="0" y="125"/>
                      <a:pt x="0" y="125"/>
                      <a:pt x="0" y="125"/>
                    </a:cubicBezTo>
                    <a:cubicBezTo>
                      <a:pt x="17" y="125"/>
                      <a:pt x="17" y="125"/>
                      <a:pt x="17" y="125"/>
                    </a:cubicBezTo>
                    <a:cubicBezTo>
                      <a:pt x="17" y="8"/>
                      <a:pt x="17" y="8"/>
                      <a:pt x="17" y="8"/>
                    </a:cubicBezTo>
                    <a:cubicBezTo>
                      <a:pt x="17" y="4"/>
                      <a:pt x="14" y="0"/>
                      <a:pt x="9" y="0"/>
                    </a:cubicBezTo>
                    <a:close/>
                  </a:path>
                </a:pathLst>
              </a:custGeom>
              <a:grpFill/>
              <a:ln w="9525">
                <a:noFill/>
                <a:miter lim="800000"/>
                <a:headEnd/>
                <a:tailEnd/>
              </a:ln>
            </p:spPr>
            <p:txBody>
              <a:bodyPr/>
              <a:lstStyle/>
              <a:p>
                <a:pPr defTabSz="457017" eaLnBrk="1" fontAlgn="auto" hangingPunct="1">
                  <a:spcBef>
                    <a:spcPts val="0"/>
                  </a:spcBef>
                  <a:spcAft>
                    <a:spcPts val="0"/>
                  </a:spcAft>
                  <a:defRPr/>
                </a:pPr>
                <a:endParaRPr lang="en-IN" kern="0" dirty="0">
                  <a:solidFill>
                    <a:prstClr val="black"/>
                  </a:solidFill>
                  <a:latin typeface="Arial (Body)"/>
                </a:endParaRPr>
              </a:p>
            </p:txBody>
          </p:sp>
        </p:grpSp>
        <p:sp>
          <p:nvSpPr>
            <p:cNvPr id="39" name="TextBox 38"/>
            <p:cNvSpPr txBox="1"/>
            <p:nvPr/>
          </p:nvSpPr>
          <p:spPr>
            <a:xfrm>
              <a:off x="10740238" y="4592444"/>
              <a:ext cx="3264037" cy="540359"/>
            </a:xfrm>
            <a:prstGeom prst="rect">
              <a:avLst/>
            </a:prstGeom>
            <a:noFill/>
          </p:spPr>
          <p:txBody>
            <a:bodyPr wrap="square" rtlCol="0">
              <a:spAutoFit/>
            </a:bodyPr>
            <a:lstStyle/>
            <a:p>
              <a:pPr>
                <a:defRPr/>
              </a:pPr>
              <a:r>
                <a:rPr lang="en-US" sz="1200" dirty="0" smtClean="0">
                  <a:latin typeface="+mj-lt"/>
                </a:rPr>
                <a:t>Improved supplier CSAT with on time query resolution</a:t>
              </a:r>
              <a:endParaRPr lang="en-US" sz="1200" dirty="0">
                <a:latin typeface="+mj-lt"/>
              </a:endParaRPr>
            </a:p>
          </p:txBody>
        </p:sp>
      </p:grpSp>
      <p:pic>
        <p:nvPicPr>
          <p:cNvPr id="51" name="Picture 50"/>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549058" y="5663920"/>
            <a:ext cx="442774" cy="386133"/>
          </a:xfrm>
          <a:prstGeom prst="rect">
            <a:avLst/>
          </a:prstGeom>
        </p:spPr>
      </p:pic>
      <p:pic>
        <p:nvPicPr>
          <p:cNvPr id="52" name="Picture 4"/>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318983" y="5054909"/>
            <a:ext cx="319343" cy="44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8695358" y="5686517"/>
            <a:ext cx="2861240" cy="276999"/>
          </a:xfrm>
          <a:prstGeom prst="rect">
            <a:avLst/>
          </a:prstGeom>
          <a:noFill/>
        </p:spPr>
        <p:txBody>
          <a:bodyPr wrap="square" rtlCol="0">
            <a:spAutoFit/>
          </a:bodyPr>
          <a:lstStyle/>
          <a:p>
            <a:pPr>
              <a:defRPr/>
            </a:pPr>
            <a:r>
              <a:rPr lang="en-US" sz="1200" dirty="0" smtClean="0">
                <a:latin typeface="+mj-lt"/>
              </a:rPr>
              <a:t>Real time integration with Mailbox/ ERP</a:t>
            </a:r>
            <a:endParaRPr lang="en-US" sz="1200" dirty="0">
              <a:latin typeface="+mj-lt"/>
            </a:endParaRPr>
          </a:p>
        </p:txBody>
      </p:sp>
      <p:pic>
        <p:nvPicPr>
          <p:cNvPr id="54" name="Picture 2" descr="Image result for automate icon"/>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76043" y="5632533"/>
            <a:ext cx="405222" cy="40522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4611574" y="2839072"/>
            <a:ext cx="1541872" cy="557410"/>
          </a:xfrm>
          <a:prstGeom prst="rect">
            <a:avLst/>
          </a:prstGeom>
          <a:noFill/>
        </p:spPr>
        <p:txBody>
          <a:bodyPr wrap="square" rtlCol="0">
            <a:spAutoFit/>
          </a:bodyPr>
          <a:lstStyle/>
          <a:p>
            <a:pPr algn="ctr"/>
            <a:r>
              <a:rPr lang="en-US" sz="1200" b="1" dirty="0" smtClean="0">
                <a:latin typeface="+mj-lt"/>
              </a:rPr>
              <a:t>Vendor Email Helpdesk</a:t>
            </a:r>
            <a:endParaRPr lang="en-US" sz="1200" b="1" dirty="0">
              <a:latin typeface="+mj-lt"/>
            </a:endParaRPr>
          </a:p>
        </p:txBody>
      </p:sp>
      <p:sp>
        <p:nvSpPr>
          <p:cNvPr id="32" name="Rounded Rectangle 31"/>
          <p:cNvSpPr/>
          <p:nvPr/>
        </p:nvSpPr>
        <p:spPr>
          <a:xfrm>
            <a:off x="4611574" y="2856486"/>
            <a:ext cx="1568151" cy="1417320"/>
          </a:xfrm>
          <a:prstGeom prst="roundRect">
            <a:avLst>
              <a:gd name="adj" fmla="val 5490"/>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54997" y="3423976"/>
            <a:ext cx="410215" cy="338560"/>
          </a:xfrm>
          <a:prstGeom prst="rect">
            <a:avLst/>
          </a:prstGeom>
        </p:spPr>
      </p:pic>
      <p:pic>
        <p:nvPicPr>
          <p:cNvPr id="56" name="Picture 55"/>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9800" y="3436246"/>
            <a:ext cx="410215" cy="338560"/>
          </a:xfrm>
          <a:prstGeom prst="rect">
            <a:avLst/>
          </a:prstGeom>
        </p:spPr>
      </p:pic>
      <p:pic>
        <p:nvPicPr>
          <p:cNvPr id="57" name="Picture 56"/>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42005" y="3772180"/>
            <a:ext cx="410215" cy="338560"/>
          </a:xfrm>
          <a:prstGeom prst="rect">
            <a:avLst/>
          </a:prstGeom>
        </p:spPr>
      </p:pic>
      <p:pic>
        <p:nvPicPr>
          <p:cNvPr id="58" name="Picture 57"/>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7040" y="3774659"/>
            <a:ext cx="410215" cy="338560"/>
          </a:xfrm>
          <a:prstGeom prst="rect">
            <a:avLst/>
          </a:prstGeom>
        </p:spPr>
      </p:pic>
      <p:sp>
        <p:nvSpPr>
          <p:cNvPr id="2" name="Rectangle 1"/>
          <p:cNvSpPr/>
          <p:nvPr/>
        </p:nvSpPr>
        <p:spPr>
          <a:xfrm>
            <a:off x="4362994" y="1690604"/>
            <a:ext cx="7408123" cy="273070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757336" y="2965887"/>
            <a:ext cx="2541960" cy="371607"/>
          </a:xfrm>
          <a:prstGeom prst="rect">
            <a:avLst/>
          </a:prstGeom>
          <a:noFill/>
        </p:spPr>
        <p:txBody>
          <a:bodyPr wrap="square" rtlCol="0">
            <a:spAutoFit/>
          </a:bodyPr>
          <a:lstStyle/>
          <a:p>
            <a:pPr algn="ctr"/>
            <a:r>
              <a:rPr lang="en-US" sz="1400" b="1" dirty="0" smtClean="0">
                <a:latin typeface="+mj-lt"/>
              </a:rPr>
              <a:t>AI/ML Intelligence Engine </a:t>
            </a:r>
          </a:p>
        </p:txBody>
      </p:sp>
      <p:pic>
        <p:nvPicPr>
          <p:cNvPr id="60" name="Picture 59"/>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252738" y="2938158"/>
            <a:ext cx="531847" cy="460399"/>
          </a:xfrm>
          <a:prstGeom prst="rect">
            <a:avLst/>
          </a:prstGeom>
        </p:spPr>
      </p:pic>
      <p:sp>
        <p:nvSpPr>
          <p:cNvPr id="61" name="Rounded Rectangle 60"/>
          <p:cNvSpPr/>
          <p:nvPr/>
        </p:nvSpPr>
        <p:spPr>
          <a:xfrm>
            <a:off x="6575481" y="2837715"/>
            <a:ext cx="4591828" cy="1431723"/>
          </a:xfrm>
          <a:prstGeom prst="roundRect">
            <a:avLst>
              <a:gd name="adj" fmla="val 5490"/>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654399" y="3516111"/>
            <a:ext cx="1351268" cy="630942"/>
          </a:xfrm>
          <a:prstGeom prst="rect">
            <a:avLst/>
          </a:prstGeom>
          <a:noFill/>
        </p:spPr>
        <p:txBody>
          <a:bodyPr wrap="square" lIns="0" tIns="0" rIns="0" bIns="0" rtlCol="0">
            <a:spAutoFit/>
          </a:bodyPr>
          <a:lstStyle/>
          <a:p>
            <a:pPr marL="171450" indent="-171450">
              <a:buFont typeface="Wingdings" panose="05000000000000000000" pitchFamily="2" charset="2"/>
              <a:buChar char="§"/>
            </a:pPr>
            <a:r>
              <a:rPr lang="en-US" sz="1100" b="1" dirty="0" smtClean="0"/>
              <a:t>Intent Prediction</a:t>
            </a:r>
          </a:p>
          <a:p>
            <a:pPr indent="177800"/>
            <a:r>
              <a:rPr lang="en-US" sz="1000" dirty="0" smtClean="0"/>
              <a:t>Multi Classification</a:t>
            </a:r>
          </a:p>
          <a:p>
            <a:pPr indent="177800"/>
            <a:r>
              <a:rPr lang="en-US" sz="1000" dirty="0" smtClean="0"/>
              <a:t>Random Forest ML</a:t>
            </a:r>
          </a:p>
          <a:p>
            <a:pPr indent="177800"/>
            <a:r>
              <a:rPr lang="en-US" sz="1000" dirty="0" smtClean="0"/>
              <a:t>Content extraction</a:t>
            </a:r>
          </a:p>
        </p:txBody>
      </p:sp>
      <p:sp>
        <p:nvSpPr>
          <p:cNvPr id="63" name="TextBox 62"/>
          <p:cNvSpPr txBox="1"/>
          <p:nvPr/>
        </p:nvSpPr>
        <p:spPr>
          <a:xfrm>
            <a:off x="8130853" y="3516111"/>
            <a:ext cx="1518702" cy="477054"/>
          </a:xfrm>
          <a:prstGeom prst="rect">
            <a:avLst/>
          </a:prstGeom>
          <a:noFill/>
        </p:spPr>
        <p:txBody>
          <a:bodyPr wrap="square" lIns="0" tIns="0" rIns="0" bIns="0" rtlCol="0">
            <a:spAutoFit/>
          </a:bodyPr>
          <a:lstStyle/>
          <a:p>
            <a:pPr marL="171450" indent="-171450">
              <a:buFont typeface="Wingdings" panose="05000000000000000000" pitchFamily="2" charset="2"/>
              <a:buChar char="§"/>
            </a:pPr>
            <a:r>
              <a:rPr lang="en-US" sz="1100" b="1" dirty="0" smtClean="0"/>
              <a:t>Sentiment Analysis</a:t>
            </a:r>
          </a:p>
          <a:p>
            <a:pPr indent="177800"/>
            <a:r>
              <a:rPr lang="en-US" sz="1000" dirty="0" smtClean="0"/>
              <a:t>Email Prioritization</a:t>
            </a:r>
          </a:p>
          <a:p>
            <a:pPr indent="177800"/>
            <a:r>
              <a:rPr lang="en-US" sz="1000" dirty="0" smtClean="0"/>
              <a:t>NLP based ML</a:t>
            </a:r>
          </a:p>
        </p:txBody>
      </p:sp>
      <p:sp>
        <p:nvSpPr>
          <p:cNvPr id="64" name="TextBox 63"/>
          <p:cNvSpPr txBox="1"/>
          <p:nvPr/>
        </p:nvSpPr>
        <p:spPr>
          <a:xfrm>
            <a:off x="9704102" y="3515906"/>
            <a:ext cx="1394545" cy="575991"/>
          </a:xfrm>
          <a:prstGeom prst="rect">
            <a:avLst/>
          </a:prstGeom>
          <a:noFill/>
        </p:spPr>
        <p:txBody>
          <a:bodyPr wrap="square" lIns="0" tIns="0" rIns="0" bIns="0" rtlCol="0">
            <a:spAutoFit/>
          </a:bodyPr>
          <a:lstStyle/>
          <a:p>
            <a:pPr marL="171450" indent="-171450">
              <a:buFont typeface="Wingdings" panose="05000000000000000000" pitchFamily="2" charset="2"/>
              <a:buChar char="§"/>
            </a:pPr>
            <a:r>
              <a:rPr lang="en-US" sz="1100" b="1" dirty="0" smtClean="0"/>
              <a:t>Point Modelling</a:t>
            </a:r>
          </a:p>
          <a:p>
            <a:pPr indent="177800"/>
            <a:r>
              <a:rPr lang="en-US" sz="1000" dirty="0"/>
              <a:t>Bucket Identify</a:t>
            </a:r>
          </a:p>
          <a:p>
            <a:pPr indent="177800"/>
            <a:r>
              <a:rPr lang="en-US" sz="1000" dirty="0"/>
              <a:t>ANN based ML</a:t>
            </a:r>
          </a:p>
        </p:txBody>
      </p:sp>
      <p:pic>
        <p:nvPicPr>
          <p:cNvPr id="66" name="Picture 3"/>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8365" y="1904493"/>
            <a:ext cx="295297" cy="45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ounded Rectangle 66"/>
          <p:cNvSpPr/>
          <p:nvPr/>
        </p:nvSpPr>
        <p:spPr>
          <a:xfrm>
            <a:off x="7124670" y="1769499"/>
            <a:ext cx="1932761" cy="862854"/>
          </a:xfrm>
          <a:prstGeom prst="roundRect">
            <a:avLst>
              <a:gd name="adj" fmla="val 5490"/>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743777" y="1845041"/>
            <a:ext cx="1422991" cy="677108"/>
          </a:xfrm>
          <a:prstGeom prst="rect">
            <a:avLst/>
          </a:prstGeom>
          <a:noFill/>
        </p:spPr>
        <p:txBody>
          <a:bodyPr wrap="square" lIns="0" tIns="0" rIns="0" bIns="0" rtlCol="0">
            <a:spAutoFit/>
          </a:bodyPr>
          <a:lstStyle/>
          <a:p>
            <a:r>
              <a:rPr lang="en-US" sz="1100" b="1" dirty="0" smtClean="0"/>
              <a:t>Auto Response</a:t>
            </a:r>
          </a:p>
          <a:p>
            <a:pPr marL="119063" indent="-119063">
              <a:buFont typeface="Arial" panose="020B0604020202020204" pitchFamily="34" charset="0"/>
              <a:buChar char="•"/>
            </a:pPr>
            <a:r>
              <a:rPr lang="en-US" sz="1100" dirty="0" smtClean="0"/>
              <a:t>Language Generation</a:t>
            </a:r>
          </a:p>
          <a:p>
            <a:pPr marL="119063" indent="-119063">
              <a:buFont typeface="Arial" panose="020B0604020202020204" pitchFamily="34" charset="0"/>
              <a:buChar char="•"/>
            </a:pPr>
            <a:r>
              <a:rPr lang="en-US" sz="1100" dirty="0" smtClean="0"/>
              <a:t>ERP Integration</a:t>
            </a:r>
          </a:p>
        </p:txBody>
      </p:sp>
      <p:sp>
        <p:nvSpPr>
          <p:cNvPr id="70" name="TextBox 69"/>
          <p:cNvSpPr txBox="1"/>
          <p:nvPr/>
        </p:nvSpPr>
        <p:spPr>
          <a:xfrm>
            <a:off x="10133161" y="2003408"/>
            <a:ext cx="1001127" cy="640080"/>
          </a:xfrm>
          <a:prstGeom prst="rect">
            <a:avLst/>
          </a:prstGeom>
          <a:noFill/>
          <a:ln w="9525">
            <a:solidFill>
              <a:schemeClr val="bg2">
                <a:lumMod val="90000"/>
              </a:schemeClr>
            </a:solidFill>
            <a:prstDash val="solid"/>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000000"/>
              </a:solidFill>
              <a:effectLst/>
              <a:uLnTx/>
              <a:uFillTx/>
              <a:latin typeface="Arial"/>
              <a:ea typeface="+mn-ea"/>
              <a:cs typeface="+mn-cs"/>
            </a:endParaRPr>
          </a:p>
        </p:txBody>
      </p:sp>
      <p:pic>
        <p:nvPicPr>
          <p:cNvPr id="71" name="Picture 7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50750" y="2058168"/>
            <a:ext cx="577978" cy="499945"/>
          </a:xfrm>
          <a:prstGeom prst="rect">
            <a:avLst/>
          </a:prstGeom>
        </p:spPr>
      </p:pic>
      <p:sp>
        <p:nvSpPr>
          <p:cNvPr id="72" name="TextBox 71"/>
          <p:cNvSpPr txBox="1"/>
          <p:nvPr/>
        </p:nvSpPr>
        <p:spPr>
          <a:xfrm>
            <a:off x="10133162" y="1796771"/>
            <a:ext cx="1001126" cy="215444"/>
          </a:xfrm>
          <a:prstGeom prst="rect">
            <a:avLst/>
          </a:prstGeom>
          <a:solidFill>
            <a:schemeClr val="accent1">
              <a:lumMod val="60000"/>
              <a:lumOff val="40000"/>
            </a:schemeClr>
          </a:solid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mn-cs"/>
              </a:rPr>
              <a:t>ERP</a:t>
            </a:r>
          </a:p>
        </p:txBody>
      </p:sp>
      <p:pic>
        <p:nvPicPr>
          <p:cNvPr id="78" name="Picture 77"/>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867175" y="1948891"/>
            <a:ext cx="457200" cy="358518"/>
          </a:xfrm>
          <a:prstGeom prst="rect">
            <a:avLst/>
          </a:prstGeom>
        </p:spPr>
      </p:pic>
      <p:pic>
        <p:nvPicPr>
          <p:cNvPr id="79" name="Picture 78"/>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191328" y="1769982"/>
            <a:ext cx="457200" cy="385473"/>
          </a:xfrm>
          <a:prstGeom prst="rect">
            <a:avLst/>
          </a:prstGeom>
        </p:spPr>
      </p:pic>
      <p:pic>
        <p:nvPicPr>
          <p:cNvPr id="80" name="Picture 79"/>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510405" y="1948891"/>
            <a:ext cx="457200" cy="358518"/>
          </a:xfrm>
          <a:prstGeom prst="rect">
            <a:avLst/>
          </a:prstGeom>
        </p:spPr>
      </p:pic>
      <p:sp>
        <p:nvSpPr>
          <p:cNvPr id="81" name="TextBox 80"/>
          <p:cNvSpPr txBox="1"/>
          <p:nvPr/>
        </p:nvSpPr>
        <p:spPr>
          <a:xfrm>
            <a:off x="5079790" y="2276221"/>
            <a:ext cx="680276" cy="222963"/>
          </a:xfrm>
          <a:prstGeom prst="rect">
            <a:avLst/>
          </a:prstGeom>
          <a:noFill/>
        </p:spPr>
        <p:txBody>
          <a:bodyPr wrap="square" lIns="0" tIns="0" rIns="0" bIns="0" rtlCol="0">
            <a:spAutoFit/>
          </a:bodyPr>
          <a:lstStyle/>
          <a:p>
            <a:r>
              <a:rPr lang="en-US" sz="1200" b="1" dirty="0" smtClean="0"/>
              <a:t>Vendors</a:t>
            </a:r>
          </a:p>
        </p:txBody>
      </p:sp>
      <p:cxnSp>
        <p:nvCxnSpPr>
          <p:cNvPr id="4" name="Straight Arrow Connector 3"/>
          <p:cNvCxnSpPr>
            <a:stCxn id="81" idx="2"/>
            <a:endCxn id="32" idx="0"/>
          </p:cNvCxnSpPr>
          <p:nvPr/>
        </p:nvCxnSpPr>
        <p:spPr>
          <a:xfrm flipH="1">
            <a:off x="5395650" y="2499184"/>
            <a:ext cx="0" cy="35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2" idx="3"/>
            <a:endCxn id="61" idx="1"/>
          </p:cNvCxnSpPr>
          <p:nvPr/>
        </p:nvCxnSpPr>
        <p:spPr>
          <a:xfrm flipV="1">
            <a:off x="6179725" y="3553577"/>
            <a:ext cx="395756" cy="1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7" idx="1"/>
            <a:endCxn id="80" idx="3"/>
          </p:cNvCxnSpPr>
          <p:nvPr/>
        </p:nvCxnSpPr>
        <p:spPr>
          <a:xfrm flipH="1" flipV="1">
            <a:off x="5967605" y="2128150"/>
            <a:ext cx="11570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0" idx="1"/>
            <a:endCxn id="69" idx="3"/>
          </p:cNvCxnSpPr>
          <p:nvPr/>
        </p:nvCxnSpPr>
        <p:spPr>
          <a:xfrm flipH="1" flipV="1">
            <a:off x="9166768" y="2183595"/>
            <a:ext cx="966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1" idx="3"/>
            <a:endCxn id="70" idx="3"/>
          </p:cNvCxnSpPr>
          <p:nvPr/>
        </p:nvCxnSpPr>
        <p:spPr>
          <a:xfrm flipH="1" flipV="1">
            <a:off x="11134288" y="2323448"/>
            <a:ext cx="33021" cy="1230129"/>
          </a:xfrm>
          <a:prstGeom prst="bentConnector3">
            <a:avLst>
              <a:gd name="adj1" fmla="val -6922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63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Transition Approach</a:t>
            </a:r>
            <a:endParaRPr lang="en-US" dirty="0"/>
          </a:p>
        </p:txBody>
      </p:sp>
    </p:spTree>
    <p:extLst>
      <p:ext uri="{BB962C8B-B14F-4D97-AF65-F5344CB8AC3E}">
        <p14:creationId xmlns:p14="http://schemas.microsoft.com/office/powerpoint/2010/main" val="3087141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toll gated methodology </a:t>
            </a:r>
            <a:endParaRPr lang="en-US" dirty="0"/>
          </a:p>
        </p:txBody>
      </p:sp>
      <p:sp>
        <p:nvSpPr>
          <p:cNvPr id="39" name="Rounded Rectangle 6">
            <a:extLst>
              <a:ext uri="{FF2B5EF4-FFF2-40B4-BE49-F238E27FC236}">
                <a16:creationId xmlns:a16="http://schemas.microsoft.com/office/drawing/2014/main" id="{88681828-7D69-4939-91DF-9BE0764BCA20}"/>
              </a:ext>
            </a:extLst>
          </p:cNvPr>
          <p:cNvSpPr/>
          <p:nvPr/>
        </p:nvSpPr>
        <p:spPr bwMode="gray">
          <a:xfrm rot="16200000">
            <a:off x="92977" y="5395308"/>
            <a:ext cx="1378753" cy="274321"/>
          </a:xfrm>
          <a:prstGeom prst="roundRect">
            <a:avLst/>
          </a:prstGeom>
          <a:solidFill>
            <a:schemeClr val="accent1">
              <a:lumMod val="75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chemeClr val="bg1"/>
                </a:solidFill>
                <a:effectLst/>
                <a:uLnTx/>
                <a:uFillTx/>
                <a:ea typeface="+mn-ea"/>
                <a:cs typeface="+mn-cs"/>
              </a:rPr>
              <a:t>Outcomes</a:t>
            </a:r>
          </a:p>
        </p:txBody>
      </p:sp>
      <p:sp>
        <p:nvSpPr>
          <p:cNvPr id="40" name="Rectangle 39">
            <a:extLst>
              <a:ext uri="{FF2B5EF4-FFF2-40B4-BE49-F238E27FC236}">
                <a16:creationId xmlns:a16="http://schemas.microsoft.com/office/drawing/2014/main" id="{F8FA7F2D-6479-4350-8D60-78FDBC61AE9E}"/>
              </a:ext>
            </a:extLst>
          </p:cNvPr>
          <p:cNvSpPr/>
          <p:nvPr/>
        </p:nvSpPr>
        <p:spPr bwMode="gray">
          <a:xfrm>
            <a:off x="629410" y="2585475"/>
            <a:ext cx="2834640" cy="316958"/>
          </a:xfrm>
          <a:prstGeom prst="rect">
            <a:avLst/>
          </a:prstGeom>
          <a:noFill/>
          <a:ln w="19050" algn="ctr">
            <a:noFill/>
            <a:miter lim="800000"/>
            <a:headEnd/>
            <a:tailEnd/>
          </a:ln>
        </p:spPr>
        <p:txBody>
          <a:bodyPr wrap="square" lIns="0" tIns="34290" rIns="0" bIns="66675" rtlCol="0" anchor="t"/>
          <a:lstStyle/>
          <a:p>
            <a:pPr lvl="0" algn="ctr">
              <a:lnSpc>
                <a:spcPct val="106000"/>
              </a:lnSpc>
              <a:defRPr/>
            </a:pPr>
            <a:r>
              <a:rPr lang="en-US" sz="1200" b="1" dirty="0" smtClean="0">
                <a:solidFill>
                  <a:schemeClr val="tx2">
                    <a:lumMod val="75000"/>
                  </a:schemeClr>
                </a:solidFill>
              </a:rPr>
              <a:t>Finalise </a:t>
            </a:r>
            <a:r>
              <a:rPr lang="en-US" sz="1200" b="1" dirty="0">
                <a:solidFill>
                  <a:schemeClr val="tx2">
                    <a:lumMod val="75000"/>
                  </a:schemeClr>
                </a:solidFill>
              </a:rPr>
              <a:t>"To Be” state</a:t>
            </a:r>
            <a:endParaRPr kumimoji="0" lang="en-US" sz="1200" b="1" u="none" strike="noStrike" kern="1200" cap="none" spc="0" normalizeH="0" baseline="0" noProof="0" dirty="0">
              <a:ln>
                <a:noFill/>
              </a:ln>
              <a:solidFill>
                <a:schemeClr val="tx2">
                  <a:lumMod val="75000"/>
                </a:schemeClr>
              </a:solidFill>
              <a:effectLst/>
              <a:uLnTx/>
              <a:uFillTx/>
            </a:endParaRPr>
          </a:p>
        </p:txBody>
      </p:sp>
      <p:sp>
        <p:nvSpPr>
          <p:cNvPr id="41" name="Rounded Rectangle 6">
            <a:extLst>
              <a:ext uri="{FF2B5EF4-FFF2-40B4-BE49-F238E27FC236}">
                <a16:creationId xmlns:a16="http://schemas.microsoft.com/office/drawing/2014/main" id="{88681828-7D69-4939-91DF-9BE0764BCA20}"/>
              </a:ext>
            </a:extLst>
          </p:cNvPr>
          <p:cNvSpPr/>
          <p:nvPr/>
        </p:nvSpPr>
        <p:spPr bwMode="gray">
          <a:xfrm rot="16200000">
            <a:off x="-86326" y="3401577"/>
            <a:ext cx="1737360" cy="274320"/>
          </a:xfrm>
          <a:prstGeom prst="roundRect">
            <a:avLst/>
          </a:prstGeom>
          <a:solidFill>
            <a:schemeClr val="accent1">
              <a:lumMod val="75000"/>
            </a:schemeClr>
          </a:solidFill>
          <a:ln w="19050" algn="ctr">
            <a:noFill/>
            <a:miter lim="800000"/>
            <a:headEnd/>
            <a:tailEnd/>
          </a:ln>
        </p:spPr>
        <p:txBody>
          <a:bodyPr wrap="square" lIns="66675" tIns="66675" rIns="66675" bIns="66675" rtlCol="0" anchor="ctr"/>
          <a:lstStyle/>
          <a:p>
            <a:pPr lvl="0" algn="ctr">
              <a:lnSpc>
                <a:spcPct val="106000"/>
              </a:lnSpc>
              <a:defRPr/>
            </a:pPr>
            <a:r>
              <a:rPr lang="en-US" sz="1200" b="1" dirty="0">
                <a:solidFill>
                  <a:schemeClr val="bg1"/>
                </a:solidFill>
              </a:rPr>
              <a:t>Activities</a:t>
            </a:r>
          </a:p>
        </p:txBody>
      </p:sp>
      <p:sp>
        <p:nvSpPr>
          <p:cNvPr id="42" name="Pentagon 41"/>
          <p:cNvSpPr/>
          <p:nvPr/>
        </p:nvSpPr>
        <p:spPr>
          <a:xfrm rot="5400000">
            <a:off x="6029052" y="1522465"/>
            <a:ext cx="808851" cy="300855"/>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Tollgate Review </a:t>
            </a:r>
          </a:p>
        </p:txBody>
      </p:sp>
      <p:grpSp>
        <p:nvGrpSpPr>
          <p:cNvPr id="43" name="Group 42"/>
          <p:cNvGrpSpPr/>
          <p:nvPr/>
        </p:nvGrpSpPr>
        <p:grpSpPr>
          <a:xfrm>
            <a:off x="584438" y="1099573"/>
            <a:ext cx="10837823" cy="5184952"/>
            <a:chOff x="630277" y="872948"/>
            <a:chExt cx="10837823" cy="5184952"/>
          </a:xfrm>
        </p:grpSpPr>
        <p:sp>
          <p:nvSpPr>
            <p:cNvPr id="44" name="Oval 43"/>
            <p:cNvSpPr/>
            <p:nvPr/>
          </p:nvSpPr>
          <p:spPr>
            <a:xfrm>
              <a:off x="1592703"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Oval 44"/>
            <p:cNvSpPr/>
            <p:nvPr/>
          </p:nvSpPr>
          <p:spPr>
            <a:xfrm>
              <a:off x="4417951"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Oval 45"/>
            <p:cNvSpPr/>
            <p:nvPr/>
          </p:nvSpPr>
          <p:spPr>
            <a:xfrm>
              <a:off x="7004047"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Oval 46"/>
            <p:cNvSpPr/>
            <p:nvPr/>
          </p:nvSpPr>
          <p:spPr>
            <a:xfrm>
              <a:off x="9730826"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Pentagon 57">
              <a:extLst>
                <a:ext uri="{FF2B5EF4-FFF2-40B4-BE49-F238E27FC236}">
                  <a16:creationId xmlns:a16="http://schemas.microsoft.com/office/drawing/2014/main" id="{31B64F5C-FFEE-44CF-8914-8424EA849C77}"/>
                </a:ext>
              </a:extLst>
            </p:cNvPr>
            <p:cNvSpPr>
              <a:spLocks noChangeArrowheads="1"/>
            </p:cNvSpPr>
            <p:nvPr/>
          </p:nvSpPr>
          <p:spPr bwMode="auto">
            <a:xfrm>
              <a:off x="675249" y="1938531"/>
              <a:ext cx="3035195" cy="391848"/>
            </a:xfrm>
            <a:prstGeom prst="rect">
              <a:avLst/>
            </a:prstGeom>
            <a:noFill/>
            <a:ln w="28575" algn="ctr">
              <a:noFill/>
              <a:round/>
              <a:headEnd/>
              <a:tailEnd/>
            </a:ln>
          </p:spPr>
          <p:txBody>
            <a:bodyPr lIns="0" tIns="54864" rIns="0" bIns="54864" anchor="ctr" anchorCtr="1"/>
            <a:lstStyle/>
            <a:p>
              <a:pPr lvl="0" algn="ctr" defTabSz="685800" fontAlgn="base">
                <a:lnSpc>
                  <a:spcPct val="106000"/>
                </a:lnSpc>
                <a:spcAft>
                  <a:spcPct val="0"/>
                </a:spcAft>
                <a:buClr>
                  <a:srgbClr val="4E4F52"/>
                </a:buClr>
                <a:buSzPct val="80000"/>
                <a:defRPr/>
              </a:pPr>
              <a:r>
                <a:rPr kumimoji="0" lang="en-US" sz="1200" b="1" i="0" u="none" strike="noStrike" kern="1200" cap="none" spc="0" normalizeH="0" baseline="0" noProof="0" dirty="0" smtClean="0">
                  <a:ln>
                    <a:noFill/>
                  </a:ln>
                  <a:solidFill>
                    <a:schemeClr val="accent3"/>
                  </a:solidFill>
                  <a:effectLst/>
                  <a:uLnTx/>
                  <a:uFillTx/>
                </a:rPr>
                <a:t>Planning and Solution Design</a:t>
              </a:r>
              <a:endParaRPr kumimoji="0" lang="en-US" sz="1200" b="1" i="0" u="none" strike="noStrike" kern="1200" cap="none" spc="0" normalizeH="0" baseline="0" noProof="0" dirty="0">
                <a:ln>
                  <a:noFill/>
                </a:ln>
                <a:solidFill>
                  <a:schemeClr val="accent3"/>
                </a:solidFill>
                <a:effectLst/>
                <a:uLnTx/>
                <a:uFillTx/>
              </a:endParaRPr>
            </a:p>
          </p:txBody>
        </p:sp>
        <p:sp>
          <p:nvSpPr>
            <p:cNvPr id="49" name="Chevron 58">
              <a:extLst>
                <a:ext uri="{FF2B5EF4-FFF2-40B4-BE49-F238E27FC236}">
                  <a16:creationId xmlns:a16="http://schemas.microsoft.com/office/drawing/2014/main" id="{8D05D0BB-F88B-4472-B04F-65BCE4651DFB}"/>
                </a:ext>
              </a:extLst>
            </p:cNvPr>
            <p:cNvSpPr>
              <a:spLocks noChangeArrowheads="1"/>
            </p:cNvSpPr>
            <p:nvPr/>
          </p:nvSpPr>
          <p:spPr bwMode="auto">
            <a:xfrm>
              <a:off x="3710445" y="1938531"/>
              <a:ext cx="2433198" cy="391848"/>
            </a:xfrm>
            <a:prstGeom prst="rect">
              <a:avLst/>
            </a:prstGeom>
            <a:noFill/>
            <a:ln w="28575" algn="ctr">
              <a:noFill/>
              <a:round/>
              <a:headEnd/>
              <a:tailEnd/>
            </a:ln>
          </p:spPr>
          <p:txBody>
            <a:bodyPr lIns="0" tIns="54864" rIns="0" bIns="54864" anchor="ctr" anchorCtr="1"/>
            <a:lstStyle/>
            <a:p>
              <a:pPr algn="ctr" defTabSz="685800" eaLnBrk="0" fontAlgn="base" hangingPunct="0">
                <a:lnSpc>
                  <a:spcPct val="106000"/>
                </a:lnSpc>
                <a:spcAft>
                  <a:spcPct val="0"/>
                </a:spcAft>
              </a:pPr>
              <a:r>
                <a:rPr lang="en-US" sz="1200" b="1" dirty="0">
                  <a:solidFill>
                    <a:schemeClr val="accent3"/>
                  </a:solidFill>
                </a:rPr>
                <a:t>Knowledge Transfer</a:t>
              </a:r>
            </a:p>
          </p:txBody>
        </p:sp>
        <p:sp>
          <p:nvSpPr>
            <p:cNvPr id="50" name="Chevron 58">
              <a:extLst>
                <a:ext uri="{FF2B5EF4-FFF2-40B4-BE49-F238E27FC236}">
                  <a16:creationId xmlns:a16="http://schemas.microsoft.com/office/drawing/2014/main" id="{7100695B-E147-4B67-A2E5-A30DDB9C228A}"/>
                </a:ext>
              </a:extLst>
            </p:cNvPr>
            <p:cNvSpPr>
              <a:spLocks noChangeArrowheads="1"/>
            </p:cNvSpPr>
            <p:nvPr/>
          </p:nvSpPr>
          <p:spPr bwMode="auto">
            <a:xfrm>
              <a:off x="6570863" y="1938531"/>
              <a:ext cx="2160994"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Aft>
                  <a:spcPct val="0"/>
                </a:spcAft>
                <a:buClrTx/>
                <a:buSzTx/>
                <a:buFontTx/>
                <a:buNone/>
                <a:tabLst/>
                <a:defRPr/>
              </a:pPr>
              <a:r>
                <a:rPr kumimoji="0" lang="en-US" sz="1200" b="1" i="0" u="none" strike="noStrike" kern="1200" cap="none" spc="0" normalizeH="0" baseline="0" noProof="0" dirty="0">
                  <a:ln>
                    <a:noFill/>
                  </a:ln>
                  <a:solidFill>
                    <a:schemeClr val="accent3"/>
                  </a:solidFill>
                  <a:effectLst/>
                  <a:uLnTx/>
                  <a:uFillTx/>
                  <a:ea typeface="+mn-ea"/>
                  <a:cs typeface="+mn-cs"/>
                </a:rPr>
                <a:t>Ramp Up/Parallel Run </a:t>
              </a:r>
            </a:p>
          </p:txBody>
        </p:sp>
        <p:sp>
          <p:nvSpPr>
            <p:cNvPr id="51" name="Chevron 58">
              <a:extLst>
                <a:ext uri="{FF2B5EF4-FFF2-40B4-BE49-F238E27FC236}">
                  <a16:creationId xmlns:a16="http://schemas.microsoft.com/office/drawing/2014/main" id="{2117785E-B4A9-400A-A432-FFB64CD33979}"/>
                </a:ext>
              </a:extLst>
            </p:cNvPr>
            <p:cNvSpPr>
              <a:spLocks noChangeArrowheads="1"/>
            </p:cNvSpPr>
            <p:nvPr/>
          </p:nvSpPr>
          <p:spPr bwMode="auto">
            <a:xfrm>
              <a:off x="9145319" y="1938531"/>
              <a:ext cx="1954090"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Aft>
                  <a:spcPct val="0"/>
                </a:spcAft>
                <a:buClrTx/>
                <a:buSzTx/>
                <a:buFontTx/>
                <a:buNone/>
                <a:tabLst/>
                <a:defRPr/>
              </a:pPr>
              <a:r>
                <a:rPr kumimoji="0" lang="en-US" sz="1200" b="1" i="0" u="none" strike="noStrike" kern="1200" cap="none" spc="0" normalizeH="0" baseline="0" noProof="0" dirty="0">
                  <a:ln>
                    <a:noFill/>
                  </a:ln>
                  <a:solidFill>
                    <a:schemeClr val="accent3"/>
                  </a:solidFill>
                  <a:effectLst/>
                  <a:uLnTx/>
                  <a:uFillTx/>
                  <a:ea typeface="+mn-ea"/>
                  <a:cs typeface="+mn-cs"/>
                </a:rPr>
                <a:t>Steady State</a:t>
              </a:r>
            </a:p>
          </p:txBody>
        </p:sp>
        <p:sp>
          <p:nvSpPr>
            <p:cNvPr id="52" name="Rectangle 51">
              <a:extLst>
                <a:ext uri="{FF2B5EF4-FFF2-40B4-BE49-F238E27FC236}">
                  <a16:creationId xmlns:a16="http://schemas.microsoft.com/office/drawing/2014/main" id="{FFE42F40-1F0D-4EFF-8931-1D855DCD4E4F}"/>
                </a:ext>
              </a:extLst>
            </p:cNvPr>
            <p:cNvSpPr/>
            <p:nvPr/>
          </p:nvSpPr>
          <p:spPr bwMode="gray">
            <a:xfrm>
              <a:off x="3815514" y="2331572"/>
              <a:ext cx="2286000" cy="492588"/>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noProof="0" dirty="0">
                  <a:solidFill>
                    <a:schemeClr val="tx2">
                      <a:lumMod val="75000"/>
                    </a:schemeClr>
                  </a:solidFill>
                </a:rPr>
                <a:t>Knowledge acquisition and detailed documentation</a:t>
              </a:r>
              <a:endParaRPr kumimoji="0" lang="en-US" sz="1200" b="1" u="none" strike="noStrike" kern="1200" cap="none" spc="0" normalizeH="0" baseline="0" noProof="0" dirty="0">
                <a:ln>
                  <a:noFill/>
                </a:ln>
                <a:solidFill>
                  <a:schemeClr val="tx2">
                    <a:lumMod val="75000"/>
                  </a:schemeClr>
                </a:solidFill>
                <a:effectLst/>
                <a:uLnTx/>
                <a:uFillTx/>
              </a:endParaRPr>
            </a:p>
          </p:txBody>
        </p:sp>
        <p:sp>
          <p:nvSpPr>
            <p:cNvPr id="53" name="Rectangle 52">
              <a:extLst>
                <a:ext uri="{FF2B5EF4-FFF2-40B4-BE49-F238E27FC236}">
                  <a16:creationId xmlns:a16="http://schemas.microsoft.com/office/drawing/2014/main" id="{C1B5E34D-C98B-4404-BAEE-7D1279B42D80}"/>
                </a:ext>
              </a:extLst>
            </p:cNvPr>
            <p:cNvSpPr/>
            <p:nvPr/>
          </p:nvSpPr>
          <p:spPr bwMode="gray">
            <a:xfrm>
              <a:off x="6570863" y="2330379"/>
              <a:ext cx="2191088" cy="239054"/>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schemeClr val="tx2">
                      <a:lumMod val="75000"/>
                    </a:schemeClr>
                  </a:solidFill>
                </a:rPr>
                <a:t>Measure supervised performance against plan</a:t>
              </a:r>
              <a:endParaRPr kumimoji="0" lang="en-US" sz="1200" b="1" u="none" strike="noStrike" kern="1200" cap="none" spc="0" normalizeH="0" baseline="0" noProof="0" dirty="0">
                <a:ln>
                  <a:noFill/>
                </a:ln>
                <a:solidFill>
                  <a:schemeClr val="tx2">
                    <a:lumMod val="75000"/>
                  </a:schemeClr>
                </a:solidFill>
                <a:effectLst/>
                <a:uLnTx/>
                <a:uFillTx/>
              </a:endParaRPr>
            </a:p>
          </p:txBody>
        </p:sp>
        <p:sp>
          <p:nvSpPr>
            <p:cNvPr id="54" name="TextBox 53">
              <a:extLst>
                <a:ext uri="{FF2B5EF4-FFF2-40B4-BE49-F238E27FC236}">
                  <a16:creationId xmlns:a16="http://schemas.microsoft.com/office/drawing/2014/main" id="{ADD22EB0-E6C8-4E95-A779-8F25C1C7D163}"/>
                </a:ext>
              </a:extLst>
            </p:cNvPr>
            <p:cNvSpPr txBox="1"/>
            <p:nvPr/>
          </p:nvSpPr>
          <p:spPr>
            <a:xfrm>
              <a:off x="1107873" y="2772428"/>
              <a:ext cx="2435614" cy="2031325"/>
            </a:xfrm>
            <a:prstGeom prst="rect">
              <a:avLst/>
            </a:prstGeom>
            <a:noFill/>
          </p:spPr>
          <p:txBody>
            <a:bodyPr vert="horz" wrap="square" lIns="0" tIns="0" rIns="0" bIns="0" rtlCol="0">
              <a:spAutoFit/>
            </a:bodyPr>
            <a:lstStyle/>
            <a:p>
              <a:pPr marL="171450" lvl="0" indent="-171450">
                <a:buClr>
                  <a:schemeClr val="accent3"/>
                </a:buClr>
                <a:buSzPct val="100000"/>
                <a:buFont typeface="Arial" panose="020B0604020202020204" pitchFamily="34" charset="0"/>
                <a:buChar char="•"/>
                <a:defRPr/>
              </a:pPr>
              <a:r>
                <a:rPr lang="en-US" sz="1100" dirty="0"/>
                <a:t>Assessment of </a:t>
              </a:r>
              <a:r>
                <a:rPr lang="en-US" sz="1100" dirty="0" smtClean="0"/>
                <a:t>Incumbent contractual </a:t>
              </a:r>
              <a:r>
                <a:rPr lang="en-US" sz="1100" dirty="0"/>
                <a:t>obligations </a:t>
              </a:r>
              <a:r>
                <a:rPr lang="en-US" sz="1100" dirty="0" smtClean="0"/>
                <a:t> </a:t>
              </a:r>
              <a:endParaRPr lang="en-US" sz="1100" dirty="0"/>
            </a:p>
            <a:p>
              <a:pPr marL="171450" lvl="0" indent="-171450">
                <a:buClr>
                  <a:schemeClr val="accent3"/>
                </a:buClr>
                <a:buSzPct val="100000"/>
                <a:buFont typeface="Arial" panose="020B0604020202020204" pitchFamily="34" charset="0"/>
                <a:buChar char="•"/>
                <a:defRPr/>
              </a:pPr>
              <a:r>
                <a:rPr lang="en-US" sz="1100" dirty="0"/>
                <a:t>Formalize </a:t>
              </a:r>
              <a:r>
                <a:rPr lang="en-US" sz="1100" dirty="0" smtClean="0"/>
                <a:t>tri partite governance </a:t>
              </a:r>
              <a:endParaRPr lang="en-US" sz="1100" dirty="0"/>
            </a:p>
            <a:p>
              <a:pPr marL="171450" lvl="0" indent="-171450">
                <a:buClr>
                  <a:schemeClr val="accent3"/>
                </a:buClr>
                <a:buSzPct val="100000"/>
                <a:buFont typeface="Arial" panose="020B0604020202020204" pitchFamily="34" charset="0"/>
                <a:buChar char="•"/>
                <a:defRPr/>
              </a:pPr>
              <a:r>
                <a:rPr lang="en-US" sz="1100" dirty="0"/>
                <a:t>Develop list of data assets – </a:t>
              </a:r>
              <a:r>
                <a:rPr lang="en-US" sz="1100" dirty="0" smtClean="0"/>
                <a:t>tools, SOP’s &amp; other assets</a:t>
              </a:r>
            </a:p>
            <a:p>
              <a:pPr marL="171450" lvl="0" indent="-171450">
                <a:buClr>
                  <a:schemeClr val="accent3"/>
                </a:buClr>
                <a:buSzPct val="100000"/>
                <a:buFont typeface="Arial" panose="020B0604020202020204" pitchFamily="34" charset="0"/>
                <a:buChar char="•"/>
                <a:defRPr/>
              </a:pPr>
              <a:r>
                <a:rPr lang="en-US" sz="1100" dirty="0"/>
                <a:t>Retention plan for key </a:t>
              </a:r>
              <a:r>
                <a:rPr lang="en-US" sz="1100" dirty="0" smtClean="0"/>
                <a:t>incumbent personnel</a:t>
              </a:r>
            </a:p>
            <a:p>
              <a:pPr marL="171450" lvl="0" indent="-171450">
                <a:buClr>
                  <a:schemeClr val="accent3"/>
                </a:buClr>
                <a:buSzPct val="100000"/>
                <a:buFont typeface="Arial" panose="020B0604020202020204" pitchFamily="34" charset="0"/>
                <a:buChar char="•"/>
                <a:defRPr/>
              </a:pPr>
              <a:r>
                <a:rPr lang="en-US" sz="1100" dirty="0" smtClean="0"/>
                <a:t>FTE </a:t>
              </a:r>
              <a:r>
                <a:rPr lang="en-US" sz="1100" dirty="0"/>
                <a:t>validation</a:t>
              </a:r>
              <a:endParaRPr kumimoji="0" lang="en-US" sz="1100" b="0" u="none" strike="noStrike" kern="1200" cap="none" spc="0" normalizeH="0" baseline="0" dirty="0">
                <a:ln>
                  <a:noFill/>
                </a:ln>
                <a:effectLst/>
                <a:uLnTx/>
                <a:uFillTx/>
              </a:endParaRPr>
            </a:p>
            <a:p>
              <a:pPr marL="171450" lvl="0" indent="-171450">
                <a:buClr>
                  <a:schemeClr val="accent3"/>
                </a:buClr>
                <a:buSzPct val="100000"/>
                <a:buFont typeface="Arial" panose="020B0604020202020204" pitchFamily="34" charset="0"/>
                <a:buChar char="•"/>
                <a:defRPr/>
              </a:pPr>
              <a:r>
                <a:rPr lang="en-US" sz="1100" baseline="0" noProof="0" dirty="0" smtClean="0"/>
                <a:t>IT</a:t>
              </a:r>
              <a:r>
                <a:rPr lang="en-US" sz="1100" noProof="0" dirty="0" smtClean="0"/>
                <a:t> </a:t>
              </a:r>
              <a:r>
                <a:rPr lang="en-US" sz="1100" noProof="0" dirty="0"/>
                <a:t>solution design &amp; implementation </a:t>
              </a:r>
            </a:p>
            <a:p>
              <a:pPr marL="171450" lvl="0" indent="-171450">
                <a:buClr>
                  <a:schemeClr val="accent3"/>
                </a:buClr>
                <a:buSzPct val="100000"/>
                <a:buFont typeface="Arial" panose="020B0604020202020204" pitchFamily="34" charset="0"/>
                <a:buChar char="•"/>
                <a:defRPr/>
              </a:pPr>
              <a:r>
                <a:rPr lang="en-US" sz="1100" dirty="0" smtClean="0"/>
                <a:t>Finalized Transition roadmap</a:t>
              </a:r>
            </a:p>
            <a:p>
              <a:pPr marL="171450" lvl="0" indent="-171450">
                <a:buClr>
                  <a:schemeClr val="accent3"/>
                </a:buClr>
                <a:buSzPct val="100000"/>
                <a:buFont typeface="Arial" panose="020B0604020202020204" pitchFamily="34" charset="0"/>
                <a:buChar char="•"/>
                <a:defRPr/>
              </a:pPr>
              <a:r>
                <a:rPr kumimoji="0" lang="en-US" sz="1100" b="0" u="none" strike="noStrike" kern="1200" cap="none" spc="0" normalizeH="0" baseline="0" noProof="0" dirty="0" smtClean="0">
                  <a:ln>
                    <a:noFill/>
                  </a:ln>
                  <a:effectLst/>
                  <a:uLnTx/>
                  <a:uFillTx/>
                </a:rPr>
                <a:t>Performance metrics &amp;</a:t>
              </a:r>
              <a:r>
                <a:rPr kumimoji="0" lang="en-US" sz="1100" b="0" u="none" strike="noStrike" kern="1200" cap="none" spc="0" normalizeH="0" noProof="0" dirty="0" smtClean="0">
                  <a:ln>
                    <a:noFill/>
                  </a:ln>
                  <a:effectLst/>
                  <a:uLnTx/>
                  <a:uFillTx/>
                </a:rPr>
                <a:t> ops definition </a:t>
              </a:r>
              <a:endParaRPr kumimoji="0" lang="en-US" sz="1100" b="0" u="none" strike="noStrike" kern="1200" cap="none" spc="0" normalizeH="0" baseline="0" noProof="0" dirty="0">
                <a:ln>
                  <a:noFill/>
                </a:ln>
                <a:effectLst/>
                <a:uLnTx/>
                <a:uFillTx/>
              </a:endParaRPr>
            </a:p>
          </p:txBody>
        </p:sp>
        <p:sp>
          <p:nvSpPr>
            <p:cNvPr id="55" name="TextBox 54">
              <a:extLst>
                <a:ext uri="{FF2B5EF4-FFF2-40B4-BE49-F238E27FC236}">
                  <a16:creationId xmlns:a16="http://schemas.microsoft.com/office/drawing/2014/main" id="{BCD1745C-843B-4532-BB5B-D7CB20269D2D}"/>
                </a:ext>
              </a:extLst>
            </p:cNvPr>
            <p:cNvSpPr txBox="1"/>
            <p:nvPr/>
          </p:nvSpPr>
          <p:spPr>
            <a:xfrm>
              <a:off x="6453090" y="2782367"/>
              <a:ext cx="2286000" cy="1692771"/>
            </a:xfrm>
            <a:prstGeom prst="rect">
              <a:avLst/>
            </a:prstGeom>
            <a:noFill/>
          </p:spPr>
          <p:txBody>
            <a:bodyPr vert="horz" wrap="square" lIns="0" tIns="0" rIns="0" bIns="0" rtlCol="0">
              <a:spAutoFit/>
            </a:bodyPr>
            <a:lstStyle/>
            <a:p>
              <a:pPr marL="171450" lvl="0" indent="-171450">
                <a:buClr>
                  <a:schemeClr val="accent3"/>
                </a:buClr>
                <a:buSzPct val="100000"/>
                <a:buFont typeface="Arial" panose="020B0604020202020204" pitchFamily="34" charset="0"/>
                <a:buChar char="•"/>
                <a:defRPr/>
              </a:pPr>
              <a:r>
                <a:rPr lang="en-US" sz="1100" dirty="0"/>
                <a:t>Execute </a:t>
              </a:r>
              <a:r>
                <a:rPr lang="en-US" sz="1100" dirty="0" smtClean="0"/>
                <a:t>ramp </a:t>
              </a:r>
              <a:r>
                <a:rPr lang="en-US" sz="1100" dirty="0"/>
                <a:t>plan </a:t>
              </a:r>
              <a:r>
                <a:rPr lang="en-US" sz="1100" dirty="0" smtClean="0"/>
                <a:t>with no overlapping responsibility</a:t>
              </a:r>
            </a:p>
            <a:p>
              <a:pPr marL="171450" lvl="0" indent="-171450">
                <a:buClr>
                  <a:schemeClr val="accent3"/>
                </a:buClr>
                <a:buSzPct val="100000"/>
                <a:buFont typeface="Arial" panose="020B0604020202020204" pitchFamily="34" charset="0"/>
                <a:buChar char="•"/>
                <a:defRPr/>
              </a:pPr>
              <a:r>
                <a:rPr lang="en-US" sz="1100" dirty="0" smtClean="0"/>
                <a:t>Phased production with review at Incumbent </a:t>
              </a:r>
              <a:endParaRPr lang="en-US" sz="1100" dirty="0"/>
            </a:p>
            <a:p>
              <a:pPr marL="171450" lvl="0" indent="-171450">
                <a:buClr>
                  <a:schemeClr val="accent3"/>
                </a:buClr>
                <a:buSzPct val="100000"/>
                <a:buFont typeface="Arial" panose="020B0604020202020204" pitchFamily="34" charset="0"/>
                <a:buChar char="•"/>
                <a:defRPr/>
              </a:pPr>
              <a:r>
                <a:rPr lang="en-US" sz="1100" dirty="0"/>
                <a:t>Report on metrics </a:t>
              </a:r>
            </a:p>
            <a:p>
              <a:pPr marL="171450" lvl="0" indent="-171450">
                <a:buClr>
                  <a:schemeClr val="accent3"/>
                </a:buClr>
                <a:buSzPct val="100000"/>
                <a:buFont typeface="Arial" panose="020B0604020202020204" pitchFamily="34" charset="0"/>
                <a:buChar char="•"/>
                <a:defRPr/>
              </a:pPr>
              <a:r>
                <a:rPr lang="en-US" sz="1100" dirty="0"/>
                <a:t>Root cause &amp; action plan where required </a:t>
              </a:r>
            </a:p>
            <a:p>
              <a:pPr marL="171450" lvl="0" indent="-171450">
                <a:buClr>
                  <a:schemeClr val="accent3"/>
                </a:buClr>
                <a:buSzPct val="100000"/>
                <a:buFont typeface="Arial" panose="020B0604020202020204" pitchFamily="34" charset="0"/>
                <a:buChar char="•"/>
                <a:defRPr/>
              </a:pPr>
              <a:r>
                <a:rPr lang="en-US" sz="1100" dirty="0"/>
                <a:t>Query and exception mgmt</a:t>
              </a:r>
            </a:p>
            <a:p>
              <a:pPr marL="171450" lvl="0" indent="-171450">
                <a:buClr>
                  <a:schemeClr val="accent3"/>
                </a:buClr>
                <a:buSzPct val="100000"/>
                <a:buFont typeface="Arial" panose="020B0604020202020204" pitchFamily="34" charset="0"/>
                <a:buChar char="•"/>
                <a:defRPr/>
              </a:pPr>
              <a:r>
                <a:rPr lang="en-US" sz="1100" dirty="0"/>
                <a:t>Regular joint reviews and structured governance </a:t>
              </a:r>
            </a:p>
          </p:txBody>
        </p:sp>
        <p:sp>
          <p:nvSpPr>
            <p:cNvPr id="56" name="TextBox 55">
              <a:extLst>
                <a:ext uri="{FF2B5EF4-FFF2-40B4-BE49-F238E27FC236}">
                  <a16:creationId xmlns:a16="http://schemas.microsoft.com/office/drawing/2014/main" id="{D201B82F-E82F-4AB7-AF51-27C5B0D200B4}"/>
                </a:ext>
              </a:extLst>
            </p:cNvPr>
            <p:cNvSpPr txBox="1"/>
            <p:nvPr/>
          </p:nvSpPr>
          <p:spPr>
            <a:xfrm>
              <a:off x="3815514" y="2782367"/>
              <a:ext cx="2286000" cy="1862048"/>
            </a:xfrm>
            <a:prstGeom prst="rect">
              <a:avLst/>
            </a:prstGeom>
            <a:noFill/>
          </p:spPr>
          <p:txBody>
            <a:bodyPr vert="horz" wrap="square" lIns="0" tIns="0" rIns="0" bIns="0" rtlCol="0">
              <a:spAutoFit/>
            </a:bodyPr>
            <a:lstStyle/>
            <a:p>
              <a:pPr marL="171450" marR="0" indent="-171450" fontAlgn="auto">
                <a:buClr>
                  <a:schemeClr val="accent3"/>
                </a:buClr>
                <a:buSzPct val="100000"/>
                <a:buFont typeface="Arial" panose="020B0604020202020204" pitchFamily="34" charset="0"/>
                <a:buChar char="•"/>
                <a:tabLst/>
                <a:defRPr/>
              </a:pPr>
              <a:r>
                <a:rPr lang="en-US" sz="1100" dirty="0" smtClean="0"/>
                <a:t>Complete Incumbent led training </a:t>
              </a:r>
              <a:endParaRPr lang="en-US" sz="1100" dirty="0"/>
            </a:p>
            <a:p>
              <a:pPr marL="171450" indent="-171450">
                <a:buClr>
                  <a:schemeClr val="accent3"/>
                </a:buClr>
                <a:buSzPct val="100000"/>
                <a:buFont typeface="Arial" panose="020B0604020202020204" pitchFamily="34" charset="0"/>
                <a:buChar char="•"/>
                <a:defRPr/>
              </a:pPr>
              <a:r>
                <a:rPr lang="en-US" sz="1100" kern="0" dirty="0">
                  <a:ea typeface="宋体" charset="-122"/>
                  <a:cs typeface="Arial" panose="020B0604020202020204" pitchFamily="34" charset="0"/>
                </a:rPr>
                <a:t>Develop Ramp Up for EXL and Ramp down approach for incumbent </a:t>
              </a:r>
              <a:endParaRPr lang="en-US" sz="1100" dirty="0" smtClean="0"/>
            </a:p>
            <a:p>
              <a:pPr marL="171450" marR="0" indent="-171450" fontAlgn="auto">
                <a:buClr>
                  <a:schemeClr val="accent3"/>
                </a:buClr>
                <a:buSzPct val="100000"/>
                <a:buFont typeface="Arial" panose="020B0604020202020204" pitchFamily="34" charset="0"/>
                <a:buChar char="•"/>
                <a:tabLst/>
                <a:defRPr/>
              </a:pPr>
              <a:r>
                <a:rPr lang="en-US" sz="1100" dirty="0" smtClean="0"/>
                <a:t>Prepare </a:t>
              </a:r>
              <a:r>
                <a:rPr lang="en-US" sz="1100" dirty="0"/>
                <a:t>standard operating procedures (SOP</a:t>
              </a:r>
              <a:r>
                <a:rPr lang="en-US" sz="1100" dirty="0" smtClean="0"/>
                <a:t>)</a:t>
              </a:r>
            </a:p>
            <a:p>
              <a:pPr marL="171450" marR="0" indent="-171450" fontAlgn="auto">
                <a:buClr>
                  <a:schemeClr val="accent3"/>
                </a:buClr>
                <a:buSzPct val="100000"/>
                <a:buFont typeface="Arial" panose="020B0604020202020204" pitchFamily="34" charset="0"/>
                <a:buChar char="•"/>
                <a:tabLst/>
                <a:defRPr/>
              </a:pPr>
              <a:r>
                <a:rPr lang="en-US" sz="1100" dirty="0"/>
                <a:t>Governance and oversight by </a:t>
              </a:r>
              <a:r>
                <a:rPr lang="en-US" sz="1100" dirty="0" smtClean="0"/>
                <a:t>Client during KT to ensure </a:t>
              </a:r>
              <a:r>
                <a:rPr lang="en-US" sz="1100" dirty="0"/>
                <a:t>adequacy and quality of KT </a:t>
              </a:r>
              <a:endParaRPr lang="en-US" sz="1100" dirty="0" smtClean="0"/>
            </a:p>
            <a:p>
              <a:pPr marL="171450" marR="0" indent="-171450" fontAlgn="auto">
                <a:buClr>
                  <a:schemeClr val="accent3"/>
                </a:buClr>
                <a:buSzPct val="100000"/>
                <a:buFont typeface="Arial" panose="020B0604020202020204" pitchFamily="34" charset="0"/>
                <a:buChar char="•"/>
                <a:tabLst/>
                <a:defRPr/>
              </a:pPr>
              <a:r>
                <a:rPr lang="en-US" sz="1100" dirty="0" smtClean="0"/>
                <a:t>Complete </a:t>
              </a:r>
              <a:r>
                <a:rPr lang="en-US" sz="1100" dirty="0"/>
                <a:t>weekly knowledge  </a:t>
              </a:r>
              <a:r>
                <a:rPr lang="en-US" sz="1100" dirty="0" smtClean="0"/>
                <a:t>assessments</a:t>
              </a:r>
              <a:endParaRPr lang="en-US" sz="1100" dirty="0"/>
            </a:p>
          </p:txBody>
        </p:sp>
        <p:sp>
          <p:nvSpPr>
            <p:cNvPr id="57" name="Rectangle 56">
              <a:extLst>
                <a:ext uri="{FF2B5EF4-FFF2-40B4-BE49-F238E27FC236}">
                  <a16:creationId xmlns:a16="http://schemas.microsoft.com/office/drawing/2014/main" id="{A225CA75-5E86-455E-9D46-9CB7D5C7CEE0}"/>
                </a:ext>
              </a:extLst>
            </p:cNvPr>
            <p:cNvSpPr/>
            <p:nvPr/>
          </p:nvSpPr>
          <p:spPr bwMode="gray">
            <a:xfrm>
              <a:off x="9033977" y="2400788"/>
              <a:ext cx="2148373" cy="275020"/>
            </a:xfrm>
            <a:prstGeom prst="rect">
              <a:avLst/>
            </a:prstGeom>
            <a:noFill/>
            <a:ln w="19050" algn="ctr">
              <a:noFill/>
              <a:miter lim="800000"/>
              <a:headEnd/>
              <a:tailEnd/>
            </a:ln>
          </p:spPr>
          <p:txBody>
            <a:bodyPr wrap="square" lIns="0" tIns="34290" rIns="0" bIns="66675" rtlCol="0" anchor="t"/>
            <a:lstStyle/>
            <a:p>
              <a:pPr lvl="0" algn="ctr">
                <a:lnSpc>
                  <a:spcPct val="106000"/>
                </a:lnSpc>
                <a:defRPr/>
              </a:pPr>
              <a:r>
                <a:rPr lang="en-US" sz="1200" b="1" noProof="0" dirty="0">
                  <a:solidFill>
                    <a:schemeClr val="tx2">
                      <a:lumMod val="75000"/>
                    </a:schemeClr>
                  </a:solidFill>
                </a:rPr>
                <a:t>Business As Usual (BAU)</a:t>
              </a:r>
              <a:endParaRPr kumimoji="0" lang="en-US" sz="1200" b="1" u="none" strike="noStrike" kern="1200" cap="none" spc="0" normalizeH="0" baseline="0" noProof="0" dirty="0">
                <a:ln>
                  <a:noFill/>
                </a:ln>
                <a:solidFill>
                  <a:schemeClr val="tx2">
                    <a:lumMod val="75000"/>
                  </a:schemeClr>
                </a:solidFill>
                <a:effectLst/>
                <a:uLnTx/>
                <a:uFillTx/>
              </a:endParaRPr>
            </a:p>
          </p:txBody>
        </p:sp>
        <p:sp>
          <p:nvSpPr>
            <p:cNvPr id="58" name="TextBox 57">
              <a:extLst>
                <a:ext uri="{FF2B5EF4-FFF2-40B4-BE49-F238E27FC236}">
                  <a16:creationId xmlns:a16="http://schemas.microsoft.com/office/drawing/2014/main" id="{C9175D8D-E6B3-4850-A661-7862BDBEE9E0}"/>
                </a:ext>
              </a:extLst>
            </p:cNvPr>
            <p:cNvSpPr txBox="1"/>
            <p:nvPr/>
          </p:nvSpPr>
          <p:spPr>
            <a:xfrm>
              <a:off x="9011117" y="2782367"/>
              <a:ext cx="2286000" cy="1200329"/>
            </a:xfrm>
            <a:prstGeom prst="rect">
              <a:avLst/>
            </a:prstGeom>
            <a:noFill/>
          </p:spPr>
          <p:txBody>
            <a:bodyPr vert="horz" wrap="square" lIns="0" tIns="0" rIns="0" bIns="0" rtlCol="0">
              <a:spAutoFit/>
            </a:bodyPr>
            <a:lstStyle/>
            <a:p>
              <a:pPr marL="171450" indent="-171450">
                <a:buClr>
                  <a:schemeClr val="accent3"/>
                </a:buClr>
                <a:buSzPct val="100000"/>
                <a:buFont typeface="Arial" panose="020B0604020202020204" pitchFamily="34" charset="0"/>
                <a:buChar char="•"/>
                <a:defRPr/>
              </a:pPr>
              <a:r>
                <a:rPr lang="en-US" sz="1100" dirty="0"/>
                <a:t>Independent production by EXL team </a:t>
              </a:r>
            </a:p>
            <a:p>
              <a:pPr marL="171450" indent="-171450">
                <a:buClr>
                  <a:schemeClr val="accent3"/>
                </a:buClr>
                <a:buSzPct val="100000"/>
                <a:buFont typeface="Arial" panose="020B0604020202020204" pitchFamily="34" charset="0"/>
                <a:buChar char="•"/>
                <a:defRPr/>
              </a:pPr>
              <a:r>
                <a:rPr lang="en-US" sz="1100" dirty="0"/>
                <a:t>Report service levels &amp; KPIs </a:t>
              </a:r>
              <a:endParaRPr lang="en-US" sz="1100" dirty="0" smtClean="0"/>
            </a:p>
            <a:p>
              <a:pPr marL="171450" indent="-171450">
                <a:buClr>
                  <a:schemeClr val="accent3"/>
                </a:buClr>
                <a:buSzPct val="100000"/>
                <a:buFont typeface="Arial" panose="020B0604020202020204" pitchFamily="34" charset="0"/>
                <a:buChar char="•"/>
                <a:defRPr/>
              </a:pPr>
              <a:r>
                <a:rPr lang="en-US" sz="1100" dirty="0" smtClean="0"/>
                <a:t>Set </a:t>
              </a:r>
              <a:r>
                <a:rPr lang="en-US" sz="1100" dirty="0"/>
                <a:t>up operating governance</a:t>
              </a:r>
            </a:p>
            <a:p>
              <a:pPr marL="171450" indent="-171450">
                <a:buClr>
                  <a:schemeClr val="accent3"/>
                </a:buClr>
                <a:buSzPct val="100000"/>
                <a:buFont typeface="Arial" panose="020B0604020202020204" pitchFamily="34" charset="0"/>
                <a:buChar char="•"/>
                <a:defRPr/>
              </a:pPr>
              <a:r>
                <a:rPr lang="en-US" sz="1100" dirty="0"/>
                <a:t>Create &amp; execute improvement roadmap</a:t>
              </a:r>
            </a:p>
            <a:p>
              <a:pPr marL="171450" indent="-171450">
                <a:buClr>
                  <a:schemeClr val="accent3"/>
                </a:buClr>
                <a:buSzPct val="100000"/>
                <a:buFont typeface="Arial" panose="020B0604020202020204" pitchFamily="34" charset="0"/>
                <a:buChar char="•"/>
                <a:defRPr/>
              </a:pPr>
              <a:endParaRPr lang="en-US" sz="1200" dirty="0"/>
            </a:p>
          </p:txBody>
        </p:sp>
        <p:sp>
          <p:nvSpPr>
            <p:cNvPr id="59" name="TextBox 58">
              <a:extLst>
                <a:ext uri="{FF2B5EF4-FFF2-40B4-BE49-F238E27FC236}">
                  <a16:creationId xmlns:a16="http://schemas.microsoft.com/office/drawing/2014/main" id="{ADD22EB0-E6C8-4E95-A779-8F25C1C7D163}"/>
                </a:ext>
              </a:extLst>
            </p:cNvPr>
            <p:cNvSpPr txBox="1"/>
            <p:nvPr/>
          </p:nvSpPr>
          <p:spPr>
            <a:xfrm>
              <a:off x="1130734" y="5121178"/>
              <a:ext cx="2286000" cy="861774"/>
            </a:xfrm>
            <a:prstGeom prst="rect">
              <a:avLst/>
            </a:prstGeom>
            <a:noFill/>
          </p:spPr>
          <p:txBody>
            <a:bodyPr vert="horz" wrap="square" lIns="0" tIns="0" rIns="0" bIns="0" rtlCol="0">
              <a:spAutoFit/>
            </a:bodyPr>
            <a:lstStyle/>
            <a:p>
              <a:pPr marL="171450" indent="-171450">
                <a:buClr>
                  <a:schemeClr val="accent3"/>
                </a:buClr>
                <a:buSzPct val="100000"/>
                <a:buFont typeface="Arial" panose="020B0604020202020204" pitchFamily="34" charset="0"/>
                <a:buChar char="•"/>
                <a:defRPr/>
              </a:pPr>
              <a:r>
                <a:rPr lang="en-US" sz="1100" dirty="0" smtClean="0"/>
                <a:t>Finalised </a:t>
              </a:r>
              <a:r>
                <a:rPr lang="en-US" sz="1100" dirty="0"/>
                <a:t>to be solution </a:t>
              </a:r>
            </a:p>
            <a:p>
              <a:pPr marL="171450" indent="-171450">
                <a:buClr>
                  <a:schemeClr val="accent3"/>
                </a:buClr>
                <a:buSzPct val="100000"/>
                <a:buFont typeface="Arial" panose="020B0604020202020204" pitchFamily="34" charset="0"/>
                <a:buChar char="•"/>
                <a:defRPr/>
              </a:pPr>
              <a:r>
                <a:rPr lang="en-US" sz="1100" dirty="0"/>
                <a:t>Validated Statement of Work</a:t>
              </a:r>
            </a:p>
            <a:p>
              <a:pPr marL="171450" indent="-171450">
                <a:buClr>
                  <a:schemeClr val="accent3"/>
                </a:buClr>
                <a:buSzPct val="100000"/>
                <a:buFont typeface="Arial" panose="020B0604020202020204" pitchFamily="34" charset="0"/>
                <a:buChar char="•"/>
                <a:defRPr/>
              </a:pPr>
              <a:r>
                <a:rPr lang="en-US" sz="1100" dirty="0" smtClean="0"/>
                <a:t>Finalised </a:t>
              </a:r>
              <a:r>
                <a:rPr lang="en-US" sz="1100" dirty="0"/>
                <a:t>transition roadmap</a:t>
              </a:r>
            </a:p>
            <a:p>
              <a:pPr marL="171450" indent="-171450">
                <a:buClr>
                  <a:schemeClr val="accent3"/>
                </a:buClr>
                <a:buSzPct val="100000"/>
                <a:buFont typeface="Arial" panose="020B0604020202020204" pitchFamily="34" charset="0"/>
                <a:buChar char="•"/>
                <a:defRPr/>
              </a:pPr>
              <a:r>
                <a:rPr lang="en-US" sz="1100" dirty="0" smtClean="0"/>
                <a:t>Tri partite Governance </a:t>
              </a:r>
              <a:endParaRPr lang="en-US" sz="1100" dirty="0"/>
            </a:p>
            <a:p>
              <a:pPr marL="171450" indent="-171450">
                <a:buClr>
                  <a:schemeClr val="tx1"/>
                </a:buClr>
                <a:buSzPct val="100000"/>
                <a:buFont typeface="Arial" panose="020B0604020202020204" pitchFamily="34" charset="0"/>
                <a:buChar char="-"/>
                <a:defRPr/>
              </a:pPr>
              <a:endParaRPr lang="en-US" sz="1200" dirty="0"/>
            </a:p>
          </p:txBody>
        </p:sp>
        <p:sp>
          <p:nvSpPr>
            <p:cNvPr id="60" name="Isosceles Triangle 59">
              <a:extLst>
                <a:ext uri="{FF2B5EF4-FFF2-40B4-BE49-F238E27FC236}">
                  <a16:creationId xmlns:a16="http://schemas.microsoft.com/office/drawing/2014/main" id="{B1423525-EE7C-4959-AFDE-4549C8FA0F3C}"/>
                </a:ext>
              </a:extLst>
            </p:cNvPr>
            <p:cNvSpPr/>
            <p:nvPr/>
          </p:nvSpPr>
          <p:spPr bwMode="gray">
            <a:xfrm rot="10800000">
              <a:off x="135466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61" name="Isosceles Triangle 60">
              <a:extLst>
                <a:ext uri="{FF2B5EF4-FFF2-40B4-BE49-F238E27FC236}">
                  <a16:creationId xmlns:a16="http://schemas.microsoft.com/office/drawing/2014/main" id="{B1423525-EE7C-4959-AFDE-4549C8FA0F3C}"/>
                </a:ext>
              </a:extLst>
            </p:cNvPr>
            <p:cNvSpPr/>
            <p:nvPr/>
          </p:nvSpPr>
          <p:spPr bwMode="gray">
            <a:xfrm rot="10800000">
              <a:off x="6946907"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62" name="Isosceles Triangle 61">
              <a:extLst>
                <a:ext uri="{FF2B5EF4-FFF2-40B4-BE49-F238E27FC236}">
                  <a16:creationId xmlns:a16="http://schemas.microsoft.com/office/drawing/2014/main" id="{B1423525-EE7C-4959-AFDE-4549C8FA0F3C}"/>
                </a:ext>
              </a:extLst>
            </p:cNvPr>
            <p:cNvSpPr/>
            <p:nvPr/>
          </p:nvSpPr>
          <p:spPr bwMode="gray">
            <a:xfrm rot="10800000">
              <a:off x="432047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63" name="Isosceles Triangle 62">
              <a:extLst>
                <a:ext uri="{FF2B5EF4-FFF2-40B4-BE49-F238E27FC236}">
                  <a16:creationId xmlns:a16="http://schemas.microsoft.com/office/drawing/2014/main" id="{B1423525-EE7C-4959-AFDE-4549C8FA0F3C}"/>
                </a:ext>
              </a:extLst>
            </p:cNvPr>
            <p:cNvSpPr/>
            <p:nvPr/>
          </p:nvSpPr>
          <p:spPr bwMode="gray">
            <a:xfrm rot="10800000">
              <a:off x="9414456"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64" name="TextBox 63">
              <a:extLst>
                <a:ext uri="{FF2B5EF4-FFF2-40B4-BE49-F238E27FC236}">
                  <a16:creationId xmlns:a16="http://schemas.microsoft.com/office/drawing/2014/main" id="{ADD22EB0-E6C8-4E95-A779-8F25C1C7D163}"/>
                </a:ext>
              </a:extLst>
            </p:cNvPr>
            <p:cNvSpPr txBox="1"/>
            <p:nvPr/>
          </p:nvSpPr>
          <p:spPr>
            <a:xfrm>
              <a:off x="3815514" y="5121178"/>
              <a:ext cx="2286000" cy="507831"/>
            </a:xfrm>
            <a:prstGeom prst="rect">
              <a:avLst/>
            </a:prstGeom>
            <a:noFill/>
          </p:spPr>
          <p:txBody>
            <a:bodyPr vert="horz" wrap="square" lIns="0" tIns="0" rIns="0" bIns="0" rtlCol="0">
              <a:spAutoFit/>
            </a:bodyPr>
            <a:lstStyle/>
            <a:p>
              <a:pPr marL="171450" indent="-171450">
                <a:buClr>
                  <a:schemeClr val="accent3"/>
                </a:buClr>
                <a:buSzPct val="100000"/>
                <a:buFont typeface="Arial" panose="020B0604020202020204" pitchFamily="34" charset="0"/>
                <a:buChar char="•"/>
                <a:defRPr/>
              </a:pPr>
              <a:r>
                <a:rPr lang="en-US" sz="1100" dirty="0"/>
                <a:t>Obtain sign-off on SOPs</a:t>
              </a:r>
            </a:p>
            <a:p>
              <a:pPr marL="171450" indent="-171450">
                <a:buClr>
                  <a:schemeClr val="accent3"/>
                </a:buClr>
                <a:buSzPct val="100000"/>
                <a:buFont typeface="Arial" panose="020B0604020202020204" pitchFamily="34" charset="0"/>
                <a:buChar char="•"/>
                <a:defRPr/>
              </a:pPr>
              <a:r>
                <a:rPr lang="en-US" sz="1100" dirty="0"/>
                <a:t>Obtain sign off on FTE’s, metrics </a:t>
              </a:r>
              <a:r>
                <a:rPr lang="en-US" sz="1100" dirty="0" smtClean="0"/>
                <a:t>Ramp up readiness</a:t>
              </a:r>
              <a:endParaRPr lang="en-US" sz="1100" dirty="0"/>
            </a:p>
          </p:txBody>
        </p:sp>
        <p:sp>
          <p:nvSpPr>
            <p:cNvPr id="65" name="TextBox 64">
              <a:extLst>
                <a:ext uri="{FF2B5EF4-FFF2-40B4-BE49-F238E27FC236}">
                  <a16:creationId xmlns:a16="http://schemas.microsoft.com/office/drawing/2014/main" id="{ADD22EB0-E6C8-4E95-A779-8F25C1C7D163}"/>
                </a:ext>
              </a:extLst>
            </p:cNvPr>
            <p:cNvSpPr txBox="1"/>
            <p:nvPr/>
          </p:nvSpPr>
          <p:spPr>
            <a:xfrm>
              <a:off x="6475950" y="5121178"/>
              <a:ext cx="2286000" cy="169277"/>
            </a:xfrm>
            <a:prstGeom prst="rect">
              <a:avLst/>
            </a:prstGeom>
            <a:noFill/>
          </p:spPr>
          <p:txBody>
            <a:bodyPr vert="horz" wrap="square" lIns="0" tIns="0" rIns="0" bIns="0" rtlCol="0">
              <a:spAutoFit/>
            </a:bodyPr>
            <a:lstStyle/>
            <a:p>
              <a:pPr marL="171450" indent="-171450">
                <a:buClr>
                  <a:schemeClr val="accent3"/>
                </a:buClr>
                <a:buSzPct val="100000"/>
                <a:buFont typeface="Arial" panose="020B0604020202020204" pitchFamily="34" charset="0"/>
                <a:buChar char="•"/>
                <a:defRPr/>
              </a:pPr>
              <a:r>
                <a:rPr lang="en-US" sz="1100" dirty="0"/>
                <a:t>Readiness for steady state </a:t>
              </a:r>
            </a:p>
          </p:txBody>
        </p:sp>
        <p:sp>
          <p:nvSpPr>
            <p:cNvPr id="66" name="TextBox 65">
              <a:extLst>
                <a:ext uri="{FF2B5EF4-FFF2-40B4-BE49-F238E27FC236}">
                  <a16:creationId xmlns:a16="http://schemas.microsoft.com/office/drawing/2014/main" id="{ADD22EB0-E6C8-4E95-A779-8F25C1C7D163}"/>
                </a:ext>
              </a:extLst>
            </p:cNvPr>
            <p:cNvSpPr txBox="1"/>
            <p:nvPr/>
          </p:nvSpPr>
          <p:spPr>
            <a:xfrm>
              <a:off x="9033977" y="5121178"/>
              <a:ext cx="2286000" cy="507831"/>
            </a:xfrm>
            <a:prstGeom prst="rect">
              <a:avLst/>
            </a:prstGeom>
            <a:noFill/>
          </p:spPr>
          <p:txBody>
            <a:bodyPr vert="horz" wrap="square" lIns="0" tIns="0" rIns="0" bIns="0" rtlCol="0">
              <a:spAutoFit/>
            </a:bodyPr>
            <a:lstStyle/>
            <a:p>
              <a:pPr marL="171450" indent="-171450">
                <a:buClr>
                  <a:schemeClr val="accent3"/>
                </a:buClr>
                <a:buSzPct val="100000"/>
                <a:buFont typeface="Arial" panose="020B0604020202020204" pitchFamily="34" charset="0"/>
                <a:buChar char="•"/>
                <a:defRPr/>
              </a:pPr>
              <a:r>
                <a:rPr lang="en-US" sz="1100" dirty="0"/>
                <a:t>BAU operations</a:t>
              </a:r>
            </a:p>
            <a:p>
              <a:pPr marL="171450" indent="-171450">
                <a:buClr>
                  <a:schemeClr val="accent3"/>
                </a:buClr>
                <a:buSzPct val="100000"/>
                <a:buFont typeface="Arial" panose="020B0604020202020204" pitchFamily="34" charset="0"/>
                <a:buChar char="•"/>
                <a:defRPr/>
              </a:pPr>
              <a:r>
                <a:rPr lang="en-US" sz="1100" dirty="0"/>
                <a:t>Steady state operating governance with </a:t>
              </a:r>
              <a:r>
                <a:rPr lang="en-US" sz="1100" dirty="0" smtClean="0"/>
                <a:t>XPO</a:t>
              </a:r>
              <a:endParaRPr lang="en-US" sz="1100" dirty="0"/>
            </a:p>
          </p:txBody>
        </p:sp>
        <p:sp>
          <p:nvSpPr>
            <p:cNvPr id="67" name="Pentagon 66"/>
            <p:cNvSpPr/>
            <p:nvPr/>
          </p:nvSpPr>
          <p:spPr>
            <a:xfrm rot="5400000">
              <a:off x="3198228" y="1371601"/>
              <a:ext cx="1174940" cy="429732"/>
            </a:xfrm>
            <a:prstGeom prst="homePlate">
              <a:avLst/>
            </a:prstGeom>
            <a:solidFill>
              <a:srgbClr val="0D5DB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Tollgate Review </a:t>
              </a:r>
            </a:p>
          </p:txBody>
        </p:sp>
        <p:sp>
          <p:nvSpPr>
            <p:cNvPr id="68" name="Pentagon 67"/>
            <p:cNvSpPr/>
            <p:nvPr/>
          </p:nvSpPr>
          <p:spPr>
            <a:xfrm rot="5400000">
              <a:off x="5875796" y="1371601"/>
              <a:ext cx="1174940" cy="429732"/>
            </a:xfrm>
            <a:prstGeom prst="homePlate">
              <a:avLst/>
            </a:prstGeom>
            <a:solidFill>
              <a:srgbClr val="0D5DB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Tollgate Review </a:t>
              </a:r>
            </a:p>
          </p:txBody>
        </p:sp>
        <p:sp>
          <p:nvSpPr>
            <p:cNvPr id="69" name="Pentagon 68"/>
            <p:cNvSpPr/>
            <p:nvPr/>
          </p:nvSpPr>
          <p:spPr>
            <a:xfrm rot="5400000">
              <a:off x="8542796" y="1371601"/>
              <a:ext cx="1174940" cy="429732"/>
            </a:xfrm>
            <a:prstGeom prst="homePlate">
              <a:avLst/>
            </a:prstGeom>
            <a:solidFill>
              <a:srgbClr val="0D5DB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bg1"/>
                  </a:solidFill>
                </a:rPr>
                <a:t>Tollgate Review </a:t>
              </a:r>
            </a:p>
          </p:txBody>
        </p:sp>
        <p:pic>
          <p:nvPicPr>
            <p:cNvPr id="70" name="Picture 69"/>
            <p:cNvPicPr>
              <a:picLocks noChangeAspect="1"/>
            </p:cNvPicPr>
            <p:nvPr/>
          </p:nvPicPr>
          <p:blipFill>
            <a:blip r:embed="rId2">
              <a:duotone>
                <a:schemeClr val="accent1">
                  <a:shade val="45000"/>
                  <a:satMod val="135000"/>
                </a:schemeClr>
                <a:prstClr val="white"/>
              </a:duotone>
            </a:blip>
            <a:stretch>
              <a:fillRect/>
            </a:stretch>
          </p:blipFill>
          <p:spPr>
            <a:xfrm>
              <a:off x="3064291" y="1212532"/>
              <a:ext cx="352443" cy="574816"/>
            </a:xfrm>
            <a:prstGeom prst="rect">
              <a:avLst/>
            </a:prstGeom>
          </p:spPr>
        </p:pic>
        <p:pic>
          <p:nvPicPr>
            <p:cNvPr id="71" name="Picture 70"/>
            <p:cNvPicPr>
              <a:picLocks noChangeAspect="1"/>
            </p:cNvPicPr>
            <p:nvPr/>
          </p:nvPicPr>
          <p:blipFill>
            <a:blip r:embed="rId2">
              <a:duotone>
                <a:schemeClr val="accent1">
                  <a:shade val="45000"/>
                  <a:satMod val="135000"/>
                </a:schemeClr>
                <a:prstClr val="white"/>
              </a:duotone>
            </a:blip>
            <a:stretch>
              <a:fillRect/>
            </a:stretch>
          </p:blipFill>
          <p:spPr>
            <a:xfrm>
              <a:off x="5791200" y="1212532"/>
              <a:ext cx="352443" cy="574816"/>
            </a:xfrm>
            <a:prstGeom prst="rect">
              <a:avLst/>
            </a:prstGeom>
          </p:spPr>
        </p:pic>
        <p:pic>
          <p:nvPicPr>
            <p:cNvPr id="72" name="Picture 71"/>
            <p:cNvPicPr>
              <a:picLocks noChangeAspect="1"/>
            </p:cNvPicPr>
            <p:nvPr/>
          </p:nvPicPr>
          <p:blipFill>
            <a:blip r:embed="rId2">
              <a:duotone>
                <a:schemeClr val="accent1">
                  <a:shade val="45000"/>
                  <a:satMod val="135000"/>
                </a:schemeClr>
                <a:prstClr val="white"/>
              </a:duotone>
            </a:blip>
            <a:stretch>
              <a:fillRect/>
            </a:stretch>
          </p:blipFill>
          <p:spPr>
            <a:xfrm>
              <a:off x="8477250" y="1212532"/>
              <a:ext cx="352443" cy="574816"/>
            </a:xfrm>
            <a:prstGeom prst="rect">
              <a:avLst/>
            </a:prstGeom>
          </p:spPr>
        </p:pic>
        <p:pic>
          <p:nvPicPr>
            <p:cNvPr id="73" name="Picture 72"/>
            <p:cNvPicPr>
              <a:picLocks noChangeAspect="1"/>
            </p:cNvPicPr>
            <p:nvPr/>
          </p:nvPicPr>
          <p:blipFill>
            <a:blip r:embed="rId3"/>
            <a:stretch>
              <a:fillRect/>
            </a:stretch>
          </p:blipFill>
          <p:spPr>
            <a:xfrm>
              <a:off x="1699021" y="1128148"/>
              <a:ext cx="704327" cy="433952"/>
            </a:xfrm>
            <a:prstGeom prst="rect">
              <a:avLst/>
            </a:prstGeom>
          </p:spPr>
        </p:pic>
        <p:pic>
          <p:nvPicPr>
            <p:cNvPr id="74" name="Picture 73"/>
            <p:cNvPicPr>
              <a:picLocks noChangeAspect="1"/>
            </p:cNvPicPr>
            <p:nvPr/>
          </p:nvPicPr>
          <p:blipFill>
            <a:blip r:embed="rId4"/>
            <a:stretch>
              <a:fillRect/>
            </a:stretch>
          </p:blipFill>
          <p:spPr>
            <a:xfrm>
              <a:off x="4616287" y="1043834"/>
              <a:ext cx="555787" cy="571793"/>
            </a:xfrm>
            <a:prstGeom prst="rect">
              <a:avLst/>
            </a:prstGeom>
          </p:spPr>
        </p:pic>
        <p:pic>
          <p:nvPicPr>
            <p:cNvPr id="75" name="Picture 74"/>
            <p:cNvPicPr>
              <a:picLocks noChangeAspect="1"/>
            </p:cNvPicPr>
            <p:nvPr/>
          </p:nvPicPr>
          <p:blipFill>
            <a:blip r:embed="rId5">
              <a:duotone>
                <a:prstClr val="black"/>
                <a:schemeClr val="accent2">
                  <a:tint val="45000"/>
                  <a:satMod val="400000"/>
                </a:schemeClr>
              </a:duotone>
            </a:blip>
            <a:stretch>
              <a:fillRect/>
            </a:stretch>
          </p:blipFill>
          <p:spPr>
            <a:xfrm>
              <a:off x="7108003" y="1099573"/>
              <a:ext cx="702498" cy="376152"/>
            </a:xfrm>
            <a:prstGeom prst="rect">
              <a:avLst/>
            </a:prstGeom>
          </p:spPr>
        </p:pic>
        <p:pic>
          <p:nvPicPr>
            <p:cNvPr id="76" name="Picture 75"/>
            <p:cNvPicPr>
              <a:picLocks noChangeAspect="1"/>
            </p:cNvPicPr>
            <p:nvPr/>
          </p:nvPicPr>
          <p:blipFill>
            <a:blip r:embed="rId6"/>
            <a:stretch>
              <a:fillRect/>
            </a:stretch>
          </p:blipFill>
          <p:spPr>
            <a:xfrm>
              <a:off x="9928298" y="1045120"/>
              <a:ext cx="568252" cy="580032"/>
            </a:xfrm>
            <a:prstGeom prst="rect">
              <a:avLst/>
            </a:prstGeom>
          </p:spPr>
        </p:pic>
        <p:cxnSp>
          <p:nvCxnSpPr>
            <p:cNvPr id="77" name="Straight Connector 76"/>
            <p:cNvCxnSpPr/>
            <p:nvPr/>
          </p:nvCxnSpPr>
          <p:spPr>
            <a:xfrm>
              <a:off x="630277" y="2273229"/>
              <a:ext cx="10837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30277" y="6057900"/>
              <a:ext cx="1083782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724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Autofit/>
          </a:bodyPr>
          <a:lstStyle/>
          <a:p>
            <a:r>
              <a:rPr lang="en-US" dirty="0" smtClean="0"/>
              <a:t>Our guiding principles for this implementation </a:t>
            </a:r>
            <a:endParaRPr lang="en-US" dirty="0"/>
          </a:p>
        </p:txBody>
      </p:sp>
      <p:sp>
        <p:nvSpPr>
          <p:cNvPr id="106" name="Rectangle 105"/>
          <p:cNvSpPr/>
          <p:nvPr/>
        </p:nvSpPr>
        <p:spPr>
          <a:xfrm>
            <a:off x="995922" y="1334529"/>
            <a:ext cx="10879112" cy="369332"/>
          </a:xfrm>
          <a:prstGeom prst="rect">
            <a:avLst/>
          </a:prstGeom>
        </p:spPr>
        <p:txBody>
          <a:bodyPr wrap="square">
            <a:spAutoFit/>
          </a:bodyPr>
          <a:lstStyle/>
          <a:p>
            <a:pPr defTabSz="912813">
              <a:spcBef>
                <a:spcPts val="300"/>
              </a:spcBef>
              <a:spcAft>
                <a:spcPts val="300"/>
              </a:spcAft>
              <a:buClr>
                <a:srgbClr val="000000"/>
              </a:buClr>
              <a:defRPr/>
            </a:pPr>
            <a:r>
              <a:rPr lang="en-US" dirty="0" smtClean="0">
                <a:solidFill>
                  <a:srgbClr val="000000"/>
                </a:solidFill>
                <a:latin typeface="Arial" panose="020B0604020202020204" pitchFamily="34" charset="0"/>
                <a:ea typeface="宋体" charset="-122"/>
                <a:cs typeface="Arial" panose="020B0604020202020204" pitchFamily="34" charset="0"/>
              </a:rPr>
              <a:t>Transition </a:t>
            </a:r>
            <a:r>
              <a:rPr lang="en-US" b="1" dirty="0">
                <a:solidFill>
                  <a:srgbClr val="0093FF"/>
                </a:solidFill>
                <a:latin typeface="Arial" panose="020B0604020202020204" pitchFamily="34" charset="0"/>
                <a:ea typeface="宋体" charset="-122"/>
                <a:cs typeface="Arial" panose="020B0604020202020204" pitchFamily="34" charset="0"/>
              </a:rPr>
              <a:t>without disrupting customer </a:t>
            </a:r>
            <a:r>
              <a:rPr lang="en-US" b="1" dirty="0" smtClean="0">
                <a:solidFill>
                  <a:srgbClr val="0093FF"/>
                </a:solidFill>
                <a:latin typeface="Arial" panose="020B0604020202020204" pitchFamily="34" charset="0"/>
                <a:ea typeface="宋体" charset="-122"/>
                <a:cs typeface="Arial" panose="020B0604020202020204" pitchFamily="34" charset="0"/>
              </a:rPr>
              <a:t>experience </a:t>
            </a:r>
            <a:r>
              <a:rPr lang="en-US" dirty="0" smtClean="0">
                <a:solidFill>
                  <a:srgbClr val="000000"/>
                </a:solidFill>
                <a:latin typeface="Arial" panose="020B0604020202020204" pitchFamily="34" charset="0"/>
                <a:ea typeface="宋体" charset="-122"/>
                <a:cs typeface="Arial" panose="020B0604020202020204" pitchFamily="34" charset="0"/>
              </a:rPr>
              <a:t>– </a:t>
            </a:r>
            <a:r>
              <a:rPr lang="en-US" b="1" dirty="0" smtClean="0">
                <a:solidFill>
                  <a:srgbClr val="0093FF"/>
                </a:solidFill>
                <a:latin typeface="Arial" panose="020B0604020202020204" pitchFamily="34" charset="0"/>
                <a:ea typeface="宋体" charset="-122"/>
                <a:cs typeface="Arial" panose="020B0604020202020204" pitchFamily="34" charset="0"/>
              </a:rPr>
              <a:t>Stable Operations</a:t>
            </a:r>
            <a:r>
              <a:rPr lang="en-US" dirty="0" smtClean="0">
                <a:latin typeface="Arial" panose="020B0604020202020204" pitchFamily="34" charset="0"/>
                <a:ea typeface="宋体" charset="-122"/>
                <a:cs typeface="Arial" panose="020B0604020202020204" pitchFamily="34" charset="0"/>
              </a:rPr>
              <a:t> from </a:t>
            </a:r>
            <a:r>
              <a:rPr lang="en-US" b="1" dirty="0" smtClean="0">
                <a:solidFill>
                  <a:srgbClr val="0093FF"/>
                </a:solidFill>
                <a:latin typeface="Arial" panose="020B0604020202020204" pitchFamily="34" charset="0"/>
                <a:ea typeface="宋体" charset="-122"/>
                <a:cs typeface="Arial" panose="020B0604020202020204" pitchFamily="34" charset="0"/>
              </a:rPr>
              <a:t>Day 1</a:t>
            </a:r>
            <a:endParaRPr lang="en-US" b="1" dirty="0">
              <a:solidFill>
                <a:srgbClr val="0093FF"/>
              </a:solidFill>
              <a:latin typeface="Arial" panose="020B0604020202020204" pitchFamily="34" charset="0"/>
              <a:ea typeface="宋体" charset="-122"/>
              <a:cs typeface="Arial" panose="020B0604020202020204" pitchFamily="34" charset="0"/>
            </a:endParaRPr>
          </a:p>
        </p:txBody>
      </p:sp>
      <p:pic>
        <p:nvPicPr>
          <p:cNvPr id="108" name="Picture 7" descr="\\172.16.2.131\Utilities\Business\Leadership\Bid Management\14. Icons for PPTs\icons\Cost cutting_blue.png"/>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90955" y="5301485"/>
            <a:ext cx="389051" cy="39923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08"/>
          <p:cNvPicPr>
            <a:picLocks noChangeAspect="1"/>
          </p:cNvPicPr>
          <p:nvPr/>
        </p:nvPicPr>
        <p:blipFill>
          <a:blip r:embed="rId4">
            <a:clrChange>
              <a:clrFrom>
                <a:srgbClr val="FFFFFF"/>
              </a:clrFrom>
              <a:clrTo>
                <a:srgbClr val="FFFFFF">
                  <a:alpha val="0"/>
                </a:srgbClr>
              </a:clrTo>
            </a:clrChange>
            <a:biLevel thresh="7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68910" y="3336757"/>
            <a:ext cx="378549" cy="378549"/>
          </a:xfrm>
          <a:prstGeom prst="rect">
            <a:avLst/>
          </a:prstGeom>
        </p:spPr>
      </p:pic>
      <p:sp>
        <p:nvSpPr>
          <p:cNvPr id="110" name="Rectangle 109"/>
          <p:cNvSpPr/>
          <p:nvPr/>
        </p:nvSpPr>
        <p:spPr>
          <a:xfrm>
            <a:off x="995922" y="2304969"/>
            <a:ext cx="10879112" cy="369332"/>
          </a:xfrm>
          <a:prstGeom prst="rect">
            <a:avLst/>
          </a:prstGeom>
        </p:spPr>
        <p:txBody>
          <a:bodyPr wrap="square">
            <a:spAutoFit/>
          </a:bodyPr>
          <a:lstStyle/>
          <a:p>
            <a:pPr defTabSz="912813">
              <a:spcBef>
                <a:spcPts val="300"/>
              </a:spcBef>
              <a:spcAft>
                <a:spcPts val="300"/>
              </a:spcAft>
              <a:buClr>
                <a:srgbClr val="000000"/>
              </a:buClr>
              <a:defRPr/>
            </a:pPr>
            <a:r>
              <a:rPr lang="en-US" b="1" dirty="0" smtClean="0">
                <a:solidFill>
                  <a:srgbClr val="0093FF"/>
                </a:solidFill>
                <a:latin typeface="Arial" panose="020B0604020202020204" pitchFamily="34" charset="0"/>
                <a:ea typeface="宋体" charset="-122"/>
                <a:cs typeface="Arial" panose="020B0604020202020204" pitchFamily="34" charset="0"/>
              </a:rPr>
              <a:t>Robust </a:t>
            </a:r>
            <a:r>
              <a:rPr lang="en-US" b="1" dirty="0">
                <a:solidFill>
                  <a:srgbClr val="0093FF"/>
                </a:solidFill>
                <a:latin typeface="Arial" panose="020B0604020202020204" pitchFamily="34" charset="0"/>
                <a:ea typeface="宋体" charset="-122"/>
                <a:cs typeface="Arial" panose="020B0604020202020204" pitchFamily="34" charset="0"/>
              </a:rPr>
              <a:t>governance </a:t>
            </a:r>
            <a:r>
              <a:rPr lang="en-US" dirty="0">
                <a:solidFill>
                  <a:srgbClr val="000000"/>
                </a:solidFill>
                <a:latin typeface="Arial" panose="020B0604020202020204" pitchFamily="34" charset="0"/>
                <a:ea typeface="宋体" charset="-122"/>
                <a:cs typeface="Arial" panose="020B0604020202020204" pitchFamily="34" charset="0"/>
              </a:rPr>
              <a:t>and</a:t>
            </a:r>
            <a:r>
              <a:rPr lang="en-US" dirty="0">
                <a:solidFill>
                  <a:srgbClr val="0093FF"/>
                </a:solidFill>
                <a:latin typeface="Arial" panose="020B0604020202020204" pitchFamily="34" charset="0"/>
                <a:ea typeface="宋体" charset="-122"/>
                <a:cs typeface="Arial" panose="020B0604020202020204" pitchFamily="34" charset="0"/>
              </a:rPr>
              <a:t> </a:t>
            </a:r>
            <a:r>
              <a:rPr lang="en-US" b="1" dirty="0">
                <a:solidFill>
                  <a:srgbClr val="0093FF"/>
                </a:solidFill>
                <a:latin typeface="Arial" panose="020B0604020202020204" pitchFamily="34" charset="0"/>
                <a:ea typeface="宋体" charset="-122"/>
                <a:cs typeface="Arial" panose="020B0604020202020204" pitchFamily="34" charset="0"/>
              </a:rPr>
              <a:t>communication </a:t>
            </a:r>
            <a:r>
              <a:rPr lang="en-US" dirty="0" smtClean="0">
                <a:solidFill>
                  <a:srgbClr val="000000"/>
                </a:solidFill>
                <a:latin typeface="Arial" panose="020B0604020202020204" pitchFamily="34" charset="0"/>
                <a:ea typeface="宋体" charset="-122"/>
                <a:cs typeface="Arial" panose="020B0604020202020204" pitchFamily="34" charset="0"/>
              </a:rPr>
              <a:t>strategy – </a:t>
            </a:r>
            <a:r>
              <a:rPr lang="en-US" b="1" dirty="0">
                <a:solidFill>
                  <a:srgbClr val="0093FF"/>
                </a:solidFill>
                <a:latin typeface="Arial" panose="020B0604020202020204" pitchFamily="34" charset="0"/>
                <a:ea typeface="宋体" charset="-122"/>
                <a:cs typeface="Arial" panose="020B0604020202020204" pitchFamily="34" charset="0"/>
              </a:rPr>
              <a:t>‘No-surprise’ </a:t>
            </a:r>
            <a:r>
              <a:rPr lang="en-US" b="1" dirty="0" smtClean="0">
                <a:solidFill>
                  <a:srgbClr val="0093FF"/>
                </a:solidFill>
                <a:latin typeface="Arial" panose="020B0604020202020204" pitchFamily="34" charset="0"/>
                <a:ea typeface="宋体" charset="-122"/>
                <a:cs typeface="Arial" panose="020B0604020202020204" pitchFamily="34" charset="0"/>
              </a:rPr>
              <a:t>transition’ </a:t>
            </a:r>
            <a:endParaRPr lang="en-US" b="1" dirty="0">
              <a:solidFill>
                <a:srgbClr val="0093FF"/>
              </a:solidFill>
              <a:latin typeface="Arial" panose="020B0604020202020204" pitchFamily="34" charset="0"/>
              <a:ea typeface="宋体" charset="-122"/>
              <a:cs typeface="Arial" panose="020B0604020202020204" pitchFamily="34" charset="0"/>
            </a:endParaRPr>
          </a:p>
        </p:txBody>
      </p:sp>
      <p:sp>
        <p:nvSpPr>
          <p:cNvPr id="111" name="Rectangle 110"/>
          <p:cNvSpPr/>
          <p:nvPr/>
        </p:nvSpPr>
        <p:spPr>
          <a:xfrm>
            <a:off x="995922" y="3295199"/>
            <a:ext cx="10879112" cy="369332"/>
          </a:xfrm>
          <a:prstGeom prst="rect">
            <a:avLst/>
          </a:prstGeom>
        </p:spPr>
        <p:txBody>
          <a:bodyPr wrap="square">
            <a:spAutoFit/>
          </a:bodyPr>
          <a:lstStyle/>
          <a:p>
            <a:pPr defTabSz="912813">
              <a:spcBef>
                <a:spcPts val="300"/>
              </a:spcBef>
              <a:spcAft>
                <a:spcPts val="300"/>
              </a:spcAft>
              <a:buClr>
                <a:srgbClr val="000000"/>
              </a:buClr>
              <a:defRPr/>
            </a:pPr>
            <a:r>
              <a:rPr lang="en-US" dirty="0">
                <a:solidFill>
                  <a:srgbClr val="000000"/>
                </a:solidFill>
                <a:latin typeface="Arial" panose="020B0604020202020204" pitchFamily="34" charset="0"/>
                <a:ea typeface="宋体" charset="-122"/>
                <a:cs typeface="Arial" panose="020B0604020202020204" pitchFamily="34" charset="0"/>
              </a:rPr>
              <a:t>Design &amp; implement </a:t>
            </a:r>
            <a:r>
              <a:rPr lang="en-US" b="1" dirty="0" smtClean="0">
                <a:solidFill>
                  <a:srgbClr val="0093FF"/>
                </a:solidFill>
                <a:latin typeface="Arial" panose="020B0604020202020204" pitchFamily="34" charset="0"/>
                <a:ea typeface="宋体" charset="-122"/>
                <a:cs typeface="Arial" panose="020B0604020202020204" pitchFamily="34" charset="0"/>
              </a:rPr>
              <a:t>transparent service levels </a:t>
            </a:r>
            <a:r>
              <a:rPr lang="en-US" dirty="0">
                <a:solidFill>
                  <a:srgbClr val="000000"/>
                </a:solidFill>
                <a:latin typeface="Arial" panose="020B0604020202020204" pitchFamily="34" charset="0"/>
                <a:ea typeface="宋体" charset="-122"/>
                <a:cs typeface="Arial" panose="020B0604020202020204" pitchFamily="34" charset="0"/>
              </a:rPr>
              <a:t>which provide accurate process </a:t>
            </a:r>
            <a:r>
              <a:rPr lang="en-US" dirty="0" smtClean="0">
                <a:solidFill>
                  <a:srgbClr val="000000"/>
                </a:solidFill>
                <a:latin typeface="Arial" panose="020B0604020202020204" pitchFamily="34" charset="0"/>
                <a:ea typeface="宋体" charset="-122"/>
                <a:cs typeface="Arial" panose="020B0604020202020204" pitchFamily="34" charset="0"/>
              </a:rPr>
              <a:t>health to XPO   </a:t>
            </a:r>
            <a:endParaRPr lang="en-US" dirty="0">
              <a:solidFill>
                <a:srgbClr val="000000"/>
              </a:solidFill>
              <a:latin typeface="Arial" panose="020B0604020202020204" pitchFamily="34" charset="0"/>
              <a:ea typeface="宋体" charset="-122"/>
              <a:cs typeface="Arial" panose="020B0604020202020204" pitchFamily="34" charset="0"/>
            </a:endParaRPr>
          </a:p>
        </p:txBody>
      </p:sp>
      <p:sp>
        <p:nvSpPr>
          <p:cNvPr id="112" name="Rectangle 111"/>
          <p:cNvSpPr/>
          <p:nvPr/>
        </p:nvSpPr>
        <p:spPr>
          <a:xfrm>
            <a:off x="995921" y="4336160"/>
            <a:ext cx="10879113" cy="369332"/>
          </a:xfrm>
          <a:prstGeom prst="rect">
            <a:avLst/>
          </a:prstGeom>
        </p:spPr>
        <p:txBody>
          <a:bodyPr wrap="square">
            <a:spAutoFit/>
          </a:bodyPr>
          <a:lstStyle/>
          <a:p>
            <a:pPr defTabSz="912813">
              <a:spcBef>
                <a:spcPts val="300"/>
              </a:spcBef>
              <a:spcAft>
                <a:spcPts val="300"/>
              </a:spcAft>
              <a:buClr>
                <a:srgbClr val="000000"/>
              </a:buClr>
              <a:defRPr/>
            </a:pPr>
            <a:r>
              <a:rPr lang="en-US" b="1" dirty="0">
                <a:solidFill>
                  <a:srgbClr val="0093FF"/>
                </a:solidFill>
                <a:latin typeface="Arial" panose="020B0604020202020204" pitchFamily="34" charset="0"/>
                <a:ea typeface="宋体" charset="-122"/>
                <a:cs typeface="Arial" panose="020B0604020202020204" pitchFamily="34" charset="0"/>
              </a:rPr>
              <a:t>Minimize</a:t>
            </a:r>
            <a:r>
              <a:rPr lang="en-US" dirty="0" smtClean="0">
                <a:solidFill>
                  <a:srgbClr val="000000"/>
                </a:solidFill>
                <a:latin typeface="Arial" panose="020B0604020202020204" pitchFamily="34" charset="0"/>
                <a:ea typeface="宋体" charset="-122"/>
                <a:cs typeface="Arial" panose="020B0604020202020204" pitchFamily="34" charset="0"/>
              </a:rPr>
              <a:t> heavy upfront and dual staffing cost for XPO </a:t>
            </a:r>
            <a:endParaRPr lang="en-US" b="1" dirty="0">
              <a:solidFill>
                <a:srgbClr val="0093FF"/>
              </a:solidFill>
              <a:latin typeface="Arial" panose="020B0604020202020204" pitchFamily="34" charset="0"/>
              <a:ea typeface="宋体" charset="-122"/>
              <a:cs typeface="Arial" panose="020B0604020202020204" pitchFamily="34" charset="0"/>
            </a:endParaRPr>
          </a:p>
        </p:txBody>
      </p:sp>
      <p:pic>
        <p:nvPicPr>
          <p:cNvPr id="113" name="Picture 112"/>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503781" y="2279977"/>
            <a:ext cx="508806" cy="511648"/>
          </a:xfrm>
          <a:prstGeom prst="rect">
            <a:avLst/>
          </a:prstGeom>
        </p:spPr>
      </p:pic>
      <p:pic>
        <p:nvPicPr>
          <p:cNvPr id="114" name="Picture 113"/>
          <p:cNvPicPr>
            <a:picLocks noChangeAspect="1"/>
          </p:cNvPicPr>
          <p:nvPr/>
        </p:nvPicPr>
        <p:blipFill>
          <a:blip r:embed="rId7">
            <a:biLevel thresh="75000"/>
            <a:extLst>
              <a:ext uri="{28A0092B-C50C-407E-A947-70E740481C1C}">
                <a14:useLocalDpi xmlns:a14="http://schemas.microsoft.com/office/drawing/2010/main" val="0"/>
              </a:ext>
            </a:extLst>
          </a:blip>
          <a:stretch>
            <a:fillRect/>
          </a:stretch>
        </p:blipFill>
        <p:spPr>
          <a:xfrm>
            <a:off x="529090" y="4351967"/>
            <a:ext cx="447059" cy="430051"/>
          </a:xfrm>
          <a:prstGeom prst="rect">
            <a:avLst/>
          </a:prstGeom>
        </p:spPr>
      </p:pic>
      <p:pic>
        <p:nvPicPr>
          <p:cNvPr id="115" name="Picture 114"/>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526876" y="1357966"/>
            <a:ext cx="517208" cy="414791"/>
          </a:xfrm>
          <a:prstGeom prst="rect">
            <a:avLst/>
          </a:prstGeom>
        </p:spPr>
      </p:pic>
      <p:sp>
        <p:nvSpPr>
          <p:cNvPr id="116" name="Rectangle 115"/>
          <p:cNvSpPr/>
          <p:nvPr/>
        </p:nvSpPr>
        <p:spPr>
          <a:xfrm>
            <a:off x="995922" y="5362603"/>
            <a:ext cx="10879112" cy="369332"/>
          </a:xfrm>
          <a:prstGeom prst="rect">
            <a:avLst/>
          </a:prstGeom>
        </p:spPr>
        <p:txBody>
          <a:bodyPr wrap="square">
            <a:spAutoFit/>
          </a:bodyPr>
          <a:lstStyle/>
          <a:p>
            <a:pPr defTabSz="912813">
              <a:spcBef>
                <a:spcPts val="300"/>
              </a:spcBef>
              <a:spcAft>
                <a:spcPts val="300"/>
              </a:spcAft>
              <a:buClr>
                <a:srgbClr val="000000"/>
              </a:buClr>
              <a:defRPr/>
            </a:pPr>
            <a:r>
              <a:rPr lang="en-GB" dirty="0" smtClean="0"/>
              <a:t>Pro active risk management with key focus on </a:t>
            </a:r>
            <a:r>
              <a:rPr lang="en-GB" b="1" dirty="0">
                <a:solidFill>
                  <a:srgbClr val="0093FF"/>
                </a:solidFill>
                <a:latin typeface="Arial" panose="020B0604020202020204" pitchFamily="34" charset="0"/>
                <a:ea typeface="宋体" charset="-122"/>
                <a:cs typeface="Arial" panose="020B0604020202020204" pitchFamily="34" charset="0"/>
              </a:rPr>
              <a:t>Incumbent related </a:t>
            </a:r>
            <a:r>
              <a:rPr lang="en-GB" b="1" dirty="0" smtClean="0">
                <a:solidFill>
                  <a:srgbClr val="0093FF"/>
                </a:solidFill>
                <a:latin typeface="Arial" panose="020B0604020202020204" pitchFamily="34" charset="0"/>
                <a:ea typeface="宋体" charset="-122"/>
                <a:cs typeface="Arial" panose="020B0604020202020204" pitchFamily="34" charset="0"/>
              </a:rPr>
              <a:t>risks to delivery  </a:t>
            </a:r>
            <a:endParaRPr lang="en-US" b="1" dirty="0">
              <a:solidFill>
                <a:srgbClr val="0093FF"/>
              </a:solidFill>
              <a:latin typeface="Arial" panose="020B0604020202020204" pitchFamily="34" charset="0"/>
              <a:ea typeface="宋体" charset="-122"/>
              <a:cs typeface="Arial" panose="020B0604020202020204" pitchFamily="34" charset="0"/>
            </a:endParaRPr>
          </a:p>
        </p:txBody>
      </p:sp>
    </p:spTree>
    <p:extLst>
      <p:ext uri="{BB962C8B-B14F-4D97-AF65-F5344CB8AC3E}">
        <p14:creationId xmlns:p14="http://schemas.microsoft.com/office/powerpoint/2010/main" val="3942168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41"/>
          <p:cNvGraphicFramePr>
            <a:graphicFrameLocks noGrp="1"/>
          </p:cNvGraphicFramePr>
          <p:nvPr>
            <p:extLst/>
          </p:nvPr>
        </p:nvGraphicFramePr>
        <p:xfrm>
          <a:off x="1412138" y="799864"/>
          <a:ext cx="9080442" cy="3108959"/>
        </p:xfrm>
        <a:graphic>
          <a:graphicData uri="http://schemas.openxmlformats.org/drawingml/2006/table">
            <a:tbl>
              <a:tblPr firstRow="1" bandRow="1">
                <a:tableStyleId>{5C22544A-7EE6-4342-B048-85BDC9FD1C3A}</a:tableStyleId>
              </a:tblPr>
              <a:tblGrid>
                <a:gridCol w="648603">
                  <a:extLst>
                    <a:ext uri="{9D8B030D-6E8A-4147-A177-3AD203B41FA5}">
                      <a16:colId xmlns:a16="http://schemas.microsoft.com/office/drawing/2014/main" val="112821563"/>
                    </a:ext>
                  </a:extLst>
                </a:gridCol>
                <a:gridCol w="648603">
                  <a:extLst>
                    <a:ext uri="{9D8B030D-6E8A-4147-A177-3AD203B41FA5}">
                      <a16:colId xmlns:a16="http://schemas.microsoft.com/office/drawing/2014/main" val="380244999"/>
                    </a:ext>
                  </a:extLst>
                </a:gridCol>
                <a:gridCol w="648603">
                  <a:extLst>
                    <a:ext uri="{9D8B030D-6E8A-4147-A177-3AD203B41FA5}">
                      <a16:colId xmlns:a16="http://schemas.microsoft.com/office/drawing/2014/main" val="846481755"/>
                    </a:ext>
                  </a:extLst>
                </a:gridCol>
                <a:gridCol w="648603">
                  <a:extLst>
                    <a:ext uri="{9D8B030D-6E8A-4147-A177-3AD203B41FA5}">
                      <a16:colId xmlns:a16="http://schemas.microsoft.com/office/drawing/2014/main" val="3565093240"/>
                    </a:ext>
                  </a:extLst>
                </a:gridCol>
                <a:gridCol w="648603">
                  <a:extLst>
                    <a:ext uri="{9D8B030D-6E8A-4147-A177-3AD203B41FA5}">
                      <a16:colId xmlns:a16="http://schemas.microsoft.com/office/drawing/2014/main" val="1414189697"/>
                    </a:ext>
                  </a:extLst>
                </a:gridCol>
                <a:gridCol w="648603">
                  <a:extLst>
                    <a:ext uri="{9D8B030D-6E8A-4147-A177-3AD203B41FA5}">
                      <a16:colId xmlns:a16="http://schemas.microsoft.com/office/drawing/2014/main" val="3639160839"/>
                    </a:ext>
                  </a:extLst>
                </a:gridCol>
                <a:gridCol w="648603">
                  <a:extLst>
                    <a:ext uri="{9D8B030D-6E8A-4147-A177-3AD203B41FA5}">
                      <a16:colId xmlns:a16="http://schemas.microsoft.com/office/drawing/2014/main" val="58923567"/>
                    </a:ext>
                  </a:extLst>
                </a:gridCol>
                <a:gridCol w="648603">
                  <a:extLst>
                    <a:ext uri="{9D8B030D-6E8A-4147-A177-3AD203B41FA5}">
                      <a16:colId xmlns:a16="http://schemas.microsoft.com/office/drawing/2014/main" val="2100204096"/>
                    </a:ext>
                  </a:extLst>
                </a:gridCol>
                <a:gridCol w="648603">
                  <a:extLst>
                    <a:ext uri="{9D8B030D-6E8A-4147-A177-3AD203B41FA5}">
                      <a16:colId xmlns:a16="http://schemas.microsoft.com/office/drawing/2014/main" val="2977078880"/>
                    </a:ext>
                  </a:extLst>
                </a:gridCol>
                <a:gridCol w="648603">
                  <a:extLst>
                    <a:ext uri="{9D8B030D-6E8A-4147-A177-3AD203B41FA5}">
                      <a16:colId xmlns:a16="http://schemas.microsoft.com/office/drawing/2014/main" val="528058990"/>
                    </a:ext>
                  </a:extLst>
                </a:gridCol>
                <a:gridCol w="648603">
                  <a:extLst>
                    <a:ext uri="{9D8B030D-6E8A-4147-A177-3AD203B41FA5}">
                      <a16:colId xmlns:a16="http://schemas.microsoft.com/office/drawing/2014/main" val="1167320550"/>
                    </a:ext>
                  </a:extLst>
                </a:gridCol>
                <a:gridCol w="648603">
                  <a:extLst>
                    <a:ext uri="{9D8B030D-6E8A-4147-A177-3AD203B41FA5}">
                      <a16:colId xmlns:a16="http://schemas.microsoft.com/office/drawing/2014/main" val="1523986551"/>
                    </a:ext>
                  </a:extLst>
                </a:gridCol>
                <a:gridCol w="648603">
                  <a:extLst>
                    <a:ext uri="{9D8B030D-6E8A-4147-A177-3AD203B41FA5}">
                      <a16:colId xmlns:a16="http://schemas.microsoft.com/office/drawing/2014/main" val="3163310581"/>
                    </a:ext>
                  </a:extLst>
                </a:gridCol>
                <a:gridCol w="648603">
                  <a:extLst>
                    <a:ext uri="{9D8B030D-6E8A-4147-A177-3AD203B41FA5}">
                      <a16:colId xmlns:a16="http://schemas.microsoft.com/office/drawing/2014/main" val="4222148843"/>
                    </a:ext>
                  </a:extLst>
                </a:gridCol>
              </a:tblGrid>
              <a:tr h="307120">
                <a:tc>
                  <a:txBody>
                    <a:bodyPr/>
                    <a:lstStyle/>
                    <a:p>
                      <a:pPr algn="ctr" fontAlgn="ctr"/>
                      <a:r>
                        <a:rPr lang="en-US" sz="1000" b="1" kern="1200" dirty="0" smtClean="0">
                          <a:solidFill>
                            <a:schemeClr val="tx1">
                              <a:lumMod val="75000"/>
                              <a:lumOff val="25000"/>
                            </a:schemeClr>
                          </a:solidFill>
                          <a:latin typeface="+mn-lt"/>
                          <a:ea typeface="+mn-ea"/>
                          <a:cs typeface="+mn-cs"/>
                        </a:rPr>
                        <a:t>Sep 2021</a:t>
                      </a:r>
                      <a:endParaRPr lang="en-US" sz="1000" b="1" kern="1200" dirty="0">
                        <a:solidFill>
                          <a:schemeClr val="tx1">
                            <a:lumMod val="75000"/>
                            <a:lumOff val="25000"/>
                          </a:schemeClr>
                        </a:solidFill>
                        <a:latin typeface="+mn-lt"/>
                        <a:ea typeface="+mn-ea"/>
                        <a:cs typeface="+mn-cs"/>
                      </a:endParaRPr>
                    </a:p>
                  </a:txBody>
                  <a:tcPr marL="9525" marR="9525" marT="9525" marB="0" anchor="ctr">
                    <a:lnR w="12700" cap="flat" cmpd="sng" algn="ctr">
                      <a:solidFill>
                        <a:schemeClr val="bg1">
                          <a:lumMod val="95000"/>
                        </a:schemeClr>
                      </a:solidFill>
                      <a:prstDash val="solid"/>
                      <a:round/>
                      <a:headEnd type="none" w="med" len="med"/>
                      <a:tailEnd type="none" w="med" len="med"/>
                    </a:lnR>
                    <a:solidFill>
                      <a:srgbClr val="D9D9D9"/>
                    </a:solidFill>
                  </a:tcPr>
                </a:tc>
                <a:tc gridSpan="4">
                  <a:txBody>
                    <a:bodyPr/>
                    <a:lstStyle/>
                    <a:p>
                      <a:pPr algn="ctr" fontAlgn="ctr"/>
                      <a:r>
                        <a:rPr lang="en-US" sz="1000" b="1" kern="1200" dirty="0" smtClean="0">
                          <a:solidFill>
                            <a:schemeClr val="tx1">
                              <a:lumMod val="75000"/>
                              <a:lumOff val="25000"/>
                            </a:schemeClr>
                          </a:solidFill>
                          <a:latin typeface="+mn-lt"/>
                          <a:ea typeface="+mn-ea"/>
                          <a:cs typeface="+mn-cs"/>
                        </a:rPr>
                        <a:t>Oct 2021</a:t>
                      </a:r>
                      <a:endParaRPr lang="en-US" sz="1000" b="1" kern="1200" dirty="0">
                        <a:solidFill>
                          <a:schemeClr val="tx1">
                            <a:lumMod val="75000"/>
                            <a:lumOff val="25000"/>
                          </a:schemeClr>
                        </a:solidFill>
                        <a:latin typeface="+mn-lt"/>
                        <a:ea typeface="+mn-ea"/>
                        <a:cs typeface="+mn-cs"/>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gridSpan="5">
                  <a:txBody>
                    <a:bodyPr/>
                    <a:lstStyle/>
                    <a:p>
                      <a:pPr algn="ctr" fontAlgn="ctr"/>
                      <a:r>
                        <a:rPr lang="en-US" sz="1000" b="1" kern="1200" dirty="0" smtClean="0">
                          <a:solidFill>
                            <a:schemeClr val="tx1">
                              <a:lumMod val="75000"/>
                              <a:lumOff val="25000"/>
                            </a:schemeClr>
                          </a:solidFill>
                          <a:latin typeface="+mn-lt"/>
                          <a:ea typeface="+mn-ea"/>
                          <a:cs typeface="+mn-cs"/>
                        </a:rPr>
                        <a:t>Nov 2021</a:t>
                      </a:r>
                      <a:endParaRPr lang="en-US" sz="1000" b="1" kern="1200" dirty="0">
                        <a:solidFill>
                          <a:schemeClr val="tx1">
                            <a:lumMod val="75000"/>
                            <a:lumOff val="25000"/>
                          </a:schemeClr>
                        </a:solidFill>
                        <a:latin typeface="+mn-lt"/>
                        <a:ea typeface="+mn-ea"/>
                        <a:cs typeface="+mn-cs"/>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gridSpan="4">
                  <a:txBody>
                    <a:bodyPr/>
                    <a:lstStyle/>
                    <a:p>
                      <a:pPr algn="ctr" fontAlgn="ctr"/>
                      <a:r>
                        <a:rPr lang="en-US" sz="1000" b="1" kern="1200" dirty="0" smtClean="0">
                          <a:solidFill>
                            <a:schemeClr val="tx1">
                              <a:lumMod val="75000"/>
                              <a:lumOff val="25000"/>
                            </a:schemeClr>
                          </a:solidFill>
                          <a:latin typeface="+mn-lt"/>
                          <a:ea typeface="+mn-ea"/>
                          <a:cs typeface="+mn-cs"/>
                        </a:rPr>
                        <a:t>Dec 2021</a:t>
                      </a:r>
                      <a:endParaRPr lang="en-US" sz="1000" b="1" kern="1200" dirty="0">
                        <a:solidFill>
                          <a:schemeClr val="tx1">
                            <a:lumMod val="75000"/>
                            <a:lumOff val="25000"/>
                          </a:schemeClr>
                        </a:solidFill>
                        <a:latin typeface="+mn-lt"/>
                        <a:ea typeface="+mn-ea"/>
                        <a:cs typeface="+mn-cs"/>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extLst>
                  <a:ext uri="{0D108BD9-81ED-4DB2-BD59-A6C34878D82A}">
                    <a16:rowId xmlns:a16="http://schemas.microsoft.com/office/drawing/2014/main" val="531150447"/>
                  </a:ext>
                </a:extLst>
              </a:tr>
              <a:tr h="574481">
                <a:tc>
                  <a:txBody>
                    <a:bodyPr/>
                    <a:lstStyle/>
                    <a:p>
                      <a:pPr algn="ctr" fontAlgn="ctr"/>
                      <a:r>
                        <a:rPr lang="en-US" sz="1000" b="1" kern="1200" dirty="0" smtClean="0">
                          <a:solidFill>
                            <a:schemeClr val="tx1">
                              <a:lumMod val="75000"/>
                              <a:lumOff val="25000"/>
                            </a:schemeClr>
                          </a:solidFill>
                          <a:latin typeface="+mn-lt"/>
                          <a:ea typeface="+mn-ea"/>
                          <a:cs typeface="+mn-cs"/>
                        </a:rPr>
                        <a:t>Sep – 27</a:t>
                      </a:r>
                      <a:endParaRPr lang="en-US" sz="1000" b="1" kern="1200" dirty="0">
                        <a:solidFill>
                          <a:schemeClr val="tx1">
                            <a:lumMod val="75000"/>
                            <a:lumOff val="25000"/>
                          </a:schemeClr>
                        </a:solidFill>
                        <a:latin typeface="+mn-lt"/>
                        <a:ea typeface="+mn-ea"/>
                        <a:cs typeface="+mn-cs"/>
                      </a:endParaRPr>
                    </a:p>
                  </a:txBody>
                  <a:tcPr marL="0" marR="0" marT="0" marB="0" vert="vert270" anchor="ctr">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Oct -</a:t>
                      </a:r>
                      <a:r>
                        <a:rPr lang="en-US" sz="1000" b="1" kern="1200" baseline="0" dirty="0" smtClean="0">
                          <a:solidFill>
                            <a:schemeClr val="tx1">
                              <a:lumMod val="75000"/>
                              <a:lumOff val="25000"/>
                            </a:schemeClr>
                          </a:solidFill>
                          <a:latin typeface="+mn-lt"/>
                          <a:ea typeface="+mn-ea"/>
                          <a:cs typeface="+mn-cs"/>
                        </a:rPr>
                        <a:t> 4</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Oct -11</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Oct</a:t>
                      </a:r>
                      <a:r>
                        <a:rPr lang="en-US" sz="1000" b="1" kern="1200" baseline="0" dirty="0" smtClean="0">
                          <a:solidFill>
                            <a:schemeClr val="tx1">
                              <a:lumMod val="75000"/>
                              <a:lumOff val="25000"/>
                            </a:schemeClr>
                          </a:solidFill>
                          <a:latin typeface="+mn-lt"/>
                          <a:ea typeface="+mn-ea"/>
                          <a:cs typeface="+mn-cs"/>
                        </a:rPr>
                        <a:t> – 18</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Oct – 25</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Nov – 1</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Nov –</a:t>
                      </a:r>
                      <a:r>
                        <a:rPr lang="en-US" sz="1000" b="1" kern="1200" baseline="0" dirty="0" smtClean="0">
                          <a:solidFill>
                            <a:schemeClr val="tx1">
                              <a:lumMod val="75000"/>
                              <a:lumOff val="25000"/>
                            </a:schemeClr>
                          </a:solidFill>
                          <a:latin typeface="+mn-lt"/>
                          <a:ea typeface="+mn-ea"/>
                          <a:cs typeface="+mn-cs"/>
                        </a:rPr>
                        <a:t> 8</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Nov – 15</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Nov - 22</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Nov – 29</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 6</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-13</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- 20</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- 27</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extLst>
                  <a:ext uri="{0D108BD9-81ED-4DB2-BD59-A6C34878D82A}">
                    <a16:rowId xmlns:a16="http://schemas.microsoft.com/office/drawing/2014/main" val="4053698558"/>
                  </a:ext>
                </a:extLst>
              </a:tr>
              <a:tr h="2227358">
                <a:tc>
                  <a:txBody>
                    <a:bodyPr/>
                    <a:lstStyle/>
                    <a:p>
                      <a:pPr algn="ctr"/>
                      <a:r>
                        <a:rPr lang="en-US" sz="800" dirty="0" smtClean="0">
                          <a:solidFill>
                            <a:schemeClr val="tx1">
                              <a:lumMod val="65000"/>
                              <a:lumOff val="35000"/>
                            </a:schemeClr>
                          </a:solidFill>
                        </a:rPr>
                        <a:t>W1</a:t>
                      </a:r>
                      <a:endParaRPr lang="en-US" sz="800" dirty="0">
                        <a:solidFill>
                          <a:schemeClr val="tx1">
                            <a:lumMod val="65000"/>
                            <a:lumOff val="35000"/>
                          </a:schemeClr>
                        </a:solidFill>
                      </a:endParaRPr>
                    </a:p>
                  </a:txBody>
                  <a:tcPr marL="9144" marR="9144">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W2</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W3</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W4</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W5</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W6</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W7</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W8</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W9</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W10</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W11</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W12</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W13</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kern="1200" dirty="0" smtClean="0">
                          <a:solidFill>
                            <a:schemeClr val="tx1">
                              <a:lumMod val="65000"/>
                              <a:lumOff val="35000"/>
                            </a:schemeClr>
                          </a:solidFill>
                          <a:latin typeface="+mn-lt"/>
                          <a:ea typeface="+mn-ea"/>
                          <a:cs typeface="+mn-cs"/>
                        </a:rPr>
                        <a:t>Wk14</a:t>
                      </a:r>
                      <a:endParaRPr lang="en-US" sz="800" kern="1200" dirty="0">
                        <a:solidFill>
                          <a:schemeClr val="tx1">
                            <a:lumMod val="65000"/>
                            <a:lumOff val="35000"/>
                          </a:schemeClr>
                        </a:solidFill>
                        <a:latin typeface="+mn-lt"/>
                        <a:ea typeface="+mn-ea"/>
                        <a:cs typeface="+mn-cs"/>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1943296596"/>
                  </a:ext>
                </a:extLst>
              </a:tr>
            </a:tbl>
          </a:graphicData>
        </a:graphic>
      </p:graphicFrame>
      <p:sp>
        <p:nvSpPr>
          <p:cNvPr id="4" name="Text Placeholder 3"/>
          <p:cNvSpPr>
            <a:spLocks noGrp="1"/>
          </p:cNvSpPr>
          <p:nvPr>
            <p:ph type="body" sz="quarter" idx="13"/>
          </p:nvPr>
        </p:nvSpPr>
        <p:spPr/>
        <p:txBody>
          <a:bodyPr/>
          <a:lstStyle/>
          <a:p>
            <a:r>
              <a:rPr lang="en-US" dirty="0"/>
              <a:t>Indicative High Level Transition Timeline</a:t>
            </a:r>
          </a:p>
        </p:txBody>
      </p:sp>
      <p:sp>
        <p:nvSpPr>
          <p:cNvPr id="9" name="Rectangle 8"/>
          <p:cNvSpPr/>
          <p:nvPr/>
        </p:nvSpPr>
        <p:spPr>
          <a:xfrm>
            <a:off x="145016" y="5599291"/>
            <a:ext cx="11740451" cy="1131079"/>
          </a:xfrm>
          <a:prstGeom prst="rect">
            <a:avLst/>
          </a:prstGeom>
        </p:spPr>
        <p:txBody>
          <a:bodyPr wrap="square">
            <a:spAutoFit/>
          </a:bodyPr>
          <a:lstStyle/>
          <a:p>
            <a:pPr>
              <a:lnSpc>
                <a:spcPct val="150000"/>
              </a:lnSpc>
              <a:buClr>
                <a:schemeClr val="accent3"/>
              </a:buClr>
            </a:pPr>
            <a:r>
              <a:rPr lang="en-US" sz="1200" b="1" u="sng" dirty="0" smtClean="0">
                <a:solidFill>
                  <a:schemeClr val="accent3"/>
                </a:solidFill>
              </a:rPr>
              <a:t>Key Assumptions</a:t>
            </a:r>
          </a:p>
          <a:p>
            <a:pPr marL="171450" indent="-171450">
              <a:buClr>
                <a:schemeClr val="tx1"/>
              </a:buClr>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The </a:t>
            </a:r>
            <a:r>
              <a:rPr lang="en-US" sz="1100" dirty="0">
                <a:latin typeface="Arial" panose="020B0604020202020204" pitchFamily="34" charset="0"/>
                <a:cs typeface="Arial" panose="020B0604020202020204" pitchFamily="34" charset="0"/>
              </a:rPr>
              <a:t>mentioned timelines </a:t>
            </a:r>
            <a:r>
              <a:rPr lang="en-US" sz="1100" dirty="0" smtClean="0">
                <a:latin typeface="Arial" panose="020B0604020202020204" pitchFamily="34" charset="0"/>
                <a:cs typeface="Arial" panose="020B0604020202020204" pitchFamily="34" charset="0"/>
              </a:rPr>
              <a:t>have dependencies on Incumbent &amp; XPO and </a:t>
            </a:r>
            <a:r>
              <a:rPr lang="en-US" sz="1100" dirty="0">
                <a:latin typeface="Arial" panose="020B0604020202020204" pitchFamily="34" charset="0"/>
                <a:cs typeface="Arial" panose="020B0604020202020204" pitchFamily="34" charset="0"/>
              </a:rPr>
              <a:t>may change once the solution is finalized during </a:t>
            </a:r>
            <a:r>
              <a:rPr lang="en-US" sz="1100" dirty="0" smtClean="0">
                <a:latin typeface="Arial" panose="020B0604020202020204" pitchFamily="34" charset="0"/>
                <a:cs typeface="Arial" panose="020B0604020202020204" pitchFamily="34" charset="0"/>
              </a:rPr>
              <a:t>Solution Design</a:t>
            </a:r>
          </a:p>
          <a:p>
            <a:pPr marL="171450" indent="-171450">
              <a:buClr>
                <a:schemeClr val="tx1"/>
              </a:buClr>
              <a:buFont typeface="Wingdings" panose="05000000000000000000" pitchFamily="2" charset="2"/>
              <a:buChar char="§"/>
            </a:pPr>
            <a:r>
              <a:rPr lang="en-US" sz="1100" dirty="0"/>
              <a:t>Process volume backlogs will have to be assessed during solution design and may lead to an impact on timeline, resourcing etc. This will be jointly agreed between EXL and XPO </a:t>
            </a:r>
            <a:r>
              <a:rPr lang="en-US" sz="1100" dirty="0" smtClean="0">
                <a:latin typeface="Arial" panose="020B0604020202020204" pitchFamily="34" charset="0"/>
                <a:cs typeface="Arial" panose="020B0604020202020204" pitchFamily="34" charset="0"/>
              </a:rPr>
              <a:t> </a:t>
            </a:r>
          </a:p>
          <a:p>
            <a:pPr marL="171450" indent="-171450">
              <a:buClr>
                <a:schemeClr val="tx1"/>
              </a:buClr>
              <a:buFont typeface="Wingdings" panose="05000000000000000000" pitchFamily="2" charset="2"/>
              <a:buChar char="§"/>
            </a:pPr>
            <a:r>
              <a:rPr lang="en-US" sz="1100" dirty="0" smtClean="0">
                <a:solidFill>
                  <a:srgbClr val="000000"/>
                </a:solidFill>
              </a:rPr>
              <a:t>EXL to actively start seeding, gathering profiles in Sep’21 to enable timely onboarding </a:t>
            </a:r>
            <a:endParaRPr lang="en-US" sz="1100" dirty="0">
              <a:solidFill>
                <a:srgbClr val="000000"/>
              </a:solidFill>
            </a:endParaRPr>
          </a:p>
          <a:p>
            <a:pPr marL="171450" indent="-171450">
              <a:lnSpc>
                <a:spcPct val="150000"/>
              </a:lnSpc>
              <a:buClr>
                <a:schemeClr val="tx1"/>
              </a:buClr>
              <a:buFont typeface="Wingdings" panose="05000000000000000000" pitchFamily="2" charset="2"/>
              <a:buChar char="§"/>
            </a:pPr>
            <a:endParaRPr lang="en-US" sz="1100" dirty="0" smtClean="0">
              <a:latin typeface="Arial" panose="020B0604020202020204" pitchFamily="34" charset="0"/>
              <a:cs typeface="Arial" panose="020B0604020202020204" pitchFamily="34" charset="0"/>
            </a:endParaRPr>
          </a:p>
        </p:txBody>
      </p:sp>
      <p:sp>
        <p:nvSpPr>
          <p:cNvPr id="43" name="Rectangle 40" descr="Apr 1 '19 - Apr 26 '19"/>
          <p:cNvSpPr>
            <a:spLocks noChangeArrowheads="1"/>
          </p:cNvSpPr>
          <p:nvPr/>
        </p:nvSpPr>
        <p:spPr bwMode="auto">
          <a:xfrm>
            <a:off x="1624674" y="2425801"/>
            <a:ext cx="2560320" cy="182880"/>
          </a:xfrm>
          <a:prstGeom prst="rect">
            <a:avLst/>
          </a:prstGeom>
          <a:solidFill>
            <a:schemeClr val="bg1">
              <a:lumMod val="65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4 weeks</a:t>
            </a:r>
            <a:endParaRPr lang="en-US" sz="1050" dirty="0">
              <a:solidFill>
                <a:schemeClr val="bg1"/>
              </a:solidFill>
            </a:endParaRPr>
          </a:p>
        </p:txBody>
      </p:sp>
      <p:sp>
        <p:nvSpPr>
          <p:cNvPr id="52" name="Rectangle 38" descr="Apr 1 '19 - May 31 '19"/>
          <p:cNvSpPr>
            <a:spLocks noChangeArrowheads="1"/>
          </p:cNvSpPr>
          <p:nvPr/>
        </p:nvSpPr>
        <p:spPr bwMode="auto">
          <a:xfrm>
            <a:off x="1610850" y="2821211"/>
            <a:ext cx="3474720" cy="182880"/>
          </a:xfrm>
          <a:prstGeom prst="rect">
            <a:avLst/>
          </a:prstGeom>
          <a:solidFill>
            <a:schemeClr val="bg1">
              <a:lumMod val="65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5 weeks</a:t>
            </a:r>
            <a:endParaRPr lang="en-US" sz="1050" dirty="0">
              <a:solidFill>
                <a:schemeClr val="bg1"/>
              </a:solidFill>
            </a:endParaRPr>
          </a:p>
        </p:txBody>
      </p:sp>
      <p:sp>
        <p:nvSpPr>
          <p:cNvPr id="54" name="Rectangle 35" descr="Jun 10 '19 - Aug 16 '19"/>
          <p:cNvSpPr>
            <a:spLocks noChangeArrowheads="1"/>
          </p:cNvSpPr>
          <p:nvPr/>
        </p:nvSpPr>
        <p:spPr bwMode="auto">
          <a:xfrm>
            <a:off x="2726522" y="3093326"/>
            <a:ext cx="2140085" cy="182880"/>
          </a:xfrm>
          <a:prstGeom prst="rect">
            <a:avLst/>
          </a:prstGeom>
          <a:solidFill>
            <a:srgbClr val="80E5EA"/>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3 Weeks</a:t>
            </a:r>
            <a:endParaRPr lang="en-US" sz="1050" dirty="0">
              <a:solidFill>
                <a:schemeClr val="bg1"/>
              </a:solidFill>
            </a:endParaRPr>
          </a:p>
        </p:txBody>
      </p:sp>
      <p:sp>
        <p:nvSpPr>
          <p:cNvPr id="55" name="Rectangle 31" descr="Aug 19 '19 - Sep 13 '19"/>
          <p:cNvSpPr>
            <a:spLocks noChangeArrowheads="1"/>
          </p:cNvSpPr>
          <p:nvPr/>
        </p:nvSpPr>
        <p:spPr bwMode="auto">
          <a:xfrm>
            <a:off x="3828061" y="3361488"/>
            <a:ext cx="1409931" cy="182880"/>
          </a:xfrm>
          <a:prstGeom prst="rect">
            <a:avLst/>
          </a:prstGeom>
          <a:solidFill>
            <a:srgbClr val="FFD966"/>
          </a:solidFill>
          <a:ln>
            <a:noFill/>
          </a:ln>
          <a:extLst/>
        </p:spPr>
        <p:txBody>
          <a:bodyPr vert="horz" wrap="square" lIns="95250" tIns="9525" rIns="9525" bIns="9525" numCol="1" anchor="ctr" anchorCtr="0" compatLnSpc="1">
            <a:prstTxWarp prst="textNoShape">
              <a:avLst/>
            </a:prstTxWarp>
          </a:bodyPr>
          <a:lstStyle/>
          <a:p>
            <a:pPr algn="ctr"/>
            <a:r>
              <a:rPr lang="en-US" sz="1050" dirty="0">
                <a:solidFill>
                  <a:schemeClr val="bg1"/>
                </a:solidFill>
              </a:rPr>
              <a:t>2</a:t>
            </a:r>
            <a:r>
              <a:rPr lang="en-US" sz="1050" dirty="0" smtClean="0">
                <a:solidFill>
                  <a:schemeClr val="bg1"/>
                </a:solidFill>
              </a:rPr>
              <a:t> weeks</a:t>
            </a:r>
            <a:endParaRPr lang="en-US" sz="1050" dirty="0">
              <a:solidFill>
                <a:schemeClr val="bg1"/>
              </a:solidFill>
            </a:endParaRPr>
          </a:p>
        </p:txBody>
      </p:sp>
      <p:sp>
        <p:nvSpPr>
          <p:cNvPr id="56" name="Rectangle 55"/>
          <p:cNvSpPr/>
          <p:nvPr/>
        </p:nvSpPr>
        <p:spPr>
          <a:xfrm>
            <a:off x="262187" y="2030425"/>
            <a:ext cx="1092356" cy="1513553"/>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t>Project Activities</a:t>
            </a:r>
          </a:p>
        </p:txBody>
      </p:sp>
      <p:sp>
        <p:nvSpPr>
          <p:cNvPr id="58" name="5-Point Star 57"/>
          <p:cNvSpPr/>
          <p:nvPr/>
        </p:nvSpPr>
        <p:spPr>
          <a:xfrm>
            <a:off x="1468491" y="1967351"/>
            <a:ext cx="182880" cy="182880"/>
          </a:xfrm>
          <a:prstGeom prst="star5">
            <a:avLst/>
          </a:prstGeom>
          <a:solidFill>
            <a:srgbClr val="92D050"/>
          </a:solidFill>
          <a:ln w="25400" cap="flat" cmpd="sng" algn="ctr">
            <a:solidFill>
              <a:srgbClr val="F78C34">
                <a:shade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endParaRPr lang="en-US" sz="1600" kern="0" dirty="0">
              <a:solidFill>
                <a:srgbClr val="FFFFFF"/>
              </a:solidFill>
            </a:endParaRPr>
          </a:p>
        </p:txBody>
      </p:sp>
      <p:sp>
        <p:nvSpPr>
          <p:cNvPr id="59" name="TextBox 26"/>
          <p:cNvSpPr txBox="1"/>
          <p:nvPr/>
        </p:nvSpPr>
        <p:spPr>
          <a:xfrm>
            <a:off x="3389634" y="2143299"/>
            <a:ext cx="1447800" cy="25391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dirty="0" smtClean="0">
                <a:solidFill>
                  <a:srgbClr val="424242"/>
                </a:solidFill>
              </a:rPr>
              <a:t>Solution Validation </a:t>
            </a:r>
            <a:endParaRPr lang="en-US" sz="1050" b="1" dirty="0">
              <a:solidFill>
                <a:srgbClr val="424242"/>
              </a:solidFill>
            </a:endParaRPr>
          </a:p>
        </p:txBody>
      </p:sp>
      <p:sp>
        <p:nvSpPr>
          <p:cNvPr id="60" name="TextBox 26"/>
          <p:cNvSpPr txBox="1"/>
          <p:nvPr/>
        </p:nvSpPr>
        <p:spPr>
          <a:xfrm>
            <a:off x="4188532" y="2395489"/>
            <a:ext cx="1097280" cy="25391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dirty="0" smtClean="0">
                <a:solidFill>
                  <a:srgbClr val="424242"/>
                </a:solidFill>
              </a:rPr>
              <a:t>SOW Sign-Off</a:t>
            </a:r>
            <a:endParaRPr lang="en-US" sz="1050" b="1" dirty="0">
              <a:solidFill>
                <a:srgbClr val="424242"/>
              </a:solidFill>
            </a:endParaRPr>
          </a:p>
        </p:txBody>
      </p:sp>
      <p:grpSp>
        <p:nvGrpSpPr>
          <p:cNvPr id="67" name="Group 66"/>
          <p:cNvGrpSpPr/>
          <p:nvPr/>
        </p:nvGrpSpPr>
        <p:grpSpPr>
          <a:xfrm>
            <a:off x="48976" y="6472083"/>
            <a:ext cx="4727798" cy="365760"/>
            <a:chOff x="316457" y="4533494"/>
            <a:chExt cx="4727798" cy="365760"/>
          </a:xfrm>
        </p:grpSpPr>
        <p:grpSp>
          <p:nvGrpSpPr>
            <p:cNvPr id="68" name="Group 67"/>
            <p:cNvGrpSpPr/>
            <p:nvPr/>
          </p:nvGrpSpPr>
          <p:grpSpPr>
            <a:xfrm>
              <a:off x="796477" y="4593263"/>
              <a:ext cx="4247778" cy="247119"/>
              <a:chOff x="5014656" y="5401552"/>
              <a:chExt cx="4247778" cy="247119"/>
            </a:xfrm>
          </p:grpSpPr>
          <p:pic>
            <p:nvPicPr>
              <p:cNvPr id="71" name="Picture 70"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FFC000">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661827" y="5440071"/>
                <a:ext cx="311124" cy="1709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4472C4">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5014656" y="5439173"/>
                <a:ext cx="311124" cy="170979"/>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172"/>
              <p:cNvSpPr txBox="1"/>
              <p:nvPr/>
            </p:nvSpPr>
            <p:spPr>
              <a:xfrm>
                <a:off x="5247903" y="5401552"/>
                <a:ext cx="247696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en-US" sz="1000" kern="0" dirty="0" smtClean="0">
                    <a:solidFill>
                      <a:srgbClr val="000000"/>
                    </a:solidFill>
                  </a:rPr>
                  <a:t>Ramp up / Parallel Run Commencement</a:t>
                </a:r>
                <a:endParaRPr lang="en-US" sz="1000" kern="0" dirty="0">
                  <a:solidFill>
                    <a:srgbClr val="000000"/>
                  </a:solidFill>
                </a:endParaRPr>
              </a:p>
            </p:txBody>
          </p:sp>
          <p:sp>
            <p:nvSpPr>
              <p:cNvPr id="75" name="TextBox 173"/>
              <p:cNvSpPr txBox="1"/>
              <p:nvPr/>
            </p:nvSpPr>
            <p:spPr>
              <a:xfrm>
                <a:off x="7933224" y="5402450"/>
                <a:ext cx="132921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defRPr/>
                </a:pPr>
                <a:r>
                  <a:rPr lang="en-US" sz="1000" kern="0" dirty="0">
                    <a:solidFill>
                      <a:srgbClr val="000000"/>
                    </a:solidFill>
                  </a:rPr>
                  <a:t>Steady </a:t>
                </a:r>
                <a:r>
                  <a:rPr lang="en-US" sz="1000" kern="0" dirty="0" smtClean="0">
                    <a:solidFill>
                      <a:srgbClr val="000000"/>
                    </a:solidFill>
                  </a:rPr>
                  <a:t>State at EXL</a:t>
                </a:r>
                <a:endParaRPr lang="en-US" sz="1000" kern="0" dirty="0">
                  <a:solidFill>
                    <a:srgbClr val="000000"/>
                  </a:solidFill>
                </a:endParaRPr>
              </a:p>
            </p:txBody>
          </p:sp>
        </p:grpSp>
        <p:sp>
          <p:nvSpPr>
            <p:cNvPr id="70" name="Oval 69"/>
            <p:cNvSpPr/>
            <p:nvPr/>
          </p:nvSpPr>
          <p:spPr>
            <a:xfrm>
              <a:off x="316457" y="4533494"/>
              <a:ext cx="365760" cy="36576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smtClean="0">
                  <a:solidFill>
                    <a:schemeClr val="bg1"/>
                  </a:solidFill>
                </a:rPr>
                <a:t>FTE</a:t>
              </a:r>
              <a:endParaRPr lang="en-US" sz="1050" b="1" dirty="0">
                <a:solidFill>
                  <a:schemeClr val="bg1"/>
                </a:solidFill>
              </a:endParaRPr>
            </a:p>
          </p:txBody>
        </p:sp>
      </p:grpSp>
      <p:sp>
        <p:nvSpPr>
          <p:cNvPr id="86" name="TextBox 21"/>
          <p:cNvSpPr txBox="1"/>
          <p:nvPr/>
        </p:nvSpPr>
        <p:spPr>
          <a:xfrm>
            <a:off x="1798760" y="1931359"/>
            <a:ext cx="3932803" cy="253916"/>
          </a:xfrm>
          <a:prstGeom prst="rect">
            <a:avLst/>
          </a:prstGeom>
          <a:solidFill>
            <a:schemeClr val="bg1"/>
          </a:solidFill>
        </p:spPr>
        <p:txBody>
          <a:bodyPr wrap="square" rtlCol="0">
            <a:spAutoFit/>
          </a:bodyPr>
          <a:lstStyle>
            <a:defPPr>
              <a:defRPr lang="en-US"/>
            </a:defPPr>
            <a:lvl1pPr>
              <a:defRPr sz="1050">
                <a:solidFill>
                  <a:srgbClr val="424242"/>
                </a:solidFill>
              </a:defRPr>
            </a:lvl1pPr>
          </a:lstStyle>
          <a:p>
            <a:r>
              <a:rPr lang="en-US" b="1" dirty="0"/>
              <a:t>Business </a:t>
            </a:r>
            <a:r>
              <a:rPr lang="en-US" b="1" dirty="0" smtClean="0"/>
              <a:t>Award</a:t>
            </a:r>
            <a:endParaRPr lang="en-US" b="1" dirty="0"/>
          </a:p>
        </p:txBody>
      </p:sp>
      <p:sp>
        <p:nvSpPr>
          <p:cNvPr id="87" name="Rectangle 86"/>
          <p:cNvSpPr/>
          <p:nvPr/>
        </p:nvSpPr>
        <p:spPr>
          <a:xfrm>
            <a:off x="265864" y="794383"/>
            <a:ext cx="1085267" cy="1079136"/>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t>XPO AP / FA Transition </a:t>
            </a:r>
            <a:endParaRPr lang="en-US" sz="1200" b="1" dirty="0"/>
          </a:p>
        </p:txBody>
      </p:sp>
      <p:sp>
        <p:nvSpPr>
          <p:cNvPr id="88" name="TextBox 26"/>
          <p:cNvSpPr txBox="1"/>
          <p:nvPr/>
        </p:nvSpPr>
        <p:spPr>
          <a:xfrm>
            <a:off x="5063494" y="2793456"/>
            <a:ext cx="1463040" cy="25391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dirty="0" smtClean="0">
                <a:solidFill>
                  <a:srgbClr val="424242"/>
                </a:solidFill>
              </a:rPr>
              <a:t>Seeding &amp; Hiring</a:t>
            </a:r>
            <a:endParaRPr lang="en-US" sz="1050" b="1" dirty="0">
              <a:solidFill>
                <a:srgbClr val="424242"/>
              </a:solidFill>
            </a:endParaRPr>
          </a:p>
        </p:txBody>
      </p:sp>
      <p:sp>
        <p:nvSpPr>
          <p:cNvPr id="37" name="Right Brace 36"/>
          <p:cNvSpPr/>
          <p:nvPr/>
        </p:nvSpPr>
        <p:spPr>
          <a:xfrm rot="5400000">
            <a:off x="9116854" y="3176481"/>
            <a:ext cx="182880" cy="2377440"/>
          </a:xfrm>
          <a:prstGeom prst="rightBrace">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38" name="TextBox 26"/>
          <p:cNvSpPr txBox="1"/>
          <p:nvPr/>
        </p:nvSpPr>
        <p:spPr>
          <a:xfrm>
            <a:off x="7749723" y="3914903"/>
            <a:ext cx="2651760" cy="27432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424242"/>
                </a:solidFill>
              </a:rPr>
              <a:t>Incumbent supported (4 weeks) Parallel Run</a:t>
            </a:r>
            <a:endParaRPr lang="en-US" sz="1050" b="1" dirty="0">
              <a:solidFill>
                <a:srgbClr val="424242"/>
              </a:solidFill>
            </a:endParaRPr>
          </a:p>
        </p:txBody>
      </p:sp>
      <p:sp>
        <p:nvSpPr>
          <p:cNvPr id="39" name="TextBox 26"/>
          <p:cNvSpPr txBox="1"/>
          <p:nvPr/>
        </p:nvSpPr>
        <p:spPr>
          <a:xfrm>
            <a:off x="4924202" y="3044936"/>
            <a:ext cx="2686450" cy="25391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dirty="0" smtClean="0">
                <a:solidFill>
                  <a:srgbClr val="424242"/>
                </a:solidFill>
              </a:rPr>
              <a:t>SOP documentation &amp; gap analysis</a:t>
            </a:r>
            <a:endParaRPr lang="en-US" sz="1050" b="1" dirty="0">
              <a:solidFill>
                <a:srgbClr val="424242"/>
              </a:solidFill>
            </a:endParaRPr>
          </a:p>
        </p:txBody>
      </p:sp>
      <p:sp>
        <p:nvSpPr>
          <p:cNvPr id="40" name="TextBox 26"/>
          <p:cNvSpPr txBox="1"/>
          <p:nvPr/>
        </p:nvSpPr>
        <p:spPr>
          <a:xfrm>
            <a:off x="5237992" y="3339155"/>
            <a:ext cx="2686450" cy="25391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dirty="0" smtClean="0">
                <a:solidFill>
                  <a:srgbClr val="424242"/>
                </a:solidFill>
              </a:rPr>
              <a:t>User Access Enablement</a:t>
            </a:r>
            <a:endParaRPr lang="en-US" sz="1050" b="1" dirty="0">
              <a:solidFill>
                <a:srgbClr val="424242"/>
              </a:solidFill>
            </a:endParaRPr>
          </a:p>
        </p:txBody>
      </p:sp>
      <p:sp>
        <p:nvSpPr>
          <p:cNvPr id="53" name="Rectangle 37" descr="Apr 8 '19 - Apr 26 '19"/>
          <p:cNvSpPr>
            <a:spLocks noChangeArrowheads="1"/>
          </p:cNvSpPr>
          <p:nvPr/>
        </p:nvSpPr>
        <p:spPr bwMode="auto">
          <a:xfrm>
            <a:off x="2067897" y="2178817"/>
            <a:ext cx="1280160" cy="182880"/>
          </a:xfrm>
          <a:prstGeom prst="rect">
            <a:avLst/>
          </a:prstGeom>
          <a:solidFill>
            <a:schemeClr val="bg1">
              <a:lumMod val="65000"/>
            </a:schemeClr>
          </a:solidFill>
          <a:ln>
            <a:noFill/>
          </a:ln>
          <a:extLst/>
        </p:spPr>
        <p:txBody>
          <a:bodyPr vert="horz" wrap="square" lIns="9144" tIns="9525" rIns="9525" bIns="9525" numCol="1" anchor="ctr" anchorCtr="0" compatLnSpc="1">
            <a:prstTxWarp prst="textNoShape">
              <a:avLst/>
            </a:prstTxWarp>
          </a:bodyPr>
          <a:lstStyle/>
          <a:p>
            <a:pPr algn="ctr"/>
            <a:r>
              <a:rPr lang="en-US" sz="1050" dirty="0" smtClean="0">
                <a:solidFill>
                  <a:schemeClr val="bg1"/>
                </a:solidFill>
              </a:rPr>
              <a:t>2 weeks</a:t>
            </a:r>
            <a:endParaRPr lang="en-US" sz="1050" dirty="0">
              <a:solidFill>
                <a:schemeClr val="bg1"/>
              </a:solidFill>
            </a:endParaRPr>
          </a:p>
        </p:txBody>
      </p:sp>
      <p:sp>
        <p:nvSpPr>
          <p:cNvPr id="41" name="Rectangle 31" descr="Aug 19 '19 - Sep 13 '19"/>
          <p:cNvSpPr>
            <a:spLocks noChangeArrowheads="1"/>
          </p:cNvSpPr>
          <p:nvPr/>
        </p:nvSpPr>
        <p:spPr bwMode="auto">
          <a:xfrm>
            <a:off x="5983097" y="3697614"/>
            <a:ext cx="1920240" cy="182880"/>
          </a:xfrm>
          <a:prstGeom prst="rect">
            <a:avLst/>
          </a:prstGeom>
          <a:solidFill>
            <a:schemeClr val="accent3">
              <a:lumMod val="40000"/>
              <a:lumOff val="60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3 weeks – Process Training</a:t>
            </a:r>
            <a:endParaRPr lang="en-US" sz="1050" dirty="0">
              <a:solidFill>
                <a:schemeClr val="bg1"/>
              </a:solidFill>
            </a:endParaRPr>
          </a:p>
        </p:txBody>
      </p:sp>
      <p:sp>
        <p:nvSpPr>
          <p:cNvPr id="46" name="Rectangle 31" descr="Aug 19 '19 - Sep 13 '19"/>
          <p:cNvSpPr>
            <a:spLocks noChangeArrowheads="1"/>
          </p:cNvSpPr>
          <p:nvPr/>
        </p:nvSpPr>
        <p:spPr bwMode="auto">
          <a:xfrm>
            <a:off x="7935171" y="3705030"/>
            <a:ext cx="2560320" cy="182880"/>
          </a:xfrm>
          <a:prstGeom prst="rect">
            <a:avLst/>
          </a:prstGeom>
          <a:solidFill>
            <a:srgbClr val="92D050"/>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4 weeks - Ramp</a:t>
            </a:r>
            <a:endParaRPr lang="en-US" sz="1050" dirty="0">
              <a:solidFill>
                <a:schemeClr val="bg1"/>
              </a:solidFill>
            </a:endParaRPr>
          </a:p>
        </p:txBody>
      </p:sp>
      <p:pic>
        <p:nvPicPr>
          <p:cNvPr id="48" name="Picture 47"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4472C4">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749723" y="3557037"/>
            <a:ext cx="311124" cy="1709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FFC000">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0334627" y="3504800"/>
            <a:ext cx="311124" cy="17097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58775" y="3627142"/>
            <a:ext cx="1092356" cy="947163"/>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t>Accounts Payable</a:t>
            </a:r>
          </a:p>
        </p:txBody>
      </p:sp>
      <p:sp>
        <p:nvSpPr>
          <p:cNvPr id="35" name="Oval 34"/>
          <p:cNvSpPr/>
          <p:nvPr/>
        </p:nvSpPr>
        <p:spPr>
          <a:xfrm flipH="1">
            <a:off x="1200411" y="3899674"/>
            <a:ext cx="392538" cy="381002"/>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solidFill>
                  <a:schemeClr val="bg1"/>
                </a:solidFill>
              </a:rPr>
              <a:t>32</a:t>
            </a:r>
            <a:endParaRPr lang="en-US" sz="1200" b="1" dirty="0">
              <a:solidFill>
                <a:schemeClr val="bg1"/>
              </a:solidFill>
            </a:endParaRPr>
          </a:p>
        </p:txBody>
      </p:sp>
      <p:cxnSp>
        <p:nvCxnSpPr>
          <p:cNvPr id="3" name="Straight Connector 2"/>
          <p:cNvCxnSpPr/>
          <p:nvPr/>
        </p:nvCxnSpPr>
        <p:spPr>
          <a:xfrm flipV="1">
            <a:off x="1412138" y="3557879"/>
            <a:ext cx="10607040" cy="35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326407" y="4521184"/>
            <a:ext cx="9080442" cy="35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5" name="Rectangle 31" descr="Aug 19 '19 - Sep 13 '19"/>
          <p:cNvSpPr>
            <a:spLocks noChangeArrowheads="1"/>
          </p:cNvSpPr>
          <p:nvPr/>
        </p:nvSpPr>
        <p:spPr bwMode="auto">
          <a:xfrm>
            <a:off x="4655206" y="3699027"/>
            <a:ext cx="1280160" cy="182880"/>
          </a:xfrm>
          <a:prstGeom prst="rect">
            <a:avLst/>
          </a:prstGeom>
          <a:solidFill>
            <a:schemeClr val="accent4">
              <a:lumMod val="60000"/>
              <a:lumOff val="40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a:solidFill>
                  <a:schemeClr val="bg1"/>
                </a:solidFill>
              </a:rPr>
              <a:t>2W  - Pre Process</a:t>
            </a:r>
          </a:p>
        </p:txBody>
      </p:sp>
      <p:sp>
        <p:nvSpPr>
          <p:cNvPr id="50" name="TextBox 26"/>
          <p:cNvSpPr txBox="1"/>
          <p:nvPr/>
        </p:nvSpPr>
        <p:spPr>
          <a:xfrm>
            <a:off x="7753199" y="4927903"/>
            <a:ext cx="2651760" cy="27432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424242"/>
                </a:solidFill>
              </a:rPr>
              <a:t>Incumbent supported (4 weeks) Parallel Run</a:t>
            </a:r>
            <a:endParaRPr lang="en-US" sz="1050" b="1" dirty="0">
              <a:solidFill>
                <a:srgbClr val="424242"/>
              </a:solidFill>
            </a:endParaRPr>
          </a:p>
        </p:txBody>
      </p:sp>
      <p:sp>
        <p:nvSpPr>
          <p:cNvPr id="51" name="Rectangle 31" descr="Aug 19 '19 - Sep 13 '19"/>
          <p:cNvSpPr>
            <a:spLocks noChangeArrowheads="1"/>
          </p:cNvSpPr>
          <p:nvPr/>
        </p:nvSpPr>
        <p:spPr bwMode="auto">
          <a:xfrm>
            <a:off x="5305795" y="4718030"/>
            <a:ext cx="2606040" cy="182880"/>
          </a:xfrm>
          <a:prstGeom prst="rect">
            <a:avLst/>
          </a:prstGeom>
          <a:solidFill>
            <a:schemeClr val="accent3">
              <a:lumMod val="40000"/>
              <a:lumOff val="60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4 weeks – Process Training</a:t>
            </a:r>
            <a:endParaRPr lang="en-US" sz="1050" dirty="0">
              <a:solidFill>
                <a:schemeClr val="bg1"/>
              </a:solidFill>
            </a:endParaRPr>
          </a:p>
        </p:txBody>
      </p:sp>
      <p:sp>
        <p:nvSpPr>
          <p:cNvPr id="57" name="Rectangle 31" descr="Aug 19 '19 - Sep 13 '19"/>
          <p:cNvSpPr>
            <a:spLocks noChangeArrowheads="1"/>
          </p:cNvSpPr>
          <p:nvPr/>
        </p:nvSpPr>
        <p:spPr bwMode="auto">
          <a:xfrm>
            <a:off x="7938647" y="4718030"/>
            <a:ext cx="2560320" cy="182880"/>
          </a:xfrm>
          <a:prstGeom prst="rect">
            <a:avLst/>
          </a:prstGeom>
          <a:solidFill>
            <a:srgbClr val="92D050"/>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4 weeks - Ramp</a:t>
            </a:r>
            <a:endParaRPr lang="en-US" sz="1050" dirty="0">
              <a:solidFill>
                <a:schemeClr val="bg1"/>
              </a:solidFill>
            </a:endParaRPr>
          </a:p>
        </p:txBody>
      </p:sp>
      <p:pic>
        <p:nvPicPr>
          <p:cNvPr id="61" name="Picture 60"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4472C4">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753199" y="4570037"/>
            <a:ext cx="311124" cy="1709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http://t1.gstatic.com/images?q=tbn:ANd9GcR3NgrU_ndEOVPo5nV-h577TaJ5DqVftKWVc8GnBH8xHJznZwHBeA&amp;t=1"/>
          <p:cNvPicPr>
            <a:picLocks noChangeAspect="1" noChangeArrowheads="1"/>
          </p:cNvPicPr>
          <p:nvPr/>
        </p:nvPicPr>
        <p:blipFill>
          <a:blip r:embed="rId3" cstate="email">
            <a:clrChange>
              <a:clrFrom>
                <a:srgbClr val="FFFFFF"/>
              </a:clrFrom>
              <a:clrTo>
                <a:srgbClr val="FFFFFF">
                  <a:alpha val="0"/>
                </a:srgbClr>
              </a:clrTo>
            </a:clrChange>
            <a:duotone>
              <a:srgbClr val="FFC000">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1885467" y="4547051"/>
            <a:ext cx="311124" cy="170979"/>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p:nvPr/>
        </p:nvSpPr>
        <p:spPr>
          <a:xfrm>
            <a:off x="262251" y="4640142"/>
            <a:ext cx="1092356" cy="1056650"/>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t>Fixed Assets</a:t>
            </a:r>
            <a:endParaRPr lang="en-US" sz="1200" b="1" dirty="0"/>
          </a:p>
        </p:txBody>
      </p:sp>
      <p:sp>
        <p:nvSpPr>
          <p:cNvPr id="64" name="Oval 63"/>
          <p:cNvSpPr/>
          <p:nvPr/>
        </p:nvSpPr>
        <p:spPr>
          <a:xfrm flipH="1">
            <a:off x="1203887" y="4912674"/>
            <a:ext cx="392538" cy="381002"/>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solidFill>
                  <a:schemeClr val="bg1"/>
                </a:solidFill>
              </a:rPr>
              <a:t>5</a:t>
            </a:r>
            <a:endParaRPr lang="en-US" sz="1200" b="1" dirty="0">
              <a:solidFill>
                <a:schemeClr val="bg1"/>
              </a:solidFill>
            </a:endParaRPr>
          </a:p>
        </p:txBody>
      </p:sp>
      <p:cxnSp>
        <p:nvCxnSpPr>
          <p:cNvPr id="65" name="Straight Connector 64"/>
          <p:cNvCxnSpPr/>
          <p:nvPr/>
        </p:nvCxnSpPr>
        <p:spPr>
          <a:xfrm flipV="1">
            <a:off x="1415614" y="4521184"/>
            <a:ext cx="10607040" cy="35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48715" y="5660998"/>
            <a:ext cx="10607040" cy="35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69" name="Rectangle 31" descr="Aug 19 '19 - Sep 13 '19"/>
          <p:cNvSpPr>
            <a:spLocks noChangeArrowheads="1"/>
          </p:cNvSpPr>
          <p:nvPr/>
        </p:nvSpPr>
        <p:spPr bwMode="auto">
          <a:xfrm>
            <a:off x="3997499" y="4718030"/>
            <a:ext cx="1280160" cy="182880"/>
          </a:xfrm>
          <a:prstGeom prst="rect">
            <a:avLst/>
          </a:prstGeom>
          <a:solidFill>
            <a:schemeClr val="accent4">
              <a:lumMod val="60000"/>
              <a:lumOff val="40000"/>
            </a:schemeClr>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2W  - Pre Process</a:t>
            </a:r>
            <a:endParaRPr lang="en-US" sz="1050" dirty="0">
              <a:solidFill>
                <a:schemeClr val="bg1"/>
              </a:solidFill>
            </a:endParaRPr>
          </a:p>
        </p:txBody>
      </p:sp>
      <p:cxnSp>
        <p:nvCxnSpPr>
          <p:cNvPr id="73" name="Straight Connector 72"/>
          <p:cNvCxnSpPr/>
          <p:nvPr/>
        </p:nvCxnSpPr>
        <p:spPr>
          <a:xfrm flipV="1">
            <a:off x="1427726" y="1903739"/>
            <a:ext cx="10607040" cy="35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10499383" y="794417"/>
          <a:ext cx="1569764" cy="4727448"/>
        </p:xfrm>
        <a:graphic>
          <a:graphicData uri="http://schemas.openxmlformats.org/drawingml/2006/table">
            <a:tbl>
              <a:tblPr firstRow="1" bandRow="1">
                <a:tableStyleId>{5C22544A-7EE6-4342-B048-85BDC9FD1C3A}</a:tableStyleId>
              </a:tblPr>
              <a:tblGrid>
                <a:gridCol w="392441">
                  <a:extLst>
                    <a:ext uri="{9D8B030D-6E8A-4147-A177-3AD203B41FA5}">
                      <a16:colId xmlns:a16="http://schemas.microsoft.com/office/drawing/2014/main" val="2021949519"/>
                    </a:ext>
                  </a:extLst>
                </a:gridCol>
                <a:gridCol w="392441">
                  <a:extLst>
                    <a:ext uri="{9D8B030D-6E8A-4147-A177-3AD203B41FA5}">
                      <a16:colId xmlns:a16="http://schemas.microsoft.com/office/drawing/2014/main" val="3222428829"/>
                    </a:ext>
                  </a:extLst>
                </a:gridCol>
                <a:gridCol w="392441">
                  <a:extLst>
                    <a:ext uri="{9D8B030D-6E8A-4147-A177-3AD203B41FA5}">
                      <a16:colId xmlns:a16="http://schemas.microsoft.com/office/drawing/2014/main" val="693105363"/>
                    </a:ext>
                  </a:extLst>
                </a:gridCol>
                <a:gridCol w="392441">
                  <a:extLst>
                    <a:ext uri="{9D8B030D-6E8A-4147-A177-3AD203B41FA5}">
                      <a16:colId xmlns:a16="http://schemas.microsoft.com/office/drawing/2014/main" val="3955248808"/>
                    </a:ext>
                  </a:extLst>
                </a:gridCol>
              </a:tblGrid>
              <a:tr h="310896">
                <a:tc gridSpan="4">
                  <a:txBody>
                    <a:bodyPr/>
                    <a:lstStyle/>
                    <a:p>
                      <a:pPr algn="ctr" fontAlgn="ctr"/>
                      <a:r>
                        <a:rPr lang="en-US" sz="1000" b="1" kern="1200" dirty="0" smtClean="0">
                          <a:solidFill>
                            <a:schemeClr val="tx1">
                              <a:lumMod val="75000"/>
                              <a:lumOff val="25000"/>
                            </a:schemeClr>
                          </a:solidFill>
                          <a:latin typeface="+mn-lt"/>
                          <a:ea typeface="+mn-ea"/>
                          <a:cs typeface="+mn-cs"/>
                        </a:rPr>
                        <a:t>Jan 2022</a:t>
                      </a:r>
                      <a:endParaRPr lang="en-US" sz="1000" b="1" kern="1200" dirty="0">
                        <a:solidFill>
                          <a:schemeClr val="tx1">
                            <a:lumMod val="75000"/>
                            <a:lumOff val="25000"/>
                          </a:schemeClr>
                        </a:solidFill>
                        <a:latin typeface="+mn-lt"/>
                        <a:ea typeface="+mn-ea"/>
                        <a:cs typeface="+mn-cs"/>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hMerge="1">
                  <a:txBody>
                    <a:bodyPr/>
                    <a:lstStyle/>
                    <a:p>
                      <a:pPr algn="ctr" fontAlgn="ctr"/>
                      <a:endParaRPr lang="en-US" sz="1000" b="1" kern="1200" dirty="0">
                        <a:solidFill>
                          <a:schemeClr val="tx1">
                            <a:lumMod val="75000"/>
                            <a:lumOff val="25000"/>
                          </a:schemeClr>
                        </a:solidFill>
                        <a:latin typeface="+mn-lt"/>
                        <a:ea typeface="+mn-ea"/>
                        <a:cs typeface="+mn-cs"/>
                      </a:endParaRPr>
                    </a:p>
                  </a:txBody>
                  <a:tcPr marL="9525" marR="9525" marT="9525"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extLst>
                  <a:ext uri="{0D108BD9-81ED-4DB2-BD59-A6C34878D82A}">
                    <a16:rowId xmlns:a16="http://schemas.microsoft.com/office/drawing/2014/main" val="1808103388"/>
                  </a:ext>
                </a:extLst>
              </a:tr>
              <a:tr h="576072">
                <a:tc>
                  <a:txBody>
                    <a:bodyPr/>
                    <a:lstStyle/>
                    <a:p>
                      <a:pPr algn="ctr" fontAlgn="ctr"/>
                      <a:r>
                        <a:rPr lang="en-US" sz="1000" b="1" kern="1200" dirty="0" smtClean="0">
                          <a:solidFill>
                            <a:schemeClr val="tx1">
                              <a:lumMod val="75000"/>
                              <a:lumOff val="25000"/>
                            </a:schemeClr>
                          </a:solidFill>
                          <a:latin typeface="+mn-lt"/>
                          <a:ea typeface="+mn-ea"/>
                          <a:cs typeface="+mn-cs"/>
                        </a:rPr>
                        <a:t>Dec – 6</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-13</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- 20</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tc>
                  <a:txBody>
                    <a:bodyPr/>
                    <a:lstStyle/>
                    <a:p>
                      <a:pPr algn="ctr" fontAlgn="ctr"/>
                      <a:r>
                        <a:rPr lang="en-US" sz="1000" b="1" kern="1200" dirty="0" smtClean="0">
                          <a:solidFill>
                            <a:schemeClr val="tx1">
                              <a:lumMod val="75000"/>
                              <a:lumOff val="25000"/>
                            </a:schemeClr>
                          </a:solidFill>
                          <a:latin typeface="+mn-lt"/>
                          <a:ea typeface="+mn-ea"/>
                          <a:cs typeface="+mn-cs"/>
                        </a:rPr>
                        <a:t>Dec - 27</a:t>
                      </a:r>
                      <a:endParaRPr lang="en-US" sz="1000" b="1" kern="1200" dirty="0">
                        <a:solidFill>
                          <a:schemeClr val="tx1">
                            <a:lumMod val="75000"/>
                            <a:lumOff val="25000"/>
                          </a:schemeClr>
                        </a:solidFill>
                        <a:latin typeface="+mn-lt"/>
                        <a:ea typeface="+mn-ea"/>
                        <a:cs typeface="+mn-cs"/>
                      </a:endParaRPr>
                    </a:p>
                  </a:txBody>
                  <a:tcPr marL="0" marR="0" marT="0" marB="0"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rgbClr val="D9D9D9"/>
                    </a:solidFill>
                  </a:tcPr>
                </a:tc>
                <a:extLst>
                  <a:ext uri="{0D108BD9-81ED-4DB2-BD59-A6C34878D82A}">
                    <a16:rowId xmlns:a16="http://schemas.microsoft.com/office/drawing/2014/main" val="1060448946"/>
                  </a:ext>
                </a:extLst>
              </a:tr>
              <a:tr h="3840480">
                <a:tc>
                  <a:txBody>
                    <a:bodyPr/>
                    <a:lstStyle/>
                    <a:p>
                      <a:pPr algn="ctr"/>
                      <a:r>
                        <a:rPr lang="en-US" sz="800" dirty="0" smtClean="0">
                          <a:solidFill>
                            <a:schemeClr val="tx1">
                              <a:lumMod val="65000"/>
                              <a:lumOff val="35000"/>
                            </a:schemeClr>
                          </a:solidFill>
                        </a:rPr>
                        <a:t>W11</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W12</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dirty="0" smtClean="0">
                          <a:solidFill>
                            <a:schemeClr val="tx1">
                              <a:lumMod val="65000"/>
                              <a:lumOff val="35000"/>
                            </a:schemeClr>
                          </a:solidFill>
                        </a:rPr>
                        <a:t>W13</a:t>
                      </a:r>
                      <a:endParaRPr lang="en-US" sz="800" dirty="0">
                        <a:solidFill>
                          <a:schemeClr val="tx1">
                            <a:lumMod val="65000"/>
                            <a:lumOff val="35000"/>
                          </a:schemeClr>
                        </a:solidFill>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800" kern="1200" dirty="0" smtClean="0">
                          <a:solidFill>
                            <a:schemeClr val="tx1">
                              <a:lumMod val="65000"/>
                              <a:lumOff val="35000"/>
                            </a:schemeClr>
                          </a:solidFill>
                          <a:latin typeface="+mn-lt"/>
                          <a:ea typeface="+mn-ea"/>
                          <a:cs typeface="+mn-cs"/>
                        </a:rPr>
                        <a:t>Wk14</a:t>
                      </a:r>
                      <a:endParaRPr lang="en-US" sz="800" kern="1200" dirty="0">
                        <a:solidFill>
                          <a:schemeClr val="tx1">
                            <a:lumMod val="65000"/>
                            <a:lumOff val="35000"/>
                          </a:schemeClr>
                        </a:solidFill>
                        <a:latin typeface="+mn-lt"/>
                        <a:ea typeface="+mn-ea"/>
                        <a:cs typeface="+mn-cs"/>
                      </a:endParaRPr>
                    </a:p>
                  </a:txBody>
                  <a:tcPr marL="9144" marR="9144">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486129525"/>
                  </a:ext>
                </a:extLst>
              </a:tr>
            </a:tbl>
          </a:graphicData>
        </a:graphic>
      </p:graphicFrame>
      <p:sp>
        <p:nvSpPr>
          <p:cNvPr id="76" name="Rectangle 31" descr="Aug 19 '19 - Sep 13 '19"/>
          <p:cNvSpPr>
            <a:spLocks noChangeArrowheads="1"/>
          </p:cNvSpPr>
          <p:nvPr/>
        </p:nvSpPr>
        <p:spPr bwMode="auto">
          <a:xfrm>
            <a:off x="10526195" y="4718030"/>
            <a:ext cx="1554480" cy="182880"/>
          </a:xfrm>
          <a:prstGeom prst="rect">
            <a:avLst/>
          </a:prstGeom>
          <a:solidFill>
            <a:srgbClr val="92D050"/>
          </a:solidFill>
          <a:ln>
            <a:noFill/>
          </a:ln>
          <a:extLst/>
        </p:spPr>
        <p:txBody>
          <a:bodyPr vert="horz" wrap="square" lIns="95250" tIns="9525" rIns="9525" bIns="9525" numCol="1" anchor="ctr" anchorCtr="0" compatLnSpc="1">
            <a:prstTxWarp prst="textNoShape">
              <a:avLst/>
            </a:prstTxWarp>
          </a:bodyPr>
          <a:lstStyle/>
          <a:p>
            <a:pPr algn="ctr"/>
            <a:r>
              <a:rPr lang="en-US" sz="1050" dirty="0" smtClean="0">
                <a:solidFill>
                  <a:schemeClr val="bg1"/>
                </a:solidFill>
              </a:rPr>
              <a:t>4 weeks – Year End</a:t>
            </a:r>
            <a:endParaRPr lang="en-US" sz="1050" dirty="0">
              <a:solidFill>
                <a:schemeClr val="bg1"/>
              </a:solidFill>
            </a:endParaRPr>
          </a:p>
        </p:txBody>
      </p:sp>
      <p:sp>
        <p:nvSpPr>
          <p:cNvPr id="77" name="TextBox 26"/>
          <p:cNvSpPr txBox="1"/>
          <p:nvPr/>
        </p:nvSpPr>
        <p:spPr>
          <a:xfrm>
            <a:off x="10490189" y="4897009"/>
            <a:ext cx="1645920" cy="57708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424242"/>
                </a:solidFill>
              </a:rPr>
              <a:t>XPO retained team support on Annual activities</a:t>
            </a:r>
            <a:endParaRPr lang="en-US" sz="1050" b="1" dirty="0">
              <a:solidFill>
                <a:srgbClr val="424242"/>
              </a:solidFill>
            </a:endParaRPr>
          </a:p>
        </p:txBody>
      </p:sp>
      <p:sp>
        <p:nvSpPr>
          <p:cNvPr id="78" name="Right Brace 77"/>
          <p:cNvSpPr/>
          <p:nvPr/>
        </p:nvSpPr>
        <p:spPr>
          <a:xfrm rot="5400000">
            <a:off x="11211994" y="4746088"/>
            <a:ext cx="182880" cy="1554480"/>
          </a:xfrm>
          <a:prstGeom prst="rightBrace">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9" name="Right Brace 78"/>
          <p:cNvSpPr/>
          <p:nvPr/>
        </p:nvSpPr>
        <p:spPr>
          <a:xfrm rot="5400000">
            <a:off x="9082585" y="4329924"/>
            <a:ext cx="182880" cy="2377440"/>
          </a:xfrm>
          <a:prstGeom prst="rightBrace">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6" name="Rectangle 5"/>
          <p:cNvSpPr/>
          <p:nvPr/>
        </p:nvSpPr>
        <p:spPr>
          <a:xfrm>
            <a:off x="4336142" y="2587603"/>
            <a:ext cx="1803699" cy="253916"/>
          </a:xfrm>
          <a:prstGeom prst="rect">
            <a:avLst/>
          </a:prstGeom>
        </p:spPr>
        <p:txBody>
          <a:bodyPr wrap="none">
            <a:spAutoFit/>
          </a:bodyPr>
          <a:lstStyle/>
          <a:p>
            <a:r>
              <a:rPr lang="en-US" sz="1050" b="1" dirty="0" smtClean="0">
                <a:solidFill>
                  <a:srgbClr val="424242"/>
                </a:solidFill>
              </a:rPr>
              <a:t>Notification </a:t>
            </a:r>
            <a:r>
              <a:rPr lang="en-US" sz="1050" b="1" dirty="0">
                <a:solidFill>
                  <a:srgbClr val="424242"/>
                </a:solidFill>
              </a:rPr>
              <a:t>to </a:t>
            </a:r>
            <a:r>
              <a:rPr lang="en-US" sz="1050" b="1" dirty="0" smtClean="0">
                <a:solidFill>
                  <a:srgbClr val="424242"/>
                </a:solidFill>
              </a:rPr>
              <a:t>Incumbent</a:t>
            </a:r>
            <a:endParaRPr lang="en-US" sz="1050" b="1" dirty="0">
              <a:solidFill>
                <a:srgbClr val="424242"/>
              </a:solidFill>
            </a:endParaRPr>
          </a:p>
        </p:txBody>
      </p:sp>
      <p:sp>
        <p:nvSpPr>
          <p:cNvPr id="80" name="5-Point Star 79"/>
          <p:cNvSpPr/>
          <p:nvPr/>
        </p:nvSpPr>
        <p:spPr>
          <a:xfrm>
            <a:off x="4175366" y="2606781"/>
            <a:ext cx="137507" cy="142346"/>
          </a:xfrm>
          <a:prstGeom prst="star5">
            <a:avLst/>
          </a:prstGeom>
          <a:solidFill>
            <a:srgbClr val="92D050"/>
          </a:solidFill>
          <a:ln w="25400" cap="flat" cmpd="sng" algn="ctr">
            <a:solidFill>
              <a:srgbClr val="F78C34">
                <a:shade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endParaRPr lang="en-US" sz="1600" kern="0" dirty="0">
              <a:solidFill>
                <a:srgbClr val="FFFFFF"/>
              </a:solidFill>
            </a:endParaRPr>
          </a:p>
        </p:txBody>
      </p:sp>
    </p:spTree>
    <p:extLst>
      <p:ext uri="{BB962C8B-B14F-4D97-AF65-F5344CB8AC3E}">
        <p14:creationId xmlns:p14="http://schemas.microsoft.com/office/powerpoint/2010/main" val="55176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Managing change &amp; risk during transition </a:t>
            </a:r>
            <a:endParaRPr lang="en-US" dirty="0"/>
          </a:p>
        </p:txBody>
      </p:sp>
      <p:sp>
        <p:nvSpPr>
          <p:cNvPr id="6" name="Rectangle 5"/>
          <p:cNvSpPr/>
          <p:nvPr/>
        </p:nvSpPr>
        <p:spPr>
          <a:xfrm>
            <a:off x="735331" y="1077598"/>
            <a:ext cx="2862942" cy="369332"/>
          </a:xfrm>
          <a:prstGeom prst="rect">
            <a:avLst/>
          </a:prstGeom>
          <a:solidFill>
            <a:srgbClr val="006EBF"/>
          </a:solidFill>
        </p:spPr>
        <p:txBody>
          <a:bodyPr wrap="none">
            <a:noAutofit/>
          </a:bodyPr>
          <a:lstStyle/>
          <a:p>
            <a:pPr algn="ctr"/>
            <a:r>
              <a:rPr lang="en-AU" b="1" dirty="0">
                <a:solidFill>
                  <a:schemeClr val="bg1"/>
                </a:solidFill>
              </a:rPr>
              <a:t>RISK</a:t>
            </a:r>
            <a:endParaRPr lang="en-GB" dirty="0">
              <a:solidFill>
                <a:schemeClr val="bg1"/>
              </a:solidFill>
            </a:endParaRPr>
          </a:p>
        </p:txBody>
      </p:sp>
      <p:sp>
        <p:nvSpPr>
          <p:cNvPr id="7" name="Rectangle 6"/>
          <p:cNvSpPr/>
          <p:nvPr/>
        </p:nvSpPr>
        <p:spPr>
          <a:xfrm>
            <a:off x="3799566" y="1077598"/>
            <a:ext cx="8114485" cy="369332"/>
          </a:xfrm>
          <a:prstGeom prst="rect">
            <a:avLst/>
          </a:prstGeom>
          <a:solidFill>
            <a:srgbClr val="006EBF"/>
          </a:solidFill>
        </p:spPr>
        <p:txBody>
          <a:bodyPr wrap="none">
            <a:noAutofit/>
          </a:bodyPr>
          <a:lstStyle/>
          <a:p>
            <a:pPr algn="ctr"/>
            <a:r>
              <a:rPr lang="en-AU" b="1" dirty="0">
                <a:solidFill>
                  <a:schemeClr val="bg1"/>
                </a:solidFill>
              </a:rPr>
              <a:t>HOW WE CREATE CERTAINTY</a:t>
            </a:r>
            <a:endParaRPr lang="en-GB" dirty="0">
              <a:solidFill>
                <a:schemeClr val="bg1"/>
              </a:solidFill>
            </a:endParaRPr>
          </a:p>
        </p:txBody>
      </p:sp>
      <p:grpSp>
        <p:nvGrpSpPr>
          <p:cNvPr id="8" name="Group 7"/>
          <p:cNvGrpSpPr/>
          <p:nvPr/>
        </p:nvGrpSpPr>
        <p:grpSpPr>
          <a:xfrm>
            <a:off x="735330" y="1564356"/>
            <a:ext cx="11352892" cy="822960"/>
            <a:chOff x="781050" y="1674084"/>
            <a:chExt cx="11352892" cy="822960"/>
          </a:xfrm>
        </p:grpSpPr>
        <p:sp>
          <p:nvSpPr>
            <p:cNvPr id="9" name="Rectangle 8"/>
            <p:cNvSpPr/>
            <p:nvPr/>
          </p:nvSpPr>
          <p:spPr>
            <a:xfrm>
              <a:off x="781050" y="1674084"/>
              <a:ext cx="2862943" cy="822960"/>
            </a:xfrm>
            <a:prstGeom prst="rect">
              <a:avLst/>
            </a:prstGeom>
            <a:solidFill>
              <a:schemeClr val="accent6"/>
            </a:solidFill>
          </p:spPr>
          <p:txBody>
            <a:bodyPr wrap="square" lIns="1097280" anchor="ctr" anchorCtr="1">
              <a:noAutofit/>
            </a:bodyPr>
            <a:lstStyle/>
            <a:p>
              <a:pPr algn="ctr">
                <a:lnSpc>
                  <a:spcPct val="110000"/>
                </a:lnSpc>
              </a:pPr>
              <a:r>
                <a:rPr lang="en-US" sz="1400" b="1" dirty="0"/>
                <a:t>Ineffective Transition</a:t>
              </a:r>
              <a:endParaRPr lang="en-GB" sz="1400" dirty="0"/>
            </a:p>
          </p:txBody>
        </p:sp>
        <p:sp>
          <p:nvSpPr>
            <p:cNvPr id="10" name="Rectangle 9"/>
            <p:cNvSpPr/>
            <p:nvPr/>
          </p:nvSpPr>
          <p:spPr>
            <a:xfrm>
              <a:off x="3779519" y="1674084"/>
              <a:ext cx="8354423" cy="822960"/>
            </a:xfrm>
            <a:prstGeom prst="rect">
              <a:avLst/>
            </a:prstGeom>
          </p:spPr>
          <p:txBody>
            <a:bodyPr wrap="square" anchor="ctr" anchorCtr="0">
              <a:noAutofit/>
            </a:bodyPr>
            <a:lstStyle/>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b="1" dirty="0">
                  <a:solidFill>
                    <a:schemeClr val="accent3"/>
                  </a:solidFill>
                </a:rPr>
                <a:t>Transition plan </a:t>
              </a:r>
              <a:r>
                <a:rPr lang="en-US" sz="1200" dirty="0"/>
                <a:t>with three pre-defined toll gates and acceptance criteria for each project</a:t>
              </a:r>
            </a:p>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b="1" dirty="0" smtClean="0">
                  <a:solidFill>
                    <a:schemeClr val="accent3"/>
                  </a:solidFill>
                </a:rPr>
                <a:t>Joint tri-partite </a:t>
              </a:r>
              <a:r>
                <a:rPr lang="en-US" sz="1200" b="1" dirty="0">
                  <a:solidFill>
                    <a:schemeClr val="accent3"/>
                  </a:solidFill>
                </a:rPr>
                <a:t>governance through hub and spoke model </a:t>
              </a:r>
              <a:r>
                <a:rPr lang="en-US" sz="1200" dirty="0"/>
                <a:t>with clearly defined roles and </a:t>
              </a:r>
              <a:r>
                <a:rPr lang="en-US" sz="1200" dirty="0" smtClean="0"/>
                <a:t>responsibilities</a:t>
              </a:r>
            </a:p>
            <a:p>
              <a:pPr marL="171450" indent="-171450">
                <a:lnSpc>
                  <a:spcPct val="110000"/>
                </a:lnSpc>
                <a:spcBef>
                  <a:spcPts val="200"/>
                </a:spcBef>
                <a:spcAft>
                  <a:spcPts val="200"/>
                </a:spcAft>
                <a:buClr>
                  <a:schemeClr val="accent3"/>
                </a:buClr>
                <a:buFont typeface="Arial" panose="020B0604020202020204" pitchFamily="34" charset="0"/>
                <a:buChar char="•"/>
                <a:defRPr/>
              </a:pPr>
              <a:r>
                <a:rPr lang="en-US" sz="1200" dirty="0">
                  <a:cs typeface="Calibri" panose="020F0502020204030204" pitchFamily="34" charset="0"/>
                </a:rPr>
                <a:t>Clearly define the </a:t>
              </a:r>
              <a:r>
                <a:rPr lang="en-US" sz="1200" b="1" dirty="0">
                  <a:solidFill>
                    <a:schemeClr val="accent3"/>
                  </a:solidFill>
                </a:rPr>
                <a:t>cut over date for the incumbent </a:t>
              </a:r>
              <a:r>
                <a:rPr lang="en-US" sz="1200" dirty="0">
                  <a:cs typeface="Calibri" panose="020F0502020204030204" pitchFamily="34" charset="0"/>
                </a:rPr>
                <a:t>and plan the transition in accordance to the same </a:t>
              </a:r>
            </a:p>
          </p:txBody>
        </p:sp>
        <p:grpSp>
          <p:nvGrpSpPr>
            <p:cNvPr id="11" name="Group 10"/>
            <p:cNvGrpSpPr>
              <a:grpSpLocks noChangeAspect="1"/>
            </p:cNvGrpSpPr>
            <p:nvPr/>
          </p:nvGrpSpPr>
          <p:grpSpPr>
            <a:xfrm>
              <a:off x="1015157" y="1765524"/>
              <a:ext cx="654143" cy="640080"/>
              <a:chOff x="12873037" y="2147888"/>
              <a:chExt cx="1550988" cy="1517650"/>
            </a:xfrm>
            <a:solidFill>
              <a:schemeClr val="accent3"/>
            </a:solidFill>
          </p:grpSpPr>
          <p:sp>
            <p:nvSpPr>
              <p:cNvPr id="12" name="Freeform 7"/>
              <p:cNvSpPr>
                <a:spLocks noEditPoints="1"/>
              </p:cNvSpPr>
              <p:nvPr/>
            </p:nvSpPr>
            <p:spPr bwMode="auto">
              <a:xfrm>
                <a:off x="12873037" y="2147888"/>
                <a:ext cx="1550988" cy="1517650"/>
              </a:xfrm>
              <a:custGeom>
                <a:avLst/>
                <a:gdLst>
                  <a:gd name="T0" fmla="*/ 210 w 411"/>
                  <a:gd name="T1" fmla="*/ 402 h 402"/>
                  <a:gd name="T2" fmla="*/ 244 w 411"/>
                  <a:gd name="T3" fmla="*/ 399 h 402"/>
                  <a:gd name="T4" fmla="*/ 410 w 411"/>
                  <a:gd name="T5" fmla="*/ 224 h 402"/>
                  <a:gd name="T6" fmla="*/ 411 w 411"/>
                  <a:gd name="T7" fmla="*/ 224 h 402"/>
                  <a:gd name="T8" fmla="*/ 411 w 411"/>
                  <a:gd name="T9" fmla="*/ 177 h 402"/>
                  <a:gd name="T10" fmla="*/ 410 w 411"/>
                  <a:gd name="T11" fmla="*/ 177 h 402"/>
                  <a:gd name="T12" fmla="*/ 410 w 411"/>
                  <a:gd name="T13" fmla="*/ 177 h 402"/>
                  <a:gd name="T14" fmla="*/ 233 w 411"/>
                  <a:gd name="T15" fmla="*/ 1 h 402"/>
                  <a:gd name="T16" fmla="*/ 233 w 411"/>
                  <a:gd name="T17" fmla="*/ 1 h 402"/>
                  <a:gd name="T18" fmla="*/ 234 w 411"/>
                  <a:gd name="T19" fmla="*/ 0 h 402"/>
                  <a:gd name="T20" fmla="*/ 186 w 411"/>
                  <a:gd name="T21" fmla="*/ 0 h 402"/>
                  <a:gd name="T22" fmla="*/ 187 w 411"/>
                  <a:gd name="T23" fmla="*/ 1 h 402"/>
                  <a:gd name="T24" fmla="*/ 187 w 411"/>
                  <a:gd name="T25" fmla="*/ 1 h 402"/>
                  <a:gd name="T26" fmla="*/ 182 w 411"/>
                  <a:gd name="T27" fmla="*/ 2 h 402"/>
                  <a:gd name="T28" fmla="*/ 169 w 411"/>
                  <a:gd name="T29" fmla="*/ 4 h 402"/>
                  <a:gd name="T30" fmla="*/ 29 w 411"/>
                  <a:gd name="T31" fmla="*/ 116 h 402"/>
                  <a:gd name="T32" fmla="*/ 35 w 411"/>
                  <a:gd name="T33" fmla="*/ 298 h 402"/>
                  <a:gd name="T34" fmla="*/ 210 w 411"/>
                  <a:gd name="T35" fmla="*/ 402 h 402"/>
                  <a:gd name="T36" fmla="*/ 210 w 411"/>
                  <a:gd name="T37" fmla="*/ 386 h 402"/>
                  <a:gd name="T38" fmla="*/ 24 w 411"/>
                  <a:gd name="T39" fmla="*/ 200 h 402"/>
                  <a:gd name="T40" fmla="*/ 80 w 411"/>
                  <a:gd name="T41" fmla="*/ 68 h 402"/>
                  <a:gd name="T42" fmla="*/ 211 w 411"/>
                  <a:gd name="T43" fmla="*/ 15 h 402"/>
                  <a:gd name="T44" fmla="*/ 396 w 411"/>
                  <a:gd name="T45" fmla="*/ 202 h 402"/>
                  <a:gd name="T46" fmla="*/ 340 w 411"/>
                  <a:gd name="T47" fmla="*/ 333 h 402"/>
                  <a:gd name="T48" fmla="*/ 210 w 411"/>
                  <a:gd name="T49" fmla="*/ 38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1" h="402">
                    <a:moveTo>
                      <a:pt x="210" y="402"/>
                    </a:moveTo>
                    <a:cubicBezTo>
                      <a:pt x="221" y="402"/>
                      <a:pt x="232" y="401"/>
                      <a:pt x="244" y="399"/>
                    </a:cubicBezTo>
                    <a:cubicBezTo>
                      <a:pt x="331" y="384"/>
                      <a:pt x="401" y="311"/>
                      <a:pt x="410" y="224"/>
                    </a:cubicBezTo>
                    <a:cubicBezTo>
                      <a:pt x="411" y="224"/>
                      <a:pt x="411" y="224"/>
                      <a:pt x="411" y="224"/>
                    </a:cubicBezTo>
                    <a:cubicBezTo>
                      <a:pt x="411" y="177"/>
                      <a:pt x="411" y="177"/>
                      <a:pt x="411" y="177"/>
                    </a:cubicBezTo>
                    <a:cubicBezTo>
                      <a:pt x="410" y="177"/>
                      <a:pt x="410" y="177"/>
                      <a:pt x="410" y="177"/>
                    </a:cubicBezTo>
                    <a:cubicBezTo>
                      <a:pt x="410" y="177"/>
                      <a:pt x="410" y="177"/>
                      <a:pt x="410" y="177"/>
                    </a:cubicBezTo>
                    <a:cubicBezTo>
                      <a:pt x="401" y="87"/>
                      <a:pt x="324" y="10"/>
                      <a:pt x="233" y="1"/>
                    </a:cubicBezTo>
                    <a:cubicBezTo>
                      <a:pt x="233" y="1"/>
                      <a:pt x="233" y="1"/>
                      <a:pt x="233" y="1"/>
                    </a:cubicBezTo>
                    <a:cubicBezTo>
                      <a:pt x="234" y="0"/>
                      <a:pt x="234" y="0"/>
                      <a:pt x="234" y="0"/>
                    </a:cubicBezTo>
                    <a:cubicBezTo>
                      <a:pt x="186" y="0"/>
                      <a:pt x="186" y="0"/>
                      <a:pt x="186" y="0"/>
                    </a:cubicBezTo>
                    <a:cubicBezTo>
                      <a:pt x="187" y="1"/>
                      <a:pt x="187" y="1"/>
                      <a:pt x="187" y="1"/>
                    </a:cubicBezTo>
                    <a:cubicBezTo>
                      <a:pt x="187" y="1"/>
                      <a:pt x="187" y="1"/>
                      <a:pt x="187" y="1"/>
                    </a:cubicBezTo>
                    <a:cubicBezTo>
                      <a:pt x="185" y="1"/>
                      <a:pt x="184" y="2"/>
                      <a:pt x="182" y="2"/>
                    </a:cubicBezTo>
                    <a:cubicBezTo>
                      <a:pt x="178" y="3"/>
                      <a:pt x="173" y="3"/>
                      <a:pt x="169" y="4"/>
                    </a:cubicBezTo>
                    <a:cubicBezTo>
                      <a:pt x="104" y="19"/>
                      <a:pt x="56" y="57"/>
                      <a:pt x="29" y="116"/>
                    </a:cubicBezTo>
                    <a:cubicBezTo>
                      <a:pt x="0" y="177"/>
                      <a:pt x="2" y="238"/>
                      <a:pt x="35" y="298"/>
                    </a:cubicBezTo>
                    <a:cubicBezTo>
                      <a:pt x="70" y="363"/>
                      <a:pt x="138" y="402"/>
                      <a:pt x="210" y="402"/>
                    </a:cubicBezTo>
                    <a:close/>
                    <a:moveTo>
                      <a:pt x="210" y="386"/>
                    </a:moveTo>
                    <a:cubicBezTo>
                      <a:pt x="107" y="385"/>
                      <a:pt x="23" y="301"/>
                      <a:pt x="24" y="200"/>
                    </a:cubicBezTo>
                    <a:cubicBezTo>
                      <a:pt x="25" y="150"/>
                      <a:pt x="45" y="103"/>
                      <a:pt x="80" y="68"/>
                    </a:cubicBezTo>
                    <a:cubicBezTo>
                      <a:pt x="116" y="33"/>
                      <a:pt x="162" y="15"/>
                      <a:pt x="211" y="15"/>
                    </a:cubicBezTo>
                    <a:cubicBezTo>
                      <a:pt x="314" y="16"/>
                      <a:pt x="397" y="100"/>
                      <a:pt x="396" y="202"/>
                    </a:cubicBezTo>
                    <a:cubicBezTo>
                      <a:pt x="396" y="251"/>
                      <a:pt x="376" y="298"/>
                      <a:pt x="340" y="333"/>
                    </a:cubicBezTo>
                    <a:cubicBezTo>
                      <a:pt x="305" y="368"/>
                      <a:pt x="258" y="387"/>
                      <a:pt x="210"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8"/>
              <p:cNvSpPr>
                <a:spLocks/>
              </p:cNvSpPr>
              <p:nvPr/>
            </p:nvSpPr>
            <p:spPr bwMode="auto">
              <a:xfrm>
                <a:off x="13155613" y="2397125"/>
                <a:ext cx="763588" cy="561975"/>
              </a:xfrm>
              <a:custGeom>
                <a:avLst/>
                <a:gdLst>
                  <a:gd name="T0" fmla="*/ 115 w 202"/>
                  <a:gd name="T1" fmla="*/ 69 h 149"/>
                  <a:gd name="T2" fmla="*/ 132 w 202"/>
                  <a:gd name="T3" fmla="*/ 69 h 149"/>
                  <a:gd name="T4" fmla="*/ 155 w 202"/>
                  <a:gd name="T5" fmla="*/ 69 h 149"/>
                  <a:gd name="T6" fmla="*/ 165 w 202"/>
                  <a:gd name="T7" fmla="*/ 69 h 149"/>
                  <a:gd name="T8" fmla="*/ 163 w 202"/>
                  <a:gd name="T9" fmla="*/ 70 h 149"/>
                  <a:gd name="T10" fmla="*/ 158 w 202"/>
                  <a:gd name="T11" fmla="*/ 74 h 149"/>
                  <a:gd name="T12" fmla="*/ 144 w 202"/>
                  <a:gd name="T13" fmla="*/ 85 h 149"/>
                  <a:gd name="T14" fmla="*/ 113 w 202"/>
                  <a:gd name="T15" fmla="*/ 107 h 149"/>
                  <a:gd name="T16" fmla="*/ 108 w 202"/>
                  <a:gd name="T17" fmla="*/ 114 h 149"/>
                  <a:gd name="T18" fmla="*/ 115 w 202"/>
                  <a:gd name="T19" fmla="*/ 123 h 149"/>
                  <a:gd name="T20" fmla="*/ 115 w 202"/>
                  <a:gd name="T21" fmla="*/ 123 h 149"/>
                  <a:gd name="T22" fmla="*/ 116 w 202"/>
                  <a:gd name="T23" fmla="*/ 123 h 149"/>
                  <a:gd name="T24" fmla="*/ 165 w 202"/>
                  <a:gd name="T25" fmla="*/ 88 h 149"/>
                  <a:gd name="T26" fmla="*/ 200 w 202"/>
                  <a:gd name="T27" fmla="*/ 62 h 149"/>
                  <a:gd name="T28" fmla="*/ 202 w 202"/>
                  <a:gd name="T29" fmla="*/ 61 h 149"/>
                  <a:gd name="T30" fmla="*/ 200 w 202"/>
                  <a:gd name="T31" fmla="*/ 61 h 149"/>
                  <a:gd name="T32" fmla="*/ 179 w 202"/>
                  <a:gd name="T33" fmla="*/ 45 h 149"/>
                  <a:gd name="T34" fmla="*/ 120 w 202"/>
                  <a:gd name="T35" fmla="*/ 2 h 149"/>
                  <a:gd name="T36" fmla="*/ 113 w 202"/>
                  <a:gd name="T37" fmla="*/ 1 h 149"/>
                  <a:gd name="T38" fmla="*/ 108 w 202"/>
                  <a:gd name="T39" fmla="*/ 11 h 149"/>
                  <a:gd name="T40" fmla="*/ 108 w 202"/>
                  <a:gd name="T41" fmla="*/ 12 h 149"/>
                  <a:gd name="T42" fmla="*/ 164 w 202"/>
                  <a:gd name="T43" fmla="*/ 53 h 149"/>
                  <a:gd name="T44" fmla="*/ 157 w 202"/>
                  <a:gd name="T45" fmla="*/ 54 h 149"/>
                  <a:gd name="T46" fmla="*/ 136 w 202"/>
                  <a:gd name="T47" fmla="*/ 54 h 149"/>
                  <a:gd name="T48" fmla="*/ 86 w 202"/>
                  <a:gd name="T49" fmla="*/ 54 h 149"/>
                  <a:gd name="T50" fmla="*/ 36 w 202"/>
                  <a:gd name="T51" fmla="*/ 72 h 149"/>
                  <a:gd name="T52" fmla="*/ 1 w 202"/>
                  <a:gd name="T53" fmla="*/ 144 h 149"/>
                  <a:gd name="T54" fmla="*/ 1 w 202"/>
                  <a:gd name="T55" fmla="*/ 144 h 149"/>
                  <a:gd name="T56" fmla="*/ 2 w 202"/>
                  <a:gd name="T57" fmla="*/ 145 h 149"/>
                  <a:gd name="T58" fmla="*/ 8 w 202"/>
                  <a:gd name="T59" fmla="*/ 149 h 149"/>
                  <a:gd name="T60" fmla="*/ 9 w 202"/>
                  <a:gd name="T61" fmla="*/ 149 h 149"/>
                  <a:gd name="T62" fmla="*/ 15 w 202"/>
                  <a:gd name="T63" fmla="*/ 146 h 149"/>
                  <a:gd name="T64" fmla="*/ 15 w 202"/>
                  <a:gd name="T65" fmla="*/ 145 h 149"/>
                  <a:gd name="T66" fmla="*/ 17 w 202"/>
                  <a:gd name="T67" fmla="*/ 135 h 149"/>
                  <a:gd name="T68" fmla="*/ 17 w 202"/>
                  <a:gd name="T69" fmla="*/ 132 h 149"/>
                  <a:gd name="T70" fmla="*/ 81 w 202"/>
                  <a:gd name="T71" fmla="*/ 69 h 149"/>
                  <a:gd name="T72" fmla="*/ 115 w 202"/>
                  <a:gd name="T73"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 h="149">
                    <a:moveTo>
                      <a:pt x="115" y="69"/>
                    </a:moveTo>
                    <a:cubicBezTo>
                      <a:pt x="121" y="69"/>
                      <a:pt x="126" y="69"/>
                      <a:pt x="132" y="69"/>
                    </a:cubicBezTo>
                    <a:cubicBezTo>
                      <a:pt x="140" y="69"/>
                      <a:pt x="147" y="69"/>
                      <a:pt x="155" y="69"/>
                    </a:cubicBezTo>
                    <a:cubicBezTo>
                      <a:pt x="158" y="69"/>
                      <a:pt x="162" y="69"/>
                      <a:pt x="165" y="69"/>
                    </a:cubicBezTo>
                    <a:cubicBezTo>
                      <a:pt x="164" y="69"/>
                      <a:pt x="164" y="70"/>
                      <a:pt x="163" y="70"/>
                    </a:cubicBezTo>
                    <a:cubicBezTo>
                      <a:pt x="161" y="72"/>
                      <a:pt x="160" y="73"/>
                      <a:pt x="158" y="74"/>
                    </a:cubicBezTo>
                    <a:cubicBezTo>
                      <a:pt x="153" y="77"/>
                      <a:pt x="149" y="81"/>
                      <a:pt x="144" y="85"/>
                    </a:cubicBezTo>
                    <a:cubicBezTo>
                      <a:pt x="134" y="92"/>
                      <a:pt x="123" y="99"/>
                      <a:pt x="113" y="107"/>
                    </a:cubicBezTo>
                    <a:cubicBezTo>
                      <a:pt x="109" y="110"/>
                      <a:pt x="108" y="112"/>
                      <a:pt x="108" y="114"/>
                    </a:cubicBezTo>
                    <a:cubicBezTo>
                      <a:pt x="108" y="117"/>
                      <a:pt x="110" y="119"/>
                      <a:pt x="115" y="123"/>
                    </a:cubicBezTo>
                    <a:cubicBezTo>
                      <a:pt x="115" y="123"/>
                      <a:pt x="115" y="123"/>
                      <a:pt x="115" y="123"/>
                    </a:cubicBezTo>
                    <a:cubicBezTo>
                      <a:pt x="116" y="123"/>
                      <a:pt x="116" y="123"/>
                      <a:pt x="116" y="123"/>
                    </a:cubicBezTo>
                    <a:cubicBezTo>
                      <a:pt x="133" y="112"/>
                      <a:pt x="148" y="100"/>
                      <a:pt x="165" y="88"/>
                    </a:cubicBezTo>
                    <a:cubicBezTo>
                      <a:pt x="177" y="79"/>
                      <a:pt x="188" y="71"/>
                      <a:pt x="200" y="62"/>
                    </a:cubicBezTo>
                    <a:cubicBezTo>
                      <a:pt x="202" y="61"/>
                      <a:pt x="202" y="61"/>
                      <a:pt x="202" y="61"/>
                    </a:cubicBezTo>
                    <a:cubicBezTo>
                      <a:pt x="200" y="61"/>
                      <a:pt x="200" y="61"/>
                      <a:pt x="200" y="61"/>
                    </a:cubicBezTo>
                    <a:cubicBezTo>
                      <a:pt x="193" y="55"/>
                      <a:pt x="186" y="50"/>
                      <a:pt x="179" y="45"/>
                    </a:cubicBezTo>
                    <a:cubicBezTo>
                      <a:pt x="159" y="30"/>
                      <a:pt x="140" y="16"/>
                      <a:pt x="120" y="2"/>
                    </a:cubicBezTo>
                    <a:cubicBezTo>
                      <a:pt x="117" y="0"/>
                      <a:pt x="114" y="0"/>
                      <a:pt x="113" y="1"/>
                    </a:cubicBezTo>
                    <a:cubicBezTo>
                      <a:pt x="110" y="2"/>
                      <a:pt x="109" y="6"/>
                      <a:pt x="108" y="11"/>
                    </a:cubicBezTo>
                    <a:cubicBezTo>
                      <a:pt x="108" y="12"/>
                      <a:pt x="108" y="12"/>
                      <a:pt x="108" y="12"/>
                    </a:cubicBezTo>
                    <a:cubicBezTo>
                      <a:pt x="164" y="53"/>
                      <a:pt x="164" y="53"/>
                      <a:pt x="164" y="53"/>
                    </a:cubicBezTo>
                    <a:cubicBezTo>
                      <a:pt x="162" y="54"/>
                      <a:pt x="159" y="54"/>
                      <a:pt x="157" y="54"/>
                    </a:cubicBezTo>
                    <a:cubicBezTo>
                      <a:pt x="150" y="54"/>
                      <a:pt x="143" y="54"/>
                      <a:pt x="136" y="54"/>
                    </a:cubicBezTo>
                    <a:cubicBezTo>
                      <a:pt x="119" y="54"/>
                      <a:pt x="102" y="54"/>
                      <a:pt x="86" y="54"/>
                    </a:cubicBezTo>
                    <a:cubicBezTo>
                      <a:pt x="67" y="54"/>
                      <a:pt x="50" y="60"/>
                      <a:pt x="36" y="72"/>
                    </a:cubicBezTo>
                    <a:cubicBezTo>
                      <a:pt x="12" y="90"/>
                      <a:pt x="0" y="114"/>
                      <a:pt x="1" y="144"/>
                    </a:cubicBezTo>
                    <a:cubicBezTo>
                      <a:pt x="1" y="144"/>
                      <a:pt x="1" y="144"/>
                      <a:pt x="1" y="144"/>
                    </a:cubicBezTo>
                    <a:cubicBezTo>
                      <a:pt x="2" y="145"/>
                      <a:pt x="2" y="145"/>
                      <a:pt x="2" y="145"/>
                    </a:cubicBezTo>
                    <a:cubicBezTo>
                      <a:pt x="4" y="147"/>
                      <a:pt x="6" y="148"/>
                      <a:pt x="8" y="149"/>
                    </a:cubicBezTo>
                    <a:cubicBezTo>
                      <a:pt x="8" y="149"/>
                      <a:pt x="9" y="149"/>
                      <a:pt x="9" y="149"/>
                    </a:cubicBezTo>
                    <a:cubicBezTo>
                      <a:pt x="11" y="149"/>
                      <a:pt x="12" y="148"/>
                      <a:pt x="15" y="146"/>
                    </a:cubicBezTo>
                    <a:cubicBezTo>
                      <a:pt x="15" y="145"/>
                      <a:pt x="15" y="145"/>
                      <a:pt x="15" y="145"/>
                    </a:cubicBezTo>
                    <a:cubicBezTo>
                      <a:pt x="16" y="142"/>
                      <a:pt x="17" y="139"/>
                      <a:pt x="17" y="135"/>
                    </a:cubicBezTo>
                    <a:cubicBezTo>
                      <a:pt x="17" y="134"/>
                      <a:pt x="17" y="133"/>
                      <a:pt x="17" y="132"/>
                    </a:cubicBezTo>
                    <a:cubicBezTo>
                      <a:pt x="20" y="99"/>
                      <a:pt x="49" y="72"/>
                      <a:pt x="81" y="69"/>
                    </a:cubicBezTo>
                    <a:cubicBezTo>
                      <a:pt x="93" y="69"/>
                      <a:pt x="104" y="69"/>
                      <a:pt x="115"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9"/>
              <p:cNvSpPr>
                <a:spLocks/>
              </p:cNvSpPr>
              <p:nvPr/>
            </p:nvSpPr>
            <p:spPr bwMode="auto">
              <a:xfrm>
                <a:off x="13388975" y="2854325"/>
                <a:ext cx="771525" cy="558800"/>
              </a:xfrm>
              <a:custGeom>
                <a:avLst/>
                <a:gdLst>
                  <a:gd name="T0" fmla="*/ 200 w 204"/>
                  <a:gd name="T1" fmla="*/ 3 h 148"/>
                  <a:gd name="T2" fmla="*/ 199 w 204"/>
                  <a:gd name="T3" fmla="*/ 3 h 148"/>
                  <a:gd name="T4" fmla="*/ 190 w 204"/>
                  <a:gd name="T5" fmla="*/ 1 h 148"/>
                  <a:gd name="T6" fmla="*/ 185 w 204"/>
                  <a:gd name="T7" fmla="*/ 12 h 148"/>
                  <a:gd name="T8" fmla="*/ 118 w 204"/>
                  <a:gd name="T9" fmla="*/ 79 h 148"/>
                  <a:gd name="T10" fmla="*/ 86 w 204"/>
                  <a:gd name="T11" fmla="*/ 79 h 148"/>
                  <a:gd name="T12" fmla="*/ 73 w 204"/>
                  <a:gd name="T13" fmla="*/ 79 h 148"/>
                  <a:gd name="T14" fmla="*/ 47 w 204"/>
                  <a:gd name="T15" fmla="*/ 80 h 148"/>
                  <a:gd name="T16" fmla="*/ 37 w 204"/>
                  <a:gd name="T17" fmla="*/ 80 h 148"/>
                  <a:gd name="T18" fmla="*/ 64 w 204"/>
                  <a:gd name="T19" fmla="*/ 59 h 148"/>
                  <a:gd name="T20" fmla="*/ 95 w 204"/>
                  <a:gd name="T21" fmla="*/ 36 h 148"/>
                  <a:gd name="T22" fmla="*/ 95 w 204"/>
                  <a:gd name="T23" fmla="*/ 36 h 148"/>
                  <a:gd name="T24" fmla="*/ 95 w 204"/>
                  <a:gd name="T25" fmla="*/ 35 h 148"/>
                  <a:gd name="T26" fmla="*/ 88 w 204"/>
                  <a:gd name="T27" fmla="*/ 26 h 148"/>
                  <a:gd name="T28" fmla="*/ 80 w 204"/>
                  <a:gd name="T29" fmla="*/ 29 h 148"/>
                  <a:gd name="T30" fmla="*/ 65 w 204"/>
                  <a:gd name="T31" fmla="*/ 40 h 148"/>
                  <a:gd name="T32" fmla="*/ 58 w 204"/>
                  <a:gd name="T33" fmla="*/ 45 h 148"/>
                  <a:gd name="T34" fmla="*/ 17 w 204"/>
                  <a:gd name="T35" fmla="*/ 75 h 148"/>
                  <a:gd name="T36" fmla="*/ 0 w 204"/>
                  <a:gd name="T37" fmla="*/ 87 h 148"/>
                  <a:gd name="T38" fmla="*/ 23 w 204"/>
                  <a:gd name="T39" fmla="*/ 104 h 148"/>
                  <a:gd name="T40" fmla="*/ 80 w 204"/>
                  <a:gd name="T41" fmla="*/ 145 h 148"/>
                  <a:gd name="T42" fmla="*/ 87 w 204"/>
                  <a:gd name="T43" fmla="*/ 148 h 148"/>
                  <a:gd name="T44" fmla="*/ 89 w 204"/>
                  <a:gd name="T45" fmla="*/ 147 h 148"/>
                  <a:gd name="T46" fmla="*/ 95 w 204"/>
                  <a:gd name="T47" fmla="*/ 138 h 148"/>
                  <a:gd name="T48" fmla="*/ 95 w 204"/>
                  <a:gd name="T49" fmla="*/ 138 h 148"/>
                  <a:gd name="T50" fmla="*/ 36 w 204"/>
                  <a:gd name="T51" fmla="*/ 94 h 148"/>
                  <a:gd name="T52" fmla="*/ 56 w 204"/>
                  <a:gd name="T53" fmla="*/ 94 h 148"/>
                  <a:gd name="T54" fmla="*/ 108 w 204"/>
                  <a:gd name="T55" fmla="*/ 94 h 148"/>
                  <a:gd name="T56" fmla="*/ 132 w 204"/>
                  <a:gd name="T57" fmla="*/ 92 h 148"/>
                  <a:gd name="T58" fmla="*/ 200 w 204"/>
                  <a:gd name="T59" fmla="*/ 4 h 148"/>
                  <a:gd name="T60" fmla="*/ 200 w 204"/>
                  <a:gd name="T61" fmla="*/ 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48">
                    <a:moveTo>
                      <a:pt x="200" y="3"/>
                    </a:moveTo>
                    <a:cubicBezTo>
                      <a:pt x="199" y="3"/>
                      <a:pt x="199" y="3"/>
                      <a:pt x="199" y="3"/>
                    </a:cubicBezTo>
                    <a:cubicBezTo>
                      <a:pt x="195" y="0"/>
                      <a:pt x="192" y="0"/>
                      <a:pt x="190" y="1"/>
                    </a:cubicBezTo>
                    <a:cubicBezTo>
                      <a:pt x="187" y="2"/>
                      <a:pt x="186" y="6"/>
                      <a:pt x="185" y="12"/>
                    </a:cubicBezTo>
                    <a:cubicBezTo>
                      <a:pt x="182" y="49"/>
                      <a:pt x="155" y="76"/>
                      <a:pt x="118" y="79"/>
                    </a:cubicBezTo>
                    <a:cubicBezTo>
                      <a:pt x="108" y="80"/>
                      <a:pt x="97" y="80"/>
                      <a:pt x="86" y="79"/>
                    </a:cubicBezTo>
                    <a:cubicBezTo>
                      <a:pt x="82" y="79"/>
                      <a:pt x="77" y="79"/>
                      <a:pt x="73" y="79"/>
                    </a:cubicBezTo>
                    <a:cubicBezTo>
                      <a:pt x="65" y="80"/>
                      <a:pt x="56" y="80"/>
                      <a:pt x="47" y="80"/>
                    </a:cubicBezTo>
                    <a:cubicBezTo>
                      <a:pt x="37" y="80"/>
                      <a:pt x="37" y="80"/>
                      <a:pt x="37" y="80"/>
                    </a:cubicBezTo>
                    <a:cubicBezTo>
                      <a:pt x="46" y="72"/>
                      <a:pt x="55" y="66"/>
                      <a:pt x="64" y="59"/>
                    </a:cubicBezTo>
                    <a:cubicBezTo>
                      <a:pt x="75" y="52"/>
                      <a:pt x="85" y="45"/>
                      <a:pt x="95" y="36"/>
                    </a:cubicBezTo>
                    <a:cubicBezTo>
                      <a:pt x="95" y="36"/>
                      <a:pt x="95" y="36"/>
                      <a:pt x="95" y="36"/>
                    </a:cubicBezTo>
                    <a:cubicBezTo>
                      <a:pt x="95" y="35"/>
                      <a:pt x="95" y="35"/>
                      <a:pt x="95" y="35"/>
                    </a:cubicBezTo>
                    <a:cubicBezTo>
                      <a:pt x="93" y="30"/>
                      <a:pt x="90" y="27"/>
                      <a:pt x="88" y="26"/>
                    </a:cubicBezTo>
                    <a:cubicBezTo>
                      <a:pt x="85" y="26"/>
                      <a:pt x="83" y="27"/>
                      <a:pt x="80" y="29"/>
                    </a:cubicBezTo>
                    <a:cubicBezTo>
                      <a:pt x="75" y="32"/>
                      <a:pt x="70" y="36"/>
                      <a:pt x="65" y="40"/>
                    </a:cubicBezTo>
                    <a:cubicBezTo>
                      <a:pt x="63" y="42"/>
                      <a:pt x="60" y="43"/>
                      <a:pt x="58" y="45"/>
                    </a:cubicBezTo>
                    <a:cubicBezTo>
                      <a:pt x="44" y="55"/>
                      <a:pt x="31" y="65"/>
                      <a:pt x="17" y="75"/>
                    </a:cubicBezTo>
                    <a:cubicBezTo>
                      <a:pt x="0" y="87"/>
                      <a:pt x="0" y="87"/>
                      <a:pt x="0" y="87"/>
                    </a:cubicBezTo>
                    <a:cubicBezTo>
                      <a:pt x="23" y="104"/>
                      <a:pt x="23" y="104"/>
                      <a:pt x="23" y="104"/>
                    </a:cubicBezTo>
                    <a:cubicBezTo>
                      <a:pt x="43" y="118"/>
                      <a:pt x="61" y="131"/>
                      <a:pt x="80" y="145"/>
                    </a:cubicBezTo>
                    <a:cubicBezTo>
                      <a:pt x="83" y="147"/>
                      <a:pt x="85" y="148"/>
                      <a:pt x="87" y="148"/>
                    </a:cubicBezTo>
                    <a:cubicBezTo>
                      <a:pt x="87" y="148"/>
                      <a:pt x="88" y="148"/>
                      <a:pt x="89" y="147"/>
                    </a:cubicBezTo>
                    <a:cubicBezTo>
                      <a:pt x="91" y="146"/>
                      <a:pt x="93" y="143"/>
                      <a:pt x="95" y="138"/>
                    </a:cubicBezTo>
                    <a:cubicBezTo>
                      <a:pt x="95" y="138"/>
                      <a:pt x="95" y="138"/>
                      <a:pt x="95" y="138"/>
                    </a:cubicBezTo>
                    <a:cubicBezTo>
                      <a:pt x="36" y="94"/>
                      <a:pt x="36" y="94"/>
                      <a:pt x="36" y="94"/>
                    </a:cubicBezTo>
                    <a:cubicBezTo>
                      <a:pt x="56" y="94"/>
                      <a:pt x="56" y="94"/>
                      <a:pt x="56" y="94"/>
                    </a:cubicBezTo>
                    <a:cubicBezTo>
                      <a:pt x="74" y="94"/>
                      <a:pt x="91" y="94"/>
                      <a:pt x="108" y="94"/>
                    </a:cubicBezTo>
                    <a:cubicBezTo>
                      <a:pt x="116" y="94"/>
                      <a:pt x="124" y="94"/>
                      <a:pt x="132" y="92"/>
                    </a:cubicBezTo>
                    <a:cubicBezTo>
                      <a:pt x="174" y="83"/>
                      <a:pt x="204" y="43"/>
                      <a:pt x="200" y="4"/>
                    </a:cubicBezTo>
                    <a:lnTo>
                      <a:pt x="20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15" name="Group 14"/>
          <p:cNvGrpSpPr/>
          <p:nvPr/>
        </p:nvGrpSpPr>
        <p:grpSpPr>
          <a:xfrm>
            <a:off x="735330" y="2504742"/>
            <a:ext cx="11352892" cy="822960"/>
            <a:chOff x="781050" y="2614470"/>
            <a:chExt cx="11352892" cy="822960"/>
          </a:xfrm>
        </p:grpSpPr>
        <p:sp>
          <p:nvSpPr>
            <p:cNvPr id="16" name="Rectangle 15"/>
            <p:cNvSpPr/>
            <p:nvPr/>
          </p:nvSpPr>
          <p:spPr>
            <a:xfrm>
              <a:off x="781050" y="2614470"/>
              <a:ext cx="2862943" cy="822960"/>
            </a:xfrm>
            <a:prstGeom prst="rect">
              <a:avLst/>
            </a:prstGeom>
            <a:solidFill>
              <a:schemeClr val="accent6"/>
            </a:solidFill>
          </p:spPr>
          <p:txBody>
            <a:bodyPr wrap="square" lIns="1097280" anchor="ctr" anchorCtr="1">
              <a:noAutofit/>
            </a:bodyPr>
            <a:lstStyle/>
            <a:p>
              <a:pPr algn="ctr">
                <a:lnSpc>
                  <a:spcPct val="110000"/>
                </a:lnSpc>
              </a:pPr>
              <a:r>
                <a:rPr lang="en-US" sz="1400" b="1" dirty="0"/>
                <a:t>High Attrition Within Incumbent</a:t>
              </a:r>
              <a:endParaRPr lang="en-GB" sz="1400" dirty="0"/>
            </a:p>
          </p:txBody>
        </p:sp>
        <p:sp>
          <p:nvSpPr>
            <p:cNvPr id="17" name="Rectangle 16"/>
            <p:cNvSpPr/>
            <p:nvPr/>
          </p:nvSpPr>
          <p:spPr>
            <a:xfrm>
              <a:off x="3779519" y="2614470"/>
              <a:ext cx="8354423" cy="822960"/>
            </a:xfrm>
            <a:prstGeom prst="rect">
              <a:avLst/>
            </a:prstGeom>
          </p:spPr>
          <p:txBody>
            <a:bodyPr wrap="square" anchor="ctr" anchorCtr="0">
              <a:noAutofit/>
            </a:bodyPr>
            <a:lstStyle/>
            <a:p>
              <a:pPr marL="171450" indent="-171450">
                <a:lnSpc>
                  <a:spcPct val="110000"/>
                </a:lnSpc>
                <a:spcBef>
                  <a:spcPts val="200"/>
                </a:spcBef>
                <a:spcAft>
                  <a:spcPts val="200"/>
                </a:spcAft>
                <a:buClr>
                  <a:schemeClr val="accent3"/>
                </a:buClr>
                <a:buFont typeface="Arial" panose="020B0604020202020204" pitchFamily="34" charset="0"/>
                <a:buChar char="•"/>
              </a:pPr>
              <a:r>
                <a:rPr lang="en-US" sz="1200" dirty="0" smtClean="0"/>
                <a:t>XPO to help identify and align </a:t>
              </a:r>
              <a:r>
                <a:rPr lang="en-US" sz="1200" b="1" dirty="0">
                  <a:solidFill>
                    <a:schemeClr val="accent3"/>
                  </a:solidFill>
                </a:rPr>
                <a:t>key Incumbent resources </a:t>
              </a:r>
              <a:r>
                <a:rPr lang="en-US" sz="1200" dirty="0"/>
                <a:t>for the transition. Retention bonus for </a:t>
              </a:r>
              <a:r>
                <a:rPr lang="en-US" sz="1200" dirty="0" smtClean="0"/>
                <a:t>key Incumbent </a:t>
              </a:r>
              <a:r>
                <a:rPr lang="en-US" sz="1200" dirty="0"/>
                <a:t>staff members – jointly agreed upon between </a:t>
              </a:r>
              <a:r>
                <a:rPr lang="en-US" sz="1200" dirty="0" smtClean="0"/>
                <a:t>XPO </a:t>
              </a:r>
              <a:r>
                <a:rPr lang="en-US" sz="1200" dirty="0"/>
                <a:t>and Incumbent  </a:t>
              </a:r>
              <a:endParaRPr lang="en-US" sz="1200" dirty="0" smtClean="0"/>
            </a:p>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b="1" dirty="0" smtClean="0">
                  <a:solidFill>
                    <a:schemeClr val="accent3"/>
                  </a:solidFill>
                </a:rPr>
                <a:t>Prepare documentation and SOPs </a:t>
              </a:r>
              <a:r>
                <a:rPr lang="en-US" sz="1200" dirty="0" smtClean="0"/>
                <a:t>to </a:t>
              </a:r>
              <a:r>
                <a:rPr lang="en-US" sz="1200" dirty="0"/>
                <a:t>alleviate resource dependency </a:t>
              </a:r>
            </a:p>
            <a:p>
              <a:pPr marL="171450" indent="-171450">
                <a:lnSpc>
                  <a:spcPct val="110000"/>
                </a:lnSpc>
                <a:spcBef>
                  <a:spcPts val="200"/>
                </a:spcBef>
                <a:spcAft>
                  <a:spcPts val="200"/>
                </a:spcAft>
                <a:buClr>
                  <a:schemeClr val="accent3"/>
                </a:buClr>
                <a:buFont typeface="Arial" panose="020B0604020202020204" pitchFamily="34" charset="0"/>
                <a:buChar char="•"/>
                <a:defRPr/>
              </a:pPr>
              <a:r>
                <a:rPr lang="en-US" sz="1200" dirty="0">
                  <a:cs typeface="Calibri" panose="020F0502020204030204" pitchFamily="34" charset="0"/>
                </a:rPr>
                <a:t>EXL to actively plan capacity and provision for </a:t>
              </a:r>
              <a:r>
                <a:rPr lang="en-US" sz="1200" b="1" dirty="0">
                  <a:solidFill>
                    <a:schemeClr val="accent3"/>
                  </a:solidFill>
                </a:rPr>
                <a:t>additional resources </a:t>
              </a:r>
            </a:p>
          </p:txBody>
        </p:sp>
        <p:grpSp>
          <p:nvGrpSpPr>
            <p:cNvPr id="18" name="Group 17"/>
            <p:cNvGrpSpPr>
              <a:grpSpLocks noChangeAspect="1"/>
            </p:cNvGrpSpPr>
            <p:nvPr/>
          </p:nvGrpSpPr>
          <p:grpSpPr>
            <a:xfrm>
              <a:off x="947922" y="2705910"/>
              <a:ext cx="788613" cy="640080"/>
              <a:chOff x="12955588" y="3730625"/>
              <a:chExt cx="1525588" cy="1238250"/>
            </a:xfrm>
            <a:solidFill>
              <a:schemeClr val="accent3"/>
            </a:solidFill>
          </p:grpSpPr>
          <p:sp>
            <p:nvSpPr>
              <p:cNvPr id="19" name="Freeform 10"/>
              <p:cNvSpPr>
                <a:spLocks noEditPoints="1"/>
              </p:cNvSpPr>
              <p:nvPr/>
            </p:nvSpPr>
            <p:spPr bwMode="auto">
              <a:xfrm>
                <a:off x="12955588" y="3730625"/>
                <a:ext cx="1525588" cy="1235075"/>
              </a:xfrm>
              <a:custGeom>
                <a:avLst/>
                <a:gdLst>
                  <a:gd name="T0" fmla="*/ 371 w 404"/>
                  <a:gd name="T1" fmla="*/ 165 h 327"/>
                  <a:gd name="T2" fmla="*/ 304 w 404"/>
                  <a:gd name="T3" fmla="*/ 137 h 327"/>
                  <a:gd name="T4" fmla="*/ 358 w 404"/>
                  <a:gd name="T5" fmla="*/ 156 h 327"/>
                  <a:gd name="T6" fmla="*/ 275 w 404"/>
                  <a:gd name="T7" fmla="*/ 124 h 327"/>
                  <a:gd name="T8" fmla="*/ 225 w 404"/>
                  <a:gd name="T9" fmla="*/ 89 h 327"/>
                  <a:gd name="T10" fmla="*/ 273 w 404"/>
                  <a:gd name="T11" fmla="*/ 109 h 327"/>
                  <a:gd name="T12" fmla="*/ 283 w 404"/>
                  <a:gd name="T13" fmla="*/ 123 h 327"/>
                  <a:gd name="T14" fmla="*/ 278 w 404"/>
                  <a:gd name="T15" fmla="*/ 69 h 327"/>
                  <a:gd name="T16" fmla="*/ 212 w 404"/>
                  <a:gd name="T17" fmla="*/ 103 h 327"/>
                  <a:gd name="T18" fmla="*/ 210 w 404"/>
                  <a:gd name="T19" fmla="*/ 121 h 327"/>
                  <a:gd name="T20" fmla="*/ 156 w 404"/>
                  <a:gd name="T21" fmla="*/ 80 h 327"/>
                  <a:gd name="T22" fmla="*/ 89 w 404"/>
                  <a:gd name="T23" fmla="*/ 100 h 327"/>
                  <a:gd name="T24" fmla="*/ 58 w 404"/>
                  <a:gd name="T25" fmla="*/ 71 h 327"/>
                  <a:gd name="T26" fmla="*/ 39 w 404"/>
                  <a:gd name="T27" fmla="*/ 39 h 327"/>
                  <a:gd name="T28" fmla="*/ 83 w 404"/>
                  <a:gd name="T29" fmla="*/ 44 h 327"/>
                  <a:gd name="T30" fmla="*/ 64 w 404"/>
                  <a:gd name="T31" fmla="*/ 72 h 327"/>
                  <a:gd name="T32" fmla="*/ 74 w 404"/>
                  <a:gd name="T33" fmla="*/ 92 h 327"/>
                  <a:gd name="T34" fmla="*/ 79 w 404"/>
                  <a:gd name="T35" fmla="*/ 90 h 327"/>
                  <a:gd name="T36" fmla="*/ 86 w 404"/>
                  <a:gd name="T37" fmla="*/ 12 h 327"/>
                  <a:gd name="T38" fmla="*/ 28 w 404"/>
                  <a:gd name="T39" fmla="*/ 58 h 327"/>
                  <a:gd name="T40" fmla="*/ 27 w 404"/>
                  <a:gd name="T41" fmla="*/ 71 h 327"/>
                  <a:gd name="T42" fmla="*/ 5 w 404"/>
                  <a:gd name="T43" fmla="*/ 107 h 327"/>
                  <a:gd name="T44" fmla="*/ 24 w 404"/>
                  <a:gd name="T45" fmla="*/ 296 h 327"/>
                  <a:gd name="T46" fmla="*/ 35 w 404"/>
                  <a:gd name="T47" fmla="*/ 323 h 327"/>
                  <a:gd name="T48" fmla="*/ 81 w 404"/>
                  <a:gd name="T49" fmla="*/ 327 h 327"/>
                  <a:gd name="T50" fmla="*/ 99 w 404"/>
                  <a:gd name="T51" fmla="*/ 304 h 327"/>
                  <a:gd name="T52" fmla="*/ 98 w 404"/>
                  <a:gd name="T53" fmla="*/ 238 h 327"/>
                  <a:gd name="T54" fmla="*/ 101 w 404"/>
                  <a:gd name="T55" fmla="*/ 153 h 327"/>
                  <a:gd name="T56" fmla="*/ 102 w 404"/>
                  <a:gd name="T57" fmla="*/ 151 h 327"/>
                  <a:gd name="T58" fmla="*/ 86 w 404"/>
                  <a:gd name="T59" fmla="*/ 143 h 327"/>
                  <a:gd name="T60" fmla="*/ 82 w 404"/>
                  <a:gd name="T61" fmla="*/ 311 h 327"/>
                  <a:gd name="T62" fmla="*/ 37 w 404"/>
                  <a:gd name="T63" fmla="*/ 146 h 327"/>
                  <a:gd name="T64" fmla="*/ 17 w 404"/>
                  <a:gd name="T65" fmla="*/ 123 h 327"/>
                  <a:gd name="T66" fmla="*/ 97 w 404"/>
                  <a:gd name="T67" fmla="*/ 143 h 327"/>
                  <a:gd name="T68" fmla="*/ 149 w 404"/>
                  <a:gd name="T69" fmla="*/ 119 h 327"/>
                  <a:gd name="T70" fmla="*/ 186 w 404"/>
                  <a:gd name="T71" fmla="*/ 145 h 327"/>
                  <a:gd name="T72" fmla="*/ 246 w 404"/>
                  <a:gd name="T73" fmla="*/ 147 h 327"/>
                  <a:gd name="T74" fmla="*/ 309 w 404"/>
                  <a:gd name="T75" fmla="*/ 183 h 327"/>
                  <a:gd name="T76" fmla="*/ 297 w 404"/>
                  <a:gd name="T77" fmla="*/ 223 h 327"/>
                  <a:gd name="T78" fmla="*/ 336 w 404"/>
                  <a:gd name="T79" fmla="*/ 327 h 327"/>
                  <a:gd name="T80" fmla="*/ 373 w 404"/>
                  <a:gd name="T81" fmla="*/ 260 h 327"/>
                  <a:gd name="T82" fmla="*/ 373 w 404"/>
                  <a:gd name="T83" fmla="*/ 229 h 327"/>
                  <a:gd name="T84" fmla="*/ 404 w 404"/>
                  <a:gd name="T85" fmla="*/ 227 h 327"/>
                  <a:gd name="T86" fmla="*/ 358 w 404"/>
                  <a:gd name="T87" fmla="*/ 197 h 327"/>
                  <a:gd name="T88" fmla="*/ 233 w 404"/>
                  <a:gd name="T89" fmla="*/ 130 h 327"/>
                  <a:gd name="T90" fmla="*/ 212 w 404"/>
                  <a:gd name="T91" fmla="*/ 146 h 327"/>
                  <a:gd name="T92" fmla="*/ 151 w 404"/>
                  <a:gd name="T93" fmla="*/ 102 h 327"/>
                  <a:gd name="T94" fmla="*/ 134 w 404"/>
                  <a:gd name="T95" fmla="*/ 117 h 327"/>
                  <a:gd name="T96" fmla="*/ 30 w 404"/>
                  <a:gd name="T97" fmla="*/ 88 h 327"/>
                  <a:gd name="T98" fmla="*/ 124 w 404"/>
                  <a:gd name="T99" fmla="*/ 129 h 327"/>
                  <a:gd name="T100" fmla="*/ 129 w 404"/>
                  <a:gd name="T101" fmla="*/ 89 h 327"/>
                  <a:gd name="T102" fmla="*/ 220 w 404"/>
                  <a:gd name="T103" fmla="*/ 140 h 327"/>
                  <a:gd name="T104" fmla="*/ 234 w 404"/>
                  <a:gd name="T105" fmla="*/ 116 h 327"/>
                  <a:gd name="T106" fmla="*/ 365 w 404"/>
                  <a:gd name="T107" fmla="*/ 193 h 327"/>
                  <a:gd name="T108" fmla="*/ 389 w 404"/>
                  <a:gd name="T109" fmla="*/ 214 h 327"/>
                  <a:gd name="T110" fmla="*/ 360 w 404"/>
                  <a:gd name="T111" fmla="*/ 229 h 327"/>
                  <a:gd name="T112" fmla="*/ 311 w 404"/>
                  <a:gd name="T113" fmla="*/ 184 h 327"/>
                  <a:gd name="T114" fmla="*/ 360 w 404"/>
                  <a:gd name="T115" fmla="*/ 22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327">
                    <a:moveTo>
                      <a:pt x="398" y="196"/>
                    </a:moveTo>
                    <a:cubicBezTo>
                      <a:pt x="397" y="192"/>
                      <a:pt x="395" y="187"/>
                      <a:pt x="394" y="183"/>
                    </a:cubicBezTo>
                    <a:cubicBezTo>
                      <a:pt x="393" y="175"/>
                      <a:pt x="389" y="170"/>
                      <a:pt x="385" y="167"/>
                    </a:cubicBezTo>
                    <a:cubicBezTo>
                      <a:pt x="381" y="165"/>
                      <a:pt x="376" y="164"/>
                      <a:pt x="371" y="165"/>
                    </a:cubicBezTo>
                    <a:cubicBezTo>
                      <a:pt x="373" y="158"/>
                      <a:pt x="374" y="151"/>
                      <a:pt x="371" y="146"/>
                    </a:cubicBezTo>
                    <a:cubicBezTo>
                      <a:pt x="369" y="141"/>
                      <a:pt x="365" y="138"/>
                      <a:pt x="360" y="136"/>
                    </a:cubicBezTo>
                    <a:cubicBezTo>
                      <a:pt x="344" y="130"/>
                      <a:pt x="328" y="132"/>
                      <a:pt x="307" y="136"/>
                    </a:cubicBezTo>
                    <a:cubicBezTo>
                      <a:pt x="304" y="137"/>
                      <a:pt x="304" y="137"/>
                      <a:pt x="304" y="137"/>
                    </a:cubicBezTo>
                    <a:cubicBezTo>
                      <a:pt x="306" y="139"/>
                      <a:pt x="306" y="139"/>
                      <a:pt x="306" y="139"/>
                    </a:cubicBezTo>
                    <a:cubicBezTo>
                      <a:pt x="316" y="147"/>
                      <a:pt x="327" y="147"/>
                      <a:pt x="336" y="146"/>
                    </a:cubicBezTo>
                    <a:cubicBezTo>
                      <a:pt x="344" y="146"/>
                      <a:pt x="351" y="146"/>
                      <a:pt x="357" y="150"/>
                    </a:cubicBezTo>
                    <a:cubicBezTo>
                      <a:pt x="358" y="152"/>
                      <a:pt x="358" y="154"/>
                      <a:pt x="358" y="156"/>
                    </a:cubicBezTo>
                    <a:cubicBezTo>
                      <a:pt x="359" y="160"/>
                      <a:pt x="359" y="166"/>
                      <a:pt x="366" y="168"/>
                    </a:cubicBezTo>
                    <a:cubicBezTo>
                      <a:pt x="360" y="174"/>
                      <a:pt x="360" y="174"/>
                      <a:pt x="360" y="174"/>
                    </a:cubicBezTo>
                    <a:cubicBezTo>
                      <a:pt x="276" y="125"/>
                      <a:pt x="276" y="125"/>
                      <a:pt x="276" y="125"/>
                    </a:cubicBezTo>
                    <a:cubicBezTo>
                      <a:pt x="275" y="124"/>
                      <a:pt x="275" y="124"/>
                      <a:pt x="275" y="124"/>
                    </a:cubicBezTo>
                    <a:cubicBezTo>
                      <a:pt x="273" y="121"/>
                      <a:pt x="271" y="118"/>
                      <a:pt x="266" y="119"/>
                    </a:cubicBezTo>
                    <a:cubicBezTo>
                      <a:pt x="255" y="110"/>
                      <a:pt x="241" y="100"/>
                      <a:pt x="224" y="103"/>
                    </a:cubicBezTo>
                    <a:cubicBezTo>
                      <a:pt x="224" y="100"/>
                      <a:pt x="224" y="100"/>
                      <a:pt x="224" y="100"/>
                    </a:cubicBezTo>
                    <a:cubicBezTo>
                      <a:pt x="224" y="96"/>
                      <a:pt x="224" y="93"/>
                      <a:pt x="225" y="89"/>
                    </a:cubicBezTo>
                    <a:cubicBezTo>
                      <a:pt x="225" y="83"/>
                      <a:pt x="228" y="79"/>
                      <a:pt x="232" y="77"/>
                    </a:cubicBezTo>
                    <a:cubicBezTo>
                      <a:pt x="244" y="72"/>
                      <a:pt x="254" y="72"/>
                      <a:pt x="261" y="77"/>
                    </a:cubicBezTo>
                    <a:cubicBezTo>
                      <a:pt x="268" y="82"/>
                      <a:pt x="272" y="91"/>
                      <a:pt x="272" y="102"/>
                    </a:cubicBezTo>
                    <a:cubicBezTo>
                      <a:pt x="272" y="105"/>
                      <a:pt x="272" y="107"/>
                      <a:pt x="273" y="109"/>
                    </a:cubicBezTo>
                    <a:cubicBezTo>
                      <a:pt x="273" y="112"/>
                      <a:pt x="273" y="114"/>
                      <a:pt x="273" y="116"/>
                    </a:cubicBezTo>
                    <a:cubicBezTo>
                      <a:pt x="273" y="118"/>
                      <a:pt x="274" y="120"/>
                      <a:pt x="275" y="122"/>
                    </a:cubicBezTo>
                    <a:cubicBezTo>
                      <a:pt x="276" y="123"/>
                      <a:pt x="279" y="124"/>
                      <a:pt x="282" y="123"/>
                    </a:cubicBezTo>
                    <a:cubicBezTo>
                      <a:pt x="283" y="123"/>
                      <a:pt x="283" y="123"/>
                      <a:pt x="283" y="123"/>
                    </a:cubicBezTo>
                    <a:cubicBezTo>
                      <a:pt x="283" y="123"/>
                      <a:pt x="283" y="123"/>
                      <a:pt x="283" y="123"/>
                    </a:cubicBezTo>
                    <a:cubicBezTo>
                      <a:pt x="287" y="116"/>
                      <a:pt x="286" y="109"/>
                      <a:pt x="286" y="102"/>
                    </a:cubicBezTo>
                    <a:cubicBezTo>
                      <a:pt x="286" y="98"/>
                      <a:pt x="285" y="95"/>
                      <a:pt x="286" y="91"/>
                    </a:cubicBezTo>
                    <a:cubicBezTo>
                      <a:pt x="287" y="82"/>
                      <a:pt x="284" y="75"/>
                      <a:pt x="278" y="69"/>
                    </a:cubicBezTo>
                    <a:cubicBezTo>
                      <a:pt x="271" y="62"/>
                      <a:pt x="257" y="60"/>
                      <a:pt x="242" y="63"/>
                    </a:cubicBezTo>
                    <a:cubicBezTo>
                      <a:pt x="227" y="66"/>
                      <a:pt x="215" y="74"/>
                      <a:pt x="211" y="83"/>
                    </a:cubicBezTo>
                    <a:cubicBezTo>
                      <a:pt x="211" y="83"/>
                      <a:pt x="211" y="83"/>
                      <a:pt x="211" y="83"/>
                    </a:cubicBezTo>
                    <a:cubicBezTo>
                      <a:pt x="212" y="103"/>
                      <a:pt x="212" y="103"/>
                      <a:pt x="212" y="103"/>
                    </a:cubicBezTo>
                    <a:cubicBezTo>
                      <a:pt x="212" y="103"/>
                      <a:pt x="212" y="103"/>
                      <a:pt x="212" y="103"/>
                    </a:cubicBezTo>
                    <a:cubicBezTo>
                      <a:pt x="214" y="106"/>
                      <a:pt x="217" y="106"/>
                      <a:pt x="219" y="106"/>
                    </a:cubicBezTo>
                    <a:cubicBezTo>
                      <a:pt x="212" y="116"/>
                      <a:pt x="212" y="116"/>
                      <a:pt x="212" y="116"/>
                    </a:cubicBezTo>
                    <a:cubicBezTo>
                      <a:pt x="210" y="121"/>
                      <a:pt x="210" y="121"/>
                      <a:pt x="210" y="121"/>
                    </a:cubicBezTo>
                    <a:cubicBezTo>
                      <a:pt x="208" y="116"/>
                      <a:pt x="208" y="116"/>
                      <a:pt x="208" y="116"/>
                    </a:cubicBezTo>
                    <a:cubicBezTo>
                      <a:pt x="208" y="116"/>
                      <a:pt x="208" y="116"/>
                      <a:pt x="208" y="116"/>
                    </a:cubicBezTo>
                    <a:cubicBezTo>
                      <a:pt x="203" y="113"/>
                      <a:pt x="198" y="109"/>
                      <a:pt x="193" y="106"/>
                    </a:cubicBezTo>
                    <a:cubicBezTo>
                      <a:pt x="181" y="97"/>
                      <a:pt x="168" y="88"/>
                      <a:pt x="156" y="80"/>
                    </a:cubicBezTo>
                    <a:cubicBezTo>
                      <a:pt x="149" y="75"/>
                      <a:pt x="141" y="70"/>
                      <a:pt x="130" y="72"/>
                    </a:cubicBezTo>
                    <a:cubicBezTo>
                      <a:pt x="113" y="78"/>
                      <a:pt x="113" y="91"/>
                      <a:pt x="113" y="104"/>
                    </a:cubicBezTo>
                    <a:cubicBezTo>
                      <a:pt x="113" y="107"/>
                      <a:pt x="113" y="109"/>
                      <a:pt x="113" y="112"/>
                    </a:cubicBezTo>
                    <a:cubicBezTo>
                      <a:pt x="105" y="108"/>
                      <a:pt x="97" y="104"/>
                      <a:pt x="89" y="100"/>
                    </a:cubicBezTo>
                    <a:cubicBezTo>
                      <a:pt x="76" y="95"/>
                      <a:pt x="64" y="89"/>
                      <a:pt x="53" y="82"/>
                    </a:cubicBezTo>
                    <a:cubicBezTo>
                      <a:pt x="54" y="81"/>
                      <a:pt x="55" y="81"/>
                      <a:pt x="56" y="80"/>
                    </a:cubicBezTo>
                    <a:cubicBezTo>
                      <a:pt x="58" y="78"/>
                      <a:pt x="59" y="76"/>
                      <a:pt x="58" y="72"/>
                    </a:cubicBezTo>
                    <a:cubicBezTo>
                      <a:pt x="58" y="71"/>
                      <a:pt x="58" y="71"/>
                      <a:pt x="58" y="71"/>
                    </a:cubicBezTo>
                    <a:cubicBezTo>
                      <a:pt x="58" y="71"/>
                      <a:pt x="58" y="71"/>
                      <a:pt x="58" y="71"/>
                    </a:cubicBezTo>
                    <a:cubicBezTo>
                      <a:pt x="47" y="66"/>
                      <a:pt x="43" y="55"/>
                      <a:pt x="39" y="46"/>
                    </a:cubicBezTo>
                    <a:cubicBezTo>
                      <a:pt x="38" y="44"/>
                      <a:pt x="38" y="44"/>
                      <a:pt x="38" y="44"/>
                    </a:cubicBezTo>
                    <a:cubicBezTo>
                      <a:pt x="38" y="42"/>
                      <a:pt x="39" y="40"/>
                      <a:pt x="39" y="39"/>
                    </a:cubicBezTo>
                    <a:cubicBezTo>
                      <a:pt x="43" y="26"/>
                      <a:pt x="47" y="15"/>
                      <a:pt x="63" y="15"/>
                    </a:cubicBezTo>
                    <a:cubicBezTo>
                      <a:pt x="72" y="18"/>
                      <a:pt x="72" y="18"/>
                      <a:pt x="72" y="18"/>
                    </a:cubicBezTo>
                    <a:cubicBezTo>
                      <a:pt x="77" y="22"/>
                      <a:pt x="79" y="28"/>
                      <a:pt x="81" y="35"/>
                    </a:cubicBezTo>
                    <a:cubicBezTo>
                      <a:pt x="81" y="38"/>
                      <a:pt x="82" y="41"/>
                      <a:pt x="83" y="44"/>
                    </a:cubicBezTo>
                    <a:cubicBezTo>
                      <a:pt x="83" y="45"/>
                      <a:pt x="82" y="47"/>
                      <a:pt x="82" y="49"/>
                    </a:cubicBezTo>
                    <a:cubicBezTo>
                      <a:pt x="80" y="53"/>
                      <a:pt x="79" y="56"/>
                      <a:pt x="77" y="59"/>
                    </a:cubicBezTo>
                    <a:cubicBezTo>
                      <a:pt x="75" y="62"/>
                      <a:pt x="72" y="65"/>
                      <a:pt x="69" y="68"/>
                    </a:cubicBezTo>
                    <a:cubicBezTo>
                      <a:pt x="67" y="69"/>
                      <a:pt x="66" y="70"/>
                      <a:pt x="64" y="72"/>
                    </a:cubicBezTo>
                    <a:cubicBezTo>
                      <a:pt x="64" y="72"/>
                      <a:pt x="64" y="72"/>
                      <a:pt x="64" y="72"/>
                    </a:cubicBezTo>
                    <a:cubicBezTo>
                      <a:pt x="64" y="73"/>
                      <a:pt x="64" y="73"/>
                      <a:pt x="64" y="73"/>
                    </a:cubicBezTo>
                    <a:cubicBezTo>
                      <a:pt x="64" y="74"/>
                      <a:pt x="64" y="76"/>
                      <a:pt x="64" y="77"/>
                    </a:cubicBezTo>
                    <a:cubicBezTo>
                      <a:pt x="64" y="83"/>
                      <a:pt x="64" y="90"/>
                      <a:pt x="74" y="92"/>
                    </a:cubicBezTo>
                    <a:cubicBezTo>
                      <a:pt x="74" y="92"/>
                      <a:pt x="75" y="92"/>
                      <a:pt x="75" y="92"/>
                    </a:cubicBezTo>
                    <a:cubicBezTo>
                      <a:pt x="76" y="92"/>
                      <a:pt x="77" y="91"/>
                      <a:pt x="78" y="90"/>
                    </a:cubicBezTo>
                    <a:cubicBezTo>
                      <a:pt x="78" y="90"/>
                      <a:pt x="78" y="90"/>
                      <a:pt x="78" y="90"/>
                    </a:cubicBezTo>
                    <a:cubicBezTo>
                      <a:pt x="79" y="90"/>
                      <a:pt x="79" y="90"/>
                      <a:pt x="79" y="90"/>
                    </a:cubicBezTo>
                    <a:cubicBezTo>
                      <a:pt x="79" y="90"/>
                      <a:pt x="79" y="90"/>
                      <a:pt x="79" y="90"/>
                    </a:cubicBezTo>
                    <a:cubicBezTo>
                      <a:pt x="81" y="86"/>
                      <a:pt x="80" y="83"/>
                      <a:pt x="79" y="81"/>
                    </a:cubicBezTo>
                    <a:cubicBezTo>
                      <a:pt x="78" y="80"/>
                      <a:pt x="78" y="79"/>
                      <a:pt x="78" y="78"/>
                    </a:cubicBezTo>
                    <a:cubicBezTo>
                      <a:pt x="101" y="59"/>
                      <a:pt x="103" y="38"/>
                      <a:pt x="86" y="12"/>
                    </a:cubicBezTo>
                    <a:cubicBezTo>
                      <a:pt x="81" y="7"/>
                      <a:pt x="75" y="2"/>
                      <a:pt x="67" y="3"/>
                    </a:cubicBezTo>
                    <a:cubicBezTo>
                      <a:pt x="63" y="0"/>
                      <a:pt x="59" y="1"/>
                      <a:pt x="56" y="2"/>
                    </a:cubicBezTo>
                    <a:cubicBezTo>
                      <a:pt x="44" y="5"/>
                      <a:pt x="35" y="12"/>
                      <a:pt x="29" y="23"/>
                    </a:cubicBezTo>
                    <a:cubicBezTo>
                      <a:pt x="24" y="34"/>
                      <a:pt x="23" y="46"/>
                      <a:pt x="28" y="58"/>
                    </a:cubicBezTo>
                    <a:cubicBezTo>
                      <a:pt x="31" y="66"/>
                      <a:pt x="37" y="71"/>
                      <a:pt x="42" y="76"/>
                    </a:cubicBezTo>
                    <a:cubicBezTo>
                      <a:pt x="43" y="77"/>
                      <a:pt x="44" y="78"/>
                      <a:pt x="45" y="79"/>
                    </a:cubicBezTo>
                    <a:cubicBezTo>
                      <a:pt x="41" y="78"/>
                      <a:pt x="38" y="77"/>
                      <a:pt x="35" y="75"/>
                    </a:cubicBezTo>
                    <a:cubicBezTo>
                      <a:pt x="32" y="73"/>
                      <a:pt x="30" y="72"/>
                      <a:pt x="27" y="71"/>
                    </a:cubicBezTo>
                    <a:cubicBezTo>
                      <a:pt x="18" y="68"/>
                      <a:pt x="11" y="70"/>
                      <a:pt x="6" y="78"/>
                    </a:cubicBezTo>
                    <a:cubicBezTo>
                      <a:pt x="1" y="85"/>
                      <a:pt x="2" y="92"/>
                      <a:pt x="8" y="99"/>
                    </a:cubicBezTo>
                    <a:cubicBezTo>
                      <a:pt x="9" y="101"/>
                      <a:pt x="11" y="102"/>
                      <a:pt x="13" y="103"/>
                    </a:cubicBezTo>
                    <a:cubicBezTo>
                      <a:pt x="11" y="103"/>
                      <a:pt x="8" y="103"/>
                      <a:pt x="5" y="107"/>
                    </a:cubicBezTo>
                    <a:cubicBezTo>
                      <a:pt x="0" y="115"/>
                      <a:pt x="0" y="127"/>
                      <a:pt x="4" y="137"/>
                    </a:cubicBezTo>
                    <a:cubicBezTo>
                      <a:pt x="8" y="147"/>
                      <a:pt x="15" y="155"/>
                      <a:pt x="24" y="158"/>
                    </a:cubicBezTo>
                    <a:cubicBezTo>
                      <a:pt x="24" y="191"/>
                      <a:pt x="24" y="191"/>
                      <a:pt x="24" y="191"/>
                    </a:cubicBezTo>
                    <a:cubicBezTo>
                      <a:pt x="24" y="226"/>
                      <a:pt x="24" y="261"/>
                      <a:pt x="24" y="296"/>
                    </a:cubicBezTo>
                    <a:cubicBezTo>
                      <a:pt x="24" y="297"/>
                      <a:pt x="24" y="298"/>
                      <a:pt x="24" y="300"/>
                    </a:cubicBezTo>
                    <a:cubicBezTo>
                      <a:pt x="24" y="305"/>
                      <a:pt x="23" y="312"/>
                      <a:pt x="28" y="317"/>
                    </a:cubicBezTo>
                    <a:cubicBezTo>
                      <a:pt x="29" y="320"/>
                      <a:pt x="31" y="321"/>
                      <a:pt x="33" y="322"/>
                    </a:cubicBezTo>
                    <a:cubicBezTo>
                      <a:pt x="34" y="322"/>
                      <a:pt x="35" y="322"/>
                      <a:pt x="35" y="323"/>
                    </a:cubicBezTo>
                    <a:cubicBezTo>
                      <a:pt x="38" y="323"/>
                      <a:pt x="38" y="323"/>
                      <a:pt x="38" y="323"/>
                    </a:cubicBezTo>
                    <a:cubicBezTo>
                      <a:pt x="44" y="326"/>
                      <a:pt x="50" y="327"/>
                      <a:pt x="56" y="327"/>
                    </a:cubicBezTo>
                    <a:cubicBezTo>
                      <a:pt x="59" y="327"/>
                      <a:pt x="63" y="327"/>
                      <a:pt x="66" y="327"/>
                    </a:cubicBezTo>
                    <a:cubicBezTo>
                      <a:pt x="71" y="326"/>
                      <a:pt x="76" y="326"/>
                      <a:pt x="81" y="327"/>
                    </a:cubicBezTo>
                    <a:cubicBezTo>
                      <a:pt x="82" y="327"/>
                      <a:pt x="82" y="327"/>
                      <a:pt x="82" y="327"/>
                    </a:cubicBezTo>
                    <a:cubicBezTo>
                      <a:pt x="82" y="327"/>
                      <a:pt x="82" y="327"/>
                      <a:pt x="82" y="327"/>
                    </a:cubicBezTo>
                    <a:cubicBezTo>
                      <a:pt x="89" y="323"/>
                      <a:pt x="94" y="319"/>
                      <a:pt x="98" y="313"/>
                    </a:cubicBezTo>
                    <a:cubicBezTo>
                      <a:pt x="99" y="304"/>
                      <a:pt x="99" y="304"/>
                      <a:pt x="99" y="304"/>
                    </a:cubicBezTo>
                    <a:cubicBezTo>
                      <a:pt x="98" y="274"/>
                      <a:pt x="98" y="274"/>
                      <a:pt x="98" y="274"/>
                    </a:cubicBezTo>
                    <a:cubicBezTo>
                      <a:pt x="98" y="272"/>
                      <a:pt x="98" y="271"/>
                      <a:pt x="98" y="270"/>
                    </a:cubicBezTo>
                    <a:cubicBezTo>
                      <a:pt x="98" y="261"/>
                      <a:pt x="98" y="261"/>
                      <a:pt x="98" y="261"/>
                    </a:cubicBezTo>
                    <a:cubicBezTo>
                      <a:pt x="98" y="253"/>
                      <a:pt x="98" y="246"/>
                      <a:pt x="98" y="238"/>
                    </a:cubicBezTo>
                    <a:cubicBezTo>
                      <a:pt x="98" y="218"/>
                      <a:pt x="98" y="198"/>
                      <a:pt x="99" y="178"/>
                    </a:cubicBezTo>
                    <a:cubicBezTo>
                      <a:pt x="99" y="176"/>
                      <a:pt x="99" y="173"/>
                      <a:pt x="98" y="171"/>
                    </a:cubicBezTo>
                    <a:cubicBezTo>
                      <a:pt x="98" y="165"/>
                      <a:pt x="97" y="159"/>
                      <a:pt x="101" y="154"/>
                    </a:cubicBezTo>
                    <a:cubicBezTo>
                      <a:pt x="101" y="153"/>
                      <a:pt x="101" y="153"/>
                      <a:pt x="101" y="153"/>
                    </a:cubicBezTo>
                    <a:cubicBezTo>
                      <a:pt x="101" y="153"/>
                      <a:pt x="101" y="153"/>
                      <a:pt x="101" y="153"/>
                    </a:cubicBezTo>
                    <a:cubicBezTo>
                      <a:pt x="101" y="152"/>
                      <a:pt x="101" y="152"/>
                      <a:pt x="101" y="152"/>
                    </a:cubicBezTo>
                    <a:cubicBezTo>
                      <a:pt x="102" y="152"/>
                      <a:pt x="102" y="152"/>
                      <a:pt x="102" y="152"/>
                    </a:cubicBezTo>
                    <a:cubicBezTo>
                      <a:pt x="102" y="151"/>
                      <a:pt x="102" y="151"/>
                      <a:pt x="102" y="151"/>
                    </a:cubicBezTo>
                    <a:cubicBezTo>
                      <a:pt x="102" y="148"/>
                      <a:pt x="101" y="146"/>
                      <a:pt x="99" y="144"/>
                    </a:cubicBezTo>
                    <a:cubicBezTo>
                      <a:pt x="97" y="142"/>
                      <a:pt x="93" y="143"/>
                      <a:pt x="90" y="143"/>
                    </a:cubicBezTo>
                    <a:cubicBezTo>
                      <a:pt x="89" y="143"/>
                      <a:pt x="88" y="143"/>
                      <a:pt x="88" y="143"/>
                    </a:cubicBezTo>
                    <a:cubicBezTo>
                      <a:pt x="86" y="143"/>
                      <a:pt x="86" y="143"/>
                      <a:pt x="86" y="143"/>
                    </a:cubicBezTo>
                    <a:cubicBezTo>
                      <a:pt x="86" y="145"/>
                      <a:pt x="86" y="145"/>
                      <a:pt x="86" y="145"/>
                    </a:cubicBezTo>
                    <a:cubicBezTo>
                      <a:pt x="85" y="185"/>
                      <a:pt x="85" y="228"/>
                      <a:pt x="86" y="270"/>
                    </a:cubicBezTo>
                    <a:cubicBezTo>
                      <a:pt x="85" y="276"/>
                      <a:pt x="85" y="282"/>
                      <a:pt x="85" y="288"/>
                    </a:cubicBezTo>
                    <a:cubicBezTo>
                      <a:pt x="85" y="296"/>
                      <a:pt x="86" y="303"/>
                      <a:pt x="82" y="311"/>
                    </a:cubicBezTo>
                    <a:cubicBezTo>
                      <a:pt x="75" y="312"/>
                      <a:pt x="69" y="312"/>
                      <a:pt x="63" y="312"/>
                    </a:cubicBezTo>
                    <a:cubicBezTo>
                      <a:pt x="59" y="312"/>
                      <a:pt x="55" y="312"/>
                      <a:pt x="51" y="313"/>
                    </a:cubicBezTo>
                    <a:cubicBezTo>
                      <a:pt x="43" y="313"/>
                      <a:pt x="39" y="312"/>
                      <a:pt x="37" y="307"/>
                    </a:cubicBezTo>
                    <a:cubicBezTo>
                      <a:pt x="37" y="146"/>
                      <a:pt x="37" y="146"/>
                      <a:pt x="37" y="146"/>
                    </a:cubicBezTo>
                    <a:cubicBezTo>
                      <a:pt x="36" y="146"/>
                      <a:pt x="36" y="146"/>
                      <a:pt x="36" y="146"/>
                    </a:cubicBezTo>
                    <a:cubicBezTo>
                      <a:pt x="33" y="143"/>
                      <a:pt x="29" y="143"/>
                      <a:pt x="26" y="143"/>
                    </a:cubicBezTo>
                    <a:cubicBezTo>
                      <a:pt x="23" y="143"/>
                      <a:pt x="20" y="142"/>
                      <a:pt x="18" y="140"/>
                    </a:cubicBezTo>
                    <a:cubicBezTo>
                      <a:pt x="15" y="135"/>
                      <a:pt x="16" y="129"/>
                      <a:pt x="17" y="123"/>
                    </a:cubicBezTo>
                    <a:cubicBezTo>
                      <a:pt x="18" y="117"/>
                      <a:pt x="19" y="111"/>
                      <a:pt x="16" y="105"/>
                    </a:cubicBezTo>
                    <a:cubicBezTo>
                      <a:pt x="17" y="106"/>
                      <a:pt x="17" y="106"/>
                      <a:pt x="18" y="106"/>
                    </a:cubicBezTo>
                    <a:cubicBezTo>
                      <a:pt x="93" y="141"/>
                      <a:pt x="93" y="141"/>
                      <a:pt x="93" y="141"/>
                    </a:cubicBezTo>
                    <a:cubicBezTo>
                      <a:pt x="94" y="142"/>
                      <a:pt x="95" y="142"/>
                      <a:pt x="97" y="143"/>
                    </a:cubicBezTo>
                    <a:cubicBezTo>
                      <a:pt x="99" y="144"/>
                      <a:pt x="102" y="145"/>
                      <a:pt x="104" y="146"/>
                    </a:cubicBezTo>
                    <a:cubicBezTo>
                      <a:pt x="117" y="154"/>
                      <a:pt x="130" y="155"/>
                      <a:pt x="138" y="150"/>
                    </a:cubicBezTo>
                    <a:cubicBezTo>
                      <a:pt x="146" y="144"/>
                      <a:pt x="150" y="134"/>
                      <a:pt x="148" y="119"/>
                    </a:cubicBezTo>
                    <a:cubicBezTo>
                      <a:pt x="148" y="119"/>
                      <a:pt x="149" y="119"/>
                      <a:pt x="149" y="119"/>
                    </a:cubicBezTo>
                    <a:cubicBezTo>
                      <a:pt x="149" y="118"/>
                      <a:pt x="149" y="118"/>
                      <a:pt x="149" y="118"/>
                    </a:cubicBezTo>
                    <a:cubicBezTo>
                      <a:pt x="151" y="119"/>
                      <a:pt x="153" y="121"/>
                      <a:pt x="155" y="122"/>
                    </a:cubicBezTo>
                    <a:cubicBezTo>
                      <a:pt x="160" y="126"/>
                      <a:pt x="165" y="129"/>
                      <a:pt x="170" y="133"/>
                    </a:cubicBezTo>
                    <a:cubicBezTo>
                      <a:pt x="176" y="136"/>
                      <a:pt x="181" y="141"/>
                      <a:pt x="186" y="145"/>
                    </a:cubicBezTo>
                    <a:cubicBezTo>
                      <a:pt x="196" y="152"/>
                      <a:pt x="206" y="160"/>
                      <a:pt x="219" y="164"/>
                    </a:cubicBezTo>
                    <a:cubicBezTo>
                      <a:pt x="228" y="165"/>
                      <a:pt x="228" y="165"/>
                      <a:pt x="228" y="165"/>
                    </a:cubicBezTo>
                    <a:cubicBezTo>
                      <a:pt x="229" y="165"/>
                      <a:pt x="229" y="165"/>
                      <a:pt x="229" y="165"/>
                    </a:cubicBezTo>
                    <a:cubicBezTo>
                      <a:pt x="237" y="162"/>
                      <a:pt x="242" y="156"/>
                      <a:pt x="246" y="147"/>
                    </a:cubicBezTo>
                    <a:cubicBezTo>
                      <a:pt x="252" y="149"/>
                      <a:pt x="252" y="149"/>
                      <a:pt x="252" y="149"/>
                    </a:cubicBezTo>
                    <a:cubicBezTo>
                      <a:pt x="304" y="180"/>
                      <a:pt x="304" y="180"/>
                      <a:pt x="304" y="180"/>
                    </a:cubicBezTo>
                    <a:cubicBezTo>
                      <a:pt x="307" y="182"/>
                      <a:pt x="307" y="182"/>
                      <a:pt x="307" y="182"/>
                    </a:cubicBezTo>
                    <a:cubicBezTo>
                      <a:pt x="309" y="183"/>
                      <a:pt x="309" y="183"/>
                      <a:pt x="309" y="183"/>
                    </a:cubicBezTo>
                    <a:cubicBezTo>
                      <a:pt x="304" y="183"/>
                      <a:pt x="301" y="183"/>
                      <a:pt x="299" y="185"/>
                    </a:cubicBezTo>
                    <a:cubicBezTo>
                      <a:pt x="297" y="188"/>
                      <a:pt x="297" y="191"/>
                      <a:pt x="297" y="195"/>
                    </a:cubicBezTo>
                    <a:cubicBezTo>
                      <a:pt x="297" y="196"/>
                      <a:pt x="297" y="196"/>
                      <a:pt x="297" y="196"/>
                    </a:cubicBezTo>
                    <a:cubicBezTo>
                      <a:pt x="297" y="205"/>
                      <a:pt x="297" y="214"/>
                      <a:pt x="297" y="223"/>
                    </a:cubicBezTo>
                    <a:cubicBezTo>
                      <a:pt x="297" y="241"/>
                      <a:pt x="297" y="260"/>
                      <a:pt x="297" y="278"/>
                    </a:cubicBezTo>
                    <a:cubicBezTo>
                      <a:pt x="296" y="303"/>
                      <a:pt x="298" y="315"/>
                      <a:pt x="304" y="321"/>
                    </a:cubicBezTo>
                    <a:cubicBezTo>
                      <a:pt x="309" y="326"/>
                      <a:pt x="316" y="327"/>
                      <a:pt x="327" y="327"/>
                    </a:cubicBezTo>
                    <a:cubicBezTo>
                      <a:pt x="329" y="327"/>
                      <a:pt x="332" y="327"/>
                      <a:pt x="336" y="327"/>
                    </a:cubicBezTo>
                    <a:cubicBezTo>
                      <a:pt x="339" y="327"/>
                      <a:pt x="343" y="327"/>
                      <a:pt x="348" y="327"/>
                    </a:cubicBezTo>
                    <a:cubicBezTo>
                      <a:pt x="348" y="327"/>
                      <a:pt x="348" y="327"/>
                      <a:pt x="348" y="327"/>
                    </a:cubicBezTo>
                    <a:cubicBezTo>
                      <a:pt x="363" y="327"/>
                      <a:pt x="372" y="317"/>
                      <a:pt x="373" y="301"/>
                    </a:cubicBezTo>
                    <a:cubicBezTo>
                      <a:pt x="373" y="287"/>
                      <a:pt x="373" y="273"/>
                      <a:pt x="373" y="260"/>
                    </a:cubicBezTo>
                    <a:cubicBezTo>
                      <a:pt x="373" y="254"/>
                      <a:pt x="373" y="248"/>
                      <a:pt x="373" y="241"/>
                    </a:cubicBezTo>
                    <a:cubicBezTo>
                      <a:pt x="373" y="241"/>
                      <a:pt x="373" y="241"/>
                      <a:pt x="373" y="241"/>
                    </a:cubicBezTo>
                    <a:cubicBezTo>
                      <a:pt x="373" y="237"/>
                      <a:pt x="373" y="232"/>
                      <a:pt x="366" y="229"/>
                    </a:cubicBezTo>
                    <a:cubicBezTo>
                      <a:pt x="368" y="229"/>
                      <a:pt x="370" y="229"/>
                      <a:pt x="373" y="229"/>
                    </a:cubicBezTo>
                    <a:cubicBezTo>
                      <a:pt x="378" y="229"/>
                      <a:pt x="383" y="229"/>
                      <a:pt x="388" y="229"/>
                    </a:cubicBezTo>
                    <a:cubicBezTo>
                      <a:pt x="393" y="229"/>
                      <a:pt x="398" y="229"/>
                      <a:pt x="403" y="229"/>
                    </a:cubicBezTo>
                    <a:cubicBezTo>
                      <a:pt x="404" y="229"/>
                      <a:pt x="404" y="229"/>
                      <a:pt x="404" y="229"/>
                    </a:cubicBezTo>
                    <a:cubicBezTo>
                      <a:pt x="404" y="227"/>
                      <a:pt x="404" y="227"/>
                      <a:pt x="404" y="227"/>
                    </a:cubicBezTo>
                    <a:cubicBezTo>
                      <a:pt x="404" y="216"/>
                      <a:pt x="401" y="206"/>
                      <a:pt x="398" y="196"/>
                    </a:cubicBezTo>
                    <a:close/>
                    <a:moveTo>
                      <a:pt x="355" y="208"/>
                    </a:moveTo>
                    <a:cubicBezTo>
                      <a:pt x="357" y="205"/>
                      <a:pt x="359" y="203"/>
                      <a:pt x="358" y="197"/>
                    </a:cubicBezTo>
                    <a:cubicBezTo>
                      <a:pt x="358" y="197"/>
                      <a:pt x="358" y="197"/>
                      <a:pt x="358" y="197"/>
                    </a:cubicBezTo>
                    <a:cubicBezTo>
                      <a:pt x="251" y="133"/>
                      <a:pt x="251" y="133"/>
                      <a:pt x="251" y="133"/>
                    </a:cubicBezTo>
                    <a:cubicBezTo>
                      <a:pt x="251" y="133"/>
                      <a:pt x="250" y="132"/>
                      <a:pt x="250" y="132"/>
                    </a:cubicBezTo>
                    <a:cubicBezTo>
                      <a:pt x="248" y="130"/>
                      <a:pt x="247" y="128"/>
                      <a:pt x="244" y="128"/>
                    </a:cubicBezTo>
                    <a:cubicBezTo>
                      <a:pt x="241" y="127"/>
                      <a:pt x="237" y="125"/>
                      <a:pt x="233" y="130"/>
                    </a:cubicBezTo>
                    <a:cubicBezTo>
                      <a:pt x="232" y="131"/>
                      <a:pt x="232" y="131"/>
                      <a:pt x="232" y="131"/>
                    </a:cubicBezTo>
                    <a:cubicBezTo>
                      <a:pt x="232" y="144"/>
                      <a:pt x="232" y="144"/>
                      <a:pt x="232" y="144"/>
                    </a:cubicBezTo>
                    <a:cubicBezTo>
                      <a:pt x="224" y="152"/>
                      <a:pt x="224" y="152"/>
                      <a:pt x="224" y="152"/>
                    </a:cubicBezTo>
                    <a:cubicBezTo>
                      <a:pt x="220" y="152"/>
                      <a:pt x="216" y="149"/>
                      <a:pt x="212" y="146"/>
                    </a:cubicBezTo>
                    <a:cubicBezTo>
                      <a:pt x="212" y="146"/>
                      <a:pt x="211" y="145"/>
                      <a:pt x="210" y="144"/>
                    </a:cubicBezTo>
                    <a:cubicBezTo>
                      <a:pt x="202" y="139"/>
                      <a:pt x="194" y="133"/>
                      <a:pt x="186" y="127"/>
                    </a:cubicBezTo>
                    <a:cubicBezTo>
                      <a:pt x="175" y="119"/>
                      <a:pt x="164" y="111"/>
                      <a:pt x="153" y="103"/>
                    </a:cubicBezTo>
                    <a:cubicBezTo>
                      <a:pt x="152" y="103"/>
                      <a:pt x="152" y="102"/>
                      <a:pt x="151" y="102"/>
                    </a:cubicBezTo>
                    <a:cubicBezTo>
                      <a:pt x="148" y="99"/>
                      <a:pt x="144" y="96"/>
                      <a:pt x="138" y="98"/>
                    </a:cubicBezTo>
                    <a:cubicBezTo>
                      <a:pt x="137" y="98"/>
                      <a:pt x="137" y="98"/>
                      <a:pt x="137" y="98"/>
                    </a:cubicBezTo>
                    <a:cubicBezTo>
                      <a:pt x="137" y="98"/>
                      <a:pt x="137" y="98"/>
                      <a:pt x="137" y="98"/>
                    </a:cubicBezTo>
                    <a:cubicBezTo>
                      <a:pt x="133" y="104"/>
                      <a:pt x="134" y="110"/>
                      <a:pt x="134" y="117"/>
                    </a:cubicBezTo>
                    <a:cubicBezTo>
                      <a:pt x="135" y="126"/>
                      <a:pt x="136" y="135"/>
                      <a:pt x="125" y="141"/>
                    </a:cubicBezTo>
                    <a:cubicBezTo>
                      <a:pt x="16" y="88"/>
                      <a:pt x="16" y="88"/>
                      <a:pt x="16" y="88"/>
                    </a:cubicBezTo>
                    <a:cubicBezTo>
                      <a:pt x="20" y="82"/>
                      <a:pt x="23" y="84"/>
                      <a:pt x="27" y="86"/>
                    </a:cubicBezTo>
                    <a:cubicBezTo>
                      <a:pt x="28" y="87"/>
                      <a:pt x="29" y="87"/>
                      <a:pt x="30" y="88"/>
                    </a:cubicBezTo>
                    <a:cubicBezTo>
                      <a:pt x="41" y="93"/>
                      <a:pt x="53" y="99"/>
                      <a:pt x="65" y="104"/>
                    </a:cubicBezTo>
                    <a:cubicBezTo>
                      <a:pt x="79" y="111"/>
                      <a:pt x="93" y="118"/>
                      <a:pt x="108" y="125"/>
                    </a:cubicBezTo>
                    <a:cubicBezTo>
                      <a:pt x="109" y="125"/>
                      <a:pt x="109" y="126"/>
                      <a:pt x="110" y="126"/>
                    </a:cubicBezTo>
                    <a:cubicBezTo>
                      <a:pt x="114" y="128"/>
                      <a:pt x="118" y="130"/>
                      <a:pt x="124" y="129"/>
                    </a:cubicBezTo>
                    <a:cubicBezTo>
                      <a:pt x="125" y="128"/>
                      <a:pt x="125" y="128"/>
                      <a:pt x="125" y="128"/>
                    </a:cubicBezTo>
                    <a:cubicBezTo>
                      <a:pt x="125" y="128"/>
                      <a:pt x="125" y="128"/>
                      <a:pt x="125" y="128"/>
                    </a:cubicBezTo>
                    <a:cubicBezTo>
                      <a:pt x="128" y="121"/>
                      <a:pt x="128" y="114"/>
                      <a:pt x="127" y="107"/>
                    </a:cubicBezTo>
                    <a:cubicBezTo>
                      <a:pt x="127" y="101"/>
                      <a:pt x="127" y="95"/>
                      <a:pt x="129" y="89"/>
                    </a:cubicBezTo>
                    <a:cubicBezTo>
                      <a:pt x="135" y="83"/>
                      <a:pt x="140" y="85"/>
                      <a:pt x="146" y="90"/>
                    </a:cubicBezTo>
                    <a:cubicBezTo>
                      <a:pt x="164" y="103"/>
                      <a:pt x="183" y="117"/>
                      <a:pt x="205" y="133"/>
                    </a:cubicBezTo>
                    <a:cubicBezTo>
                      <a:pt x="206" y="133"/>
                      <a:pt x="207" y="134"/>
                      <a:pt x="208" y="135"/>
                    </a:cubicBezTo>
                    <a:cubicBezTo>
                      <a:pt x="211" y="137"/>
                      <a:pt x="214" y="140"/>
                      <a:pt x="220" y="140"/>
                    </a:cubicBezTo>
                    <a:cubicBezTo>
                      <a:pt x="221" y="140"/>
                      <a:pt x="221" y="140"/>
                      <a:pt x="221" y="140"/>
                    </a:cubicBezTo>
                    <a:cubicBezTo>
                      <a:pt x="221" y="139"/>
                      <a:pt x="221" y="139"/>
                      <a:pt x="221" y="139"/>
                    </a:cubicBezTo>
                    <a:cubicBezTo>
                      <a:pt x="224" y="137"/>
                      <a:pt x="225" y="132"/>
                      <a:pt x="225" y="128"/>
                    </a:cubicBezTo>
                    <a:cubicBezTo>
                      <a:pt x="225" y="122"/>
                      <a:pt x="226" y="117"/>
                      <a:pt x="234" y="116"/>
                    </a:cubicBezTo>
                    <a:cubicBezTo>
                      <a:pt x="239" y="116"/>
                      <a:pt x="242" y="119"/>
                      <a:pt x="247" y="122"/>
                    </a:cubicBezTo>
                    <a:cubicBezTo>
                      <a:pt x="250" y="124"/>
                      <a:pt x="254" y="127"/>
                      <a:pt x="258" y="128"/>
                    </a:cubicBezTo>
                    <a:cubicBezTo>
                      <a:pt x="365" y="193"/>
                      <a:pt x="365" y="193"/>
                      <a:pt x="365" y="193"/>
                    </a:cubicBezTo>
                    <a:cubicBezTo>
                      <a:pt x="365" y="193"/>
                      <a:pt x="365" y="193"/>
                      <a:pt x="365" y="193"/>
                    </a:cubicBezTo>
                    <a:cubicBezTo>
                      <a:pt x="371" y="191"/>
                      <a:pt x="372" y="187"/>
                      <a:pt x="373" y="184"/>
                    </a:cubicBezTo>
                    <a:cubicBezTo>
                      <a:pt x="374" y="182"/>
                      <a:pt x="374" y="180"/>
                      <a:pt x="376" y="179"/>
                    </a:cubicBezTo>
                    <a:cubicBezTo>
                      <a:pt x="381" y="186"/>
                      <a:pt x="383" y="193"/>
                      <a:pt x="385" y="202"/>
                    </a:cubicBezTo>
                    <a:cubicBezTo>
                      <a:pt x="386" y="206"/>
                      <a:pt x="387" y="210"/>
                      <a:pt x="389" y="214"/>
                    </a:cubicBezTo>
                    <a:cubicBezTo>
                      <a:pt x="387" y="215"/>
                      <a:pt x="385" y="215"/>
                      <a:pt x="384" y="215"/>
                    </a:cubicBezTo>
                    <a:cubicBezTo>
                      <a:pt x="373" y="215"/>
                      <a:pt x="363" y="216"/>
                      <a:pt x="353" y="214"/>
                    </a:cubicBezTo>
                    <a:cubicBezTo>
                      <a:pt x="352" y="211"/>
                      <a:pt x="353" y="210"/>
                      <a:pt x="355" y="208"/>
                    </a:cubicBezTo>
                    <a:close/>
                    <a:moveTo>
                      <a:pt x="360" y="229"/>
                    </a:moveTo>
                    <a:cubicBezTo>
                      <a:pt x="358" y="244"/>
                      <a:pt x="358" y="259"/>
                      <a:pt x="358" y="273"/>
                    </a:cubicBezTo>
                    <a:cubicBezTo>
                      <a:pt x="358" y="285"/>
                      <a:pt x="359" y="298"/>
                      <a:pt x="357" y="310"/>
                    </a:cubicBezTo>
                    <a:cubicBezTo>
                      <a:pt x="341" y="313"/>
                      <a:pt x="327" y="313"/>
                      <a:pt x="311" y="310"/>
                    </a:cubicBezTo>
                    <a:cubicBezTo>
                      <a:pt x="311" y="184"/>
                      <a:pt x="311" y="184"/>
                      <a:pt x="311" y="184"/>
                    </a:cubicBezTo>
                    <a:cubicBezTo>
                      <a:pt x="340" y="203"/>
                      <a:pt x="340" y="203"/>
                      <a:pt x="340" y="203"/>
                    </a:cubicBezTo>
                    <a:cubicBezTo>
                      <a:pt x="339" y="211"/>
                      <a:pt x="338" y="218"/>
                      <a:pt x="342" y="223"/>
                    </a:cubicBezTo>
                    <a:cubicBezTo>
                      <a:pt x="345" y="226"/>
                      <a:pt x="349" y="228"/>
                      <a:pt x="354" y="229"/>
                    </a:cubicBezTo>
                    <a:cubicBezTo>
                      <a:pt x="356" y="229"/>
                      <a:pt x="358" y="229"/>
                      <a:pt x="360"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1"/>
              <p:cNvSpPr>
                <a:spLocks/>
              </p:cNvSpPr>
              <p:nvPr/>
            </p:nvSpPr>
            <p:spPr bwMode="auto">
              <a:xfrm>
                <a:off x="13427075" y="4300538"/>
                <a:ext cx="284163" cy="668337"/>
              </a:xfrm>
              <a:custGeom>
                <a:avLst/>
                <a:gdLst>
                  <a:gd name="T0" fmla="*/ 64 w 75"/>
                  <a:gd name="T1" fmla="*/ 2 h 177"/>
                  <a:gd name="T2" fmla="*/ 63 w 75"/>
                  <a:gd name="T3" fmla="*/ 2 h 177"/>
                  <a:gd name="T4" fmla="*/ 63 w 75"/>
                  <a:gd name="T5" fmla="*/ 2 h 177"/>
                  <a:gd name="T6" fmla="*/ 61 w 75"/>
                  <a:gd name="T7" fmla="*/ 15 h 177"/>
                  <a:gd name="T8" fmla="*/ 61 w 75"/>
                  <a:gd name="T9" fmla="*/ 19 h 177"/>
                  <a:gd name="T10" fmla="*/ 61 w 75"/>
                  <a:gd name="T11" fmla="*/ 140 h 177"/>
                  <a:gd name="T12" fmla="*/ 53 w 75"/>
                  <a:gd name="T13" fmla="*/ 161 h 177"/>
                  <a:gd name="T14" fmla="*/ 50 w 75"/>
                  <a:gd name="T15" fmla="*/ 161 h 177"/>
                  <a:gd name="T16" fmla="*/ 41 w 75"/>
                  <a:gd name="T17" fmla="*/ 161 h 177"/>
                  <a:gd name="T18" fmla="*/ 17 w 75"/>
                  <a:gd name="T19" fmla="*/ 158 h 177"/>
                  <a:gd name="T20" fmla="*/ 13 w 75"/>
                  <a:gd name="T21" fmla="*/ 134 h 177"/>
                  <a:gd name="T22" fmla="*/ 13 w 75"/>
                  <a:gd name="T23" fmla="*/ 108 h 177"/>
                  <a:gd name="T24" fmla="*/ 13 w 75"/>
                  <a:gd name="T25" fmla="*/ 18 h 177"/>
                  <a:gd name="T26" fmla="*/ 13 w 75"/>
                  <a:gd name="T27" fmla="*/ 15 h 177"/>
                  <a:gd name="T28" fmla="*/ 6 w 75"/>
                  <a:gd name="T29" fmla="*/ 2 h 177"/>
                  <a:gd name="T30" fmla="*/ 5 w 75"/>
                  <a:gd name="T31" fmla="*/ 2 h 177"/>
                  <a:gd name="T32" fmla="*/ 5 w 75"/>
                  <a:gd name="T33" fmla="*/ 2 h 177"/>
                  <a:gd name="T34" fmla="*/ 0 w 75"/>
                  <a:gd name="T35" fmla="*/ 13 h 177"/>
                  <a:gd name="T36" fmla="*/ 0 w 75"/>
                  <a:gd name="T37" fmla="*/ 15 h 177"/>
                  <a:gd name="T38" fmla="*/ 0 w 75"/>
                  <a:gd name="T39" fmla="*/ 77 h 177"/>
                  <a:gd name="T40" fmla="*/ 0 w 75"/>
                  <a:gd name="T41" fmla="*/ 147 h 177"/>
                  <a:gd name="T42" fmla="*/ 4 w 75"/>
                  <a:gd name="T43" fmla="*/ 166 h 177"/>
                  <a:gd name="T44" fmla="*/ 5 w 75"/>
                  <a:gd name="T45" fmla="*/ 166 h 177"/>
                  <a:gd name="T46" fmla="*/ 5 w 75"/>
                  <a:gd name="T47" fmla="*/ 166 h 177"/>
                  <a:gd name="T48" fmla="*/ 37 w 75"/>
                  <a:gd name="T49" fmla="*/ 177 h 177"/>
                  <a:gd name="T50" fmla="*/ 71 w 75"/>
                  <a:gd name="T51" fmla="*/ 163 h 177"/>
                  <a:gd name="T52" fmla="*/ 71 w 75"/>
                  <a:gd name="T53" fmla="*/ 162 h 177"/>
                  <a:gd name="T54" fmla="*/ 73 w 75"/>
                  <a:gd name="T55" fmla="*/ 159 h 177"/>
                  <a:gd name="T56" fmla="*/ 74 w 75"/>
                  <a:gd name="T57" fmla="*/ 152 h 177"/>
                  <a:gd name="T58" fmla="*/ 75 w 75"/>
                  <a:gd name="T59" fmla="*/ 52 h 177"/>
                  <a:gd name="T60" fmla="*/ 75 w 75"/>
                  <a:gd name="T61" fmla="*/ 10 h 177"/>
                  <a:gd name="T62" fmla="*/ 72 w 75"/>
                  <a:gd name="T63" fmla="*/ 2 h 177"/>
                  <a:gd name="T64" fmla="*/ 64 w 75"/>
                  <a:gd name="T65" fmla="*/ 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77">
                    <a:moveTo>
                      <a:pt x="64" y="2"/>
                    </a:moveTo>
                    <a:cubicBezTo>
                      <a:pt x="63" y="2"/>
                      <a:pt x="63" y="2"/>
                      <a:pt x="63" y="2"/>
                    </a:cubicBezTo>
                    <a:cubicBezTo>
                      <a:pt x="63" y="2"/>
                      <a:pt x="63" y="2"/>
                      <a:pt x="63" y="2"/>
                    </a:cubicBezTo>
                    <a:cubicBezTo>
                      <a:pt x="61" y="6"/>
                      <a:pt x="61" y="11"/>
                      <a:pt x="61" y="15"/>
                    </a:cubicBezTo>
                    <a:cubicBezTo>
                      <a:pt x="61" y="17"/>
                      <a:pt x="61" y="18"/>
                      <a:pt x="61" y="19"/>
                    </a:cubicBezTo>
                    <a:cubicBezTo>
                      <a:pt x="61" y="57"/>
                      <a:pt x="61" y="97"/>
                      <a:pt x="61" y="140"/>
                    </a:cubicBezTo>
                    <a:cubicBezTo>
                      <a:pt x="61" y="148"/>
                      <a:pt x="61" y="155"/>
                      <a:pt x="53" y="161"/>
                    </a:cubicBezTo>
                    <a:cubicBezTo>
                      <a:pt x="52" y="161"/>
                      <a:pt x="51" y="161"/>
                      <a:pt x="50" y="161"/>
                    </a:cubicBezTo>
                    <a:cubicBezTo>
                      <a:pt x="47" y="161"/>
                      <a:pt x="44" y="161"/>
                      <a:pt x="41" y="161"/>
                    </a:cubicBezTo>
                    <a:cubicBezTo>
                      <a:pt x="27" y="162"/>
                      <a:pt x="21" y="161"/>
                      <a:pt x="17" y="158"/>
                    </a:cubicBezTo>
                    <a:cubicBezTo>
                      <a:pt x="14" y="154"/>
                      <a:pt x="13" y="148"/>
                      <a:pt x="13" y="134"/>
                    </a:cubicBezTo>
                    <a:cubicBezTo>
                      <a:pt x="13" y="108"/>
                      <a:pt x="13" y="108"/>
                      <a:pt x="13" y="108"/>
                    </a:cubicBezTo>
                    <a:cubicBezTo>
                      <a:pt x="13" y="78"/>
                      <a:pt x="13" y="48"/>
                      <a:pt x="13" y="18"/>
                    </a:cubicBezTo>
                    <a:cubicBezTo>
                      <a:pt x="13" y="17"/>
                      <a:pt x="13" y="16"/>
                      <a:pt x="13" y="15"/>
                    </a:cubicBezTo>
                    <a:cubicBezTo>
                      <a:pt x="14" y="10"/>
                      <a:pt x="14" y="4"/>
                      <a:pt x="6" y="2"/>
                    </a:cubicBezTo>
                    <a:cubicBezTo>
                      <a:pt x="5" y="2"/>
                      <a:pt x="5" y="2"/>
                      <a:pt x="5" y="2"/>
                    </a:cubicBezTo>
                    <a:cubicBezTo>
                      <a:pt x="5" y="2"/>
                      <a:pt x="5" y="2"/>
                      <a:pt x="5" y="2"/>
                    </a:cubicBezTo>
                    <a:cubicBezTo>
                      <a:pt x="0" y="5"/>
                      <a:pt x="0" y="10"/>
                      <a:pt x="0" y="13"/>
                    </a:cubicBezTo>
                    <a:cubicBezTo>
                      <a:pt x="0" y="14"/>
                      <a:pt x="0" y="14"/>
                      <a:pt x="0" y="15"/>
                    </a:cubicBezTo>
                    <a:cubicBezTo>
                      <a:pt x="0" y="35"/>
                      <a:pt x="0" y="56"/>
                      <a:pt x="0" y="77"/>
                    </a:cubicBezTo>
                    <a:cubicBezTo>
                      <a:pt x="0" y="101"/>
                      <a:pt x="0" y="124"/>
                      <a:pt x="0" y="147"/>
                    </a:cubicBezTo>
                    <a:cubicBezTo>
                      <a:pt x="0" y="154"/>
                      <a:pt x="2" y="160"/>
                      <a:pt x="4" y="166"/>
                    </a:cubicBezTo>
                    <a:cubicBezTo>
                      <a:pt x="5" y="166"/>
                      <a:pt x="5" y="166"/>
                      <a:pt x="5" y="166"/>
                    </a:cubicBezTo>
                    <a:cubicBezTo>
                      <a:pt x="5" y="166"/>
                      <a:pt x="5" y="166"/>
                      <a:pt x="5" y="166"/>
                    </a:cubicBezTo>
                    <a:cubicBezTo>
                      <a:pt x="15" y="173"/>
                      <a:pt x="26" y="177"/>
                      <a:pt x="37" y="177"/>
                    </a:cubicBezTo>
                    <a:cubicBezTo>
                      <a:pt x="50" y="177"/>
                      <a:pt x="62" y="172"/>
                      <a:pt x="71" y="163"/>
                    </a:cubicBezTo>
                    <a:cubicBezTo>
                      <a:pt x="71" y="162"/>
                      <a:pt x="71" y="162"/>
                      <a:pt x="71" y="162"/>
                    </a:cubicBezTo>
                    <a:cubicBezTo>
                      <a:pt x="72" y="161"/>
                      <a:pt x="72" y="160"/>
                      <a:pt x="73" y="159"/>
                    </a:cubicBezTo>
                    <a:cubicBezTo>
                      <a:pt x="73" y="157"/>
                      <a:pt x="74" y="155"/>
                      <a:pt x="74" y="152"/>
                    </a:cubicBezTo>
                    <a:cubicBezTo>
                      <a:pt x="75" y="119"/>
                      <a:pt x="75" y="85"/>
                      <a:pt x="75" y="52"/>
                    </a:cubicBezTo>
                    <a:cubicBezTo>
                      <a:pt x="75" y="10"/>
                      <a:pt x="75" y="10"/>
                      <a:pt x="75" y="10"/>
                    </a:cubicBezTo>
                    <a:cubicBezTo>
                      <a:pt x="75" y="7"/>
                      <a:pt x="74" y="4"/>
                      <a:pt x="72" y="2"/>
                    </a:cubicBezTo>
                    <a:cubicBezTo>
                      <a:pt x="70" y="1"/>
                      <a:pt x="67" y="0"/>
                      <a:pt x="6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12"/>
              <p:cNvSpPr>
                <a:spLocks/>
              </p:cNvSpPr>
              <p:nvPr/>
            </p:nvSpPr>
            <p:spPr bwMode="auto">
              <a:xfrm>
                <a:off x="13423900" y="3821113"/>
                <a:ext cx="287338" cy="301625"/>
              </a:xfrm>
              <a:custGeom>
                <a:avLst/>
                <a:gdLst>
                  <a:gd name="T0" fmla="*/ 63 w 76"/>
                  <a:gd name="T1" fmla="*/ 3 h 80"/>
                  <a:gd name="T2" fmla="*/ 62 w 76"/>
                  <a:gd name="T3" fmla="*/ 3 h 80"/>
                  <a:gd name="T4" fmla="*/ 31 w 76"/>
                  <a:gd name="T5" fmla="*/ 0 h 80"/>
                  <a:gd name="T6" fmla="*/ 29 w 76"/>
                  <a:gd name="T7" fmla="*/ 0 h 80"/>
                  <a:gd name="T8" fmla="*/ 8 w 76"/>
                  <a:gd name="T9" fmla="*/ 8 h 80"/>
                  <a:gd name="T10" fmla="*/ 2 w 76"/>
                  <a:gd name="T11" fmla="*/ 45 h 80"/>
                  <a:gd name="T12" fmla="*/ 2 w 76"/>
                  <a:gd name="T13" fmla="*/ 46 h 80"/>
                  <a:gd name="T14" fmla="*/ 3 w 76"/>
                  <a:gd name="T15" fmla="*/ 46 h 80"/>
                  <a:gd name="T16" fmla="*/ 4 w 76"/>
                  <a:gd name="T17" fmla="*/ 46 h 80"/>
                  <a:gd name="T18" fmla="*/ 14 w 76"/>
                  <a:gd name="T19" fmla="*/ 43 h 80"/>
                  <a:gd name="T20" fmla="*/ 14 w 76"/>
                  <a:gd name="T21" fmla="*/ 42 h 80"/>
                  <a:gd name="T22" fmla="*/ 14 w 76"/>
                  <a:gd name="T23" fmla="*/ 40 h 80"/>
                  <a:gd name="T24" fmla="*/ 14 w 76"/>
                  <a:gd name="T25" fmla="*/ 34 h 80"/>
                  <a:gd name="T26" fmla="*/ 35 w 76"/>
                  <a:gd name="T27" fmla="*/ 15 h 80"/>
                  <a:gd name="T28" fmla="*/ 42 w 76"/>
                  <a:gd name="T29" fmla="*/ 15 h 80"/>
                  <a:gd name="T30" fmla="*/ 45 w 76"/>
                  <a:gd name="T31" fmla="*/ 14 h 80"/>
                  <a:gd name="T32" fmla="*/ 58 w 76"/>
                  <a:gd name="T33" fmla="*/ 18 h 80"/>
                  <a:gd name="T34" fmla="*/ 62 w 76"/>
                  <a:gd name="T35" fmla="*/ 31 h 80"/>
                  <a:gd name="T36" fmla="*/ 62 w 76"/>
                  <a:gd name="T37" fmla="*/ 68 h 80"/>
                  <a:gd name="T38" fmla="*/ 62 w 76"/>
                  <a:gd name="T39" fmla="*/ 70 h 80"/>
                  <a:gd name="T40" fmla="*/ 65 w 76"/>
                  <a:gd name="T41" fmla="*/ 78 h 80"/>
                  <a:gd name="T42" fmla="*/ 69 w 76"/>
                  <a:gd name="T43" fmla="*/ 80 h 80"/>
                  <a:gd name="T44" fmla="*/ 74 w 76"/>
                  <a:gd name="T45" fmla="*/ 79 h 80"/>
                  <a:gd name="T46" fmla="*/ 76 w 76"/>
                  <a:gd name="T47" fmla="*/ 79 h 80"/>
                  <a:gd name="T48" fmla="*/ 76 w 76"/>
                  <a:gd name="T49" fmla="*/ 77 h 80"/>
                  <a:gd name="T50" fmla="*/ 75 w 76"/>
                  <a:gd name="T51" fmla="*/ 64 h 80"/>
                  <a:gd name="T52" fmla="*/ 76 w 76"/>
                  <a:gd name="T53" fmla="*/ 34 h 80"/>
                  <a:gd name="T54" fmla="*/ 63 w 76"/>
                  <a:gd name="T55"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80">
                    <a:moveTo>
                      <a:pt x="63" y="3"/>
                    </a:moveTo>
                    <a:cubicBezTo>
                      <a:pt x="62" y="3"/>
                      <a:pt x="62" y="3"/>
                      <a:pt x="62" y="3"/>
                    </a:cubicBezTo>
                    <a:cubicBezTo>
                      <a:pt x="52" y="0"/>
                      <a:pt x="41" y="0"/>
                      <a:pt x="31" y="0"/>
                    </a:cubicBezTo>
                    <a:cubicBezTo>
                      <a:pt x="29" y="0"/>
                      <a:pt x="29" y="0"/>
                      <a:pt x="29" y="0"/>
                    </a:cubicBezTo>
                    <a:cubicBezTo>
                      <a:pt x="19" y="1"/>
                      <a:pt x="12" y="3"/>
                      <a:pt x="8" y="8"/>
                    </a:cubicBezTo>
                    <a:cubicBezTo>
                      <a:pt x="2" y="15"/>
                      <a:pt x="0" y="27"/>
                      <a:pt x="2" y="45"/>
                    </a:cubicBezTo>
                    <a:cubicBezTo>
                      <a:pt x="2" y="46"/>
                      <a:pt x="2" y="46"/>
                      <a:pt x="2" y="46"/>
                    </a:cubicBezTo>
                    <a:cubicBezTo>
                      <a:pt x="3" y="46"/>
                      <a:pt x="3" y="46"/>
                      <a:pt x="3" y="46"/>
                    </a:cubicBezTo>
                    <a:cubicBezTo>
                      <a:pt x="4" y="46"/>
                      <a:pt x="4" y="46"/>
                      <a:pt x="4" y="46"/>
                    </a:cubicBezTo>
                    <a:cubicBezTo>
                      <a:pt x="7" y="47"/>
                      <a:pt x="10" y="47"/>
                      <a:pt x="14" y="43"/>
                    </a:cubicBezTo>
                    <a:cubicBezTo>
                      <a:pt x="14" y="42"/>
                      <a:pt x="14" y="42"/>
                      <a:pt x="14" y="42"/>
                    </a:cubicBezTo>
                    <a:cubicBezTo>
                      <a:pt x="14" y="40"/>
                      <a:pt x="14" y="40"/>
                      <a:pt x="14" y="40"/>
                    </a:cubicBezTo>
                    <a:cubicBezTo>
                      <a:pt x="14" y="39"/>
                      <a:pt x="14" y="36"/>
                      <a:pt x="14" y="34"/>
                    </a:cubicBezTo>
                    <a:cubicBezTo>
                      <a:pt x="15" y="17"/>
                      <a:pt x="17" y="15"/>
                      <a:pt x="35" y="15"/>
                    </a:cubicBezTo>
                    <a:cubicBezTo>
                      <a:pt x="37" y="15"/>
                      <a:pt x="39" y="15"/>
                      <a:pt x="42" y="15"/>
                    </a:cubicBezTo>
                    <a:cubicBezTo>
                      <a:pt x="45" y="14"/>
                      <a:pt x="45" y="14"/>
                      <a:pt x="45" y="14"/>
                    </a:cubicBezTo>
                    <a:cubicBezTo>
                      <a:pt x="51" y="14"/>
                      <a:pt x="55" y="16"/>
                      <a:pt x="58" y="18"/>
                    </a:cubicBezTo>
                    <a:cubicBezTo>
                      <a:pt x="61" y="21"/>
                      <a:pt x="62" y="26"/>
                      <a:pt x="62" y="31"/>
                    </a:cubicBezTo>
                    <a:cubicBezTo>
                      <a:pt x="62" y="44"/>
                      <a:pt x="62" y="56"/>
                      <a:pt x="62" y="68"/>
                    </a:cubicBezTo>
                    <a:cubicBezTo>
                      <a:pt x="62" y="70"/>
                      <a:pt x="62" y="70"/>
                      <a:pt x="62" y="70"/>
                    </a:cubicBezTo>
                    <a:cubicBezTo>
                      <a:pt x="62" y="73"/>
                      <a:pt x="62" y="76"/>
                      <a:pt x="65" y="78"/>
                    </a:cubicBezTo>
                    <a:cubicBezTo>
                      <a:pt x="66" y="79"/>
                      <a:pt x="67" y="80"/>
                      <a:pt x="69" y="80"/>
                    </a:cubicBezTo>
                    <a:cubicBezTo>
                      <a:pt x="71" y="80"/>
                      <a:pt x="72" y="79"/>
                      <a:pt x="74" y="79"/>
                    </a:cubicBezTo>
                    <a:cubicBezTo>
                      <a:pt x="76" y="79"/>
                      <a:pt x="76" y="79"/>
                      <a:pt x="76" y="79"/>
                    </a:cubicBezTo>
                    <a:cubicBezTo>
                      <a:pt x="76" y="77"/>
                      <a:pt x="76" y="77"/>
                      <a:pt x="76" y="77"/>
                    </a:cubicBezTo>
                    <a:cubicBezTo>
                      <a:pt x="76" y="73"/>
                      <a:pt x="76" y="69"/>
                      <a:pt x="75" y="64"/>
                    </a:cubicBezTo>
                    <a:cubicBezTo>
                      <a:pt x="75" y="55"/>
                      <a:pt x="75" y="44"/>
                      <a:pt x="76" y="34"/>
                    </a:cubicBezTo>
                    <a:cubicBezTo>
                      <a:pt x="76" y="21"/>
                      <a:pt x="72" y="11"/>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13"/>
              <p:cNvSpPr>
                <a:spLocks/>
              </p:cNvSpPr>
              <p:nvPr/>
            </p:nvSpPr>
            <p:spPr bwMode="auto">
              <a:xfrm>
                <a:off x="13755688" y="4349750"/>
                <a:ext cx="279400" cy="619125"/>
              </a:xfrm>
              <a:custGeom>
                <a:avLst/>
                <a:gdLst>
                  <a:gd name="T0" fmla="*/ 71 w 74"/>
                  <a:gd name="T1" fmla="*/ 4 h 164"/>
                  <a:gd name="T2" fmla="*/ 70 w 74"/>
                  <a:gd name="T3" fmla="*/ 4 h 164"/>
                  <a:gd name="T4" fmla="*/ 62 w 74"/>
                  <a:gd name="T5" fmla="*/ 6 h 164"/>
                  <a:gd name="T6" fmla="*/ 60 w 74"/>
                  <a:gd name="T7" fmla="*/ 15 h 164"/>
                  <a:gd name="T8" fmla="*/ 60 w 74"/>
                  <a:gd name="T9" fmla="*/ 17 h 164"/>
                  <a:gd name="T10" fmla="*/ 60 w 74"/>
                  <a:gd name="T11" fmla="*/ 130 h 164"/>
                  <a:gd name="T12" fmla="*/ 53 w 74"/>
                  <a:gd name="T13" fmla="*/ 148 h 164"/>
                  <a:gd name="T14" fmla="*/ 48 w 74"/>
                  <a:gd name="T15" fmla="*/ 148 h 164"/>
                  <a:gd name="T16" fmla="*/ 36 w 74"/>
                  <a:gd name="T17" fmla="*/ 148 h 164"/>
                  <a:gd name="T18" fmla="*/ 35 w 74"/>
                  <a:gd name="T19" fmla="*/ 148 h 164"/>
                  <a:gd name="T20" fmla="*/ 12 w 74"/>
                  <a:gd name="T21" fmla="*/ 139 h 164"/>
                  <a:gd name="T22" fmla="*/ 12 w 74"/>
                  <a:gd name="T23" fmla="*/ 104 h 164"/>
                  <a:gd name="T24" fmla="*/ 11 w 74"/>
                  <a:gd name="T25" fmla="*/ 6 h 164"/>
                  <a:gd name="T26" fmla="*/ 11 w 74"/>
                  <a:gd name="T27" fmla="*/ 1 h 164"/>
                  <a:gd name="T28" fmla="*/ 9 w 74"/>
                  <a:gd name="T29" fmla="*/ 1 h 164"/>
                  <a:gd name="T30" fmla="*/ 0 w 74"/>
                  <a:gd name="T31" fmla="*/ 4 h 164"/>
                  <a:gd name="T32" fmla="*/ 0 w 74"/>
                  <a:gd name="T33" fmla="*/ 4 h 164"/>
                  <a:gd name="T34" fmla="*/ 0 w 74"/>
                  <a:gd name="T35" fmla="*/ 143 h 164"/>
                  <a:gd name="T36" fmla="*/ 3 w 74"/>
                  <a:gd name="T37" fmla="*/ 153 h 164"/>
                  <a:gd name="T38" fmla="*/ 3 w 74"/>
                  <a:gd name="T39" fmla="*/ 153 h 164"/>
                  <a:gd name="T40" fmla="*/ 35 w 74"/>
                  <a:gd name="T41" fmla="*/ 164 h 164"/>
                  <a:gd name="T42" fmla="*/ 63 w 74"/>
                  <a:gd name="T43" fmla="*/ 157 h 164"/>
                  <a:gd name="T44" fmla="*/ 66 w 74"/>
                  <a:gd name="T45" fmla="*/ 154 h 164"/>
                  <a:gd name="T46" fmla="*/ 66 w 74"/>
                  <a:gd name="T47" fmla="*/ 154 h 164"/>
                  <a:gd name="T48" fmla="*/ 67 w 74"/>
                  <a:gd name="T49" fmla="*/ 154 h 164"/>
                  <a:gd name="T50" fmla="*/ 74 w 74"/>
                  <a:gd name="T51" fmla="*/ 134 h 164"/>
                  <a:gd name="T52" fmla="*/ 74 w 74"/>
                  <a:gd name="T53" fmla="*/ 132 h 164"/>
                  <a:gd name="T54" fmla="*/ 74 w 74"/>
                  <a:gd name="T55" fmla="*/ 22 h 164"/>
                  <a:gd name="T56" fmla="*/ 74 w 74"/>
                  <a:gd name="T57" fmla="*/ 18 h 164"/>
                  <a:gd name="T58" fmla="*/ 71 w 74"/>
                  <a:gd name="T59" fmla="*/ 5 h 164"/>
                  <a:gd name="T60" fmla="*/ 71 w 74"/>
                  <a:gd name="T61" fmla="*/ 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 h="164">
                    <a:moveTo>
                      <a:pt x="71" y="4"/>
                    </a:moveTo>
                    <a:cubicBezTo>
                      <a:pt x="70" y="4"/>
                      <a:pt x="70" y="4"/>
                      <a:pt x="70" y="4"/>
                    </a:cubicBezTo>
                    <a:cubicBezTo>
                      <a:pt x="66" y="3"/>
                      <a:pt x="64" y="4"/>
                      <a:pt x="62" y="6"/>
                    </a:cubicBezTo>
                    <a:cubicBezTo>
                      <a:pt x="60" y="8"/>
                      <a:pt x="60" y="11"/>
                      <a:pt x="60" y="15"/>
                    </a:cubicBezTo>
                    <a:cubicBezTo>
                      <a:pt x="60" y="16"/>
                      <a:pt x="60" y="17"/>
                      <a:pt x="60" y="17"/>
                    </a:cubicBezTo>
                    <a:cubicBezTo>
                      <a:pt x="60" y="59"/>
                      <a:pt x="60" y="96"/>
                      <a:pt x="60" y="130"/>
                    </a:cubicBezTo>
                    <a:cubicBezTo>
                      <a:pt x="61" y="138"/>
                      <a:pt x="60" y="145"/>
                      <a:pt x="53" y="148"/>
                    </a:cubicBezTo>
                    <a:cubicBezTo>
                      <a:pt x="48" y="148"/>
                      <a:pt x="48" y="148"/>
                      <a:pt x="48" y="148"/>
                    </a:cubicBezTo>
                    <a:cubicBezTo>
                      <a:pt x="44" y="148"/>
                      <a:pt x="40" y="148"/>
                      <a:pt x="36" y="148"/>
                    </a:cubicBezTo>
                    <a:cubicBezTo>
                      <a:pt x="35" y="148"/>
                      <a:pt x="35" y="148"/>
                      <a:pt x="35" y="148"/>
                    </a:cubicBezTo>
                    <a:cubicBezTo>
                      <a:pt x="26" y="149"/>
                      <a:pt x="17" y="149"/>
                      <a:pt x="12" y="139"/>
                    </a:cubicBezTo>
                    <a:cubicBezTo>
                      <a:pt x="12" y="128"/>
                      <a:pt x="12" y="116"/>
                      <a:pt x="12" y="104"/>
                    </a:cubicBezTo>
                    <a:cubicBezTo>
                      <a:pt x="13" y="72"/>
                      <a:pt x="13" y="39"/>
                      <a:pt x="11" y="6"/>
                    </a:cubicBezTo>
                    <a:cubicBezTo>
                      <a:pt x="11" y="1"/>
                      <a:pt x="11" y="1"/>
                      <a:pt x="11" y="1"/>
                    </a:cubicBezTo>
                    <a:cubicBezTo>
                      <a:pt x="9" y="1"/>
                      <a:pt x="9" y="1"/>
                      <a:pt x="9" y="1"/>
                    </a:cubicBezTo>
                    <a:cubicBezTo>
                      <a:pt x="6" y="0"/>
                      <a:pt x="3" y="0"/>
                      <a:pt x="0" y="4"/>
                    </a:cubicBezTo>
                    <a:cubicBezTo>
                      <a:pt x="0" y="4"/>
                      <a:pt x="0" y="4"/>
                      <a:pt x="0" y="4"/>
                    </a:cubicBezTo>
                    <a:cubicBezTo>
                      <a:pt x="0" y="143"/>
                      <a:pt x="0" y="143"/>
                      <a:pt x="0" y="143"/>
                    </a:cubicBezTo>
                    <a:cubicBezTo>
                      <a:pt x="3" y="153"/>
                      <a:pt x="3" y="153"/>
                      <a:pt x="3" y="153"/>
                    </a:cubicBezTo>
                    <a:cubicBezTo>
                      <a:pt x="3" y="153"/>
                      <a:pt x="3" y="153"/>
                      <a:pt x="3" y="153"/>
                    </a:cubicBezTo>
                    <a:cubicBezTo>
                      <a:pt x="13" y="160"/>
                      <a:pt x="24" y="164"/>
                      <a:pt x="35" y="164"/>
                    </a:cubicBezTo>
                    <a:cubicBezTo>
                      <a:pt x="44" y="164"/>
                      <a:pt x="53" y="162"/>
                      <a:pt x="63" y="157"/>
                    </a:cubicBezTo>
                    <a:cubicBezTo>
                      <a:pt x="66" y="154"/>
                      <a:pt x="66" y="154"/>
                      <a:pt x="66" y="154"/>
                    </a:cubicBezTo>
                    <a:cubicBezTo>
                      <a:pt x="66" y="154"/>
                      <a:pt x="66" y="154"/>
                      <a:pt x="66" y="154"/>
                    </a:cubicBezTo>
                    <a:cubicBezTo>
                      <a:pt x="67" y="154"/>
                      <a:pt x="67" y="154"/>
                      <a:pt x="67" y="154"/>
                    </a:cubicBezTo>
                    <a:cubicBezTo>
                      <a:pt x="74" y="148"/>
                      <a:pt x="74" y="141"/>
                      <a:pt x="74" y="134"/>
                    </a:cubicBezTo>
                    <a:cubicBezTo>
                      <a:pt x="74" y="132"/>
                      <a:pt x="74" y="132"/>
                      <a:pt x="74" y="132"/>
                    </a:cubicBezTo>
                    <a:cubicBezTo>
                      <a:pt x="74" y="97"/>
                      <a:pt x="74" y="59"/>
                      <a:pt x="74" y="22"/>
                    </a:cubicBezTo>
                    <a:cubicBezTo>
                      <a:pt x="74" y="20"/>
                      <a:pt x="74" y="19"/>
                      <a:pt x="74" y="18"/>
                    </a:cubicBezTo>
                    <a:cubicBezTo>
                      <a:pt x="74" y="14"/>
                      <a:pt x="74" y="9"/>
                      <a:pt x="71" y="5"/>
                    </a:cubicBezTo>
                    <a:lnTo>
                      <a:pt x="7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23" name="Group 22"/>
          <p:cNvGrpSpPr/>
          <p:nvPr/>
        </p:nvGrpSpPr>
        <p:grpSpPr>
          <a:xfrm>
            <a:off x="735330" y="3445128"/>
            <a:ext cx="11352892" cy="822960"/>
            <a:chOff x="781050" y="3554856"/>
            <a:chExt cx="11352892" cy="822960"/>
          </a:xfrm>
        </p:grpSpPr>
        <p:sp>
          <p:nvSpPr>
            <p:cNvPr id="24" name="Rectangle 23"/>
            <p:cNvSpPr/>
            <p:nvPr/>
          </p:nvSpPr>
          <p:spPr>
            <a:xfrm>
              <a:off x="781050" y="3554856"/>
              <a:ext cx="2862943" cy="822960"/>
            </a:xfrm>
            <a:prstGeom prst="rect">
              <a:avLst/>
            </a:prstGeom>
            <a:solidFill>
              <a:schemeClr val="accent6"/>
            </a:solidFill>
          </p:spPr>
          <p:txBody>
            <a:bodyPr wrap="square" lIns="1097280" anchor="ctr" anchorCtr="1">
              <a:noAutofit/>
            </a:bodyPr>
            <a:lstStyle/>
            <a:p>
              <a:pPr algn="ctr">
                <a:lnSpc>
                  <a:spcPct val="110000"/>
                </a:lnSpc>
              </a:pPr>
              <a:r>
                <a:rPr lang="en-US" sz="1400" b="1" dirty="0"/>
                <a:t>Inadequate Knowledge Transfer</a:t>
              </a:r>
              <a:endParaRPr lang="en-GB" sz="1400" dirty="0"/>
            </a:p>
          </p:txBody>
        </p:sp>
        <p:sp>
          <p:nvSpPr>
            <p:cNvPr id="25" name="Rectangle 24"/>
            <p:cNvSpPr/>
            <p:nvPr/>
          </p:nvSpPr>
          <p:spPr>
            <a:xfrm>
              <a:off x="3779519" y="3554856"/>
              <a:ext cx="8354423" cy="822960"/>
            </a:xfrm>
            <a:prstGeom prst="rect">
              <a:avLst/>
            </a:prstGeom>
          </p:spPr>
          <p:txBody>
            <a:bodyPr wrap="square" anchor="ctr" anchorCtr="0">
              <a:noAutofit/>
            </a:bodyPr>
            <a:lstStyle/>
            <a:p>
              <a:pPr marL="171450" indent="-171450">
                <a:lnSpc>
                  <a:spcPct val="110000"/>
                </a:lnSpc>
                <a:spcBef>
                  <a:spcPts val="200"/>
                </a:spcBef>
                <a:spcAft>
                  <a:spcPts val="200"/>
                </a:spcAft>
                <a:buClr>
                  <a:schemeClr val="accent3"/>
                </a:buClr>
                <a:buFont typeface="Arial" panose="020B0604020202020204" pitchFamily="34" charset="0"/>
                <a:buChar char="•"/>
              </a:pPr>
              <a:r>
                <a:rPr lang="en-US" sz="1200" b="1" dirty="0" smtClean="0">
                  <a:solidFill>
                    <a:schemeClr val="accent3"/>
                  </a:solidFill>
                </a:rPr>
                <a:t>Pre-transition </a:t>
              </a:r>
              <a:r>
                <a:rPr lang="en-US" sz="1200" b="1" dirty="0">
                  <a:solidFill>
                    <a:schemeClr val="accent3"/>
                  </a:solidFill>
                </a:rPr>
                <a:t>resource </a:t>
              </a:r>
              <a:r>
                <a:rPr lang="en-US" sz="1200" b="1" dirty="0" smtClean="0">
                  <a:solidFill>
                    <a:schemeClr val="accent3"/>
                  </a:solidFill>
                </a:rPr>
                <a:t>orientation </a:t>
              </a:r>
              <a:r>
                <a:rPr lang="en-US" sz="1200" dirty="0"/>
                <a:t>and </a:t>
              </a:r>
              <a:r>
                <a:rPr lang="en-US" sz="1200" dirty="0" smtClean="0"/>
                <a:t>XPO process familiarization</a:t>
              </a:r>
              <a:endParaRPr lang="en-US" sz="1200" b="1" dirty="0" smtClean="0">
                <a:solidFill>
                  <a:schemeClr val="accent3"/>
                </a:solidFill>
              </a:endParaRPr>
            </a:p>
            <a:p>
              <a:pPr marL="171450" indent="-171450">
                <a:lnSpc>
                  <a:spcPct val="110000"/>
                </a:lnSpc>
                <a:spcBef>
                  <a:spcPts val="200"/>
                </a:spcBef>
                <a:spcAft>
                  <a:spcPts val="200"/>
                </a:spcAft>
                <a:buClr>
                  <a:schemeClr val="accent3"/>
                </a:buClr>
                <a:buFont typeface="Arial" panose="020B0604020202020204" pitchFamily="34" charset="0"/>
                <a:buChar char="•"/>
              </a:pPr>
              <a:r>
                <a:rPr lang="en-US" sz="1200" b="1" dirty="0" smtClean="0">
                  <a:solidFill>
                    <a:schemeClr val="accent3"/>
                  </a:solidFill>
                </a:rPr>
                <a:t>Identify </a:t>
              </a:r>
              <a:r>
                <a:rPr lang="en-US" sz="1200" b="1" dirty="0">
                  <a:solidFill>
                    <a:schemeClr val="accent3"/>
                  </a:solidFill>
                </a:rPr>
                <a:t>and notify Client SME’s and Incumbent SMEs </a:t>
              </a:r>
              <a:r>
                <a:rPr lang="en-US" sz="1200" dirty="0" smtClean="0"/>
                <a:t>with </a:t>
              </a:r>
              <a:r>
                <a:rPr lang="en-US" sz="1200" dirty="0"/>
                <a:t>tribal knowledge to support knowledge transfer and proactively plan for quality monitoring during ramp</a:t>
              </a:r>
            </a:p>
          </p:txBody>
        </p:sp>
        <p:grpSp>
          <p:nvGrpSpPr>
            <p:cNvPr id="26" name="Group 25"/>
            <p:cNvGrpSpPr>
              <a:grpSpLocks noChangeAspect="1"/>
            </p:cNvGrpSpPr>
            <p:nvPr/>
          </p:nvGrpSpPr>
          <p:grpSpPr>
            <a:xfrm>
              <a:off x="941758" y="3646296"/>
              <a:ext cx="800940" cy="640080"/>
              <a:chOff x="14708188" y="2222500"/>
              <a:chExt cx="1517650" cy="1212850"/>
            </a:xfrm>
            <a:solidFill>
              <a:schemeClr val="accent3"/>
            </a:solidFill>
          </p:grpSpPr>
          <p:sp>
            <p:nvSpPr>
              <p:cNvPr id="27" name="Freeform 14"/>
              <p:cNvSpPr>
                <a:spLocks/>
              </p:cNvSpPr>
              <p:nvPr/>
            </p:nvSpPr>
            <p:spPr bwMode="auto">
              <a:xfrm>
                <a:off x="14708188" y="2222500"/>
                <a:ext cx="1517650" cy="1212850"/>
              </a:xfrm>
              <a:custGeom>
                <a:avLst/>
                <a:gdLst>
                  <a:gd name="T0" fmla="*/ 21 w 402"/>
                  <a:gd name="T1" fmla="*/ 183 h 321"/>
                  <a:gd name="T2" fmla="*/ 20 w 402"/>
                  <a:gd name="T3" fmla="*/ 199 h 321"/>
                  <a:gd name="T4" fmla="*/ 15 w 402"/>
                  <a:gd name="T5" fmla="*/ 233 h 321"/>
                  <a:gd name="T6" fmla="*/ 48 w 402"/>
                  <a:gd name="T7" fmla="*/ 260 h 321"/>
                  <a:gd name="T8" fmla="*/ 56 w 402"/>
                  <a:gd name="T9" fmla="*/ 259 h 321"/>
                  <a:gd name="T10" fmla="*/ 85 w 402"/>
                  <a:gd name="T11" fmla="*/ 280 h 321"/>
                  <a:gd name="T12" fmla="*/ 86 w 402"/>
                  <a:gd name="T13" fmla="*/ 309 h 321"/>
                  <a:gd name="T14" fmla="*/ 93 w 402"/>
                  <a:gd name="T15" fmla="*/ 320 h 321"/>
                  <a:gd name="T16" fmla="*/ 100 w 402"/>
                  <a:gd name="T17" fmla="*/ 311 h 321"/>
                  <a:gd name="T18" fmla="*/ 99 w 402"/>
                  <a:gd name="T19" fmla="*/ 279 h 321"/>
                  <a:gd name="T20" fmla="*/ 54 w 402"/>
                  <a:gd name="T21" fmla="*/ 245 h 321"/>
                  <a:gd name="T22" fmla="*/ 32 w 402"/>
                  <a:gd name="T23" fmla="*/ 244 h 321"/>
                  <a:gd name="T24" fmla="*/ 33 w 402"/>
                  <a:gd name="T25" fmla="*/ 210 h 321"/>
                  <a:gd name="T26" fmla="*/ 15 w 402"/>
                  <a:gd name="T27" fmla="*/ 167 h 321"/>
                  <a:gd name="T28" fmla="*/ 34 w 402"/>
                  <a:gd name="T29" fmla="*/ 115 h 321"/>
                  <a:gd name="T30" fmla="*/ 48 w 402"/>
                  <a:gd name="T31" fmla="*/ 78 h 321"/>
                  <a:gd name="T32" fmla="*/ 190 w 402"/>
                  <a:gd name="T33" fmla="*/ 27 h 321"/>
                  <a:gd name="T34" fmla="*/ 163 w 402"/>
                  <a:gd name="T35" fmla="*/ 64 h 321"/>
                  <a:gd name="T36" fmla="*/ 168 w 402"/>
                  <a:gd name="T37" fmla="*/ 70 h 321"/>
                  <a:gd name="T38" fmla="*/ 176 w 402"/>
                  <a:gd name="T39" fmla="*/ 69 h 321"/>
                  <a:gd name="T40" fmla="*/ 204 w 402"/>
                  <a:gd name="T41" fmla="*/ 34 h 321"/>
                  <a:gd name="T42" fmla="*/ 230 w 402"/>
                  <a:gd name="T43" fmla="*/ 70 h 321"/>
                  <a:gd name="T44" fmla="*/ 231 w 402"/>
                  <a:gd name="T45" fmla="*/ 70 h 321"/>
                  <a:gd name="T46" fmla="*/ 241 w 402"/>
                  <a:gd name="T47" fmla="*/ 63 h 321"/>
                  <a:gd name="T48" fmla="*/ 241 w 402"/>
                  <a:gd name="T49" fmla="*/ 62 h 321"/>
                  <a:gd name="T50" fmla="*/ 217 w 402"/>
                  <a:gd name="T51" fmla="*/ 27 h 321"/>
                  <a:gd name="T52" fmla="*/ 353 w 402"/>
                  <a:gd name="T53" fmla="*/ 78 h 321"/>
                  <a:gd name="T54" fmla="*/ 385 w 402"/>
                  <a:gd name="T55" fmla="*/ 156 h 321"/>
                  <a:gd name="T56" fmla="*/ 370 w 402"/>
                  <a:gd name="T57" fmla="*/ 199 h 321"/>
                  <a:gd name="T58" fmla="*/ 371 w 402"/>
                  <a:gd name="T59" fmla="*/ 204 h 321"/>
                  <a:gd name="T60" fmla="*/ 362 w 402"/>
                  <a:gd name="T61" fmla="*/ 248 h 321"/>
                  <a:gd name="T62" fmla="*/ 341 w 402"/>
                  <a:gd name="T63" fmla="*/ 245 h 321"/>
                  <a:gd name="T64" fmla="*/ 306 w 402"/>
                  <a:gd name="T65" fmla="*/ 289 h 321"/>
                  <a:gd name="T66" fmla="*/ 306 w 402"/>
                  <a:gd name="T67" fmla="*/ 317 h 321"/>
                  <a:gd name="T68" fmla="*/ 306 w 402"/>
                  <a:gd name="T69" fmla="*/ 317 h 321"/>
                  <a:gd name="T70" fmla="*/ 318 w 402"/>
                  <a:gd name="T71" fmla="*/ 316 h 321"/>
                  <a:gd name="T72" fmla="*/ 318 w 402"/>
                  <a:gd name="T73" fmla="*/ 313 h 321"/>
                  <a:gd name="T74" fmla="*/ 319 w 402"/>
                  <a:gd name="T75" fmla="*/ 297 h 321"/>
                  <a:gd name="T76" fmla="*/ 340 w 402"/>
                  <a:gd name="T77" fmla="*/ 259 h 321"/>
                  <a:gd name="T78" fmla="*/ 361 w 402"/>
                  <a:gd name="T79" fmla="*/ 262 h 321"/>
                  <a:gd name="T80" fmla="*/ 385 w 402"/>
                  <a:gd name="T81" fmla="*/ 202 h 321"/>
                  <a:gd name="T82" fmla="*/ 383 w 402"/>
                  <a:gd name="T83" fmla="*/ 184 h 321"/>
                  <a:gd name="T84" fmla="*/ 387 w 402"/>
                  <a:gd name="T85" fmla="*/ 182 h 321"/>
                  <a:gd name="T86" fmla="*/ 400 w 402"/>
                  <a:gd name="T87" fmla="*/ 157 h 321"/>
                  <a:gd name="T88" fmla="*/ 370 w 402"/>
                  <a:gd name="T89" fmla="*/ 84 h 321"/>
                  <a:gd name="T90" fmla="*/ 242 w 402"/>
                  <a:gd name="T91" fmla="*/ 5 h 321"/>
                  <a:gd name="T92" fmla="*/ 147 w 402"/>
                  <a:gd name="T93" fmla="*/ 1 h 321"/>
                  <a:gd name="T94" fmla="*/ 29 w 402"/>
                  <a:gd name="T95" fmla="*/ 89 h 321"/>
                  <a:gd name="T96" fmla="*/ 17 w 402"/>
                  <a:gd name="T97" fmla="*/ 122 h 321"/>
                  <a:gd name="T98" fmla="*/ 0 w 402"/>
                  <a:gd name="T99" fmla="*/ 174 h 321"/>
                  <a:gd name="T100" fmla="*/ 17 w 402"/>
                  <a:gd name="T101" fmla="*/ 18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 h="321">
                    <a:moveTo>
                      <a:pt x="17" y="182"/>
                    </a:moveTo>
                    <a:cubicBezTo>
                      <a:pt x="18" y="182"/>
                      <a:pt x="20" y="183"/>
                      <a:pt x="21" y="183"/>
                    </a:cubicBezTo>
                    <a:cubicBezTo>
                      <a:pt x="21" y="185"/>
                      <a:pt x="21" y="186"/>
                      <a:pt x="21" y="188"/>
                    </a:cubicBezTo>
                    <a:cubicBezTo>
                      <a:pt x="21" y="192"/>
                      <a:pt x="21" y="195"/>
                      <a:pt x="20" y="199"/>
                    </a:cubicBezTo>
                    <a:cubicBezTo>
                      <a:pt x="20" y="202"/>
                      <a:pt x="19" y="205"/>
                      <a:pt x="18" y="208"/>
                    </a:cubicBezTo>
                    <a:cubicBezTo>
                      <a:pt x="17" y="216"/>
                      <a:pt x="15" y="224"/>
                      <a:pt x="15" y="233"/>
                    </a:cubicBezTo>
                    <a:cubicBezTo>
                      <a:pt x="15" y="244"/>
                      <a:pt x="18" y="252"/>
                      <a:pt x="24" y="256"/>
                    </a:cubicBezTo>
                    <a:cubicBezTo>
                      <a:pt x="29" y="261"/>
                      <a:pt x="37" y="262"/>
                      <a:pt x="48" y="260"/>
                    </a:cubicBezTo>
                    <a:cubicBezTo>
                      <a:pt x="49" y="260"/>
                      <a:pt x="51" y="260"/>
                      <a:pt x="53" y="259"/>
                    </a:cubicBezTo>
                    <a:cubicBezTo>
                      <a:pt x="54" y="259"/>
                      <a:pt x="55" y="259"/>
                      <a:pt x="56" y="259"/>
                    </a:cubicBezTo>
                    <a:cubicBezTo>
                      <a:pt x="65" y="257"/>
                      <a:pt x="72" y="258"/>
                      <a:pt x="77" y="261"/>
                    </a:cubicBezTo>
                    <a:cubicBezTo>
                      <a:pt x="81" y="265"/>
                      <a:pt x="84" y="271"/>
                      <a:pt x="85" y="280"/>
                    </a:cubicBezTo>
                    <a:cubicBezTo>
                      <a:pt x="86" y="288"/>
                      <a:pt x="86" y="296"/>
                      <a:pt x="86" y="303"/>
                    </a:cubicBezTo>
                    <a:cubicBezTo>
                      <a:pt x="86" y="305"/>
                      <a:pt x="86" y="307"/>
                      <a:pt x="86" y="309"/>
                    </a:cubicBezTo>
                    <a:cubicBezTo>
                      <a:pt x="86" y="314"/>
                      <a:pt x="86" y="319"/>
                      <a:pt x="93" y="320"/>
                    </a:cubicBezTo>
                    <a:cubicBezTo>
                      <a:pt x="93" y="320"/>
                      <a:pt x="93" y="320"/>
                      <a:pt x="93" y="320"/>
                    </a:cubicBezTo>
                    <a:cubicBezTo>
                      <a:pt x="93" y="320"/>
                      <a:pt x="93" y="320"/>
                      <a:pt x="93" y="320"/>
                    </a:cubicBezTo>
                    <a:cubicBezTo>
                      <a:pt x="100" y="319"/>
                      <a:pt x="100" y="314"/>
                      <a:pt x="100" y="311"/>
                    </a:cubicBezTo>
                    <a:cubicBezTo>
                      <a:pt x="100" y="308"/>
                      <a:pt x="100" y="305"/>
                      <a:pt x="100" y="302"/>
                    </a:cubicBezTo>
                    <a:cubicBezTo>
                      <a:pt x="100" y="294"/>
                      <a:pt x="100" y="286"/>
                      <a:pt x="99" y="279"/>
                    </a:cubicBezTo>
                    <a:cubicBezTo>
                      <a:pt x="98" y="259"/>
                      <a:pt x="87" y="246"/>
                      <a:pt x="70" y="243"/>
                    </a:cubicBezTo>
                    <a:cubicBezTo>
                      <a:pt x="64" y="242"/>
                      <a:pt x="59" y="244"/>
                      <a:pt x="54" y="245"/>
                    </a:cubicBezTo>
                    <a:cubicBezTo>
                      <a:pt x="52" y="245"/>
                      <a:pt x="51" y="245"/>
                      <a:pt x="49" y="246"/>
                    </a:cubicBezTo>
                    <a:cubicBezTo>
                      <a:pt x="41" y="248"/>
                      <a:pt x="35" y="247"/>
                      <a:pt x="32" y="244"/>
                    </a:cubicBezTo>
                    <a:cubicBezTo>
                      <a:pt x="29" y="241"/>
                      <a:pt x="28" y="235"/>
                      <a:pt x="30" y="227"/>
                    </a:cubicBezTo>
                    <a:cubicBezTo>
                      <a:pt x="31" y="221"/>
                      <a:pt x="32" y="215"/>
                      <a:pt x="33" y="210"/>
                    </a:cubicBezTo>
                    <a:cubicBezTo>
                      <a:pt x="34" y="206"/>
                      <a:pt x="34" y="203"/>
                      <a:pt x="35" y="199"/>
                    </a:cubicBezTo>
                    <a:cubicBezTo>
                      <a:pt x="39" y="179"/>
                      <a:pt x="35" y="171"/>
                      <a:pt x="15" y="167"/>
                    </a:cubicBezTo>
                    <a:cubicBezTo>
                      <a:pt x="21" y="152"/>
                      <a:pt x="21" y="152"/>
                      <a:pt x="21" y="152"/>
                    </a:cubicBezTo>
                    <a:cubicBezTo>
                      <a:pt x="25" y="140"/>
                      <a:pt x="30" y="128"/>
                      <a:pt x="34" y="115"/>
                    </a:cubicBezTo>
                    <a:cubicBezTo>
                      <a:pt x="36" y="111"/>
                      <a:pt x="37" y="107"/>
                      <a:pt x="39" y="103"/>
                    </a:cubicBezTo>
                    <a:cubicBezTo>
                      <a:pt x="42" y="95"/>
                      <a:pt x="45" y="86"/>
                      <a:pt x="48" y="78"/>
                    </a:cubicBezTo>
                    <a:cubicBezTo>
                      <a:pt x="60" y="41"/>
                      <a:pt x="94" y="17"/>
                      <a:pt x="136" y="16"/>
                    </a:cubicBezTo>
                    <a:cubicBezTo>
                      <a:pt x="155" y="15"/>
                      <a:pt x="172" y="19"/>
                      <a:pt x="190" y="27"/>
                    </a:cubicBezTo>
                    <a:cubicBezTo>
                      <a:pt x="177" y="38"/>
                      <a:pt x="169" y="50"/>
                      <a:pt x="163" y="64"/>
                    </a:cubicBezTo>
                    <a:cubicBezTo>
                      <a:pt x="163" y="64"/>
                      <a:pt x="163" y="64"/>
                      <a:pt x="163" y="64"/>
                    </a:cubicBezTo>
                    <a:cubicBezTo>
                      <a:pt x="163" y="64"/>
                      <a:pt x="163" y="64"/>
                      <a:pt x="163" y="64"/>
                    </a:cubicBezTo>
                    <a:cubicBezTo>
                      <a:pt x="165" y="67"/>
                      <a:pt x="166" y="69"/>
                      <a:pt x="168" y="70"/>
                    </a:cubicBezTo>
                    <a:cubicBezTo>
                      <a:pt x="170" y="71"/>
                      <a:pt x="173" y="71"/>
                      <a:pt x="176" y="69"/>
                    </a:cubicBezTo>
                    <a:cubicBezTo>
                      <a:pt x="176" y="69"/>
                      <a:pt x="176" y="69"/>
                      <a:pt x="176" y="69"/>
                    </a:cubicBezTo>
                    <a:cubicBezTo>
                      <a:pt x="176" y="69"/>
                      <a:pt x="176" y="69"/>
                      <a:pt x="176" y="69"/>
                    </a:cubicBezTo>
                    <a:cubicBezTo>
                      <a:pt x="182" y="57"/>
                      <a:pt x="190" y="43"/>
                      <a:pt x="204" y="34"/>
                    </a:cubicBezTo>
                    <a:cubicBezTo>
                      <a:pt x="210" y="40"/>
                      <a:pt x="214" y="47"/>
                      <a:pt x="219" y="54"/>
                    </a:cubicBezTo>
                    <a:cubicBezTo>
                      <a:pt x="222" y="59"/>
                      <a:pt x="226" y="65"/>
                      <a:pt x="230" y="70"/>
                    </a:cubicBezTo>
                    <a:cubicBezTo>
                      <a:pt x="230" y="70"/>
                      <a:pt x="230" y="70"/>
                      <a:pt x="230" y="70"/>
                    </a:cubicBezTo>
                    <a:cubicBezTo>
                      <a:pt x="231" y="70"/>
                      <a:pt x="231" y="70"/>
                      <a:pt x="231" y="70"/>
                    </a:cubicBezTo>
                    <a:cubicBezTo>
                      <a:pt x="234" y="71"/>
                      <a:pt x="236" y="70"/>
                      <a:pt x="238" y="69"/>
                    </a:cubicBezTo>
                    <a:cubicBezTo>
                      <a:pt x="240" y="68"/>
                      <a:pt x="241" y="66"/>
                      <a:pt x="241" y="63"/>
                    </a:cubicBezTo>
                    <a:cubicBezTo>
                      <a:pt x="241" y="62"/>
                      <a:pt x="241" y="62"/>
                      <a:pt x="241" y="62"/>
                    </a:cubicBezTo>
                    <a:cubicBezTo>
                      <a:pt x="241" y="62"/>
                      <a:pt x="241" y="62"/>
                      <a:pt x="241" y="62"/>
                    </a:cubicBezTo>
                    <a:cubicBezTo>
                      <a:pt x="239" y="60"/>
                      <a:pt x="238" y="57"/>
                      <a:pt x="236" y="55"/>
                    </a:cubicBezTo>
                    <a:cubicBezTo>
                      <a:pt x="231" y="46"/>
                      <a:pt x="224" y="36"/>
                      <a:pt x="217" y="27"/>
                    </a:cubicBezTo>
                    <a:cubicBezTo>
                      <a:pt x="236" y="18"/>
                      <a:pt x="256" y="16"/>
                      <a:pt x="283" y="20"/>
                    </a:cubicBezTo>
                    <a:cubicBezTo>
                      <a:pt x="321" y="26"/>
                      <a:pt x="344" y="45"/>
                      <a:pt x="353" y="78"/>
                    </a:cubicBezTo>
                    <a:cubicBezTo>
                      <a:pt x="353" y="79"/>
                      <a:pt x="353" y="79"/>
                      <a:pt x="353" y="79"/>
                    </a:cubicBezTo>
                    <a:cubicBezTo>
                      <a:pt x="360" y="105"/>
                      <a:pt x="368" y="133"/>
                      <a:pt x="385" y="156"/>
                    </a:cubicBezTo>
                    <a:cubicBezTo>
                      <a:pt x="387" y="159"/>
                      <a:pt x="388" y="162"/>
                      <a:pt x="387" y="167"/>
                    </a:cubicBezTo>
                    <a:cubicBezTo>
                      <a:pt x="366" y="174"/>
                      <a:pt x="366" y="176"/>
                      <a:pt x="370" y="199"/>
                    </a:cubicBezTo>
                    <a:cubicBezTo>
                      <a:pt x="370" y="200"/>
                      <a:pt x="370" y="201"/>
                      <a:pt x="370" y="202"/>
                    </a:cubicBezTo>
                    <a:cubicBezTo>
                      <a:pt x="371" y="202"/>
                      <a:pt x="371" y="203"/>
                      <a:pt x="371" y="204"/>
                    </a:cubicBezTo>
                    <a:cubicBezTo>
                      <a:pt x="373" y="217"/>
                      <a:pt x="374" y="229"/>
                      <a:pt x="372" y="240"/>
                    </a:cubicBezTo>
                    <a:cubicBezTo>
                      <a:pt x="370" y="245"/>
                      <a:pt x="367" y="248"/>
                      <a:pt x="362" y="248"/>
                    </a:cubicBezTo>
                    <a:cubicBezTo>
                      <a:pt x="356" y="248"/>
                      <a:pt x="351" y="247"/>
                      <a:pt x="346" y="246"/>
                    </a:cubicBezTo>
                    <a:cubicBezTo>
                      <a:pt x="344" y="245"/>
                      <a:pt x="343" y="245"/>
                      <a:pt x="341" y="245"/>
                    </a:cubicBezTo>
                    <a:cubicBezTo>
                      <a:pt x="326" y="242"/>
                      <a:pt x="316" y="248"/>
                      <a:pt x="311" y="262"/>
                    </a:cubicBezTo>
                    <a:cubicBezTo>
                      <a:pt x="308" y="271"/>
                      <a:pt x="306" y="280"/>
                      <a:pt x="306" y="289"/>
                    </a:cubicBezTo>
                    <a:cubicBezTo>
                      <a:pt x="306" y="292"/>
                      <a:pt x="305" y="295"/>
                      <a:pt x="305" y="297"/>
                    </a:cubicBezTo>
                    <a:cubicBezTo>
                      <a:pt x="304" y="304"/>
                      <a:pt x="303" y="310"/>
                      <a:pt x="306" y="317"/>
                    </a:cubicBezTo>
                    <a:cubicBezTo>
                      <a:pt x="306" y="317"/>
                      <a:pt x="306" y="317"/>
                      <a:pt x="306" y="317"/>
                    </a:cubicBezTo>
                    <a:cubicBezTo>
                      <a:pt x="306" y="317"/>
                      <a:pt x="306" y="317"/>
                      <a:pt x="306" y="317"/>
                    </a:cubicBezTo>
                    <a:cubicBezTo>
                      <a:pt x="310" y="319"/>
                      <a:pt x="314" y="321"/>
                      <a:pt x="318" y="316"/>
                    </a:cubicBezTo>
                    <a:cubicBezTo>
                      <a:pt x="318" y="316"/>
                      <a:pt x="318" y="316"/>
                      <a:pt x="318" y="316"/>
                    </a:cubicBezTo>
                    <a:cubicBezTo>
                      <a:pt x="318" y="315"/>
                      <a:pt x="318" y="315"/>
                      <a:pt x="318" y="315"/>
                    </a:cubicBezTo>
                    <a:cubicBezTo>
                      <a:pt x="318" y="315"/>
                      <a:pt x="318" y="314"/>
                      <a:pt x="318" y="313"/>
                    </a:cubicBezTo>
                    <a:cubicBezTo>
                      <a:pt x="318" y="311"/>
                      <a:pt x="318" y="309"/>
                      <a:pt x="319" y="306"/>
                    </a:cubicBezTo>
                    <a:cubicBezTo>
                      <a:pt x="319" y="303"/>
                      <a:pt x="319" y="300"/>
                      <a:pt x="319" y="297"/>
                    </a:cubicBezTo>
                    <a:cubicBezTo>
                      <a:pt x="320" y="287"/>
                      <a:pt x="321" y="277"/>
                      <a:pt x="324" y="268"/>
                    </a:cubicBezTo>
                    <a:cubicBezTo>
                      <a:pt x="328" y="259"/>
                      <a:pt x="331" y="257"/>
                      <a:pt x="340" y="259"/>
                    </a:cubicBezTo>
                    <a:cubicBezTo>
                      <a:pt x="342" y="260"/>
                      <a:pt x="342" y="260"/>
                      <a:pt x="342" y="260"/>
                    </a:cubicBezTo>
                    <a:cubicBezTo>
                      <a:pt x="348" y="261"/>
                      <a:pt x="355" y="262"/>
                      <a:pt x="361" y="262"/>
                    </a:cubicBezTo>
                    <a:cubicBezTo>
                      <a:pt x="375" y="262"/>
                      <a:pt x="383" y="256"/>
                      <a:pt x="386" y="243"/>
                    </a:cubicBezTo>
                    <a:cubicBezTo>
                      <a:pt x="389" y="228"/>
                      <a:pt x="387" y="213"/>
                      <a:pt x="385" y="202"/>
                    </a:cubicBezTo>
                    <a:cubicBezTo>
                      <a:pt x="385" y="201"/>
                      <a:pt x="385" y="200"/>
                      <a:pt x="384" y="198"/>
                    </a:cubicBezTo>
                    <a:cubicBezTo>
                      <a:pt x="383" y="194"/>
                      <a:pt x="382" y="189"/>
                      <a:pt x="383" y="184"/>
                    </a:cubicBezTo>
                    <a:cubicBezTo>
                      <a:pt x="383" y="183"/>
                      <a:pt x="383" y="183"/>
                      <a:pt x="384" y="183"/>
                    </a:cubicBezTo>
                    <a:cubicBezTo>
                      <a:pt x="385" y="183"/>
                      <a:pt x="386" y="182"/>
                      <a:pt x="387" y="182"/>
                    </a:cubicBezTo>
                    <a:cubicBezTo>
                      <a:pt x="393" y="180"/>
                      <a:pt x="398" y="177"/>
                      <a:pt x="400" y="173"/>
                    </a:cubicBezTo>
                    <a:cubicBezTo>
                      <a:pt x="402" y="169"/>
                      <a:pt x="402" y="163"/>
                      <a:pt x="400" y="157"/>
                    </a:cubicBezTo>
                    <a:cubicBezTo>
                      <a:pt x="399" y="154"/>
                      <a:pt x="398" y="149"/>
                      <a:pt x="395" y="145"/>
                    </a:cubicBezTo>
                    <a:cubicBezTo>
                      <a:pt x="381" y="126"/>
                      <a:pt x="374" y="104"/>
                      <a:pt x="370" y="84"/>
                    </a:cubicBezTo>
                    <a:cubicBezTo>
                      <a:pt x="366" y="70"/>
                      <a:pt x="361" y="54"/>
                      <a:pt x="350" y="41"/>
                    </a:cubicBezTo>
                    <a:cubicBezTo>
                      <a:pt x="320" y="5"/>
                      <a:pt x="279" y="3"/>
                      <a:pt x="242" y="5"/>
                    </a:cubicBezTo>
                    <a:cubicBezTo>
                      <a:pt x="228" y="6"/>
                      <a:pt x="215" y="11"/>
                      <a:pt x="204" y="17"/>
                    </a:cubicBezTo>
                    <a:cubicBezTo>
                      <a:pt x="184" y="7"/>
                      <a:pt x="166" y="2"/>
                      <a:pt x="147" y="1"/>
                    </a:cubicBezTo>
                    <a:cubicBezTo>
                      <a:pt x="101" y="0"/>
                      <a:pt x="66" y="17"/>
                      <a:pt x="44" y="53"/>
                    </a:cubicBezTo>
                    <a:cubicBezTo>
                      <a:pt x="37" y="64"/>
                      <a:pt x="33" y="76"/>
                      <a:pt x="29" y="89"/>
                    </a:cubicBezTo>
                    <a:cubicBezTo>
                      <a:pt x="27" y="93"/>
                      <a:pt x="25" y="98"/>
                      <a:pt x="23" y="103"/>
                    </a:cubicBezTo>
                    <a:cubicBezTo>
                      <a:pt x="21" y="109"/>
                      <a:pt x="19" y="116"/>
                      <a:pt x="17" y="122"/>
                    </a:cubicBezTo>
                    <a:cubicBezTo>
                      <a:pt x="12" y="135"/>
                      <a:pt x="7" y="150"/>
                      <a:pt x="0" y="163"/>
                    </a:cubicBezTo>
                    <a:cubicBezTo>
                      <a:pt x="0" y="174"/>
                      <a:pt x="0" y="174"/>
                      <a:pt x="0" y="174"/>
                    </a:cubicBezTo>
                    <a:cubicBezTo>
                      <a:pt x="0" y="175"/>
                      <a:pt x="0" y="175"/>
                      <a:pt x="0" y="175"/>
                    </a:cubicBezTo>
                    <a:cubicBezTo>
                      <a:pt x="4" y="180"/>
                      <a:pt x="11" y="181"/>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15"/>
              <p:cNvSpPr>
                <a:spLocks noEditPoints="1"/>
              </p:cNvSpPr>
              <p:nvPr/>
            </p:nvSpPr>
            <p:spPr bwMode="auto">
              <a:xfrm>
                <a:off x="15081250" y="2517775"/>
                <a:ext cx="766763" cy="687387"/>
              </a:xfrm>
              <a:custGeom>
                <a:avLst/>
                <a:gdLst>
                  <a:gd name="T0" fmla="*/ 180 w 203"/>
                  <a:gd name="T1" fmla="*/ 14 h 182"/>
                  <a:gd name="T2" fmla="*/ 145 w 203"/>
                  <a:gd name="T3" fmla="*/ 12 h 182"/>
                  <a:gd name="T4" fmla="*/ 145 w 203"/>
                  <a:gd name="T5" fmla="*/ 12 h 182"/>
                  <a:gd name="T6" fmla="*/ 150 w 203"/>
                  <a:gd name="T7" fmla="*/ 24 h 182"/>
                  <a:gd name="T8" fmla="*/ 150 w 203"/>
                  <a:gd name="T9" fmla="*/ 24 h 182"/>
                  <a:gd name="T10" fmla="*/ 165 w 203"/>
                  <a:gd name="T11" fmla="*/ 19 h 182"/>
                  <a:gd name="T12" fmla="*/ 109 w 203"/>
                  <a:gd name="T13" fmla="*/ 134 h 182"/>
                  <a:gd name="T14" fmla="*/ 121 w 203"/>
                  <a:gd name="T15" fmla="*/ 37 h 182"/>
                  <a:gd name="T16" fmla="*/ 137 w 203"/>
                  <a:gd name="T17" fmla="*/ 29 h 182"/>
                  <a:gd name="T18" fmla="*/ 133 w 203"/>
                  <a:gd name="T19" fmla="*/ 18 h 182"/>
                  <a:gd name="T20" fmla="*/ 132 w 203"/>
                  <a:gd name="T21" fmla="*/ 18 h 182"/>
                  <a:gd name="T22" fmla="*/ 101 w 203"/>
                  <a:gd name="T23" fmla="*/ 30 h 182"/>
                  <a:gd name="T24" fmla="*/ 49 w 203"/>
                  <a:gd name="T25" fmla="*/ 7 h 182"/>
                  <a:gd name="T26" fmla="*/ 6 w 203"/>
                  <a:gd name="T27" fmla="*/ 15 h 182"/>
                  <a:gd name="T28" fmla="*/ 0 w 203"/>
                  <a:gd name="T29" fmla="*/ 46 h 182"/>
                  <a:gd name="T30" fmla="*/ 0 w 203"/>
                  <a:gd name="T31" fmla="*/ 55 h 182"/>
                  <a:gd name="T32" fmla="*/ 13 w 203"/>
                  <a:gd name="T33" fmla="*/ 58 h 182"/>
                  <a:gd name="T34" fmla="*/ 13 w 203"/>
                  <a:gd name="T35" fmla="*/ 57 h 182"/>
                  <a:gd name="T36" fmla="*/ 15 w 203"/>
                  <a:gd name="T37" fmla="*/ 27 h 182"/>
                  <a:gd name="T38" fmla="*/ 24 w 203"/>
                  <a:gd name="T39" fmla="*/ 52 h 182"/>
                  <a:gd name="T40" fmla="*/ 37 w 203"/>
                  <a:gd name="T41" fmla="*/ 129 h 182"/>
                  <a:gd name="T42" fmla="*/ 108 w 203"/>
                  <a:gd name="T43" fmla="*/ 150 h 182"/>
                  <a:gd name="T44" fmla="*/ 180 w 203"/>
                  <a:gd name="T45" fmla="*/ 108 h 182"/>
                  <a:gd name="T46" fmla="*/ 181 w 203"/>
                  <a:gd name="T47" fmla="*/ 30 h 182"/>
                  <a:gd name="T48" fmla="*/ 188 w 203"/>
                  <a:gd name="T49" fmla="*/ 137 h 182"/>
                  <a:gd name="T50" fmla="*/ 180 w 203"/>
                  <a:gd name="T51" fmla="*/ 139 h 182"/>
                  <a:gd name="T52" fmla="*/ 101 w 203"/>
                  <a:gd name="T53" fmla="*/ 167 h 182"/>
                  <a:gd name="T54" fmla="*/ 81 w 203"/>
                  <a:gd name="T55" fmla="*/ 157 h 182"/>
                  <a:gd name="T56" fmla="*/ 14 w 203"/>
                  <a:gd name="T57" fmla="*/ 137 h 182"/>
                  <a:gd name="T58" fmla="*/ 14 w 203"/>
                  <a:gd name="T59" fmla="*/ 76 h 182"/>
                  <a:gd name="T60" fmla="*/ 0 w 203"/>
                  <a:gd name="T61" fmla="*/ 83 h 182"/>
                  <a:gd name="T62" fmla="*/ 0 w 203"/>
                  <a:gd name="T63" fmla="*/ 112 h 182"/>
                  <a:gd name="T64" fmla="*/ 15 w 203"/>
                  <a:gd name="T65" fmla="*/ 152 h 182"/>
                  <a:gd name="T66" fmla="*/ 58 w 203"/>
                  <a:gd name="T67" fmla="*/ 165 h 182"/>
                  <a:gd name="T68" fmla="*/ 94 w 203"/>
                  <a:gd name="T69" fmla="*/ 180 h 182"/>
                  <a:gd name="T70" fmla="*/ 113 w 203"/>
                  <a:gd name="T71" fmla="*/ 178 h 182"/>
                  <a:gd name="T72" fmla="*/ 163 w 203"/>
                  <a:gd name="T73" fmla="*/ 160 h 182"/>
                  <a:gd name="T74" fmla="*/ 203 w 203"/>
                  <a:gd name="T75" fmla="*/ 132 h 182"/>
                  <a:gd name="T76" fmla="*/ 203 w 203"/>
                  <a:gd name="T77" fmla="*/ 34 h 182"/>
                  <a:gd name="T78" fmla="*/ 94 w 203"/>
                  <a:gd name="T79" fmla="*/ 42 h 182"/>
                  <a:gd name="T80" fmla="*/ 40 w 203"/>
                  <a:gd name="T81" fmla="*/ 114 h 182"/>
                  <a:gd name="T82" fmla="*/ 94 w 203"/>
                  <a:gd name="T83" fmla="*/ 4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82">
                    <a:moveTo>
                      <a:pt x="198" y="16"/>
                    </a:moveTo>
                    <a:cubicBezTo>
                      <a:pt x="194" y="13"/>
                      <a:pt x="189" y="12"/>
                      <a:pt x="180" y="14"/>
                    </a:cubicBezTo>
                    <a:cubicBezTo>
                      <a:pt x="177" y="7"/>
                      <a:pt x="174" y="4"/>
                      <a:pt x="170" y="3"/>
                    </a:cubicBezTo>
                    <a:cubicBezTo>
                      <a:pt x="164" y="2"/>
                      <a:pt x="158" y="4"/>
                      <a:pt x="145" y="12"/>
                    </a:cubicBezTo>
                    <a:cubicBezTo>
                      <a:pt x="145" y="12"/>
                      <a:pt x="145" y="12"/>
                      <a:pt x="145" y="12"/>
                    </a:cubicBezTo>
                    <a:cubicBezTo>
                      <a:pt x="145" y="12"/>
                      <a:pt x="145" y="12"/>
                      <a:pt x="145" y="12"/>
                    </a:cubicBezTo>
                    <a:cubicBezTo>
                      <a:pt x="144" y="15"/>
                      <a:pt x="143" y="18"/>
                      <a:pt x="144" y="20"/>
                    </a:cubicBezTo>
                    <a:cubicBezTo>
                      <a:pt x="145" y="21"/>
                      <a:pt x="147" y="23"/>
                      <a:pt x="150" y="24"/>
                    </a:cubicBezTo>
                    <a:cubicBezTo>
                      <a:pt x="150" y="24"/>
                      <a:pt x="150" y="24"/>
                      <a:pt x="150" y="24"/>
                    </a:cubicBezTo>
                    <a:cubicBezTo>
                      <a:pt x="150" y="24"/>
                      <a:pt x="150" y="24"/>
                      <a:pt x="150" y="24"/>
                    </a:cubicBezTo>
                    <a:cubicBezTo>
                      <a:pt x="153" y="23"/>
                      <a:pt x="156" y="22"/>
                      <a:pt x="158" y="21"/>
                    </a:cubicBezTo>
                    <a:cubicBezTo>
                      <a:pt x="160" y="20"/>
                      <a:pt x="162" y="19"/>
                      <a:pt x="165" y="19"/>
                    </a:cubicBezTo>
                    <a:cubicBezTo>
                      <a:pt x="165" y="114"/>
                      <a:pt x="165" y="114"/>
                      <a:pt x="165" y="114"/>
                    </a:cubicBezTo>
                    <a:cubicBezTo>
                      <a:pt x="109" y="134"/>
                      <a:pt x="109" y="134"/>
                      <a:pt x="109" y="134"/>
                    </a:cubicBezTo>
                    <a:cubicBezTo>
                      <a:pt x="109" y="42"/>
                      <a:pt x="109" y="42"/>
                      <a:pt x="109" y="42"/>
                    </a:cubicBezTo>
                    <a:cubicBezTo>
                      <a:pt x="113" y="40"/>
                      <a:pt x="117" y="39"/>
                      <a:pt x="121" y="37"/>
                    </a:cubicBezTo>
                    <a:cubicBezTo>
                      <a:pt x="127" y="35"/>
                      <a:pt x="132" y="33"/>
                      <a:pt x="137" y="29"/>
                    </a:cubicBezTo>
                    <a:cubicBezTo>
                      <a:pt x="137" y="29"/>
                      <a:pt x="137" y="29"/>
                      <a:pt x="137" y="29"/>
                    </a:cubicBezTo>
                    <a:cubicBezTo>
                      <a:pt x="137" y="29"/>
                      <a:pt x="137" y="29"/>
                      <a:pt x="137" y="29"/>
                    </a:cubicBezTo>
                    <a:cubicBezTo>
                      <a:pt x="138" y="24"/>
                      <a:pt x="138" y="21"/>
                      <a:pt x="133" y="18"/>
                    </a:cubicBezTo>
                    <a:cubicBezTo>
                      <a:pt x="132" y="18"/>
                      <a:pt x="132" y="18"/>
                      <a:pt x="132" y="18"/>
                    </a:cubicBezTo>
                    <a:cubicBezTo>
                      <a:pt x="132" y="18"/>
                      <a:pt x="132" y="18"/>
                      <a:pt x="132" y="18"/>
                    </a:cubicBezTo>
                    <a:cubicBezTo>
                      <a:pt x="126" y="19"/>
                      <a:pt x="121" y="21"/>
                      <a:pt x="115" y="24"/>
                    </a:cubicBezTo>
                    <a:cubicBezTo>
                      <a:pt x="111" y="26"/>
                      <a:pt x="106" y="28"/>
                      <a:pt x="101" y="30"/>
                    </a:cubicBezTo>
                    <a:cubicBezTo>
                      <a:pt x="87" y="23"/>
                      <a:pt x="87" y="23"/>
                      <a:pt x="87" y="23"/>
                    </a:cubicBezTo>
                    <a:cubicBezTo>
                      <a:pt x="74" y="18"/>
                      <a:pt x="62" y="12"/>
                      <a:pt x="49" y="7"/>
                    </a:cubicBezTo>
                    <a:cubicBezTo>
                      <a:pt x="34" y="0"/>
                      <a:pt x="31" y="1"/>
                      <a:pt x="24" y="14"/>
                    </a:cubicBezTo>
                    <a:cubicBezTo>
                      <a:pt x="16" y="12"/>
                      <a:pt x="10" y="12"/>
                      <a:pt x="6" y="15"/>
                    </a:cubicBezTo>
                    <a:cubicBezTo>
                      <a:pt x="3" y="17"/>
                      <a:pt x="1" y="21"/>
                      <a:pt x="1" y="25"/>
                    </a:cubicBezTo>
                    <a:cubicBezTo>
                      <a:pt x="0" y="32"/>
                      <a:pt x="0" y="40"/>
                      <a:pt x="0" y="46"/>
                    </a:cubicBezTo>
                    <a:cubicBezTo>
                      <a:pt x="0" y="49"/>
                      <a:pt x="0" y="52"/>
                      <a:pt x="0" y="55"/>
                    </a:cubicBezTo>
                    <a:cubicBezTo>
                      <a:pt x="0" y="55"/>
                      <a:pt x="0" y="55"/>
                      <a:pt x="0" y="55"/>
                    </a:cubicBezTo>
                    <a:cubicBezTo>
                      <a:pt x="1" y="56"/>
                      <a:pt x="1" y="56"/>
                      <a:pt x="1" y="56"/>
                    </a:cubicBezTo>
                    <a:cubicBezTo>
                      <a:pt x="4" y="60"/>
                      <a:pt x="8" y="61"/>
                      <a:pt x="13" y="58"/>
                    </a:cubicBezTo>
                    <a:cubicBezTo>
                      <a:pt x="13" y="58"/>
                      <a:pt x="13" y="58"/>
                      <a:pt x="13" y="58"/>
                    </a:cubicBezTo>
                    <a:cubicBezTo>
                      <a:pt x="13" y="57"/>
                      <a:pt x="13" y="57"/>
                      <a:pt x="13" y="57"/>
                    </a:cubicBezTo>
                    <a:cubicBezTo>
                      <a:pt x="15" y="52"/>
                      <a:pt x="15" y="46"/>
                      <a:pt x="15" y="40"/>
                    </a:cubicBezTo>
                    <a:cubicBezTo>
                      <a:pt x="15" y="36"/>
                      <a:pt x="14" y="31"/>
                      <a:pt x="15" y="27"/>
                    </a:cubicBezTo>
                    <a:cubicBezTo>
                      <a:pt x="19" y="28"/>
                      <a:pt x="21" y="28"/>
                      <a:pt x="24" y="30"/>
                    </a:cubicBezTo>
                    <a:cubicBezTo>
                      <a:pt x="24" y="38"/>
                      <a:pt x="24" y="45"/>
                      <a:pt x="24" y="52"/>
                    </a:cubicBezTo>
                    <a:cubicBezTo>
                      <a:pt x="24" y="71"/>
                      <a:pt x="24" y="91"/>
                      <a:pt x="24" y="110"/>
                    </a:cubicBezTo>
                    <a:cubicBezTo>
                      <a:pt x="24" y="120"/>
                      <a:pt x="28" y="125"/>
                      <a:pt x="37" y="129"/>
                    </a:cubicBezTo>
                    <a:cubicBezTo>
                      <a:pt x="54" y="135"/>
                      <a:pt x="72" y="141"/>
                      <a:pt x="95" y="150"/>
                    </a:cubicBezTo>
                    <a:cubicBezTo>
                      <a:pt x="100" y="152"/>
                      <a:pt x="104" y="152"/>
                      <a:pt x="108" y="150"/>
                    </a:cubicBezTo>
                    <a:cubicBezTo>
                      <a:pt x="126" y="143"/>
                      <a:pt x="145" y="136"/>
                      <a:pt x="165" y="129"/>
                    </a:cubicBezTo>
                    <a:cubicBezTo>
                      <a:pt x="178" y="124"/>
                      <a:pt x="180" y="122"/>
                      <a:pt x="180" y="108"/>
                    </a:cubicBezTo>
                    <a:cubicBezTo>
                      <a:pt x="180" y="30"/>
                      <a:pt x="180" y="30"/>
                      <a:pt x="180" y="30"/>
                    </a:cubicBezTo>
                    <a:cubicBezTo>
                      <a:pt x="181" y="30"/>
                      <a:pt x="181" y="30"/>
                      <a:pt x="181" y="30"/>
                    </a:cubicBezTo>
                    <a:cubicBezTo>
                      <a:pt x="183" y="29"/>
                      <a:pt x="185" y="27"/>
                      <a:pt x="188" y="28"/>
                    </a:cubicBezTo>
                    <a:cubicBezTo>
                      <a:pt x="188" y="137"/>
                      <a:pt x="188" y="137"/>
                      <a:pt x="188" y="137"/>
                    </a:cubicBezTo>
                    <a:cubicBezTo>
                      <a:pt x="187" y="137"/>
                      <a:pt x="187" y="137"/>
                      <a:pt x="186" y="138"/>
                    </a:cubicBezTo>
                    <a:cubicBezTo>
                      <a:pt x="184" y="138"/>
                      <a:pt x="182" y="139"/>
                      <a:pt x="180" y="139"/>
                    </a:cubicBezTo>
                    <a:cubicBezTo>
                      <a:pt x="171" y="143"/>
                      <a:pt x="161" y="146"/>
                      <a:pt x="151" y="149"/>
                    </a:cubicBezTo>
                    <a:cubicBezTo>
                      <a:pt x="134" y="153"/>
                      <a:pt x="117" y="158"/>
                      <a:pt x="101" y="167"/>
                    </a:cubicBezTo>
                    <a:cubicBezTo>
                      <a:pt x="97" y="162"/>
                      <a:pt x="91" y="160"/>
                      <a:pt x="85" y="158"/>
                    </a:cubicBezTo>
                    <a:cubicBezTo>
                      <a:pt x="84" y="158"/>
                      <a:pt x="83" y="158"/>
                      <a:pt x="81" y="157"/>
                    </a:cubicBezTo>
                    <a:cubicBezTo>
                      <a:pt x="66" y="153"/>
                      <a:pt x="50" y="148"/>
                      <a:pt x="34" y="143"/>
                    </a:cubicBezTo>
                    <a:cubicBezTo>
                      <a:pt x="14" y="137"/>
                      <a:pt x="14" y="137"/>
                      <a:pt x="14" y="137"/>
                    </a:cubicBezTo>
                    <a:cubicBezTo>
                      <a:pt x="14" y="76"/>
                      <a:pt x="14" y="76"/>
                      <a:pt x="14" y="76"/>
                    </a:cubicBezTo>
                    <a:cubicBezTo>
                      <a:pt x="14" y="76"/>
                      <a:pt x="14" y="76"/>
                      <a:pt x="14" y="76"/>
                    </a:cubicBezTo>
                    <a:cubicBezTo>
                      <a:pt x="10" y="73"/>
                      <a:pt x="7" y="72"/>
                      <a:pt x="3" y="75"/>
                    </a:cubicBezTo>
                    <a:cubicBezTo>
                      <a:pt x="0" y="77"/>
                      <a:pt x="0" y="80"/>
                      <a:pt x="0" y="83"/>
                    </a:cubicBezTo>
                    <a:cubicBezTo>
                      <a:pt x="0" y="83"/>
                      <a:pt x="0" y="84"/>
                      <a:pt x="0" y="84"/>
                    </a:cubicBezTo>
                    <a:cubicBezTo>
                      <a:pt x="0" y="94"/>
                      <a:pt x="0" y="103"/>
                      <a:pt x="0" y="112"/>
                    </a:cubicBezTo>
                    <a:cubicBezTo>
                      <a:pt x="0" y="119"/>
                      <a:pt x="0" y="126"/>
                      <a:pt x="0" y="132"/>
                    </a:cubicBezTo>
                    <a:cubicBezTo>
                      <a:pt x="0" y="144"/>
                      <a:pt x="4" y="149"/>
                      <a:pt x="15" y="152"/>
                    </a:cubicBezTo>
                    <a:cubicBezTo>
                      <a:pt x="19" y="153"/>
                      <a:pt x="24" y="155"/>
                      <a:pt x="28" y="156"/>
                    </a:cubicBezTo>
                    <a:cubicBezTo>
                      <a:pt x="38" y="159"/>
                      <a:pt x="48" y="162"/>
                      <a:pt x="58" y="165"/>
                    </a:cubicBezTo>
                    <a:cubicBezTo>
                      <a:pt x="61" y="166"/>
                      <a:pt x="65" y="168"/>
                      <a:pt x="69" y="169"/>
                    </a:cubicBezTo>
                    <a:cubicBezTo>
                      <a:pt x="77" y="171"/>
                      <a:pt x="86" y="173"/>
                      <a:pt x="94" y="180"/>
                    </a:cubicBezTo>
                    <a:cubicBezTo>
                      <a:pt x="96" y="181"/>
                      <a:pt x="99" y="182"/>
                      <a:pt x="101" y="182"/>
                    </a:cubicBezTo>
                    <a:cubicBezTo>
                      <a:pt x="106" y="182"/>
                      <a:pt x="110" y="180"/>
                      <a:pt x="113" y="178"/>
                    </a:cubicBezTo>
                    <a:cubicBezTo>
                      <a:pt x="117" y="174"/>
                      <a:pt x="121" y="173"/>
                      <a:pt x="126" y="172"/>
                    </a:cubicBezTo>
                    <a:cubicBezTo>
                      <a:pt x="138" y="168"/>
                      <a:pt x="151" y="164"/>
                      <a:pt x="163" y="160"/>
                    </a:cubicBezTo>
                    <a:cubicBezTo>
                      <a:pt x="188" y="152"/>
                      <a:pt x="188" y="152"/>
                      <a:pt x="188" y="152"/>
                    </a:cubicBezTo>
                    <a:cubicBezTo>
                      <a:pt x="200" y="148"/>
                      <a:pt x="203" y="145"/>
                      <a:pt x="203" y="132"/>
                    </a:cubicBezTo>
                    <a:cubicBezTo>
                      <a:pt x="203" y="117"/>
                      <a:pt x="203" y="103"/>
                      <a:pt x="203" y="88"/>
                    </a:cubicBezTo>
                    <a:cubicBezTo>
                      <a:pt x="203" y="70"/>
                      <a:pt x="203" y="52"/>
                      <a:pt x="203" y="34"/>
                    </a:cubicBezTo>
                    <a:cubicBezTo>
                      <a:pt x="203" y="24"/>
                      <a:pt x="201" y="19"/>
                      <a:pt x="198" y="16"/>
                    </a:cubicBezTo>
                    <a:close/>
                    <a:moveTo>
                      <a:pt x="94" y="42"/>
                    </a:moveTo>
                    <a:cubicBezTo>
                      <a:pt x="94" y="134"/>
                      <a:pt x="94" y="134"/>
                      <a:pt x="94" y="134"/>
                    </a:cubicBezTo>
                    <a:cubicBezTo>
                      <a:pt x="40" y="114"/>
                      <a:pt x="40" y="114"/>
                      <a:pt x="40" y="114"/>
                    </a:cubicBezTo>
                    <a:cubicBezTo>
                      <a:pt x="40" y="18"/>
                      <a:pt x="40" y="18"/>
                      <a:pt x="40" y="18"/>
                    </a:cubicBezTo>
                    <a:lnTo>
                      <a:pt x="9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Freeform 16"/>
              <p:cNvSpPr>
                <a:spLocks/>
              </p:cNvSpPr>
              <p:nvPr/>
            </p:nvSpPr>
            <p:spPr bwMode="auto">
              <a:xfrm>
                <a:off x="15863888" y="2955925"/>
                <a:ext cx="195263" cy="166687"/>
              </a:xfrm>
              <a:custGeom>
                <a:avLst/>
                <a:gdLst>
                  <a:gd name="T0" fmla="*/ 14 w 52"/>
                  <a:gd name="T1" fmla="*/ 15 h 44"/>
                  <a:gd name="T2" fmla="*/ 11 w 52"/>
                  <a:gd name="T3" fmla="*/ 15 h 44"/>
                  <a:gd name="T4" fmla="*/ 1 w 52"/>
                  <a:gd name="T5" fmla="*/ 18 h 44"/>
                  <a:gd name="T6" fmla="*/ 1 w 52"/>
                  <a:gd name="T7" fmla="*/ 27 h 44"/>
                  <a:gd name="T8" fmla="*/ 1 w 52"/>
                  <a:gd name="T9" fmla="*/ 27 h 44"/>
                  <a:gd name="T10" fmla="*/ 2 w 52"/>
                  <a:gd name="T11" fmla="*/ 27 h 44"/>
                  <a:gd name="T12" fmla="*/ 16 w 52"/>
                  <a:gd name="T13" fmla="*/ 29 h 44"/>
                  <a:gd name="T14" fmla="*/ 25 w 52"/>
                  <a:gd name="T15" fmla="*/ 30 h 44"/>
                  <a:gd name="T16" fmla="*/ 24 w 52"/>
                  <a:gd name="T17" fmla="*/ 32 h 44"/>
                  <a:gd name="T18" fmla="*/ 22 w 52"/>
                  <a:gd name="T19" fmla="*/ 37 h 44"/>
                  <a:gd name="T20" fmla="*/ 22 w 52"/>
                  <a:gd name="T21" fmla="*/ 38 h 44"/>
                  <a:gd name="T22" fmla="*/ 28 w 52"/>
                  <a:gd name="T23" fmla="*/ 44 h 44"/>
                  <a:gd name="T24" fmla="*/ 29 w 52"/>
                  <a:gd name="T25" fmla="*/ 44 h 44"/>
                  <a:gd name="T26" fmla="*/ 35 w 52"/>
                  <a:gd name="T27" fmla="*/ 40 h 44"/>
                  <a:gd name="T28" fmla="*/ 46 w 52"/>
                  <a:gd name="T29" fmla="*/ 30 h 44"/>
                  <a:gd name="T30" fmla="*/ 52 w 52"/>
                  <a:gd name="T31" fmla="*/ 25 h 44"/>
                  <a:gd name="T32" fmla="*/ 51 w 52"/>
                  <a:gd name="T33" fmla="*/ 24 h 44"/>
                  <a:gd name="T34" fmla="*/ 31 w 52"/>
                  <a:gd name="T35" fmla="*/ 1 h 44"/>
                  <a:gd name="T36" fmla="*/ 26 w 52"/>
                  <a:gd name="T37" fmla="*/ 0 h 44"/>
                  <a:gd name="T38" fmla="*/ 22 w 52"/>
                  <a:gd name="T39" fmla="*/ 8 h 44"/>
                  <a:gd name="T40" fmla="*/ 24 w 52"/>
                  <a:gd name="T41" fmla="*/ 12 h 44"/>
                  <a:gd name="T42" fmla="*/ 25 w 52"/>
                  <a:gd name="T43" fmla="*/ 15 h 44"/>
                  <a:gd name="T44" fmla="*/ 23 w 52"/>
                  <a:gd name="T45" fmla="*/ 15 h 44"/>
                  <a:gd name="T46" fmla="*/ 14 w 52"/>
                  <a:gd name="T47"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4">
                    <a:moveTo>
                      <a:pt x="14" y="15"/>
                    </a:moveTo>
                    <a:cubicBezTo>
                      <a:pt x="13" y="15"/>
                      <a:pt x="12" y="15"/>
                      <a:pt x="11" y="15"/>
                    </a:cubicBezTo>
                    <a:cubicBezTo>
                      <a:pt x="8" y="15"/>
                      <a:pt x="5" y="15"/>
                      <a:pt x="1" y="18"/>
                    </a:cubicBezTo>
                    <a:cubicBezTo>
                      <a:pt x="0" y="20"/>
                      <a:pt x="0" y="23"/>
                      <a:pt x="1" y="27"/>
                    </a:cubicBezTo>
                    <a:cubicBezTo>
                      <a:pt x="1" y="27"/>
                      <a:pt x="1" y="27"/>
                      <a:pt x="1" y="27"/>
                    </a:cubicBezTo>
                    <a:cubicBezTo>
                      <a:pt x="2" y="27"/>
                      <a:pt x="2" y="27"/>
                      <a:pt x="2" y="27"/>
                    </a:cubicBezTo>
                    <a:cubicBezTo>
                      <a:pt x="6" y="30"/>
                      <a:pt x="11" y="30"/>
                      <a:pt x="16" y="29"/>
                    </a:cubicBezTo>
                    <a:cubicBezTo>
                      <a:pt x="19" y="29"/>
                      <a:pt x="22" y="29"/>
                      <a:pt x="25" y="30"/>
                    </a:cubicBezTo>
                    <a:cubicBezTo>
                      <a:pt x="25" y="30"/>
                      <a:pt x="24" y="31"/>
                      <a:pt x="24" y="32"/>
                    </a:cubicBezTo>
                    <a:cubicBezTo>
                      <a:pt x="22" y="33"/>
                      <a:pt x="21" y="35"/>
                      <a:pt x="22" y="37"/>
                    </a:cubicBezTo>
                    <a:cubicBezTo>
                      <a:pt x="22" y="38"/>
                      <a:pt x="22" y="38"/>
                      <a:pt x="22" y="38"/>
                    </a:cubicBezTo>
                    <a:cubicBezTo>
                      <a:pt x="24" y="41"/>
                      <a:pt x="26" y="43"/>
                      <a:pt x="28" y="44"/>
                    </a:cubicBezTo>
                    <a:cubicBezTo>
                      <a:pt x="28" y="44"/>
                      <a:pt x="28" y="44"/>
                      <a:pt x="29" y="44"/>
                    </a:cubicBezTo>
                    <a:cubicBezTo>
                      <a:pt x="30" y="44"/>
                      <a:pt x="32" y="43"/>
                      <a:pt x="35" y="40"/>
                    </a:cubicBezTo>
                    <a:cubicBezTo>
                      <a:pt x="39" y="37"/>
                      <a:pt x="42" y="34"/>
                      <a:pt x="46" y="30"/>
                    </a:cubicBezTo>
                    <a:cubicBezTo>
                      <a:pt x="52" y="25"/>
                      <a:pt x="52" y="25"/>
                      <a:pt x="52" y="25"/>
                    </a:cubicBezTo>
                    <a:cubicBezTo>
                      <a:pt x="51" y="24"/>
                      <a:pt x="51" y="24"/>
                      <a:pt x="51" y="24"/>
                    </a:cubicBezTo>
                    <a:cubicBezTo>
                      <a:pt x="47" y="13"/>
                      <a:pt x="39" y="6"/>
                      <a:pt x="31" y="1"/>
                    </a:cubicBezTo>
                    <a:cubicBezTo>
                      <a:pt x="30" y="0"/>
                      <a:pt x="28" y="0"/>
                      <a:pt x="26" y="0"/>
                    </a:cubicBezTo>
                    <a:cubicBezTo>
                      <a:pt x="24" y="2"/>
                      <a:pt x="22" y="4"/>
                      <a:pt x="22" y="8"/>
                    </a:cubicBezTo>
                    <a:cubicBezTo>
                      <a:pt x="21" y="10"/>
                      <a:pt x="23" y="11"/>
                      <a:pt x="24" y="12"/>
                    </a:cubicBezTo>
                    <a:cubicBezTo>
                      <a:pt x="24" y="13"/>
                      <a:pt x="25" y="14"/>
                      <a:pt x="25" y="15"/>
                    </a:cubicBezTo>
                    <a:cubicBezTo>
                      <a:pt x="24" y="15"/>
                      <a:pt x="24" y="15"/>
                      <a:pt x="23" y="15"/>
                    </a:cubicBezTo>
                    <a:cubicBezTo>
                      <a:pt x="20" y="15"/>
                      <a:pt x="17" y="15"/>
                      <a:pt x="1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0" name="Freeform 17"/>
              <p:cNvSpPr>
                <a:spLocks/>
              </p:cNvSpPr>
              <p:nvPr/>
            </p:nvSpPr>
            <p:spPr bwMode="auto">
              <a:xfrm>
                <a:off x="14993938" y="2354263"/>
                <a:ext cx="196850" cy="166687"/>
              </a:xfrm>
              <a:custGeom>
                <a:avLst/>
                <a:gdLst>
                  <a:gd name="T0" fmla="*/ 30 w 52"/>
                  <a:gd name="T1" fmla="*/ 12 h 44"/>
                  <a:gd name="T2" fmla="*/ 28 w 52"/>
                  <a:gd name="T3" fmla="*/ 2 h 44"/>
                  <a:gd name="T4" fmla="*/ 19 w 52"/>
                  <a:gd name="T5" fmla="*/ 3 h 44"/>
                  <a:gd name="T6" fmla="*/ 6 w 52"/>
                  <a:gd name="T7" fmla="*/ 14 h 44"/>
                  <a:gd name="T8" fmla="*/ 0 w 52"/>
                  <a:gd name="T9" fmla="*/ 20 h 44"/>
                  <a:gd name="T10" fmla="*/ 0 w 52"/>
                  <a:gd name="T11" fmla="*/ 20 h 44"/>
                  <a:gd name="T12" fmla="*/ 15 w 52"/>
                  <a:gd name="T13" fmla="*/ 38 h 44"/>
                  <a:gd name="T14" fmla="*/ 21 w 52"/>
                  <a:gd name="T15" fmla="*/ 44 h 44"/>
                  <a:gd name="T16" fmla="*/ 22 w 52"/>
                  <a:gd name="T17" fmla="*/ 44 h 44"/>
                  <a:gd name="T18" fmla="*/ 22 w 52"/>
                  <a:gd name="T19" fmla="*/ 44 h 44"/>
                  <a:gd name="T20" fmla="*/ 30 w 52"/>
                  <a:gd name="T21" fmla="*/ 39 h 44"/>
                  <a:gd name="T22" fmla="*/ 27 w 52"/>
                  <a:gd name="T23" fmla="*/ 29 h 44"/>
                  <a:gd name="T24" fmla="*/ 48 w 52"/>
                  <a:gd name="T25" fmla="*/ 29 h 44"/>
                  <a:gd name="T26" fmla="*/ 49 w 52"/>
                  <a:gd name="T27" fmla="*/ 29 h 44"/>
                  <a:gd name="T28" fmla="*/ 52 w 52"/>
                  <a:gd name="T29" fmla="*/ 22 h 44"/>
                  <a:gd name="T30" fmla="*/ 48 w 52"/>
                  <a:gd name="T31" fmla="*/ 15 h 44"/>
                  <a:gd name="T32" fmla="*/ 48 w 52"/>
                  <a:gd name="T33" fmla="*/ 15 h 44"/>
                  <a:gd name="T34" fmla="*/ 27 w 52"/>
                  <a:gd name="T35" fmla="*/ 15 h 44"/>
                  <a:gd name="T36" fmla="*/ 27 w 52"/>
                  <a:gd name="T37" fmla="*/ 15 h 44"/>
                  <a:gd name="T38" fmla="*/ 30 w 52"/>
                  <a:gd name="T3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44">
                    <a:moveTo>
                      <a:pt x="30" y="12"/>
                    </a:moveTo>
                    <a:cubicBezTo>
                      <a:pt x="32" y="8"/>
                      <a:pt x="31" y="5"/>
                      <a:pt x="28" y="2"/>
                    </a:cubicBezTo>
                    <a:cubicBezTo>
                      <a:pt x="25" y="0"/>
                      <a:pt x="22" y="0"/>
                      <a:pt x="19" y="3"/>
                    </a:cubicBezTo>
                    <a:cubicBezTo>
                      <a:pt x="14" y="6"/>
                      <a:pt x="10" y="10"/>
                      <a:pt x="6" y="14"/>
                    </a:cubicBezTo>
                    <a:cubicBezTo>
                      <a:pt x="0" y="20"/>
                      <a:pt x="0" y="20"/>
                      <a:pt x="0" y="20"/>
                    </a:cubicBezTo>
                    <a:cubicBezTo>
                      <a:pt x="0" y="20"/>
                      <a:pt x="0" y="20"/>
                      <a:pt x="0" y="20"/>
                    </a:cubicBezTo>
                    <a:cubicBezTo>
                      <a:pt x="5" y="28"/>
                      <a:pt x="10" y="33"/>
                      <a:pt x="15" y="38"/>
                    </a:cubicBezTo>
                    <a:cubicBezTo>
                      <a:pt x="17" y="40"/>
                      <a:pt x="19" y="42"/>
                      <a:pt x="21" y="44"/>
                    </a:cubicBezTo>
                    <a:cubicBezTo>
                      <a:pt x="22" y="44"/>
                      <a:pt x="22" y="44"/>
                      <a:pt x="22" y="44"/>
                    </a:cubicBezTo>
                    <a:cubicBezTo>
                      <a:pt x="22" y="44"/>
                      <a:pt x="22" y="44"/>
                      <a:pt x="22" y="44"/>
                    </a:cubicBezTo>
                    <a:cubicBezTo>
                      <a:pt x="27" y="43"/>
                      <a:pt x="29" y="41"/>
                      <a:pt x="30" y="39"/>
                    </a:cubicBezTo>
                    <a:cubicBezTo>
                      <a:pt x="31" y="36"/>
                      <a:pt x="29" y="33"/>
                      <a:pt x="27" y="29"/>
                    </a:cubicBezTo>
                    <a:cubicBezTo>
                      <a:pt x="48" y="29"/>
                      <a:pt x="48" y="29"/>
                      <a:pt x="48" y="29"/>
                    </a:cubicBezTo>
                    <a:cubicBezTo>
                      <a:pt x="49" y="29"/>
                      <a:pt x="49" y="29"/>
                      <a:pt x="49" y="29"/>
                    </a:cubicBezTo>
                    <a:cubicBezTo>
                      <a:pt x="51" y="26"/>
                      <a:pt x="52" y="24"/>
                      <a:pt x="52" y="22"/>
                    </a:cubicBezTo>
                    <a:cubicBezTo>
                      <a:pt x="52" y="20"/>
                      <a:pt x="51" y="18"/>
                      <a:pt x="48" y="15"/>
                    </a:cubicBezTo>
                    <a:cubicBezTo>
                      <a:pt x="48" y="15"/>
                      <a:pt x="48" y="15"/>
                      <a:pt x="48" y="15"/>
                    </a:cubicBezTo>
                    <a:cubicBezTo>
                      <a:pt x="27" y="15"/>
                      <a:pt x="27" y="15"/>
                      <a:pt x="27" y="15"/>
                    </a:cubicBezTo>
                    <a:cubicBezTo>
                      <a:pt x="27" y="15"/>
                      <a:pt x="27" y="15"/>
                      <a:pt x="27" y="15"/>
                    </a:cubicBezTo>
                    <a:cubicBezTo>
                      <a:pt x="28" y="13"/>
                      <a:pt x="29" y="13"/>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18"/>
              <p:cNvSpPr>
                <a:spLocks/>
              </p:cNvSpPr>
              <p:nvPr/>
            </p:nvSpPr>
            <p:spPr bwMode="auto">
              <a:xfrm>
                <a:off x="15511463" y="2668588"/>
                <a:ext cx="185738" cy="98425"/>
              </a:xfrm>
              <a:custGeom>
                <a:avLst/>
                <a:gdLst>
                  <a:gd name="T0" fmla="*/ 41 w 49"/>
                  <a:gd name="T1" fmla="*/ 0 h 26"/>
                  <a:gd name="T2" fmla="*/ 40 w 49"/>
                  <a:gd name="T3" fmla="*/ 0 h 26"/>
                  <a:gd name="T4" fmla="*/ 40 w 49"/>
                  <a:gd name="T5" fmla="*/ 0 h 26"/>
                  <a:gd name="T6" fmla="*/ 26 w 49"/>
                  <a:gd name="T7" fmla="*/ 5 h 26"/>
                  <a:gd name="T8" fmla="*/ 1 w 49"/>
                  <a:gd name="T9" fmla="*/ 16 h 26"/>
                  <a:gd name="T10" fmla="*/ 0 w 49"/>
                  <a:gd name="T11" fmla="*/ 16 h 26"/>
                  <a:gd name="T12" fmla="*/ 0 w 49"/>
                  <a:gd name="T13" fmla="*/ 17 h 26"/>
                  <a:gd name="T14" fmla="*/ 8 w 49"/>
                  <a:gd name="T15" fmla="*/ 26 h 26"/>
                  <a:gd name="T16" fmla="*/ 8 w 49"/>
                  <a:gd name="T17" fmla="*/ 26 h 26"/>
                  <a:gd name="T18" fmla="*/ 9 w 49"/>
                  <a:gd name="T19" fmla="*/ 26 h 26"/>
                  <a:gd name="T20" fmla="*/ 24 w 49"/>
                  <a:gd name="T21" fmla="*/ 21 h 26"/>
                  <a:gd name="T22" fmla="*/ 48 w 49"/>
                  <a:gd name="T23" fmla="*/ 9 h 26"/>
                  <a:gd name="T24" fmla="*/ 49 w 49"/>
                  <a:gd name="T25" fmla="*/ 8 h 26"/>
                  <a:gd name="T26" fmla="*/ 49 w 49"/>
                  <a:gd name="T27" fmla="*/ 8 h 26"/>
                  <a:gd name="T28" fmla="*/ 41 w 49"/>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26">
                    <a:moveTo>
                      <a:pt x="41" y="0"/>
                    </a:moveTo>
                    <a:cubicBezTo>
                      <a:pt x="40" y="0"/>
                      <a:pt x="40" y="0"/>
                      <a:pt x="40" y="0"/>
                    </a:cubicBezTo>
                    <a:cubicBezTo>
                      <a:pt x="40" y="0"/>
                      <a:pt x="40" y="0"/>
                      <a:pt x="40" y="0"/>
                    </a:cubicBezTo>
                    <a:cubicBezTo>
                      <a:pt x="36" y="2"/>
                      <a:pt x="31" y="3"/>
                      <a:pt x="26" y="5"/>
                    </a:cubicBezTo>
                    <a:cubicBezTo>
                      <a:pt x="18" y="7"/>
                      <a:pt x="9" y="10"/>
                      <a:pt x="1" y="16"/>
                    </a:cubicBezTo>
                    <a:cubicBezTo>
                      <a:pt x="0" y="16"/>
                      <a:pt x="0" y="16"/>
                      <a:pt x="0" y="16"/>
                    </a:cubicBezTo>
                    <a:cubicBezTo>
                      <a:pt x="0" y="17"/>
                      <a:pt x="0" y="17"/>
                      <a:pt x="0" y="17"/>
                    </a:cubicBezTo>
                    <a:cubicBezTo>
                      <a:pt x="1" y="22"/>
                      <a:pt x="2" y="25"/>
                      <a:pt x="8" y="26"/>
                    </a:cubicBezTo>
                    <a:cubicBezTo>
                      <a:pt x="8" y="26"/>
                      <a:pt x="8" y="26"/>
                      <a:pt x="8" y="26"/>
                    </a:cubicBezTo>
                    <a:cubicBezTo>
                      <a:pt x="9" y="26"/>
                      <a:pt x="9" y="26"/>
                      <a:pt x="9" y="26"/>
                    </a:cubicBezTo>
                    <a:cubicBezTo>
                      <a:pt x="13" y="24"/>
                      <a:pt x="18" y="22"/>
                      <a:pt x="24" y="21"/>
                    </a:cubicBezTo>
                    <a:cubicBezTo>
                      <a:pt x="32" y="18"/>
                      <a:pt x="41" y="16"/>
                      <a:pt x="48" y="9"/>
                    </a:cubicBezTo>
                    <a:cubicBezTo>
                      <a:pt x="49" y="8"/>
                      <a:pt x="49" y="8"/>
                      <a:pt x="49" y="8"/>
                    </a:cubicBezTo>
                    <a:cubicBezTo>
                      <a:pt x="49" y="8"/>
                      <a:pt x="49" y="8"/>
                      <a:pt x="49" y="8"/>
                    </a:cubicBezTo>
                    <a:cubicBezTo>
                      <a:pt x="47" y="3"/>
                      <a:pt x="46" y="1"/>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19"/>
              <p:cNvSpPr>
                <a:spLocks/>
              </p:cNvSpPr>
              <p:nvPr/>
            </p:nvSpPr>
            <p:spPr bwMode="auto">
              <a:xfrm>
                <a:off x="15508288" y="2755900"/>
                <a:ext cx="185738" cy="101600"/>
              </a:xfrm>
              <a:custGeom>
                <a:avLst/>
                <a:gdLst>
                  <a:gd name="T0" fmla="*/ 13 w 49"/>
                  <a:gd name="T1" fmla="*/ 26 h 27"/>
                  <a:gd name="T2" fmla="*/ 13 w 49"/>
                  <a:gd name="T3" fmla="*/ 26 h 27"/>
                  <a:gd name="T4" fmla="*/ 29 w 49"/>
                  <a:gd name="T5" fmla="*/ 20 h 27"/>
                  <a:gd name="T6" fmla="*/ 41 w 49"/>
                  <a:gd name="T7" fmla="*/ 16 h 27"/>
                  <a:gd name="T8" fmla="*/ 49 w 49"/>
                  <a:gd name="T9" fmla="*/ 8 h 27"/>
                  <a:gd name="T10" fmla="*/ 49 w 49"/>
                  <a:gd name="T11" fmla="*/ 8 h 27"/>
                  <a:gd name="T12" fmla="*/ 49 w 49"/>
                  <a:gd name="T13" fmla="*/ 8 h 27"/>
                  <a:gd name="T14" fmla="*/ 43 w 49"/>
                  <a:gd name="T15" fmla="*/ 1 h 27"/>
                  <a:gd name="T16" fmla="*/ 43 w 49"/>
                  <a:gd name="T17" fmla="*/ 0 h 27"/>
                  <a:gd name="T18" fmla="*/ 42 w 49"/>
                  <a:gd name="T19" fmla="*/ 1 h 27"/>
                  <a:gd name="T20" fmla="*/ 17 w 49"/>
                  <a:gd name="T21" fmla="*/ 9 h 27"/>
                  <a:gd name="T22" fmla="*/ 5 w 49"/>
                  <a:gd name="T23" fmla="*/ 14 h 27"/>
                  <a:gd name="T24" fmla="*/ 4 w 49"/>
                  <a:gd name="T25" fmla="*/ 14 h 27"/>
                  <a:gd name="T26" fmla="*/ 4 w 49"/>
                  <a:gd name="T27" fmla="*/ 14 h 27"/>
                  <a:gd name="T28" fmla="*/ 3 w 49"/>
                  <a:gd name="T29" fmla="*/ 24 h 27"/>
                  <a:gd name="T30" fmla="*/ 9 w 49"/>
                  <a:gd name="T31" fmla="*/ 27 h 27"/>
                  <a:gd name="T32" fmla="*/ 13 w 49"/>
                  <a:gd name="T33"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13" y="26"/>
                    </a:moveTo>
                    <a:cubicBezTo>
                      <a:pt x="13" y="26"/>
                      <a:pt x="13" y="26"/>
                      <a:pt x="13" y="26"/>
                    </a:cubicBezTo>
                    <a:cubicBezTo>
                      <a:pt x="18" y="24"/>
                      <a:pt x="24" y="22"/>
                      <a:pt x="29" y="20"/>
                    </a:cubicBezTo>
                    <a:cubicBezTo>
                      <a:pt x="33" y="19"/>
                      <a:pt x="37" y="17"/>
                      <a:pt x="41" y="16"/>
                    </a:cubicBezTo>
                    <a:cubicBezTo>
                      <a:pt x="44" y="15"/>
                      <a:pt x="48" y="13"/>
                      <a:pt x="49" y="8"/>
                    </a:cubicBezTo>
                    <a:cubicBezTo>
                      <a:pt x="49" y="8"/>
                      <a:pt x="49" y="8"/>
                      <a:pt x="49" y="8"/>
                    </a:cubicBezTo>
                    <a:cubicBezTo>
                      <a:pt x="49" y="8"/>
                      <a:pt x="49" y="8"/>
                      <a:pt x="49" y="8"/>
                    </a:cubicBezTo>
                    <a:cubicBezTo>
                      <a:pt x="49" y="5"/>
                      <a:pt x="48" y="2"/>
                      <a:pt x="43" y="1"/>
                    </a:cubicBezTo>
                    <a:cubicBezTo>
                      <a:pt x="43" y="0"/>
                      <a:pt x="43" y="0"/>
                      <a:pt x="43" y="0"/>
                    </a:cubicBezTo>
                    <a:cubicBezTo>
                      <a:pt x="42" y="1"/>
                      <a:pt x="42" y="1"/>
                      <a:pt x="42" y="1"/>
                    </a:cubicBezTo>
                    <a:cubicBezTo>
                      <a:pt x="34" y="3"/>
                      <a:pt x="25" y="6"/>
                      <a:pt x="17" y="9"/>
                    </a:cubicBezTo>
                    <a:cubicBezTo>
                      <a:pt x="13" y="11"/>
                      <a:pt x="9" y="12"/>
                      <a:pt x="5" y="14"/>
                    </a:cubicBezTo>
                    <a:cubicBezTo>
                      <a:pt x="4" y="14"/>
                      <a:pt x="4" y="14"/>
                      <a:pt x="4" y="14"/>
                    </a:cubicBezTo>
                    <a:cubicBezTo>
                      <a:pt x="4" y="14"/>
                      <a:pt x="4" y="14"/>
                      <a:pt x="4" y="14"/>
                    </a:cubicBezTo>
                    <a:cubicBezTo>
                      <a:pt x="2" y="17"/>
                      <a:pt x="0" y="20"/>
                      <a:pt x="3" y="24"/>
                    </a:cubicBezTo>
                    <a:cubicBezTo>
                      <a:pt x="5" y="26"/>
                      <a:pt x="7" y="27"/>
                      <a:pt x="9" y="27"/>
                    </a:cubicBezTo>
                    <a:cubicBezTo>
                      <a:pt x="10" y="27"/>
                      <a:pt x="12" y="26"/>
                      <a:pt x="1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0"/>
              <p:cNvSpPr>
                <a:spLocks/>
              </p:cNvSpPr>
              <p:nvPr/>
            </p:nvSpPr>
            <p:spPr bwMode="auto">
              <a:xfrm>
                <a:off x="15511463" y="2841625"/>
                <a:ext cx="185738" cy="106362"/>
              </a:xfrm>
              <a:custGeom>
                <a:avLst/>
                <a:gdLst>
                  <a:gd name="T0" fmla="*/ 5 w 49"/>
                  <a:gd name="T1" fmla="*/ 28 h 28"/>
                  <a:gd name="T2" fmla="*/ 6 w 49"/>
                  <a:gd name="T3" fmla="*/ 28 h 28"/>
                  <a:gd name="T4" fmla="*/ 6 w 49"/>
                  <a:gd name="T5" fmla="*/ 28 h 28"/>
                  <a:gd name="T6" fmla="*/ 17 w 49"/>
                  <a:gd name="T7" fmla="*/ 24 h 28"/>
                  <a:gd name="T8" fmla="*/ 48 w 49"/>
                  <a:gd name="T9" fmla="*/ 11 h 28"/>
                  <a:gd name="T10" fmla="*/ 49 w 49"/>
                  <a:gd name="T11" fmla="*/ 11 h 28"/>
                  <a:gd name="T12" fmla="*/ 49 w 49"/>
                  <a:gd name="T13" fmla="*/ 10 h 28"/>
                  <a:gd name="T14" fmla="*/ 36 w 49"/>
                  <a:gd name="T15" fmla="*/ 2 h 28"/>
                  <a:gd name="T16" fmla="*/ 35 w 49"/>
                  <a:gd name="T17" fmla="*/ 3 h 28"/>
                  <a:gd name="T18" fmla="*/ 7 w 49"/>
                  <a:gd name="T19" fmla="*/ 13 h 28"/>
                  <a:gd name="T20" fmla="*/ 1 w 49"/>
                  <a:gd name="T21" fmla="*/ 19 h 28"/>
                  <a:gd name="T22" fmla="*/ 5 w 49"/>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28">
                    <a:moveTo>
                      <a:pt x="5" y="28"/>
                    </a:moveTo>
                    <a:cubicBezTo>
                      <a:pt x="6" y="28"/>
                      <a:pt x="6" y="28"/>
                      <a:pt x="6" y="28"/>
                    </a:cubicBezTo>
                    <a:cubicBezTo>
                      <a:pt x="6" y="28"/>
                      <a:pt x="6" y="28"/>
                      <a:pt x="6" y="28"/>
                    </a:cubicBezTo>
                    <a:cubicBezTo>
                      <a:pt x="10" y="27"/>
                      <a:pt x="14" y="25"/>
                      <a:pt x="17" y="24"/>
                    </a:cubicBezTo>
                    <a:cubicBezTo>
                      <a:pt x="28" y="21"/>
                      <a:pt x="39" y="18"/>
                      <a:pt x="48" y="11"/>
                    </a:cubicBezTo>
                    <a:cubicBezTo>
                      <a:pt x="49" y="11"/>
                      <a:pt x="49" y="11"/>
                      <a:pt x="49" y="11"/>
                    </a:cubicBezTo>
                    <a:cubicBezTo>
                      <a:pt x="49" y="10"/>
                      <a:pt x="49" y="10"/>
                      <a:pt x="49" y="10"/>
                    </a:cubicBezTo>
                    <a:cubicBezTo>
                      <a:pt x="45" y="2"/>
                      <a:pt x="43" y="0"/>
                      <a:pt x="36" y="2"/>
                    </a:cubicBezTo>
                    <a:cubicBezTo>
                      <a:pt x="35" y="3"/>
                      <a:pt x="35" y="3"/>
                      <a:pt x="35" y="3"/>
                    </a:cubicBezTo>
                    <a:cubicBezTo>
                      <a:pt x="25" y="6"/>
                      <a:pt x="16" y="9"/>
                      <a:pt x="7" y="13"/>
                    </a:cubicBezTo>
                    <a:cubicBezTo>
                      <a:pt x="3" y="15"/>
                      <a:pt x="1" y="17"/>
                      <a:pt x="1" y="19"/>
                    </a:cubicBezTo>
                    <a:cubicBezTo>
                      <a:pt x="0" y="22"/>
                      <a:pt x="2" y="25"/>
                      <a:pt x="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21"/>
              <p:cNvSpPr>
                <a:spLocks/>
              </p:cNvSpPr>
              <p:nvPr/>
            </p:nvSpPr>
            <p:spPr bwMode="auto">
              <a:xfrm>
                <a:off x="15244763" y="2755900"/>
                <a:ext cx="176213" cy="101600"/>
              </a:xfrm>
              <a:custGeom>
                <a:avLst/>
                <a:gdLst>
                  <a:gd name="T0" fmla="*/ 1 w 47"/>
                  <a:gd name="T1" fmla="*/ 13 h 27"/>
                  <a:gd name="T2" fmla="*/ 2 w 47"/>
                  <a:gd name="T3" fmla="*/ 13 h 27"/>
                  <a:gd name="T4" fmla="*/ 33 w 47"/>
                  <a:gd name="T5" fmla="*/ 25 h 27"/>
                  <a:gd name="T6" fmla="*/ 40 w 47"/>
                  <a:gd name="T7" fmla="*/ 27 h 27"/>
                  <a:gd name="T8" fmla="*/ 40 w 47"/>
                  <a:gd name="T9" fmla="*/ 27 h 27"/>
                  <a:gd name="T10" fmla="*/ 41 w 47"/>
                  <a:gd name="T11" fmla="*/ 27 h 27"/>
                  <a:gd name="T12" fmla="*/ 46 w 47"/>
                  <a:gd name="T13" fmla="*/ 18 h 27"/>
                  <a:gd name="T14" fmla="*/ 46 w 47"/>
                  <a:gd name="T15" fmla="*/ 17 h 27"/>
                  <a:gd name="T16" fmla="*/ 46 w 47"/>
                  <a:gd name="T17" fmla="*/ 17 h 27"/>
                  <a:gd name="T18" fmla="*/ 1 w 47"/>
                  <a:gd name="T19" fmla="*/ 4 h 27"/>
                  <a:gd name="T20" fmla="*/ 1 w 47"/>
                  <a:gd name="T21" fmla="*/ 4 h 27"/>
                  <a:gd name="T22" fmla="*/ 1 w 47"/>
                  <a:gd name="T23" fmla="*/ 4 h 27"/>
                  <a:gd name="T24" fmla="*/ 1 w 47"/>
                  <a:gd name="T25" fmla="*/ 12 h 27"/>
                  <a:gd name="T26" fmla="*/ 1 w 47"/>
                  <a:gd name="T2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27">
                    <a:moveTo>
                      <a:pt x="1" y="13"/>
                    </a:moveTo>
                    <a:cubicBezTo>
                      <a:pt x="2" y="13"/>
                      <a:pt x="2" y="13"/>
                      <a:pt x="2" y="13"/>
                    </a:cubicBezTo>
                    <a:cubicBezTo>
                      <a:pt x="12" y="18"/>
                      <a:pt x="22" y="21"/>
                      <a:pt x="33" y="25"/>
                    </a:cubicBezTo>
                    <a:cubicBezTo>
                      <a:pt x="35" y="25"/>
                      <a:pt x="37" y="26"/>
                      <a:pt x="40" y="27"/>
                    </a:cubicBezTo>
                    <a:cubicBezTo>
                      <a:pt x="40" y="27"/>
                      <a:pt x="40" y="27"/>
                      <a:pt x="40" y="27"/>
                    </a:cubicBezTo>
                    <a:cubicBezTo>
                      <a:pt x="41" y="27"/>
                      <a:pt x="41" y="27"/>
                      <a:pt x="41" y="27"/>
                    </a:cubicBezTo>
                    <a:cubicBezTo>
                      <a:pt x="44" y="25"/>
                      <a:pt x="47" y="23"/>
                      <a:pt x="46" y="18"/>
                    </a:cubicBezTo>
                    <a:cubicBezTo>
                      <a:pt x="46" y="17"/>
                      <a:pt x="46" y="17"/>
                      <a:pt x="46" y="17"/>
                    </a:cubicBezTo>
                    <a:cubicBezTo>
                      <a:pt x="46" y="17"/>
                      <a:pt x="46" y="17"/>
                      <a:pt x="46" y="17"/>
                    </a:cubicBezTo>
                    <a:cubicBezTo>
                      <a:pt x="38" y="9"/>
                      <a:pt x="8" y="0"/>
                      <a:pt x="1" y="4"/>
                    </a:cubicBezTo>
                    <a:cubicBezTo>
                      <a:pt x="1" y="4"/>
                      <a:pt x="1" y="4"/>
                      <a:pt x="1" y="4"/>
                    </a:cubicBezTo>
                    <a:cubicBezTo>
                      <a:pt x="1" y="4"/>
                      <a:pt x="1" y="4"/>
                      <a:pt x="1" y="4"/>
                    </a:cubicBezTo>
                    <a:cubicBezTo>
                      <a:pt x="0" y="7"/>
                      <a:pt x="0" y="9"/>
                      <a:pt x="1" y="12"/>
                    </a:cubicBezTo>
                    <a:lnTo>
                      <a:pt x="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22"/>
              <p:cNvSpPr>
                <a:spLocks/>
              </p:cNvSpPr>
              <p:nvPr/>
            </p:nvSpPr>
            <p:spPr bwMode="auto">
              <a:xfrm>
                <a:off x="15240000" y="2846388"/>
                <a:ext cx="180975" cy="101600"/>
              </a:xfrm>
              <a:custGeom>
                <a:avLst/>
                <a:gdLst>
                  <a:gd name="T0" fmla="*/ 41 w 48"/>
                  <a:gd name="T1" fmla="*/ 12 h 27"/>
                  <a:gd name="T2" fmla="*/ 20 w 48"/>
                  <a:gd name="T3" fmla="*/ 4 h 27"/>
                  <a:gd name="T4" fmla="*/ 17 w 48"/>
                  <a:gd name="T5" fmla="*/ 3 h 27"/>
                  <a:gd name="T6" fmla="*/ 15 w 48"/>
                  <a:gd name="T7" fmla="*/ 2 h 27"/>
                  <a:gd name="T8" fmla="*/ 4 w 48"/>
                  <a:gd name="T9" fmla="*/ 2 h 27"/>
                  <a:gd name="T10" fmla="*/ 2 w 48"/>
                  <a:gd name="T11" fmla="*/ 12 h 27"/>
                  <a:gd name="T12" fmla="*/ 2 w 48"/>
                  <a:gd name="T13" fmla="*/ 13 h 27"/>
                  <a:gd name="T14" fmla="*/ 3 w 48"/>
                  <a:gd name="T15" fmla="*/ 13 h 27"/>
                  <a:gd name="T16" fmla="*/ 13 w 48"/>
                  <a:gd name="T17" fmla="*/ 17 h 27"/>
                  <a:gd name="T18" fmla="*/ 43 w 48"/>
                  <a:gd name="T19" fmla="*/ 27 h 27"/>
                  <a:gd name="T20" fmla="*/ 44 w 48"/>
                  <a:gd name="T21" fmla="*/ 27 h 27"/>
                  <a:gd name="T22" fmla="*/ 44 w 48"/>
                  <a:gd name="T23" fmla="*/ 26 h 27"/>
                  <a:gd name="T24" fmla="*/ 47 w 48"/>
                  <a:gd name="T25" fmla="*/ 17 h 27"/>
                  <a:gd name="T26" fmla="*/ 41 w 48"/>
                  <a:gd name="T27"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7">
                    <a:moveTo>
                      <a:pt x="41" y="12"/>
                    </a:moveTo>
                    <a:cubicBezTo>
                      <a:pt x="34" y="9"/>
                      <a:pt x="27" y="7"/>
                      <a:pt x="20" y="4"/>
                    </a:cubicBezTo>
                    <a:cubicBezTo>
                      <a:pt x="17" y="3"/>
                      <a:pt x="17" y="3"/>
                      <a:pt x="17" y="3"/>
                    </a:cubicBezTo>
                    <a:cubicBezTo>
                      <a:pt x="17" y="3"/>
                      <a:pt x="16" y="3"/>
                      <a:pt x="15" y="2"/>
                    </a:cubicBezTo>
                    <a:cubicBezTo>
                      <a:pt x="12" y="1"/>
                      <a:pt x="8" y="0"/>
                      <a:pt x="4" y="2"/>
                    </a:cubicBezTo>
                    <a:cubicBezTo>
                      <a:pt x="0" y="4"/>
                      <a:pt x="1" y="8"/>
                      <a:pt x="2" y="12"/>
                    </a:cubicBezTo>
                    <a:cubicBezTo>
                      <a:pt x="2" y="13"/>
                      <a:pt x="2" y="13"/>
                      <a:pt x="2" y="13"/>
                    </a:cubicBezTo>
                    <a:cubicBezTo>
                      <a:pt x="3" y="13"/>
                      <a:pt x="3" y="13"/>
                      <a:pt x="3" y="13"/>
                    </a:cubicBezTo>
                    <a:cubicBezTo>
                      <a:pt x="6" y="14"/>
                      <a:pt x="10" y="16"/>
                      <a:pt x="13" y="17"/>
                    </a:cubicBezTo>
                    <a:cubicBezTo>
                      <a:pt x="23" y="21"/>
                      <a:pt x="33" y="25"/>
                      <a:pt x="43" y="27"/>
                    </a:cubicBezTo>
                    <a:cubicBezTo>
                      <a:pt x="44" y="27"/>
                      <a:pt x="44" y="27"/>
                      <a:pt x="44" y="27"/>
                    </a:cubicBezTo>
                    <a:cubicBezTo>
                      <a:pt x="44" y="26"/>
                      <a:pt x="44" y="26"/>
                      <a:pt x="44" y="26"/>
                    </a:cubicBezTo>
                    <a:cubicBezTo>
                      <a:pt x="47" y="22"/>
                      <a:pt x="48" y="19"/>
                      <a:pt x="47" y="17"/>
                    </a:cubicBezTo>
                    <a:cubicBezTo>
                      <a:pt x="46" y="15"/>
                      <a:pt x="44" y="13"/>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Freeform 23"/>
              <p:cNvSpPr>
                <a:spLocks/>
              </p:cNvSpPr>
              <p:nvPr/>
            </p:nvSpPr>
            <p:spPr bwMode="auto">
              <a:xfrm>
                <a:off x="15240000" y="2668588"/>
                <a:ext cx="185738" cy="101600"/>
              </a:xfrm>
              <a:custGeom>
                <a:avLst/>
                <a:gdLst>
                  <a:gd name="T0" fmla="*/ 2 w 49"/>
                  <a:gd name="T1" fmla="*/ 12 h 27"/>
                  <a:gd name="T2" fmla="*/ 3 w 49"/>
                  <a:gd name="T3" fmla="*/ 12 h 27"/>
                  <a:gd name="T4" fmla="*/ 27 w 49"/>
                  <a:gd name="T5" fmla="*/ 22 h 27"/>
                  <a:gd name="T6" fmla="*/ 40 w 49"/>
                  <a:gd name="T7" fmla="*/ 26 h 27"/>
                  <a:gd name="T8" fmla="*/ 41 w 49"/>
                  <a:gd name="T9" fmla="*/ 27 h 27"/>
                  <a:gd name="T10" fmla="*/ 41 w 49"/>
                  <a:gd name="T11" fmla="*/ 26 h 27"/>
                  <a:gd name="T12" fmla="*/ 46 w 49"/>
                  <a:gd name="T13" fmla="*/ 14 h 27"/>
                  <a:gd name="T14" fmla="*/ 46 w 49"/>
                  <a:gd name="T15" fmla="*/ 14 h 27"/>
                  <a:gd name="T16" fmla="*/ 45 w 49"/>
                  <a:gd name="T17" fmla="*/ 14 h 27"/>
                  <a:gd name="T18" fmla="*/ 7 w 49"/>
                  <a:gd name="T19" fmla="*/ 0 h 27"/>
                  <a:gd name="T20" fmla="*/ 7 w 49"/>
                  <a:gd name="T21" fmla="*/ 0 h 27"/>
                  <a:gd name="T22" fmla="*/ 7 w 49"/>
                  <a:gd name="T23" fmla="*/ 0 h 27"/>
                  <a:gd name="T24" fmla="*/ 2 w 49"/>
                  <a:gd name="T2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7">
                    <a:moveTo>
                      <a:pt x="2" y="12"/>
                    </a:moveTo>
                    <a:cubicBezTo>
                      <a:pt x="3" y="12"/>
                      <a:pt x="3" y="12"/>
                      <a:pt x="3" y="12"/>
                    </a:cubicBezTo>
                    <a:cubicBezTo>
                      <a:pt x="10" y="16"/>
                      <a:pt x="19" y="19"/>
                      <a:pt x="27" y="22"/>
                    </a:cubicBezTo>
                    <a:cubicBezTo>
                      <a:pt x="31" y="23"/>
                      <a:pt x="36" y="25"/>
                      <a:pt x="40" y="26"/>
                    </a:cubicBezTo>
                    <a:cubicBezTo>
                      <a:pt x="41" y="27"/>
                      <a:pt x="41" y="27"/>
                      <a:pt x="41" y="27"/>
                    </a:cubicBezTo>
                    <a:cubicBezTo>
                      <a:pt x="41" y="26"/>
                      <a:pt x="41" y="26"/>
                      <a:pt x="41" y="26"/>
                    </a:cubicBezTo>
                    <a:cubicBezTo>
                      <a:pt x="47" y="23"/>
                      <a:pt x="49" y="20"/>
                      <a:pt x="46" y="14"/>
                    </a:cubicBezTo>
                    <a:cubicBezTo>
                      <a:pt x="46" y="14"/>
                      <a:pt x="46" y="14"/>
                      <a:pt x="46" y="14"/>
                    </a:cubicBezTo>
                    <a:cubicBezTo>
                      <a:pt x="45" y="14"/>
                      <a:pt x="45" y="14"/>
                      <a:pt x="45" y="14"/>
                    </a:cubicBezTo>
                    <a:cubicBezTo>
                      <a:pt x="35" y="9"/>
                      <a:pt x="22" y="4"/>
                      <a:pt x="7" y="0"/>
                    </a:cubicBezTo>
                    <a:cubicBezTo>
                      <a:pt x="7" y="0"/>
                      <a:pt x="7" y="0"/>
                      <a:pt x="7" y="0"/>
                    </a:cubicBezTo>
                    <a:cubicBezTo>
                      <a:pt x="7" y="0"/>
                      <a:pt x="7" y="0"/>
                      <a:pt x="7" y="0"/>
                    </a:cubicBezTo>
                    <a:cubicBezTo>
                      <a:pt x="1" y="3"/>
                      <a:pt x="0" y="6"/>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37" name="Group 36"/>
          <p:cNvGrpSpPr/>
          <p:nvPr/>
        </p:nvGrpSpPr>
        <p:grpSpPr>
          <a:xfrm>
            <a:off x="735330" y="5325898"/>
            <a:ext cx="11352892" cy="822960"/>
            <a:chOff x="781050" y="5435626"/>
            <a:chExt cx="11352892" cy="822960"/>
          </a:xfrm>
        </p:grpSpPr>
        <p:sp>
          <p:nvSpPr>
            <p:cNvPr id="38" name="Rectangle 37"/>
            <p:cNvSpPr/>
            <p:nvPr/>
          </p:nvSpPr>
          <p:spPr>
            <a:xfrm>
              <a:off x="781050" y="5435626"/>
              <a:ext cx="2862943" cy="822960"/>
            </a:xfrm>
            <a:prstGeom prst="rect">
              <a:avLst/>
            </a:prstGeom>
            <a:solidFill>
              <a:schemeClr val="accent6"/>
            </a:solidFill>
          </p:spPr>
          <p:txBody>
            <a:bodyPr wrap="square" lIns="1097280" anchor="ctr" anchorCtr="1">
              <a:noAutofit/>
            </a:bodyPr>
            <a:lstStyle/>
            <a:p>
              <a:pPr algn="ctr">
                <a:lnSpc>
                  <a:spcPct val="110000"/>
                </a:lnSpc>
              </a:pPr>
              <a:r>
                <a:rPr lang="en-US" sz="1400" b="1" dirty="0" smtClean="0"/>
                <a:t>Service Continuity </a:t>
              </a:r>
              <a:endParaRPr lang="en-GB" sz="1400" dirty="0"/>
            </a:p>
          </p:txBody>
        </p:sp>
        <p:sp>
          <p:nvSpPr>
            <p:cNvPr id="39" name="Rectangle 38"/>
            <p:cNvSpPr/>
            <p:nvPr/>
          </p:nvSpPr>
          <p:spPr>
            <a:xfrm>
              <a:off x="3779519" y="5435626"/>
              <a:ext cx="8354423" cy="822960"/>
            </a:xfrm>
            <a:prstGeom prst="rect">
              <a:avLst/>
            </a:prstGeom>
          </p:spPr>
          <p:txBody>
            <a:bodyPr wrap="square" anchor="ctr" anchorCtr="0">
              <a:noAutofit/>
            </a:bodyPr>
            <a:lstStyle/>
            <a:p>
              <a:pPr marL="171450" indent="-171450">
                <a:lnSpc>
                  <a:spcPct val="110000"/>
                </a:lnSpc>
                <a:spcBef>
                  <a:spcPts val="200"/>
                </a:spcBef>
                <a:spcAft>
                  <a:spcPts val="200"/>
                </a:spcAft>
                <a:buClr>
                  <a:schemeClr val="accent3"/>
                </a:buClr>
                <a:buFont typeface="Arial" panose="020B0604020202020204" pitchFamily="34" charset="0"/>
                <a:buChar char="•"/>
                <a:defRPr/>
              </a:pPr>
              <a:r>
                <a:rPr lang="en-US" sz="1200" b="1" dirty="0">
                  <a:solidFill>
                    <a:schemeClr val="accent3"/>
                  </a:solidFill>
                </a:rPr>
                <a:t>Enforce exit clauses </a:t>
              </a:r>
              <a:r>
                <a:rPr lang="en-US" sz="1200" dirty="0"/>
                <a:t>in current incumbent </a:t>
              </a:r>
              <a:r>
                <a:rPr lang="en-US" sz="1200" dirty="0" smtClean="0"/>
                <a:t>contracts</a:t>
              </a:r>
            </a:p>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dirty="0" smtClean="0"/>
                <a:t>Contractually </a:t>
              </a:r>
              <a:r>
                <a:rPr lang="en-US" sz="1200" dirty="0"/>
                <a:t>committed </a:t>
              </a:r>
              <a:r>
                <a:rPr lang="en-US" sz="1200" b="1" dirty="0">
                  <a:solidFill>
                    <a:schemeClr val="accent3"/>
                  </a:solidFill>
                </a:rPr>
                <a:t>penalties</a:t>
              </a:r>
              <a:r>
                <a:rPr lang="en-US" sz="1200" b="1" dirty="0"/>
                <a:t> </a:t>
              </a:r>
              <a:r>
                <a:rPr lang="en-US" sz="1200" dirty="0"/>
                <a:t>for </a:t>
              </a:r>
              <a:r>
                <a:rPr lang="en-US" sz="1200" dirty="0" smtClean="0"/>
                <a:t> SLA performance dips </a:t>
              </a:r>
              <a:endParaRPr lang="en-US" sz="1200" dirty="0"/>
            </a:p>
            <a:p>
              <a:pPr marL="171450" lvl="0" indent="-171450">
                <a:lnSpc>
                  <a:spcPct val="110000"/>
                </a:lnSpc>
                <a:spcBef>
                  <a:spcPts val="200"/>
                </a:spcBef>
                <a:spcAft>
                  <a:spcPts val="200"/>
                </a:spcAft>
                <a:buClr>
                  <a:schemeClr val="accent3"/>
                </a:buClr>
                <a:buFont typeface="Arial" panose="020B0604020202020204" pitchFamily="34" charset="0"/>
                <a:buChar char="•"/>
                <a:defRPr/>
              </a:pPr>
              <a:endParaRPr lang="en-GB" sz="1200" dirty="0"/>
            </a:p>
          </p:txBody>
        </p:sp>
        <p:grpSp>
          <p:nvGrpSpPr>
            <p:cNvPr id="40" name="Group 39"/>
            <p:cNvGrpSpPr>
              <a:grpSpLocks noChangeAspect="1"/>
            </p:cNvGrpSpPr>
            <p:nvPr/>
          </p:nvGrpSpPr>
          <p:grpSpPr>
            <a:xfrm>
              <a:off x="985655" y="5527066"/>
              <a:ext cx="713146" cy="640080"/>
              <a:chOff x="14673263" y="3638550"/>
              <a:chExt cx="1549400" cy="1390650"/>
            </a:xfrm>
            <a:solidFill>
              <a:schemeClr val="accent3"/>
            </a:solidFill>
          </p:grpSpPr>
          <p:sp>
            <p:nvSpPr>
              <p:cNvPr id="41" name="Freeform 24"/>
              <p:cNvSpPr>
                <a:spLocks/>
              </p:cNvSpPr>
              <p:nvPr/>
            </p:nvSpPr>
            <p:spPr bwMode="auto">
              <a:xfrm>
                <a:off x="14673263" y="3638550"/>
                <a:ext cx="1160463" cy="1065212"/>
              </a:xfrm>
              <a:custGeom>
                <a:avLst/>
                <a:gdLst>
                  <a:gd name="T0" fmla="*/ 101 w 307"/>
                  <a:gd name="T1" fmla="*/ 265 h 282"/>
                  <a:gd name="T2" fmla="*/ 97 w 307"/>
                  <a:gd name="T3" fmla="*/ 263 h 282"/>
                  <a:gd name="T4" fmla="*/ 30 w 307"/>
                  <a:gd name="T5" fmla="*/ 122 h 282"/>
                  <a:gd name="T6" fmla="*/ 153 w 307"/>
                  <a:gd name="T7" fmla="*/ 26 h 282"/>
                  <a:gd name="T8" fmla="*/ 264 w 307"/>
                  <a:gd name="T9" fmla="*/ 96 h 282"/>
                  <a:gd name="T10" fmla="*/ 251 w 307"/>
                  <a:gd name="T11" fmla="*/ 227 h 282"/>
                  <a:gd name="T12" fmla="*/ 219 w 307"/>
                  <a:gd name="T13" fmla="*/ 257 h 282"/>
                  <a:gd name="T14" fmla="*/ 227 w 307"/>
                  <a:gd name="T15" fmla="*/ 270 h 282"/>
                  <a:gd name="T16" fmla="*/ 235 w 307"/>
                  <a:gd name="T17" fmla="*/ 265 h 282"/>
                  <a:gd name="T18" fmla="*/ 283 w 307"/>
                  <a:gd name="T19" fmla="*/ 98 h 282"/>
                  <a:gd name="T20" fmla="*/ 132 w 307"/>
                  <a:gd name="T21" fmla="*/ 11 h 282"/>
                  <a:gd name="T22" fmla="*/ 16 w 307"/>
                  <a:gd name="T23" fmla="*/ 111 h 282"/>
                  <a:gd name="T24" fmla="*/ 59 w 307"/>
                  <a:gd name="T25" fmla="*/ 257 h 282"/>
                  <a:gd name="T26" fmla="*/ 94 w 307"/>
                  <a:gd name="T27" fmla="*/ 280 h 282"/>
                  <a:gd name="T28" fmla="*/ 106 w 307"/>
                  <a:gd name="T29" fmla="*/ 277 h 282"/>
                  <a:gd name="T30" fmla="*/ 101 w 307"/>
                  <a:gd name="T31" fmla="*/ 2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282">
                    <a:moveTo>
                      <a:pt x="101" y="265"/>
                    </a:moveTo>
                    <a:cubicBezTo>
                      <a:pt x="100" y="264"/>
                      <a:pt x="99" y="264"/>
                      <a:pt x="97" y="263"/>
                    </a:cubicBezTo>
                    <a:cubicBezTo>
                      <a:pt x="44" y="237"/>
                      <a:pt x="17" y="179"/>
                      <a:pt x="30" y="122"/>
                    </a:cubicBezTo>
                    <a:cubicBezTo>
                      <a:pt x="43" y="66"/>
                      <a:pt x="94" y="25"/>
                      <a:pt x="153" y="26"/>
                    </a:cubicBezTo>
                    <a:cubicBezTo>
                      <a:pt x="204" y="27"/>
                      <a:pt x="241" y="51"/>
                      <a:pt x="264" y="96"/>
                    </a:cubicBezTo>
                    <a:cubicBezTo>
                      <a:pt x="286" y="141"/>
                      <a:pt x="281" y="186"/>
                      <a:pt x="251" y="227"/>
                    </a:cubicBezTo>
                    <a:cubicBezTo>
                      <a:pt x="242" y="239"/>
                      <a:pt x="230" y="248"/>
                      <a:pt x="219" y="257"/>
                    </a:cubicBezTo>
                    <a:cubicBezTo>
                      <a:pt x="217" y="265"/>
                      <a:pt x="220" y="269"/>
                      <a:pt x="227" y="270"/>
                    </a:cubicBezTo>
                    <a:cubicBezTo>
                      <a:pt x="230" y="269"/>
                      <a:pt x="232" y="267"/>
                      <a:pt x="235" y="265"/>
                    </a:cubicBezTo>
                    <a:cubicBezTo>
                      <a:pt x="287" y="228"/>
                      <a:pt x="307" y="158"/>
                      <a:pt x="283" y="98"/>
                    </a:cubicBezTo>
                    <a:cubicBezTo>
                      <a:pt x="259" y="38"/>
                      <a:pt x="195" y="0"/>
                      <a:pt x="132" y="11"/>
                    </a:cubicBezTo>
                    <a:cubicBezTo>
                      <a:pt x="74" y="20"/>
                      <a:pt x="33" y="54"/>
                      <a:pt x="16" y="111"/>
                    </a:cubicBezTo>
                    <a:cubicBezTo>
                      <a:pt x="0" y="167"/>
                      <a:pt x="15" y="217"/>
                      <a:pt x="59" y="257"/>
                    </a:cubicBezTo>
                    <a:cubicBezTo>
                      <a:pt x="69" y="267"/>
                      <a:pt x="81" y="274"/>
                      <a:pt x="94" y="280"/>
                    </a:cubicBezTo>
                    <a:cubicBezTo>
                      <a:pt x="99" y="282"/>
                      <a:pt x="104" y="282"/>
                      <a:pt x="106" y="277"/>
                    </a:cubicBezTo>
                    <a:cubicBezTo>
                      <a:pt x="108" y="272"/>
                      <a:pt x="107" y="268"/>
                      <a:pt x="101"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25"/>
              <p:cNvSpPr>
                <a:spLocks noEditPoints="1"/>
              </p:cNvSpPr>
              <p:nvPr/>
            </p:nvSpPr>
            <p:spPr bwMode="auto">
              <a:xfrm>
                <a:off x="14889163" y="4198938"/>
                <a:ext cx="1333500" cy="830262"/>
              </a:xfrm>
              <a:custGeom>
                <a:avLst/>
                <a:gdLst>
                  <a:gd name="T0" fmla="*/ 353 w 353"/>
                  <a:gd name="T1" fmla="*/ 131 h 220"/>
                  <a:gd name="T2" fmla="*/ 348 w 353"/>
                  <a:gd name="T3" fmla="*/ 121 h 220"/>
                  <a:gd name="T4" fmla="*/ 336 w 353"/>
                  <a:gd name="T5" fmla="*/ 125 h 220"/>
                  <a:gd name="T6" fmla="*/ 303 w 353"/>
                  <a:gd name="T7" fmla="*/ 158 h 220"/>
                  <a:gd name="T8" fmla="*/ 244 w 353"/>
                  <a:gd name="T9" fmla="*/ 101 h 220"/>
                  <a:gd name="T10" fmla="*/ 177 w 353"/>
                  <a:gd name="T11" fmla="*/ 168 h 220"/>
                  <a:gd name="T12" fmla="*/ 171 w 353"/>
                  <a:gd name="T13" fmla="*/ 160 h 220"/>
                  <a:gd name="T14" fmla="*/ 20 w 353"/>
                  <a:gd name="T15" fmla="*/ 9 h 220"/>
                  <a:gd name="T16" fmla="*/ 6 w 353"/>
                  <a:gd name="T17" fmla="*/ 6 h 220"/>
                  <a:gd name="T18" fmla="*/ 8 w 353"/>
                  <a:gd name="T19" fmla="*/ 20 h 220"/>
                  <a:gd name="T20" fmla="*/ 169 w 353"/>
                  <a:gd name="T21" fmla="*/ 181 h 220"/>
                  <a:gd name="T22" fmla="*/ 180 w 353"/>
                  <a:gd name="T23" fmla="*/ 186 h 220"/>
                  <a:gd name="T24" fmla="*/ 241 w 353"/>
                  <a:gd name="T25" fmla="*/ 123 h 220"/>
                  <a:gd name="T26" fmla="*/ 291 w 353"/>
                  <a:gd name="T27" fmla="*/ 171 h 220"/>
                  <a:gd name="T28" fmla="*/ 258 w 353"/>
                  <a:gd name="T29" fmla="*/ 203 h 220"/>
                  <a:gd name="T30" fmla="*/ 254 w 353"/>
                  <a:gd name="T31" fmla="*/ 215 h 220"/>
                  <a:gd name="T32" fmla="*/ 264 w 353"/>
                  <a:gd name="T33" fmla="*/ 220 h 220"/>
                  <a:gd name="T34" fmla="*/ 341 w 353"/>
                  <a:gd name="T35" fmla="*/ 220 h 220"/>
                  <a:gd name="T36" fmla="*/ 353 w 353"/>
                  <a:gd name="T37" fmla="*/ 209 h 220"/>
                  <a:gd name="T38" fmla="*/ 353 w 353"/>
                  <a:gd name="T39" fmla="*/ 131 h 220"/>
                  <a:gd name="T40" fmla="*/ 336 w 353"/>
                  <a:gd name="T41" fmla="*/ 203 h 220"/>
                  <a:gd name="T42" fmla="*/ 284 w 353"/>
                  <a:gd name="T43" fmla="*/ 203 h 220"/>
                  <a:gd name="T44" fmla="*/ 336 w 353"/>
                  <a:gd name="T45" fmla="*/ 152 h 220"/>
                  <a:gd name="T46" fmla="*/ 336 w 353"/>
                  <a:gd name="T47" fmla="*/ 20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20">
                    <a:moveTo>
                      <a:pt x="353" y="131"/>
                    </a:moveTo>
                    <a:cubicBezTo>
                      <a:pt x="353" y="127"/>
                      <a:pt x="353" y="123"/>
                      <a:pt x="348" y="121"/>
                    </a:cubicBezTo>
                    <a:cubicBezTo>
                      <a:pt x="343" y="119"/>
                      <a:pt x="340" y="121"/>
                      <a:pt x="336" y="125"/>
                    </a:cubicBezTo>
                    <a:cubicBezTo>
                      <a:pt x="325" y="136"/>
                      <a:pt x="314" y="147"/>
                      <a:pt x="303" y="158"/>
                    </a:cubicBezTo>
                    <a:cubicBezTo>
                      <a:pt x="283" y="140"/>
                      <a:pt x="266" y="119"/>
                      <a:pt x="244" y="101"/>
                    </a:cubicBezTo>
                    <a:cubicBezTo>
                      <a:pt x="221" y="123"/>
                      <a:pt x="200" y="145"/>
                      <a:pt x="177" y="168"/>
                    </a:cubicBezTo>
                    <a:cubicBezTo>
                      <a:pt x="175" y="165"/>
                      <a:pt x="173" y="162"/>
                      <a:pt x="171" y="160"/>
                    </a:cubicBezTo>
                    <a:cubicBezTo>
                      <a:pt x="121" y="110"/>
                      <a:pt x="71" y="59"/>
                      <a:pt x="20" y="9"/>
                    </a:cubicBezTo>
                    <a:cubicBezTo>
                      <a:pt x="16" y="4"/>
                      <a:pt x="11" y="0"/>
                      <a:pt x="6" y="6"/>
                    </a:cubicBezTo>
                    <a:cubicBezTo>
                      <a:pt x="0" y="11"/>
                      <a:pt x="4" y="16"/>
                      <a:pt x="8" y="20"/>
                    </a:cubicBezTo>
                    <a:cubicBezTo>
                      <a:pt x="62" y="74"/>
                      <a:pt x="115" y="127"/>
                      <a:pt x="169" y="181"/>
                    </a:cubicBezTo>
                    <a:cubicBezTo>
                      <a:pt x="172" y="184"/>
                      <a:pt x="174" y="187"/>
                      <a:pt x="180" y="186"/>
                    </a:cubicBezTo>
                    <a:cubicBezTo>
                      <a:pt x="200" y="165"/>
                      <a:pt x="221" y="144"/>
                      <a:pt x="241" y="123"/>
                    </a:cubicBezTo>
                    <a:cubicBezTo>
                      <a:pt x="259" y="140"/>
                      <a:pt x="275" y="155"/>
                      <a:pt x="291" y="171"/>
                    </a:cubicBezTo>
                    <a:cubicBezTo>
                      <a:pt x="280" y="182"/>
                      <a:pt x="269" y="192"/>
                      <a:pt x="258" y="203"/>
                    </a:cubicBezTo>
                    <a:cubicBezTo>
                      <a:pt x="255" y="206"/>
                      <a:pt x="252" y="210"/>
                      <a:pt x="254" y="215"/>
                    </a:cubicBezTo>
                    <a:cubicBezTo>
                      <a:pt x="256" y="220"/>
                      <a:pt x="260" y="220"/>
                      <a:pt x="264" y="220"/>
                    </a:cubicBezTo>
                    <a:cubicBezTo>
                      <a:pt x="290" y="220"/>
                      <a:pt x="316" y="220"/>
                      <a:pt x="341" y="220"/>
                    </a:cubicBezTo>
                    <a:cubicBezTo>
                      <a:pt x="349" y="220"/>
                      <a:pt x="353" y="217"/>
                      <a:pt x="353" y="209"/>
                    </a:cubicBezTo>
                    <a:cubicBezTo>
                      <a:pt x="353" y="183"/>
                      <a:pt x="353" y="157"/>
                      <a:pt x="353" y="131"/>
                    </a:cubicBezTo>
                    <a:close/>
                    <a:moveTo>
                      <a:pt x="336" y="203"/>
                    </a:moveTo>
                    <a:cubicBezTo>
                      <a:pt x="318" y="203"/>
                      <a:pt x="301" y="203"/>
                      <a:pt x="284" y="203"/>
                    </a:cubicBezTo>
                    <a:cubicBezTo>
                      <a:pt x="301" y="186"/>
                      <a:pt x="319" y="169"/>
                      <a:pt x="336" y="152"/>
                    </a:cubicBezTo>
                    <a:cubicBezTo>
                      <a:pt x="336" y="168"/>
                      <a:pt x="336" y="185"/>
                      <a:pt x="336"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43" name="Group 42"/>
          <p:cNvGrpSpPr/>
          <p:nvPr/>
        </p:nvGrpSpPr>
        <p:grpSpPr>
          <a:xfrm>
            <a:off x="735330" y="4385514"/>
            <a:ext cx="11352892" cy="822960"/>
            <a:chOff x="781050" y="4495242"/>
            <a:chExt cx="11352892" cy="822960"/>
          </a:xfrm>
        </p:grpSpPr>
        <p:sp>
          <p:nvSpPr>
            <p:cNvPr id="44" name="Rectangle 43"/>
            <p:cNvSpPr/>
            <p:nvPr/>
          </p:nvSpPr>
          <p:spPr>
            <a:xfrm>
              <a:off x="781050" y="4495242"/>
              <a:ext cx="2862943" cy="822960"/>
            </a:xfrm>
            <a:prstGeom prst="rect">
              <a:avLst/>
            </a:prstGeom>
            <a:solidFill>
              <a:schemeClr val="accent6"/>
            </a:solidFill>
          </p:spPr>
          <p:txBody>
            <a:bodyPr wrap="square" lIns="1097280" anchor="ctr" anchorCtr="1">
              <a:noAutofit/>
            </a:bodyPr>
            <a:lstStyle/>
            <a:p>
              <a:pPr algn="ctr">
                <a:lnSpc>
                  <a:spcPct val="110000"/>
                </a:lnSpc>
              </a:pPr>
              <a:r>
                <a:rPr lang="en-US" sz="1400" b="1" dirty="0" smtClean="0"/>
                <a:t>Backlog at  Incumbent </a:t>
              </a:r>
              <a:endParaRPr lang="en-GB" sz="1400" dirty="0"/>
            </a:p>
          </p:txBody>
        </p:sp>
        <p:sp>
          <p:nvSpPr>
            <p:cNvPr id="45" name="Rectangle 44"/>
            <p:cNvSpPr/>
            <p:nvPr/>
          </p:nvSpPr>
          <p:spPr>
            <a:xfrm>
              <a:off x="3779519" y="4495242"/>
              <a:ext cx="8354423" cy="822960"/>
            </a:xfrm>
            <a:prstGeom prst="rect">
              <a:avLst/>
            </a:prstGeom>
          </p:spPr>
          <p:txBody>
            <a:bodyPr wrap="square" anchor="ctr" anchorCtr="0">
              <a:noAutofit/>
            </a:bodyPr>
            <a:lstStyle/>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b="1" dirty="0">
                  <a:solidFill>
                    <a:schemeClr val="accent3"/>
                  </a:solidFill>
                </a:rPr>
                <a:t>Assess volume backlog </a:t>
              </a:r>
              <a:r>
                <a:rPr lang="en-US" sz="1200" dirty="0"/>
                <a:t>by sub process  during solution design </a:t>
              </a:r>
            </a:p>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dirty="0"/>
                <a:t>Transparently </a:t>
              </a:r>
              <a:r>
                <a:rPr lang="en-US" sz="1200" dirty="0" smtClean="0"/>
                <a:t>discuss </a:t>
              </a:r>
              <a:r>
                <a:rPr lang="en-US" sz="1200" b="1" dirty="0">
                  <a:solidFill>
                    <a:schemeClr val="accent3"/>
                  </a:solidFill>
                </a:rPr>
                <a:t>ownership of backlog and relook at impact </a:t>
              </a:r>
              <a:r>
                <a:rPr lang="en-US" sz="1200" dirty="0"/>
                <a:t>to the </a:t>
              </a:r>
              <a:r>
                <a:rPr lang="en-US" sz="1200" dirty="0" smtClean="0"/>
                <a:t>timelines </a:t>
              </a:r>
            </a:p>
            <a:p>
              <a:pPr marL="171450" lvl="0" indent="-171450">
                <a:lnSpc>
                  <a:spcPct val="110000"/>
                </a:lnSpc>
                <a:spcBef>
                  <a:spcPts val="200"/>
                </a:spcBef>
                <a:spcAft>
                  <a:spcPts val="200"/>
                </a:spcAft>
                <a:buClr>
                  <a:schemeClr val="accent3"/>
                </a:buClr>
                <a:buFont typeface="Arial" panose="020B0604020202020204" pitchFamily="34" charset="0"/>
                <a:buChar char="•"/>
                <a:defRPr/>
              </a:pPr>
              <a:r>
                <a:rPr lang="en-US" sz="1200" dirty="0" smtClean="0"/>
                <a:t>Understand SLA performance and cascading impact to volume backlog </a:t>
              </a:r>
              <a:endParaRPr lang="en-GB" sz="1200" dirty="0"/>
            </a:p>
          </p:txBody>
        </p:sp>
        <p:grpSp>
          <p:nvGrpSpPr>
            <p:cNvPr id="46" name="Group 45"/>
            <p:cNvGrpSpPr>
              <a:grpSpLocks noChangeAspect="1"/>
            </p:cNvGrpSpPr>
            <p:nvPr/>
          </p:nvGrpSpPr>
          <p:grpSpPr>
            <a:xfrm>
              <a:off x="947922" y="4586682"/>
              <a:ext cx="788613" cy="640080"/>
              <a:chOff x="12955588" y="3730625"/>
              <a:chExt cx="1525588" cy="1238250"/>
            </a:xfrm>
            <a:solidFill>
              <a:schemeClr val="accent3"/>
            </a:solidFill>
          </p:grpSpPr>
          <p:sp>
            <p:nvSpPr>
              <p:cNvPr id="47" name="Freeform 10"/>
              <p:cNvSpPr>
                <a:spLocks noEditPoints="1"/>
              </p:cNvSpPr>
              <p:nvPr/>
            </p:nvSpPr>
            <p:spPr bwMode="auto">
              <a:xfrm>
                <a:off x="12955588" y="3730625"/>
                <a:ext cx="1525588" cy="1235075"/>
              </a:xfrm>
              <a:custGeom>
                <a:avLst/>
                <a:gdLst>
                  <a:gd name="T0" fmla="*/ 371 w 404"/>
                  <a:gd name="T1" fmla="*/ 165 h 327"/>
                  <a:gd name="T2" fmla="*/ 304 w 404"/>
                  <a:gd name="T3" fmla="*/ 137 h 327"/>
                  <a:gd name="T4" fmla="*/ 358 w 404"/>
                  <a:gd name="T5" fmla="*/ 156 h 327"/>
                  <a:gd name="T6" fmla="*/ 275 w 404"/>
                  <a:gd name="T7" fmla="*/ 124 h 327"/>
                  <a:gd name="T8" fmla="*/ 225 w 404"/>
                  <a:gd name="T9" fmla="*/ 89 h 327"/>
                  <a:gd name="T10" fmla="*/ 273 w 404"/>
                  <a:gd name="T11" fmla="*/ 109 h 327"/>
                  <a:gd name="T12" fmla="*/ 283 w 404"/>
                  <a:gd name="T13" fmla="*/ 123 h 327"/>
                  <a:gd name="T14" fmla="*/ 278 w 404"/>
                  <a:gd name="T15" fmla="*/ 69 h 327"/>
                  <a:gd name="T16" fmla="*/ 212 w 404"/>
                  <a:gd name="T17" fmla="*/ 103 h 327"/>
                  <a:gd name="T18" fmla="*/ 210 w 404"/>
                  <a:gd name="T19" fmla="*/ 121 h 327"/>
                  <a:gd name="T20" fmla="*/ 156 w 404"/>
                  <a:gd name="T21" fmla="*/ 80 h 327"/>
                  <a:gd name="T22" fmla="*/ 89 w 404"/>
                  <a:gd name="T23" fmla="*/ 100 h 327"/>
                  <a:gd name="T24" fmla="*/ 58 w 404"/>
                  <a:gd name="T25" fmla="*/ 71 h 327"/>
                  <a:gd name="T26" fmla="*/ 39 w 404"/>
                  <a:gd name="T27" fmla="*/ 39 h 327"/>
                  <a:gd name="T28" fmla="*/ 83 w 404"/>
                  <a:gd name="T29" fmla="*/ 44 h 327"/>
                  <a:gd name="T30" fmla="*/ 64 w 404"/>
                  <a:gd name="T31" fmla="*/ 72 h 327"/>
                  <a:gd name="T32" fmla="*/ 74 w 404"/>
                  <a:gd name="T33" fmla="*/ 92 h 327"/>
                  <a:gd name="T34" fmla="*/ 79 w 404"/>
                  <a:gd name="T35" fmla="*/ 90 h 327"/>
                  <a:gd name="T36" fmla="*/ 86 w 404"/>
                  <a:gd name="T37" fmla="*/ 12 h 327"/>
                  <a:gd name="T38" fmla="*/ 28 w 404"/>
                  <a:gd name="T39" fmla="*/ 58 h 327"/>
                  <a:gd name="T40" fmla="*/ 27 w 404"/>
                  <a:gd name="T41" fmla="*/ 71 h 327"/>
                  <a:gd name="T42" fmla="*/ 5 w 404"/>
                  <a:gd name="T43" fmla="*/ 107 h 327"/>
                  <a:gd name="T44" fmla="*/ 24 w 404"/>
                  <a:gd name="T45" fmla="*/ 296 h 327"/>
                  <a:gd name="T46" fmla="*/ 35 w 404"/>
                  <a:gd name="T47" fmla="*/ 323 h 327"/>
                  <a:gd name="T48" fmla="*/ 81 w 404"/>
                  <a:gd name="T49" fmla="*/ 327 h 327"/>
                  <a:gd name="T50" fmla="*/ 99 w 404"/>
                  <a:gd name="T51" fmla="*/ 304 h 327"/>
                  <a:gd name="T52" fmla="*/ 98 w 404"/>
                  <a:gd name="T53" fmla="*/ 238 h 327"/>
                  <a:gd name="T54" fmla="*/ 101 w 404"/>
                  <a:gd name="T55" fmla="*/ 153 h 327"/>
                  <a:gd name="T56" fmla="*/ 102 w 404"/>
                  <a:gd name="T57" fmla="*/ 151 h 327"/>
                  <a:gd name="T58" fmla="*/ 86 w 404"/>
                  <a:gd name="T59" fmla="*/ 143 h 327"/>
                  <a:gd name="T60" fmla="*/ 82 w 404"/>
                  <a:gd name="T61" fmla="*/ 311 h 327"/>
                  <a:gd name="T62" fmla="*/ 37 w 404"/>
                  <a:gd name="T63" fmla="*/ 146 h 327"/>
                  <a:gd name="T64" fmla="*/ 17 w 404"/>
                  <a:gd name="T65" fmla="*/ 123 h 327"/>
                  <a:gd name="T66" fmla="*/ 97 w 404"/>
                  <a:gd name="T67" fmla="*/ 143 h 327"/>
                  <a:gd name="T68" fmla="*/ 149 w 404"/>
                  <a:gd name="T69" fmla="*/ 119 h 327"/>
                  <a:gd name="T70" fmla="*/ 186 w 404"/>
                  <a:gd name="T71" fmla="*/ 145 h 327"/>
                  <a:gd name="T72" fmla="*/ 246 w 404"/>
                  <a:gd name="T73" fmla="*/ 147 h 327"/>
                  <a:gd name="T74" fmla="*/ 309 w 404"/>
                  <a:gd name="T75" fmla="*/ 183 h 327"/>
                  <a:gd name="T76" fmla="*/ 297 w 404"/>
                  <a:gd name="T77" fmla="*/ 223 h 327"/>
                  <a:gd name="T78" fmla="*/ 336 w 404"/>
                  <a:gd name="T79" fmla="*/ 327 h 327"/>
                  <a:gd name="T80" fmla="*/ 373 w 404"/>
                  <a:gd name="T81" fmla="*/ 260 h 327"/>
                  <a:gd name="T82" fmla="*/ 373 w 404"/>
                  <a:gd name="T83" fmla="*/ 229 h 327"/>
                  <a:gd name="T84" fmla="*/ 404 w 404"/>
                  <a:gd name="T85" fmla="*/ 227 h 327"/>
                  <a:gd name="T86" fmla="*/ 358 w 404"/>
                  <a:gd name="T87" fmla="*/ 197 h 327"/>
                  <a:gd name="T88" fmla="*/ 233 w 404"/>
                  <a:gd name="T89" fmla="*/ 130 h 327"/>
                  <a:gd name="T90" fmla="*/ 212 w 404"/>
                  <a:gd name="T91" fmla="*/ 146 h 327"/>
                  <a:gd name="T92" fmla="*/ 151 w 404"/>
                  <a:gd name="T93" fmla="*/ 102 h 327"/>
                  <a:gd name="T94" fmla="*/ 134 w 404"/>
                  <a:gd name="T95" fmla="*/ 117 h 327"/>
                  <a:gd name="T96" fmla="*/ 30 w 404"/>
                  <a:gd name="T97" fmla="*/ 88 h 327"/>
                  <a:gd name="T98" fmla="*/ 124 w 404"/>
                  <a:gd name="T99" fmla="*/ 129 h 327"/>
                  <a:gd name="T100" fmla="*/ 129 w 404"/>
                  <a:gd name="T101" fmla="*/ 89 h 327"/>
                  <a:gd name="T102" fmla="*/ 220 w 404"/>
                  <a:gd name="T103" fmla="*/ 140 h 327"/>
                  <a:gd name="T104" fmla="*/ 234 w 404"/>
                  <a:gd name="T105" fmla="*/ 116 h 327"/>
                  <a:gd name="T106" fmla="*/ 365 w 404"/>
                  <a:gd name="T107" fmla="*/ 193 h 327"/>
                  <a:gd name="T108" fmla="*/ 389 w 404"/>
                  <a:gd name="T109" fmla="*/ 214 h 327"/>
                  <a:gd name="T110" fmla="*/ 360 w 404"/>
                  <a:gd name="T111" fmla="*/ 229 h 327"/>
                  <a:gd name="T112" fmla="*/ 311 w 404"/>
                  <a:gd name="T113" fmla="*/ 184 h 327"/>
                  <a:gd name="T114" fmla="*/ 360 w 404"/>
                  <a:gd name="T115" fmla="*/ 22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327">
                    <a:moveTo>
                      <a:pt x="398" y="196"/>
                    </a:moveTo>
                    <a:cubicBezTo>
                      <a:pt x="397" y="192"/>
                      <a:pt x="395" y="187"/>
                      <a:pt x="394" y="183"/>
                    </a:cubicBezTo>
                    <a:cubicBezTo>
                      <a:pt x="393" y="175"/>
                      <a:pt x="389" y="170"/>
                      <a:pt x="385" y="167"/>
                    </a:cubicBezTo>
                    <a:cubicBezTo>
                      <a:pt x="381" y="165"/>
                      <a:pt x="376" y="164"/>
                      <a:pt x="371" y="165"/>
                    </a:cubicBezTo>
                    <a:cubicBezTo>
                      <a:pt x="373" y="158"/>
                      <a:pt x="374" y="151"/>
                      <a:pt x="371" y="146"/>
                    </a:cubicBezTo>
                    <a:cubicBezTo>
                      <a:pt x="369" y="141"/>
                      <a:pt x="365" y="138"/>
                      <a:pt x="360" y="136"/>
                    </a:cubicBezTo>
                    <a:cubicBezTo>
                      <a:pt x="344" y="130"/>
                      <a:pt x="328" y="132"/>
                      <a:pt x="307" y="136"/>
                    </a:cubicBezTo>
                    <a:cubicBezTo>
                      <a:pt x="304" y="137"/>
                      <a:pt x="304" y="137"/>
                      <a:pt x="304" y="137"/>
                    </a:cubicBezTo>
                    <a:cubicBezTo>
                      <a:pt x="306" y="139"/>
                      <a:pt x="306" y="139"/>
                      <a:pt x="306" y="139"/>
                    </a:cubicBezTo>
                    <a:cubicBezTo>
                      <a:pt x="316" y="147"/>
                      <a:pt x="327" y="147"/>
                      <a:pt x="336" y="146"/>
                    </a:cubicBezTo>
                    <a:cubicBezTo>
                      <a:pt x="344" y="146"/>
                      <a:pt x="351" y="146"/>
                      <a:pt x="357" y="150"/>
                    </a:cubicBezTo>
                    <a:cubicBezTo>
                      <a:pt x="358" y="152"/>
                      <a:pt x="358" y="154"/>
                      <a:pt x="358" y="156"/>
                    </a:cubicBezTo>
                    <a:cubicBezTo>
                      <a:pt x="359" y="160"/>
                      <a:pt x="359" y="166"/>
                      <a:pt x="366" y="168"/>
                    </a:cubicBezTo>
                    <a:cubicBezTo>
                      <a:pt x="360" y="174"/>
                      <a:pt x="360" y="174"/>
                      <a:pt x="360" y="174"/>
                    </a:cubicBezTo>
                    <a:cubicBezTo>
                      <a:pt x="276" y="125"/>
                      <a:pt x="276" y="125"/>
                      <a:pt x="276" y="125"/>
                    </a:cubicBezTo>
                    <a:cubicBezTo>
                      <a:pt x="275" y="124"/>
                      <a:pt x="275" y="124"/>
                      <a:pt x="275" y="124"/>
                    </a:cubicBezTo>
                    <a:cubicBezTo>
                      <a:pt x="273" y="121"/>
                      <a:pt x="271" y="118"/>
                      <a:pt x="266" y="119"/>
                    </a:cubicBezTo>
                    <a:cubicBezTo>
                      <a:pt x="255" y="110"/>
                      <a:pt x="241" y="100"/>
                      <a:pt x="224" y="103"/>
                    </a:cubicBezTo>
                    <a:cubicBezTo>
                      <a:pt x="224" y="100"/>
                      <a:pt x="224" y="100"/>
                      <a:pt x="224" y="100"/>
                    </a:cubicBezTo>
                    <a:cubicBezTo>
                      <a:pt x="224" y="96"/>
                      <a:pt x="224" y="93"/>
                      <a:pt x="225" y="89"/>
                    </a:cubicBezTo>
                    <a:cubicBezTo>
                      <a:pt x="225" y="83"/>
                      <a:pt x="228" y="79"/>
                      <a:pt x="232" y="77"/>
                    </a:cubicBezTo>
                    <a:cubicBezTo>
                      <a:pt x="244" y="72"/>
                      <a:pt x="254" y="72"/>
                      <a:pt x="261" y="77"/>
                    </a:cubicBezTo>
                    <a:cubicBezTo>
                      <a:pt x="268" y="82"/>
                      <a:pt x="272" y="91"/>
                      <a:pt x="272" y="102"/>
                    </a:cubicBezTo>
                    <a:cubicBezTo>
                      <a:pt x="272" y="105"/>
                      <a:pt x="272" y="107"/>
                      <a:pt x="273" y="109"/>
                    </a:cubicBezTo>
                    <a:cubicBezTo>
                      <a:pt x="273" y="112"/>
                      <a:pt x="273" y="114"/>
                      <a:pt x="273" y="116"/>
                    </a:cubicBezTo>
                    <a:cubicBezTo>
                      <a:pt x="273" y="118"/>
                      <a:pt x="274" y="120"/>
                      <a:pt x="275" y="122"/>
                    </a:cubicBezTo>
                    <a:cubicBezTo>
                      <a:pt x="276" y="123"/>
                      <a:pt x="279" y="124"/>
                      <a:pt x="282" y="123"/>
                    </a:cubicBezTo>
                    <a:cubicBezTo>
                      <a:pt x="283" y="123"/>
                      <a:pt x="283" y="123"/>
                      <a:pt x="283" y="123"/>
                    </a:cubicBezTo>
                    <a:cubicBezTo>
                      <a:pt x="283" y="123"/>
                      <a:pt x="283" y="123"/>
                      <a:pt x="283" y="123"/>
                    </a:cubicBezTo>
                    <a:cubicBezTo>
                      <a:pt x="287" y="116"/>
                      <a:pt x="286" y="109"/>
                      <a:pt x="286" y="102"/>
                    </a:cubicBezTo>
                    <a:cubicBezTo>
                      <a:pt x="286" y="98"/>
                      <a:pt x="285" y="95"/>
                      <a:pt x="286" y="91"/>
                    </a:cubicBezTo>
                    <a:cubicBezTo>
                      <a:pt x="287" y="82"/>
                      <a:pt x="284" y="75"/>
                      <a:pt x="278" y="69"/>
                    </a:cubicBezTo>
                    <a:cubicBezTo>
                      <a:pt x="271" y="62"/>
                      <a:pt x="257" y="60"/>
                      <a:pt x="242" y="63"/>
                    </a:cubicBezTo>
                    <a:cubicBezTo>
                      <a:pt x="227" y="66"/>
                      <a:pt x="215" y="74"/>
                      <a:pt x="211" y="83"/>
                    </a:cubicBezTo>
                    <a:cubicBezTo>
                      <a:pt x="211" y="83"/>
                      <a:pt x="211" y="83"/>
                      <a:pt x="211" y="83"/>
                    </a:cubicBezTo>
                    <a:cubicBezTo>
                      <a:pt x="212" y="103"/>
                      <a:pt x="212" y="103"/>
                      <a:pt x="212" y="103"/>
                    </a:cubicBezTo>
                    <a:cubicBezTo>
                      <a:pt x="212" y="103"/>
                      <a:pt x="212" y="103"/>
                      <a:pt x="212" y="103"/>
                    </a:cubicBezTo>
                    <a:cubicBezTo>
                      <a:pt x="214" y="106"/>
                      <a:pt x="217" y="106"/>
                      <a:pt x="219" y="106"/>
                    </a:cubicBezTo>
                    <a:cubicBezTo>
                      <a:pt x="212" y="116"/>
                      <a:pt x="212" y="116"/>
                      <a:pt x="212" y="116"/>
                    </a:cubicBezTo>
                    <a:cubicBezTo>
                      <a:pt x="210" y="121"/>
                      <a:pt x="210" y="121"/>
                      <a:pt x="210" y="121"/>
                    </a:cubicBezTo>
                    <a:cubicBezTo>
                      <a:pt x="208" y="116"/>
                      <a:pt x="208" y="116"/>
                      <a:pt x="208" y="116"/>
                    </a:cubicBezTo>
                    <a:cubicBezTo>
                      <a:pt x="208" y="116"/>
                      <a:pt x="208" y="116"/>
                      <a:pt x="208" y="116"/>
                    </a:cubicBezTo>
                    <a:cubicBezTo>
                      <a:pt x="203" y="113"/>
                      <a:pt x="198" y="109"/>
                      <a:pt x="193" y="106"/>
                    </a:cubicBezTo>
                    <a:cubicBezTo>
                      <a:pt x="181" y="97"/>
                      <a:pt x="168" y="88"/>
                      <a:pt x="156" y="80"/>
                    </a:cubicBezTo>
                    <a:cubicBezTo>
                      <a:pt x="149" y="75"/>
                      <a:pt x="141" y="70"/>
                      <a:pt x="130" y="72"/>
                    </a:cubicBezTo>
                    <a:cubicBezTo>
                      <a:pt x="113" y="78"/>
                      <a:pt x="113" y="91"/>
                      <a:pt x="113" y="104"/>
                    </a:cubicBezTo>
                    <a:cubicBezTo>
                      <a:pt x="113" y="107"/>
                      <a:pt x="113" y="109"/>
                      <a:pt x="113" y="112"/>
                    </a:cubicBezTo>
                    <a:cubicBezTo>
                      <a:pt x="105" y="108"/>
                      <a:pt x="97" y="104"/>
                      <a:pt x="89" y="100"/>
                    </a:cubicBezTo>
                    <a:cubicBezTo>
                      <a:pt x="76" y="95"/>
                      <a:pt x="64" y="89"/>
                      <a:pt x="53" y="82"/>
                    </a:cubicBezTo>
                    <a:cubicBezTo>
                      <a:pt x="54" y="81"/>
                      <a:pt x="55" y="81"/>
                      <a:pt x="56" y="80"/>
                    </a:cubicBezTo>
                    <a:cubicBezTo>
                      <a:pt x="58" y="78"/>
                      <a:pt x="59" y="76"/>
                      <a:pt x="58" y="72"/>
                    </a:cubicBezTo>
                    <a:cubicBezTo>
                      <a:pt x="58" y="71"/>
                      <a:pt x="58" y="71"/>
                      <a:pt x="58" y="71"/>
                    </a:cubicBezTo>
                    <a:cubicBezTo>
                      <a:pt x="58" y="71"/>
                      <a:pt x="58" y="71"/>
                      <a:pt x="58" y="71"/>
                    </a:cubicBezTo>
                    <a:cubicBezTo>
                      <a:pt x="47" y="66"/>
                      <a:pt x="43" y="55"/>
                      <a:pt x="39" y="46"/>
                    </a:cubicBezTo>
                    <a:cubicBezTo>
                      <a:pt x="38" y="44"/>
                      <a:pt x="38" y="44"/>
                      <a:pt x="38" y="44"/>
                    </a:cubicBezTo>
                    <a:cubicBezTo>
                      <a:pt x="38" y="42"/>
                      <a:pt x="39" y="40"/>
                      <a:pt x="39" y="39"/>
                    </a:cubicBezTo>
                    <a:cubicBezTo>
                      <a:pt x="43" y="26"/>
                      <a:pt x="47" y="15"/>
                      <a:pt x="63" y="15"/>
                    </a:cubicBezTo>
                    <a:cubicBezTo>
                      <a:pt x="72" y="18"/>
                      <a:pt x="72" y="18"/>
                      <a:pt x="72" y="18"/>
                    </a:cubicBezTo>
                    <a:cubicBezTo>
                      <a:pt x="77" y="22"/>
                      <a:pt x="79" y="28"/>
                      <a:pt x="81" y="35"/>
                    </a:cubicBezTo>
                    <a:cubicBezTo>
                      <a:pt x="81" y="38"/>
                      <a:pt x="82" y="41"/>
                      <a:pt x="83" y="44"/>
                    </a:cubicBezTo>
                    <a:cubicBezTo>
                      <a:pt x="83" y="45"/>
                      <a:pt x="82" y="47"/>
                      <a:pt x="82" y="49"/>
                    </a:cubicBezTo>
                    <a:cubicBezTo>
                      <a:pt x="80" y="53"/>
                      <a:pt x="79" y="56"/>
                      <a:pt x="77" y="59"/>
                    </a:cubicBezTo>
                    <a:cubicBezTo>
                      <a:pt x="75" y="62"/>
                      <a:pt x="72" y="65"/>
                      <a:pt x="69" y="68"/>
                    </a:cubicBezTo>
                    <a:cubicBezTo>
                      <a:pt x="67" y="69"/>
                      <a:pt x="66" y="70"/>
                      <a:pt x="64" y="72"/>
                    </a:cubicBezTo>
                    <a:cubicBezTo>
                      <a:pt x="64" y="72"/>
                      <a:pt x="64" y="72"/>
                      <a:pt x="64" y="72"/>
                    </a:cubicBezTo>
                    <a:cubicBezTo>
                      <a:pt x="64" y="73"/>
                      <a:pt x="64" y="73"/>
                      <a:pt x="64" y="73"/>
                    </a:cubicBezTo>
                    <a:cubicBezTo>
                      <a:pt x="64" y="74"/>
                      <a:pt x="64" y="76"/>
                      <a:pt x="64" y="77"/>
                    </a:cubicBezTo>
                    <a:cubicBezTo>
                      <a:pt x="64" y="83"/>
                      <a:pt x="64" y="90"/>
                      <a:pt x="74" y="92"/>
                    </a:cubicBezTo>
                    <a:cubicBezTo>
                      <a:pt x="74" y="92"/>
                      <a:pt x="75" y="92"/>
                      <a:pt x="75" y="92"/>
                    </a:cubicBezTo>
                    <a:cubicBezTo>
                      <a:pt x="76" y="92"/>
                      <a:pt x="77" y="91"/>
                      <a:pt x="78" y="90"/>
                    </a:cubicBezTo>
                    <a:cubicBezTo>
                      <a:pt x="78" y="90"/>
                      <a:pt x="78" y="90"/>
                      <a:pt x="78" y="90"/>
                    </a:cubicBezTo>
                    <a:cubicBezTo>
                      <a:pt x="79" y="90"/>
                      <a:pt x="79" y="90"/>
                      <a:pt x="79" y="90"/>
                    </a:cubicBezTo>
                    <a:cubicBezTo>
                      <a:pt x="79" y="90"/>
                      <a:pt x="79" y="90"/>
                      <a:pt x="79" y="90"/>
                    </a:cubicBezTo>
                    <a:cubicBezTo>
                      <a:pt x="81" y="86"/>
                      <a:pt x="80" y="83"/>
                      <a:pt x="79" y="81"/>
                    </a:cubicBezTo>
                    <a:cubicBezTo>
                      <a:pt x="78" y="80"/>
                      <a:pt x="78" y="79"/>
                      <a:pt x="78" y="78"/>
                    </a:cubicBezTo>
                    <a:cubicBezTo>
                      <a:pt x="101" y="59"/>
                      <a:pt x="103" y="38"/>
                      <a:pt x="86" y="12"/>
                    </a:cubicBezTo>
                    <a:cubicBezTo>
                      <a:pt x="81" y="7"/>
                      <a:pt x="75" y="2"/>
                      <a:pt x="67" y="3"/>
                    </a:cubicBezTo>
                    <a:cubicBezTo>
                      <a:pt x="63" y="0"/>
                      <a:pt x="59" y="1"/>
                      <a:pt x="56" y="2"/>
                    </a:cubicBezTo>
                    <a:cubicBezTo>
                      <a:pt x="44" y="5"/>
                      <a:pt x="35" y="12"/>
                      <a:pt x="29" y="23"/>
                    </a:cubicBezTo>
                    <a:cubicBezTo>
                      <a:pt x="24" y="34"/>
                      <a:pt x="23" y="46"/>
                      <a:pt x="28" y="58"/>
                    </a:cubicBezTo>
                    <a:cubicBezTo>
                      <a:pt x="31" y="66"/>
                      <a:pt x="37" y="71"/>
                      <a:pt x="42" y="76"/>
                    </a:cubicBezTo>
                    <a:cubicBezTo>
                      <a:pt x="43" y="77"/>
                      <a:pt x="44" y="78"/>
                      <a:pt x="45" y="79"/>
                    </a:cubicBezTo>
                    <a:cubicBezTo>
                      <a:pt x="41" y="78"/>
                      <a:pt x="38" y="77"/>
                      <a:pt x="35" y="75"/>
                    </a:cubicBezTo>
                    <a:cubicBezTo>
                      <a:pt x="32" y="73"/>
                      <a:pt x="30" y="72"/>
                      <a:pt x="27" y="71"/>
                    </a:cubicBezTo>
                    <a:cubicBezTo>
                      <a:pt x="18" y="68"/>
                      <a:pt x="11" y="70"/>
                      <a:pt x="6" y="78"/>
                    </a:cubicBezTo>
                    <a:cubicBezTo>
                      <a:pt x="1" y="85"/>
                      <a:pt x="2" y="92"/>
                      <a:pt x="8" y="99"/>
                    </a:cubicBezTo>
                    <a:cubicBezTo>
                      <a:pt x="9" y="101"/>
                      <a:pt x="11" y="102"/>
                      <a:pt x="13" y="103"/>
                    </a:cubicBezTo>
                    <a:cubicBezTo>
                      <a:pt x="11" y="103"/>
                      <a:pt x="8" y="103"/>
                      <a:pt x="5" y="107"/>
                    </a:cubicBezTo>
                    <a:cubicBezTo>
                      <a:pt x="0" y="115"/>
                      <a:pt x="0" y="127"/>
                      <a:pt x="4" y="137"/>
                    </a:cubicBezTo>
                    <a:cubicBezTo>
                      <a:pt x="8" y="147"/>
                      <a:pt x="15" y="155"/>
                      <a:pt x="24" y="158"/>
                    </a:cubicBezTo>
                    <a:cubicBezTo>
                      <a:pt x="24" y="191"/>
                      <a:pt x="24" y="191"/>
                      <a:pt x="24" y="191"/>
                    </a:cubicBezTo>
                    <a:cubicBezTo>
                      <a:pt x="24" y="226"/>
                      <a:pt x="24" y="261"/>
                      <a:pt x="24" y="296"/>
                    </a:cubicBezTo>
                    <a:cubicBezTo>
                      <a:pt x="24" y="297"/>
                      <a:pt x="24" y="298"/>
                      <a:pt x="24" y="300"/>
                    </a:cubicBezTo>
                    <a:cubicBezTo>
                      <a:pt x="24" y="305"/>
                      <a:pt x="23" y="312"/>
                      <a:pt x="28" y="317"/>
                    </a:cubicBezTo>
                    <a:cubicBezTo>
                      <a:pt x="29" y="320"/>
                      <a:pt x="31" y="321"/>
                      <a:pt x="33" y="322"/>
                    </a:cubicBezTo>
                    <a:cubicBezTo>
                      <a:pt x="34" y="322"/>
                      <a:pt x="35" y="322"/>
                      <a:pt x="35" y="323"/>
                    </a:cubicBezTo>
                    <a:cubicBezTo>
                      <a:pt x="38" y="323"/>
                      <a:pt x="38" y="323"/>
                      <a:pt x="38" y="323"/>
                    </a:cubicBezTo>
                    <a:cubicBezTo>
                      <a:pt x="44" y="326"/>
                      <a:pt x="50" y="327"/>
                      <a:pt x="56" y="327"/>
                    </a:cubicBezTo>
                    <a:cubicBezTo>
                      <a:pt x="59" y="327"/>
                      <a:pt x="63" y="327"/>
                      <a:pt x="66" y="327"/>
                    </a:cubicBezTo>
                    <a:cubicBezTo>
                      <a:pt x="71" y="326"/>
                      <a:pt x="76" y="326"/>
                      <a:pt x="81" y="327"/>
                    </a:cubicBezTo>
                    <a:cubicBezTo>
                      <a:pt x="82" y="327"/>
                      <a:pt x="82" y="327"/>
                      <a:pt x="82" y="327"/>
                    </a:cubicBezTo>
                    <a:cubicBezTo>
                      <a:pt x="82" y="327"/>
                      <a:pt x="82" y="327"/>
                      <a:pt x="82" y="327"/>
                    </a:cubicBezTo>
                    <a:cubicBezTo>
                      <a:pt x="89" y="323"/>
                      <a:pt x="94" y="319"/>
                      <a:pt x="98" y="313"/>
                    </a:cubicBezTo>
                    <a:cubicBezTo>
                      <a:pt x="99" y="304"/>
                      <a:pt x="99" y="304"/>
                      <a:pt x="99" y="304"/>
                    </a:cubicBezTo>
                    <a:cubicBezTo>
                      <a:pt x="98" y="274"/>
                      <a:pt x="98" y="274"/>
                      <a:pt x="98" y="274"/>
                    </a:cubicBezTo>
                    <a:cubicBezTo>
                      <a:pt x="98" y="272"/>
                      <a:pt x="98" y="271"/>
                      <a:pt x="98" y="270"/>
                    </a:cubicBezTo>
                    <a:cubicBezTo>
                      <a:pt x="98" y="261"/>
                      <a:pt x="98" y="261"/>
                      <a:pt x="98" y="261"/>
                    </a:cubicBezTo>
                    <a:cubicBezTo>
                      <a:pt x="98" y="253"/>
                      <a:pt x="98" y="246"/>
                      <a:pt x="98" y="238"/>
                    </a:cubicBezTo>
                    <a:cubicBezTo>
                      <a:pt x="98" y="218"/>
                      <a:pt x="98" y="198"/>
                      <a:pt x="99" y="178"/>
                    </a:cubicBezTo>
                    <a:cubicBezTo>
                      <a:pt x="99" y="176"/>
                      <a:pt x="99" y="173"/>
                      <a:pt x="98" y="171"/>
                    </a:cubicBezTo>
                    <a:cubicBezTo>
                      <a:pt x="98" y="165"/>
                      <a:pt x="97" y="159"/>
                      <a:pt x="101" y="154"/>
                    </a:cubicBezTo>
                    <a:cubicBezTo>
                      <a:pt x="101" y="153"/>
                      <a:pt x="101" y="153"/>
                      <a:pt x="101" y="153"/>
                    </a:cubicBezTo>
                    <a:cubicBezTo>
                      <a:pt x="101" y="153"/>
                      <a:pt x="101" y="153"/>
                      <a:pt x="101" y="153"/>
                    </a:cubicBezTo>
                    <a:cubicBezTo>
                      <a:pt x="101" y="152"/>
                      <a:pt x="101" y="152"/>
                      <a:pt x="101" y="152"/>
                    </a:cubicBezTo>
                    <a:cubicBezTo>
                      <a:pt x="102" y="152"/>
                      <a:pt x="102" y="152"/>
                      <a:pt x="102" y="152"/>
                    </a:cubicBezTo>
                    <a:cubicBezTo>
                      <a:pt x="102" y="151"/>
                      <a:pt x="102" y="151"/>
                      <a:pt x="102" y="151"/>
                    </a:cubicBezTo>
                    <a:cubicBezTo>
                      <a:pt x="102" y="148"/>
                      <a:pt x="101" y="146"/>
                      <a:pt x="99" y="144"/>
                    </a:cubicBezTo>
                    <a:cubicBezTo>
                      <a:pt x="97" y="142"/>
                      <a:pt x="93" y="143"/>
                      <a:pt x="90" y="143"/>
                    </a:cubicBezTo>
                    <a:cubicBezTo>
                      <a:pt x="89" y="143"/>
                      <a:pt x="88" y="143"/>
                      <a:pt x="88" y="143"/>
                    </a:cubicBezTo>
                    <a:cubicBezTo>
                      <a:pt x="86" y="143"/>
                      <a:pt x="86" y="143"/>
                      <a:pt x="86" y="143"/>
                    </a:cubicBezTo>
                    <a:cubicBezTo>
                      <a:pt x="86" y="145"/>
                      <a:pt x="86" y="145"/>
                      <a:pt x="86" y="145"/>
                    </a:cubicBezTo>
                    <a:cubicBezTo>
                      <a:pt x="85" y="185"/>
                      <a:pt x="85" y="228"/>
                      <a:pt x="86" y="270"/>
                    </a:cubicBezTo>
                    <a:cubicBezTo>
                      <a:pt x="85" y="276"/>
                      <a:pt x="85" y="282"/>
                      <a:pt x="85" y="288"/>
                    </a:cubicBezTo>
                    <a:cubicBezTo>
                      <a:pt x="85" y="296"/>
                      <a:pt x="86" y="303"/>
                      <a:pt x="82" y="311"/>
                    </a:cubicBezTo>
                    <a:cubicBezTo>
                      <a:pt x="75" y="312"/>
                      <a:pt x="69" y="312"/>
                      <a:pt x="63" y="312"/>
                    </a:cubicBezTo>
                    <a:cubicBezTo>
                      <a:pt x="59" y="312"/>
                      <a:pt x="55" y="312"/>
                      <a:pt x="51" y="313"/>
                    </a:cubicBezTo>
                    <a:cubicBezTo>
                      <a:pt x="43" y="313"/>
                      <a:pt x="39" y="312"/>
                      <a:pt x="37" y="307"/>
                    </a:cubicBezTo>
                    <a:cubicBezTo>
                      <a:pt x="37" y="146"/>
                      <a:pt x="37" y="146"/>
                      <a:pt x="37" y="146"/>
                    </a:cubicBezTo>
                    <a:cubicBezTo>
                      <a:pt x="36" y="146"/>
                      <a:pt x="36" y="146"/>
                      <a:pt x="36" y="146"/>
                    </a:cubicBezTo>
                    <a:cubicBezTo>
                      <a:pt x="33" y="143"/>
                      <a:pt x="29" y="143"/>
                      <a:pt x="26" y="143"/>
                    </a:cubicBezTo>
                    <a:cubicBezTo>
                      <a:pt x="23" y="143"/>
                      <a:pt x="20" y="142"/>
                      <a:pt x="18" y="140"/>
                    </a:cubicBezTo>
                    <a:cubicBezTo>
                      <a:pt x="15" y="135"/>
                      <a:pt x="16" y="129"/>
                      <a:pt x="17" y="123"/>
                    </a:cubicBezTo>
                    <a:cubicBezTo>
                      <a:pt x="18" y="117"/>
                      <a:pt x="19" y="111"/>
                      <a:pt x="16" y="105"/>
                    </a:cubicBezTo>
                    <a:cubicBezTo>
                      <a:pt x="17" y="106"/>
                      <a:pt x="17" y="106"/>
                      <a:pt x="18" y="106"/>
                    </a:cubicBezTo>
                    <a:cubicBezTo>
                      <a:pt x="93" y="141"/>
                      <a:pt x="93" y="141"/>
                      <a:pt x="93" y="141"/>
                    </a:cubicBezTo>
                    <a:cubicBezTo>
                      <a:pt x="94" y="142"/>
                      <a:pt x="95" y="142"/>
                      <a:pt x="97" y="143"/>
                    </a:cubicBezTo>
                    <a:cubicBezTo>
                      <a:pt x="99" y="144"/>
                      <a:pt x="102" y="145"/>
                      <a:pt x="104" y="146"/>
                    </a:cubicBezTo>
                    <a:cubicBezTo>
                      <a:pt x="117" y="154"/>
                      <a:pt x="130" y="155"/>
                      <a:pt x="138" y="150"/>
                    </a:cubicBezTo>
                    <a:cubicBezTo>
                      <a:pt x="146" y="144"/>
                      <a:pt x="150" y="134"/>
                      <a:pt x="148" y="119"/>
                    </a:cubicBezTo>
                    <a:cubicBezTo>
                      <a:pt x="148" y="119"/>
                      <a:pt x="149" y="119"/>
                      <a:pt x="149" y="119"/>
                    </a:cubicBezTo>
                    <a:cubicBezTo>
                      <a:pt x="149" y="118"/>
                      <a:pt x="149" y="118"/>
                      <a:pt x="149" y="118"/>
                    </a:cubicBezTo>
                    <a:cubicBezTo>
                      <a:pt x="151" y="119"/>
                      <a:pt x="153" y="121"/>
                      <a:pt x="155" y="122"/>
                    </a:cubicBezTo>
                    <a:cubicBezTo>
                      <a:pt x="160" y="126"/>
                      <a:pt x="165" y="129"/>
                      <a:pt x="170" y="133"/>
                    </a:cubicBezTo>
                    <a:cubicBezTo>
                      <a:pt x="176" y="136"/>
                      <a:pt x="181" y="141"/>
                      <a:pt x="186" y="145"/>
                    </a:cubicBezTo>
                    <a:cubicBezTo>
                      <a:pt x="196" y="152"/>
                      <a:pt x="206" y="160"/>
                      <a:pt x="219" y="164"/>
                    </a:cubicBezTo>
                    <a:cubicBezTo>
                      <a:pt x="228" y="165"/>
                      <a:pt x="228" y="165"/>
                      <a:pt x="228" y="165"/>
                    </a:cubicBezTo>
                    <a:cubicBezTo>
                      <a:pt x="229" y="165"/>
                      <a:pt x="229" y="165"/>
                      <a:pt x="229" y="165"/>
                    </a:cubicBezTo>
                    <a:cubicBezTo>
                      <a:pt x="237" y="162"/>
                      <a:pt x="242" y="156"/>
                      <a:pt x="246" y="147"/>
                    </a:cubicBezTo>
                    <a:cubicBezTo>
                      <a:pt x="252" y="149"/>
                      <a:pt x="252" y="149"/>
                      <a:pt x="252" y="149"/>
                    </a:cubicBezTo>
                    <a:cubicBezTo>
                      <a:pt x="304" y="180"/>
                      <a:pt x="304" y="180"/>
                      <a:pt x="304" y="180"/>
                    </a:cubicBezTo>
                    <a:cubicBezTo>
                      <a:pt x="307" y="182"/>
                      <a:pt x="307" y="182"/>
                      <a:pt x="307" y="182"/>
                    </a:cubicBezTo>
                    <a:cubicBezTo>
                      <a:pt x="309" y="183"/>
                      <a:pt x="309" y="183"/>
                      <a:pt x="309" y="183"/>
                    </a:cubicBezTo>
                    <a:cubicBezTo>
                      <a:pt x="304" y="183"/>
                      <a:pt x="301" y="183"/>
                      <a:pt x="299" y="185"/>
                    </a:cubicBezTo>
                    <a:cubicBezTo>
                      <a:pt x="297" y="188"/>
                      <a:pt x="297" y="191"/>
                      <a:pt x="297" y="195"/>
                    </a:cubicBezTo>
                    <a:cubicBezTo>
                      <a:pt x="297" y="196"/>
                      <a:pt x="297" y="196"/>
                      <a:pt x="297" y="196"/>
                    </a:cubicBezTo>
                    <a:cubicBezTo>
                      <a:pt x="297" y="205"/>
                      <a:pt x="297" y="214"/>
                      <a:pt x="297" y="223"/>
                    </a:cubicBezTo>
                    <a:cubicBezTo>
                      <a:pt x="297" y="241"/>
                      <a:pt x="297" y="260"/>
                      <a:pt x="297" y="278"/>
                    </a:cubicBezTo>
                    <a:cubicBezTo>
                      <a:pt x="296" y="303"/>
                      <a:pt x="298" y="315"/>
                      <a:pt x="304" y="321"/>
                    </a:cubicBezTo>
                    <a:cubicBezTo>
                      <a:pt x="309" y="326"/>
                      <a:pt x="316" y="327"/>
                      <a:pt x="327" y="327"/>
                    </a:cubicBezTo>
                    <a:cubicBezTo>
                      <a:pt x="329" y="327"/>
                      <a:pt x="332" y="327"/>
                      <a:pt x="336" y="327"/>
                    </a:cubicBezTo>
                    <a:cubicBezTo>
                      <a:pt x="339" y="327"/>
                      <a:pt x="343" y="327"/>
                      <a:pt x="348" y="327"/>
                    </a:cubicBezTo>
                    <a:cubicBezTo>
                      <a:pt x="348" y="327"/>
                      <a:pt x="348" y="327"/>
                      <a:pt x="348" y="327"/>
                    </a:cubicBezTo>
                    <a:cubicBezTo>
                      <a:pt x="363" y="327"/>
                      <a:pt x="372" y="317"/>
                      <a:pt x="373" y="301"/>
                    </a:cubicBezTo>
                    <a:cubicBezTo>
                      <a:pt x="373" y="287"/>
                      <a:pt x="373" y="273"/>
                      <a:pt x="373" y="260"/>
                    </a:cubicBezTo>
                    <a:cubicBezTo>
                      <a:pt x="373" y="254"/>
                      <a:pt x="373" y="248"/>
                      <a:pt x="373" y="241"/>
                    </a:cubicBezTo>
                    <a:cubicBezTo>
                      <a:pt x="373" y="241"/>
                      <a:pt x="373" y="241"/>
                      <a:pt x="373" y="241"/>
                    </a:cubicBezTo>
                    <a:cubicBezTo>
                      <a:pt x="373" y="237"/>
                      <a:pt x="373" y="232"/>
                      <a:pt x="366" y="229"/>
                    </a:cubicBezTo>
                    <a:cubicBezTo>
                      <a:pt x="368" y="229"/>
                      <a:pt x="370" y="229"/>
                      <a:pt x="373" y="229"/>
                    </a:cubicBezTo>
                    <a:cubicBezTo>
                      <a:pt x="378" y="229"/>
                      <a:pt x="383" y="229"/>
                      <a:pt x="388" y="229"/>
                    </a:cubicBezTo>
                    <a:cubicBezTo>
                      <a:pt x="393" y="229"/>
                      <a:pt x="398" y="229"/>
                      <a:pt x="403" y="229"/>
                    </a:cubicBezTo>
                    <a:cubicBezTo>
                      <a:pt x="404" y="229"/>
                      <a:pt x="404" y="229"/>
                      <a:pt x="404" y="229"/>
                    </a:cubicBezTo>
                    <a:cubicBezTo>
                      <a:pt x="404" y="227"/>
                      <a:pt x="404" y="227"/>
                      <a:pt x="404" y="227"/>
                    </a:cubicBezTo>
                    <a:cubicBezTo>
                      <a:pt x="404" y="216"/>
                      <a:pt x="401" y="206"/>
                      <a:pt x="398" y="196"/>
                    </a:cubicBezTo>
                    <a:close/>
                    <a:moveTo>
                      <a:pt x="355" y="208"/>
                    </a:moveTo>
                    <a:cubicBezTo>
                      <a:pt x="357" y="205"/>
                      <a:pt x="359" y="203"/>
                      <a:pt x="358" y="197"/>
                    </a:cubicBezTo>
                    <a:cubicBezTo>
                      <a:pt x="358" y="197"/>
                      <a:pt x="358" y="197"/>
                      <a:pt x="358" y="197"/>
                    </a:cubicBezTo>
                    <a:cubicBezTo>
                      <a:pt x="251" y="133"/>
                      <a:pt x="251" y="133"/>
                      <a:pt x="251" y="133"/>
                    </a:cubicBezTo>
                    <a:cubicBezTo>
                      <a:pt x="251" y="133"/>
                      <a:pt x="250" y="132"/>
                      <a:pt x="250" y="132"/>
                    </a:cubicBezTo>
                    <a:cubicBezTo>
                      <a:pt x="248" y="130"/>
                      <a:pt x="247" y="128"/>
                      <a:pt x="244" y="128"/>
                    </a:cubicBezTo>
                    <a:cubicBezTo>
                      <a:pt x="241" y="127"/>
                      <a:pt x="237" y="125"/>
                      <a:pt x="233" y="130"/>
                    </a:cubicBezTo>
                    <a:cubicBezTo>
                      <a:pt x="232" y="131"/>
                      <a:pt x="232" y="131"/>
                      <a:pt x="232" y="131"/>
                    </a:cubicBezTo>
                    <a:cubicBezTo>
                      <a:pt x="232" y="144"/>
                      <a:pt x="232" y="144"/>
                      <a:pt x="232" y="144"/>
                    </a:cubicBezTo>
                    <a:cubicBezTo>
                      <a:pt x="224" y="152"/>
                      <a:pt x="224" y="152"/>
                      <a:pt x="224" y="152"/>
                    </a:cubicBezTo>
                    <a:cubicBezTo>
                      <a:pt x="220" y="152"/>
                      <a:pt x="216" y="149"/>
                      <a:pt x="212" y="146"/>
                    </a:cubicBezTo>
                    <a:cubicBezTo>
                      <a:pt x="212" y="146"/>
                      <a:pt x="211" y="145"/>
                      <a:pt x="210" y="144"/>
                    </a:cubicBezTo>
                    <a:cubicBezTo>
                      <a:pt x="202" y="139"/>
                      <a:pt x="194" y="133"/>
                      <a:pt x="186" y="127"/>
                    </a:cubicBezTo>
                    <a:cubicBezTo>
                      <a:pt x="175" y="119"/>
                      <a:pt x="164" y="111"/>
                      <a:pt x="153" y="103"/>
                    </a:cubicBezTo>
                    <a:cubicBezTo>
                      <a:pt x="152" y="103"/>
                      <a:pt x="152" y="102"/>
                      <a:pt x="151" y="102"/>
                    </a:cubicBezTo>
                    <a:cubicBezTo>
                      <a:pt x="148" y="99"/>
                      <a:pt x="144" y="96"/>
                      <a:pt x="138" y="98"/>
                    </a:cubicBezTo>
                    <a:cubicBezTo>
                      <a:pt x="137" y="98"/>
                      <a:pt x="137" y="98"/>
                      <a:pt x="137" y="98"/>
                    </a:cubicBezTo>
                    <a:cubicBezTo>
                      <a:pt x="137" y="98"/>
                      <a:pt x="137" y="98"/>
                      <a:pt x="137" y="98"/>
                    </a:cubicBezTo>
                    <a:cubicBezTo>
                      <a:pt x="133" y="104"/>
                      <a:pt x="134" y="110"/>
                      <a:pt x="134" y="117"/>
                    </a:cubicBezTo>
                    <a:cubicBezTo>
                      <a:pt x="135" y="126"/>
                      <a:pt x="136" y="135"/>
                      <a:pt x="125" y="141"/>
                    </a:cubicBezTo>
                    <a:cubicBezTo>
                      <a:pt x="16" y="88"/>
                      <a:pt x="16" y="88"/>
                      <a:pt x="16" y="88"/>
                    </a:cubicBezTo>
                    <a:cubicBezTo>
                      <a:pt x="20" y="82"/>
                      <a:pt x="23" y="84"/>
                      <a:pt x="27" y="86"/>
                    </a:cubicBezTo>
                    <a:cubicBezTo>
                      <a:pt x="28" y="87"/>
                      <a:pt x="29" y="87"/>
                      <a:pt x="30" y="88"/>
                    </a:cubicBezTo>
                    <a:cubicBezTo>
                      <a:pt x="41" y="93"/>
                      <a:pt x="53" y="99"/>
                      <a:pt x="65" y="104"/>
                    </a:cubicBezTo>
                    <a:cubicBezTo>
                      <a:pt x="79" y="111"/>
                      <a:pt x="93" y="118"/>
                      <a:pt x="108" y="125"/>
                    </a:cubicBezTo>
                    <a:cubicBezTo>
                      <a:pt x="109" y="125"/>
                      <a:pt x="109" y="126"/>
                      <a:pt x="110" y="126"/>
                    </a:cubicBezTo>
                    <a:cubicBezTo>
                      <a:pt x="114" y="128"/>
                      <a:pt x="118" y="130"/>
                      <a:pt x="124" y="129"/>
                    </a:cubicBezTo>
                    <a:cubicBezTo>
                      <a:pt x="125" y="128"/>
                      <a:pt x="125" y="128"/>
                      <a:pt x="125" y="128"/>
                    </a:cubicBezTo>
                    <a:cubicBezTo>
                      <a:pt x="125" y="128"/>
                      <a:pt x="125" y="128"/>
                      <a:pt x="125" y="128"/>
                    </a:cubicBezTo>
                    <a:cubicBezTo>
                      <a:pt x="128" y="121"/>
                      <a:pt x="128" y="114"/>
                      <a:pt x="127" y="107"/>
                    </a:cubicBezTo>
                    <a:cubicBezTo>
                      <a:pt x="127" y="101"/>
                      <a:pt x="127" y="95"/>
                      <a:pt x="129" y="89"/>
                    </a:cubicBezTo>
                    <a:cubicBezTo>
                      <a:pt x="135" y="83"/>
                      <a:pt x="140" y="85"/>
                      <a:pt x="146" y="90"/>
                    </a:cubicBezTo>
                    <a:cubicBezTo>
                      <a:pt x="164" y="103"/>
                      <a:pt x="183" y="117"/>
                      <a:pt x="205" y="133"/>
                    </a:cubicBezTo>
                    <a:cubicBezTo>
                      <a:pt x="206" y="133"/>
                      <a:pt x="207" y="134"/>
                      <a:pt x="208" y="135"/>
                    </a:cubicBezTo>
                    <a:cubicBezTo>
                      <a:pt x="211" y="137"/>
                      <a:pt x="214" y="140"/>
                      <a:pt x="220" y="140"/>
                    </a:cubicBezTo>
                    <a:cubicBezTo>
                      <a:pt x="221" y="140"/>
                      <a:pt x="221" y="140"/>
                      <a:pt x="221" y="140"/>
                    </a:cubicBezTo>
                    <a:cubicBezTo>
                      <a:pt x="221" y="139"/>
                      <a:pt x="221" y="139"/>
                      <a:pt x="221" y="139"/>
                    </a:cubicBezTo>
                    <a:cubicBezTo>
                      <a:pt x="224" y="137"/>
                      <a:pt x="225" y="132"/>
                      <a:pt x="225" y="128"/>
                    </a:cubicBezTo>
                    <a:cubicBezTo>
                      <a:pt x="225" y="122"/>
                      <a:pt x="226" y="117"/>
                      <a:pt x="234" y="116"/>
                    </a:cubicBezTo>
                    <a:cubicBezTo>
                      <a:pt x="239" y="116"/>
                      <a:pt x="242" y="119"/>
                      <a:pt x="247" y="122"/>
                    </a:cubicBezTo>
                    <a:cubicBezTo>
                      <a:pt x="250" y="124"/>
                      <a:pt x="254" y="127"/>
                      <a:pt x="258" y="128"/>
                    </a:cubicBezTo>
                    <a:cubicBezTo>
                      <a:pt x="365" y="193"/>
                      <a:pt x="365" y="193"/>
                      <a:pt x="365" y="193"/>
                    </a:cubicBezTo>
                    <a:cubicBezTo>
                      <a:pt x="365" y="193"/>
                      <a:pt x="365" y="193"/>
                      <a:pt x="365" y="193"/>
                    </a:cubicBezTo>
                    <a:cubicBezTo>
                      <a:pt x="371" y="191"/>
                      <a:pt x="372" y="187"/>
                      <a:pt x="373" y="184"/>
                    </a:cubicBezTo>
                    <a:cubicBezTo>
                      <a:pt x="374" y="182"/>
                      <a:pt x="374" y="180"/>
                      <a:pt x="376" y="179"/>
                    </a:cubicBezTo>
                    <a:cubicBezTo>
                      <a:pt x="381" y="186"/>
                      <a:pt x="383" y="193"/>
                      <a:pt x="385" y="202"/>
                    </a:cubicBezTo>
                    <a:cubicBezTo>
                      <a:pt x="386" y="206"/>
                      <a:pt x="387" y="210"/>
                      <a:pt x="389" y="214"/>
                    </a:cubicBezTo>
                    <a:cubicBezTo>
                      <a:pt x="387" y="215"/>
                      <a:pt x="385" y="215"/>
                      <a:pt x="384" y="215"/>
                    </a:cubicBezTo>
                    <a:cubicBezTo>
                      <a:pt x="373" y="215"/>
                      <a:pt x="363" y="216"/>
                      <a:pt x="353" y="214"/>
                    </a:cubicBezTo>
                    <a:cubicBezTo>
                      <a:pt x="352" y="211"/>
                      <a:pt x="353" y="210"/>
                      <a:pt x="355" y="208"/>
                    </a:cubicBezTo>
                    <a:close/>
                    <a:moveTo>
                      <a:pt x="360" y="229"/>
                    </a:moveTo>
                    <a:cubicBezTo>
                      <a:pt x="358" y="244"/>
                      <a:pt x="358" y="259"/>
                      <a:pt x="358" y="273"/>
                    </a:cubicBezTo>
                    <a:cubicBezTo>
                      <a:pt x="358" y="285"/>
                      <a:pt x="359" y="298"/>
                      <a:pt x="357" y="310"/>
                    </a:cubicBezTo>
                    <a:cubicBezTo>
                      <a:pt x="341" y="313"/>
                      <a:pt x="327" y="313"/>
                      <a:pt x="311" y="310"/>
                    </a:cubicBezTo>
                    <a:cubicBezTo>
                      <a:pt x="311" y="184"/>
                      <a:pt x="311" y="184"/>
                      <a:pt x="311" y="184"/>
                    </a:cubicBezTo>
                    <a:cubicBezTo>
                      <a:pt x="340" y="203"/>
                      <a:pt x="340" y="203"/>
                      <a:pt x="340" y="203"/>
                    </a:cubicBezTo>
                    <a:cubicBezTo>
                      <a:pt x="339" y="211"/>
                      <a:pt x="338" y="218"/>
                      <a:pt x="342" y="223"/>
                    </a:cubicBezTo>
                    <a:cubicBezTo>
                      <a:pt x="345" y="226"/>
                      <a:pt x="349" y="228"/>
                      <a:pt x="354" y="229"/>
                    </a:cubicBezTo>
                    <a:cubicBezTo>
                      <a:pt x="356" y="229"/>
                      <a:pt x="358" y="229"/>
                      <a:pt x="360"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11"/>
              <p:cNvSpPr>
                <a:spLocks/>
              </p:cNvSpPr>
              <p:nvPr/>
            </p:nvSpPr>
            <p:spPr bwMode="auto">
              <a:xfrm>
                <a:off x="13427075" y="4300538"/>
                <a:ext cx="284163" cy="668337"/>
              </a:xfrm>
              <a:custGeom>
                <a:avLst/>
                <a:gdLst>
                  <a:gd name="T0" fmla="*/ 64 w 75"/>
                  <a:gd name="T1" fmla="*/ 2 h 177"/>
                  <a:gd name="T2" fmla="*/ 63 w 75"/>
                  <a:gd name="T3" fmla="*/ 2 h 177"/>
                  <a:gd name="T4" fmla="*/ 63 w 75"/>
                  <a:gd name="T5" fmla="*/ 2 h 177"/>
                  <a:gd name="T6" fmla="*/ 61 w 75"/>
                  <a:gd name="T7" fmla="*/ 15 h 177"/>
                  <a:gd name="T8" fmla="*/ 61 w 75"/>
                  <a:gd name="T9" fmla="*/ 19 h 177"/>
                  <a:gd name="T10" fmla="*/ 61 w 75"/>
                  <a:gd name="T11" fmla="*/ 140 h 177"/>
                  <a:gd name="T12" fmla="*/ 53 w 75"/>
                  <a:gd name="T13" fmla="*/ 161 h 177"/>
                  <a:gd name="T14" fmla="*/ 50 w 75"/>
                  <a:gd name="T15" fmla="*/ 161 h 177"/>
                  <a:gd name="T16" fmla="*/ 41 w 75"/>
                  <a:gd name="T17" fmla="*/ 161 h 177"/>
                  <a:gd name="T18" fmla="*/ 17 w 75"/>
                  <a:gd name="T19" fmla="*/ 158 h 177"/>
                  <a:gd name="T20" fmla="*/ 13 w 75"/>
                  <a:gd name="T21" fmla="*/ 134 h 177"/>
                  <a:gd name="T22" fmla="*/ 13 w 75"/>
                  <a:gd name="T23" fmla="*/ 108 h 177"/>
                  <a:gd name="T24" fmla="*/ 13 w 75"/>
                  <a:gd name="T25" fmla="*/ 18 h 177"/>
                  <a:gd name="T26" fmla="*/ 13 w 75"/>
                  <a:gd name="T27" fmla="*/ 15 h 177"/>
                  <a:gd name="T28" fmla="*/ 6 w 75"/>
                  <a:gd name="T29" fmla="*/ 2 h 177"/>
                  <a:gd name="T30" fmla="*/ 5 w 75"/>
                  <a:gd name="T31" fmla="*/ 2 h 177"/>
                  <a:gd name="T32" fmla="*/ 5 w 75"/>
                  <a:gd name="T33" fmla="*/ 2 h 177"/>
                  <a:gd name="T34" fmla="*/ 0 w 75"/>
                  <a:gd name="T35" fmla="*/ 13 h 177"/>
                  <a:gd name="T36" fmla="*/ 0 w 75"/>
                  <a:gd name="T37" fmla="*/ 15 h 177"/>
                  <a:gd name="T38" fmla="*/ 0 w 75"/>
                  <a:gd name="T39" fmla="*/ 77 h 177"/>
                  <a:gd name="T40" fmla="*/ 0 w 75"/>
                  <a:gd name="T41" fmla="*/ 147 h 177"/>
                  <a:gd name="T42" fmla="*/ 4 w 75"/>
                  <a:gd name="T43" fmla="*/ 166 h 177"/>
                  <a:gd name="T44" fmla="*/ 5 w 75"/>
                  <a:gd name="T45" fmla="*/ 166 h 177"/>
                  <a:gd name="T46" fmla="*/ 5 w 75"/>
                  <a:gd name="T47" fmla="*/ 166 h 177"/>
                  <a:gd name="T48" fmla="*/ 37 w 75"/>
                  <a:gd name="T49" fmla="*/ 177 h 177"/>
                  <a:gd name="T50" fmla="*/ 71 w 75"/>
                  <a:gd name="T51" fmla="*/ 163 h 177"/>
                  <a:gd name="T52" fmla="*/ 71 w 75"/>
                  <a:gd name="T53" fmla="*/ 162 h 177"/>
                  <a:gd name="T54" fmla="*/ 73 w 75"/>
                  <a:gd name="T55" fmla="*/ 159 h 177"/>
                  <a:gd name="T56" fmla="*/ 74 w 75"/>
                  <a:gd name="T57" fmla="*/ 152 h 177"/>
                  <a:gd name="T58" fmla="*/ 75 w 75"/>
                  <a:gd name="T59" fmla="*/ 52 h 177"/>
                  <a:gd name="T60" fmla="*/ 75 w 75"/>
                  <a:gd name="T61" fmla="*/ 10 h 177"/>
                  <a:gd name="T62" fmla="*/ 72 w 75"/>
                  <a:gd name="T63" fmla="*/ 2 h 177"/>
                  <a:gd name="T64" fmla="*/ 64 w 75"/>
                  <a:gd name="T65" fmla="*/ 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77">
                    <a:moveTo>
                      <a:pt x="64" y="2"/>
                    </a:moveTo>
                    <a:cubicBezTo>
                      <a:pt x="63" y="2"/>
                      <a:pt x="63" y="2"/>
                      <a:pt x="63" y="2"/>
                    </a:cubicBezTo>
                    <a:cubicBezTo>
                      <a:pt x="63" y="2"/>
                      <a:pt x="63" y="2"/>
                      <a:pt x="63" y="2"/>
                    </a:cubicBezTo>
                    <a:cubicBezTo>
                      <a:pt x="61" y="6"/>
                      <a:pt x="61" y="11"/>
                      <a:pt x="61" y="15"/>
                    </a:cubicBezTo>
                    <a:cubicBezTo>
                      <a:pt x="61" y="17"/>
                      <a:pt x="61" y="18"/>
                      <a:pt x="61" y="19"/>
                    </a:cubicBezTo>
                    <a:cubicBezTo>
                      <a:pt x="61" y="57"/>
                      <a:pt x="61" y="97"/>
                      <a:pt x="61" y="140"/>
                    </a:cubicBezTo>
                    <a:cubicBezTo>
                      <a:pt x="61" y="148"/>
                      <a:pt x="61" y="155"/>
                      <a:pt x="53" y="161"/>
                    </a:cubicBezTo>
                    <a:cubicBezTo>
                      <a:pt x="52" y="161"/>
                      <a:pt x="51" y="161"/>
                      <a:pt x="50" y="161"/>
                    </a:cubicBezTo>
                    <a:cubicBezTo>
                      <a:pt x="47" y="161"/>
                      <a:pt x="44" y="161"/>
                      <a:pt x="41" y="161"/>
                    </a:cubicBezTo>
                    <a:cubicBezTo>
                      <a:pt x="27" y="162"/>
                      <a:pt x="21" y="161"/>
                      <a:pt x="17" y="158"/>
                    </a:cubicBezTo>
                    <a:cubicBezTo>
                      <a:pt x="14" y="154"/>
                      <a:pt x="13" y="148"/>
                      <a:pt x="13" y="134"/>
                    </a:cubicBezTo>
                    <a:cubicBezTo>
                      <a:pt x="13" y="108"/>
                      <a:pt x="13" y="108"/>
                      <a:pt x="13" y="108"/>
                    </a:cubicBezTo>
                    <a:cubicBezTo>
                      <a:pt x="13" y="78"/>
                      <a:pt x="13" y="48"/>
                      <a:pt x="13" y="18"/>
                    </a:cubicBezTo>
                    <a:cubicBezTo>
                      <a:pt x="13" y="17"/>
                      <a:pt x="13" y="16"/>
                      <a:pt x="13" y="15"/>
                    </a:cubicBezTo>
                    <a:cubicBezTo>
                      <a:pt x="14" y="10"/>
                      <a:pt x="14" y="4"/>
                      <a:pt x="6" y="2"/>
                    </a:cubicBezTo>
                    <a:cubicBezTo>
                      <a:pt x="5" y="2"/>
                      <a:pt x="5" y="2"/>
                      <a:pt x="5" y="2"/>
                    </a:cubicBezTo>
                    <a:cubicBezTo>
                      <a:pt x="5" y="2"/>
                      <a:pt x="5" y="2"/>
                      <a:pt x="5" y="2"/>
                    </a:cubicBezTo>
                    <a:cubicBezTo>
                      <a:pt x="0" y="5"/>
                      <a:pt x="0" y="10"/>
                      <a:pt x="0" y="13"/>
                    </a:cubicBezTo>
                    <a:cubicBezTo>
                      <a:pt x="0" y="14"/>
                      <a:pt x="0" y="14"/>
                      <a:pt x="0" y="15"/>
                    </a:cubicBezTo>
                    <a:cubicBezTo>
                      <a:pt x="0" y="35"/>
                      <a:pt x="0" y="56"/>
                      <a:pt x="0" y="77"/>
                    </a:cubicBezTo>
                    <a:cubicBezTo>
                      <a:pt x="0" y="101"/>
                      <a:pt x="0" y="124"/>
                      <a:pt x="0" y="147"/>
                    </a:cubicBezTo>
                    <a:cubicBezTo>
                      <a:pt x="0" y="154"/>
                      <a:pt x="2" y="160"/>
                      <a:pt x="4" y="166"/>
                    </a:cubicBezTo>
                    <a:cubicBezTo>
                      <a:pt x="5" y="166"/>
                      <a:pt x="5" y="166"/>
                      <a:pt x="5" y="166"/>
                    </a:cubicBezTo>
                    <a:cubicBezTo>
                      <a:pt x="5" y="166"/>
                      <a:pt x="5" y="166"/>
                      <a:pt x="5" y="166"/>
                    </a:cubicBezTo>
                    <a:cubicBezTo>
                      <a:pt x="15" y="173"/>
                      <a:pt x="26" y="177"/>
                      <a:pt x="37" y="177"/>
                    </a:cubicBezTo>
                    <a:cubicBezTo>
                      <a:pt x="50" y="177"/>
                      <a:pt x="62" y="172"/>
                      <a:pt x="71" y="163"/>
                    </a:cubicBezTo>
                    <a:cubicBezTo>
                      <a:pt x="71" y="162"/>
                      <a:pt x="71" y="162"/>
                      <a:pt x="71" y="162"/>
                    </a:cubicBezTo>
                    <a:cubicBezTo>
                      <a:pt x="72" y="161"/>
                      <a:pt x="72" y="160"/>
                      <a:pt x="73" y="159"/>
                    </a:cubicBezTo>
                    <a:cubicBezTo>
                      <a:pt x="73" y="157"/>
                      <a:pt x="74" y="155"/>
                      <a:pt x="74" y="152"/>
                    </a:cubicBezTo>
                    <a:cubicBezTo>
                      <a:pt x="75" y="119"/>
                      <a:pt x="75" y="85"/>
                      <a:pt x="75" y="52"/>
                    </a:cubicBezTo>
                    <a:cubicBezTo>
                      <a:pt x="75" y="10"/>
                      <a:pt x="75" y="10"/>
                      <a:pt x="75" y="10"/>
                    </a:cubicBezTo>
                    <a:cubicBezTo>
                      <a:pt x="75" y="7"/>
                      <a:pt x="74" y="4"/>
                      <a:pt x="72" y="2"/>
                    </a:cubicBezTo>
                    <a:cubicBezTo>
                      <a:pt x="70" y="1"/>
                      <a:pt x="67" y="0"/>
                      <a:pt x="6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12"/>
              <p:cNvSpPr>
                <a:spLocks/>
              </p:cNvSpPr>
              <p:nvPr/>
            </p:nvSpPr>
            <p:spPr bwMode="auto">
              <a:xfrm>
                <a:off x="13423900" y="3821113"/>
                <a:ext cx="287338" cy="301625"/>
              </a:xfrm>
              <a:custGeom>
                <a:avLst/>
                <a:gdLst>
                  <a:gd name="T0" fmla="*/ 63 w 76"/>
                  <a:gd name="T1" fmla="*/ 3 h 80"/>
                  <a:gd name="T2" fmla="*/ 62 w 76"/>
                  <a:gd name="T3" fmla="*/ 3 h 80"/>
                  <a:gd name="T4" fmla="*/ 31 w 76"/>
                  <a:gd name="T5" fmla="*/ 0 h 80"/>
                  <a:gd name="T6" fmla="*/ 29 w 76"/>
                  <a:gd name="T7" fmla="*/ 0 h 80"/>
                  <a:gd name="T8" fmla="*/ 8 w 76"/>
                  <a:gd name="T9" fmla="*/ 8 h 80"/>
                  <a:gd name="T10" fmla="*/ 2 w 76"/>
                  <a:gd name="T11" fmla="*/ 45 h 80"/>
                  <a:gd name="T12" fmla="*/ 2 w 76"/>
                  <a:gd name="T13" fmla="*/ 46 h 80"/>
                  <a:gd name="T14" fmla="*/ 3 w 76"/>
                  <a:gd name="T15" fmla="*/ 46 h 80"/>
                  <a:gd name="T16" fmla="*/ 4 w 76"/>
                  <a:gd name="T17" fmla="*/ 46 h 80"/>
                  <a:gd name="T18" fmla="*/ 14 w 76"/>
                  <a:gd name="T19" fmla="*/ 43 h 80"/>
                  <a:gd name="T20" fmla="*/ 14 w 76"/>
                  <a:gd name="T21" fmla="*/ 42 h 80"/>
                  <a:gd name="T22" fmla="*/ 14 w 76"/>
                  <a:gd name="T23" fmla="*/ 40 h 80"/>
                  <a:gd name="T24" fmla="*/ 14 w 76"/>
                  <a:gd name="T25" fmla="*/ 34 h 80"/>
                  <a:gd name="T26" fmla="*/ 35 w 76"/>
                  <a:gd name="T27" fmla="*/ 15 h 80"/>
                  <a:gd name="T28" fmla="*/ 42 w 76"/>
                  <a:gd name="T29" fmla="*/ 15 h 80"/>
                  <a:gd name="T30" fmla="*/ 45 w 76"/>
                  <a:gd name="T31" fmla="*/ 14 h 80"/>
                  <a:gd name="T32" fmla="*/ 58 w 76"/>
                  <a:gd name="T33" fmla="*/ 18 h 80"/>
                  <a:gd name="T34" fmla="*/ 62 w 76"/>
                  <a:gd name="T35" fmla="*/ 31 h 80"/>
                  <a:gd name="T36" fmla="*/ 62 w 76"/>
                  <a:gd name="T37" fmla="*/ 68 h 80"/>
                  <a:gd name="T38" fmla="*/ 62 w 76"/>
                  <a:gd name="T39" fmla="*/ 70 h 80"/>
                  <a:gd name="T40" fmla="*/ 65 w 76"/>
                  <a:gd name="T41" fmla="*/ 78 h 80"/>
                  <a:gd name="T42" fmla="*/ 69 w 76"/>
                  <a:gd name="T43" fmla="*/ 80 h 80"/>
                  <a:gd name="T44" fmla="*/ 74 w 76"/>
                  <a:gd name="T45" fmla="*/ 79 h 80"/>
                  <a:gd name="T46" fmla="*/ 76 w 76"/>
                  <a:gd name="T47" fmla="*/ 79 h 80"/>
                  <a:gd name="T48" fmla="*/ 76 w 76"/>
                  <a:gd name="T49" fmla="*/ 77 h 80"/>
                  <a:gd name="T50" fmla="*/ 75 w 76"/>
                  <a:gd name="T51" fmla="*/ 64 h 80"/>
                  <a:gd name="T52" fmla="*/ 76 w 76"/>
                  <a:gd name="T53" fmla="*/ 34 h 80"/>
                  <a:gd name="T54" fmla="*/ 63 w 76"/>
                  <a:gd name="T55"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80">
                    <a:moveTo>
                      <a:pt x="63" y="3"/>
                    </a:moveTo>
                    <a:cubicBezTo>
                      <a:pt x="62" y="3"/>
                      <a:pt x="62" y="3"/>
                      <a:pt x="62" y="3"/>
                    </a:cubicBezTo>
                    <a:cubicBezTo>
                      <a:pt x="52" y="0"/>
                      <a:pt x="41" y="0"/>
                      <a:pt x="31" y="0"/>
                    </a:cubicBezTo>
                    <a:cubicBezTo>
                      <a:pt x="29" y="0"/>
                      <a:pt x="29" y="0"/>
                      <a:pt x="29" y="0"/>
                    </a:cubicBezTo>
                    <a:cubicBezTo>
                      <a:pt x="19" y="1"/>
                      <a:pt x="12" y="3"/>
                      <a:pt x="8" y="8"/>
                    </a:cubicBezTo>
                    <a:cubicBezTo>
                      <a:pt x="2" y="15"/>
                      <a:pt x="0" y="27"/>
                      <a:pt x="2" y="45"/>
                    </a:cubicBezTo>
                    <a:cubicBezTo>
                      <a:pt x="2" y="46"/>
                      <a:pt x="2" y="46"/>
                      <a:pt x="2" y="46"/>
                    </a:cubicBezTo>
                    <a:cubicBezTo>
                      <a:pt x="3" y="46"/>
                      <a:pt x="3" y="46"/>
                      <a:pt x="3" y="46"/>
                    </a:cubicBezTo>
                    <a:cubicBezTo>
                      <a:pt x="4" y="46"/>
                      <a:pt x="4" y="46"/>
                      <a:pt x="4" y="46"/>
                    </a:cubicBezTo>
                    <a:cubicBezTo>
                      <a:pt x="7" y="47"/>
                      <a:pt x="10" y="47"/>
                      <a:pt x="14" y="43"/>
                    </a:cubicBezTo>
                    <a:cubicBezTo>
                      <a:pt x="14" y="42"/>
                      <a:pt x="14" y="42"/>
                      <a:pt x="14" y="42"/>
                    </a:cubicBezTo>
                    <a:cubicBezTo>
                      <a:pt x="14" y="40"/>
                      <a:pt x="14" y="40"/>
                      <a:pt x="14" y="40"/>
                    </a:cubicBezTo>
                    <a:cubicBezTo>
                      <a:pt x="14" y="39"/>
                      <a:pt x="14" y="36"/>
                      <a:pt x="14" y="34"/>
                    </a:cubicBezTo>
                    <a:cubicBezTo>
                      <a:pt x="15" y="17"/>
                      <a:pt x="17" y="15"/>
                      <a:pt x="35" y="15"/>
                    </a:cubicBezTo>
                    <a:cubicBezTo>
                      <a:pt x="37" y="15"/>
                      <a:pt x="39" y="15"/>
                      <a:pt x="42" y="15"/>
                    </a:cubicBezTo>
                    <a:cubicBezTo>
                      <a:pt x="45" y="14"/>
                      <a:pt x="45" y="14"/>
                      <a:pt x="45" y="14"/>
                    </a:cubicBezTo>
                    <a:cubicBezTo>
                      <a:pt x="51" y="14"/>
                      <a:pt x="55" y="16"/>
                      <a:pt x="58" y="18"/>
                    </a:cubicBezTo>
                    <a:cubicBezTo>
                      <a:pt x="61" y="21"/>
                      <a:pt x="62" y="26"/>
                      <a:pt x="62" y="31"/>
                    </a:cubicBezTo>
                    <a:cubicBezTo>
                      <a:pt x="62" y="44"/>
                      <a:pt x="62" y="56"/>
                      <a:pt x="62" y="68"/>
                    </a:cubicBezTo>
                    <a:cubicBezTo>
                      <a:pt x="62" y="70"/>
                      <a:pt x="62" y="70"/>
                      <a:pt x="62" y="70"/>
                    </a:cubicBezTo>
                    <a:cubicBezTo>
                      <a:pt x="62" y="73"/>
                      <a:pt x="62" y="76"/>
                      <a:pt x="65" y="78"/>
                    </a:cubicBezTo>
                    <a:cubicBezTo>
                      <a:pt x="66" y="79"/>
                      <a:pt x="67" y="80"/>
                      <a:pt x="69" y="80"/>
                    </a:cubicBezTo>
                    <a:cubicBezTo>
                      <a:pt x="71" y="80"/>
                      <a:pt x="72" y="79"/>
                      <a:pt x="74" y="79"/>
                    </a:cubicBezTo>
                    <a:cubicBezTo>
                      <a:pt x="76" y="79"/>
                      <a:pt x="76" y="79"/>
                      <a:pt x="76" y="79"/>
                    </a:cubicBezTo>
                    <a:cubicBezTo>
                      <a:pt x="76" y="77"/>
                      <a:pt x="76" y="77"/>
                      <a:pt x="76" y="77"/>
                    </a:cubicBezTo>
                    <a:cubicBezTo>
                      <a:pt x="76" y="73"/>
                      <a:pt x="76" y="69"/>
                      <a:pt x="75" y="64"/>
                    </a:cubicBezTo>
                    <a:cubicBezTo>
                      <a:pt x="75" y="55"/>
                      <a:pt x="75" y="44"/>
                      <a:pt x="76" y="34"/>
                    </a:cubicBezTo>
                    <a:cubicBezTo>
                      <a:pt x="76" y="21"/>
                      <a:pt x="72" y="11"/>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13"/>
              <p:cNvSpPr>
                <a:spLocks/>
              </p:cNvSpPr>
              <p:nvPr/>
            </p:nvSpPr>
            <p:spPr bwMode="auto">
              <a:xfrm>
                <a:off x="13755688" y="4349750"/>
                <a:ext cx="279400" cy="619125"/>
              </a:xfrm>
              <a:custGeom>
                <a:avLst/>
                <a:gdLst>
                  <a:gd name="T0" fmla="*/ 71 w 74"/>
                  <a:gd name="T1" fmla="*/ 4 h 164"/>
                  <a:gd name="T2" fmla="*/ 70 w 74"/>
                  <a:gd name="T3" fmla="*/ 4 h 164"/>
                  <a:gd name="T4" fmla="*/ 62 w 74"/>
                  <a:gd name="T5" fmla="*/ 6 h 164"/>
                  <a:gd name="T6" fmla="*/ 60 w 74"/>
                  <a:gd name="T7" fmla="*/ 15 h 164"/>
                  <a:gd name="T8" fmla="*/ 60 w 74"/>
                  <a:gd name="T9" fmla="*/ 17 h 164"/>
                  <a:gd name="T10" fmla="*/ 60 w 74"/>
                  <a:gd name="T11" fmla="*/ 130 h 164"/>
                  <a:gd name="T12" fmla="*/ 53 w 74"/>
                  <a:gd name="T13" fmla="*/ 148 h 164"/>
                  <a:gd name="T14" fmla="*/ 48 w 74"/>
                  <a:gd name="T15" fmla="*/ 148 h 164"/>
                  <a:gd name="T16" fmla="*/ 36 w 74"/>
                  <a:gd name="T17" fmla="*/ 148 h 164"/>
                  <a:gd name="T18" fmla="*/ 35 w 74"/>
                  <a:gd name="T19" fmla="*/ 148 h 164"/>
                  <a:gd name="T20" fmla="*/ 12 w 74"/>
                  <a:gd name="T21" fmla="*/ 139 h 164"/>
                  <a:gd name="T22" fmla="*/ 12 w 74"/>
                  <a:gd name="T23" fmla="*/ 104 h 164"/>
                  <a:gd name="T24" fmla="*/ 11 w 74"/>
                  <a:gd name="T25" fmla="*/ 6 h 164"/>
                  <a:gd name="T26" fmla="*/ 11 w 74"/>
                  <a:gd name="T27" fmla="*/ 1 h 164"/>
                  <a:gd name="T28" fmla="*/ 9 w 74"/>
                  <a:gd name="T29" fmla="*/ 1 h 164"/>
                  <a:gd name="T30" fmla="*/ 0 w 74"/>
                  <a:gd name="T31" fmla="*/ 4 h 164"/>
                  <a:gd name="T32" fmla="*/ 0 w 74"/>
                  <a:gd name="T33" fmla="*/ 4 h 164"/>
                  <a:gd name="T34" fmla="*/ 0 w 74"/>
                  <a:gd name="T35" fmla="*/ 143 h 164"/>
                  <a:gd name="T36" fmla="*/ 3 w 74"/>
                  <a:gd name="T37" fmla="*/ 153 h 164"/>
                  <a:gd name="T38" fmla="*/ 3 w 74"/>
                  <a:gd name="T39" fmla="*/ 153 h 164"/>
                  <a:gd name="T40" fmla="*/ 35 w 74"/>
                  <a:gd name="T41" fmla="*/ 164 h 164"/>
                  <a:gd name="T42" fmla="*/ 63 w 74"/>
                  <a:gd name="T43" fmla="*/ 157 h 164"/>
                  <a:gd name="T44" fmla="*/ 66 w 74"/>
                  <a:gd name="T45" fmla="*/ 154 h 164"/>
                  <a:gd name="T46" fmla="*/ 66 w 74"/>
                  <a:gd name="T47" fmla="*/ 154 h 164"/>
                  <a:gd name="T48" fmla="*/ 67 w 74"/>
                  <a:gd name="T49" fmla="*/ 154 h 164"/>
                  <a:gd name="T50" fmla="*/ 74 w 74"/>
                  <a:gd name="T51" fmla="*/ 134 h 164"/>
                  <a:gd name="T52" fmla="*/ 74 w 74"/>
                  <a:gd name="T53" fmla="*/ 132 h 164"/>
                  <a:gd name="T54" fmla="*/ 74 w 74"/>
                  <a:gd name="T55" fmla="*/ 22 h 164"/>
                  <a:gd name="T56" fmla="*/ 74 w 74"/>
                  <a:gd name="T57" fmla="*/ 18 h 164"/>
                  <a:gd name="T58" fmla="*/ 71 w 74"/>
                  <a:gd name="T59" fmla="*/ 5 h 164"/>
                  <a:gd name="T60" fmla="*/ 71 w 74"/>
                  <a:gd name="T61" fmla="*/ 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 h="164">
                    <a:moveTo>
                      <a:pt x="71" y="4"/>
                    </a:moveTo>
                    <a:cubicBezTo>
                      <a:pt x="70" y="4"/>
                      <a:pt x="70" y="4"/>
                      <a:pt x="70" y="4"/>
                    </a:cubicBezTo>
                    <a:cubicBezTo>
                      <a:pt x="66" y="3"/>
                      <a:pt x="64" y="4"/>
                      <a:pt x="62" y="6"/>
                    </a:cubicBezTo>
                    <a:cubicBezTo>
                      <a:pt x="60" y="8"/>
                      <a:pt x="60" y="11"/>
                      <a:pt x="60" y="15"/>
                    </a:cubicBezTo>
                    <a:cubicBezTo>
                      <a:pt x="60" y="16"/>
                      <a:pt x="60" y="17"/>
                      <a:pt x="60" y="17"/>
                    </a:cubicBezTo>
                    <a:cubicBezTo>
                      <a:pt x="60" y="59"/>
                      <a:pt x="60" y="96"/>
                      <a:pt x="60" y="130"/>
                    </a:cubicBezTo>
                    <a:cubicBezTo>
                      <a:pt x="61" y="138"/>
                      <a:pt x="60" y="145"/>
                      <a:pt x="53" y="148"/>
                    </a:cubicBezTo>
                    <a:cubicBezTo>
                      <a:pt x="48" y="148"/>
                      <a:pt x="48" y="148"/>
                      <a:pt x="48" y="148"/>
                    </a:cubicBezTo>
                    <a:cubicBezTo>
                      <a:pt x="44" y="148"/>
                      <a:pt x="40" y="148"/>
                      <a:pt x="36" y="148"/>
                    </a:cubicBezTo>
                    <a:cubicBezTo>
                      <a:pt x="35" y="148"/>
                      <a:pt x="35" y="148"/>
                      <a:pt x="35" y="148"/>
                    </a:cubicBezTo>
                    <a:cubicBezTo>
                      <a:pt x="26" y="149"/>
                      <a:pt x="17" y="149"/>
                      <a:pt x="12" y="139"/>
                    </a:cubicBezTo>
                    <a:cubicBezTo>
                      <a:pt x="12" y="128"/>
                      <a:pt x="12" y="116"/>
                      <a:pt x="12" y="104"/>
                    </a:cubicBezTo>
                    <a:cubicBezTo>
                      <a:pt x="13" y="72"/>
                      <a:pt x="13" y="39"/>
                      <a:pt x="11" y="6"/>
                    </a:cubicBezTo>
                    <a:cubicBezTo>
                      <a:pt x="11" y="1"/>
                      <a:pt x="11" y="1"/>
                      <a:pt x="11" y="1"/>
                    </a:cubicBezTo>
                    <a:cubicBezTo>
                      <a:pt x="9" y="1"/>
                      <a:pt x="9" y="1"/>
                      <a:pt x="9" y="1"/>
                    </a:cubicBezTo>
                    <a:cubicBezTo>
                      <a:pt x="6" y="0"/>
                      <a:pt x="3" y="0"/>
                      <a:pt x="0" y="4"/>
                    </a:cubicBezTo>
                    <a:cubicBezTo>
                      <a:pt x="0" y="4"/>
                      <a:pt x="0" y="4"/>
                      <a:pt x="0" y="4"/>
                    </a:cubicBezTo>
                    <a:cubicBezTo>
                      <a:pt x="0" y="143"/>
                      <a:pt x="0" y="143"/>
                      <a:pt x="0" y="143"/>
                    </a:cubicBezTo>
                    <a:cubicBezTo>
                      <a:pt x="3" y="153"/>
                      <a:pt x="3" y="153"/>
                      <a:pt x="3" y="153"/>
                    </a:cubicBezTo>
                    <a:cubicBezTo>
                      <a:pt x="3" y="153"/>
                      <a:pt x="3" y="153"/>
                      <a:pt x="3" y="153"/>
                    </a:cubicBezTo>
                    <a:cubicBezTo>
                      <a:pt x="13" y="160"/>
                      <a:pt x="24" y="164"/>
                      <a:pt x="35" y="164"/>
                    </a:cubicBezTo>
                    <a:cubicBezTo>
                      <a:pt x="44" y="164"/>
                      <a:pt x="53" y="162"/>
                      <a:pt x="63" y="157"/>
                    </a:cubicBezTo>
                    <a:cubicBezTo>
                      <a:pt x="66" y="154"/>
                      <a:pt x="66" y="154"/>
                      <a:pt x="66" y="154"/>
                    </a:cubicBezTo>
                    <a:cubicBezTo>
                      <a:pt x="66" y="154"/>
                      <a:pt x="66" y="154"/>
                      <a:pt x="66" y="154"/>
                    </a:cubicBezTo>
                    <a:cubicBezTo>
                      <a:pt x="67" y="154"/>
                      <a:pt x="67" y="154"/>
                      <a:pt x="67" y="154"/>
                    </a:cubicBezTo>
                    <a:cubicBezTo>
                      <a:pt x="74" y="148"/>
                      <a:pt x="74" y="141"/>
                      <a:pt x="74" y="134"/>
                    </a:cubicBezTo>
                    <a:cubicBezTo>
                      <a:pt x="74" y="132"/>
                      <a:pt x="74" y="132"/>
                      <a:pt x="74" y="132"/>
                    </a:cubicBezTo>
                    <a:cubicBezTo>
                      <a:pt x="74" y="97"/>
                      <a:pt x="74" y="59"/>
                      <a:pt x="74" y="22"/>
                    </a:cubicBezTo>
                    <a:cubicBezTo>
                      <a:pt x="74" y="20"/>
                      <a:pt x="74" y="19"/>
                      <a:pt x="74" y="18"/>
                    </a:cubicBezTo>
                    <a:cubicBezTo>
                      <a:pt x="74" y="14"/>
                      <a:pt x="74" y="9"/>
                      <a:pt x="71" y="5"/>
                    </a:cubicBezTo>
                    <a:lnTo>
                      <a:pt x="7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cxnSp>
        <p:nvCxnSpPr>
          <p:cNvPr id="51" name="Straight Connector 50"/>
          <p:cNvCxnSpPr/>
          <p:nvPr/>
        </p:nvCxnSpPr>
        <p:spPr>
          <a:xfrm>
            <a:off x="3598273" y="2446029"/>
            <a:ext cx="8426087"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598273" y="3386415"/>
            <a:ext cx="8426087"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98273" y="4326801"/>
            <a:ext cx="8426087"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98273" y="5267187"/>
            <a:ext cx="8426087"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47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Roles &amp; responsibilities during transition  </a:t>
            </a:r>
            <a:endParaRPr lang="en-US" dirty="0"/>
          </a:p>
        </p:txBody>
      </p:sp>
      <p:sp>
        <p:nvSpPr>
          <p:cNvPr id="3" name="Rectangle 2"/>
          <p:cNvSpPr/>
          <p:nvPr/>
        </p:nvSpPr>
        <p:spPr>
          <a:xfrm>
            <a:off x="2807732" y="1380925"/>
            <a:ext cx="4114800" cy="4826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 </a:t>
            </a:r>
          </a:p>
        </p:txBody>
      </p:sp>
      <p:sp>
        <p:nvSpPr>
          <p:cNvPr id="4" name="Rectangle 3"/>
          <p:cNvSpPr/>
          <p:nvPr/>
        </p:nvSpPr>
        <p:spPr>
          <a:xfrm>
            <a:off x="7210201" y="1380925"/>
            <a:ext cx="4114800" cy="4826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 </a:t>
            </a:r>
          </a:p>
        </p:txBody>
      </p:sp>
      <p:sp>
        <p:nvSpPr>
          <p:cNvPr id="5" name="Pentagon 4"/>
          <p:cNvSpPr/>
          <p:nvPr/>
        </p:nvSpPr>
        <p:spPr>
          <a:xfrm>
            <a:off x="370861" y="1519607"/>
            <a:ext cx="374557" cy="4752527"/>
          </a:xfrm>
          <a:prstGeom prst="homePlate">
            <a:avLst>
              <a:gd name="adj" fmla="val 33047"/>
            </a:avLst>
          </a:prstGeom>
          <a:solidFill>
            <a:schemeClr val="accent2"/>
          </a:solidFill>
          <a:ln w="19050" cap="flat" cmpd="sng" algn="ctr">
            <a:noFill/>
            <a:prstDash val="dash"/>
          </a:ln>
          <a:effectLst/>
        </p:spPr>
        <p:txBody>
          <a:bodyPr vert="vert270" lIns="0" tIns="0" rIns="0" bIns="0" rtlCol="0" anchor="ctr"/>
          <a:lstStyle/>
          <a:p>
            <a:pPr algn="ctr" defTabSz="677310" fontAlgn="auto">
              <a:spcBef>
                <a:spcPts val="0"/>
              </a:spcBef>
              <a:spcAft>
                <a:spcPts val="0"/>
              </a:spcAft>
              <a:defRPr/>
            </a:pPr>
            <a:r>
              <a:rPr lang="en-US" sz="2000" b="1" kern="0" dirty="0">
                <a:solidFill>
                  <a:prstClr val="white"/>
                </a:solidFill>
                <a:latin typeface="+mj-lt"/>
                <a:ea typeface="+mn-ea"/>
                <a:cs typeface="Arial" pitchFamily="34" charset="0"/>
              </a:rPr>
              <a:t>TRANSITION</a:t>
            </a:r>
          </a:p>
        </p:txBody>
      </p:sp>
      <p:grpSp>
        <p:nvGrpSpPr>
          <p:cNvPr id="6" name="Group 5"/>
          <p:cNvGrpSpPr/>
          <p:nvPr/>
        </p:nvGrpSpPr>
        <p:grpSpPr>
          <a:xfrm>
            <a:off x="821176" y="2461308"/>
            <a:ext cx="10503825" cy="777240"/>
            <a:chOff x="1080094" y="2259927"/>
            <a:chExt cx="10503825" cy="777240"/>
          </a:xfrm>
        </p:grpSpPr>
        <p:sp>
          <p:nvSpPr>
            <p:cNvPr id="7" name="Rectangle 6"/>
            <p:cNvSpPr/>
            <p:nvPr/>
          </p:nvSpPr>
          <p:spPr>
            <a:xfrm>
              <a:off x="1080094" y="2259927"/>
              <a:ext cx="1822763" cy="777240"/>
            </a:xfrm>
            <a:prstGeom prst="rect">
              <a:avLst/>
            </a:prstGeom>
            <a:solidFill>
              <a:schemeClr val="accent6"/>
            </a:solidFill>
            <a:ln w="9525" cap="flat" cmpd="sng" algn="ctr">
              <a:noFill/>
              <a:prstDash val="solid"/>
            </a:ln>
            <a:effectLst/>
          </p:spPr>
          <p:txBody>
            <a:bodyPr lIns="67733" tIns="33866" rIns="67733" bIns="33866" rtlCol="0" anchor="ctr"/>
            <a:lstStyle/>
            <a:p>
              <a:pPr algn="ctr" defTabSz="677310" eaLnBrk="0" hangingPunct="0">
                <a:lnSpc>
                  <a:spcPct val="110000"/>
                </a:lnSpc>
                <a:spcBef>
                  <a:spcPts val="100"/>
                </a:spcBef>
                <a:spcAft>
                  <a:spcPts val="100"/>
                </a:spcAft>
                <a:buClr>
                  <a:srgbClr val="FFFFFF"/>
                </a:buClr>
                <a:defRPr/>
              </a:pPr>
              <a:r>
                <a:rPr lang="en-US" sz="1300" b="1" kern="0" dirty="0">
                  <a:latin typeface="+mj-lt"/>
                  <a:cs typeface="Arial" pitchFamily="34" charset="0"/>
                </a:rPr>
                <a:t>Technology/</a:t>
              </a:r>
              <a:br>
                <a:rPr lang="en-US" sz="1300" b="1" kern="0" dirty="0">
                  <a:latin typeface="+mj-lt"/>
                  <a:cs typeface="Arial" pitchFamily="34" charset="0"/>
                </a:rPr>
              </a:br>
              <a:r>
                <a:rPr lang="en-US" sz="1300" b="1" kern="0" dirty="0">
                  <a:latin typeface="+mj-lt"/>
                  <a:cs typeface="Arial" pitchFamily="34" charset="0"/>
                </a:rPr>
                <a:t>Infrastructure Setup</a:t>
              </a:r>
            </a:p>
            <a:p>
              <a:pPr algn="ctr" defTabSz="677310" eaLnBrk="0" hangingPunct="0">
                <a:lnSpc>
                  <a:spcPct val="110000"/>
                </a:lnSpc>
                <a:spcBef>
                  <a:spcPts val="100"/>
                </a:spcBef>
                <a:spcAft>
                  <a:spcPts val="100"/>
                </a:spcAft>
                <a:buClr>
                  <a:srgbClr val="4E84C4"/>
                </a:buClr>
                <a:defRPr/>
              </a:pPr>
              <a:r>
                <a:rPr lang="en-US" sz="1000" kern="0" dirty="0">
                  <a:latin typeface="+mj-lt"/>
                  <a:cs typeface="Arial" pitchFamily="34" charset="0"/>
                </a:rPr>
                <a:t>(Programme Level)</a:t>
              </a:r>
            </a:p>
          </p:txBody>
        </p:sp>
        <p:sp>
          <p:nvSpPr>
            <p:cNvPr id="8" name="Rectangle 7"/>
            <p:cNvSpPr/>
            <p:nvPr/>
          </p:nvSpPr>
          <p:spPr>
            <a:xfrm>
              <a:off x="7469119" y="2420280"/>
              <a:ext cx="4114800" cy="456535"/>
            </a:xfrm>
            <a:prstGeom prst="rect">
              <a:avLst/>
            </a:prstGeom>
            <a:noFill/>
            <a:ln w="9525" cap="flat" cmpd="sng" algn="ctr">
              <a:noFill/>
              <a:prstDash val="solid"/>
            </a:ln>
            <a:effectLst/>
          </p:spPr>
          <p:txBody>
            <a:bodyPr lIns="91440" tIns="45720" rIns="91440" bIns="45720" rtlCol="0" anchor="ctr" anchorCtr="0">
              <a:no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Share details of deployed macros, automation tools </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Share system and application performance reports</a:t>
              </a:r>
            </a:p>
          </p:txBody>
        </p:sp>
        <p:sp>
          <p:nvSpPr>
            <p:cNvPr id="9" name="Rectangle 8"/>
            <p:cNvSpPr/>
            <p:nvPr/>
          </p:nvSpPr>
          <p:spPr>
            <a:xfrm>
              <a:off x="3066650" y="2322817"/>
              <a:ext cx="4114800" cy="651460"/>
            </a:xfrm>
            <a:prstGeom prst="rect">
              <a:avLst/>
            </a:prstGeom>
            <a:noFill/>
            <a:ln w="9525" cap="flat" cmpd="sng" algn="ctr">
              <a:noFill/>
              <a:prstDash val="solid"/>
            </a:ln>
            <a:effectLst/>
          </p:spPr>
          <p:txBody>
            <a:bodyPr lIns="91440" tIns="45720" rIns="91440" bIns="45720" rtlCol="0" anchor="ctr" anchorCtr="0">
              <a:no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solidFill>
                    <a:srgbClr val="000000"/>
                  </a:solidFill>
                  <a:latin typeface="+mj-lt"/>
                  <a:cs typeface="Arial" pitchFamily="34" charset="0"/>
                </a:rPr>
                <a:t>Validate bandwidth requirement, list of systems used </a:t>
              </a: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solidFill>
                    <a:srgbClr val="000000"/>
                  </a:solidFill>
                  <a:latin typeface="+mj-lt"/>
                  <a:cs typeface="Arial" pitchFamily="34" charset="0"/>
                </a:rPr>
                <a:t>Provide access to all systems, voice solution</a:t>
              </a: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solidFill>
                    <a:srgbClr val="000000"/>
                  </a:solidFill>
                  <a:latin typeface="+mj-lt"/>
                  <a:cs typeface="Arial" pitchFamily="34" charset="0"/>
                </a:rPr>
                <a:t>Secure additional Citrix/Application licenses</a:t>
              </a:r>
            </a:p>
          </p:txBody>
        </p:sp>
      </p:grpSp>
      <p:grpSp>
        <p:nvGrpSpPr>
          <p:cNvPr id="10" name="Group 9"/>
          <p:cNvGrpSpPr/>
          <p:nvPr/>
        </p:nvGrpSpPr>
        <p:grpSpPr>
          <a:xfrm>
            <a:off x="821176" y="3355608"/>
            <a:ext cx="10503825" cy="777240"/>
            <a:chOff x="1080094" y="3180165"/>
            <a:chExt cx="10503825" cy="777240"/>
          </a:xfrm>
        </p:grpSpPr>
        <p:sp>
          <p:nvSpPr>
            <p:cNvPr id="11" name="Rectangle 10"/>
            <p:cNvSpPr/>
            <p:nvPr/>
          </p:nvSpPr>
          <p:spPr>
            <a:xfrm>
              <a:off x="1080094" y="3180165"/>
              <a:ext cx="1822763" cy="777240"/>
            </a:xfrm>
            <a:prstGeom prst="rect">
              <a:avLst/>
            </a:prstGeom>
            <a:solidFill>
              <a:schemeClr val="accent6"/>
            </a:solidFill>
            <a:ln w="9525" cap="flat" cmpd="sng" algn="ctr">
              <a:noFill/>
              <a:prstDash val="solid"/>
            </a:ln>
            <a:effectLst/>
          </p:spPr>
          <p:txBody>
            <a:bodyPr lIns="67733" tIns="33866" rIns="67733" bIns="33866" rtlCol="0" anchor="ctr"/>
            <a:lstStyle/>
            <a:p>
              <a:pPr algn="ctr" defTabSz="677310" eaLnBrk="0" hangingPunct="0">
                <a:lnSpc>
                  <a:spcPct val="110000"/>
                </a:lnSpc>
                <a:spcBef>
                  <a:spcPts val="100"/>
                </a:spcBef>
                <a:spcAft>
                  <a:spcPts val="100"/>
                </a:spcAft>
                <a:buClr>
                  <a:srgbClr val="FFFFFF"/>
                </a:buClr>
                <a:defRPr/>
              </a:pPr>
              <a:r>
                <a:rPr lang="en-US" sz="1300" b="1" kern="0" dirty="0">
                  <a:latin typeface="+mj-lt"/>
                  <a:cs typeface="Arial" pitchFamily="34" charset="0"/>
                </a:rPr>
                <a:t>Knowledge Transfer </a:t>
              </a:r>
              <a:r>
                <a:rPr lang="en-US" sz="1300" b="1" kern="0" dirty="0" smtClean="0">
                  <a:latin typeface="+mj-lt"/>
                  <a:cs typeface="Arial" pitchFamily="34" charset="0"/>
                </a:rPr>
                <a:t>Phase</a:t>
              </a:r>
              <a:endParaRPr lang="en-US" sz="1300" b="1" kern="0" dirty="0">
                <a:latin typeface="+mj-lt"/>
                <a:cs typeface="Arial" pitchFamily="34" charset="0"/>
              </a:endParaRPr>
            </a:p>
          </p:txBody>
        </p:sp>
        <p:sp>
          <p:nvSpPr>
            <p:cNvPr id="12" name="Rectangle 11"/>
            <p:cNvSpPr/>
            <p:nvPr/>
          </p:nvSpPr>
          <p:spPr>
            <a:xfrm>
              <a:off x="7469119" y="3191759"/>
              <a:ext cx="4114800" cy="754053"/>
            </a:xfrm>
            <a:prstGeom prst="rect">
              <a:avLst/>
            </a:prstGeom>
            <a:noFill/>
            <a:ln w="9525" cap="flat" cmpd="sng" algn="ctr">
              <a:noFill/>
              <a:prstDash val="solid"/>
            </a:ln>
            <a:effectLst/>
          </p:spPr>
          <p:txBody>
            <a:bodyPr lIns="91440" tIns="0" rIns="91440" bIns="0" rtlCol="0" anchor="ctr" anchorCtr="0">
              <a:sp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Provide most </a:t>
              </a:r>
              <a:r>
                <a:rPr lang="en-US" sz="1100" b="0" kern="0" dirty="0" smtClean="0">
                  <a:solidFill>
                    <a:prstClr val="black"/>
                  </a:solidFill>
                  <a:latin typeface="+mj-lt"/>
                  <a:cs typeface="Arial" pitchFamily="34" charset="0"/>
                </a:rPr>
                <a:t>up to date </a:t>
              </a:r>
              <a:r>
                <a:rPr lang="en-US" sz="1100" b="0" kern="0" dirty="0">
                  <a:solidFill>
                    <a:prstClr val="black"/>
                  </a:solidFill>
                  <a:latin typeface="+mj-lt"/>
                  <a:cs typeface="Arial" pitchFamily="34" charset="0"/>
                </a:rPr>
                <a:t>SOPs and training material</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SME availability </a:t>
              </a:r>
              <a:r>
                <a:rPr lang="en-US" sz="1100" kern="0" dirty="0">
                  <a:solidFill>
                    <a:prstClr val="black"/>
                  </a:solidFill>
                  <a:latin typeface="+mj-lt"/>
                  <a:cs typeface="Arial" pitchFamily="34" charset="0"/>
                </a:rPr>
                <a:t>for training</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Query resolution</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kern="0" dirty="0">
                  <a:solidFill>
                    <a:prstClr val="black"/>
                  </a:solidFill>
                  <a:latin typeface="+mj-lt"/>
                  <a:cs typeface="Arial" pitchFamily="34" charset="0"/>
                </a:rPr>
                <a:t>Screen &amp; video capture of processing and training</a:t>
              </a:r>
              <a:endParaRPr lang="en-US" sz="1100" b="0" kern="0" dirty="0">
                <a:solidFill>
                  <a:prstClr val="black"/>
                </a:solidFill>
                <a:latin typeface="+mj-lt"/>
                <a:cs typeface="Arial" pitchFamily="34" charset="0"/>
              </a:endParaRPr>
            </a:p>
          </p:txBody>
        </p:sp>
        <p:sp>
          <p:nvSpPr>
            <p:cNvPr id="13" name="Rectangle 12"/>
            <p:cNvSpPr/>
            <p:nvPr/>
          </p:nvSpPr>
          <p:spPr>
            <a:xfrm>
              <a:off x="3066650" y="3243055"/>
              <a:ext cx="4114800" cy="651460"/>
            </a:xfrm>
            <a:prstGeom prst="rect">
              <a:avLst/>
            </a:prstGeom>
            <a:noFill/>
            <a:ln w="9525" cap="flat" cmpd="sng" algn="ctr">
              <a:noFill/>
              <a:prstDash val="solid"/>
            </a:ln>
            <a:effectLst/>
          </p:spPr>
          <p:txBody>
            <a:bodyPr lIns="91440" tIns="45720" rIns="91440" bIns="45720" rtlCol="0" anchor="ctr" anchorCtr="0">
              <a:noAutofit/>
            </a:bodyPr>
            <a:lstStyle/>
            <a:p>
              <a:pPr marL="171450" indent="-171450" defTabSz="677310" fontAlgn="auto">
                <a:spcBef>
                  <a:spcPts val="100"/>
                </a:spcBef>
                <a:spcAft>
                  <a:spcPts val="100"/>
                </a:spcAft>
                <a:buClr>
                  <a:schemeClr val="accent3"/>
                </a:buClr>
                <a:buFont typeface="Arial" panose="020B0604020202020204" pitchFamily="34" charset="0"/>
                <a:buChar char="•"/>
              </a:pPr>
              <a:r>
                <a:rPr lang="en-US" sz="1100" b="0" kern="0" dirty="0">
                  <a:solidFill>
                    <a:srgbClr val="000000"/>
                  </a:solidFill>
                  <a:latin typeface="+mj-lt"/>
                  <a:cs typeface="Arial" pitchFamily="34" charset="0"/>
                </a:rPr>
                <a:t>Sign-off updated Training manuals and SOPs</a:t>
              </a:r>
            </a:p>
            <a:p>
              <a:pPr marL="171450" indent="-171450" defTabSz="677310" fontAlgn="auto">
                <a:spcBef>
                  <a:spcPts val="100"/>
                </a:spcBef>
                <a:spcAft>
                  <a:spcPts val="100"/>
                </a:spcAft>
                <a:buClr>
                  <a:schemeClr val="accent3"/>
                </a:buClr>
                <a:buFont typeface="Arial" panose="020B0604020202020204" pitchFamily="34" charset="0"/>
                <a:buChar char="•"/>
              </a:pPr>
              <a:r>
                <a:rPr lang="en-US" sz="1100" b="0" kern="0" dirty="0">
                  <a:solidFill>
                    <a:srgbClr val="000000"/>
                  </a:solidFill>
                  <a:latin typeface="+mj-lt"/>
                  <a:cs typeface="Arial" pitchFamily="34" charset="0"/>
                </a:rPr>
                <a:t>Approve knowledge capture </a:t>
              </a:r>
              <a:r>
                <a:rPr lang="en-US" sz="1100" b="0" kern="0" dirty="0" smtClean="0">
                  <a:solidFill>
                    <a:srgbClr val="000000"/>
                  </a:solidFill>
                  <a:latin typeface="+mj-lt"/>
                  <a:cs typeface="Arial" pitchFamily="34" charset="0"/>
                </a:rPr>
                <a:t>Go/No-Go </a:t>
              </a:r>
              <a:endParaRPr lang="en-US" sz="1100" b="0" kern="0" dirty="0">
                <a:solidFill>
                  <a:srgbClr val="000000"/>
                </a:solidFill>
                <a:latin typeface="+mj-lt"/>
                <a:cs typeface="Arial" pitchFamily="34" charset="0"/>
              </a:endParaRPr>
            </a:p>
            <a:p>
              <a:pPr marL="171450" indent="-171450" defTabSz="677310" fontAlgn="auto">
                <a:spcBef>
                  <a:spcPts val="100"/>
                </a:spcBef>
                <a:spcAft>
                  <a:spcPts val="100"/>
                </a:spcAft>
                <a:buClr>
                  <a:schemeClr val="accent3"/>
                </a:buClr>
                <a:buFont typeface="Arial" panose="020B0604020202020204" pitchFamily="34" charset="0"/>
                <a:buChar char="•"/>
              </a:pPr>
              <a:r>
                <a:rPr lang="en-US" sz="1100" kern="0" dirty="0">
                  <a:solidFill>
                    <a:srgbClr val="000000"/>
                  </a:solidFill>
                  <a:latin typeface="+mj-lt"/>
                  <a:cs typeface="Arial" pitchFamily="34" charset="0"/>
                </a:rPr>
                <a:t>Approve process training &amp; nesting </a:t>
              </a:r>
              <a:r>
                <a:rPr lang="en-US" sz="1100" kern="0" dirty="0" smtClean="0">
                  <a:solidFill>
                    <a:srgbClr val="000000"/>
                  </a:solidFill>
                  <a:latin typeface="+mj-lt"/>
                  <a:cs typeface="Arial" pitchFamily="34" charset="0"/>
                </a:rPr>
                <a:t>Go/No-Go</a:t>
              </a:r>
              <a:endParaRPr lang="en-US" sz="1100" b="0" kern="0" dirty="0">
                <a:solidFill>
                  <a:srgbClr val="000000"/>
                </a:solidFill>
                <a:latin typeface="+mj-lt"/>
                <a:cs typeface="Arial" pitchFamily="34" charset="0"/>
              </a:endParaRPr>
            </a:p>
          </p:txBody>
        </p:sp>
      </p:grpSp>
      <p:grpSp>
        <p:nvGrpSpPr>
          <p:cNvPr id="14" name="Group 13"/>
          <p:cNvGrpSpPr/>
          <p:nvPr/>
        </p:nvGrpSpPr>
        <p:grpSpPr>
          <a:xfrm>
            <a:off x="821176" y="4249908"/>
            <a:ext cx="10503825" cy="777240"/>
            <a:chOff x="1080094" y="4085655"/>
            <a:chExt cx="10503825" cy="777240"/>
          </a:xfrm>
        </p:grpSpPr>
        <p:sp>
          <p:nvSpPr>
            <p:cNvPr id="15" name="Rectangle 14"/>
            <p:cNvSpPr/>
            <p:nvPr/>
          </p:nvSpPr>
          <p:spPr>
            <a:xfrm>
              <a:off x="1080094" y="4085655"/>
              <a:ext cx="1822763" cy="777240"/>
            </a:xfrm>
            <a:prstGeom prst="rect">
              <a:avLst/>
            </a:prstGeom>
            <a:solidFill>
              <a:schemeClr val="accent6"/>
            </a:solidFill>
            <a:ln w="9525" cap="flat" cmpd="sng" algn="ctr">
              <a:noFill/>
              <a:prstDash val="solid"/>
            </a:ln>
            <a:effectLst/>
          </p:spPr>
          <p:txBody>
            <a:bodyPr lIns="67733" tIns="33866" rIns="67733" bIns="33866" rtlCol="0" anchor="ctr"/>
            <a:lstStyle/>
            <a:p>
              <a:pPr algn="ctr" defTabSz="677310" eaLnBrk="0" hangingPunct="0">
                <a:lnSpc>
                  <a:spcPct val="110000"/>
                </a:lnSpc>
                <a:spcBef>
                  <a:spcPts val="100"/>
                </a:spcBef>
                <a:spcAft>
                  <a:spcPts val="100"/>
                </a:spcAft>
                <a:buClr>
                  <a:srgbClr val="FFFFFF"/>
                </a:buClr>
                <a:defRPr/>
              </a:pPr>
              <a:r>
                <a:rPr lang="en-US" sz="1300" b="1" kern="0" dirty="0">
                  <a:latin typeface="+mj-lt"/>
                  <a:cs typeface="Arial" pitchFamily="34" charset="0"/>
                </a:rPr>
                <a:t>Ramp up </a:t>
              </a:r>
              <a:r>
                <a:rPr lang="en-US" sz="1300" b="1" kern="0" dirty="0" smtClean="0">
                  <a:latin typeface="+mj-lt"/>
                  <a:cs typeface="Arial" pitchFamily="34" charset="0"/>
                </a:rPr>
                <a:t>Phase</a:t>
              </a:r>
              <a:endParaRPr lang="en-US" sz="1300" b="1" kern="0" dirty="0">
                <a:latin typeface="+mj-lt"/>
                <a:cs typeface="Arial" pitchFamily="34" charset="0"/>
              </a:endParaRPr>
            </a:p>
          </p:txBody>
        </p:sp>
        <p:sp>
          <p:nvSpPr>
            <p:cNvPr id="16" name="Rectangle 15"/>
            <p:cNvSpPr/>
            <p:nvPr/>
          </p:nvSpPr>
          <p:spPr>
            <a:xfrm>
              <a:off x="7469119" y="4097249"/>
              <a:ext cx="4114800" cy="754053"/>
            </a:xfrm>
            <a:prstGeom prst="rect">
              <a:avLst/>
            </a:prstGeom>
            <a:noFill/>
            <a:ln w="9525" cap="flat" cmpd="sng" algn="ctr">
              <a:noFill/>
              <a:prstDash val="solid"/>
            </a:ln>
            <a:effectLst/>
          </p:spPr>
          <p:txBody>
            <a:bodyPr lIns="91440" tIns="0" rIns="91440" bIns="0" rtlCol="0" anchor="ctr" anchorCtr="0">
              <a:sp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Respond to queries</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kern="0" dirty="0">
                  <a:solidFill>
                    <a:prstClr val="black"/>
                  </a:solidFill>
                  <a:latin typeface="+mj-lt"/>
                  <a:cs typeface="Arial" pitchFamily="34" charset="0"/>
                </a:rPr>
                <a:t>Provide Quality Audit support and real time feedback</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Adherence to volume sharing plan</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Maintain productivity and service levels during ramp</a:t>
              </a:r>
            </a:p>
          </p:txBody>
        </p:sp>
        <p:sp>
          <p:nvSpPr>
            <p:cNvPr id="17" name="Rectangle 16"/>
            <p:cNvSpPr/>
            <p:nvPr/>
          </p:nvSpPr>
          <p:spPr>
            <a:xfrm>
              <a:off x="3066650" y="4194712"/>
              <a:ext cx="4114800" cy="559127"/>
            </a:xfrm>
            <a:prstGeom prst="rect">
              <a:avLst/>
            </a:prstGeom>
            <a:noFill/>
            <a:ln w="9525" cap="flat" cmpd="sng" algn="ctr">
              <a:noFill/>
              <a:prstDash val="solid"/>
            </a:ln>
            <a:effectLst/>
          </p:spPr>
          <p:txBody>
            <a:bodyPr lIns="91440" tIns="0" rIns="91440" bIns="0" rtlCol="0" anchor="ctr" anchorCtr="0">
              <a:sp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latin typeface="+mj-lt"/>
                  <a:ea typeface="+mn-ea"/>
                  <a:cs typeface="Arial" pitchFamily="34" charset="0"/>
                </a:rPr>
                <a:t>Help with outstanding queries </a:t>
              </a: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solidFill>
                    <a:srgbClr val="000000"/>
                  </a:solidFill>
                  <a:latin typeface="+mj-lt"/>
                  <a:ea typeface="+mn-ea"/>
                  <a:cs typeface="Arial" pitchFamily="34" charset="0"/>
                </a:rPr>
                <a:t>Approve Go Live, Ramp and Stabilisation </a:t>
              </a:r>
              <a:r>
                <a:rPr lang="en-IN" sz="1100" b="0" kern="0" dirty="0" smtClean="0">
                  <a:solidFill>
                    <a:srgbClr val="000000"/>
                  </a:solidFill>
                  <a:latin typeface="+mj-lt"/>
                  <a:ea typeface="+mn-ea"/>
                  <a:cs typeface="Arial" pitchFamily="34" charset="0"/>
                </a:rPr>
                <a:t>Go/No-Go</a:t>
              </a:r>
              <a:endParaRPr lang="en-IN" sz="1100" b="0" kern="0" dirty="0">
                <a:solidFill>
                  <a:srgbClr val="000000"/>
                </a:solidFill>
                <a:latin typeface="+mj-lt"/>
                <a:ea typeface="+mn-ea"/>
                <a:cs typeface="Arial" pitchFamily="34" charset="0"/>
              </a:endParaRP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a:solidFill>
                    <a:srgbClr val="000000"/>
                  </a:solidFill>
                  <a:latin typeface="+mj-lt"/>
                  <a:ea typeface="+mn-ea"/>
                  <a:cs typeface="Arial" pitchFamily="34" charset="0"/>
                </a:rPr>
                <a:t>Final approval to move into steady state</a:t>
              </a:r>
            </a:p>
          </p:txBody>
        </p:sp>
      </p:grpSp>
      <p:grpSp>
        <p:nvGrpSpPr>
          <p:cNvPr id="18" name="Group 17"/>
          <p:cNvGrpSpPr/>
          <p:nvPr/>
        </p:nvGrpSpPr>
        <p:grpSpPr>
          <a:xfrm>
            <a:off x="821176" y="5144209"/>
            <a:ext cx="10503825" cy="1041311"/>
            <a:chOff x="1080094" y="4931404"/>
            <a:chExt cx="10503825" cy="1041311"/>
          </a:xfrm>
        </p:grpSpPr>
        <p:sp>
          <p:nvSpPr>
            <p:cNvPr id="19" name="Rectangle 18"/>
            <p:cNvSpPr/>
            <p:nvPr/>
          </p:nvSpPr>
          <p:spPr>
            <a:xfrm>
              <a:off x="1080094" y="4949139"/>
              <a:ext cx="1822763" cy="1005840"/>
            </a:xfrm>
            <a:prstGeom prst="rect">
              <a:avLst/>
            </a:prstGeom>
            <a:solidFill>
              <a:schemeClr val="accent6"/>
            </a:solidFill>
            <a:ln w="9525" cap="flat" cmpd="sng" algn="ctr">
              <a:noFill/>
              <a:prstDash val="solid"/>
            </a:ln>
            <a:effectLst/>
          </p:spPr>
          <p:txBody>
            <a:bodyPr lIns="67733" tIns="33866" rIns="67733" bIns="33866" rtlCol="0" anchor="ctr"/>
            <a:lstStyle/>
            <a:p>
              <a:pPr algn="ctr" defTabSz="677310" eaLnBrk="0" hangingPunct="0">
                <a:lnSpc>
                  <a:spcPct val="110000"/>
                </a:lnSpc>
                <a:spcBef>
                  <a:spcPts val="100"/>
                </a:spcBef>
                <a:spcAft>
                  <a:spcPts val="100"/>
                </a:spcAft>
                <a:buClr>
                  <a:srgbClr val="FFFFFF"/>
                </a:buClr>
                <a:defRPr/>
              </a:pPr>
              <a:r>
                <a:rPr lang="en-US" sz="1300" b="1" kern="0" dirty="0">
                  <a:latin typeface="+mj-lt"/>
                  <a:cs typeface="Arial" pitchFamily="34" charset="0"/>
                </a:rPr>
                <a:t>Governance</a:t>
              </a:r>
            </a:p>
            <a:p>
              <a:pPr algn="ctr" defTabSz="677310" eaLnBrk="0" fontAlgn="auto" hangingPunct="0">
                <a:lnSpc>
                  <a:spcPct val="110000"/>
                </a:lnSpc>
                <a:spcBef>
                  <a:spcPts val="100"/>
                </a:spcBef>
                <a:spcAft>
                  <a:spcPts val="100"/>
                </a:spcAft>
                <a:buClr>
                  <a:srgbClr val="4E84C4"/>
                </a:buClr>
                <a:defRPr/>
              </a:pPr>
              <a:r>
                <a:rPr lang="en-US" sz="1000" kern="0" dirty="0">
                  <a:latin typeface="+mj-lt"/>
                  <a:cs typeface="Arial" pitchFamily="34" charset="0"/>
                </a:rPr>
                <a:t>(Programme and Business Area Level)</a:t>
              </a:r>
            </a:p>
          </p:txBody>
        </p:sp>
        <p:sp>
          <p:nvSpPr>
            <p:cNvPr id="20" name="Rectangle 19"/>
            <p:cNvSpPr/>
            <p:nvPr/>
          </p:nvSpPr>
          <p:spPr>
            <a:xfrm>
              <a:off x="7469119" y="5126329"/>
              <a:ext cx="4114800" cy="651460"/>
            </a:xfrm>
            <a:prstGeom prst="rect">
              <a:avLst/>
            </a:prstGeom>
            <a:noFill/>
            <a:ln w="9525" cap="flat" cmpd="sng" algn="ctr">
              <a:noFill/>
              <a:prstDash val="solid"/>
            </a:ln>
            <a:effectLst/>
          </p:spPr>
          <p:txBody>
            <a:bodyPr lIns="91440" tIns="45720" rIns="91440" bIns="45720" rtlCol="0" anchor="ctr" anchorCtr="0">
              <a:no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Participate in joint governance</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Facilitate prompt information sharing </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kern="0" dirty="0">
                  <a:solidFill>
                    <a:prstClr val="black"/>
                  </a:solidFill>
                  <a:latin typeface="+mj-lt"/>
                  <a:cs typeface="Arial" pitchFamily="34" charset="0"/>
                </a:rPr>
                <a:t>Ensure timely closure of all open risks and issues</a:t>
              </a:r>
              <a:endParaRPr lang="en-US" sz="1100" b="0" kern="0" dirty="0">
                <a:solidFill>
                  <a:prstClr val="black"/>
                </a:solidFill>
                <a:latin typeface="+mj-lt"/>
                <a:cs typeface="Arial" pitchFamily="34" charset="0"/>
              </a:endParaRPr>
            </a:p>
          </p:txBody>
        </p:sp>
        <p:sp>
          <p:nvSpPr>
            <p:cNvPr id="21" name="Rectangle 20"/>
            <p:cNvSpPr/>
            <p:nvPr/>
          </p:nvSpPr>
          <p:spPr>
            <a:xfrm>
              <a:off x="3066650" y="4931404"/>
              <a:ext cx="4114800" cy="1041311"/>
            </a:xfrm>
            <a:prstGeom prst="rect">
              <a:avLst/>
            </a:prstGeom>
            <a:noFill/>
            <a:ln w="9525" cap="flat" cmpd="sng" algn="ctr">
              <a:noFill/>
              <a:prstDash val="solid"/>
            </a:ln>
            <a:effectLst/>
          </p:spPr>
          <p:txBody>
            <a:bodyPr lIns="91440" tIns="45720" rIns="91440" bIns="45720" rtlCol="0" anchor="ctr" anchorCtr="0">
              <a:no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b="0" kern="0" dirty="0" smtClean="0">
                  <a:solidFill>
                    <a:srgbClr val="000000"/>
                  </a:solidFill>
                  <a:latin typeface="+mj-lt"/>
                  <a:cs typeface="Arial" pitchFamily="34" charset="0"/>
                </a:rPr>
                <a:t>Facilitate </a:t>
              </a:r>
              <a:r>
                <a:rPr lang="en-IN" sz="1100" b="0" kern="0" dirty="0">
                  <a:solidFill>
                    <a:srgbClr val="000000"/>
                  </a:solidFill>
                  <a:latin typeface="+mj-lt"/>
                  <a:cs typeface="Arial" pitchFamily="34" charset="0"/>
                </a:rPr>
                <a:t>Tripartite Governance </a:t>
              </a:r>
            </a:p>
            <a:p>
              <a:pPr marL="171450" lvl="0" indent="-171450" defTabSz="677310">
                <a:spcBef>
                  <a:spcPts val="100"/>
                </a:spcBef>
                <a:spcAft>
                  <a:spcPts val="100"/>
                </a:spcAft>
                <a:buClr>
                  <a:schemeClr val="accent3"/>
                </a:buClr>
                <a:buSzPct val="100000"/>
                <a:buFont typeface="Arial" panose="020B0604020202020204" pitchFamily="34" charset="0"/>
                <a:buChar char="•"/>
                <a:tabLst>
                  <a:tab pos="457200" algn="l"/>
                </a:tabLst>
                <a:defRPr/>
              </a:pPr>
              <a:r>
                <a:rPr lang="en-US" sz="1100" kern="0" dirty="0">
                  <a:solidFill>
                    <a:srgbClr val="000000"/>
                  </a:solidFill>
                  <a:latin typeface="+mj-lt"/>
                  <a:cs typeface="Arial" pitchFamily="34" charset="0"/>
                </a:rPr>
                <a:t>Help with Issue Resolution</a:t>
              </a:r>
            </a:p>
            <a:p>
              <a:pPr marL="171450" lvl="0" indent="-171450" defTabSz="677310">
                <a:spcBef>
                  <a:spcPts val="100"/>
                </a:spcBef>
                <a:spcAft>
                  <a:spcPts val="100"/>
                </a:spcAft>
                <a:buClr>
                  <a:schemeClr val="accent3"/>
                </a:buClr>
                <a:buSzPct val="100000"/>
                <a:buFont typeface="Arial" panose="020B0604020202020204" pitchFamily="34" charset="0"/>
                <a:buChar char="•"/>
                <a:tabLst>
                  <a:tab pos="457200" algn="l"/>
                </a:tabLst>
                <a:defRPr/>
              </a:pPr>
              <a:r>
                <a:rPr lang="en-US" sz="1100" kern="0" dirty="0" smtClean="0">
                  <a:solidFill>
                    <a:srgbClr val="000000"/>
                  </a:solidFill>
                  <a:latin typeface="+mj-lt"/>
                  <a:cs typeface="Arial" pitchFamily="34" charset="0"/>
                </a:rPr>
                <a:t>Weekly </a:t>
              </a:r>
              <a:r>
                <a:rPr lang="en-US" sz="1100" kern="0" dirty="0">
                  <a:solidFill>
                    <a:srgbClr val="000000"/>
                  </a:solidFill>
                  <a:latin typeface="+mj-lt"/>
                  <a:cs typeface="Arial" pitchFamily="34" charset="0"/>
                </a:rPr>
                <a:t>governance meetings and approve </a:t>
              </a:r>
              <a:r>
                <a:rPr lang="en-US" sz="1100" kern="0" dirty="0" smtClean="0">
                  <a:solidFill>
                    <a:srgbClr val="000000"/>
                  </a:solidFill>
                  <a:latin typeface="+mj-lt"/>
                  <a:cs typeface="Arial" pitchFamily="34" charset="0"/>
                </a:rPr>
                <a:t>Go/No-Go</a:t>
              </a:r>
              <a:endParaRPr lang="en-US" sz="1100" kern="0" dirty="0">
                <a:solidFill>
                  <a:srgbClr val="000000"/>
                </a:solidFill>
                <a:latin typeface="+mj-lt"/>
                <a:cs typeface="Arial" pitchFamily="34" charset="0"/>
              </a:endParaRPr>
            </a:p>
          </p:txBody>
        </p:sp>
      </p:grpSp>
      <p:grpSp>
        <p:nvGrpSpPr>
          <p:cNvPr id="22" name="Group 21"/>
          <p:cNvGrpSpPr/>
          <p:nvPr/>
        </p:nvGrpSpPr>
        <p:grpSpPr>
          <a:xfrm>
            <a:off x="821176" y="1567008"/>
            <a:ext cx="10503825" cy="777240"/>
            <a:chOff x="1080094" y="1339689"/>
            <a:chExt cx="10503825" cy="777240"/>
          </a:xfrm>
        </p:grpSpPr>
        <p:sp>
          <p:nvSpPr>
            <p:cNvPr id="23" name="Rectangle 22"/>
            <p:cNvSpPr/>
            <p:nvPr/>
          </p:nvSpPr>
          <p:spPr>
            <a:xfrm>
              <a:off x="1080094" y="1339689"/>
              <a:ext cx="1822763" cy="777240"/>
            </a:xfrm>
            <a:prstGeom prst="rect">
              <a:avLst/>
            </a:prstGeom>
            <a:solidFill>
              <a:schemeClr val="accent6"/>
            </a:solidFill>
            <a:ln w="9525" cap="flat" cmpd="sng" algn="ctr">
              <a:noFill/>
              <a:prstDash val="solid"/>
            </a:ln>
            <a:effectLst/>
          </p:spPr>
          <p:txBody>
            <a:bodyPr lIns="67733" tIns="33866" rIns="67733" bIns="33866" rtlCol="0" anchor="ctr"/>
            <a:lstStyle/>
            <a:p>
              <a:pPr algn="ctr" defTabSz="677310" eaLnBrk="0" fontAlgn="auto" hangingPunct="0">
                <a:lnSpc>
                  <a:spcPct val="110000"/>
                </a:lnSpc>
                <a:spcBef>
                  <a:spcPts val="100"/>
                </a:spcBef>
                <a:spcAft>
                  <a:spcPts val="100"/>
                </a:spcAft>
                <a:buClr>
                  <a:srgbClr val="FFFFFF"/>
                </a:buClr>
                <a:defRPr/>
              </a:pPr>
              <a:r>
                <a:rPr lang="en-US" sz="1300" b="1" kern="0" dirty="0">
                  <a:latin typeface="+mj-lt"/>
                  <a:cs typeface="Arial" pitchFamily="34" charset="0"/>
                </a:rPr>
                <a:t>Solution Validation and </a:t>
              </a:r>
              <a:r>
                <a:rPr lang="en-US" sz="1300" b="1" kern="0" dirty="0" smtClean="0">
                  <a:latin typeface="+mj-lt"/>
                  <a:cs typeface="Arial" pitchFamily="34" charset="0"/>
                </a:rPr>
                <a:t>Planning</a:t>
              </a:r>
              <a:endParaRPr lang="en-US" sz="1300" b="1" kern="0" dirty="0">
                <a:latin typeface="+mj-lt"/>
                <a:cs typeface="Arial" pitchFamily="34" charset="0"/>
              </a:endParaRPr>
            </a:p>
          </p:txBody>
        </p:sp>
        <p:sp>
          <p:nvSpPr>
            <p:cNvPr id="24" name="Rectangle 23"/>
            <p:cNvSpPr/>
            <p:nvPr/>
          </p:nvSpPr>
          <p:spPr>
            <a:xfrm>
              <a:off x="7469119" y="1402579"/>
              <a:ext cx="4114800" cy="651460"/>
            </a:xfrm>
            <a:prstGeom prst="rect">
              <a:avLst/>
            </a:prstGeom>
            <a:noFill/>
            <a:ln w="9525" cap="flat" cmpd="sng" algn="ctr">
              <a:noFill/>
              <a:prstDash val="solid"/>
            </a:ln>
            <a:effectLst/>
          </p:spPr>
          <p:txBody>
            <a:bodyPr lIns="91440" tIns="45720" rIns="91440" bIns="45720" rtlCol="0" anchor="ctr" anchorCtr="0">
              <a:sp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Provide detailed information on people, process, tech</a:t>
              </a:r>
            </a:p>
            <a:p>
              <a:pPr marL="171450" indent="-171450" defTabSz="677310" fontAlgn="auto">
                <a:spcBef>
                  <a:spcPts val="100"/>
                </a:spcBef>
                <a:spcAft>
                  <a:spcPts val="100"/>
                </a:spcAft>
                <a:buClr>
                  <a:schemeClr val="accent3"/>
                </a:buClr>
                <a:buFont typeface="Arial" panose="020B0604020202020204" pitchFamily="34" charset="0"/>
                <a:buChar char="•"/>
                <a:defRPr/>
              </a:pPr>
              <a:r>
                <a:rPr lang="en-US" sz="1100" b="0" kern="0" dirty="0">
                  <a:solidFill>
                    <a:prstClr val="black"/>
                  </a:solidFill>
                  <a:latin typeface="+mj-lt"/>
                  <a:cs typeface="Arial" pitchFamily="34" charset="0"/>
                </a:rPr>
                <a:t>Process walkthroughs and documentation</a:t>
              </a:r>
            </a:p>
            <a:p>
              <a:pPr marL="171450" indent="-171450" defTabSz="677310">
                <a:spcBef>
                  <a:spcPts val="100"/>
                </a:spcBef>
                <a:spcAft>
                  <a:spcPts val="100"/>
                </a:spcAft>
                <a:buClr>
                  <a:schemeClr val="accent3"/>
                </a:buClr>
                <a:buFont typeface="Arial" panose="020B0604020202020204" pitchFamily="34" charset="0"/>
                <a:buChar char="•"/>
                <a:defRPr/>
              </a:pPr>
              <a:r>
                <a:rPr lang="en-US" sz="1100" kern="0" dirty="0">
                  <a:solidFill>
                    <a:prstClr val="black"/>
                  </a:solidFill>
                  <a:latin typeface="+mj-lt"/>
                  <a:cs typeface="Arial" pitchFamily="34" charset="0"/>
                </a:rPr>
                <a:t>Access to HR and other key process SMEs</a:t>
              </a:r>
              <a:endParaRPr lang="en-US" sz="1100" b="0" kern="0" dirty="0">
                <a:solidFill>
                  <a:prstClr val="black"/>
                </a:solidFill>
                <a:latin typeface="+mj-lt"/>
                <a:cs typeface="Arial" pitchFamily="34" charset="0"/>
              </a:endParaRPr>
            </a:p>
          </p:txBody>
        </p:sp>
        <p:sp>
          <p:nvSpPr>
            <p:cNvPr id="25" name="Rectangle 24"/>
            <p:cNvSpPr/>
            <p:nvPr/>
          </p:nvSpPr>
          <p:spPr>
            <a:xfrm>
              <a:off x="3066650" y="1402579"/>
              <a:ext cx="4114800" cy="651460"/>
            </a:xfrm>
            <a:prstGeom prst="rect">
              <a:avLst/>
            </a:prstGeom>
            <a:noFill/>
            <a:ln w="9525" cap="flat" cmpd="sng" algn="ctr">
              <a:noFill/>
              <a:prstDash val="solid"/>
            </a:ln>
            <a:effectLst/>
          </p:spPr>
          <p:txBody>
            <a:bodyPr lIns="91440" tIns="45720" rIns="91440" bIns="45720" rtlCol="0" anchor="ctr" anchorCtr="0">
              <a:spAutoFit/>
            </a:bodyPr>
            <a:lstStyle/>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kern="0" dirty="0">
                  <a:solidFill>
                    <a:prstClr val="black"/>
                  </a:solidFill>
                  <a:latin typeface="+mj-lt"/>
                  <a:cs typeface="Arial" pitchFamily="34" charset="0"/>
                </a:rPr>
                <a:t>Advise on Key Incumbent personnel and SMEs </a:t>
              </a: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kern="0" dirty="0">
                  <a:solidFill>
                    <a:prstClr val="black"/>
                  </a:solidFill>
                  <a:latin typeface="+mj-lt"/>
                  <a:cs typeface="Arial" pitchFamily="34" charset="0"/>
                </a:rPr>
                <a:t>Advise on final transition solution</a:t>
              </a:r>
              <a:endParaRPr lang="en-IN" sz="1100" b="0" kern="0" dirty="0">
                <a:solidFill>
                  <a:prstClr val="black"/>
                </a:solidFill>
                <a:latin typeface="+mj-lt"/>
                <a:cs typeface="Arial" pitchFamily="34" charset="0"/>
              </a:endParaRPr>
            </a:p>
            <a:p>
              <a:pPr marL="171450" indent="-171450" defTabSz="677310" fontAlgn="auto">
                <a:spcBef>
                  <a:spcPts val="100"/>
                </a:spcBef>
                <a:spcAft>
                  <a:spcPts val="100"/>
                </a:spcAft>
                <a:buClr>
                  <a:schemeClr val="accent3"/>
                </a:buClr>
                <a:buFont typeface="Arial" panose="020B0604020202020204" pitchFamily="34" charset="0"/>
                <a:buChar char="•"/>
                <a:defRPr/>
              </a:pPr>
              <a:r>
                <a:rPr lang="en-IN" sz="1100" kern="0" dirty="0">
                  <a:solidFill>
                    <a:prstClr val="black"/>
                  </a:solidFill>
                  <a:latin typeface="+mj-lt"/>
                  <a:cs typeface="Arial" pitchFamily="34" charset="0"/>
                </a:rPr>
                <a:t>Approve Solution Design tollgate</a:t>
              </a:r>
              <a:endParaRPr lang="en-IN" sz="1100" b="0" kern="0" dirty="0">
                <a:solidFill>
                  <a:prstClr val="black"/>
                </a:solidFill>
                <a:latin typeface="+mj-lt"/>
                <a:cs typeface="Arial" pitchFamily="34" charset="0"/>
              </a:endParaRPr>
            </a:p>
          </p:txBody>
        </p:sp>
      </p:grpSp>
      <p:sp>
        <p:nvSpPr>
          <p:cNvPr id="26" name="Rectangle 25"/>
          <p:cNvSpPr/>
          <p:nvPr/>
        </p:nvSpPr>
        <p:spPr>
          <a:xfrm>
            <a:off x="2807732" y="1076126"/>
            <a:ext cx="41148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XPO</a:t>
            </a:r>
            <a:endParaRPr lang="en-US" sz="1600" b="1" dirty="0">
              <a:latin typeface="+mj-lt"/>
            </a:endParaRPr>
          </a:p>
        </p:txBody>
      </p:sp>
      <p:sp>
        <p:nvSpPr>
          <p:cNvPr id="27" name="Rectangle 26"/>
          <p:cNvSpPr/>
          <p:nvPr/>
        </p:nvSpPr>
        <p:spPr>
          <a:xfrm>
            <a:off x="7210201" y="1076126"/>
            <a:ext cx="411480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Incumbent</a:t>
            </a:r>
            <a:endParaRPr lang="en-US" sz="1600" b="1" dirty="0">
              <a:latin typeface="+mj-lt"/>
            </a:endParaRPr>
          </a:p>
        </p:txBody>
      </p:sp>
      <p:cxnSp>
        <p:nvCxnSpPr>
          <p:cNvPr id="28" name="Straight Connector 27"/>
          <p:cNvCxnSpPr/>
          <p:nvPr/>
        </p:nvCxnSpPr>
        <p:spPr>
          <a:xfrm>
            <a:off x="821176" y="2402778"/>
            <a:ext cx="105023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21176" y="3297078"/>
            <a:ext cx="105023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21176" y="4191378"/>
            <a:ext cx="105023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1176" y="5085678"/>
            <a:ext cx="105023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98966" y="6225801"/>
            <a:ext cx="105023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0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studies</a:t>
            </a:r>
            <a:endParaRPr lang="en-US" dirty="0"/>
          </a:p>
        </p:txBody>
      </p:sp>
    </p:spTree>
    <p:extLst>
      <p:ext uri="{BB962C8B-B14F-4D97-AF65-F5344CB8AC3E}">
        <p14:creationId xmlns:p14="http://schemas.microsoft.com/office/powerpoint/2010/main" val="3937974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9503220"/>
              </p:ext>
            </p:extLst>
          </p:nvPr>
        </p:nvGraphicFramePr>
        <p:xfrm>
          <a:off x="6001966" y="1254869"/>
          <a:ext cx="5758775" cy="4863828"/>
        </p:xfrm>
        <a:graphic>
          <a:graphicData uri="http://schemas.openxmlformats.org/drawingml/2006/table">
            <a:tbl>
              <a:tblPr firstRow="1" bandRow="1">
                <a:tableStyleId>{5C22544A-7EE6-4342-B048-85BDC9FD1C3A}</a:tableStyleId>
              </a:tblPr>
              <a:tblGrid>
                <a:gridCol w="4698460">
                  <a:extLst>
                    <a:ext uri="{9D8B030D-6E8A-4147-A177-3AD203B41FA5}">
                      <a16:colId xmlns:a16="http://schemas.microsoft.com/office/drawing/2014/main" val="1935873992"/>
                    </a:ext>
                  </a:extLst>
                </a:gridCol>
                <a:gridCol w="1060315">
                  <a:extLst>
                    <a:ext uri="{9D8B030D-6E8A-4147-A177-3AD203B41FA5}">
                      <a16:colId xmlns:a16="http://schemas.microsoft.com/office/drawing/2014/main" val="2104104839"/>
                    </a:ext>
                  </a:extLst>
                </a:gridCol>
              </a:tblGrid>
              <a:tr h="453905">
                <a:tc>
                  <a:txBody>
                    <a:bodyPr/>
                    <a:lstStyle/>
                    <a:p>
                      <a:pPr marL="233362" indent="0">
                        <a:buFontTx/>
                        <a:buNone/>
                      </a:pPr>
                      <a:r>
                        <a:rPr lang="en-US" b="1" dirty="0" smtClean="0">
                          <a:solidFill>
                            <a:srgbClr val="0070C0"/>
                          </a:solidFill>
                        </a:rPr>
                        <a:t>Executive Summary</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3</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6789880"/>
                  </a:ext>
                </a:extLst>
              </a:tr>
              <a:tr h="453905">
                <a:tc>
                  <a:txBody>
                    <a:bodyPr/>
                    <a:lstStyle/>
                    <a:p>
                      <a:pPr marL="233362" indent="0">
                        <a:buFontTx/>
                        <a:buNone/>
                      </a:pPr>
                      <a:r>
                        <a:rPr lang="en-US" b="1" dirty="0" smtClean="0">
                          <a:solidFill>
                            <a:srgbClr val="0070C0"/>
                          </a:solidFill>
                        </a:rPr>
                        <a:t>Our Understanding</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4</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540996"/>
                  </a:ext>
                </a:extLst>
              </a:tr>
              <a:tr h="1616063">
                <a:tc>
                  <a:txBody>
                    <a:bodyPr/>
                    <a:lstStyle/>
                    <a:p>
                      <a:pPr marL="233362" indent="0">
                        <a:buFontTx/>
                        <a:buNone/>
                      </a:pPr>
                      <a:r>
                        <a:rPr lang="en-US" b="1" dirty="0" smtClean="0">
                          <a:solidFill>
                            <a:srgbClr val="0070C0"/>
                          </a:solidFill>
                        </a:rPr>
                        <a:t>Proposed Solution</a:t>
                      </a:r>
                    </a:p>
                    <a:p>
                      <a:pPr marL="233362" indent="0">
                        <a:buFontTx/>
                        <a:buNone/>
                      </a:pPr>
                      <a:endParaRPr lang="en-US" b="1" dirty="0" smtClean="0">
                        <a:solidFill>
                          <a:srgbClr val="0070C0"/>
                        </a:solidFill>
                      </a:endParaRPr>
                    </a:p>
                    <a:p>
                      <a:pPr marL="976312" lvl="1" indent="-285750">
                        <a:buFont typeface="Wingdings" panose="05000000000000000000" pitchFamily="2" charset="2"/>
                        <a:buChar char="§"/>
                      </a:pPr>
                      <a:r>
                        <a:rPr lang="en-US" b="1" dirty="0" smtClean="0">
                          <a:solidFill>
                            <a:srgbClr val="0070C0"/>
                          </a:solidFill>
                        </a:rPr>
                        <a:t>Solution Summary</a:t>
                      </a:r>
                    </a:p>
                    <a:p>
                      <a:pPr marL="976312" lvl="1" indent="-285750">
                        <a:buFont typeface="Wingdings" panose="05000000000000000000" pitchFamily="2" charset="2"/>
                        <a:buChar char="§"/>
                      </a:pPr>
                      <a:r>
                        <a:rPr lang="en-US" b="1" dirty="0" smtClean="0">
                          <a:solidFill>
                            <a:srgbClr val="0070C0"/>
                          </a:solidFill>
                        </a:rPr>
                        <a:t>Commercial</a:t>
                      </a:r>
                    </a:p>
                    <a:p>
                      <a:pPr marL="976312" lvl="1" indent="-285750">
                        <a:buFont typeface="Wingdings" panose="05000000000000000000" pitchFamily="2" charset="2"/>
                        <a:buChar char="§"/>
                      </a:pPr>
                      <a:r>
                        <a:rPr lang="en-US" b="1" dirty="0" smtClean="0">
                          <a:solidFill>
                            <a:srgbClr val="0070C0"/>
                          </a:solidFill>
                        </a:rPr>
                        <a:t>Service Delivery Team</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6 - 9</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6558024"/>
                  </a:ext>
                </a:extLst>
              </a:tr>
              <a:tr h="1290658">
                <a:tc>
                  <a:txBody>
                    <a:bodyPr/>
                    <a:lstStyle/>
                    <a:p>
                      <a:pPr marL="233362" indent="0">
                        <a:buFontTx/>
                        <a:buNone/>
                      </a:pPr>
                      <a:r>
                        <a:rPr lang="en-US" b="1" dirty="0" smtClean="0">
                          <a:solidFill>
                            <a:srgbClr val="0070C0"/>
                          </a:solidFill>
                        </a:rPr>
                        <a:t>Digital</a:t>
                      </a:r>
                      <a:r>
                        <a:rPr lang="en-US" b="1" baseline="0" dirty="0" smtClean="0">
                          <a:solidFill>
                            <a:srgbClr val="0070C0"/>
                          </a:solidFill>
                        </a:rPr>
                        <a:t> Tools</a:t>
                      </a:r>
                      <a:endParaRPr lang="en-US" b="1" dirty="0" smtClean="0">
                        <a:solidFill>
                          <a:srgbClr val="0070C0"/>
                        </a:solidFill>
                      </a:endParaRPr>
                    </a:p>
                    <a:p>
                      <a:pPr marL="233362" indent="0">
                        <a:buFontTx/>
                        <a:buNone/>
                      </a:pPr>
                      <a:endParaRPr lang="en-US" b="1" dirty="0" smtClean="0">
                        <a:solidFill>
                          <a:srgbClr val="0070C0"/>
                        </a:solidFill>
                      </a:endParaRPr>
                    </a:p>
                    <a:p>
                      <a:pPr marL="976312" lvl="1" indent="-285750">
                        <a:buFont typeface="Wingdings" panose="05000000000000000000" pitchFamily="2" charset="2"/>
                        <a:buChar char="§"/>
                      </a:pPr>
                      <a:r>
                        <a:rPr lang="en-US" b="1" dirty="0" smtClean="0">
                          <a:solidFill>
                            <a:srgbClr val="0070C0"/>
                          </a:solidFill>
                        </a:rPr>
                        <a:t>Image Tracking System</a:t>
                      </a:r>
                    </a:p>
                    <a:p>
                      <a:pPr marL="976312" lvl="1" indent="-285750">
                        <a:buFont typeface="Wingdings" panose="05000000000000000000" pitchFamily="2" charset="2"/>
                        <a:buChar char="§"/>
                      </a:pPr>
                      <a:r>
                        <a:rPr lang="en-US" b="1" dirty="0" smtClean="0">
                          <a:solidFill>
                            <a:srgbClr val="0070C0"/>
                          </a:solidFill>
                        </a:rPr>
                        <a:t>Smart.AI</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11 - 12</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373028"/>
                  </a:ext>
                </a:extLst>
              </a:tr>
              <a:tr h="595392">
                <a:tc>
                  <a:txBody>
                    <a:bodyPr/>
                    <a:lstStyle/>
                    <a:p>
                      <a:pPr marL="233362"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Transition Approach</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14 - 16</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014142"/>
                  </a:ext>
                </a:extLst>
              </a:tr>
              <a:tr h="453905">
                <a:tc>
                  <a:txBody>
                    <a:bodyPr/>
                    <a:lstStyle/>
                    <a:p>
                      <a:pPr marL="233362" indent="0">
                        <a:buFontTx/>
                        <a:buNone/>
                      </a:pPr>
                      <a:r>
                        <a:rPr lang="en-US" b="1" dirty="0" smtClean="0">
                          <a:solidFill>
                            <a:srgbClr val="0070C0"/>
                          </a:solidFill>
                        </a:rPr>
                        <a:t>Case Study</a:t>
                      </a:r>
                      <a:endParaRPr lang="en-US" b="1" dirty="0">
                        <a:solidFill>
                          <a:srgbClr val="0070C0"/>
                        </a:solidFill>
                      </a:endParaRPr>
                    </a:p>
                  </a:txBody>
                  <a:tcPr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accent3"/>
                          </a:solidFill>
                        </a:rPr>
                        <a:t>18 – 19</a:t>
                      </a:r>
                      <a:endParaRPr lang="en-US" b="1" dirty="0">
                        <a:solidFill>
                          <a:schemeClr val="accent3"/>
                        </a:solidFill>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0192274"/>
                  </a:ext>
                </a:extLst>
              </a:tr>
            </a:tbl>
          </a:graphicData>
        </a:graphic>
      </p:graphicFrame>
      <p:sp>
        <p:nvSpPr>
          <p:cNvPr id="10" name="Text Placeholder 9"/>
          <p:cNvSpPr>
            <a:spLocks noGrp="1"/>
          </p:cNvSpPr>
          <p:nvPr>
            <p:ph type="body" sz="quarter" idx="16"/>
          </p:nvPr>
        </p:nvSpPr>
        <p:spPr/>
        <p:txBody>
          <a:bodyPr/>
          <a:lstStyle/>
          <a:p>
            <a:r>
              <a:rPr lang="en-US" dirty="0"/>
              <a:t>Today's Agenda</a:t>
            </a:r>
          </a:p>
        </p:txBody>
      </p:sp>
    </p:spTree>
    <p:extLst>
      <p:ext uri="{BB962C8B-B14F-4D97-AF65-F5344CB8AC3E}">
        <p14:creationId xmlns:p14="http://schemas.microsoft.com/office/powerpoint/2010/main" val="2905100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96537" y="88937"/>
            <a:ext cx="9624163" cy="585920"/>
          </a:xfrm>
        </p:spPr>
        <p:txBody>
          <a:bodyPr>
            <a:normAutofit/>
          </a:bodyPr>
          <a:lstStyle/>
          <a:p>
            <a:r>
              <a:rPr lang="en-US" sz="2400" dirty="0" smtClean="0"/>
              <a:t>PROCURE TO PAY -  case studies (1/2)</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824669002"/>
              </p:ext>
            </p:extLst>
          </p:nvPr>
        </p:nvGraphicFramePr>
        <p:xfrm>
          <a:off x="274321" y="829045"/>
          <a:ext cx="11625942" cy="5455023"/>
        </p:xfrm>
        <a:graphic>
          <a:graphicData uri="http://schemas.openxmlformats.org/drawingml/2006/table">
            <a:tbl>
              <a:tblPr firstRow="1" bandRow="1">
                <a:tableStyleId>{5C22544A-7EE6-4342-B048-85BDC9FD1C3A}</a:tableStyleId>
              </a:tblPr>
              <a:tblGrid>
                <a:gridCol w="1515290">
                  <a:extLst>
                    <a:ext uri="{9D8B030D-6E8A-4147-A177-3AD203B41FA5}">
                      <a16:colId xmlns:a16="http://schemas.microsoft.com/office/drawing/2014/main" val="431489173"/>
                    </a:ext>
                  </a:extLst>
                </a:gridCol>
                <a:gridCol w="3609598">
                  <a:extLst>
                    <a:ext uri="{9D8B030D-6E8A-4147-A177-3AD203B41FA5}">
                      <a16:colId xmlns:a16="http://schemas.microsoft.com/office/drawing/2014/main" val="200445297"/>
                    </a:ext>
                  </a:extLst>
                </a:gridCol>
                <a:gridCol w="4450208">
                  <a:extLst>
                    <a:ext uri="{9D8B030D-6E8A-4147-A177-3AD203B41FA5}">
                      <a16:colId xmlns:a16="http://schemas.microsoft.com/office/drawing/2014/main" val="1030203134"/>
                    </a:ext>
                  </a:extLst>
                </a:gridCol>
                <a:gridCol w="2050846">
                  <a:extLst>
                    <a:ext uri="{9D8B030D-6E8A-4147-A177-3AD203B41FA5}">
                      <a16:colId xmlns:a16="http://schemas.microsoft.com/office/drawing/2014/main" val="2625207893"/>
                    </a:ext>
                  </a:extLst>
                </a:gridCol>
              </a:tblGrid>
              <a:tr h="464515">
                <a:tc>
                  <a:txBody>
                    <a:bodyPr/>
                    <a:lstStyle/>
                    <a:p>
                      <a:pPr marL="0" algn="ctr" defTabSz="914377" rtl="0" eaLnBrk="1" latinLnBrk="0" hangingPunct="1">
                        <a:lnSpc>
                          <a:spcPct val="100000"/>
                        </a:lnSpc>
                        <a:spcBef>
                          <a:spcPts val="600"/>
                        </a:spcBef>
                        <a:spcAft>
                          <a:spcPts val="0"/>
                        </a:spcAft>
                      </a:pPr>
                      <a:r>
                        <a:rPr lang="en-US" sz="1600" b="1" kern="1200" dirty="0" smtClean="0">
                          <a:solidFill>
                            <a:schemeClr val="lt1"/>
                          </a:solidFill>
                          <a:latin typeface="+mn-lt"/>
                          <a:ea typeface="+mn-ea"/>
                          <a:cs typeface="+mn-cs"/>
                        </a:rPr>
                        <a:t>Client</a:t>
                      </a:r>
                      <a:endParaRPr lang="en-US" sz="1600" b="1" kern="1200" dirty="0">
                        <a:solidFill>
                          <a:schemeClr val="lt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ctr" defTabSz="914377" rtl="0" eaLnBrk="1" latinLnBrk="0" hangingPunct="1">
                        <a:lnSpc>
                          <a:spcPct val="100000"/>
                        </a:lnSpc>
                        <a:spcBef>
                          <a:spcPts val="600"/>
                        </a:spcBef>
                        <a:spcAft>
                          <a:spcPts val="0"/>
                        </a:spcAft>
                      </a:pPr>
                      <a:r>
                        <a:rPr lang="en-US" sz="1600" b="1" kern="1200" dirty="0" smtClean="0">
                          <a:solidFill>
                            <a:schemeClr val="lt1"/>
                          </a:solidFill>
                          <a:latin typeface="+mn-lt"/>
                          <a:ea typeface="+mn-ea"/>
                          <a:cs typeface="+mn-cs"/>
                        </a:rPr>
                        <a:t>High Level Issues</a:t>
                      </a:r>
                      <a:endParaRPr lang="en-US" sz="1600" b="1" kern="1200" dirty="0">
                        <a:solidFill>
                          <a:schemeClr val="lt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ctr" defTabSz="914377" rtl="0" eaLnBrk="1" latinLnBrk="0" hangingPunct="1">
                        <a:lnSpc>
                          <a:spcPct val="100000"/>
                        </a:lnSpc>
                        <a:spcBef>
                          <a:spcPts val="600"/>
                        </a:spcBef>
                        <a:spcAft>
                          <a:spcPts val="0"/>
                        </a:spcAft>
                      </a:pPr>
                      <a:r>
                        <a:rPr lang="en-US" sz="1600" b="1" kern="1200" dirty="0" smtClean="0">
                          <a:solidFill>
                            <a:schemeClr val="lt1"/>
                          </a:solidFill>
                          <a:latin typeface="+mn-lt"/>
                          <a:ea typeface="+mn-ea"/>
                          <a:cs typeface="+mn-cs"/>
                        </a:rPr>
                        <a:t>Recommendations</a:t>
                      </a:r>
                      <a:endParaRPr lang="en-US" sz="1600" b="1" kern="1200" dirty="0">
                        <a:solidFill>
                          <a:schemeClr val="lt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ctr" defTabSz="914377" rtl="0" eaLnBrk="1" latinLnBrk="0" hangingPunct="1">
                        <a:lnSpc>
                          <a:spcPct val="100000"/>
                        </a:lnSpc>
                        <a:spcBef>
                          <a:spcPts val="600"/>
                        </a:spcBef>
                        <a:spcAft>
                          <a:spcPts val="0"/>
                        </a:spcAft>
                      </a:pPr>
                      <a:r>
                        <a:rPr lang="en-US" sz="1600" b="1" kern="1200" dirty="0" smtClean="0">
                          <a:solidFill>
                            <a:schemeClr val="lt1"/>
                          </a:solidFill>
                          <a:latin typeface="+mn-lt"/>
                          <a:ea typeface="+mn-ea"/>
                          <a:cs typeface="+mn-cs"/>
                        </a:rPr>
                        <a:t>Estimated Benefits</a:t>
                      </a:r>
                      <a:endParaRPr lang="en-US" sz="1600" b="1" kern="1200" dirty="0">
                        <a:solidFill>
                          <a:schemeClr val="lt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3919762"/>
                  </a:ext>
                </a:extLst>
              </a:tr>
              <a:tr h="2298126">
                <a:tc>
                  <a:txBody>
                    <a:bodyPr/>
                    <a:lstStyle/>
                    <a:p>
                      <a:pPr algn="l" defTabSz="914377" rtl="0" eaLnBrk="1" latinLnBrk="0" hangingPunct="1">
                        <a:lnSpc>
                          <a:spcPct val="100000"/>
                        </a:lnSpc>
                        <a:spcBef>
                          <a:spcPts val="600"/>
                        </a:spcBef>
                        <a:spcAft>
                          <a:spcPts val="0"/>
                        </a:spcAft>
                      </a:pPr>
                      <a:r>
                        <a:rPr lang="en-US" sz="1200" b="1" kern="1200" dirty="0" smtClean="0">
                          <a:solidFill>
                            <a:schemeClr val="bg1"/>
                          </a:solidFill>
                          <a:latin typeface="+mn-lt"/>
                          <a:ea typeface="+mn-ea"/>
                          <a:cs typeface="+mn-cs"/>
                        </a:rPr>
                        <a:t>US based Tax management company</a:t>
                      </a:r>
                      <a:endParaRPr lang="en-US" sz="1200" b="1" kern="1200" dirty="0">
                        <a:solidFill>
                          <a:schemeClr val="bg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Decentralized receipt of invoices: </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Multiple approvers &amp; hand-offs require significant email correspondents and time to process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Low dollar, high volume vendor invoices are not consolidated- 26%  of invoice volume  are from top 6 vendors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Manual Check Printing &amp; ACH option is not leveraged</a:t>
                      </a:r>
                      <a:endParaRPr lang="en-US" sz="120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Centralize  receipt of invoices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Consolidate low dollar and high volume invoices from Top 3 vendors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Implement ACH to eliminate manual check printing</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Implement policy and procedure for capital invoice processing. Also, establish a dedicated email box for capital invoice receipt</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Update the current procedure and communicate the changes to the field</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Establish one owner with backup for vendor set up process to improve the control and compliance </a:t>
                      </a:r>
                      <a:endParaRPr lang="en-US" sz="120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Improved cost by 50%</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Improved cycle time – 50%</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endParaRPr lang="en-US" sz="120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62639271"/>
                  </a:ext>
                </a:extLst>
              </a:tr>
              <a:tr h="2506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n-lt"/>
                          <a:ea typeface="+mn-ea"/>
                          <a:cs typeface="+mn-cs"/>
                        </a:rPr>
                        <a:t>A leading Pharmaceutical company based in Tokyo</a:t>
                      </a:r>
                      <a:endParaRPr lang="en-US" sz="1200" b="1" kern="1200" dirty="0" smtClean="0">
                        <a:solidFill>
                          <a:schemeClr val="bg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High cost of technology due to multiple interfaces </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Lack of visibility and tracking for invoices and POs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Lack of clarity for SLAs and roles and responsibilities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High Exception ratios in Accounts Payable processes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Low on-time payment rate</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Complex and manual PR and PO creation process</a:t>
                      </a:r>
                      <a:endParaRPr lang="en-US" sz="1200" b="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Perform Gap Assessment for Platform Consolidation and Modernization </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Implement automated system based reporting for performance management</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Implement exception reduction analytics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Redefine SLAs and roles and responsibilities across PtP processes</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Perform periodic Vendor Performance Management &amp; Recertification Program</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Perform Payment term rationalization &amp; Increase EFT penetration </a:t>
                      </a:r>
                      <a:endParaRPr lang="en-US" sz="120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Increase On-time payment-30%</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Exception reduction- 15%</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Improved First pass yield- 17%</a:t>
                      </a:r>
                    </a:p>
                    <a:p>
                      <a:pPr marL="171450" indent="-171450" algn="l" defTabSz="914377" rtl="0" eaLnBrk="1" latinLnBrk="0" hangingPunct="1">
                        <a:lnSpc>
                          <a:spcPct val="100000"/>
                        </a:lnSpc>
                        <a:spcBef>
                          <a:spcPts val="600"/>
                        </a:spcBef>
                        <a:spcAft>
                          <a:spcPts val="0"/>
                        </a:spcAft>
                        <a:buClr>
                          <a:schemeClr val="tx1"/>
                        </a:buClr>
                        <a:buFont typeface="Wingdings" panose="05000000000000000000" pitchFamily="2" charset="2"/>
                        <a:buChar char="§"/>
                      </a:pPr>
                      <a:r>
                        <a:rPr lang="en-US" sz="1200" kern="1200" dirty="0" smtClean="0">
                          <a:solidFill>
                            <a:schemeClr val="tx1"/>
                          </a:solidFill>
                          <a:latin typeface="+mn-lt"/>
                          <a:ea typeface="+mn-ea"/>
                          <a:cs typeface="+mn-cs"/>
                        </a:rPr>
                        <a:t>Improved cycle time – 50%</a:t>
                      </a:r>
                      <a:endParaRPr lang="en-US" sz="120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99729525"/>
                  </a:ext>
                </a:extLst>
              </a:tr>
            </a:tbl>
          </a:graphicData>
        </a:graphic>
      </p:graphicFrame>
    </p:spTree>
    <p:extLst>
      <p:ext uri="{BB962C8B-B14F-4D97-AF65-F5344CB8AC3E}">
        <p14:creationId xmlns:p14="http://schemas.microsoft.com/office/powerpoint/2010/main" val="3103848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sz="2400" dirty="0"/>
              <a:t>PROCURE TO PAY -  case studies </a:t>
            </a:r>
            <a:r>
              <a:rPr lang="en-US" sz="2400" dirty="0" smtClean="0"/>
              <a:t>(2/2</a:t>
            </a:r>
            <a:r>
              <a:rPr lang="en-US" sz="2400" dirty="0"/>
              <a:t>)</a:t>
            </a:r>
          </a:p>
        </p:txBody>
      </p:sp>
      <p:graphicFrame>
        <p:nvGraphicFramePr>
          <p:cNvPr id="6" name="Table 5"/>
          <p:cNvGraphicFramePr>
            <a:graphicFrameLocks noGrp="1"/>
          </p:cNvGraphicFramePr>
          <p:nvPr>
            <p:extLst>
              <p:ext uri="{D42A27DB-BD31-4B8C-83A1-F6EECF244321}">
                <p14:modId xmlns:p14="http://schemas.microsoft.com/office/powerpoint/2010/main" val="609755849"/>
              </p:ext>
            </p:extLst>
          </p:nvPr>
        </p:nvGraphicFramePr>
        <p:xfrm>
          <a:off x="274318" y="829047"/>
          <a:ext cx="11639008" cy="5358514"/>
        </p:xfrm>
        <a:graphic>
          <a:graphicData uri="http://schemas.openxmlformats.org/drawingml/2006/table">
            <a:tbl>
              <a:tblPr firstRow="1" bandRow="1">
                <a:tableStyleId>{5C22544A-7EE6-4342-B048-85BDC9FD1C3A}</a:tableStyleId>
              </a:tblPr>
              <a:tblGrid>
                <a:gridCol w="1306147">
                  <a:extLst>
                    <a:ext uri="{9D8B030D-6E8A-4147-A177-3AD203B41FA5}">
                      <a16:colId xmlns:a16="http://schemas.microsoft.com/office/drawing/2014/main" val="431489173"/>
                    </a:ext>
                  </a:extLst>
                </a:gridCol>
                <a:gridCol w="3824501">
                  <a:extLst>
                    <a:ext uri="{9D8B030D-6E8A-4147-A177-3AD203B41FA5}">
                      <a16:colId xmlns:a16="http://schemas.microsoft.com/office/drawing/2014/main" val="200445297"/>
                    </a:ext>
                  </a:extLst>
                </a:gridCol>
                <a:gridCol w="4455208">
                  <a:extLst>
                    <a:ext uri="{9D8B030D-6E8A-4147-A177-3AD203B41FA5}">
                      <a16:colId xmlns:a16="http://schemas.microsoft.com/office/drawing/2014/main" val="1030203134"/>
                    </a:ext>
                  </a:extLst>
                </a:gridCol>
                <a:gridCol w="2053152">
                  <a:extLst>
                    <a:ext uri="{9D8B030D-6E8A-4147-A177-3AD203B41FA5}">
                      <a16:colId xmlns:a16="http://schemas.microsoft.com/office/drawing/2014/main" val="2625207893"/>
                    </a:ext>
                  </a:extLst>
                </a:gridCol>
              </a:tblGrid>
              <a:tr h="478695">
                <a:tc>
                  <a:txBody>
                    <a:bodyPr/>
                    <a:lstStyle/>
                    <a:p>
                      <a:pPr algn="ctr"/>
                      <a:r>
                        <a:rPr lang="en-US" sz="1600" dirty="0" smtClean="0">
                          <a:latin typeface="+mn-lt"/>
                        </a:rPr>
                        <a:t>Client</a:t>
                      </a:r>
                      <a:endParaRPr lang="en-US" sz="1600" dirty="0">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1600" dirty="0" smtClean="0">
                          <a:latin typeface="+mn-lt"/>
                        </a:rPr>
                        <a:t>High Level</a:t>
                      </a:r>
                      <a:r>
                        <a:rPr lang="en-US" sz="1600" baseline="0" dirty="0" smtClean="0">
                          <a:latin typeface="+mn-lt"/>
                        </a:rPr>
                        <a:t> Issues</a:t>
                      </a:r>
                      <a:endParaRPr lang="en-US" sz="1600" dirty="0">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1600" dirty="0" smtClean="0">
                          <a:latin typeface="+mn-lt"/>
                        </a:rPr>
                        <a:t>Recommendations</a:t>
                      </a:r>
                      <a:endParaRPr lang="en-US" sz="1600" dirty="0">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1600" dirty="0" smtClean="0">
                          <a:latin typeface="+mn-lt"/>
                        </a:rPr>
                        <a:t>Estimated Benefits</a:t>
                      </a:r>
                      <a:endParaRPr lang="en-US" sz="1600" dirty="0">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3919762"/>
                  </a:ext>
                </a:extLst>
              </a:tr>
              <a:tr h="2045179">
                <a:tc>
                  <a:txBody>
                    <a:bodyPr/>
                    <a:lstStyle/>
                    <a:p>
                      <a:pPr>
                        <a:lnSpc>
                          <a:spcPct val="100000"/>
                        </a:lnSpc>
                        <a:spcBef>
                          <a:spcPts val="600"/>
                        </a:spcBef>
                        <a:spcAft>
                          <a:spcPts val="600"/>
                        </a:spcAft>
                      </a:pPr>
                      <a:r>
                        <a:rPr lang="en-US" sz="1200" b="1" dirty="0" smtClean="0">
                          <a:solidFill>
                            <a:schemeClr val="bg1"/>
                          </a:solidFill>
                          <a:latin typeface="+mn-lt"/>
                        </a:rPr>
                        <a:t>US based world</a:t>
                      </a:r>
                      <a:r>
                        <a:rPr lang="en-US" sz="1200" b="1" baseline="0" dirty="0" smtClean="0">
                          <a:solidFill>
                            <a:schemeClr val="bg1"/>
                          </a:solidFill>
                          <a:latin typeface="+mn-lt"/>
                        </a:rPr>
                        <a:t> leading hand tools manufacturing company</a:t>
                      </a:r>
                      <a:endParaRPr lang="en-US" sz="1200" b="1" dirty="0">
                        <a:solidFill>
                          <a:schemeClr val="bg1"/>
                        </a:solidFill>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Redundant entry of invoice details in multiple tools </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PO invoices for service contracts require approval as per DoA</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Non-specialized onshore staff and lack of technology resulting in high operations cost for scanning &amp; imaging</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dirty="0" smtClean="0">
                          <a:latin typeface="+mn-lt"/>
                        </a:rPr>
                        <a:t>System block in ERPs restricts processing of invoice lines that do not have a goods receipt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Reverse Indexing to eliminate redundant entries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Process of “service receipt” to avoid DOA approval for small contracts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Individual mailboxes for each BU to eliminate sorting </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Leverage</a:t>
                      </a:r>
                      <a:r>
                        <a:rPr lang="en-US" sz="1200" b="0" kern="1200" baseline="0" dirty="0" smtClean="0">
                          <a:solidFill>
                            <a:schemeClr val="tx1"/>
                          </a:solidFill>
                          <a:latin typeface="+mn-lt"/>
                          <a:ea typeface="+mn-ea"/>
                          <a:cs typeface="+mn-cs"/>
                        </a:rPr>
                        <a:t> right shoring capabilities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Implement MRBR to allow posting invoices that do not have goods receipt lines</a:t>
                      </a:r>
                      <a:endParaRPr lang="en-US" sz="12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Identified  cost saving opportunities of $750k</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Efficiency improvement -11%</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Improved control and compliance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213504"/>
                  </a:ext>
                </a:extLst>
              </a:tr>
              <a:tr h="2792385">
                <a:tc>
                  <a:txBody>
                    <a:bodyPr/>
                    <a:lstStyle/>
                    <a:p>
                      <a:pPr>
                        <a:lnSpc>
                          <a:spcPct val="100000"/>
                        </a:lnSpc>
                        <a:spcBef>
                          <a:spcPts val="600"/>
                        </a:spcBef>
                        <a:spcAft>
                          <a:spcPts val="600"/>
                        </a:spcAft>
                      </a:pPr>
                      <a:r>
                        <a:rPr lang="en-US" sz="1200" b="1" dirty="0" smtClean="0">
                          <a:solidFill>
                            <a:schemeClr val="bg1"/>
                          </a:solidFill>
                          <a:latin typeface="+mn-lt"/>
                        </a:rPr>
                        <a:t>Global trucking &amp; logistics</a:t>
                      </a:r>
                      <a:r>
                        <a:rPr lang="en-US" sz="1200" b="1" baseline="0" dirty="0" smtClean="0">
                          <a:solidFill>
                            <a:schemeClr val="bg1"/>
                          </a:solidFill>
                          <a:latin typeface="+mn-lt"/>
                        </a:rPr>
                        <a:t> company headquartered in USA</a:t>
                      </a:r>
                      <a:endParaRPr lang="en-US" sz="1200" b="1" dirty="0">
                        <a:solidFill>
                          <a:schemeClr val="bg1"/>
                        </a:solidFill>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High cost of AP function due to low automation and 100% onsite model</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Lack of visibility and tracking for invoices and POs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High exception ratios in Accounts Payable processes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Multiple non-integrated systems for vendor</a:t>
                      </a:r>
                      <a:r>
                        <a:rPr lang="en-US" sz="1200" b="0" kern="1200" baseline="0" dirty="0" smtClean="0">
                          <a:solidFill>
                            <a:schemeClr val="tx1"/>
                          </a:solidFill>
                          <a:latin typeface="+mn-lt"/>
                          <a:ea typeface="+mn-ea"/>
                          <a:cs typeface="+mn-cs"/>
                        </a:rPr>
                        <a:t> master and AP processing</a:t>
                      </a:r>
                      <a:endParaRPr lang="en-US" sz="1200" b="0" kern="1200" dirty="0" smtClean="0">
                        <a:solidFill>
                          <a:schemeClr val="tx1"/>
                        </a:solidFill>
                        <a:latin typeface="+mn-lt"/>
                        <a:ea typeface="+mn-ea"/>
                        <a:cs typeface="+mn-cs"/>
                      </a:endParaRPr>
                    </a:p>
                    <a:p>
                      <a:pPr marL="171450" indent="-171450">
                        <a:lnSpc>
                          <a:spcPct val="100000"/>
                        </a:lnSpc>
                        <a:spcBef>
                          <a:spcPts val="600"/>
                        </a:spcBef>
                        <a:spcAft>
                          <a:spcPts val="600"/>
                        </a:spcAft>
                        <a:buClr>
                          <a:schemeClr val="tx1"/>
                        </a:buClr>
                        <a:buFont typeface="Wingdings" panose="05000000000000000000" pitchFamily="2" charset="2"/>
                        <a:buChar char="§"/>
                      </a:pPr>
                      <a:endParaRPr lang="en-US" sz="12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GB" sz="1200" b="0" kern="1200" dirty="0" smtClean="0">
                          <a:solidFill>
                            <a:schemeClr val="tx1"/>
                          </a:solidFill>
                          <a:latin typeface="+mn-lt"/>
                          <a:ea typeface="+mn-ea"/>
                          <a:cs typeface="+mn-cs"/>
                        </a:rPr>
                        <a:t>20+ transformation opportunities using various levers</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GB" sz="1200" b="0" kern="1200" dirty="0" smtClean="0">
                          <a:solidFill>
                            <a:schemeClr val="tx1"/>
                          </a:solidFill>
                          <a:latin typeface="+mn-lt"/>
                          <a:ea typeface="+mn-ea"/>
                          <a:cs typeface="+mn-cs"/>
                        </a:rPr>
                        <a:t>Robotic solutions for </a:t>
                      </a:r>
                    </a:p>
                    <a:p>
                      <a:pPr marL="628650" lvl="1"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vouching of invoices against shipments in operational systems</a:t>
                      </a:r>
                    </a:p>
                    <a:p>
                      <a:pPr marL="628650" lvl="1"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vendor creation in multiple systems </a:t>
                      </a:r>
                    </a:p>
                    <a:p>
                      <a:pPr marL="628650" lvl="1"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3-way match (PO based) and invoice entry for approved &amp; coded (non-PO) invoices</a:t>
                      </a:r>
                      <a:endParaRPr lang="en-GB" sz="1200" b="0" kern="1200" dirty="0" smtClean="0">
                        <a:solidFill>
                          <a:schemeClr val="tx1"/>
                        </a:solidFill>
                        <a:latin typeface="+mn-lt"/>
                        <a:ea typeface="+mn-ea"/>
                        <a:cs typeface="+mn-cs"/>
                      </a:endParaRP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US" sz="1200" b="0" kern="1200" dirty="0" smtClean="0">
                          <a:solidFill>
                            <a:schemeClr val="tx1"/>
                          </a:solidFill>
                          <a:latin typeface="+mn-lt"/>
                          <a:ea typeface="+mn-ea"/>
                          <a:cs typeface="+mn-cs"/>
                        </a:rPr>
                        <a:t>Exception analytics to understand root causes and decrease the number of exceptions</a:t>
                      </a:r>
                      <a:endParaRPr lang="en-GB" sz="1200" b="0" kern="1200" dirty="0" smtClean="0">
                        <a:solidFill>
                          <a:schemeClr val="tx1"/>
                        </a:solidFill>
                        <a:latin typeface="+mn-lt"/>
                        <a:ea typeface="+mn-ea"/>
                        <a:cs typeface="+mn-cs"/>
                      </a:endParaRP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GB" sz="1200" b="0" kern="1200" dirty="0" smtClean="0">
                          <a:solidFill>
                            <a:schemeClr val="tx1"/>
                          </a:solidFill>
                          <a:latin typeface="+mn-lt"/>
                          <a:ea typeface="+mn-ea"/>
                          <a:cs typeface="+mn-cs"/>
                        </a:rPr>
                        <a:t>Offshoring/ outsourcing opportunities for shareable work</a:t>
                      </a:r>
                      <a:endParaRPr lang="en-US" sz="1200" b="0" kern="1200" dirty="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GB" sz="1200" b="0" kern="1200" dirty="0" smtClean="0">
                          <a:solidFill>
                            <a:schemeClr val="tx1"/>
                          </a:solidFill>
                          <a:latin typeface="+mn-lt"/>
                          <a:ea typeface="+mn-ea"/>
                          <a:cs typeface="+mn-cs"/>
                        </a:rPr>
                        <a:t>Potential reduction of annual AP costs by up to 50%</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r>
                        <a:rPr lang="en-GB" sz="1200" b="0" kern="1200" dirty="0" smtClean="0">
                          <a:solidFill>
                            <a:schemeClr val="tx1"/>
                          </a:solidFill>
                          <a:latin typeface="+mn-lt"/>
                          <a:ea typeface="+mn-ea"/>
                          <a:cs typeface="+mn-cs"/>
                        </a:rPr>
                        <a:t>Exception reduction by more than 15%</a:t>
                      </a:r>
                    </a:p>
                    <a:p>
                      <a:pPr marL="171450" indent="-171450" algn="l" defTabSz="914377" rtl="0" eaLnBrk="1" latinLnBrk="0" hangingPunct="1">
                        <a:lnSpc>
                          <a:spcPct val="100000"/>
                        </a:lnSpc>
                        <a:spcBef>
                          <a:spcPts val="600"/>
                        </a:spcBef>
                        <a:spcAft>
                          <a:spcPts val="600"/>
                        </a:spcAft>
                        <a:buClr>
                          <a:schemeClr val="tx1"/>
                        </a:buClr>
                        <a:buFont typeface="Wingdings" panose="05000000000000000000" pitchFamily="2" charset="2"/>
                        <a:buChar char="§"/>
                      </a:pPr>
                      <a:endParaRPr lang="en-GB" sz="1200" b="0" kern="1200" dirty="0" smtClean="0">
                        <a:solidFill>
                          <a:schemeClr val="tx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9794154"/>
                  </a:ext>
                </a:extLst>
              </a:tr>
            </a:tbl>
          </a:graphicData>
        </a:graphic>
      </p:graphicFrame>
    </p:spTree>
    <p:extLst>
      <p:ext uri="{BB962C8B-B14F-4D97-AF65-F5344CB8AC3E}">
        <p14:creationId xmlns:p14="http://schemas.microsoft.com/office/powerpoint/2010/main" val="3406804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Annexure</a:t>
            </a:r>
            <a:endParaRPr lang="en-US" dirty="0"/>
          </a:p>
        </p:txBody>
      </p:sp>
    </p:spTree>
    <p:extLst>
      <p:ext uri="{BB962C8B-B14F-4D97-AF65-F5344CB8AC3E}">
        <p14:creationId xmlns:p14="http://schemas.microsoft.com/office/powerpoint/2010/main" val="347386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Assumptions </a:t>
            </a:r>
            <a:endParaRPr lang="en-US" dirty="0"/>
          </a:p>
        </p:txBody>
      </p:sp>
      <p:sp>
        <p:nvSpPr>
          <p:cNvPr id="3" name="Rectangle 2"/>
          <p:cNvSpPr/>
          <p:nvPr/>
        </p:nvSpPr>
        <p:spPr>
          <a:xfrm>
            <a:off x="374374" y="1068961"/>
            <a:ext cx="11512826" cy="4247317"/>
          </a:xfrm>
          <a:prstGeom prst="rect">
            <a:avLst/>
          </a:prstGeom>
        </p:spPr>
        <p:txBody>
          <a:bodyPr wrap="square">
            <a:spAutoFit/>
          </a:bodyPr>
          <a:lstStyle/>
          <a:p>
            <a:pPr marL="285750" indent="-285750">
              <a:buFont typeface="Arial" panose="020B0604020202020204" pitchFamily="34" charset="0"/>
              <a:buChar char="•"/>
            </a:pPr>
            <a:r>
              <a:rPr lang="en-US" dirty="0"/>
              <a:t>We have assumed that EXL will have soft approval </a:t>
            </a:r>
            <a:r>
              <a:rPr lang="en-US" dirty="0" smtClean="0"/>
              <a:t>by </a:t>
            </a:r>
            <a:r>
              <a:rPr lang="en-US" dirty="0"/>
              <a:t>end of </a:t>
            </a:r>
            <a:r>
              <a:rPr lang="en-US" dirty="0" smtClean="0"/>
              <a:t>Oct'21 </a:t>
            </a:r>
            <a:r>
              <a:rPr lang="en-US" dirty="0"/>
              <a:t>and EXL can begin transitions enablement post </a:t>
            </a:r>
            <a:r>
              <a:rPr lang="en-US" dirty="0" smtClean="0"/>
              <a:t>the same </a:t>
            </a:r>
          </a:p>
          <a:p>
            <a:pPr marL="285750" indent="-285750">
              <a:buFont typeface="Arial" panose="020B0604020202020204" pitchFamily="34" charset="0"/>
              <a:buChar char="•"/>
            </a:pPr>
            <a:r>
              <a:rPr lang="en-US" dirty="0" smtClean="0"/>
              <a:t>EXL will leverage existing connectivity solution with XPO </a:t>
            </a:r>
          </a:p>
          <a:p>
            <a:pPr marL="285750" indent="-285750">
              <a:buFont typeface="Arial" panose="020B0604020202020204" pitchFamily="34" charset="0"/>
              <a:buChar char="•"/>
            </a:pPr>
            <a:r>
              <a:rPr lang="en-US" dirty="0"/>
              <a:t>We have assumed that </a:t>
            </a:r>
            <a:r>
              <a:rPr lang="en-US" dirty="0" smtClean="0"/>
              <a:t>XPO  </a:t>
            </a:r>
            <a:r>
              <a:rPr lang="en-US" dirty="0"/>
              <a:t>would take 2 weeks to create IDs and provide access to required systems / application to EXL </a:t>
            </a:r>
            <a:r>
              <a:rPr lang="en-US" dirty="0" smtClean="0"/>
              <a:t>team</a:t>
            </a:r>
          </a:p>
          <a:p>
            <a:pPr marL="285750" indent="-285750">
              <a:buFont typeface="Arial" panose="020B0604020202020204" pitchFamily="34" charset="0"/>
              <a:buChar char="•"/>
            </a:pPr>
            <a:r>
              <a:rPr lang="en-US" dirty="0"/>
              <a:t>We have assumed </a:t>
            </a:r>
            <a:r>
              <a:rPr lang="en-US" dirty="0" smtClean="0"/>
              <a:t>that XPO will align a PMO to </a:t>
            </a:r>
            <a:r>
              <a:rPr lang="en-US" dirty="0"/>
              <a:t>support transitions at a program </a:t>
            </a:r>
            <a:r>
              <a:rPr lang="en-US" dirty="0" smtClean="0"/>
              <a:t>level along with the Incumbent</a:t>
            </a:r>
          </a:p>
          <a:p>
            <a:pPr marL="285750" indent="-285750">
              <a:buFont typeface="Arial" panose="020B0604020202020204" pitchFamily="34" charset="0"/>
              <a:buChar char="•"/>
            </a:pPr>
            <a:r>
              <a:rPr lang="en-US" dirty="0" smtClean="0"/>
              <a:t>The assumption is that the retained team onshore will be able to support the annual close activities for Fixed Assets </a:t>
            </a:r>
          </a:p>
          <a:p>
            <a:pPr marL="285750" indent="-285750">
              <a:buFont typeface="Arial" panose="020B0604020202020204" pitchFamily="34" charset="0"/>
              <a:buChar char="•"/>
            </a:pPr>
            <a:r>
              <a:rPr lang="en-US" dirty="0" smtClean="0"/>
              <a:t>Process volume backlogs will have to be assessed during solution design and may lead to an impact on timeline, resourcing etc. This will be jointly agreed between EXL and XPO </a:t>
            </a:r>
          </a:p>
          <a:p>
            <a:pPr marL="285750" indent="-285750">
              <a:buFont typeface="Arial" panose="020B0604020202020204" pitchFamily="34" charset="0"/>
              <a:buChar char="•"/>
            </a:pPr>
            <a:r>
              <a:rPr lang="en-US" dirty="0">
                <a:solidFill>
                  <a:srgbClr val="000000"/>
                </a:solidFill>
              </a:rPr>
              <a:t>Assumes client and/or incumbent SME to be virtually available to impart training given COVID-19 situation and for Hyper care period</a:t>
            </a:r>
          </a:p>
          <a:p>
            <a:pPr marL="285750" indent="-285750">
              <a:buFont typeface="Arial" panose="020B0604020202020204" pitchFamily="34" charset="0"/>
              <a:buChar char="•"/>
            </a:pPr>
            <a:r>
              <a:rPr lang="en-US" dirty="0" smtClean="0">
                <a:solidFill>
                  <a:srgbClr val="000000"/>
                </a:solidFill>
              </a:rPr>
              <a:t>Timelines for the process training have been assumed keeping in mind cooperation from the Incumbent </a:t>
            </a:r>
            <a:endParaRPr lang="en-US" dirty="0" smtClean="0"/>
          </a:p>
          <a:p>
            <a:endParaRPr lang="en-US" dirty="0"/>
          </a:p>
        </p:txBody>
      </p:sp>
    </p:spTree>
    <p:extLst>
      <p:ext uri="{BB962C8B-B14F-4D97-AF65-F5344CB8AC3E}">
        <p14:creationId xmlns:p14="http://schemas.microsoft.com/office/powerpoint/2010/main" val="302909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0883" y="5333311"/>
            <a:ext cx="11315877" cy="1040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 Placeholder 3"/>
          <p:cNvSpPr>
            <a:spLocks noGrp="1"/>
          </p:cNvSpPr>
          <p:nvPr>
            <p:ph type="body" sz="quarter" idx="13"/>
          </p:nvPr>
        </p:nvSpPr>
        <p:spPr>
          <a:xfrm>
            <a:off x="478970" y="88937"/>
            <a:ext cx="9624163" cy="585920"/>
          </a:xfrm>
        </p:spPr>
        <p:txBody>
          <a:bodyPr>
            <a:normAutofit/>
          </a:bodyPr>
          <a:lstStyle/>
          <a:p>
            <a:r>
              <a:rPr lang="en-US" dirty="0" smtClean="0"/>
              <a:t>Remote knowledge transfer approach </a:t>
            </a:r>
            <a:endParaRPr lang="en-US" dirty="0"/>
          </a:p>
        </p:txBody>
      </p:sp>
      <p:cxnSp>
        <p:nvCxnSpPr>
          <p:cNvPr id="72" name="Straight Connector 71"/>
          <p:cNvCxnSpPr/>
          <p:nvPr/>
        </p:nvCxnSpPr>
        <p:spPr>
          <a:xfrm flipV="1">
            <a:off x="614083" y="3323114"/>
            <a:ext cx="1143000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4318655" y="1612921"/>
            <a:ext cx="0" cy="300958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TextBox 85"/>
          <p:cNvSpPr txBox="1"/>
          <p:nvPr/>
        </p:nvSpPr>
        <p:spPr>
          <a:xfrm>
            <a:off x="686024" y="5361338"/>
            <a:ext cx="3253072" cy="1188720"/>
          </a:xfrm>
          <a:prstGeom prst="rect">
            <a:avLst/>
          </a:prstGeom>
          <a:noFill/>
        </p:spPr>
        <p:txBody>
          <a:bodyPr wrap="square" lIns="36000" tIns="36000" rIns="36000" bIns="36000" rtlCol="0" anchor="t" anchorCtr="0">
            <a:noAutofit/>
          </a:bodyPr>
          <a:lstStyle/>
          <a:p>
            <a:pPr marL="171450" lvl="1" indent="-171450" fontAlgn="base">
              <a:spcAft>
                <a:spcPts val="600"/>
              </a:spcAft>
              <a:buClr>
                <a:schemeClr val="accent3"/>
              </a:buClr>
              <a:buSzPct val="100000"/>
              <a:buFont typeface="Arial" panose="020B0604020202020204" pitchFamily="34" charset="0"/>
              <a:buChar char="•"/>
              <a:defRPr/>
            </a:pPr>
            <a:r>
              <a:rPr lang="en-US" sz="1200" dirty="0" smtClean="0"/>
              <a:t>Understanding of Accounts Payable organization</a:t>
            </a:r>
          </a:p>
          <a:p>
            <a:pPr marL="171450" lvl="1" indent="-171450" fontAlgn="base">
              <a:spcAft>
                <a:spcPts val="600"/>
              </a:spcAft>
              <a:buClr>
                <a:schemeClr val="accent3"/>
              </a:buClr>
              <a:buSzPct val="100000"/>
              <a:buFont typeface="Arial" panose="020B0604020202020204" pitchFamily="34" charset="0"/>
              <a:buChar char="•"/>
              <a:defRPr/>
            </a:pPr>
            <a:r>
              <a:rPr lang="en-US" sz="1200" dirty="0" smtClean="0"/>
              <a:t>Process and systems understanding</a:t>
            </a:r>
          </a:p>
          <a:p>
            <a:pPr marL="171450" lvl="1" indent="-171450" fontAlgn="base">
              <a:spcAft>
                <a:spcPts val="600"/>
              </a:spcAft>
              <a:buClr>
                <a:schemeClr val="accent3"/>
              </a:buClr>
              <a:buSzPct val="100000"/>
              <a:buFont typeface="Arial" panose="020B0604020202020204" pitchFamily="34" charset="0"/>
              <a:buChar char="•"/>
              <a:defRPr/>
            </a:pPr>
            <a:r>
              <a:rPr lang="en-US" sz="1200" dirty="0" smtClean="0"/>
              <a:t>Understanding of key stroke level process</a:t>
            </a:r>
          </a:p>
        </p:txBody>
      </p:sp>
      <p:sp>
        <p:nvSpPr>
          <p:cNvPr id="87" name="TextBox 86"/>
          <p:cNvSpPr txBox="1"/>
          <p:nvPr/>
        </p:nvSpPr>
        <p:spPr>
          <a:xfrm>
            <a:off x="4626065" y="5361338"/>
            <a:ext cx="3170489" cy="1188720"/>
          </a:xfrm>
          <a:prstGeom prst="rect">
            <a:avLst/>
          </a:prstGeom>
          <a:noFill/>
        </p:spPr>
        <p:txBody>
          <a:bodyPr wrap="square" lIns="36000" tIns="36000" rIns="36000" bIns="36000" rtlCol="0" anchor="t" anchorCtr="0">
            <a:noAutofit/>
          </a:bodyPr>
          <a:lstStyle/>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Signed-off process documentation</a:t>
            </a:r>
          </a:p>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Accesses to all technology tools, systems </a:t>
            </a:r>
          </a:p>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Hands-on practice</a:t>
            </a:r>
          </a:p>
          <a:p>
            <a:pPr marL="171450" lvl="1" indent="-171450" fontAlgn="base">
              <a:spcAft>
                <a:spcPts val="600"/>
              </a:spcAft>
              <a:buClr>
                <a:schemeClr val="accent3"/>
              </a:buClr>
              <a:buSzPct val="100000"/>
              <a:buFont typeface="Arial" panose="020B0604020202020204" pitchFamily="34" charset="0"/>
              <a:buChar char="•"/>
              <a:defRPr/>
            </a:pPr>
            <a:r>
              <a:rPr lang="en-US" altLang="zh-CN" sz="1200" dirty="0"/>
              <a:t>U</a:t>
            </a:r>
            <a:r>
              <a:rPr lang="en-US" altLang="zh-CN" sz="1200" dirty="0" smtClean="0"/>
              <a:t>nderstanding of scenarios and exceptions</a:t>
            </a:r>
          </a:p>
        </p:txBody>
      </p:sp>
      <p:sp>
        <p:nvSpPr>
          <p:cNvPr id="132" name="Rectangle 131"/>
          <p:cNvSpPr/>
          <p:nvPr/>
        </p:nvSpPr>
        <p:spPr>
          <a:xfrm>
            <a:off x="573699" y="1690028"/>
            <a:ext cx="3553134" cy="1603664"/>
          </a:xfrm>
          <a:prstGeom prst="rect">
            <a:avLst/>
          </a:prstGeom>
        </p:spPr>
        <p:txBody>
          <a:bodyPr wrap="square" lIns="36000" tIns="36000" rIns="36000" bIns="36000" anchor="t" anchorCtr="0">
            <a:noAutofit/>
          </a:bodyPr>
          <a:lstStyle/>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smtClean="0">
                <a:solidFill>
                  <a:schemeClr val="accent3"/>
                </a:solidFill>
              </a:rPr>
              <a:t>Remote training session</a:t>
            </a:r>
            <a:r>
              <a:rPr lang="en-US" sz="1200" b="1" dirty="0" smtClean="0">
                <a:solidFill>
                  <a:srgbClr val="FF0000"/>
                </a:solidFill>
              </a:rPr>
              <a:t> </a:t>
            </a:r>
            <a:r>
              <a:rPr lang="en-US" sz="1200" dirty="0" smtClean="0"/>
              <a:t>as per training calendar on virtual tools like MS Teams, Skype, Zoom</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a:solidFill>
                  <a:schemeClr val="accent3"/>
                </a:solidFill>
              </a:rPr>
              <a:t>Understand </a:t>
            </a:r>
            <a:r>
              <a:rPr lang="en-US" sz="1200" b="1" dirty="0" smtClean="0">
                <a:solidFill>
                  <a:schemeClr val="accent3"/>
                </a:solidFill>
              </a:rPr>
              <a:t>AS-IS </a:t>
            </a:r>
            <a:r>
              <a:rPr lang="en-US" sz="1200" b="1" dirty="0">
                <a:solidFill>
                  <a:schemeClr val="accent3"/>
                </a:solidFill>
              </a:rPr>
              <a:t>process</a:t>
            </a:r>
            <a:r>
              <a:rPr lang="en-US" sz="1200" dirty="0"/>
              <a:t>, </a:t>
            </a:r>
            <a:r>
              <a:rPr lang="en-US" sz="1200" dirty="0" smtClean="0"/>
              <a:t>up / downstream linkages</a:t>
            </a:r>
            <a:endParaRPr lang="en-US" sz="1200" b="1" dirty="0" smtClean="0"/>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GB" sz="1200" b="1" dirty="0" smtClean="0">
                <a:solidFill>
                  <a:schemeClr val="accent3"/>
                </a:solidFill>
              </a:rPr>
              <a:t>Create process documentation</a:t>
            </a:r>
            <a:endParaRPr lang="en-GB" sz="1200" dirty="0"/>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GB" sz="1200" dirty="0"/>
              <a:t>Observe </a:t>
            </a:r>
            <a:r>
              <a:rPr lang="en-GB" sz="1200" b="1" dirty="0">
                <a:solidFill>
                  <a:schemeClr val="accent3"/>
                </a:solidFill>
              </a:rPr>
              <a:t>exceptions and </a:t>
            </a:r>
            <a:r>
              <a:rPr lang="en-GB" sz="1200" b="1" dirty="0" smtClean="0">
                <a:solidFill>
                  <a:schemeClr val="accent3"/>
                </a:solidFill>
              </a:rPr>
              <a:t>treatment</a:t>
            </a:r>
            <a:endParaRPr lang="en-US" sz="1200" dirty="0" smtClean="0"/>
          </a:p>
        </p:txBody>
      </p:sp>
      <p:sp>
        <p:nvSpPr>
          <p:cNvPr id="133" name="Rectangle 132"/>
          <p:cNvSpPr/>
          <p:nvPr/>
        </p:nvSpPr>
        <p:spPr>
          <a:xfrm>
            <a:off x="4391225" y="1690027"/>
            <a:ext cx="3657611" cy="2011680"/>
          </a:xfrm>
          <a:prstGeom prst="rect">
            <a:avLst/>
          </a:prstGeom>
        </p:spPr>
        <p:txBody>
          <a:bodyPr wrap="square" lIns="36000" tIns="36000" rIns="36000" bIns="36000" anchor="t" anchorCtr="0">
            <a:noAutofit/>
          </a:bodyPr>
          <a:lstStyle/>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smtClean="0">
                <a:solidFill>
                  <a:schemeClr val="accent3"/>
                </a:solidFill>
              </a:rPr>
              <a:t>Practice transactional scenarios</a:t>
            </a:r>
            <a:r>
              <a:rPr lang="en-US" sz="1200" b="1" dirty="0" smtClean="0"/>
              <a:t> </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Playback </a:t>
            </a:r>
            <a:r>
              <a:rPr lang="en-US" sz="1200" dirty="0"/>
              <a:t>understanding and </a:t>
            </a:r>
            <a:r>
              <a:rPr lang="en-US" sz="1200" b="1" dirty="0">
                <a:solidFill>
                  <a:schemeClr val="accent3"/>
                </a:solidFill>
              </a:rPr>
              <a:t>clarify queries </a:t>
            </a:r>
            <a:r>
              <a:rPr lang="en-US" sz="1200" dirty="0"/>
              <a:t>from practice </a:t>
            </a:r>
            <a:r>
              <a:rPr lang="en-US" sz="1200" dirty="0" smtClean="0"/>
              <a:t>sessions</a:t>
            </a:r>
          </a:p>
          <a:p>
            <a:pPr marL="171450" lvl="1" indent="-171450" fontAlgn="base">
              <a:spcAft>
                <a:spcPts val="600"/>
              </a:spcAft>
              <a:buClr>
                <a:schemeClr val="tx1"/>
              </a:buClr>
              <a:buSzPct val="100000"/>
              <a:buFont typeface="Wingdings" panose="05000000000000000000" pitchFamily="2" charset="2"/>
              <a:buChar char="§"/>
              <a:defRPr/>
            </a:pPr>
            <a:r>
              <a:rPr lang="en-US" sz="1200" dirty="0" smtClean="0">
                <a:solidFill>
                  <a:schemeClr val="dk1"/>
                </a:solidFill>
              </a:rPr>
              <a:t>Process </a:t>
            </a:r>
            <a:r>
              <a:rPr lang="en-US" sz="1200" dirty="0">
                <a:solidFill>
                  <a:schemeClr val="dk1"/>
                </a:solidFill>
              </a:rPr>
              <a:t>live transactions and exposure to system navigation via </a:t>
            </a:r>
            <a:r>
              <a:rPr lang="en-US" sz="1200" b="1" dirty="0">
                <a:solidFill>
                  <a:schemeClr val="accent3"/>
                </a:solidFill>
              </a:rPr>
              <a:t>production on live </a:t>
            </a:r>
            <a:r>
              <a:rPr lang="en-US" sz="1200" b="1" dirty="0" smtClean="0">
                <a:solidFill>
                  <a:schemeClr val="accent3"/>
                </a:solidFill>
              </a:rPr>
              <a:t>accounts</a:t>
            </a:r>
            <a:endParaRPr lang="en-US" sz="1200" b="1" dirty="0">
              <a:solidFill>
                <a:schemeClr val="accent3"/>
              </a:solidFill>
            </a:endParaRP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smtClean="0">
                <a:solidFill>
                  <a:schemeClr val="accent3"/>
                </a:solidFill>
              </a:rPr>
              <a:t>Update and submit documentation </a:t>
            </a:r>
            <a:r>
              <a:rPr lang="en-US" sz="1200" dirty="0" smtClean="0"/>
              <a:t>basis understanding from practice sessions for review</a:t>
            </a:r>
          </a:p>
          <a:p>
            <a:pPr marL="0" lvl="1" fontAlgn="base">
              <a:spcBef>
                <a:spcPts val="0"/>
              </a:spcBef>
              <a:spcAft>
                <a:spcPts val="600"/>
              </a:spcAft>
              <a:buClr>
                <a:schemeClr val="accent3"/>
              </a:buClr>
              <a:buSzPct val="100000"/>
              <a:defRPr/>
            </a:pPr>
            <a:endParaRPr lang="en-US" dirty="0" smtClean="0"/>
          </a:p>
        </p:txBody>
      </p:sp>
      <p:grpSp>
        <p:nvGrpSpPr>
          <p:cNvPr id="3" name="Group 2"/>
          <p:cNvGrpSpPr/>
          <p:nvPr/>
        </p:nvGrpSpPr>
        <p:grpSpPr>
          <a:xfrm>
            <a:off x="434820" y="851979"/>
            <a:ext cx="3707476" cy="731520"/>
            <a:chOff x="434820" y="851979"/>
            <a:chExt cx="3707476" cy="731520"/>
          </a:xfrm>
        </p:grpSpPr>
        <p:sp>
          <p:nvSpPr>
            <p:cNvPr id="68" name="Chevron 67"/>
            <p:cNvSpPr/>
            <p:nvPr/>
          </p:nvSpPr>
          <p:spPr>
            <a:xfrm>
              <a:off x="742776" y="851979"/>
              <a:ext cx="3399520" cy="731520"/>
            </a:xfrm>
            <a:prstGeom prst="chevron">
              <a:avLst>
                <a:gd name="adj" fmla="val 24242"/>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GB" sz="1200" b="1" dirty="0" smtClean="0">
                  <a:solidFill>
                    <a:schemeClr val="bg1"/>
                  </a:solidFill>
                </a:rPr>
                <a:t>Remote Classroom Session</a:t>
              </a:r>
            </a:p>
          </p:txBody>
        </p:sp>
        <p:sp>
          <p:nvSpPr>
            <p:cNvPr id="136" name="Oval 11"/>
            <p:cNvSpPr>
              <a:spLocks noChangeArrowheads="1"/>
            </p:cNvSpPr>
            <p:nvPr/>
          </p:nvSpPr>
          <p:spPr bwMode="blackWhite">
            <a:xfrm>
              <a:off x="434820" y="851979"/>
              <a:ext cx="731520" cy="731520"/>
            </a:xfrm>
            <a:prstGeom prst="ellipse">
              <a:avLst/>
            </a:prstGeom>
            <a:solidFill>
              <a:schemeClr val="tx2"/>
            </a:solidFill>
            <a:ln w="28575">
              <a:noFill/>
              <a:round/>
              <a:headEnd/>
              <a:tailEnd/>
            </a:ln>
            <a:effectLst/>
          </p:spPr>
          <p:txBody>
            <a:bodyPr wrap="none" lIns="46643" tIns="46643" rIns="46643" bIns="46643" anchor="ctr"/>
            <a:lstStyle/>
            <a:p>
              <a:pPr algn="ctr" defTabSz="933450" eaLnBrk="0" fontAlgn="auto" hangingPunct="0">
                <a:spcBef>
                  <a:spcPts val="0"/>
                </a:spcBef>
                <a:spcAft>
                  <a:spcPts val="0"/>
                </a:spcAft>
              </a:pPr>
              <a:endParaRPr lang="en-US" altLang="zh-TW" b="1" dirty="0">
                <a:solidFill>
                  <a:schemeClr val="bg1"/>
                </a:solidFill>
                <a:latin typeface="Century Gothic"/>
                <a:ea typeface="新細明體" pitchFamily="18" charset="-120"/>
                <a:cs typeface="+mn-cs"/>
              </a:endParaRPr>
            </a:p>
          </p:txBody>
        </p:sp>
      </p:grpSp>
      <p:cxnSp>
        <p:nvCxnSpPr>
          <p:cNvPr id="21" name="Straight Connector 20"/>
          <p:cNvCxnSpPr/>
          <p:nvPr/>
        </p:nvCxnSpPr>
        <p:spPr>
          <a:xfrm>
            <a:off x="8266546" y="1582439"/>
            <a:ext cx="7237" cy="29082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23"/>
          <p:cNvSpPr/>
          <p:nvPr/>
        </p:nvSpPr>
        <p:spPr>
          <a:xfrm>
            <a:off x="8407675" y="1690027"/>
            <a:ext cx="3705165" cy="2011680"/>
          </a:xfrm>
          <a:prstGeom prst="rect">
            <a:avLst/>
          </a:prstGeom>
        </p:spPr>
        <p:txBody>
          <a:bodyPr wrap="square" lIns="36000" tIns="36000" rIns="36000" bIns="36000" anchor="t" anchorCtr="0">
            <a:noAutofit/>
          </a:bodyPr>
          <a:lstStyle/>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Complete simulations and assessment with passing scores to </a:t>
            </a:r>
            <a:r>
              <a:rPr lang="en-US" sz="1200" b="1" dirty="0" smtClean="0">
                <a:solidFill>
                  <a:schemeClr val="accent3"/>
                </a:solidFill>
              </a:rPr>
              <a:t>get certified </a:t>
            </a:r>
            <a:r>
              <a:rPr lang="en-US" sz="1200" dirty="0" smtClean="0"/>
              <a:t>to become production ready</a:t>
            </a:r>
          </a:p>
        </p:txBody>
      </p:sp>
      <p:sp>
        <p:nvSpPr>
          <p:cNvPr id="25" name="TextBox 24"/>
          <p:cNvSpPr txBox="1"/>
          <p:nvPr/>
        </p:nvSpPr>
        <p:spPr>
          <a:xfrm>
            <a:off x="8387354" y="5361338"/>
            <a:ext cx="3287713" cy="1188720"/>
          </a:xfrm>
          <a:prstGeom prst="rect">
            <a:avLst/>
          </a:prstGeom>
          <a:noFill/>
        </p:spPr>
        <p:txBody>
          <a:bodyPr wrap="square" lIns="36000" tIns="36000" rIns="36000" bIns="36000" rtlCol="0" anchor="t" anchorCtr="0">
            <a:noAutofit/>
          </a:bodyPr>
          <a:lstStyle/>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Training completion and certification</a:t>
            </a:r>
          </a:p>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Readiness to “Go Live”</a:t>
            </a:r>
          </a:p>
          <a:p>
            <a:pPr marL="171450" lvl="1" indent="-171450" fontAlgn="base">
              <a:spcAft>
                <a:spcPts val="600"/>
              </a:spcAft>
              <a:buClr>
                <a:schemeClr val="accent3"/>
              </a:buClr>
              <a:buSzPct val="100000"/>
              <a:buFont typeface="Arial" panose="020B0604020202020204" pitchFamily="34" charset="0"/>
              <a:buChar char="•"/>
              <a:defRPr/>
            </a:pPr>
            <a:r>
              <a:rPr lang="en-US" altLang="zh-CN" sz="1200" dirty="0" smtClean="0"/>
              <a:t>Additional training plan, if needed</a:t>
            </a:r>
          </a:p>
        </p:txBody>
      </p:sp>
      <p:sp>
        <p:nvSpPr>
          <p:cNvPr id="19" name="Round Same Side Corner Rectangle 18"/>
          <p:cNvSpPr/>
          <p:nvPr/>
        </p:nvSpPr>
        <p:spPr>
          <a:xfrm rot="16200000">
            <a:off x="-422334" y="3922615"/>
            <a:ext cx="1434853" cy="365760"/>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XPO Logistics</a:t>
            </a:r>
            <a:endParaRPr lang="en-US" sz="1400" b="1" dirty="0"/>
          </a:p>
        </p:txBody>
      </p:sp>
      <p:sp>
        <p:nvSpPr>
          <p:cNvPr id="20" name="Round Same Side Corner Rectangle 19"/>
          <p:cNvSpPr/>
          <p:nvPr/>
        </p:nvSpPr>
        <p:spPr>
          <a:xfrm rot="16200000">
            <a:off x="-322127" y="2252288"/>
            <a:ext cx="1234440" cy="365760"/>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EXL</a:t>
            </a:r>
            <a:endParaRPr lang="en-US" sz="1400" b="1" dirty="0"/>
          </a:p>
        </p:txBody>
      </p:sp>
      <p:sp>
        <p:nvSpPr>
          <p:cNvPr id="26" name="Rectangle 25"/>
          <p:cNvSpPr/>
          <p:nvPr/>
        </p:nvSpPr>
        <p:spPr>
          <a:xfrm>
            <a:off x="4391225" y="3080386"/>
            <a:ext cx="3608530" cy="1920240"/>
          </a:xfrm>
          <a:prstGeom prst="rect">
            <a:avLst/>
          </a:prstGeom>
        </p:spPr>
        <p:txBody>
          <a:bodyPr wrap="square" lIns="36000" tIns="36000" rIns="36000" bIns="36000" anchor="t" anchorCtr="0">
            <a:noAutofit/>
          </a:bodyPr>
          <a:lstStyle/>
          <a:p>
            <a:pPr marL="285750" lvl="1" indent="-285750" fontAlgn="base">
              <a:spcBef>
                <a:spcPts val="0"/>
              </a:spcBef>
              <a:spcAft>
                <a:spcPts val="600"/>
              </a:spcAft>
              <a:buClr>
                <a:schemeClr val="accent3"/>
              </a:buClr>
              <a:buSzPct val="100000"/>
              <a:buFont typeface="Wingdings" panose="05000000000000000000" pitchFamily="2" charset="2"/>
              <a:buChar char="§"/>
              <a:defRPr/>
            </a:pPr>
            <a:endParaRPr lang="en-US" dirty="0" smtClean="0"/>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Provide training </a:t>
            </a:r>
            <a:r>
              <a:rPr lang="en-US" sz="1200" b="1" dirty="0" smtClean="0">
                <a:solidFill>
                  <a:schemeClr val="accent3"/>
                </a:solidFill>
              </a:rPr>
              <a:t>on handling of transactional scenarios</a:t>
            </a:r>
            <a:r>
              <a:rPr lang="en-US" sz="1200" dirty="0" smtClean="0">
                <a:solidFill>
                  <a:schemeClr val="dk1"/>
                </a:solidFill>
              </a:rPr>
              <a:t> </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Conduct practice sessions with </a:t>
            </a:r>
            <a:r>
              <a:rPr lang="en-US" sz="1200" b="1" dirty="0" smtClean="0">
                <a:solidFill>
                  <a:schemeClr val="accent3"/>
                </a:solidFill>
              </a:rPr>
              <a:t>supervision</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Review and </a:t>
            </a:r>
            <a:r>
              <a:rPr lang="en-US" sz="1200" b="1" dirty="0" smtClean="0">
                <a:solidFill>
                  <a:schemeClr val="accent3"/>
                </a:solidFill>
              </a:rPr>
              <a:t>sign-off the process documentation </a:t>
            </a:r>
            <a:r>
              <a:rPr lang="en-US" sz="1200" dirty="0" smtClean="0"/>
              <a:t>submitted by EXL</a:t>
            </a:r>
          </a:p>
        </p:txBody>
      </p:sp>
      <p:sp>
        <p:nvSpPr>
          <p:cNvPr id="27" name="Rectangle 26"/>
          <p:cNvSpPr/>
          <p:nvPr/>
        </p:nvSpPr>
        <p:spPr>
          <a:xfrm>
            <a:off x="573699" y="3148196"/>
            <a:ext cx="3650616" cy="1920240"/>
          </a:xfrm>
          <a:prstGeom prst="rect">
            <a:avLst/>
          </a:prstGeom>
        </p:spPr>
        <p:txBody>
          <a:bodyPr wrap="square" lIns="36000" tIns="36000" rIns="36000" bIns="36000" anchor="t" anchorCtr="0">
            <a:noAutofit/>
          </a:bodyPr>
          <a:lstStyle/>
          <a:p>
            <a:pPr marL="0" lvl="1" fontAlgn="base">
              <a:spcBef>
                <a:spcPts val="0"/>
              </a:spcBef>
              <a:spcAft>
                <a:spcPts val="600"/>
              </a:spcAft>
              <a:buClr>
                <a:schemeClr val="accent3"/>
              </a:buClr>
              <a:buSzPct val="100000"/>
              <a:defRPr/>
            </a:pPr>
            <a:endParaRPr lang="en-US" sz="1200" dirty="0" smtClean="0"/>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smtClean="0">
                <a:solidFill>
                  <a:schemeClr val="accent3"/>
                </a:solidFill>
              </a:rPr>
              <a:t>XPO Logistics overview</a:t>
            </a:r>
            <a:r>
              <a:rPr lang="en-US" sz="1200" dirty="0" smtClean="0">
                <a:solidFill>
                  <a:schemeClr val="accent3"/>
                </a:solidFill>
              </a:rPr>
              <a:t>, </a:t>
            </a:r>
            <a:r>
              <a:rPr lang="en-US" sz="1200" dirty="0" smtClean="0"/>
              <a:t>systems and processes</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smtClean="0"/>
              <a:t>Provide any </a:t>
            </a:r>
            <a:r>
              <a:rPr lang="en-US" sz="1200" b="1" dirty="0" smtClean="0">
                <a:solidFill>
                  <a:schemeClr val="accent3"/>
                </a:solidFill>
              </a:rPr>
              <a:t>available process documentation </a:t>
            </a:r>
          </a:p>
          <a:p>
            <a:pPr marL="171450" lvl="1" indent="-171450" fontAlgn="base">
              <a:spcAft>
                <a:spcPts val="600"/>
              </a:spcAft>
              <a:buClr>
                <a:schemeClr val="tx1"/>
              </a:buClr>
              <a:buSzPct val="100000"/>
              <a:buFont typeface="Wingdings" panose="05000000000000000000" pitchFamily="2" charset="2"/>
              <a:buChar char="§"/>
              <a:defRPr/>
            </a:pPr>
            <a:r>
              <a:rPr lang="en-US" sz="1200" b="1" dirty="0" smtClean="0">
                <a:solidFill>
                  <a:schemeClr val="accent3"/>
                </a:solidFill>
              </a:rPr>
              <a:t>Conduct </a:t>
            </a:r>
            <a:r>
              <a:rPr lang="en-US" sz="1200" b="1" dirty="0">
                <a:solidFill>
                  <a:schemeClr val="accent3"/>
                </a:solidFill>
              </a:rPr>
              <a:t>training </a:t>
            </a:r>
            <a:r>
              <a:rPr lang="en-US" sz="1200" dirty="0"/>
              <a:t>for EXL users on in-scope </a:t>
            </a:r>
            <a:r>
              <a:rPr lang="en-US" sz="1200" dirty="0" smtClean="0"/>
              <a:t>systems and processes, as planned</a:t>
            </a:r>
          </a:p>
        </p:txBody>
      </p:sp>
      <p:sp>
        <p:nvSpPr>
          <p:cNvPr id="2" name="Rectangle 1"/>
          <p:cNvSpPr/>
          <p:nvPr/>
        </p:nvSpPr>
        <p:spPr>
          <a:xfrm>
            <a:off x="8407675" y="3433199"/>
            <a:ext cx="3705165" cy="984885"/>
          </a:xfrm>
          <a:prstGeom prst="rect">
            <a:avLst/>
          </a:prstGeom>
        </p:spPr>
        <p:txBody>
          <a:bodyPr wrap="square">
            <a:spAutoFit/>
          </a:bodyPr>
          <a:lstStyle/>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a:t>Create and conduct </a:t>
            </a:r>
            <a:r>
              <a:rPr lang="en-US" sz="1200" b="1" dirty="0">
                <a:solidFill>
                  <a:schemeClr val="accent3"/>
                </a:solidFill>
              </a:rPr>
              <a:t>weekly assessments and simulation</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dirty="0"/>
              <a:t>Plan for </a:t>
            </a:r>
            <a:r>
              <a:rPr lang="en-US" sz="1200" b="1" dirty="0">
                <a:solidFill>
                  <a:schemeClr val="accent3"/>
                </a:solidFill>
              </a:rPr>
              <a:t>refresher </a:t>
            </a:r>
            <a:r>
              <a:rPr lang="en-US" sz="1200" b="1" dirty="0" smtClean="0">
                <a:solidFill>
                  <a:schemeClr val="accent3"/>
                </a:solidFill>
              </a:rPr>
              <a:t>training, </a:t>
            </a:r>
            <a:r>
              <a:rPr lang="en-US" sz="1200" dirty="0"/>
              <a:t>as required</a:t>
            </a:r>
          </a:p>
          <a:p>
            <a:pPr marL="171450" lvl="1" indent="-171450" fontAlgn="base">
              <a:spcBef>
                <a:spcPts val="0"/>
              </a:spcBef>
              <a:spcAft>
                <a:spcPts val="600"/>
              </a:spcAft>
              <a:buClr>
                <a:schemeClr val="tx1"/>
              </a:buClr>
              <a:buSzPct val="100000"/>
              <a:buFont typeface="Wingdings" panose="05000000000000000000" pitchFamily="2" charset="2"/>
              <a:buChar char="§"/>
              <a:defRPr/>
            </a:pPr>
            <a:r>
              <a:rPr lang="en-US" sz="1200" b="1" dirty="0">
                <a:solidFill>
                  <a:schemeClr val="accent3"/>
                </a:solidFill>
              </a:rPr>
              <a:t>Certify EXL users</a:t>
            </a:r>
            <a:r>
              <a:rPr lang="en-US" sz="1200" dirty="0">
                <a:solidFill>
                  <a:schemeClr val="accent3"/>
                </a:solidFill>
              </a:rPr>
              <a:t> </a:t>
            </a:r>
            <a:r>
              <a:rPr lang="en-US" sz="1200" dirty="0"/>
              <a:t>to </a:t>
            </a:r>
            <a:r>
              <a:rPr lang="en-US" sz="1200" dirty="0" smtClean="0"/>
              <a:t>“Go Live”</a:t>
            </a:r>
            <a:endParaRPr lang="en-US" sz="1200" dirty="0"/>
          </a:p>
        </p:txBody>
      </p:sp>
      <p:grpSp>
        <p:nvGrpSpPr>
          <p:cNvPr id="30" name="Group 29"/>
          <p:cNvGrpSpPr/>
          <p:nvPr/>
        </p:nvGrpSpPr>
        <p:grpSpPr>
          <a:xfrm>
            <a:off x="4398473" y="851979"/>
            <a:ext cx="3707476" cy="731520"/>
            <a:chOff x="434820" y="851979"/>
            <a:chExt cx="3707476" cy="731520"/>
          </a:xfrm>
        </p:grpSpPr>
        <p:sp>
          <p:nvSpPr>
            <p:cNvPr id="31" name="Chevron 30"/>
            <p:cNvSpPr/>
            <p:nvPr/>
          </p:nvSpPr>
          <p:spPr>
            <a:xfrm>
              <a:off x="742776" y="851979"/>
              <a:ext cx="3399520" cy="731520"/>
            </a:xfrm>
            <a:prstGeom prst="chevron">
              <a:avLst>
                <a:gd name="adj" fmla="val 24242"/>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GB" sz="1200" b="1" dirty="0">
                  <a:solidFill>
                    <a:schemeClr val="bg1"/>
                  </a:solidFill>
                </a:rPr>
                <a:t>Hands On Practice</a:t>
              </a:r>
              <a:endParaRPr lang="en-GB" sz="1200" b="1" dirty="0" smtClean="0">
                <a:solidFill>
                  <a:schemeClr val="bg1"/>
                </a:solidFill>
              </a:endParaRPr>
            </a:p>
          </p:txBody>
        </p:sp>
        <p:sp>
          <p:nvSpPr>
            <p:cNvPr id="32" name="Oval 11"/>
            <p:cNvSpPr>
              <a:spLocks noChangeArrowheads="1"/>
            </p:cNvSpPr>
            <p:nvPr/>
          </p:nvSpPr>
          <p:spPr bwMode="blackWhite">
            <a:xfrm>
              <a:off x="434820" y="851979"/>
              <a:ext cx="731520" cy="731520"/>
            </a:xfrm>
            <a:prstGeom prst="ellipse">
              <a:avLst/>
            </a:prstGeom>
            <a:solidFill>
              <a:schemeClr val="tx2"/>
            </a:solidFill>
            <a:ln w="28575">
              <a:noFill/>
              <a:round/>
              <a:headEnd/>
              <a:tailEnd/>
            </a:ln>
            <a:effectLst/>
          </p:spPr>
          <p:txBody>
            <a:bodyPr wrap="none" lIns="46643" tIns="46643" rIns="46643" bIns="46643" anchor="ctr"/>
            <a:lstStyle/>
            <a:p>
              <a:pPr algn="ctr" defTabSz="933450" eaLnBrk="0" fontAlgn="auto" hangingPunct="0">
                <a:spcBef>
                  <a:spcPts val="0"/>
                </a:spcBef>
                <a:spcAft>
                  <a:spcPts val="0"/>
                </a:spcAft>
              </a:pPr>
              <a:endParaRPr lang="en-US" altLang="zh-TW" b="1" dirty="0">
                <a:solidFill>
                  <a:schemeClr val="bg1"/>
                </a:solidFill>
                <a:latin typeface="Century Gothic"/>
                <a:ea typeface="新細明體" pitchFamily="18" charset="-120"/>
                <a:cs typeface="+mn-cs"/>
              </a:endParaRPr>
            </a:p>
          </p:txBody>
        </p:sp>
      </p:grpSp>
      <p:grpSp>
        <p:nvGrpSpPr>
          <p:cNvPr id="33" name="Group 32"/>
          <p:cNvGrpSpPr/>
          <p:nvPr/>
        </p:nvGrpSpPr>
        <p:grpSpPr>
          <a:xfrm>
            <a:off x="8273783" y="851979"/>
            <a:ext cx="3707476" cy="731520"/>
            <a:chOff x="434820" y="851979"/>
            <a:chExt cx="3707476" cy="731520"/>
          </a:xfrm>
        </p:grpSpPr>
        <p:sp>
          <p:nvSpPr>
            <p:cNvPr id="34" name="Chevron 33"/>
            <p:cNvSpPr/>
            <p:nvPr/>
          </p:nvSpPr>
          <p:spPr>
            <a:xfrm>
              <a:off x="742776" y="851979"/>
              <a:ext cx="3399520" cy="731520"/>
            </a:xfrm>
            <a:prstGeom prst="chevron">
              <a:avLst>
                <a:gd name="adj" fmla="val 24242"/>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GB" sz="1200" b="1" dirty="0">
                  <a:solidFill>
                    <a:schemeClr val="bg1"/>
                  </a:solidFill>
                </a:rPr>
                <a:t>Assessment and Certification</a:t>
              </a:r>
              <a:endParaRPr lang="en-GB" sz="1200" b="1" dirty="0" smtClean="0">
                <a:solidFill>
                  <a:schemeClr val="bg1"/>
                </a:solidFill>
              </a:endParaRPr>
            </a:p>
          </p:txBody>
        </p:sp>
        <p:sp>
          <p:nvSpPr>
            <p:cNvPr id="35" name="Oval 11"/>
            <p:cNvSpPr>
              <a:spLocks noChangeArrowheads="1"/>
            </p:cNvSpPr>
            <p:nvPr/>
          </p:nvSpPr>
          <p:spPr bwMode="blackWhite">
            <a:xfrm>
              <a:off x="434820" y="851979"/>
              <a:ext cx="731520" cy="731520"/>
            </a:xfrm>
            <a:prstGeom prst="ellipse">
              <a:avLst/>
            </a:prstGeom>
            <a:solidFill>
              <a:schemeClr val="tx2"/>
            </a:solidFill>
            <a:ln w="28575">
              <a:noFill/>
              <a:round/>
              <a:headEnd/>
              <a:tailEnd/>
            </a:ln>
            <a:effectLst/>
          </p:spPr>
          <p:txBody>
            <a:bodyPr wrap="none" lIns="46643" tIns="46643" rIns="46643" bIns="46643" anchor="ctr"/>
            <a:lstStyle/>
            <a:p>
              <a:pPr algn="ctr" defTabSz="933450" eaLnBrk="0" fontAlgn="auto" hangingPunct="0">
                <a:spcBef>
                  <a:spcPts val="0"/>
                </a:spcBef>
                <a:spcAft>
                  <a:spcPts val="0"/>
                </a:spcAft>
              </a:pPr>
              <a:endParaRPr lang="en-US" altLang="zh-TW" b="1" dirty="0">
                <a:solidFill>
                  <a:schemeClr val="bg1"/>
                </a:solidFill>
                <a:latin typeface="Century Gothic"/>
                <a:ea typeface="新細明體" pitchFamily="18" charset="-120"/>
                <a:cs typeface="+mn-cs"/>
              </a:endParaRPr>
            </a:p>
          </p:txBody>
        </p:sp>
      </p:grpSp>
      <p:pic>
        <p:nvPicPr>
          <p:cNvPr id="36" name="Picture 35"/>
          <p:cNvPicPr>
            <a:picLocks noChangeAspect="1"/>
          </p:cNvPicPr>
          <p:nvPr/>
        </p:nvPicPr>
        <p:blipFill>
          <a:blip r:embed="rId2">
            <a:biLevel thresh="25000"/>
          </a:blip>
          <a:stretch>
            <a:fillRect/>
          </a:stretch>
        </p:blipFill>
        <p:spPr>
          <a:xfrm>
            <a:off x="4476242" y="928859"/>
            <a:ext cx="606095" cy="606095"/>
          </a:xfrm>
          <a:prstGeom prst="rect">
            <a:avLst/>
          </a:prstGeom>
        </p:spPr>
      </p:pic>
      <p:pic>
        <p:nvPicPr>
          <p:cNvPr id="37" name="Picture 36"/>
          <p:cNvPicPr>
            <a:picLocks noChangeAspect="1"/>
          </p:cNvPicPr>
          <p:nvPr/>
        </p:nvPicPr>
        <p:blipFill>
          <a:blip r:embed="rId3">
            <a:biLevel thresh="25000"/>
          </a:blip>
          <a:stretch>
            <a:fillRect/>
          </a:stretch>
        </p:blipFill>
        <p:spPr>
          <a:xfrm>
            <a:off x="522899" y="886768"/>
            <a:ext cx="610790" cy="610790"/>
          </a:xfrm>
          <a:prstGeom prst="rect">
            <a:avLst/>
          </a:prstGeom>
        </p:spPr>
      </p:pic>
      <p:grpSp>
        <p:nvGrpSpPr>
          <p:cNvPr id="38" name="Group 30"/>
          <p:cNvGrpSpPr>
            <a:grpSpLocks noChangeAspect="1"/>
          </p:cNvGrpSpPr>
          <p:nvPr/>
        </p:nvGrpSpPr>
        <p:grpSpPr bwMode="auto">
          <a:xfrm>
            <a:off x="8505765" y="935774"/>
            <a:ext cx="460418" cy="570833"/>
            <a:chOff x="2923" y="1578"/>
            <a:chExt cx="442" cy="548"/>
          </a:xfrm>
          <a:solidFill>
            <a:schemeClr val="bg1"/>
          </a:solidFill>
        </p:grpSpPr>
        <p:sp>
          <p:nvSpPr>
            <p:cNvPr id="39" name="Freeform 31"/>
            <p:cNvSpPr>
              <a:spLocks noEditPoints="1"/>
            </p:cNvSpPr>
            <p:nvPr/>
          </p:nvSpPr>
          <p:spPr bwMode="auto">
            <a:xfrm>
              <a:off x="2923" y="1578"/>
              <a:ext cx="442" cy="548"/>
            </a:xfrm>
            <a:custGeom>
              <a:avLst/>
              <a:gdLst>
                <a:gd name="T0" fmla="*/ 153 w 154"/>
                <a:gd name="T1" fmla="*/ 187 h 192"/>
                <a:gd name="T2" fmla="*/ 144 w 154"/>
                <a:gd name="T3" fmla="*/ 178 h 192"/>
                <a:gd name="T4" fmla="*/ 144 w 154"/>
                <a:gd name="T5" fmla="*/ 66 h 192"/>
                <a:gd name="T6" fmla="*/ 128 w 154"/>
                <a:gd name="T7" fmla="*/ 50 h 192"/>
                <a:gd name="T8" fmla="*/ 128 w 154"/>
                <a:gd name="T9" fmla="*/ 0 h 192"/>
                <a:gd name="T10" fmla="*/ 0 w 154"/>
                <a:gd name="T11" fmla="*/ 0 h 192"/>
                <a:gd name="T12" fmla="*/ 0 w 154"/>
                <a:gd name="T13" fmla="*/ 166 h 192"/>
                <a:gd name="T14" fmla="*/ 16 w 154"/>
                <a:gd name="T15" fmla="*/ 166 h 192"/>
                <a:gd name="T16" fmla="*/ 16 w 154"/>
                <a:gd name="T17" fmla="*/ 182 h 192"/>
                <a:gd name="T18" fmla="*/ 139 w 154"/>
                <a:gd name="T19" fmla="*/ 182 h 192"/>
                <a:gd name="T20" fmla="*/ 148 w 154"/>
                <a:gd name="T21" fmla="*/ 191 h 192"/>
                <a:gd name="T22" fmla="*/ 150 w 154"/>
                <a:gd name="T23" fmla="*/ 192 h 192"/>
                <a:gd name="T24" fmla="*/ 153 w 154"/>
                <a:gd name="T25" fmla="*/ 191 h 192"/>
                <a:gd name="T26" fmla="*/ 153 w 154"/>
                <a:gd name="T27" fmla="*/ 187 h 192"/>
                <a:gd name="T28" fmla="*/ 133 w 154"/>
                <a:gd name="T29" fmla="*/ 64 h 192"/>
                <a:gd name="T30" fmla="*/ 96 w 154"/>
                <a:gd name="T31" fmla="*/ 64 h 192"/>
                <a:gd name="T32" fmla="*/ 96 w 154"/>
                <a:gd name="T33" fmla="*/ 27 h 192"/>
                <a:gd name="T34" fmla="*/ 133 w 154"/>
                <a:gd name="T35" fmla="*/ 64 h 192"/>
                <a:gd name="T36" fmla="*/ 6 w 154"/>
                <a:gd name="T37" fmla="*/ 160 h 192"/>
                <a:gd name="T38" fmla="*/ 6 w 154"/>
                <a:gd name="T39" fmla="*/ 6 h 192"/>
                <a:gd name="T40" fmla="*/ 122 w 154"/>
                <a:gd name="T41" fmla="*/ 6 h 192"/>
                <a:gd name="T42" fmla="*/ 122 w 154"/>
                <a:gd name="T43" fmla="*/ 43 h 192"/>
                <a:gd name="T44" fmla="*/ 94 w 154"/>
                <a:gd name="T45" fmla="*/ 16 h 192"/>
                <a:gd name="T46" fmla="*/ 16 w 154"/>
                <a:gd name="T47" fmla="*/ 16 h 192"/>
                <a:gd name="T48" fmla="*/ 16 w 154"/>
                <a:gd name="T49" fmla="*/ 160 h 192"/>
                <a:gd name="T50" fmla="*/ 6 w 154"/>
                <a:gd name="T51" fmla="*/ 160 h 192"/>
                <a:gd name="T52" fmla="*/ 22 w 154"/>
                <a:gd name="T53" fmla="*/ 176 h 192"/>
                <a:gd name="T54" fmla="*/ 22 w 154"/>
                <a:gd name="T55" fmla="*/ 22 h 192"/>
                <a:gd name="T56" fmla="*/ 90 w 154"/>
                <a:gd name="T57" fmla="*/ 22 h 192"/>
                <a:gd name="T58" fmla="*/ 90 w 154"/>
                <a:gd name="T59" fmla="*/ 70 h 192"/>
                <a:gd name="T60" fmla="*/ 138 w 154"/>
                <a:gd name="T61" fmla="*/ 70 h 192"/>
                <a:gd name="T62" fmla="*/ 138 w 154"/>
                <a:gd name="T63" fmla="*/ 171 h 192"/>
                <a:gd name="T64" fmla="*/ 114 w 154"/>
                <a:gd name="T65" fmla="*/ 147 h 192"/>
                <a:gd name="T66" fmla="*/ 122 w 154"/>
                <a:gd name="T67" fmla="*/ 123 h 192"/>
                <a:gd name="T68" fmla="*/ 85 w 154"/>
                <a:gd name="T69" fmla="*/ 85 h 192"/>
                <a:gd name="T70" fmla="*/ 47 w 154"/>
                <a:gd name="T71" fmla="*/ 123 h 192"/>
                <a:gd name="T72" fmla="*/ 85 w 154"/>
                <a:gd name="T73" fmla="*/ 161 h 192"/>
                <a:gd name="T74" fmla="*/ 109 w 154"/>
                <a:gd name="T75" fmla="*/ 152 h 192"/>
                <a:gd name="T76" fmla="*/ 133 w 154"/>
                <a:gd name="T77" fmla="*/ 176 h 192"/>
                <a:gd name="T78" fmla="*/ 22 w 154"/>
                <a:gd name="T79" fmla="*/ 176 h 192"/>
                <a:gd name="T80" fmla="*/ 85 w 154"/>
                <a:gd name="T81" fmla="*/ 155 h 192"/>
                <a:gd name="T82" fmla="*/ 53 w 154"/>
                <a:gd name="T83" fmla="*/ 123 h 192"/>
                <a:gd name="T84" fmla="*/ 85 w 154"/>
                <a:gd name="T85" fmla="*/ 92 h 192"/>
                <a:gd name="T86" fmla="*/ 116 w 154"/>
                <a:gd name="T87" fmla="*/ 123 h 192"/>
                <a:gd name="T88" fmla="*/ 85 w 154"/>
                <a:gd name="T89" fmla="*/ 155 h 192"/>
                <a:gd name="T90" fmla="*/ 85 w 154"/>
                <a:gd name="T91" fmla="*/ 155 h 192"/>
                <a:gd name="T92" fmla="*/ 85 w 154"/>
                <a:gd name="T93" fmla="*/ 15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 h="192">
                  <a:moveTo>
                    <a:pt x="153" y="187"/>
                  </a:moveTo>
                  <a:cubicBezTo>
                    <a:pt x="144" y="178"/>
                    <a:pt x="144" y="178"/>
                    <a:pt x="144" y="178"/>
                  </a:cubicBezTo>
                  <a:cubicBezTo>
                    <a:pt x="144" y="66"/>
                    <a:pt x="144" y="66"/>
                    <a:pt x="144" y="66"/>
                  </a:cubicBezTo>
                  <a:cubicBezTo>
                    <a:pt x="128" y="50"/>
                    <a:pt x="128" y="50"/>
                    <a:pt x="128" y="50"/>
                  </a:cubicBezTo>
                  <a:cubicBezTo>
                    <a:pt x="128" y="0"/>
                    <a:pt x="128" y="0"/>
                    <a:pt x="128" y="0"/>
                  </a:cubicBezTo>
                  <a:cubicBezTo>
                    <a:pt x="0" y="0"/>
                    <a:pt x="0" y="0"/>
                    <a:pt x="0" y="0"/>
                  </a:cubicBezTo>
                  <a:cubicBezTo>
                    <a:pt x="0" y="166"/>
                    <a:pt x="0" y="166"/>
                    <a:pt x="0" y="166"/>
                  </a:cubicBezTo>
                  <a:cubicBezTo>
                    <a:pt x="16" y="166"/>
                    <a:pt x="16" y="166"/>
                    <a:pt x="16" y="166"/>
                  </a:cubicBezTo>
                  <a:cubicBezTo>
                    <a:pt x="16" y="182"/>
                    <a:pt x="16" y="182"/>
                    <a:pt x="16" y="182"/>
                  </a:cubicBezTo>
                  <a:cubicBezTo>
                    <a:pt x="139" y="182"/>
                    <a:pt x="139" y="182"/>
                    <a:pt x="139" y="182"/>
                  </a:cubicBezTo>
                  <a:cubicBezTo>
                    <a:pt x="148" y="191"/>
                    <a:pt x="148" y="191"/>
                    <a:pt x="148" y="191"/>
                  </a:cubicBezTo>
                  <a:cubicBezTo>
                    <a:pt x="149" y="192"/>
                    <a:pt x="150" y="192"/>
                    <a:pt x="150" y="192"/>
                  </a:cubicBezTo>
                  <a:cubicBezTo>
                    <a:pt x="151" y="192"/>
                    <a:pt x="152" y="192"/>
                    <a:pt x="153" y="191"/>
                  </a:cubicBezTo>
                  <a:cubicBezTo>
                    <a:pt x="154" y="190"/>
                    <a:pt x="154" y="188"/>
                    <a:pt x="153" y="187"/>
                  </a:cubicBezTo>
                  <a:close/>
                  <a:moveTo>
                    <a:pt x="133" y="64"/>
                  </a:moveTo>
                  <a:cubicBezTo>
                    <a:pt x="96" y="64"/>
                    <a:pt x="96" y="64"/>
                    <a:pt x="96" y="64"/>
                  </a:cubicBezTo>
                  <a:cubicBezTo>
                    <a:pt x="96" y="27"/>
                    <a:pt x="96" y="27"/>
                    <a:pt x="96" y="27"/>
                  </a:cubicBezTo>
                  <a:lnTo>
                    <a:pt x="133" y="64"/>
                  </a:lnTo>
                  <a:close/>
                  <a:moveTo>
                    <a:pt x="6" y="160"/>
                  </a:moveTo>
                  <a:cubicBezTo>
                    <a:pt x="6" y="6"/>
                    <a:pt x="6" y="6"/>
                    <a:pt x="6" y="6"/>
                  </a:cubicBezTo>
                  <a:cubicBezTo>
                    <a:pt x="122" y="6"/>
                    <a:pt x="122" y="6"/>
                    <a:pt x="122" y="6"/>
                  </a:cubicBezTo>
                  <a:cubicBezTo>
                    <a:pt x="122" y="43"/>
                    <a:pt x="122" y="43"/>
                    <a:pt x="122" y="43"/>
                  </a:cubicBezTo>
                  <a:cubicBezTo>
                    <a:pt x="94" y="16"/>
                    <a:pt x="94" y="16"/>
                    <a:pt x="94" y="16"/>
                  </a:cubicBezTo>
                  <a:cubicBezTo>
                    <a:pt x="16" y="16"/>
                    <a:pt x="16" y="16"/>
                    <a:pt x="16" y="16"/>
                  </a:cubicBezTo>
                  <a:cubicBezTo>
                    <a:pt x="16" y="160"/>
                    <a:pt x="16" y="160"/>
                    <a:pt x="16" y="160"/>
                  </a:cubicBezTo>
                  <a:lnTo>
                    <a:pt x="6" y="160"/>
                  </a:lnTo>
                  <a:close/>
                  <a:moveTo>
                    <a:pt x="22" y="176"/>
                  </a:moveTo>
                  <a:cubicBezTo>
                    <a:pt x="22" y="22"/>
                    <a:pt x="22" y="22"/>
                    <a:pt x="22" y="22"/>
                  </a:cubicBezTo>
                  <a:cubicBezTo>
                    <a:pt x="90" y="22"/>
                    <a:pt x="90" y="22"/>
                    <a:pt x="90" y="22"/>
                  </a:cubicBezTo>
                  <a:cubicBezTo>
                    <a:pt x="90" y="70"/>
                    <a:pt x="90" y="70"/>
                    <a:pt x="90" y="70"/>
                  </a:cubicBezTo>
                  <a:cubicBezTo>
                    <a:pt x="138" y="70"/>
                    <a:pt x="138" y="70"/>
                    <a:pt x="138" y="70"/>
                  </a:cubicBezTo>
                  <a:cubicBezTo>
                    <a:pt x="138" y="171"/>
                    <a:pt x="138" y="171"/>
                    <a:pt x="138" y="171"/>
                  </a:cubicBezTo>
                  <a:cubicBezTo>
                    <a:pt x="114" y="147"/>
                    <a:pt x="114" y="147"/>
                    <a:pt x="114" y="147"/>
                  </a:cubicBezTo>
                  <a:cubicBezTo>
                    <a:pt x="119" y="141"/>
                    <a:pt x="122" y="132"/>
                    <a:pt x="122" y="123"/>
                  </a:cubicBezTo>
                  <a:cubicBezTo>
                    <a:pt x="122" y="102"/>
                    <a:pt x="106" y="85"/>
                    <a:pt x="85" y="85"/>
                  </a:cubicBezTo>
                  <a:cubicBezTo>
                    <a:pt x="64" y="85"/>
                    <a:pt x="47" y="102"/>
                    <a:pt x="47" y="123"/>
                  </a:cubicBezTo>
                  <a:cubicBezTo>
                    <a:pt x="47" y="144"/>
                    <a:pt x="64" y="161"/>
                    <a:pt x="85" y="161"/>
                  </a:cubicBezTo>
                  <a:cubicBezTo>
                    <a:pt x="94" y="161"/>
                    <a:pt x="102" y="158"/>
                    <a:pt x="109" y="152"/>
                  </a:cubicBezTo>
                  <a:cubicBezTo>
                    <a:pt x="133" y="176"/>
                    <a:pt x="133" y="176"/>
                    <a:pt x="133" y="176"/>
                  </a:cubicBezTo>
                  <a:lnTo>
                    <a:pt x="22" y="176"/>
                  </a:lnTo>
                  <a:close/>
                  <a:moveTo>
                    <a:pt x="85" y="155"/>
                  </a:moveTo>
                  <a:cubicBezTo>
                    <a:pt x="67" y="155"/>
                    <a:pt x="53" y="140"/>
                    <a:pt x="53" y="123"/>
                  </a:cubicBezTo>
                  <a:cubicBezTo>
                    <a:pt x="53" y="106"/>
                    <a:pt x="67" y="92"/>
                    <a:pt x="85" y="92"/>
                  </a:cubicBezTo>
                  <a:cubicBezTo>
                    <a:pt x="102" y="92"/>
                    <a:pt x="116" y="106"/>
                    <a:pt x="116" y="123"/>
                  </a:cubicBezTo>
                  <a:cubicBezTo>
                    <a:pt x="116" y="140"/>
                    <a:pt x="102" y="155"/>
                    <a:pt x="85" y="155"/>
                  </a:cubicBezTo>
                  <a:close/>
                  <a:moveTo>
                    <a:pt x="85" y="155"/>
                  </a:moveTo>
                  <a:cubicBezTo>
                    <a:pt x="85" y="155"/>
                    <a:pt x="85" y="155"/>
                    <a:pt x="8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0" name="Freeform 32"/>
            <p:cNvSpPr>
              <a:spLocks noEditPoints="1"/>
            </p:cNvSpPr>
            <p:nvPr/>
          </p:nvSpPr>
          <p:spPr bwMode="auto">
            <a:xfrm>
              <a:off x="3104" y="1889"/>
              <a:ext cx="72" cy="17"/>
            </a:xfrm>
            <a:custGeom>
              <a:avLst/>
              <a:gdLst>
                <a:gd name="T0" fmla="*/ 3 w 25"/>
                <a:gd name="T1" fmla="*/ 6 h 6"/>
                <a:gd name="T2" fmla="*/ 22 w 25"/>
                <a:gd name="T3" fmla="*/ 6 h 6"/>
                <a:gd name="T4" fmla="*/ 25 w 25"/>
                <a:gd name="T5" fmla="*/ 3 h 6"/>
                <a:gd name="T6" fmla="*/ 22 w 25"/>
                <a:gd name="T7" fmla="*/ 0 h 6"/>
                <a:gd name="T8" fmla="*/ 3 w 25"/>
                <a:gd name="T9" fmla="*/ 0 h 6"/>
                <a:gd name="T10" fmla="*/ 0 w 25"/>
                <a:gd name="T11" fmla="*/ 3 h 6"/>
                <a:gd name="T12" fmla="*/ 3 w 25"/>
                <a:gd name="T13" fmla="*/ 6 h 6"/>
                <a:gd name="T14" fmla="*/ 3 w 25"/>
                <a:gd name="T15" fmla="*/ 6 h 6"/>
                <a:gd name="T16" fmla="*/ 3 w 2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6">
                  <a:moveTo>
                    <a:pt x="3" y="6"/>
                  </a:moveTo>
                  <a:cubicBezTo>
                    <a:pt x="22" y="6"/>
                    <a:pt x="22" y="6"/>
                    <a:pt x="22" y="6"/>
                  </a:cubicBezTo>
                  <a:cubicBezTo>
                    <a:pt x="24" y="6"/>
                    <a:pt x="25" y="5"/>
                    <a:pt x="25" y="3"/>
                  </a:cubicBezTo>
                  <a:cubicBezTo>
                    <a:pt x="25" y="1"/>
                    <a:pt x="24" y="0"/>
                    <a:pt x="22" y="0"/>
                  </a:cubicBezTo>
                  <a:cubicBezTo>
                    <a:pt x="3" y="0"/>
                    <a:pt x="3" y="0"/>
                    <a:pt x="3" y="0"/>
                  </a:cubicBezTo>
                  <a:cubicBezTo>
                    <a:pt x="1" y="0"/>
                    <a:pt x="0" y="1"/>
                    <a:pt x="0" y="3"/>
                  </a:cubicBezTo>
                  <a:cubicBezTo>
                    <a:pt x="0" y="5"/>
                    <a:pt x="1" y="6"/>
                    <a:pt x="3" y="6"/>
                  </a:cubicBezTo>
                  <a:close/>
                  <a:moveTo>
                    <a:pt x="3" y="6"/>
                  </a:moveTo>
                  <a:cubicBezTo>
                    <a:pt x="3" y="6"/>
                    <a:pt x="3" y="6"/>
                    <a:pt x="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1" name="Freeform 33"/>
            <p:cNvSpPr>
              <a:spLocks noEditPoints="1"/>
            </p:cNvSpPr>
            <p:nvPr/>
          </p:nvSpPr>
          <p:spPr bwMode="auto">
            <a:xfrm>
              <a:off x="3104" y="1943"/>
              <a:ext cx="129" cy="17"/>
            </a:xfrm>
            <a:custGeom>
              <a:avLst/>
              <a:gdLst>
                <a:gd name="T0" fmla="*/ 41 w 45"/>
                <a:gd name="T1" fmla="*/ 0 h 6"/>
                <a:gd name="T2" fmla="*/ 3 w 45"/>
                <a:gd name="T3" fmla="*/ 0 h 6"/>
                <a:gd name="T4" fmla="*/ 0 w 45"/>
                <a:gd name="T5" fmla="*/ 3 h 6"/>
                <a:gd name="T6" fmla="*/ 3 w 45"/>
                <a:gd name="T7" fmla="*/ 6 h 6"/>
                <a:gd name="T8" fmla="*/ 41 w 45"/>
                <a:gd name="T9" fmla="*/ 6 h 6"/>
                <a:gd name="T10" fmla="*/ 45 w 45"/>
                <a:gd name="T11" fmla="*/ 3 h 6"/>
                <a:gd name="T12" fmla="*/ 41 w 45"/>
                <a:gd name="T13" fmla="*/ 0 h 6"/>
                <a:gd name="T14" fmla="*/ 41 w 45"/>
                <a:gd name="T15" fmla="*/ 0 h 6"/>
                <a:gd name="T16" fmla="*/ 41 w 45"/>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
                  <a:moveTo>
                    <a:pt x="41" y="0"/>
                  </a:moveTo>
                  <a:cubicBezTo>
                    <a:pt x="3" y="0"/>
                    <a:pt x="3" y="0"/>
                    <a:pt x="3" y="0"/>
                  </a:cubicBezTo>
                  <a:cubicBezTo>
                    <a:pt x="1" y="0"/>
                    <a:pt x="0" y="1"/>
                    <a:pt x="0" y="3"/>
                  </a:cubicBezTo>
                  <a:cubicBezTo>
                    <a:pt x="0" y="5"/>
                    <a:pt x="1" y="6"/>
                    <a:pt x="3" y="6"/>
                  </a:cubicBezTo>
                  <a:cubicBezTo>
                    <a:pt x="41" y="6"/>
                    <a:pt x="41" y="6"/>
                    <a:pt x="41" y="6"/>
                  </a:cubicBezTo>
                  <a:cubicBezTo>
                    <a:pt x="43" y="6"/>
                    <a:pt x="45" y="5"/>
                    <a:pt x="45" y="3"/>
                  </a:cubicBezTo>
                  <a:cubicBezTo>
                    <a:pt x="45" y="1"/>
                    <a:pt x="43" y="0"/>
                    <a:pt x="41" y="0"/>
                  </a:cubicBezTo>
                  <a:close/>
                  <a:moveTo>
                    <a:pt x="41" y="0"/>
                  </a:move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5" name="Group 4"/>
          <p:cNvGrpSpPr/>
          <p:nvPr/>
        </p:nvGrpSpPr>
        <p:grpSpPr>
          <a:xfrm>
            <a:off x="3605455" y="4822922"/>
            <a:ext cx="4985099" cy="319316"/>
            <a:chOff x="3605455" y="4896662"/>
            <a:chExt cx="4985099" cy="319316"/>
          </a:xfrm>
          <a:solidFill>
            <a:schemeClr val="bg1">
              <a:lumMod val="75000"/>
            </a:schemeClr>
          </a:solidFill>
        </p:grpSpPr>
        <p:sp>
          <p:nvSpPr>
            <p:cNvPr id="7" name="Isosceles Triangle 6"/>
            <p:cNvSpPr/>
            <p:nvPr/>
          </p:nvSpPr>
          <p:spPr>
            <a:xfrm rot="10800000">
              <a:off x="3605455" y="4896662"/>
              <a:ext cx="4985099" cy="3193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0" name="TextBox 9"/>
            <p:cNvSpPr txBox="1"/>
            <p:nvPr/>
          </p:nvSpPr>
          <p:spPr>
            <a:xfrm>
              <a:off x="5672785" y="4923690"/>
              <a:ext cx="875240" cy="215444"/>
            </a:xfrm>
            <a:prstGeom prst="rect">
              <a:avLst/>
            </a:prstGeom>
            <a:grpFill/>
            <a:ln>
              <a:noFill/>
            </a:ln>
          </p:spPr>
          <p:txBody>
            <a:bodyPr wrap="none" lIns="0" tIns="0" rIns="0" bIns="0" rtlCol="0">
              <a:spAutoFit/>
            </a:bodyPr>
            <a:lstStyle/>
            <a:p>
              <a:r>
                <a:rPr lang="en-US" sz="1400" b="1" dirty="0" smtClean="0">
                  <a:solidFill>
                    <a:srgbClr val="000000"/>
                  </a:solidFill>
                </a:rPr>
                <a:t>Outcomes</a:t>
              </a:r>
            </a:p>
          </p:txBody>
        </p:sp>
      </p:grpSp>
    </p:spTree>
    <p:extLst>
      <p:ext uri="{BB962C8B-B14F-4D97-AF65-F5344CB8AC3E}">
        <p14:creationId xmlns:p14="http://schemas.microsoft.com/office/powerpoint/2010/main" val="94263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Closing Layout</a:t>
            </a:r>
            <a:endParaRPr lang="en-US" dirty="0"/>
          </a:p>
        </p:txBody>
      </p:sp>
      <p:sp>
        <p:nvSpPr>
          <p:cNvPr id="4" name="Content Placeholder 3"/>
          <p:cNvSpPr>
            <a:spLocks noGrp="1"/>
          </p:cNvSpPr>
          <p:nvPr>
            <p:ph idx="1"/>
          </p:nvPr>
        </p:nvSpPr>
        <p:spPr/>
        <p:txBody>
          <a:bodyPr/>
          <a:lstStyle/>
          <a:p>
            <a:r>
              <a:rPr lang="en-US" dirty="0"/>
              <a:t>First Last</a:t>
            </a:r>
          </a:p>
          <a:p>
            <a:pPr lvl="1"/>
            <a:r>
              <a:rPr lang="en-US" dirty="0"/>
              <a:t>Title</a:t>
            </a:r>
          </a:p>
          <a:p>
            <a:pPr lvl="1"/>
            <a:r>
              <a:rPr lang="en-US" dirty="0"/>
              <a:t>emailaddress@exlservice.com</a:t>
            </a:r>
          </a:p>
          <a:p>
            <a:pPr lvl="1"/>
            <a:r>
              <a:rPr lang="en-US" dirty="0"/>
              <a:t>O: +1 XXX.XXX.XXX</a:t>
            </a:r>
          </a:p>
          <a:p>
            <a:pPr lvl="1"/>
            <a:r>
              <a:rPr lang="en-US" dirty="0"/>
              <a:t>M: +1 XXX.XXX.XXX</a:t>
            </a:r>
          </a:p>
          <a:p>
            <a:pPr lvl="1"/>
            <a:endParaRPr lang="en-US" dirty="0"/>
          </a:p>
          <a:p>
            <a:endParaRPr lang="en-US" dirty="0"/>
          </a:p>
        </p:txBody>
      </p:sp>
      <p:sp>
        <p:nvSpPr>
          <p:cNvPr id="15" name="Text Placeholder 14"/>
          <p:cNvSpPr>
            <a:spLocks noGrp="1"/>
          </p:cNvSpPr>
          <p:nvPr>
            <p:ph type="body" sz="quarter" idx="13"/>
          </p:nvPr>
        </p:nvSpPr>
        <p:spPr/>
        <p:txBody>
          <a:bodyPr/>
          <a:lstStyle/>
          <a:p>
            <a:r>
              <a:rPr lang="en-US" dirty="0"/>
              <a:t>Thank you</a:t>
            </a:r>
          </a:p>
        </p:txBody>
      </p:sp>
      <p:sp>
        <p:nvSpPr>
          <p:cNvPr id="8" name="Content Placeholder 7"/>
          <p:cNvSpPr>
            <a:spLocks noGrp="1"/>
          </p:cNvSpPr>
          <p:nvPr>
            <p:ph idx="14"/>
          </p:nvPr>
        </p:nvSpPr>
        <p:spPr/>
        <p:txBody>
          <a:bodyPr/>
          <a:lstStyle/>
          <a:p>
            <a:r>
              <a:rPr lang="en-US" dirty="0"/>
              <a:t>First Last</a:t>
            </a:r>
          </a:p>
          <a:p>
            <a:pPr lvl="1"/>
            <a:r>
              <a:rPr lang="en-US" dirty="0"/>
              <a:t>Title</a:t>
            </a:r>
          </a:p>
          <a:p>
            <a:pPr lvl="1"/>
            <a:r>
              <a:rPr lang="en-US" dirty="0" err="1"/>
              <a:t>emailaddress@exlservice.com</a:t>
            </a:r>
            <a:endParaRPr lang="en-US" dirty="0"/>
          </a:p>
          <a:p>
            <a:pPr lvl="1"/>
            <a:r>
              <a:rPr lang="en-US" dirty="0"/>
              <a:t>O: +1 XXX.XXX.XXX</a:t>
            </a:r>
          </a:p>
          <a:p>
            <a:pPr lvl="1"/>
            <a:r>
              <a:rPr lang="en-US" dirty="0"/>
              <a:t>M: +1 XXX.XXX.XXX</a:t>
            </a:r>
          </a:p>
          <a:p>
            <a:pPr lvl="1"/>
            <a:endParaRPr lang="en-US" dirty="0"/>
          </a:p>
          <a:p>
            <a:endParaRPr lang="en-US" dirty="0"/>
          </a:p>
        </p:txBody>
      </p:sp>
    </p:spTree>
    <p:extLst>
      <p:ext uri="{BB962C8B-B14F-4D97-AF65-F5344CB8AC3E}">
        <p14:creationId xmlns:p14="http://schemas.microsoft.com/office/powerpoint/2010/main" val="828279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Executive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8520474"/>
              </p:ext>
            </p:extLst>
          </p:nvPr>
        </p:nvGraphicFramePr>
        <p:xfrm>
          <a:off x="272374" y="885215"/>
          <a:ext cx="10992256" cy="5271522"/>
        </p:xfrm>
        <a:graphic>
          <a:graphicData uri="http://schemas.openxmlformats.org/drawingml/2006/table">
            <a:tbl>
              <a:tblPr firstRow="1" bandRow="1">
                <a:tableStyleId>{5C22544A-7EE6-4342-B048-85BDC9FD1C3A}</a:tableStyleId>
              </a:tblPr>
              <a:tblGrid>
                <a:gridCol w="1857983">
                  <a:extLst>
                    <a:ext uri="{9D8B030D-6E8A-4147-A177-3AD203B41FA5}">
                      <a16:colId xmlns:a16="http://schemas.microsoft.com/office/drawing/2014/main" val="1197895272"/>
                    </a:ext>
                  </a:extLst>
                </a:gridCol>
                <a:gridCol w="9134273">
                  <a:extLst>
                    <a:ext uri="{9D8B030D-6E8A-4147-A177-3AD203B41FA5}">
                      <a16:colId xmlns:a16="http://schemas.microsoft.com/office/drawing/2014/main" val="589857319"/>
                    </a:ext>
                  </a:extLst>
                </a:gridCol>
              </a:tblGrid>
              <a:tr h="1297013">
                <a:tc>
                  <a:txBody>
                    <a:bodyPr/>
                    <a:lstStyle/>
                    <a:p>
                      <a:endParaRPr lang="en-US" sz="1200" dirty="0"/>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marL="171450" indent="-171450">
                        <a:spcBef>
                          <a:spcPts val="600"/>
                        </a:spcBef>
                        <a:buClr>
                          <a:schemeClr val="tx1"/>
                        </a:buClr>
                        <a:buFont typeface="Wingdings" panose="05000000000000000000" pitchFamily="2" charset="2"/>
                        <a:buChar char="§"/>
                      </a:pPr>
                      <a:r>
                        <a:rPr lang="en-US" sz="1200" b="0" dirty="0" smtClean="0">
                          <a:solidFill>
                            <a:srgbClr val="000000"/>
                          </a:solidFill>
                        </a:rPr>
                        <a:t> XPO Logistics is looking for a seasoned service provider to collaborate and manage </a:t>
                      </a:r>
                      <a:r>
                        <a:rPr lang="en-US" sz="1200" b="1" dirty="0" smtClean="0">
                          <a:solidFill>
                            <a:schemeClr val="tx2"/>
                          </a:solidFill>
                        </a:rPr>
                        <a:t>Accounts Payable &amp; Fixed Asset Services  </a:t>
                      </a:r>
                      <a:r>
                        <a:rPr lang="en-US" sz="1200" b="0" dirty="0" smtClean="0">
                          <a:solidFill>
                            <a:srgbClr val="000000"/>
                          </a:solidFill>
                        </a:rPr>
                        <a:t>with immediate team size of </a:t>
                      </a:r>
                      <a:r>
                        <a:rPr lang="en-US" sz="1200" b="1" dirty="0" smtClean="0">
                          <a:solidFill>
                            <a:schemeClr val="tx2"/>
                          </a:solidFill>
                        </a:rPr>
                        <a:t>30 – 40 FTEs</a:t>
                      </a:r>
                    </a:p>
                    <a:p>
                      <a:pPr marL="171450" indent="-171450">
                        <a:spcBef>
                          <a:spcPts val="600"/>
                        </a:spcBef>
                        <a:buClr>
                          <a:schemeClr val="tx1"/>
                        </a:buClr>
                        <a:buFont typeface="Wingdings" panose="05000000000000000000" pitchFamily="2" charset="2"/>
                        <a:buChar char="§"/>
                      </a:pPr>
                      <a:r>
                        <a:rPr lang="en-US" sz="1200" b="0" dirty="0" smtClean="0">
                          <a:solidFill>
                            <a:srgbClr val="000000"/>
                          </a:solidFill>
                        </a:rPr>
                        <a:t> XPO Logistics is expecting a </a:t>
                      </a:r>
                      <a:r>
                        <a:rPr lang="en-US" sz="1200" b="1" dirty="0" smtClean="0">
                          <a:solidFill>
                            <a:schemeClr val="tx2"/>
                          </a:solidFill>
                        </a:rPr>
                        <a:t>risk-free, quick transition and “Ramp</a:t>
                      </a:r>
                      <a:r>
                        <a:rPr lang="en-US" sz="1200" b="1" baseline="0" dirty="0" smtClean="0">
                          <a:solidFill>
                            <a:schemeClr val="tx2"/>
                          </a:solidFill>
                        </a:rPr>
                        <a:t> up</a:t>
                      </a:r>
                      <a:r>
                        <a:rPr lang="en-US" sz="1200" b="1" dirty="0" smtClean="0">
                          <a:solidFill>
                            <a:schemeClr val="tx2"/>
                          </a:solidFill>
                        </a:rPr>
                        <a:t>” with skilled, experienced resources</a:t>
                      </a:r>
                      <a:endParaRPr lang="en-US" sz="1200" dirty="0" smtClean="0">
                        <a:solidFill>
                          <a:srgbClr val="000000"/>
                        </a:solidFill>
                      </a:endParaRPr>
                    </a:p>
                    <a:p>
                      <a:pPr marL="171450" indent="-171450">
                        <a:spcBef>
                          <a:spcPts val="600"/>
                        </a:spcBef>
                        <a:buClr>
                          <a:schemeClr val="tx1"/>
                        </a:buClr>
                        <a:buFont typeface="Wingdings" panose="05000000000000000000" pitchFamily="2" charset="2"/>
                        <a:buChar char="§"/>
                      </a:pPr>
                      <a:r>
                        <a:rPr lang="en-US" sz="1200" b="0" dirty="0" smtClean="0">
                          <a:solidFill>
                            <a:srgbClr val="000000"/>
                          </a:solidFill>
                        </a:rPr>
                        <a:t> XPO Logistics is considering a team of </a:t>
                      </a:r>
                      <a:r>
                        <a:rPr lang="en-US" sz="1200" b="1" dirty="0" smtClean="0">
                          <a:solidFill>
                            <a:schemeClr val="tx2"/>
                          </a:solidFill>
                        </a:rPr>
                        <a:t>Accounts Payable resources </a:t>
                      </a:r>
                      <a:r>
                        <a:rPr lang="en-US" sz="1200" b="0" dirty="0" smtClean="0">
                          <a:solidFill>
                            <a:srgbClr val="000000"/>
                          </a:solidFill>
                        </a:rPr>
                        <a:t>with expertise of process &amp; systems</a:t>
                      </a:r>
                    </a:p>
                  </a:txBody>
                  <a:tcPr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80899014"/>
                  </a:ext>
                </a:extLst>
              </a:tr>
              <a:tr h="1271091">
                <a:tc>
                  <a:txBody>
                    <a:bodyPr/>
                    <a:lstStyle/>
                    <a:p>
                      <a:endParaRPr lang="en-US" sz="1200" dirty="0"/>
                    </a:p>
                  </a:txBody>
                  <a:tcP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1450" indent="-171450">
                        <a:lnSpc>
                          <a:spcPct val="120000"/>
                        </a:lnSpc>
                        <a:spcBef>
                          <a:spcPts val="600"/>
                        </a:spcBef>
                        <a:buClr>
                          <a:schemeClr val="tx1"/>
                        </a:buClr>
                        <a:buFont typeface="Wingdings" panose="05000000000000000000" pitchFamily="2" charset="2"/>
                        <a:buChar char="§"/>
                      </a:pPr>
                      <a:r>
                        <a:rPr lang="en-US" sz="1200" dirty="0" smtClean="0"/>
                        <a:t>EXL will leverage technology</a:t>
                      </a:r>
                      <a:r>
                        <a:rPr lang="en-US" sz="1200" baseline="0" dirty="0" smtClean="0"/>
                        <a:t> solution and proven</a:t>
                      </a:r>
                      <a:r>
                        <a:rPr lang="en-US" sz="1200" dirty="0" smtClean="0"/>
                        <a:t> transition methodology along with operations management framework to seamlessly transition the process to EXL’s offshore service delivery location and center(s) in </a:t>
                      </a:r>
                      <a:r>
                        <a:rPr lang="en-US" sz="1200" b="1" dirty="0" smtClean="0">
                          <a:solidFill>
                            <a:schemeClr val="tx2"/>
                          </a:solidFill>
                        </a:rPr>
                        <a:t>India</a:t>
                      </a:r>
                    </a:p>
                    <a:p>
                      <a:pPr marL="171450" indent="-171450">
                        <a:lnSpc>
                          <a:spcPct val="120000"/>
                        </a:lnSpc>
                        <a:spcBef>
                          <a:spcPts val="600"/>
                        </a:spcBef>
                        <a:buClr>
                          <a:schemeClr val="tx1"/>
                        </a:buClr>
                        <a:buFont typeface="Wingdings" panose="05000000000000000000" pitchFamily="2" charset="2"/>
                        <a:buChar char="§"/>
                      </a:pPr>
                      <a:r>
                        <a:rPr lang="en-US" sz="1200" dirty="0" smtClean="0">
                          <a:solidFill>
                            <a:srgbClr val="000000"/>
                          </a:solidFill>
                        </a:rPr>
                        <a:t>Contingent</a:t>
                      </a:r>
                      <a:r>
                        <a:rPr lang="en-US" sz="1200" baseline="0" dirty="0" smtClean="0">
                          <a:solidFill>
                            <a:srgbClr val="000000"/>
                          </a:solidFill>
                        </a:rPr>
                        <a:t> to SOW Signoff, </a:t>
                      </a:r>
                      <a:r>
                        <a:rPr lang="en-US" sz="1200" dirty="0" smtClean="0">
                          <a:solidFill>
                            <a:srgbClr val="000000"/>
                          </a:solidFill>
                        </a:rPr>
                        <a:t>EXL will transition the process </a:t>
                      </a:r>
                      <a:r>
                        <a:rPr lang="en-US" sz="1200" b="1" kern="1200" dirty="0" smtClean="0">
                          <a:solidFill>
                            <a:schemeClr val="tx2"/>
                          </a:solidFill>
                          <a:latin typeface="+mn-lt"/>
                          <a:ea typeface="+mn-ea"/>
                          <a:cs typeface="+mn-cs"/>
                        </a:rPr>
                        <a:t>within 10 weeks of notice to the Incumbent </a:t>
                      </a:r>
                      <a:endParaRPr lang="en-US" sz="1200" b="1" kern="1200" dirty="0">
                        <a:solidFill>
                          <a:schemeClr val="tx2"/>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76234219"/>
                  </a:ext>
                </a:extLst>
              </a:tr>
              <a:tr h="1517515">
                <a:tc>
                  <a:txBody>
                    <a:bodyPr/>
                    <a:lstStyle/>
                    <a:p>
                      <a:endParaRPr lang="en-US" sz="1200"/>
                    </a:p>
                  </a:txBody>
                  <a:tcP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1450" indent="-171450">
                        <a:lnSpc>
                          <a:spcPct val="100000"/>
                        </a:lnSpc>
                        <a:spcBef>
                          <a:spcPts val="600"/>
                        </a:spcBef>
                        <a:buClr>
                          <a:schemeClr val="tx1"/>
                        </a:buClr>
                        <a:buFont typeface="Wingdings" panose="05000000000000000000" pitchFamily="2" charset="2"/>
                        <a:buChar char="§"/>
                      </a:pPr>
                      <a:r>
                        <a:rPr lang="en-US" sz="1200" dirty="0" smtClean="0">
                          <a:solidFill>
                            <a:srgbClr val="000000"/>
                          </a:solidFill>
                        </a:rPr>
                        <a:t>EXL team will initially follow the </a:t>
                      </a:r>
                      <a:r>
                        <a:rPr lang="en-US" sz="1200" b="1" kern="1200" dirty="0" smtClean="0">
                          <a:solidFill>
                            <a:schemeClr val="tx2"/>
                          </a:solidFill>
                          <a:latin typeface="+mn-lt"/>
                          <a:ea typeface="+mn-ea"/>
                          <a:cs typeface="+mn-cs"/>
                        </a:rPr>
                        <a:t>Work From Home (WFH) service model </a:t>
                      </a:r>
                      <a:r>
                        <a:rPr lang="en-US" sz="1200" dirty="0" smtClean="0">
                          <a:solidFill>
                            <a:srgbClr val="000000"/>
                          </a:solidFill>
                        </a:rPr>
                        <a:t>till the lockdown situation is imposed. Once restrictions are lifted and at an appropriate time, we will work jointly to transfer the operation to our delivery centers </a:t>
                      </a:r>
                      <a:r>
                        <a:rPr lang="en-US" sz="1200" b="1" dirty="0" smtClean="0">
                          <a:solidFill>
                            <a:schemeClr val="tx2"/>
                          </a:solidFill>
                        </a:rPr>
                        <a:t>in India</a:t>
                      </a:r>
                      <a:endParaRPr lang="en-US" sz="1200" dirty="0" smtClean="0">
                        <a:solidFill>
                          <a:srgbClr val="000000"/>
                        </a:solidFill>
                      </a:endParaRPr>
                    </a:p>
                    <a:p>
                      <a:pPr marL="171450" indent="-171450">
                        <a:lnSpc>
                          <a:spcPct val="100000"/>
                        </a:lnSpc>
                        <a:spcBef>
                          <a:spcPts val="600"/>
                        </a:spcBef>
                        <a:buClr>
                          <a:schemeClr val="tx1"/>
                        </a:buClr>
                        <a:buFont typeface="Wingdings" panose="05000000000000000000" pitchFamily="2" charset="2"/>
                        <a:buChar char="§"/>
                      </a:pPr>
                      <a:r>
                        <a:rPr lang="en-US" sz="1200" kern="1200" dirty="0" smtClean="0">
                          <a:solidFill>
                            <a:srgbClr val="000000"/>
                          </a:solidFill>
                          <a:latin typeface="+mn-lt"/>
                          <a:ea typeface="+mn-ea"/>
                          <a:cs typeface="+mn-cs"/>
                        </a:rPr>
                        <a:t>EXL team will access XPO Logistics systems through </a:t>
                      </a:r>
                      <a:r>
                        <a:rPr lang="en-US" sz="1200" b="1" kern="1200" dirty="0" smtClean="0">
                          <a:solidFill>
                            <a:schemeClr val="tx2"/>
                          </a:solidFill>
                          <a:latin typeface="+mn-lt"/>
                          <a:ea typeface="+mn-ea"/>
                          <a:cs typeface="+mn-cs"/>
                        </a:rPr>
                        <a:t>Citrix infrastructure </a:t>
                      </a:r>
                      <a:r>
                        <a:rPr lang="en-US" sz="1200" dirty="0" smtClean="0">
                          <a:solidFill>
                            <a:srgbClr val="000000"/>
                          </a:solidFill>
                        </a:rPr>
                        <a:t>to access the network to manage in-scope processes </a:t>
                      </a:r>
                    </a:p>
                    <a:p>
                      <a:pPr marL="171450" indent="-171450">
                        <a:lnSpc>
                          <a:spcPct val="100000"/>
                        </a:lnSpc>
                        <a:spcBef>
                          <a:spcPts val="600"/>
                        </a:spcBef>
                        <a:buClr>
                          <a:schemeClr val="tx1"/>
                        </a:buClr>
                        <a:buFont typeface="Wingdings" panose="05000000000000000000" pitchFamily="2" charset="2"/>
                        <a:buChar char="§"/>
                      </a:pPr>
                      <a:r>
                        <a:rPr lang="en-US" sz="1200" dirty="0" smtClean="0">
                          <a:solidFill>
                            <a:srgbClr val="000000"/>
                          </a:solidFill>
                        </a:rPr>
                        <a:t>The team will be led by an experienced Operations Leader and will service XPO Logistics for a daily service window of </a:t>
                      </a:r>
                      <a:r>
                        <a:rPr lang="en-US" sz="1200" b="1" dirty="0" smtClean="0">
                          <a:solidFill>
                            <a:schemeClr val="tx2"/>
                          </a:solidFill>
                        </a:rPr>
                        <a:t>8 Hours Production, Monday to Friday </a:t>
                      </a:r>
                      <a:r>
                        <a:rPr lang="en-US" sz="1200" dirty="0" smtClean="0">
                          <a:solidFill>
                            <a:srgbClr val="000000"/>
                          </a:solidFill>
                        </a:rPr>
                        <a:t>per requirements</a:t>
                      </a:r>
                      <a:endParaRPr lang="en-US" sz="1200" dirty="0"/>
                    </a:p>
                  </a:txBody>
                  <a:tcPr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28870733"/>
                  </a:ext>
                </a:extLst>
              </a:tr>
              <a:tr h="1185903">
                <a:tc>
                  <a:txBody>
                    <a:bodyPr/>
                    <a:lstStyle/>
                    <a:p>
                      <a:endParaRPr lang="en-US" sz="1200"/>
                    </a:p>
                  </a:txBody>
                  <a:tcP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noFill/>
                  </a:tcPr>
                </a:tc>
                <a:tc>
                  <a:txBody>
                    <a:bodyPr/>
                    <a:lstStyle/>
                    <a:p>
                      <a:pPr marL="171450" indent="-171450">
                        <a:lnSpc>
                          <a:spcPct val="120000"/>
                        </a:lnSpc>
                        <a:spcBef>
                          <a:spcPts val="600"/>
                        </a:spcBef>
                        <a:buClr>
                          <a:schemeClr val="tx1"/>
                        </a:buClr>
                        <a:buFont typeface="Wingdings" panose="05000000000000000000" pitchFamily="2" charset="2"/>
                        <a:buChar char="§"/>
                      </a:pPr>
                      <a:r>
                        <a:rPr lang="en-US" sz="1200" dirty="0" smtClean="0"/>
                        <a:t> EXL proposes the following rates for managing the current scope of work</a:t>
                      </a:r>
                    </a:p>
                    <a:p>
                      <a:pPr marL="171450" indent="-171450">
                        <a:lnSpc>
                          <a:spcPct val="120000"/>
                        </a:lnSpc>
                        <a:spcBef>
                          <a:spcPts val="600"/>
                        </a:spcBef>
                        <a:buClr>
                          <a:schemeClr val="tx1"/>
                        </a:buClr>
                        <a:buFont typeface="Wingdings" panose="05000000000000000000" pitchFamily="2" charset="2"/>
                        <a:buChar char="§"/>
                      </a:pPr>
                      <a:r>
                        <a:rPr lang="en-US" sz="1200" dirty="0" smtClean="0"/>
                        <a:t> Pricing will be charged from Day-1 of XPO Logistics specific Process Training</a:t>
                      </a:r>
                      <a:endParaRPr lang="en-US" sz="1200" dirty="0"/>
                    </a:p>
                  </a:txBody>
                  <a:tcPr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884024827"/>
                  </a:ext>
                </a:extLst>
              </a:tr>
            </a:tbl>
          </a:graphicData>
        </a:graphic>
      </p:graphicFrame>
      <p:grpSp>
        <p:nvGrpSpPr>
          <p:cNvPr id="5" name="Group 4"/>
          <p:cNvGrpSpPr/>
          <p:nvPr/>
        </p:nvGrpSpPr>
        <p:grpSpPr>
          <a:xfrm>
            <a:off x="417541" y="984502"/>
            <a:ext cx="1688942" cy="1068507"/>
            <a:chOff x="12184" y="949364"/>
            <a:chExt cx="1688942" cy="1068507"/>
          </a:xfrm>
        </p:grpSpPr>
        <p:sp>
          <p:nvSpPr>
            <p:cNvPr id="6" name="TextBox 5"/>
            <p:cNvSpPr txBox="1"/>
            <p:nvPr/>
          </p:nvSpPr>
          <p:spPr bwMode="gray">
            <a:xfrm>
              <a:off x="12184" y="1560671"/>
              <a:ext cx="1688942" cy="457200"/>
            </a:xfrm>
            <a:prstGeom prst="rect">
              <a:avLst/>
            </a:prstGeom>
            <a:noFill/>
          </p:spPr>
          <p:txBody>
            <a:bodyPr wrap="square" tIns="91440" bIns="91440" rtlCol="0" anchor="ctr">
              <a:noAutofit/>
            </a:bodyPr>
            <a:lstStyle/>
            <a:p>
              <a:pPr marL="52387" algn="ctr">
                <a:lnSpc>
                  <a:spcPts val="1800"/>
                </a:lnSpc>
                <a:spcAft>
                  <a:spcPts val="600"/>
                </a:spcAft>
                <a:buClr>
                  <a:schemeClr val="accent1">
                    <a:lumMod val="50000"/>
                  </a:schemeClr>
                </a:buClr>
                <a:buSzPct val="100000"/>
                <a:defRPr/>
              </a:pPr>
              <a:r>
                <a:rPr lang="en-GB" sz="1400" b="1" dirty="0" smtClean="0">
                  <a:solidFill>
                    <a:schemeClr val="accent4"/>
                  </a:solidFill>
                </a:rPr>
                <a:t>Scope and Our Understanding</a:t>
              </a:r>
              <a:endParaRPr lang="en-GB" sz="1400" b="1" dirty="0">
                <a:solidFill>
                  <a:schemeClr val="accent4"/>
                </a:solidFill>
              </a:endParaRPr>
            </a:p>
          </p:txBody>
        </p:sp>
        <p:pic>
          <p:nvPicPr>
            <p:cNvPr id="7" name="Picture 6"/>
            <p:cNvPicPr>
              <a:picLocks noChangeAspect="1"/>
            </p:cNvPicPr>
            <p:nvPr/>
          </p:nvPicPr>
          <p:blipFill>
            <a:blip r:embed="rId2">
              <a:biLevel thresh="50000"/>
            </a:blip>
            <a:stretch>
              <a:fillRect/>
            </a:stretch>
          </p:blipFill>
          <p:spPr>
            <a:xfrm>
              <a:off x="514821" y="949364"/>
              <a:ext cx="683668" cy="613840"/>
            </a:xfrm>
            <a:prstGeom prst="rect">
              <a:avLst/>
            </a:prstGeom>
          </p:spPr>
        </p:pic>
      </p:grpSp>
      <p:grpSp>
        <p:nvGrpSpPr>
          <p:cNvPr id="8" name="Group 7"/>
          <p:cNvGrpSpPr/>
          <p:nvPr/>
        </p:nvGrpSpPr>
        <p:grpSpPr>
          <a:xfrm>
            <a:off x="277683" y="2273745"/>
            <a:ext cx="1828800" cy="1079863"/>
            <a:chOff x="-57745" y="2414727"/>
            <a:chExt cx="1828800" cy="1079863"/>
          </a:xfrm>
        </p:grpSpPr>
        <p:sp>
          <p:nvSpPr>
            <p:cNvPr id="9" name="TextBox 8"/>
            <p:cNvSpPr txBox="1"/>
            <p:nvPr/>
          </p:nvSpPr>
          <p:spPr bwMode="gray">
            <a:xfrm>
              <a:off x="-57745" y="3037390"/>
              <a:ext cx="1828800" cy="457200"/>
            </a:xfrm>
            <a:prstGeom prst="rect">
              <a:avLst/>
            </a:prstGeom>
            <a:noFill/>
          </p:spPr>
          <p:txBody>
            <a:bodyPr wrap="square" tIns="91440" bIns="91440" rtlCol="0" anchor="ctr">
              <a:noAutofit/>
            </a:bodyPr>
            <a:lstStyle/>
            <a:p>
              <a:pPr marL="52387" algn="ctr">
                <a:lnSpc>
                  <a:spcPts val="1800"/>
                </a:lnSpc>
                <a:spcAft>
                  <a:spcPts val="600"/>
                </a:spcAft>
                <a:buClr>
                  <a:schemeClr val="accent1">
                    <a:lumMod val="50000"/>
                  </a:schemeClr>
                </a:buClr>
                <a:buSzPct val="100000"/>
                <a:defRPr/>
              </a:pPr>
              <a:r>
                <a:rPr lang="en-GB" sz="1400" b="1" dirty="0" smtClean="0">
                  <a:solidFill>
                    <a:schemeClr val="accent4"/>
                  </a:solidFill>
                </a:rPr>
                <a:t>EXL </a:t>
              </a:r>
              <a:br>
                <a:rPr lang="en-GB" sz="1400" b="1" dirty="0" smtClean="0">
                  <a:solidFill>
                    <a:schemeClr val="accent4"/>
                  </a:solidFill>
                </a:rPr>
              </a:br>
              <a:r>
                <a:rPr lang="en-GB" sz="1400" b="1" dirty="0" smtClean="0">
                  <a:solidFill>
                    <a:schemeClr val="accent4"/>
                  </a:solidFill>
                </a:rPr>
                <a:t>Proposition</a:t>
              </a:r>
              <a:endParaRPr lang="en-GB" sz="1400" b="1" dirty="0">
                <a:solidFill>
                  <a:schemeClr val="accent4"/>
                </a:solidFill>
              </a:endParaRPr>
            </a:p>
          </p:txBody>
        </p:sp>
        <p:pic>
          <p:nvPicPr>
            <p:cNvPr id="10" name="Picture 9"/>
            <p:cNvPicPr>
              <a:picLocks noChangeAspect="1"/>
            </p:cNvPicPr>
            <p:nvPr/>
          </p:nvPicPr>
          <p:blipFill>
            <a:blip r:embed="rId3">
              <a:biLevel thresh="50000"/>
            </a:blip>
            <a:stretch>
              <a:fillRect/>
            </a:stretch>
          </p:blipFill>
          <p:spPr>
            <a:xfrm>
              <a:off x="506485" y="2414727"/>
              <a:ext cx="700340" cy="608203"/>
            </a:xfrm>
            <a:prstGeom prst="rect">
              <a:avLst/>
            </a:prstGeom>
          </p:spPr>
        </p:pic>
      </p:grpSp>
      <p:grpSp>
        <p:nvGrpSpPr>
          <p:cNvPr id="11" name="Group 10"/>
          <p:cNvGrpSpPr/>
          <p:nvPr/>
        </p:nvGrpSpPr>
        <p:grpSpPr>
          <a:xfrm>
            <a:off x="244242" y="3725347"/>
            <a:ext cx="1895679" cy="1024916"/>
            <a:chOff x="-91184" y="4021495"/>
            <a:chExt cx="1895679" cy="1024916"/>
          </a:xfrm>
        </p:grpSpPr>
        <p:sp>
          <p:nvSpPr>
            <p:cNvPr id="12" name="TextBox 11"/>
            <p:cNvSpPr txBox="1"/>
            <p:nvPr/>
          </p:nvSpPr>
          <p:spPr>
            <a:xfrm>
              <a:off x="-91184" y="4589211"/>
              <a:ext cx="1895679" cy="457200"/>
            </a:xfrm>
            <a:prstGeom prst="rect">
              <a:avLst/>
            </a:prstGeom>
            <a:noFill/>
          </p:spPr>
          <p:txBody>
            <a:bodyPr wrap="square" tIns="91440" bIns="91440" rtlCol="0" anchor="ctr">
              <a:noAutofit/>
            </a:bodyPr>
            <a:lstStyle>
              <a:defPPr>
                <a:defRPr lang="en-US"/>
              </a:defPPr>
              <a:lvl1pPr marL="52387">
                <a:lnSpc>
                  <a:spcPts val="1800"/>
                </a:lnSpc>
                <a:spcAft>
                  <a:spcPts val="600"/>
                </a:spcAft>
                <a:buClr>
                  <a:schemeClr val="accent1">
                    <a:lumMod val="50000"/>
                  </a:schemeClr>
                </a:buClr>
                <a:buSzPct val="100000"/>
                <a:defRPr sz="2000" b="1"/>
              </a:lvl1pPr>
            </a:lstStyle>
            <a:p>
              <a:pPr algn="ctr"/>
              <a:r>
                <a:rPr lang="en-US" sz="1400" dirty="0" smtClean="0">
                  <a:solidFill>
                    <a:schemeClr val="accent4"/>
                  </a:solidFill>
                </a:rPr>
                <a:t>Approach and Timeline</a:t>
              </a:r>
              <a:endParaRPr lang="en-US" sz="1400" dirty="0">
                <a:solidFill>
                  <a:schemeClr val="accent4"/>
                </a:solidFill>
              </a:endParaRPr>
            </a:p>
          </p:txBody>
        </p:sp>
        <p:pic>
          <p:nvPicPr>
            <p:cNvPr id="13" name="Picture 12"/>
            <p:cNvPicPr>
              <a:picLocks noChangeAspect="1"/>
            </p:cNvPicPr>
            <p:nvPr/>
          </p:nvPicPr>
          <p:blipFill>
            <a:blip r:embed="rId4">
              <a:biLevel thresh="50000"/>
            </a:blip>
            <a:stretch>
              <a:fillRect/>
            </a:stretch>
          </p:blipFill>
          <p:spPr>
            <a:xfrm>
              <a:off x="551275" y="4021495"/>
              <a:ext cx="610761" cy="543328"/>
            </a:xfrm>
            <a:prstGeom prst="rect">
              <a:avLst/>
            </a:prstGeom>
          </p:spPr>
        </p:pic>
      </p:grpSp>
      <p:grpSp>
        <p:nvGrpSpPr>
          <p:cNvPr id="14" name="Group 13"/>
          <p:cNvGrpSpPr/>
          <p:nvPr/>
        </p:nvGrpSpPr>
        <p:grpSpPr>
          <a:xfrm>
            <a:off x="803776" y="5097536"/>
            <a:ext cx="738477" cy="987267"/>
            <a:chOff x="487417" y="5432570"/>
            <a:chExt cx="738477" cy="987267"/>
          </a:xfrm>
        </p:grpSpPr>
        <p:sp>
          <p:nvSpPr>
            <p:cNvPr id="15" name="TextBox 14"/>
            <p:cNvSpPr txBox="1"/>
            <p:nvPr/>
          </p:nvSpPr>
          <p:spPr>
            <a:xfrm>
              <a:off x="487417" y="5995147"/>
              <a:ext cx="738477" cy="424690"/>
            </a:xfrm>
            <a:prstGeom prst="rect">
              <a:avLst/>
            </a:prstGeom>
            <a:noFill/>
          </p:spPr>
          <p:txBody>
            <a:bodyPr wrap="square" tIns="91440" bIns="91440" rtlCol="0" anchor="ctr">
              <a:noAutofit/>
            </a:bodyPr>
            <a:lstStyle>
              <a:defPPr>
                <a:defRPr lang="en-US"/>
              </a:defPPr>
              <a:lvl1pPr marL="52387">
                <a:lnSpc>
                  <a:spcPts val="1800"/>
                </a:lnSpc>
                <a:spcAft>
                  <a:spcPts val="600"/>
                </a:spcAft>
                <a:buClr>
                  <a:schemeClr val="accent1">
                    <a:lumMod val="50000"/>
                  </a:schemeClr>
                </a:buClr>
                <a:buSzPct val="100000"/>
                <a:defRPr sz="2000" b="1"/>
              </a:lvl1pPr>
            </a:lstStyle>
            <a:p>
              <a:pPr algn="ctr"/>
              <a:r>
                <a:rPr lang="en-US" sz="1400" dirty="0" smtClean="0">
                  <a:solidFill>
                    <a:schemeClr val="accent4"/>
                  </a:solidFill>
                </a:rPr>
                <a:t>Fee</a:t>
              </a:r>
              <a:endParaRPr lang="en-US" sz="1400" dirty="0">
                <a:solidFill>
                  <a:schemeClr val="accent4"/>
                </a:solidFill>
              </a:endParaRPr>
            </a:p>
          </p:txBody>
        </p:sp>
        <p:pic>
          <p:nvPicPr>
            <p:cNvPr id="16" name="Picture 15"/>
            <p:cNvPicPr>
              <a:picLocks noChangeAspect="1"/>
            </p:cNvPicPr>
            <p:nvPr/>
          </p:nvPicPr>
          <p:blipFill>
            <a:blip r:embed="rId5">
              <a:biLevel thresh="50000"/>
            </a:blip>
            <a:stretch>
              <a:fillRect/>
            </a:stretch>
          </p:blipFill>
          <p:spPr>
            <a:xfrm>
              <a:off x="589214" y="5432570"/>
              <a:ext cx="534883" cy="594101"/>
            </a:xfrm>
            <a:prstGeom prst="rect">
              <a:avLst/>
            </a:prstGeom>
          </p:spPr>
        </p:pic>
      </p:grpSp>
      <p:graphicFrame>
        <p:nvGraphicFramePr>
          <p:cNvPr id="17" name="Table 16"/>
          <p:cNvGraphicFramePr>
            <a:graphicFrameLocks noGrp="1"/>
          </p:cNvGraphicFramePr>
          <p:nvPr>
            <p:extLst>
              <p:ext uri="{D42A27DB-BD31-4B8C-83A1-F6EECF244321}">
                <p14:modId xmlns:p14="http://schemas.microsoft.com/office/powerpoint/2010/main" val="2701268078"/>
              </p:ext>
            </p:extLst>
          </p:nvPr>
        </p:nvGraphicFramePr>
        <p:xfrm>
          <a:off x="7786647" y="5075267"/>
          <a:ext cx="3677056" cy="871278"/>
        </p:xfrm>
        <a:graphic>
          <a:graphicData uri="http://schemas.openxmlformats.org/drawingml/2006/table">
            <a:tbl>
              <a:tblPr firstRow="1" bandRow="1">
                <a:tableStyleId>{F5AB1C69-6EDB-4FF4-983F-18BD219EF322}</a:tableStyleId>
              </a:tblPr>
              <a:tblGrid>
                <a:gridCol w="1605065">
                  <a:extLst>
                    <a:ext uri="{9D8B030D-6E8A-4147-A177-3AD203B41FA5}">
                      <a16:colId xmlns:a16="http://schemas.microsoft.com/office/drawing/2014/main" val="56146992"/>
                    </a:ext>
                  </a:extLst>
                </a:gridCol>
                <a:gridCol w="632298">
                  <a:extLst>
                    <a:ext uri="{9D8B030D-6E8A-4147-A177-3AD203B41FA5}">
                      <a16:colId xmlns:a16="http://schemas.microsoft.com/office/drawing/2014/main" val="3721502180"/>
                    </a:ext>
                  </a:extLst>
                </a:gridCol>
                <a:gridCol w="1439693">
                  <a:extLst>
                    <a:ext uri="{9D8B030D-6E8A-4147-A177-3AD203B41FA5}">
                      <a16:colId xmlns:a16="http://schemas.microsoft.com/office/drawing/2014/main" val="3061353549"/>
                    </a:ext>
                  </a:extLst>
                </a:gridCol>
              </a:tblGrid>
              <a:tr h="290426">
                <a:tc>
                  <a:txBody>
                    <a:bodyPr/>
                    <a:lstStyle/>
                    <a:p>
                      <a:pPr algn="ctr"/>
                      <a:r>
                        <a:rPr lang="en-US" sz="1200" dirty="0" smtClean="0"/>
                        <a:t>ROLE</a:t>
                      </a:r>
                      <a:endParaRPr lang="en-US" sz="1200" dirty="0">
                        <a:solidFill>
                          <a:schemeClr val="bg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200" baseline="0" dirty="0" smtClean="0"/>
                        <a:t>FTE’s</a:t>
                      </a:r>
                      <a:endParaRPr lang="en-US" sz="1200" dirty="0">
                        <a:solidFill>
                          <a:schemeClr val="bg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200" dirty="0" smtClean="0"/>
                        <a:t>FTE RATE</a:t>
                      </a:r>
                      <a:endParaRPr lang="en-US" sz="1200" dirty="0">
                        <a:solidFill>
                          <a:schemeClr val="bg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988030491"/>
                  </a:ext>
                </a:extLst>
              </a:tr>
              <a:tr h="290426">
                <a:tc>
                  <a:txBody>
                    <a:bodyPr/>
                    <a:lstStyle/>
                    <a:p>
                      <a:r>
                        <a:rPr lang="en-US" sz="1200" b="1" dirty="0" smtClean="0">
                          <a:solidFill>
                            <a:srgbClr val="000000"/>
                          </a:solidFill>
                        </a:rPr>
                        <a:t>Accounts Payable</a:t>
                      </a:r>
                      <a:endParaRPr lang="en-US" sz="1200" b="1" dirty="0">
                        <a:solidFill>
                          <a:srgbClr val="00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200" b="1" dirty="0" smtClean="0">
                          <a:solidFill>
                            <a:schemeClr val="tx1"/>
                          </a:solidFill>
                        </a:rPr>
                        <a:t>32</a:t>
                      </a:r>
                      <a:endParaRPr lang="en-US" sz="12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200" b="1" dirty="0" smtClean="0">
                          <a:solidFill>
                            <a:schemeClr val="tx1"/>
                          </a:solidFill>
                        </a:rPr>
                        <a:t>$22,150</a:t>
                      </a:r>
                      <a:endParaRPr lang="en-US" sz="12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330421883"/>
                  </a:ext>
                </a:extLst>
              </a:tr>
              <a:tr h="290426">
                <a:tc>
                  <a:txBody>
                    <a:bodyPr/>
                    <a:lstStyle/>
                    <a:p>
                      <a:r>
                        <a:rPr lang="en-US" sz="1200" b="1" dirty="0" smtClean="0">
                          <a:solidFill>
                            <a:srgbClr val="000000"/>
                          </a:solidFill>
                        </a:rPr>
                        <a:t>Fixed Assets</a:t>
                      </a:r>
                      <a:endParaRPr lang="en-US" sz="1200" b="1" dirty="0">
                        <a:solidFill>
                          <a:srgbClr val="00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200" b="1" dirty="0" smtClean="0">
                          <a:solidFill>
                            <a:schemeClr val="tx1"/>
                          </a:solidFill>
                        </a:rPr>
                        <a:t>5</a:t>
                      </a:r>
                      <a:endParaRPr lang="en-US" sz="12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200" b="1" dirty="0" smtClean="0">
                          <a:solidFill>
                            <a:schemeClr val="tx1"/>
                          </a:solidFill>
                        </a:rPr>
                        <a:t>$27,571</a:t>
                      </a:r>
                      <a:endParaRPr lang="en-US" sz="12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76981349"/>
                  </a:ext>
                </a:extLst>
              </a:tr>
            </a:tbl>
          </a:graphicData>
        </a:graphic>
      </p:graphicFrame>
    </p:spTree>
    <p:extLst>
      <p:ext uri="{BB962C8B-B14F-4D97-AF65-F5344CB8AC3E}">
        <p14:creationId xmlns:p14="http://schemas.microsoft.com/office/powerpoint/2010/main" val="2612907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082376983"/>
              </p:ext>
            </p:extLst>
          </p:nvPr>
        </p:nvGraphicFramePr>
        <p:xfrm>
          <a:off x="377028" y="956724"/>
          <a:ext cx="11130793" cy="5356949"/>
        </p:xfrm>
        <a:graphic>
          <a:graphicData uri="http://schemas.openxmlformats.org/drawingml/2006/table">
            <a:tbl>
              <a:tblPr firstRow="1" bandRow="1">
                <a:tableStyleId>{5C22544A-7EE6-4342-B048-85BDC9FD1C3A}</a:tableStyleId>
              </a:tblPr>
              <a:tblGrid>
                <a:gridCol w="3971236">
                  <a:extLst>
                    <a:ext uri="{9D8B030D-6E8A-4147-A177-3AD203B41FA5}">
                      <a16:colId xmlns:a16="http://schemas.microsoft.com/office/drawing/2014/main" val="2867268711"/>
                    </a:ext>
                  </a:extLst>
                </a:gridCol>
                <a:gridCol w="992221">
                  <a:extLst>
                    <a:ext uri="{9D8B030D-6E8A-4147-A177-3AD203B41FA5}">
                      <a16:colId xmlns:a16="http://schemas.microsoft.com/office/drawing/2014/main" val="1111331402"/>
                    </a:ext>
                  </a:extLst>
                </a:gridCol>
                <a:gridCol w="6167336">
                  <a:extLst>
                    <a:ext uri="{9D8B030D-6E8A-4147-A177-3AD203B41FA5}">
                      <a16:colId xmlns:a16="http://schemas.microsoft.com/office/drawing/2014/main" val="4089004731"/>
                    </a:ext>
                  </a:extLst>
                </a:gridCol>
              </a:tblGrid>
              <a:tr h="463514">
                <a:tc>
                  <a:txBody>
                    <a:bodyPr/>
                    <a:lstStyle/>
                    <a:p>
                      <a:pPr algn="ctr"/>
                      <a:r>
                        <a:rPr lang="en-US" sz="1400" dirty="0" smtClean="0"/>
                        <a:t>XPO Priorities</a:t>
                      </a:r>
                      <a:endParaRPr lang="en-US" sz="1400" dirty="0"/>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gridSpan="2">
                  <a:txBody>
                    <a:bodyPr/>
                    <a:lstStyle/>
                    <a:p>
                      <a:pPr algn="ctr"/>
                      <a:r>
                        <a:rPr lang="en-US" sz="1400" dirty="0" smtClean="0"/>
                        <a:t>Why EXL?</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ctr"/>
                      <a:endParaRPr lang="en-US" sz="1400" dirty="0"/>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845896986"/>
                  </a:ext>
                </a:extLst>
              </a:tr>
              <a:tr h="967813">
                <a:tc>
                  <a:txBody>
                    <a:bodyPr/>
                    <a:lstStyle/>
                    <a:p>
                      <a:pPr marL="58737" indent="0">
                        <a:buFontTx/>
                        <a:buNone/>
                        <a:defRPr/>
                      </a:pPr>
                      <a:r>
                        <a:rPr lang="en-US" sz="1400" dirty="0" smtClean="0">
                          <a:solidFill>
                            <a:srgbClr val="000000"/>
                          </a:solidFill>
                        </a:rPr>
                        <a:t>Engage</a:t>
                      </a:r>
                      <a:r>
                        <a:rPr lang="en-US" sz="1400" baseline="0" dirty="0" smtClean="0">
                          <a:solidFill>
                            <a:srgbClr val="000000"/>
                          </a:solidFill>
                        </a:rPr>
                        <a:t> with a</a:t>
                      </a:r>
                      <a:r>
                        <a:rPr lang="en-US" sz="1400" dirty="0" smtClean="0">
                          <a:solidFill>
                            <a:srgbClr val="000000"/>
                          </a:solidFill>
                        </a:rPr>
                        <a:t> long term strategic partner with deep expertise in Accounts</a:t>
                      </a:r>
                      <a:r>
                        <a:rPr lang="en-US" sz="1400" baseline="0" dirty="0" smtClean="0">
                          <a:solidFill>
                            <a:srgbClr val="000000"/>
                          </a:solidFill>
                        </a:rPr>
                        <a:t> Payable</a:t>
                      </a:r>
                      <a:r>
                        <a:rPr lang="en-US" sz="1400" dirty="0" smtClean="0">
                          <a:solidFill>
                            <a:srgbClr val="000000"/>
                          </a:solidFill>
                        </a:rPr>
                        <a:t> and Fixed Assets </a:t>
                      </a:r>
                      <a:r>
                        <a:rPr lang="en-US" sz="1400" baseline="0" dirty="0" smtClean="0">
                          <a:solidFill>
                            <a:srgbClr val="000000"/>
                          </a:solidFill>
                        </a:rPr>
                        <a:t>processes</a:t>
                      </a:r>
                      <a:endParaRPr lang="en-US" sz="1400" dirty="0" smtClean="0">
                        <a:solidFill>
                          <a:srgbClr val="000000"/>
                        </a:solidFill>
                      </a:endParaRP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b="0" baseline="0" dirty="0" smtClean="0">
                          <a:solidFill>
                            <a:schemeClr val="tx1"/>
                          </a:solidFill>
                          <a:latin typeface="+mn-lt"/>
                        </a:rPr>
                        <a:t>EXL has been a strategic partner of XPO for 7+ years. We understand XPO priorities and are committed to it’s success</a:t>
                      </a:r>
                    </a:p>
                    <a:p>
                      <a:pPr marL="285750" marR="0" lvl="0" indent="-285750" algn="l" defTabSz="914400" rtl="0" eaLnBrk="1" fontAlgn="auto"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dirty="0" smtClean="0"/>
                        <a:t>EXL is an industry-focused F&amp;A Leader, with Big 4 heritage</a:t>
                      </a:r>
                      <a:r>
                        <a:rPr lang="en-US" sz="1400" baseline="0" dirty="0" smtClean="0"/>
                        <a:t>. We have 10000+ F&amp;A professionals and serve 150 + clients. 2000+ professionals in the Accounts Payable process</a:t>
                      </a:r>
                      <a:endParaRPr lang="en-US" sz="1400" b="0" dirty="0" smtClean="0">
                        <a:solidFill>
                          <a:schemeClr val="tx1"/>
                        </a:solidFill>
                        <a:latin typeface="+mn-lt"/>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7811565"/>
                  </a:ext>
                </a:extLst>
              </a:tr>
              <a:tr h="845658">
                <a:tc>
                  <a:txBody>
                    <a:bodyPr/>
                    <a:lstStyle/>
                    <a:p>
                      <a:pPr>
                        <a:buFontTx/>
                        <a:buNone/>
                      </a:pPr>
                      <a:r>
                        <a:rPr lang="en-US" sz="1400" dirty="0" smtClean="0"/>
                        <a:t>Seamless transition</a:t>
                      </a:r>
                      <a:r>
                        <a:rPr lang="en-US" sz="1400" baseline="0" dirty="0" smtClean="0"/>
                        <a:t> from the current provider</a:t>
                      </a:r>
                      <a:endParaRPr lang="en-US" sz="1400" dirty="0"/>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Clr>
                          <a:schemeClr val="tx1"/>
                        </a:buClr>
                        <a:buFont typeface="Wingdings" panose="05000000000000000000" pitchFamily="2" charset="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 proven, tightly-planned and low-risk transition approach</a:t>
                      </a:r>
                    </a:p>
                    <a:p>
                      <a:pPr marL="285750" indent="-285750">
                        <a:buClr>
                          <a:schemeClr val="tx1"/>
                        </a:buClr>
                        <a:buFont typeface="Wingdings" panose="05000000000000000000" pitchFamily="2" charset="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Leverage EXL’s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SMARTx</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incumbent transition playbook </a:t>
                      </a:r>
                    </a:p>
                    <a:p>
                      <a:pPr marL="285750" indent="-285750">
                        <a:buClr>
                          <a:schemeClr val="tx1"/>
                        </a:buClr>
                        <a:buFont typeface="Wingdings" panose="05000000000000000000" pitchFamily="2" charset="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Leverage learnings from 40+ incumbent transitions  </a:t>
                      </a:r>
                    </a:p>
                  </a:txBody>
                  <a:tcPr anchor="ctr">
                    <a:lnL w="12700" cap="flat" cmpd="sng" algn="ctr">
                      <a:no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323601"/>
                  </a:ext>
                </a:extLst>
              </a:tr>
              <a:tr h="1025709">
                <a:tc>
                  <a:txBody>
                    <a:bodyPr/>
                    <a:lstStyle/>
                    <a:p>
                      <a:pPr marL="58737" indent="0">
                        <a:buFontTx/>
                        <a:buNone/>
                        <a:defRPr/>
                      </a:pPr>
                      <a:r>
                        <a:rPr lang="en-US" sz="1400" dirty="0" smtClean="0">
                          <a:solidFill>
                            <a:srgbClr val="000000"/>
                          </a:solidFill>
                        </a:rPr>
                        <a:t>Reduce learning curve and accelerate ramp</a:t>
                      </a:r>
                      <a:endParaRPr lang="en-US" sz="1400" dirty="0">
                        <a:solidFill>
                          <a:srgbClr val="000000"/>
                        </a:solidFill>
                      </a:endParaRP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b="0" dirty="0" smtClean="0">
                          <a:solidFill>
                            <a:schemeClr val="tx1"/>
                          </a:solidFill>
                          <a:latin typeface="+mn-lt"/>
                        </a:rPr>
                        <a:t>‘Seed’ 40% COUPA trained resources for Accounts Payable and 20%  Fixed</a:t>
                      </a:r>
                      <a:r>
                        <a:rPr lang="en-US" sz="1400" b="0" baseline="0" dirty="0" smtClean="0">
                          <a:solidFill>
                            <a:schemeClr val="tx1"/>
                          </a:solidFill>
                          <a:latin typeface="+mn-lt"/>
                        </a:rPr>
                        <a:t> </a:t>
                      </a:r>
                      <a:r>
                        <a:rPr lang="en-US" sz="1400" b="0" dirty="0" smtClean="0">
                          <a:solidFill>
                            <a:schemeClr val="tx1"/>
                          </a:solidFill>
                          <a:latin typeface="+mn-lt"/>
                        </a:rPr>
                        <a:t>Asset specialists from existing</a:t>
                      </a:r>
                      <a:r>
                        <a:rPr lang="en-US" sz="1400" b="0" baseline="0" dirty="0" smtClean="0">
                          <a:solidFill>
                            <a:schemeClr val="tx1"/>
                          </a:solidFill>
                          <a:latin typeface="+mn-lt"/>
                        </a:rPr>
                        <a:t> engagements</a:t>
                      </a:r>
                      <a:endParaRPr lang="en-US" sz="1400" b="0" dirty="0" smtClean="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b="0" dirty="0" smtClean="0">
                          <a:solidFill>
                            <a:schemeClr val="tx1"/>
                          </a:solidFill>
                        </a:rPr>
                        <a:t>An experienced</a:t>
                      </a:r>
                      <a:r>
                        <a:rPr lang="en-US" sz="1400" b="0" baseline="0" dirty="0" smtClean="0">
                          <a:solidFill>
                            <a:schemeClr val="tx1"/>
                          </a:solidFill>
                        </a:rPr>
                        <a:t> and certified COUPA s</a:t>
                      </a:r>
                      <a:r>
                        <a:rPr lang="en-US" sz="1400" b="0" dirty="0" smtClean="0">
                          <a:solidFill>
                            <a:schemeClr val="tx1"/>
                          </a:solidFill>
                        </a:rPr>
                        <a:t>pecialist to be a </a:t>
                      </a:r>
                      <a:r>
                        <a:rPr lang="en-US" sz="1400" dirty="0" smtClean="0">
                          <a:solidFill>
                            <a:schemeClr val="tx1"/>
                          </a:solidFill>
                        </a:rPr>
                        <a:t>part</a:t>
                      </a:r>
                      <a:r>
                        <a:rPr lang="en-US" sz="1400" baseline="0" dirty="0" smtClean="0">
                          <a:solidFill>
                            <a:schemeClr val="tx1"/>
                          </a:solidFill>
                        </a:rPr>
                        <a:t> of the </a:t>
                      </a:r>
                      <a:r>
                        <a:rPr lang="en-US" sz="1400" dirty="0" smtClean="0">
                          <a:solidFill>
                            <a:schemeClr val="tx1"/>
                          </a:solidFill>
                        </a:rPr>
                        <a:t>transition and set-up team</a:t>
                      </a:r>
                      <a:endParaRPr lang="en-US" sz="1400" b="0" dirty="0">
                        <a:solidFill>
                          <a:schemeClr val="tx1"/>
                        </a:solidFill>
                      </a:endParaRPr>
                    </a:p>
                  </a:txBody>
                  <a:tcPr anchor="ctr">
                    <a:lnL w="12700" cap="flat" cmpd="sng" algn="ctr">
                      <a:no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7978260"/>
                  </a:ext>
                </a:extLst>
              </a:tr>
              <a:tr h="1114376">
                <a:tc>
                  <a:txBody>
                    <a:bodyPr/>
                    <a:lstStyle/>
                    <a:p>
                      <a:pPr marL="58737" indent="0">
                        <a:buFontTx/>
                        <a:buNone/>
                        <a:defRPr/>
                      </a:pPr>
                      <a:r>
                        <a:rPr lang="en-US" sz="1400" dirty="0" smtClean="0">
                          <a:solidFill>
                            <a:srgbClr val="000000"/>
                          </a:solidFill>
                        </a:rPr>
                        <a:t>Embed tools to support operation design and avoid disruption to existing operations</a:t>
                      </a: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
                          <a:schemeClr val="tx1"/>
                        </a:buClr>
                        <a:buSzTx/>
                        <a:buFont typeface="Wingdings" panose="05000000000000000000" pitchFamily="2" charset="2"/>
                        <a:buChar char="§"/>
                        <a:tabLst/>
                        <a:defRPr/>
                      </a:pPr>
                      <a:r>
                        <a:rPr lang="en-US" sz="1400" kern="1200" dirty="0" smtClean="0">
                          <a:solidFill>
                            <a:srgbClr val="000000"/>
                          </a:solidFill>
                          <a:latin typeface="+mn-lt"/>
                          <a:ea typeface="+mn-ea"/>
                          <a:cs typeface="+mn-cs"/>
                        </a:rPr>
                        <a:t>Our best-of-breed Invoice</a:t>
                      </a:r>
                      <a:r>
                        <a:rPr lang="en-US" sz="1400" kern="1200" baseline="0" dirty="0" smtClean="0">
                          <a:solidFill>
                            <a:srgbClr val="000000"/>
                          </a:solidFill>
                          <a:latin typeface="+mn-lt"/>
                          <a:ea typeface="+mn-ea"/>
                          <a:cs typeface="+mn-cs"/>
                        </a:rPr>
                        <a:t> scanning, workflow management and Email Management (Smart.AI) solutions </a:t>
                      </a:r>
                      <a:r>
                        <a:rPr lang="en-US" sz="1400" kern="1200" dirty="0" smtClean="0">
                          <a:solidFill>
                            <a:srgbClr val="000000"/>
                          </a:solidFill>
                          <a:latin typeface="+mn-lt"/>
                          <a:ea typeface="+mn-ea"/>
                          <a:cs typeface="+mn-cs"/>
                        </a:rPr>
                        <a:t>will augment service</a:t>
                      </a:r>
                      <a:r>
                        <a:rPr lang="en-US" sz="1400" kern="1200" baseline="0" dirty="0" smtClean="0">
                          <a:solidFill>
                            <a:srgbClr val="000000"/>
                          </a:solidFill>
                          <a:latin typeface="+mn-lt"/>
                          <a:ea typeface="+mn-ea"/>
                          <a:cs typeface="+mn-cs"/>
                        </a:rPr>
                        <a:t> </a:t>
                      </a:r>
                      <a:r>
                        <a:rPr lang="en-US" sz="1400" kern="1200" dirty="0" smtClean="0">
                          <a:solidFill>
                            <a:srgbClr val="000000"/>
                          </a:solidFill>
                          <a:latin typeface="+mn-lt"/>
                          <a:ea typeface="+mn-ea"/>
                          <a:cs typeface="+mn-cs"/>
                        </a:rPr>
                        <a:t>delivery and ensure frictionless experience for</a:t>
                      </a:r>
                      <a:r>
                        <a:rPr lang="en-US" sz="1400" kern="1200" baseline="0" dirty="0" smtClean="0">
                          <a:solidFill>
                            <a:srgbClr val="000000"/>
                          </a:solidFill>
                          <a:latin typeface="+mn-lt"/>
                          <a:ea typeface="+mn-ea"/>
                          <a:cs typeface="+mn-cs"/>
                        </a:rPr>
                        <a:t> </a:t>
                      </a:r>
                      <a:r>
                        <a:rPr lang="en-US" sz="1400" kern="1200" dirty="0" smtClean="0">
                          <a:solidFill>
                            <a:srgbClr val="000000"/>
                          </a:solidFill>
                          <a:latin typeface="+mn-lt"/>
                          <a:ea typeface="+mn-ea"/>
                          <a:cs typeface="+mn-cs"/>
                        </a:rPr>
                        <a:t>internal</a:t>
                      </a:r>
                      <a:r>
                        <a:rPr lang="en-US" sz="1400" kern="1200" baseline="0" dirty="0" smtClean="0">
                          <a:solidFill>
                            <a:srgbClr val="000000"/>
                          </a:solidFill>
                          <a:latin typeface="+mn-lt"/>
                          <a:ea typeface="+mn-ea"/>
                          <a:cs typeface="+mn-cs"/>
                        </a:rPr>
                        <a:t> &amp; </a:t>
                      </a:r>
                      <a:r>
                        <a:rPr lang="en-US" sz="1400" kern="1200" dirty="0" smtClean="0">
                          <a:solidFill>
                            <a:srgbClr val="000000"/>
                          </a:solidFill>
                          <a:latin typeface="+mn-lt"/>
                          <a:ea typeface="+mn-ea"/>
                          <a:cs typeface="+mn-cs"/>
                        </a:rPr>
                        <a:t>external customers</a:t>
                      </a: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429267"/>
                  </a:ext>
                </a:extLst>
              </a:tr>
              <a:tr h="749452">
                <a:tc>
                  <a:txBody>
                    <a:bodyPr/>
                    <a:lstStyle/>
                    <a:p>
                      <a:pPr marL="58737" indent="0">
                        <a:buFontTx/>
                        <a:buNone/>
                        <a:defRPr/>
                      </a:pPr>
                      <a:r>
                        <a:rPr lang="en-US" sz="1400" dirty="0" smtClean="0">
                          <a:solidFill>
                            <a:srgbClr val="000000"/>
                          </a:solidFill>
                        </a:rPr>
                        <a:t>Pricing Transformation</a:t>
                      </a: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400" kern="1200" dirty="0" smtClean="0">
                          <a:solidFill>
                            <a:srgbClr val="000000"/>
                          </a:solidFill>
                          <a:latin typeface="+mn-lt"/>
                          <a:ea typeface="+mn-ea"/>
                          <a:cs typeface="+mn-cs"/>
                        </a:rPr>
                        <a:t>EXL will introduce systems to track volume and</a:t>
                      </a:r>
                      <a:r>
                        <a:rPr lang="en-US" sz="1400" kern="1200" baseline="0" dirty="0" smtClean="0">
                          <a:solidFill>
                            <a:srgbClr val="000000"/>
                          </a:solidFill>
                          <a:latin typeface="+mn-lt"/>
                          <a:ea typeface="+mn-ea"/>
                          <a:cs typeface="+mn-cs"/>
                        </a:rPr>
                        <a:t> metrics from Day 1 Steady State post 100% transition. Based on 90 Days BAU data, EXL will submit proposal for Transaction Based Pricing</a:t>
                      </a:r>
                      <a:endParaRPr lang="en-US" sz="1400" kern="1200" dirty="0">
                        <a:solidFill>
                          <a:srgbClr val="000000"/>
                        </a:solidFill>
                        <a:latin typeface="+mn-lt"/>
                        <a:ea typeface="+mn-ea"/>
                        <a:cs typeface="+mn-cs"/>
                      </a:endParaRPr>
                    </a:p>
                  </a:txBody>
                  <a:tcPr anchor="ctr">
                    <a:lnL w="12700" cap="flat" cmpd="sng" algn="ctr">
                      <a:no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6719292"/>
                  </a:ext>
                </a:extLst>
              </a:tr>
            </a:tbl>
          </a:graphicData>
        </a:graphic>
      </p:graphicFrame>
      <p:sp>
        <p:nvSpPr>
          <p:cNvPr id="2" name="Text Placeholder 1"/>
          <p:cNvSpPr>
            <a:spLocks noGrp="1"/>
          </p:cNvSpPr>
          <p:nvPr>
            <p:ph type="body" sz="quarter" idx="13"/>
          </p:nvPr>
        </p:nvSpPr>
        <p:spPr/>
        <p:txBody>
          <a:bodyPr/>
          <a:lstStyle/>
          <a:p>
            <a:r>
              <a:rPr lang="en-US" dirty="0" smtClean="0"/>
              <a:t>Our Understanding</a:t>
            </a:r>
            <a:endParaRPr lang="en-US" dirty="0"/>
          </a:p>
        </p:txBody>
      </p:sp>
      <p:pic>
        <p:nvPicPr>
          <p:cNvPr id="5" name="Picture 4" descr="Partnerships Icons - Download Free Vector Icons | Noun Project"/>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8829" y="1623116"/>
            <a:ext cx="850371" cy="8503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rrow, round, transition, reload, update icon - Download on Iconfinde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4517951" y="2806481"/>
            <a:ext cx="504021" cy="5040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siness development, business management, business plan, business  technology, operations management icon - Download on Iconfinde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96123" y="3643496"/>
            <a:ext cx="575786" cy="5757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Free Platform Icon of Line style - Available in SVG, PNG, EPS, AI &amp;amp; Icon  fonts"/>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2005" y="4736799"/>
            <a:ext cx="489967" cy="4899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st-effective - Cost Effective Icon Png , Transparent Cartoon, Free  Cliparts &amp;amp; Silhouettes - NetClipart"/>
          <p:cNvPicPr>
            <a:picLocks noChangeAspect="1" noChangeArrowheads="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5023" b="89720" l="6630" r="94022">
                        <a14:foregroundMark x1="78913" y1="18458" x2="78913" y2="18458"/>
                        <a14:foregroundMark x1="74891" y1="5257" x2="74891" y2="5257"/>
                        <a14:foregroundMark x1="55761" y1="35397" x2="55761" y2="35397"/>
                        <a14:foregroundMark x1="36630" y1="61682" x2="36630" y2="61682"/>
                        <a14:foregroundMark x1="82174" y1="54206" x2="82174" y2="54206"/>
                        <a14:foregroundMark x1="59783" y1="79439" x2="59783" y2="79439"/>
                        <a14:foregroundMark x1="12826" y1="77336" x2="12826" y2="77336"/>
                        <a14:foregroundMark x1="70000" y1="30140" x2="70000" y2="30140"/>
                        <a14:foregroundMark x1="65978" y1="15187" x2="65978" y2="15187"/>
                        <a14:foregroundMark x1="90109" y1="42874" x2="90109" y2="42874"/>
                        <a14:foregroundMark x1="49783" y1="43925" x2="49783" y2="43925"/>
                        <a14:foregroundMark x1="30000" y1="51051" x2="30000" y2="51051"/>
                        <a14:foregroundMark x1="29348" y1="78738" x2="29348" y2="78738"/>
                        <a14:foregroundMark x1="66630" y1="65654" x2="66630" y2="65654"/>
                        <a14:foregroundMark x1="84130" y1="10631" x2="84130" y2="10631"/>
                        <a14:foregroundMark x1="77935" y1="24065" x2="77935" y2="24065"/>
                      </a14:backgroundRemoval>
                    </a14:imgEffect>
                  </a14:imgLayer>
                </a14:imgProps>
              </a:ext>
              <a:ext uri="{28A0092B-C50C-407E-A947-70E740481C1C}">
                <a14:useLocalDpi xmlns:a14="http://schemas.microsoft.com/office/drawing/2010/main" val="0"/>
              </a:ext>
            </a:extLst>
          </a:blip>
          <a:srcRect/>
          <a:stretch>
            <a:fillRect/>
          </a:stretch>
        </p:blipFill>
        <p:spPr bwMode="auto">
          <a:xfrm>
            <a:off x="4462196" y="5654841"/>
            <a:ext cx="629583" cy="58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158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Tree>
    <p:extLst>
      <p:ext uri="{BB962C8B-B14F-4D97-AF65-F5344CB8AC3E}">
        <p14:creationId xmlns:p14="http://schemas.microsoft.com/office/powerpoint/2010/main" val="1585830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161691" y="939812"/>
            <a:ext cx="3411718"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chemeClr val="accent6">
                    <a:lumMod val="10000"/>
                  </a:schemeClr>
                </a:solidFill>
              </a:rPr>
              <a:t>Delivery Model</a:t>
            </a:r>
          </a:p>
        </p:txBody>
      </p:sp>
      <p:sp>
        <p:nvSpPr>
          <p:cNvPr id="8" name="Text Placeholder 1"/>
          <p:cNvSpPr>
            <a:spLocks noGrp="1"/>
          </p:cNvSpPr>
          <p:nvPr>
            <p:ph type="body" sz="quarter" idx="13"/>
          </p:nvPr>
        </p:nvSpPr>
        <p:spPr>
          <a:xfrm>
            <a:off x="609600" y="88937"/>
            <a:ext cx="9624163" cy="585920"/>
          </a:xfrm>
        </p:spPr>
        <p:txBody>
          <a:bodyPr>
            <a:normAutofit/>
          </a:bodyPr>
          <a:lstStyle/>
          <a:p>
            <a:r>
              <a:rPr lang="en-US" dirty="0">
                <a:latin typeface="+mj-lt"/>
              </a:rPr>
              <a:t>Solution Summary </a:t>
            </a:r>
            <a:endParaRPr lang="en-US" dirty="0"/>
          </a:p>
        </p:txBody>
      </p:sp>
      <p:sp>
        <p:nvSpPr>
          <p:cNvPr id="17" name="Rectangle 16"/>
          <p:cNvSpPr/>
          <p:nvPr/>
        </p:nvSpPr>
        <p:spPr>
          <a:xfrm>
            <a:off x="599872" y="939812"/>
            <a:ext cx="3404848"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chemeClr val="accent6">
                    <a:lumMod val="10000"/>
                  </a:schemeClr>
                </a:solidFill>
              </a:rPr>
              <a:t>Scope</a:t>
            </a:r>
          </a:p>
        </p:txBody>
      </p:sp>
      <p:sp>
        <p:nvSpPr>
          <p:cNvPr id="18" name="Rectangle 17"/>
          <p:cNvSpPr/>
          <p:nvPr/>
        </p:nvSpPr>
        <p:spPr>
          <a:xfrm>
            <a:off x="599873" y="1586879"/>
            <a:ext cx="3427378" cy="4784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Bef>
                <a:spcPts val="600"/>
              </a:spcBef>
              <a:spcAft>
                <a:spcPts val="1200"/>
              </a:spcAft>
              <a:buClr>
                <a:schemeClr val="tx1"/>
              </a:buClr>
              <a:buFont typeface="Wingdings" panose="05000000000000000000" pitchFamily="2" charset="2"/>
              <a:buChar char="§"/>
            </a:pPr>
            <a:r>
              <a:rPr lang="en-US" sz="1200" b="1" dirty="0">
                <a:solidFill>
                  <a:schemeClr val="accent1"/>
                </a:solidFill>
              </a:rPr>
              <a:t>Scope of Services </a:t>
            </a:r>
            <a:r>
              <a:rPr lang="en-US" sz="1200" dirty="0">
                <a:solidFill>
                  <a:schemeClr val="tx1"/>
                </a:solidFill>
              </a:rPr>
              <a:t>includes:</a:t>
            </a:r>
            <a:endParaRPr lang="en-US" sz="1200" dirty="0">
              <a:solidFill>
                <a:srgbClr val="000000"/>
              </a:solidFill>
            </a:endParaRPr>
          </a:p>
          <a:p>
            <a:pPr marL="742950" lvl="1" indent="-285750">
              <a:spcAft>
                <a:spcPts val="600"/>
              </a:spcAft>
              <a:buClr>
                <a:schemeClr val="tx1"/>
              </a:buClr>
              <a:buFont typeface="Courier New" panose="02070309020205020404" pitchFamily="49" charset="0"/>
              <a:buChar char="o"/>
            </a:pPr>
            <a:r>
              <a:rPr lang="en-US" sz="1200" dirty="0">
                <a:solidFill>
                  <a:srgbClr val="000000"/>
                </a:solidFill>
              </a:rPr>
              <a:t>Invoice </a:t>
            </a:r>
            <a:r>
              <a:rPr lang="en-US" sz="1200" dirty="0" smtClean="0">
                <a:solidFill>
                  <a:srgbClr val="000000"/>
                </a:solidFill>
              </a:rPr>
              <a:t>processing </a:t>
            </a:r>
          </a:p>
          <a:p>
            <a:pPr marL="742950" lvl="1" indent="-285750">
              <a:spcAft>
                <a:spcPts val="600"/>
              </a:spcAft>
              <a:buClr>
                <a:schemeClr val="tx1"/>
              </a:buClr>
              <a:buFont typeface="Courier New" panose="02070309020205020404" pitchFamily="49" charset="0"/>
              <a:buChar char="o"/>
            </a:pPr>
            <a:r>
              <a:rPr lang="en-US" sz="1200" dirty="0" smtClean="0">
                <a:solidFill>
                  <a:srgbClr val="000000"/>
                </a:solidFill>
              </a:rPr>
              <a:t>Vendor Maintenance</a:t>
            </a:r>
          </a:p>
          <a:p>
            <a:pPr marL="742950" lvl="1" indent="-285750">
              <a:spcAft>
                <a:spcPts val="600"/>
              </a:spcAft>
              <a:buClr>
                <a:schemeClr val="tx1"/>
              </a:buClr>
              <a:buFont typeface="Courier New" panose="02070309020205020404" pitchFamily="49" charset="0"/>
              <a:buChar char="o"/>
            </a:pPr>
            <a:r>
              <a:rPr lang="en-US" sz="1200" dirty="0" smtClean="0">
                <a:solidFill>
                  <a:srgbClr val="000000"/>
                </a:solidFill>
              </a:rPr>
              <a:t>Vendor Customer service </a:t>
            </a:r>
          </a:p>
          <a:p>
            <a:pPr marL="742950" lvl="1" indent="-285750">
              <a:spcAft>
                <a:spcPts val="600"/>
              </a:spcAft>
              <a:buClr>
                <a:schemeClr val="tx1"/>
              </a:buClr>
              <a:buFont typeface="Courier New" panose="02070309020205020404" pitchFamily="49" charset="0"/>
              <a:buChar char="o"/>
            </a:pPr>
            <a:r>
              <a:rPr lang="en-US" sz="1200" dirty="0" smtClean="0">
                <a:solidFill>
                  <a:schemeClr val="tx1"/>
                </a:solidFill>
              </a:rPr>
              <a:t>Payments </a:t>
            </a:r>
            <a:r>
              <a:rPr lang="en-US" sz="1200" dirty="0">
                <a:solidFill>
                  <a:schemeClr val="tx1"/>
                </a:solidFill>
              </a:rPr>
              <a:t>and Scanning</a:t>
            </a:r>
          </a:p>
          <a:p>
            <a:pPr marL="742950" lvl="1" indent="-285750">
              <a:spcAft>
                <a:spcPts val="600"/>
              </a:spcAft>
              <a:buClr>
                <a:schemeClr val="tx1"/>
              </a:buClr>
              <a:buFont typeface="Courier New" panose="02070309020205020404" pitchFamily="49" charset="0"/>
              <a:buChar char="o"/>
            </a:pPr>
            <a:r>
              <a:rPr lang="en-US" sz="1200" dirty="0">
                <a:solidFill>
                  <a:schemeClr val="tx1"/>
                </a:solidFill>
              </a:rPr>
              <a:t>Fixed </a:t>
            </a:r>
            <a:r>
              <a:rPr lang="en-US" sz="1200" dirty="0" smtClean="0">
                <a:solidFill>
                  <a:schemeClr val="tx1"/>
                </a:solidFill>
              </a:rPr>
              <a:t>Assets </a:t>
            </a:r>
            <a:endParaRPr lang="en-US" sz="1200" dirty="0" smtClean="0">
              <a:solidFill>
                <a:srgbClr val="FF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Knowledge transfer from </a:t>
            </a:r>
            <a:r>
              <a:rPr lang="en-US" sz="1200" b="1" dirty="0">
                <a:solidFill>
                  <a:schemeClr val="accent1"/>
                </a:solidFill>
              </a:rPr>
              <a:t>Current Provider </a:t>
            </a:r>
            <a:r>
              <a:rPr lang="en-US" sz="1200" dirty="0" smtClean="0">
                <a:solidFill>
                  <a:schemeClr val="tx1"/>
                </a:solidFill>
              </a:rPr>
              <a:t>to EXL’s center in </a:t>
            </a:r>
            <a:r>
              <a:rPr lang="en-US" sz="1200" b="1" dirty="0">
                <a:solidFill>
                  <a:schemeClr val="accent1"/>
                </a:solidFill>
              </a:rPr>
              <a:t>Noida, IN </a:t>
            </a:r>
          </a:p>
          <a:p>
            <a:pPr marL="28575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Language Support: </a:t>
            </a:r>
            <a:r>
              <a:rPr lang="en-US" sz="1200" b="1" dirty="0">
                <a:solidFill>
                  <a:schemeClr val="accent1"/>
                </a:solidFill>
              </a:rPr>
              <a:t>English</a:t>
            </a:r>
          </a:p>
          <a:p>
            <a:pPr lvl="0">
              <a:spcBef>
                <a:spcPts val="600"/>
              </a:spcBef>
              <a:spcAft>
                <a:spcPts val="1200"/>
              </a:spcAft>
              <a:buClr>
                <a:schemeClr val="tx1"/>
              </a:buClr>
            </a:pPr>
            <a:endParaRPr lang="en-US" sz="1200" b="1" dirty="0" smtClean="0">
              <a:solidFill>
                <a:srgbClr val="0070C0"/>
              </a:solidFill>
            </a:endParaRPr>
          </a:p>
        </p:txBody>
      </p:sp>
      <p:sp>
        <p:nvSpPr>
          <p:cNvPr id="20" name="Rectangle 19"/>
          <p:cNvSpPr/>
          <p:nvPr/>
        </p:nvSpPr>
        <p:spPr>
          <a:xfrm>
            <a:off x="7714719" y="1573020"/>
            <a:ext cx="3427379" cy="4798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lvl="0" indent="-285750">
              <a:spcBef>
                <a:spcPts val="600"/>
              </a:spcBef>
              <a:spcAft>
                <a:spcPts val="1200"/>
              </a:spcAft>
              <a:buClr>
                <a:schemeClr val="tx1"/>
              </a:buClr>
              <a:buFont typeface="Wingdings" panose="05000000000000000000" pitchFamily="2" charset="2"/>
              <a:buChar char="§"/>
            </a:pPr>
            <a:r>
              <a:rPr lang="en-US" sz="1200" b="1" dirty="0">
                <a:solidFill>
                  <a:schemeClr val="accent1"/>
                </a:solidFill>
              </a:rPr>
              <a:t>100% offshore </a:t>
            </a:r>
            <a:r>
              <a:rPr lang="en-US" sz="1200" dirty="0">
                <a:solidFill>
                  <a:schemeClr val="accent1"/>
                </a:solidFill>
              </a:rPr>
              <a:t>at</a:t>
            </a:r>
            <a:r>
              <a:rPr lang="en-US" sz="1200" b="1" dirty="0">
                <a:solidFill>
                  <a:schemeClr val="accent1"/>
                </a:solidFill>
              </a:rPr>
              <a:t> </a:t>
            </a:r>
            <a:r>
              <a:rPr lang="en-US" sz="1200" b="1" dirty="0" smtClean="0">
                <a:solidFill>
                  <a:schemeClr val="accent1"/>
                </a:solidFill>
              </a:rPr>
              <a:t>Noida</a:t>
            </a:r>
            <a:r>
              <a:rPr lang="en-US" sz="1200" dirty="0" smtClean="0">
                <a:solidFill>
                  <a:schemeClr val="accent1"/>
                </a:solidFill>
              </a:rPr>
              <a:t> </a:t>
            </a:r>
            <a:r>
              <a:rPr lang="en-US" sz="1200" dirty="0">
                <a:solidFill>
                  <a:srgbClr val="000000"/>
                </a:solidFill>
              </a:rPr>
              <a:t>as the single delivery site – offering one-stop solution for Process improvement (PI), Quality control (QC) and required support </a:t>
            </a:r>
            <a:r>
              <a:rPr lang="en-US" sz="1200" dirty="0" smtClean="0">
                <a:solidFill>
                  <a:srgbClr val="000000"/>
                </a:solidFill>
              </a:rPr>
              <a:t>staff</a:t>
            </a:r>
          </a:p>
          <a:p>
            <a:pPr marL="285750" lvl="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EXL Solution </a:t>
            </a:r>
            <a:r>
              <a:rPr lang="en-US" sz="1200" dirty="0">
                <a:solidFill>
                  <a:srgbClr val="000000"/>
                </a:solidFill>
              </a:rPr>
              <a:t>includes:</a:t>
            </a:r>
          </a:p>
          <a:p>
            <a:pPr marL="574675" lvl="1" indent="-292100">
              <a:spcBef>
                <a:spcPts val="600"/>
              </a:spcBef>
              <a:buClr>
                <a:schemeClr val="tx1"/>
              </a:buClr>
              <a:buFont typeface="Courier New" panose="02070309020205020404" pitchFamily="49" charset="0"/>
              <a:buChar char="o"/>
            </a:pPr>
            <a:r>
              <a:rPr lang="en-US" sz="1200" dirty="0" smtClean="0">
                <a:solidFill>
                  <a:srgbClr val="000000"/>
                </a:solidFill>
              </a:rPr>
              <a:t>Procure-to-Pay Specialists</a:t>
            </a:r>
          </a:p>
          <a:p>
            <a:pPr marL="574675" lvl="1" indent="-292100">
              <a:spcBef>
                <a:spcPts val="600"/>
              </a:spcBef>
              <a:buClr>
                <a:schemeClr val="tx1"/>
              </a:buClr>
              <a:buFont typeface="Courier New" panose="02070309020205020404" pitchFamily="49" charset="0"/>
              <a:buChar char="o"/>
            </a:pPr>
            <a:r>
              <a:rPr lang="en-US" sz="1200" dirty="0" smtClean="0">
                <a:solidFill>
                  <a:srgbClr val="000000"/>
                </a:solidFill>
              </a:rPr>
              <a:t>Fixed Assets Specialists</a:t>
            </a:r>
            <a:endParaRPr lang="en-US" sz="1200" dirty="0">
              <a:solidFill>
                <a:srgbClr val="000000"/>
              </a:solidFill>
            </a:endParaRPr>
          </a:p>
          <a:p>
            <a:pPr marL="574675" lvl="1" indent="-292100">
              <a:spcBef>
                <a:spcPts val="600"/>
              </a:spcBef>
              <a:buClr>
                <a:schemeClr val="tx1"/>
              </a:buClr>
              <a:buFont typeface="Courier New" panose="02070309020205020404" pitchFamily="49" charset="0"/>
              <a:buChar char="o"/>
            </a:pPr>
            <a:r>
              <a:rPr lang="en-US" sz="1200" dirty="0" smtClean="0">
                <a:solidFill>
                  <a:srgbClr val="000000"/>
                </a:solidFill>
              </a:rPr>
              <a:t>Scanning and Workflow </a:t>
            </a:r>
            <a:r>
              <a:rPr lang="en-US" sz="1200" dirty="0">
                <a:solidFill>
                  <a:srgbClr val="000000"/>
                </a:solidFill>
              </a:rPr>
              <a:t>Solution</a:t>
            </a:r>
          </a:p>
          <a:p>
            <a:pPr marL="574675" lvl="1" indent="-292100">
              <a:spcBef>
                <a:spcPts val="600"/>
              </a:spcBef>
              <a:buClr>
                <a:schemeClr val="tx1"/>
              </a:buClr>
              <a:buFont typeface="Courier New" panose="02070309020205020404" pitchFamily="49" charset="0"/>
              <a:buChar char="o"/>
            </a:pPr>
            <a:r>
              <a:rPr lang="en-US" sz="1200" dirty="0">
                <a:solidFill>
                  <a:srgbClr val="000000"/>
                </a:solidFill>
              </a:rPr>
              <a:t>Email Management </a:t>
            </a:r>
            <a:r>
              <a:rPr lang="en-US" sz="1200" dirty="0" smtClean="0">
                <a:solidFill>
                  <a:srgbClr val="000000"/>
                </a:solidFill>
              </a:rPr>
              <a:t>Tool</a:t>
            </a:r>
          </a:p>
          <a:p>
            <a:pPr marL="282575" lvl="1">
              <a:spcBef>
                <a:spcPts val="600"/>
              </a:spcBef>
              <a:buClr>
                <a:schemeClr val="tx1"/>
              </a:buClr>
            </a:pPr>
            <a:endParaRPr lang="en-US" sz="1200" dirty="0">
              <a:solidFill>
                <a:srgbClr val="00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Shift schedule designed </a:t>
            </a:r>
            <a:r>
              <a:rPr lang="en-US" sz="1200" dirty="0">
                <a:solidFill>
                  <a:schemeClr val="tx1"/>
                </a:solidFill>
              </a:rPr>
              <a:t>to provide </a:t>
            </a:r>
            <a:r>
              <a:rPr lang="en-US" sz="1200" b="1" dirty="0" smtClean="0">
                <a:solidFill>
                  <a:schemeClr val="accent1"/>
                </a:solidFill>
              </a:rPr>
              <a:t>maximum overlap with </a:t>
            </a:r>
            <a:r>
              <a:rPr lang="en-US" sz="1200" b="1" dirty="0">
                <a:solidFill>
                  <a:schemeClr val="accent1"/>
                </a:solidFill>
              </a:rPr>
              <a:t>US working </a:t>
            </a:r>
            <a:r>
              <a:rPr lang="en-US" sz="1200" b="1" dirty="0" smtClean="0">
                <a:solidFill>
                  <a:schemeClr val="accent1"/>
                </a:solidFill>
              </a:rPr>
              <a:t>hours</a:t>
            </a:r>
            <a:r>
              <a:rPr lang="en-US" sz="1200" dirty="0" smtClean="0">
                <a:solidFill>
                  <a:schemeClr val="accent1"/>
                </a:solidFill>
              </a:rPr>
              <a:t>. </a:t>
            </a:r>
            <a:r>
              <a:rPr lang="en-US" sz="1200" dirty="0" smtClean="0">
                <a:solidFill>
                  <a:schemeClr val="tx1"/>
                </a:solidFill>
              </a:rPr>
              <a:t>Flexibility</a:t>
            </a:r>
            <a:r>
              <a:rPr lang="en-US" sz="1200" dirty="0" smtClean="0">
                <a:solidFill>
                  <a:schemeClr val="accent1"/>
                </a:solidFill>
              </a:rPr>
              <a:t> </a:t>
            </a:r>
            <a:r>
              <a:rPr lang="en-US" sz="1200" dirty="0">
                <a:solidFill>
                  <a:schemeClr val="tx1"/>
                </a:solidFill>
              </a:rPr>
              <a:t>of extended working hours during peaks / </a:t>
            </a:r>
            <a:r>
              <a:rPr lang="en-US" sz="1200" dirty="0" smtClean="0">
                <a:solidFill>
                  <a:schemeClr val="tx1"/>
                </a:solidFill>
              </a:rPr>
              <a:t>book close</a:t>
            </a:r>
          </a:p>
          <a:p>
            <a:pPr marL="285750" indent="-285750">
              <a:spcBef>
                <a:spcPts val="600"/>
              </a:spcBef>
              <a:spcAft>
                <a:spcPts val="1200"/>
              </a:spcAft>
              <a:buClr>
                <a:schemeClr val="tx1"/>
              </a:buClr>
              <a:buFont typeface="Wingdings" panose="05000000000000000000" pitchFamily="2" charset="2"/>
              <a:buChar char="§"/>
            </a:pPr>
            <a:r>
              <a:rPr lang="en-US" sz="1200" dirty="0">
                <a:solidFill>
                  <a:srgbClr val="000000"/>
                </a:solidFill>
              </a:rPr>
              <a:t>Dedicated EXL </a:t>
            </a:r>
            <a:r>
              <a:rPr lang="en-US" sz="1200" b="1" dirty="0">
                <a:solidFill>
                  <a:schemeClr val="accent1"/>
                </a:solidFill>
              </a:rPr>
              <a:t>leadership team </a:t>
            </a:r>
            <a:r>
              <a:rPr lang="en-US" sz="1200" dirty="0">
                <a:solidFill>
                  <a:srgbClr val="000000"/>
                </a:solidFill>
              </a:rPr>
              <a:t>to supervise the operations and drive improvements, with supporting specialized </a:t>
            </a:r>
            <a:r>
              <a:rPr lang="en-US" sz="1200" dirty="0" smtClean="0">
                <a:solidFill>
                  <a:srgbClr val="000000"/>
                </a:solidFill>
              </a:rPr>
              <a:t>teams</a:t>
            </a:r>
            <a:endParaRPr lang="en-US" sz="1200" dirty="0" smtClean="0">
              <a:solidFill>
                <a:schemeClr val="tx1"/>
              </a:solidFill>
            </a:endParaRPr>
          </a:p>
        </p:txBody>
      </p:sp>
      <p:pic>
        <p:nvPicPr>
          <p:cNvPr id="27" name="Picture 2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84010" y="936376"/>
            <a:ext cx="640080" cy="640080"/>
          </a:xfrm>
          <a:prstGeom prst="rect">
            <a:avLst/>
          </a:prstGeom>
        </p:spPr>
      </p:pic>
      <p:pic>
        <p:nvPicPr>
          <p:cNvPr id="28" name="Picture 2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9872" y="939812"/>
            <a:ext cx="640080" cy="640080"/>
          </a:xfrm>
          <a:prstGeom prst="rect">
            <a:avLst/>
          </a:prstGeom>
        </p:spPr>
      </p:pic>
      <p:sp>
        <p:nvSpPr>
          <p:cNvPr id="14" name="Rectangle 13"/>
          <p:cNvSpPr/>
          <p:nvPr/>
        </p:nvSpPr>
        <p:spPr>
          <a:xfrm>
            <a:off x="7714718" y="939812"/>
            <a:ext cx="3427379"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10000"/>
                  </a:schemeClr>
                </a:solidFill>
              </a:rPr>
              <a:t>         Proposed Approach</a:t>
            </a:r>
            <a:endParaRPr lang="en-US" b="1" dirty="0">
              <a:solidFill>
                <a:schemeClr val="accent6">
                  <a:lumMod val="10000"/>
                </a:schemeClr>
              </a:solidFill>
            </a:endParaRPr>
          </a:p>
        </p:txBody>
      </p:sp>
      <p:sp>
        <p:nvSpPr>
          <p:cNvPr id="15" name="Rectangle 14"/>
          <p:cNvSpPr/>
          <p:nvPr/>
        </p:nvSpPr>
        <p:spPr>
          <a:xfrm>
            <a:off x="4166170" y="1586880"/>
            <a:ext cx="3407239" cy="4784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lvl="0" indent="-285750">
              <a:spcBef>
                <a:spcPts val="600"/>
              </a:spcBef>
              <a:spcAft>
                <a:spcPts val="1200"/>
              </a:spcAft>
              <a:buClr>
                <a:schemeClr val="tx1"/>
              </a:buClr>
              <a:buFont typeface="Wingdings" panose="05000000000000000000" pitchFamily="2" charset="2"/>
              <a:buChar char="§"/>
            </a:pPr>
            <a:r>
              <a:rPr lang="en-US" sz="1200" b="1" dirty="0">
                <a:solidFill>
                  <a:schemeClr val="accent1"/>
                </a:solidFill>
              </a:rPr>
              <a:t>Quick Shift model </a:t>
            </a:r>
            <a:r>
              <a:rPr lang="en-US" sz="1200" dirty="0">
                <a:solidFill>
                  <a:srgbClr val="000000"/>
                </a:solidFill>
              </a:rPr>
              <a:t>with focus on quickly shifting work from </a:t>
            </a:r>
            <a:r>
              <a:rPr lang="en-US" sz="1200" dirty="0" smtClean="0">
                <a:solidFill>
                  <a:srgbClr val="000000"/>
                </a:solidFill>
              </a:rPr>
              <a:t>the current </a:t>
            </a:r>
            <a:r>
              <a:rPr lang="en-US" sz="1200" dirty="0">
                <a:solidFill>
                  <a:srgbClr val="000000"/>
                </a:solidFill>
              </a:rPr>
              <a:t>provider while also identifying improvement opportunities</a:t>
            </a:r>
          </a:p>
          <a:p>
            <a:pPr marL="28575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Upfront </a:t>
            </a:r>
            <a:r>
              <a:rPr lang="en-US" sz="1200" b="1" dirty="0">
                <a:solidFill>
                  <a:schemeClr val="accent1"/>
                </a:solidFill>
              </a:rPr>
              <a:t>SOP &amp; Desktop Procedure documentation </a:t>
            </a:r>
            <a:r>
              <a:rPr lang="en-US" sz="1200" dirty="0" smtClean="0">
                <a:solidFill>
                  <a:schemeClr val="tx1"/>
                </a:solidFill>
              </a:rPr>
              <a:t>and signoff to </a:t>
            </a:r>
            <a:r>
              <a:rPr lang="en-US" sz="1200" dirty="0">
                <a:solidFill>
                  <a:schemeClr val="tx1"/>
                </a:solidFill>
              </a:rPr>
              <a:t>ensure Knowledge Transfer (“KT”) &amp; Mitigate attrition </a:t>
            </a:r>
            <a:r>
              <a:rPr lang="en-US" sz="1200" dirty="0" smtClean="0">
                <a:solidFill>
                  <a:schemeClr val="tx1"/>
                </a:solidFill>
              </a:rPr>
              <a:t>risks</a:t>
            </a:r>
          </a:p>
          <a:p>
            <a:pPr marL="28575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Transition to a Transaction Based Pricing model for Invoice Processing after </a:t>
            </a:r>
            <a:r>
              <a:rPr lang="en-US" sz="1200" b="1" dirty="0" smtClean="0">
                <a:solidFill>
                  <a:schemeClr val="accent1"/>
                </a:solidFill>
              </a:rPr>
              <a:t>90 Days from go-live</a:t>
            </a:r>
          </a:p>
          <a:p>
            <a:pPr marL="285750" indent="-285750">
              <a:spcBef>
                <a:spcPts val="600"/>
              </a:spcBef>
              <a:spcAft>
                <a:spcPts val="1200"/>
              </a:spcAft>
              <a:buClr>
                <a:schemeClr val="tx1"/>
              </a:buClr>
              <a:buFont typeface="Wingdings" panose="05000000000000000000" pitchFamily="2" charset="2"/>
              <a:buChar char="§"/>
            </a:pPr>
            <a:r>
              <a:rPr lang="en-US" sz="1200" b="1" dirty="0">
                <a:solidFill>
                  <a:schemeClr val="accent1"/>
                </a:solidFill>
              </a:rPr>
              <a:t>Strong EXL functional team and  P2P Process Expert deployed during transition </a:t>
            </a:r>
            <a:r>
              <a:rPr lang="en-US" sz="1200" dirty="0">
                <a:solidFill>
                  <a:srgbClr val="000000"/>
                </a:solidFill>
              </a:rPr>
              <a:t>for reduced risk and better issue and opportunity </a:t>
            </a:r>
            <a:r>
              <a:rPr lang="en-US" sz="1200" dirty="0" smtClean="0">
                <a:solidFill>
                  <a:srgbClr val="000000"/>
                </a:solidFill>
              </a:rPr>
              <a:t>identification</a:t>
            </a:r>
            <a:endParaRPr lang="en-US" sz="1200" dirty="0" smtClean="0">
              <a:solidFill>
                <a:schemeClr val="tx1"/>
              </a:solidFill>
            </a:endParaRPr>
          </a:p>
          <a:p>
            <a:pPr marL="285750" indent="-285750">
              <a:spcBef>
                <a:spcPts val="600"/>
              </a:spcBef>
              <a:spcAft>
                <a:spcPts val="1200"/>
              </a:spcAft>
              <a:buClr>
                <a:schemeClr val="tx1"/>
              </a:buClr>
              <a:buFont typeface="Wingdings" panose="05000000000000000000" pitchFamily="2" charset="2"/>
              <a:buChar char="§"/>
            </a:pPr>
            <a:r>
              <a:rPr lang="en-US" sz="1200" b="1" dirty="0">
                <a:solidFill>
                  <a:schemeClr val="accent1"/>
                </a:solidFill>
              </a:rPr>
              <a:t>COUPA Certified Specialist </a:t>
            </a:r>
            <a:r>
              <a:rPr lang="en-US" sz="1200" dirty="0" smtClean="0">
                <a:solidFill>
                  <a:schemeClr val="tx1"/>
                </a:solidFill>
              </a:rPr>
              <a:t>during transition and set-up</a:t>
            </a:r>
            <a:endParaRPr lang="en-US" sz="1200" dirty="0">
              <a:solidFill>
                <a:schemeClr val="tx1"/>
              </a:solidFill>
            </a:endParaRPr>
          </a:p>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COUPA </a:t>
            </a:r>
            <a:r>
              <a:rPr lang="en-US" sz="1200" dirty="0" smtClean="0">
                <a:solidFill>
                  <a:schemeClr val="tx1"/>
                </a:solidFill>
              </a:rPr>
              <a:t>trained resources ‘seeded’ to accelerate ramp and reduce learning curve</a:t>
            </a:r>
            <a:endParaRPr lang="en-US" sz="1200" dirty="0">
              <a:solidFill>
                <a:schemeClr val="tx1"/>
              </a:solidFill>
            </a:endParaRPr>
          </a:p>
        </p:txBody>
      </p:sp>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837038" y="982096"/>
            <a:ext cx="644711" cy="548640"/>
          </a:xfrm>
          <a:prstGeom prst="rect">
            <a:avLst/>
          </a:prstGeom>
        </p:spPr>
      </p:pic>
    </p:spTree>
    <p:extLst>
      <p:ext uri="{BB962C8B-B14F-4D97-AF65-F5344CB8AC3E}">
        <p14:creationId xmlns:p14="http://schemas.microsoft.com/office/powerpoint/2010/main" val="834505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609600" y="88937"/>
            <a:ext cx="9624163" cy="585920"/>
          </a:xfrm>
        </p:spPr>
        <p:txBody>
          <a:bodyPr>
            <a:normAutofit/>
          </a:bodyPr>
          <a:lstStyle/>
          <a:p>
            <a:r>
              <a:rPr lang="en-US" dirty="0" smtClean="0">
                <a:latin typeface="+mj-lt"/>
              </a:rPr>
              <a:t>Solution Summary continued…</a:t>
            </a:r>
            <a:endParaRPr lang="en-US" dirty="0"/>
          </a:p>
        </p:txBody>
      </p:sp>
      <p:sp>
        <p:nvSpPr>
          <p:cNvPr id="22" name="Rectangle 21"/>
          <p:cNvSpPr/>
          <p:nvPr/>
        </p:nvSpPr>
        <p:spPr>
          <a:xfrm>
            <a:off x="4084276" y="832111"/>
            <a:ext cx="3334871"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50800" algn="ctr"/>
            <a:r>
              <a:rPr lang="en-US" b="1" dirty="0">
                <a:solidFill>
                  <a:schemeClr val="accent6">
                    <a:lumMod val="10000"/>
                  </a:schemeClr>
                </a:solidFill>
              </a:rPr>
              <a:t>Governance &amp; </a:t>
            </a:r>
            <a:endParaRPr lang="en-US" b="1" dirty="0" smtClean="0">
              <a:solidFill>
                <a:schemeClr val="accent6">
                  <a:lumMod val="10000"/>
                </a:schemeClr>
              </a:solidFill>
            </a:endParaRPr>
          </a:p>
          <a:p>
            <a:pPr marL="457200" indent="-50800" algn="ctr"/>
            <a:r>
              <a:rPr lang="en-US" b="1" dirty="0" smtClean="0">
                <a:solidFill>
                  <a:schemeClr val="accent6">
                    <a:lumMod val="10000"/>
                  </a:schemeClr>
                </a:solidFill>
              </a:rPr>
              <a:t>SLA </a:t>
            </a:r>
            <a:r>
              <a:rPr lang="en-US" b="1" dirty="0">
                <a:solidFill>
                  <a:schemeClr val="accent6">
                    <a:lumMod val="10000"/>
                  </a:schemeClr>
                </a:solidFill>
              </a:rPr>
              <a:t>Mgmt.</a:t>
            </a:r>
          </a:p>
        </p:txBody>
      </p:sp>
      <p:sp>
        <p:nvSpPr>
          <p:cNvPr id="23" name="Rectangle 22"/>
          <p:cNvSpPr/>
          <p:nvPr/>
        </p:nvSpPr>
        <p:spPr>
          <a:xfrm>
            <a:off x="4084276" y="1479179"/>
            <a:ext cx="3334871" cy="3688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US based </a:t>
            </a:r>
            <a:r>
              <a:rPr lang="en-US" sz="1200" dirty="0" smtClean="0">
                <a:solidFill>
                  <a:schemeClr val="tx1"/>
                </a:solidFill>
              </a:rPr>
              <a:t>Account Management Team </a:t>
            </a:r>
          </a:p>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Dedicated </a:t>
            </a:r>
            <a:r>
              <a:rPr lang="en-US" sz="1200" b="1" dirty="0">
                <a:solidFill>
                  <a:schemeClr val="accent1"/>
                </a:solidFill>
              </a:rPr>
              <a:t>Operations Manager </a:t>
            </a:r>
            <a:r>
              <a:rPr lang="en-US" sz="1200" dirty="0">
                <a:solidFill>
                  <a:srgbClr val="000000"/>
                </a:solidFill>
              </a:rPr>
              <a:t>for </a:t>
            </a:r>
            <a:r>
              <a:rPr lang="en-US" sz="1200" dirty="0" smtClean="0">
                <a:solidFill>
                  <a:srgbClr val="000000"/>
                </a:solidFill>
              </a:rPr>
              <a:t>P2P supported by SMEs for specialized processes. </a:t>
            </a:r>
            <a:endParaRPr lang="en-US" sz="1200" dirty="0">
              <a:solidFill>
                <a:srgbClr val="00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dirty="0">
                <a:solidFill>
                  <a:srgbClr val="000000"/>
                </a:solidFill>
              </a:rPr>
              <a:t>Robust </a:t>
            </a:r>
            <a:r>
              <a:rPr lang="en-US" sz="1200" b="1" dirty="0" smtClean="0">
                <a:solidFill>
                  <a:schemeClr val="accent1"/>
                </a:solidFill>
              </a:rPr>
              <a:t>Multi-level </a:t>
            </a:r>
            <a:r>
              <a:rPr lang="en-US" sz="1200" b="1" dirty="0">
                <a:solidFill>
                  <a:schemeClr val="accent1"/>
                </a:solidFill>
              </a:rPr>
              <a:t>G</a:t>
            </a:r>
            <a:r>
              <a:rPr lang="en-US" sz="1200" b="1" dirty="0" smtClean="0">
                <a:solidFill>
                  <a:schemeClr val="accent1"/>
                </a:solidFill>
              </a:rPr>
              <a:t>overnance </a:t>
            </a:r>
            <a:r>
              <a:rPr lang="en-US" sz="1200" dirty="0">
                <a:solidFill>
                  <a:srgbClr val="000000"/>
                </a:solidFill>
              </a:rPr>
              <a:t>and review mechanism with weekly,  monthly and quarterly </a:t>
            </a:r>
            <a:r>
              <a:rPr lang="en-US" sz="1200" dirty="0" smtClean="0">
                <a:solidFill>
                  <a:srgbClr val="000000"/>
                </a:solidFill>
              </a:rPr>
              <a:t>touch-points</a:t>
            </a:r>
            <a:endParaRPr lang="en-US" sz="1200" dirty="0">
              <a:solidFill>
                <a:srgbClr val="000000"/>
              </a:solidFill>
            </a:endParaRPr>
          </a:p>
          <a:p>
            <a:pPr marL="463550" lvl="0" indent="-177800">
              <a:spcBef>
                <a:spcPts val="300"/>
              </a:spcBef>
              <a:spcAft>
                <a:spcPts val="300"/>
              </a:spcAft>
              <a:buClr>
                <a:schemeClr val="tx1"/>
              </a:buClr>
              <a:buFont typeface="Wingdings" panose="05000000000000000000" pitchFamily="2" charset="2"/>
              <a:buChar char="§"/>
            </a:pPr>
            <a:r>
              <a:rPr lang="en-US" sz="1200" dirty="0" smtClean="0">
                <a:solidFill>
                  <a:srgbClr val="000000"/>
                </a:solidFill>
              </a:rPr>
              <a:t>Performance assurance standard </a:t>
            </a:r>
            <a:endParaRPr lang="en-US" sz="1200" dirty="0">
              <a:solidFill>
                <a:srgbClr val="000000"/>
              </a:solidFill>
            </a:endParaRPr>
          </a:p>
          <a:p>
            <a:pPr marL="463550" lvl="0" indent="-177800">
              <a:spcBef>
                <a:spcPts val="300"/>
              </a:spcBef>
              <a:spcAft>
                <a:spcPts val="300"/>
              </a:spcAft>
              <a:buClr>
                <a:schemeClr val="tx1"/>
              </a:buClr>
              <a:buFont typeface="Wingdings" panose="05000000000000000000" pitchFamily="2" charset="2"/>
              <a:buChar char="§"/>
            </a:pPr>
            <a:r>
              <a:rPr lang="en-US" sz="1200" dirty="0" smtClean="0">
                <a:solidFill>
                  <a:srgbClr val="000000"/>
                </a:solidFill>
              </a:rPr>
              <a:t>Metric based measurement</a:t>
            </a:r>
          </a:p>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Fortnightly </a:t>
            </a:r>
            <a:r>
              <a:rPr lang="en-US" sz="1200" dirty="0">
                <a:solidFill>
                  <a:srgbClr val="000000"/>
                </a:solidFill>
              </a:rPr>
              <a:t>update calls </a:t>
            </a:r>
            <a:r>
              <a:rPr lang="en-US" sz="1200" dirty="0" smtClean="0">
                <a:solidFill>
                  <a:srgbClr val="000000"/>
                </a:solidFill>
              </a:rPr>
              <a:t>during ramp</a:t>
            </a:r>
          </a:p>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Monthly </a:t>
            </a:r>
            <a:r>
              <a:rPr lang="en-US" sz="1200" dirty="0" smtClean="0">
                <a:solidFill>
                  <a:srgbClr val="000000"/>
                </a:solidFill>
              </a:rPr>
              <a:t>governance </a:t>
            </a:r>
            <a:r>
              <a:rPr lang="en-US" sz="1200" dirty="0">
                <a:solidFill>
                  <a:srgbClr val="000000"/>
                </a:solidFill>
              </a:rPr>
              <a:t>calls </a:t>
            </a:r>
            <a:r>
              <a:rPr lang="en-US" sz="1200" dirty="0" smtClean="0">
                <a:solidFill>
                  <a:srgbClr val="000000"/>
                </a:solidFill>
              </a:rPr>
              <a:t>to </a:t>
            </a:r>
            <a:r>
              <a:rPr lang="en-US" sz="1200" dirty="0">
                <a:solidFill>
                  <a:srgbClr val="000000"/>
                </a:solidFill>
              </a:rPr>
              <a:t>discuss </a:t>
            </a:r>
            <a:r>
              <a:rPr lang="en-US" sz="1200" dirty="0" smtClean="0">
                <a:solidFill>
                  <a:srgbClr val="000000"/>
                </a:solidFill>
              </a:rPr>
              <a:t>process I improvement /automation opportunities</a:t>
            </a:r>
            <a:endParaRPr lang="en-US" sz="1200" dirty="0">
              <a:solidFill>
                <a:srgbClr val="000000"/>
              </a:solidFill>
            </a:endParaRP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85877" y="877831"/>
            <a:ext cx="578121" cy="548640"/>
          </a:xfrm>
          <a:prstGeom prst="rect">
            <a:avLst/>
          </a:prstGeom>
        </p:spPr>
      </p:pic>
      <p:sp>
        <p:nvSpPr>
          <p:cNvPr id="12" name="Rectangle 11"/>
          <p:cNvSpPr/>
          <p:nvPr/>
        </p:nvSpPr>
        <p:spPr>
          <a:xfrm>
            <a:off x="621991" y="839098"/>
            <a:ext cx="3334871"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10000"/>
                  </a:schemeClr>
                </a:solidFill>
              </a:rPr>
              <a:t>Transition</a:t>
            </a:r>
          </a:p>
        </p:txBody>
      </p:sp>
      <p:sp>
        <p:nvSpPr>
          <p:cNvPr id="18" name="Rectangle 17"/>
          <p:cNvSpPr/>
          <p:nvPr/>
        </p:nvSpPr>
        <p:spPr>
          <a:xfrm>
            <a:off x="621992" y="1483092"/>
            <a:ext cx="3334871" cy="368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spcBef>
                <a:spcPts val="600"/>
              </a:spcBef>
              <a:spcAft>
                <a:spcPts val="1200"/>
              </a:spcAft>
              <a:buClr>
                <a:schemeClr val="tx1"/>
              </a:buClr>
              <a:buFont typeface="Wingdings" panose="05000000000000000000" pitchFamily="2" charset="2"/>
              <a:buChar char="§"/>
            </a:pPr>
            <a:r>
              <a:rPr lang="en-US" sz="1200" b="1" dirty="0" smtClean="0">
                <a:solidFill>
                  <a:srgbClr val="0093FF"/>
                </a:solidFill>
              </a:rPr>
              <a:t>As-Is</a:t>
            </a:r>
            <a:r>
              <a:rPr lang="en-US" sz="1200" dirty="0" smtClean="0">
                <a:solidFill>
                  <a:srgbClr val="000000"/>
                </a:solidFill>
              </a:rPr>
              <a:t> </a:t>
            </a:r>
            <a:r>
              <a:rPr lang="en-US" sz="1200" dirty="0">
                <a:solidFill>
                  <a:srgbClr val="000000"/>
                </a:solidFill>
              </a:rPr>
              <a:t>shift from </a:t>
            </a:r>
            <a:r>
              <a:rPr lang="en-US" sz="1200" dirty="0" smtClean="0">
                <a:solidFill>
                  <a:srgbClr val="000000"/>
                </a:solidFill>
              </a:rPr>
              <a:t>current provider with </a:t>
            </a:r>
            <a:r>
              <a:rPr lang="en-US" sz="1200" dirty="0">
                <a:solidFill>
                  <a:srgbClr val="000000"/>
                </a:solidFill>
              </a:rPr>
              <a:t>accelerated implementation </a:t>
            </a:r>
            <a:endParaRPr lang="en-US" sz="1200" dirty="0" smtClean="0">
              <a:solidFill>
                <a:srgbClr val="00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dirty="0" smtClean="0">
                <a:solidFill>
                  <a:srgbClr val="000000"/>
                </a:solidFill>
              </a:rPr>
              <a:t>Gradual ramp down of the existing provider while EXL team is ramping up</a:t>
            </a:r>
            <a:endParaRPr lang="en-US" sz="1200" dirty="0">
              <a:solidFill>
                <a:srgbClr val="00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dirty="0" smtClean="0">
                <a:solidFill>
                  <a:srgbClr val="000000"/>
                </a:solidFill>
              </a:rPr>
              <a:t>Specific focus on month and annual close activities during transition </a:t>
            </a:r>
            <a:endParaRPr lang="en-US" sz="1200" dirty="0">
              <a:solidFill>
                <a:srgbClr val="000000"/>
              </a:solidFill>
            </a:endParaRPr>
          </a:p>
          <a:p>
            <a:pPr marL="285750" lvl="0" indent="-285750">
              <a:spcBef>
                <a:spcPts val="600"/>
              </a:spcBef>
              <a:spcAft>
                <a:spcPts val="1200"/>
              </a:spcAft>
              <a:buClr>
                <a:schemeClr val="tx1"/>
              </a:buClr>
              <a:buFont typeface="Wingdings" panose="05000000000000000000" pitchFamily="2" charset="2"/>
              <a:buChar char="§"/>
            </a:pPr>
            <a:r>
              <a:rPr lang="en-US" sz="1200" b="1" dirty="0" smtClean="0">
                <a:solidFill>
                  <a:srgbClr val="0093FF"/>
                </a:solidFill>
              </a:rPr>
              <a:t>Weekly </a:t>
            </a:r>
            <a:r>
              <a:rPr lang="en-US" sz="1200" b="1" dirty="0">
                <a:solidFill>
                  <a:srgbClr val="0093FF"/>
                </a:solidFill>
              </a:rPr>
              <a:t>assessments </a:t>
            </a:r>
            <a:r>
              <a:rPr lang="en-US" sz="1200" dirty="0">
                <a:solidFill>
                  <a:srgbClr val="000000"/>
                </a:solidFill>
              </a:rPr>
              <a:t>during training to measure learning effectiveness</a:t>
            </a:r>
          </a:p>
          <a:p>
            <a:pPr marL="285750" lvl="0" indent="-285750">
              <a:spcBef>
                <a:spcPts val="600"/>
              </a:spcBef>
              <a:spcAft>
                <a:spcPts val="1200"/>
              </a:spcAft>
              <a:buClr>
                <a:schemeClr val="tx1"/>
              </a:buClr>
              <a:buFont typeface="Wingdings" panose="05000000000000000000" pitchFamily="2" charset="2"/>
              <a:buChar char="§"/>
            </a:pPr>
            <a:r>
              <a:rPr lang="en-US" sz="1200" dirty="0" smtClean="0">
                <a:solidFill>
                  <a:srgbClr val="000000"/>
                </a:solidFill>
              </a:rPr>
              <a:t>Incumbent SME </a:t>
            </a:r>
            <a:r>
              <a:rPr lang="en-US" sz="1200" dirty="0">
                <a:solidFill>
                  <a:srgbClr val="000000"/>
                </a:solidFill>
              </a:rPr>
              <a:t>to provide </a:t>
            </a:r>
            <a:r>
              <a:rPr lang="en-US" sz="1200" b="1" dirty="0">
                <a:solidFill>
                  <a:srgbClr val="0093FF"/>
                </a:solidFill>
              </a:rPr>
              <a:t>ramp support</a:t>
            </a:r>
            <a:r>
              <a:rPr lang="en-US" sz="1200" dirty="0">
                <a:solidFill>
                  <a:srgbClr val="000000"/>
                </a:solidFill>
              </a:rPr>
              <a:t>, perform some quality checks and resolve </a:t>
            </a:r>
            <a:r>
              <a:rPr lang="en-US" sz="1200" dirty="0" smtClean="0">
                <a:solidFill>
                  <a:srgbClr val="000000"/>
                </a:solidFill>
              </a:rPr>
              <a:t>queries</a:t>
            </a:r>
          </a:p>
          <a:p>
            <a:pPr marL="285750" lvl="0" indent="-285750">
              <a:spcBef>
                <a:spcPts val="600"/>
              </a:spcBef>
              <a:spcAft>
                <a:spcPts val="1200"/>
              </a:spcAft>
              <a:buClr>
                <a:schemeClr val="accent3"/>
              </a:buClr>
              <a:buFont typeface="Arial" panose="020B0604020202020204" pitchFamily="34" charset="0"/>
              <a:buChar char="&gt;"/>
            </a:pPr>
            <a:endParaRPr lang="en-US" sz="1200" dirty="0">
              <a:solidFill>
                <a:srgbClr val="000000"/>
              </a:solidFill>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8668" y="884818"/>
            <a:ext cx="644711" cy="548640"/>
          </a:xfrm>
          <a:prstGeom prst="rect">
            <a:avLst/>
          </a:prstGeom>
        </p:spPr>
      </p:pic>
      <p:sp>
        <p:nvSpPr>
          <p:cNvPr id="15" name="Rectangle 14"/>
          <p:cNvSpPr/>
          <p:nvPr/>
        </p:nvSpPr>
        <p:spPr>
          <a:xfrm>
            <a:off x="7536832" y="839098"/>
            <a:ext cx="3334871" cy="64008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10000"/>
                  </a:schemeClr>
                </a:solidFill>
              </a:rPr>
              <a:t>Transformation </a:t>
            </a:r>
            <a:endParaRPr lang="en-US" b="1" dirty="0">
              <a:solidFill>
                <a:schemeClr val="accent6">
                  <a:lumMod val="10000"/>
                </a:schemeClr>
              </a:solidFill>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6832" y="846085"/>
            <a:ext cx="640080" cy="640080"/>
          </a:xfrm>
          <a:prstGeom prst="rect">
            <a:avLst/>
          </a:prstGeom>
          <a:noFill/>
          <a:ln>
            <a:noFill/>
          </a:ln>
        </p:spPr>
      </p:pic>
      <p:sp>
        <p:nvSpPr>
          <p:cNvPr id="21" name="Rectangle 20"/>
          <p:cNvSpPr/>
          <p:nvPr/>
        </p:nvSpPr>
        <p:spPr>
          <a:xfrm>
            <a:off x="7536832" y="1486166"/>
            <a:ext cx="3334871" cy="368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spcAft>
                <a:spcPts val="1200"/>
              </a:spcAft>
              <a:buClr>
                <a:schemeClr val="tx1"/>
              </a:buClr>
              <a:buFont typeface="Wingdings" panose="05000000000000000000" pitchFamily="2" charset="2"/>
              <a:buChar char="§"/>
            </a:pPr>
            <a:r>
              <a:rPr lang="en-US" sz="1200" b="1" dirty="0" smtClean="0">
                <a:solidFill>
                  <a:schemeClr val="accent1"/>
                </a:solidFill>
              </a:rPr>
              <a:t>15% - 20% Efficiency gains </a:t>
            </a:r>
            <a:r>
              <a:rPr lang="en-US" sz="1200" dirty="0">
                <a:solidFill>
                  <a:schemeClr val="tx1"/>
                </a:solidFill>
              </a:rPr>
              <a:t>over 2 to 3 </a:t>
            </a:r>
            <a:r>
              <a:rPr lang="en-US" sz="1200" dirty="0" smtClean="0">
                <a:solidFill>
                  <a:schemeClr val="tx1"/>
                </a:solidFill>
              </a:rPr>
              <a:t>years through continuous improvements and Advanced Automation </a:t>
            </a:r>
          </a:p>
          <a:p>
            <a:pPr marL="285750" indent="-285750">
              <a:spcBef>
                <a:spcPts val="600"/>
              </a:spcBef>
              <a:spcAft>
                <a:spcPts val="1200"/>
              </a:spcAft>
              <a:buClr>
                <a:schemeClr val="tx1"/>
              </a:buClr>
              <a:buFont typeface="Wingdings" panose="05000000000000000000" pitchFamily="2" charset="2"/>
              <a:buChar char="§"/>
            </a:pPr>
            <a:r>
              <a:rPr lang="en-US" sz="1200" dirty="0" smtClean="0">
                <a:solidFill>
                  <a:schemeClr val="tx1"/>
                </a:solidFill>
              </a:rPr>
              <a:t>Improving </a:t>
            </a:r>
            <a:r>
              <a:rPr lang="en-US" sz="1200" dirty="0">
                <a:solidFill>
                  <a:schemeClr val="tx1"/>
                </a:solidFill>
              </a:rPr>
              <a:t>process effectiveness through </a:t>
            </a:r>
            <a:r>
              <a:rPr lang="en-US" sz="1200" b="1" dirty="0" smtClean="0">
                <a:solidFill>
                  <a:schemeClr val="accent1"/>
                </a:solidFill>
              </a:rPr>
              <a:t>Advanced</a:t>
            </a:r>
            <a:r>
              <a:rPr lang="en-US" sz="1200" b="1" dirty="0" smtClean="0">
                <a:solidFill>
                  <a:srgbClr val="0093FF"/>
                </a:solidFill>
              </a:rPr>
              <a:t> Analytics </a:t>
            </a:r>
            <a:r>
              <a:rPr lang="en-US" sz="1200" dirty="0">
                <a:solidFill>
                  <a:schemeClr val="tx1"/>
                </a:solidFill>
              </a:rPr>
              <a:t>and business insights</a:t>
            </a:r>
          </a:p>
          <a:p>
            <a:pPr marL="285750" indent="-285750">
              <a:spcBef>
                <a:spcPts val="600"/>
              </a:spcBef>
              <a:spcAft>
                <a:spcPts val="1200"/>
              </a:spcAft>
              <a:buClr>
                <a:schemeClr val="tx1"/>
              </a:buClr>
              <a:buFont typeface="Wingdings" panose="05000000000000000000" pitchFamily="2" charset="2"/>
              <a:buChar char="§"/>
            </a:pPr>
            <a:r>
              <a:rPr lang="en-US" sz="1200" b="1" dirty="0">
                <a:solidFill>
                  <a:srgbClr val="0093FF"/>
                </a:solidFill>
              </a:rPr>
              <a:t>Outcome based </a:t>
            </a:r>
            <a:r>
              <a:rPr lang="en-US" sz="1200" dirty="0">
                <a:solidFill>
                  <a:schemeClr val="tx1"/>
                </a:solidFill>
              </a:rPr>
              <a:t>process transformation focusing on value delivery beyond cost savings for in-scope processes eg. </a:t>
            </a:r>
            <a:r>
              <a:rPr lang="en-US" sz="1200" dirty="0" smtClean="0">
                <a:solidFill>
                  <a:schemeClr val="tx1"/>
                </a:solidFill>
              </a:rPr>
              <a:t>DPO analytics and working capital improvement</a:t>
            </a:r>
            <a:endParaRPr lang="en-US" sz="1200" dirty="0">
              <a:solidFill>
                <a:schemeClr val="tx1"/>
              </a:solidFill>
            </a:endParaRPr>
          </a:p>
          <a:p>
            <a:pPr marL="285750" indent="-285750">
              <a:spcBef>
                <a:spcPts val="600"/>
              </a:spcBef>
              <a:spcAft>
                <a:spcPts val="1200"/>
              </a:spcAft>
              <a:buClr>
                <a:schemeClr val="tx1"/>
              </a:buClr>
              <a:buFont typeface="Wingdings" panose="05000000000000000000" pitchFamily="2" charset="2"/>
              <a:buChar char="§"/>
            </a:pPr>
            <a:r>
              <a:rPr lang="en-US" sz="1200" dirty="0">
                <a:solidFill>
                  <a:schemeClr val="tx1"/>
                </a:solidFill>
              </a:rPr>
              <a:t>Driving process controls using </a:t>
            </a:r>
            <a:r>
              <a:rPr lang="en-US" sz="1200" b="1" dirty="0">
                <a:solidFill>
                  <a:srgbClr val="0093FF"/>
                </a:solidFill>
              </a:rPr>
              <a:t>EXL’s Performance Assurance </a:t>
            </a:r>
            <a:r>
              <a:rPr lang="en-US" sz="1200" dirty="0">
                <a:solidFill>
                  <a:schemeClr val="tx1"/>
                </a:solidFill>
              </a:rPr>
              <a:t>Standards (PAS) </a:t>
            </a:r>
            <a:r>
              <a:rPr lang="en-US" sz="1200" dirty="0" smtClean="0">
                <a:solidFill>
                  <a:schemeClr val="tx1"/>
                </a:solidFill>
              </a:rPr>
              <a:t>framework</a:t>
            </a:r>
          </a:p>
          <a:p>
            <a:pPr marL="285750" indent="-285750">
              <a:spcBef>
                <a:spcPts val="600"/>
              </a:spcBef>
              <a:spcAft>
                <a:spcPts val="1200"/>
              </a:spcAft>
              <a:buClr>
                <a:schemeClr val="accent3"/>
              </a:buClr>
              <a:buFont typeface="Arial" panose="020B0604020202020204" pitchFamily="34" charset="0"/>
              <a:buChar char="&gt;"/>
            </a:pPr>
            <a:endParaRPr lang="en-US" sz="1200" dirty="0">
              <a:solidFill>
                <a:schemeClr val="tx1"/>
              </a:solidFill>
            </a:endParaRPr>
          </a:p>
        </p:txBody>
      </p:sp>
    </p:spTree>
    <p:extLst>
      <p:ext uri="{BB962C8B-B14F-4D97-AF65-F5344CB8AC3E}">
        <p14:creationId xmlns:p14="http://schemas.microsoft.com/office/powerpoint/2010/main" val="248075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Commercials</a:t>
            </a:r>
            <a:endParaRPr lang="en-US" dirty="0"/>
          </a:p>
        </p:txBody>
      </p:sp>
      <p:graphicFrame>
        <p:nvGraphicFramePr>
          <p:cNvPr id="5" name="Content Placeholder 6"/>
          <p:cNvGraphicFramePr>
            <a:graphicFrameLocks noGrp="1"/>
          </p:cNvGraphicFramePr>
          <p:nvPr>
            <p:ph sz="quarter" idx="4294967295"/>
            <p:extLst>
              <p:ext uri="{D42A27DB-BD31-4B8C-83A1-F6EECF244321}">
                <p14:modId xmlns:p14="http://schemas.microsoft.com/office/powerpoint/2010/main" val="7757935"/>
              </p:ext>
            </p:extLst>
          </p:nvPr>
        </p:nvGraphicFramePr>
        <p:xfrm>
          <a:off x="497731" y="797446"/>
          <a:ext cx="10655031" cy="1849933"/>
        </p:xfrm>
        <a:graphic>
          <a:graphicData uri="http://schemas.openxmlformats.org/drawingml/2006/table">
            <a:tbl>
              <a:tblPr firstRow="1" bandRow="1">
                <a:tableStyleId>{5C22544A-7EE6-4342-B048-85BDC9FD1C3A}</a:tableStyleId>
              </a:tblPr>
              <a:tblGrid>
                <a:gridCol w="1295357">
                  <a:extLst>
                    <a:ext uri="{9D8B030D-6E8A-4147-A177-3AD203B41FA5}">
                      <a16:colId xmlns:a16="http://schemas.microsoft.com/office/drawing/2014/main" val="2527099534"/>
                    </a:ext>
                  </a:extLst>
                </a:gridCol>
                <a:gridCol w="1002042">
                  <a:extLst>
                    <a:ext uri="{9D8B030D-6E8A-4147-A177-3AD203B41FA5}">
                      <a16:colId xmlns:a16="http://schemas.microsoft.com/office/drawing/2014/main" val="2494872749"/>
                    </a:ext>
                  </a:extLst>
                </a:gridCol>
                <a:gridCol w="1136770">
                  <a:extLst>
                    <a:ext uri="{9D8B030D-6E8A-4147-A177-3AD203B41FA5}">
                      <a16:colId xmlns:a16="http://schemas.microsoft.com/office/drawing/2014/main" val="1581239298"/>
                    </a:ext>
                  </a:extLst>
                </a:gridCol>
                <a:gridCol w="1566216">
                  <a:extLst>
                    <a:ext uri="{9D8B030D-6E8A-4147-A177-3AD203B41FA5}">
                      <a16:colId xmlns:a16="http://schemas.microsoft.com/office/drawing/2014/main" val="2744299343"/>
                    </a:ext>
                  </a:extLst>
                </a:gridCol>
                <a:gridCol w="1486223">
                  <a:extLst>
                    <a:ext uri="{9D8B030D-6E8A-4147-A177-3AD203B41FA5}">
                      <a16:colId xmlns:a16="http://schemas.microsoft.com/office/drawing/2014/main" val="3253212459"/>
                    </a:ext>
                  </a:extLst>
                </a:gridCol>
                <a:gridCol w="1304917">
                  <a:extLst>
                    <a:ext uri="{9D8B030D-6E8A-4147-A177-3AD203B41FA5}">
                      <a16:colId xmlns:a16="http://schemas.microsoft.com/office/drawing/2014/main" val="718200018"/>
                    </a:ext>
                  </a:extLst>
                </a:gridCol>
                <a:gridCol w="1431753">
                  <a:extLst>
                    <a:ext uri="{9D8B030D-6E8A-4147-A177-3AD203B41FA5}">
                      <a16:colId xmlns:a16="http://schemas.microsoft.com/office/drawing/2014/main" val="445253791"/>
                    </a:ext>
                  </a:extLst>
                </a:gridCol>
                <a:gridCol w="1431753">
                  <a:extLst>
                    <a:ext uri="{9D8B030D-6E8A-4147-A177-3AD203B41FA5}">
                      <a16:colId xmlns:a16="http://schemas.microsoft.com/office/drawing/2014/main" val="393912220"/>
                    </a:ext>
                  </a:extLst>
                </a:gridCol>
              </a:tblGrid>
              <a:tr h="315295">
                <a:tc gridSpan="8">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u="none" strike="noStrike" dirty="0" smtClean="0">
                          <a:solidFill>
                            <a:schemeClr val="bg1"/>
                          </a:solidFill>
                          <a:effectLst/>
                          <a:latin typeface="+mn-lt"/>
                        </a:rPr>
                        <a:t>Blended Price</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2064961922"/>
                  </a:ext>
                </a:extLst>
              </a:tr>
              <a:tr h="488713">
                <a:tc>
                  <a:txBody>
                    <a:bodyPr/>
                    <a:lstStyle/>
                    <a:p>
                      <a:pPr algn="ctr" fontAlgn="ctr"/>
                      <a:r>
                        <a:rPr lang="en-US" sz="1400" b="1" u="none" strike="noStrike" dirty="0">
                          <a:effectLst/>
                          <a:latin typeface="+mn-lt"/>
                        </a:rPr>
                        <a:t>Process Name</a:t>
                      </a:r>
                      <a:endParaRPr lang="en-US" sz="14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400" b="1" i="0" u="none" strike="noStrike" dirty="0" smtClean="0">
                          <a:solidFill>
                            <a:srgbClr val="000000"/>
                          </a:solidFill>
                          <a:effectLst/>
                          <a:latin typeface="+mn-lt"/>
                        </a:rPr>
                        <a:t>Position</a:t>
                      </a:r>
                      <a:endParaRPr lang="en-US" sz="14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400" b="1" u="none" strike="noStrike" dirty="0" smtClean="0">
                          <a:effectLst/>
                          <a:latin typeface="+mn-lt"/>
                        </a:rPr>
                        <a:t>Location</a:t>
                      </a:r>
                      <a:endParaRPr lang="en-US" sz="14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400" b="1" u="none" strike="noStrike" dirty="0" smtClean="0">
                          <a:effectLst/>
                          <a:latin typeface="+mn-lt"/>
                        </a:rPr>
                        <a:t>Language</a:t>
                      </a:r>
                      <a:endParaRPr lang="en-US" sz="14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400" b="1" u="none" strike="noStrike" dirty="0" smtClean="0">
                          <a:effectLst/>
                          <a:latin typeface="+mn-lt"/>
                        </a:rPr>
                        <a:t>Price In USD* FTE /per annum</a:t>
                      </a:r>
                      <a:endParaRPr lang="en-US" sz="14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400" b="1" u="none" strike="noStrike" kern="1200" dirty="0" smtClean="0">
                          <a:solidFill>
                            <a:schemeClr val="dk1"/>
                          </a:solidFill>
                          <a:effectLst/>
                          <a:latin typeface="+mn-lt"/>
                          <a:ea typeface="+mn-ea"/>
                          <a:cs typeface="+mn-cs"/>
                        </a:rPr>
                        <a:t>FTE Assumption</a:t>
                      </a:r>
                      <a:endParaRPr lang="en-US" sz="1400" b="1"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400" b="1" u="none" strike="noStrike" kern="1200" dirty="0" smtClean="0">
                          <a:solidFill>
                            <a:schemeClr val="dk1"/>
                          </a:solidFill>
                          <a:effectLst/>
                          <a:latin typeface="+mn-lt"/>
                          <a:ea typeface="+mn-ea"/>
                          <a:cs typeface="+mn-cs"/>
                        </a:rPr>
                        <a:t>Monthly Cost</a:t>
                      </a:r>
                      <a:endParaRPr lang="en-US" sz="1400" b="1"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400" b="1" u="none" strike="noStrike" kern="1200" dirty="0" smtClean="0">
                          <a:solidFill>
                            <a:schemeClr val="dk1"/>
                          </a:solidFill>
                          <a:effectLst/>
                          <a:latin typeface="+mn-lt"/>
                          <a:ea typeface="+mn-ea"/>
                          <a:cs typeface="+mn-cs"/>
                        </a:rPr>
                        <a:t>Annualized Cost</a:t>
                      </a:r>
                      <a:endParaRPr lang="en-US" sz="1400" b="1"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12240798"/>
                  </a:ext>
                </a:extLst>
              </a:tr>
              <a:tr h="351081">
                <a:tc>
                  <a:txBody>
                    <a:bodyPr/>
                    <a:lstStyle/>
                    <a:p>
                      <a:pPr algn="ctr" fontAlgn="t"/>
                      <a:r>
                        <a:rPr lang="en-US" sz="1200" u="none" strike="noStrike" kern="1200" dirty="0" smtClean="0">
                          <a:solidFill>
                            <a:schemeClr val="dk1"/>
                          </a:solidFill>
                          <a:effectLst/>
                          <a:latin typeface="+mn-lt"/>
                          <a:ea typeface="+mn-ea"/>
                          <a:cs typeface="+mn-cs"/>
                        </a:rPr>
                        <a:t>Accounts Payable</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Blended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200" u="none" strike="noStrike" kern="1200" dirty="0" smtClean="0">
                          <a:solidFill>
                            <a:schemeClr val="dk1"/>
                          </a:solidFill>
                          <a:effectLst/>
                          <a:latin typeface="+mn-lt"/>
                          <a:ea typeface="+mn-ea"/>
                          <a:cs typeface="+mn-cs"/>
                        </a:rPr>
                        <a:t>Noida, IN</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200" u="none" strike="noStrike" dirty="0">
                          <a:effectLst/>
                          <a:latin typeface="+mn-lt"/>
                        </a:rPr>
                        <a:t>English</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kern="1200" dirty="0" smtClean="0">
                          <a:solidFill>
                            <a:schemeClr val="dk1"/>
                          </a:solidFill>
                          <a:effectLst/>
                          <a:latin typeface="+mn-lt"/>
                          <a:ea typeface="+mn-ea"/>
                          <a:cs typeface="+mn-cs"/>
                        </a:rPr>
                        <a:t>$22,150</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mn-lt"/>
                        </a:rPr>
                        <a:t>32</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~59K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~$708K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7272735"/>
                  </a:ext>
                </a:extLst>
              </a:tr>
              <a:tr h="376852">
                <a:tc>
                  <a:txBody>
                    <a:bodyPr/>
                    <a:lstStyle/>
                    <a:p>
                      <a:pPr algn="ctr" fontAlgn="t"/>
                      <a:r>
                        <a:rPr lang="en-US" sz="1200" u="none" strike="noStrike" kern="1200" dirty="0" smtClean="0">
                          <a:solidFill>
                            <a:schemeClr val="dk1"/>
                          </a:solidFill>
                          <a:effectLst/>
                          <a:latin typeface="+mn-lt"/>
                          <a:ea typeface="+mn-ea"/>
                          <a:cs typeface="+mn-cs"/>
                        </a:rPr>
                        <a:t>Fixed Assets</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Blended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200" u="none" strike="noStrike" kern="1200" dirty="0" smtClean="0">
                          <a:solidFill>
                            <a:schemeClr val="dk1"/>
                          </a:solidFill>
                          <a:effectLst/>
                          <a:latin typeface="+mn-lt"/>
                          <a:ea typeface="+mn-ea"/>
                          <a:cs typeface="+mn-cs"/>
                        </a:rPr>
                        <a:t>Noida, IN</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200" u="none" strike="noStrike" dirty="0">
                          <a:effectLst/>
                          <a:latin typeface="+mn-lt"/>
                        </a:rPr>
                        <a:t>English</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kern="1200" dirty="0" smtClean="0">
                          <a:solidFill>
                            <a:schemeClr val="dk1"/>
                          </a:solidFill>
                          <a:effectLst/>
                          <a:latin typeface="+mn-lt"/>
                          <a:ea typeface="+mn-ea"/>
                          <a:cs typeface="+mn-cs"/>
                        </a:rPr>
                        <a:t>$27,571</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mn-lt"/>
                        </a:rPr>
                        <a:t>5</a:t>
                      </a: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~16K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~$137K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38367229"/>
                  </a:ext>
                </a:extLst>
              </a:tr>
              <a:tr h="298007">
                <a:tc gridSpan="6">
                  <a:txBody>
                    <a:bodyPr/>
                    <a:lstStyle/>
                    <a:p>
                      <a:pPr lvl="1" algn="ctr" fontAlgn="t"/>
                      <a:r>
                        <a:rPr lang="en-US" sz="1200" b="1" u="none" strike="noStrike" kern="1200" dirty="0" smtClean="0">
                          <a:solidFill>
                            <a:schemeClr val="dk1"/>
                          </a:solidFill>
                          <a:effectLst/>
                          <a:latin typeface="+mn-lt"/>
                          <a:ea typeface="+mn-ea"/>
                          <a:cs typeface="+mn-cs"/>
                        </a:rPr>
                        <a:t>Resource Cost  </a:t>
                      </a:r>
                      <a:endParaRPr lang="en-US" sz="1200" b="1"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u="none" strike="noStrike" kern="1200" dirty="0" smtClean="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algn="ctr" fontAlgn="b"/>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algn="ctr" fontAlgn="b"/>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algn="ctr" fontAlgn="ct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algn="ctr" fontAlgn="ctr"/>
                      <a:endParaRPr lang="en-US" sz="1200" b="0"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~$606K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rgbClr val="000000"/>
                          </a:solidFill>
                          <a:effectLst/>
                          <a:latin typeface="+mn-lt"/>
                        </a:rPr>
                        <a:t>~$846K</a:t>
                      </a:r>
                      <a:endParaRPr lang="en-US" sz="1200" b="1" i="0" u="none" strike="noStrike" dirty="0">
                        <a:solidFill>
                          <a:srgbClr val="000000"/>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21416635"/>
                  </a:ext>
                </a:extLst>
              </a:tr>
            </a:tbl>
          </a:graphicData>
        </a:graphic>
      </p:graphicFrame>
      <p:sp>
        <p:nvSpPr>
          <p:cNvPr id="6" name="Rectangle 5"/>
          <p:cNvSpPr/>
          <p:nvPr/>
        </p:nvSpPr>
        <p:spPr>
          <a:xfrm>
            <a:off x="497731" y="5030296"/>
            <a:ext cx="10655031" cy="1246495"/>
          </a:xfrm>
          <a:prstGeom prst="rect">
            <a:avLst/>
          </a:prstGeom>
        </p:spPr>
        <p:txBody>
          <a:bodyPr wrap="square">
            <a:spAutoFit/>
          </a:bodyPr>
          <a:lstStyle/>
          <a:p>
            <a:pPr marL="285750" lvl="0" indent="-285750">
              <a:spcAft>
                <a:spcPts val="600"/>
              </a:spcAft>
              <a:buFont typeface="Wingdings" panose="05000000000000000000" pitchFamily="2" charset="2"/>
              <a:buChar char="§"/>
              <a:defRPr/>
            </a:pPr>
            <a:r>
              <a:rPr lang="en-US" sz="1200" dirty="0" smtClean="0">
                <a:solidFill>
                  <a:srgbClr val="000000"/>
                </a:solidFill>
              </a:rPr>
              <a:t>FTEs </a:t>
            </a:r>
            <a:r>
              <a:rPr lang="en-US" sz="1200" dirty="0">
                <a:solidFill>
                  <a:srgbClr val="000000"/>
                </a:solidFill>
              </a:rPr>
              <a:t>have been assumed to be available for </a:t>
            </a:r>
            <a:r>
              <a:rPr lang="en-US" sz="1200" dirty="0" smtClean="0">
                <a:solidFill>
                  <a:srgbClr val="000000"/>
                </a:solidFill>
              </a:rPr>
              <a:t>2080 </a:t>
            </a:r>
            <a:r>
              <a:rPr lang="en-US" sz="1200" dirty="0">
                <a:solidFill>
                  <a:srgbClr val="000000"/>
                </a:solidFill>
              </a:rPr>
              <a:t>hours in a year</a:t>
            </a:r>
            <a:r>
              <a:rPr lang="en-US" sz="1200" dirty="0" smtClean="0">
                <a:solidFill>
                  <a:srgbClr val="000000"/>
                </a:solidFill>
              </a:rPr>
              <a:t>. </a:t>
            </a:r>
            <a:endParaRPr lang="en-US" sz="1200" dirty="0">
              <a:solidFill>
                <a:srgbClr val="000000"/>
              </a:solidFill>
            </a:endParaRPr>
          </a:p>
          <a:p>
            <a:pPr marL="285750" lvl="0" indent="-285750">
              <a:spcAft>
                <a:spcPts val="600"/>
              </a:spcAft>
              <a:buFont typeface="Wingdings" panose="05000000000000000000" pitchFamily="2" charset="2"/>
              <a:buChar char="§"/>
              <a:defRPr/>
            </a:pPr>
            <a:r>
              <a:rPr lang="en-US" sz="1200" dirty="0">
                <a:solidFill>
                  <a:srgbClr val="000000"/>
                </a:solidFill>
              </a:rPr>
              <a:t>100% billing will happen from Day 1 of process training</a:t>
            </a:r>
          </a:p>
          <a:p>
            <a:pPr marL="285750" lvl="0" indent="-285750">
              <a:spcAft>
                <a:spcPts val="600"/>
              </a:spcAft>
              <a:buFont typeface="Wingdings" panose="05000000000000000000" pitchFamily="2" charset="2"/>
              <a:buChar char="§"/>
              <a:defRPr/>
            </a:pPr>
            <a:r>
              <a:rPr lang="en-US" sz="1200" dirty="0">
                <a:solidFill>
                  <a:srgbClr val="000000"/>
                </a:solidFill>
              </a:rPr>
              <a:t>Quoted rates exclude costs of any BCP component. BCP if required will be quoted separately</a:t>
            </a:r>
          </a:p>
          <a:p>
            <a:pPr marL="285750" lvl="0" indent="-285750">
              <a:spcAft>
                <a:spcPts val="600"/>
              </a:spcAft>
              <a:buFont typeface="Wingdings" panose="05000000000000000000" pitchFamily="2" charset="2"/>
              <a:buChar char="§"/>
              <a:defRPr/>
            </a:pPr>
            <a:r>
              <a:rPr lang="en-US" sz="1200" dirty="0" smtClean="0">
                <a:solidFill>
                  <a:srgbClr val="000000"/>
                </a:solidFill>
              </a:rPr>
              <a:t>Prices </a:t>
            </a:r>
            <a:r>
              <a:rPr lang="en-US" sz="1200" dirty="0">
                <a:solidFill>
                  <a:srgbClr val="000000"/>
                </a:solidFill>
              </a:rPr>
              <a:t>are exclusive of tax, levy, or similar governmental charge that may be assessed by any jurisdiction, including without limitation, any export, or local VAT, lease tax, sales, use of goods and service tax and excise duty</a:t>
            </a:r>
          </a:p>
        </p:txBody>
      </p:sp>
    </p:spTree>
    <p:extLst>
      <p:ext uri="{BB962C8B-B14F-4D97-AF65-F5344CB8AC3E}">
        <p14:creationId xmlns:p14="http://schemas.microsoft.com/office/powerpoint/2010/main" val="169407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Service Delivery Organization</a:t>
            </a:r>
            <a:endParaRPr lang="en-US" dirty="0"/>
          </a:p>
        </p:txBody>
      </p:sp>
      <p:sp>
        <p:nvSpPr>
          <p:cNvPr id="4" name="Rectangle 3"/>
          <p:cNvSpPr/>
          <p:nvPr/>
        </p:nvSpPr>
        <p:spPr>
          <a:xfrm>
            <a:off x="4310703" y="1480477"/>
            <a:ext cx="2688115" cy="602522"/>
          </a:xfrm>
          <a:prstGeom prst="rect">
            <a:avLst/>
          </a:prstGeom>
          <a:solidFill>
            <a:schemeClr val="tx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333" b="1" dirty="0" smtClean="0">
                <a:solidFill>
                  <a:srgbClr val="000000"/>
                </a:solidFill>
              </a:rPr>
              <a:t>Accounts Payable</a:t>
            </a:r>
          </a:p>
          <a:p>
            <a:pPr algn="ctr" defTabSz="914354"/>
            <a:r>
              <a:rPr lang="en-US" sz="1333" b="1" dirty="0" smtClean="0">
                <a:solidFill>
                  <a:srgbClr val="000000"/>
                </a:solidFill>
              </a:rPr>
              <a:t>Manager</a:t>
            </a:r>
            <a:endParaRPr lang="en-US" sz="1333" b="1" dirty="0">
              <a:solidFill>
                <a:srgbClr val="000000"/>
              </a:solidFill>
            </a:endParaRPr>
          </a:p>
        </p:txBody>
      </p:sp>
      <p:sp>
        <p:nvSpPr>
          <p:cNvPr id="5" name="Rectangle 4"/>
          <p:cNvSpPr/>
          <p:nvPr/>
        </p:nvSpPr>
        <p:spPr>
          <a:xfrm>
            <a:off x="4208985" y="2420887"/>
            <a:ext cx="1828800" cy="533486"/>
          </a:xfrm>
          <a:prstGeom prst="rect">
            <a:avLst/>
          </a:prstGeom>
          <a:solidFill>
            <a:schemeClr val="tx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chemeClr val="bg1"/>
                </a:solidFill>
              </a:rPr>
              <a:t>Invoice Processing </a:t>
            </a:r>
            <a:endParaRPr lang="en-US" sz="1200" b="1" dirty="0">
              <a:solidFill>
                <a:schemeClr val="bg1"/>
              </a:solidFill>
            </a:endParaRPr>
          </a:p>
          <a:p>
            <a:pPr algn="ctr" defTabSz="914354"/>
            <a:r>
              <a:rPr lang="en-US" sz="1200" b="1" dirty="0" smtClean="0">
                <a:solidFill>
                  <a:schemeClr val="bg1"/>
                </a:solidFill>
              </a:rPr>
              <a:t>NAT</a:t>
            </a:r>
          </a:p>
        </p:txBody>
      </p:sp>
      <p:sp>
        <p:nvSpPr>
          <p:cNvPr id="14" name="Rectangle 13"/>
          <p:cNvSpPr/>
          <p:nvPr/>
        </p:nvSpPr>
        <p:spPr>
          <a:xfrm>
            <a:off x="4310704" y="932222"/>
            <a:ext cx="2688115" cy="457200"/>
          </a:xfrm>
          <a:prstGeom prst="rect">
            <a:avLst/>
          </a:prstGeom>
          <a:solidFill>
            <a:schemeClr val="bg1">
              <a:lumMod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a:solidFill>
                  <a:srgbClr val="FFFFFF"/>
                </a:solidFill>
              </a:rPr>
              <a:t>Operational </a:t>
            </a:r>
            <a:r>
              <a:rPr lang="en-US" sz="1467" dirty="0" smtClean="0">
                <a:solidFill>
                  <a:srgbClr val="FFFFFF"/>
                </a:solidFill>
              </a:rPr>
              <a:t>Lead</a:t>
            </a:r>
            <a:endParaRPr lang="en-US" sz="1467" dirty="0">
              <a:solidFill>
                <a:srgbClr val="FFFFFF"/>
              </a:solidFill>
            </a:endParaRPr>
          </a:p>
        </p:txBody>
      </p:sp>
      <p:cxnSp>
        <p:nvCxnSpPr>
          <p:cNvPr id="15" name="Straight Connector 14"/>
          <p:cNvCxnSpPr>
            <a:stCxn id="14" idx="2"/>
            <a:endCxn id="4" idx="0"/>
          </p:cNvCxnSpPr>
          <p:nvPr/>
        </p:nvCxnSpPr>
        <p:spPr>
          <a:xfrm flipH="1">
            <a:off x="5654761" y="1389422"/>
            <a:ext cx="1" cy="910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149348" y="895154"/>
            <a:ext cx="1727852" cy="52602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Transformation lead</a:t>
            </a:r>
            <a:endParaRPr lang="en-US" sz="1467" dirty="0">
              <a:solidFill>
                <a:schemeClr val="tx1"/>
              </a:solidFill>
            </a:endParaRPr>
          </a:p>
        </p:txBody>
      </p:sp>
      <p:sp>
        <p:nvSpPr>
          <p:cNvPr id="17" name="Rectangle 16"/>
          <p:cNvSpPr/>
          <p:nvPr/>
        </p:nvSpPr>
        <p:spPr>
          <a:xfrm>
            <a:off x="10149348" y="1530225"/>
            <a:ext cx="1727852" cy="51112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PI Lead/Six-sigma lead</a:t>
            </a:r>
            <a:endParaRPr lang="en-US" sz="1467" dirty="0">
              <a:solidFill>
                <a:schemeClr val="tx1"/>
              </a:solidFill>
            </a:endParaRPr>
          </a:p>
        </p:txBody>
      </p:sp>
      <p:cxnSp>
        <p:nvCxnSpPr>
          <p:cNvPr id="18" name="Elbow Connector 17"/>
          <p:cNvCxnSpPr>
            <a:stCxn id="4" idx="3"/>
            <a:endCxn id="17" idx="1"/>
          </p:cNvCxnSpPr>
          <p:nvPr/>
        </p:nvCxnSpPr>
        <p:spPr>
          <a:xfrm>
            <a:off x="6998818" y="1781738"/>
            <a:ext cx="3150530" cy="4052"/>
          </a:xfrm>
          <a:prstGeom prst="bentConnector3">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149348" y="2086741"/>
            <a:ext cx="1727852" cy="4572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Recruitment team</a:t>
            </a:r>
            <a:endParaRPr lang="en-US" sz="1467" dirty="0">
              <a:solidFill>
                <a:schemeClr val="tx1"/>
              </a:solidFill>
            </a:endParaRPr>
          </a:p>
        </p:txBody>
      </p:sp>
      <p:sp>
        <p:nvSpPr>
          <p:cNvPr id="20" name="Rectangle 19"/>
          <p:cNvSpPr/>
          <p:nvPr/>
        </p:nvSpPr>
        <p:spPr>
          <a:xfrm>
            <a:off x="10149348" y="2623800"/>
            <a:ext cx="1727852" cy="4572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Technology team</a:t>
            </a:r>
            <a:endParaRPr lang="en-US" sz="1467" dirty="0">
              <a:solidFill>
                <a:schemeClr val="tx1"/>
              </a:solidFill>
            </a:endParaRPr>
          </a:p>
        </p:txBody>
      </p:sp>
      <p:sp>
        <p:nvSpPr>
          <p:cNvPr id="22" name="Rectangle 21"/>
          <p:cNvSpPr/>
          <p:nvPr/>
        </p:nvSpPr>
        <p:spPr>
          <a:xfrm>
            <a:off x="10149348" y="3160859"/>
            <a:ext cx="1727852" cy="4572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RPA team</a:t>
            </a:r>
            <a:endParaRPr lang="en-US" sz="1467" dirty="0">
              <a:solidFill>
                <a:schemeClr val="tx1"/>
              </a:solidFill>
            </a:endParaRPr>
          </a:p>
        </p:txBody>
      </p:sp>
      <p:sp>
        <p:nvSpPr>
          <p:cNvPr id="23" name="Rectangle 22"/>
          <p:cNvSpPr/>
          <p:nvPr/>
        </p:nvSpPr>
        <p:spPr>
          <a:xfrm>
            <a:off x="10149348" y="3697919"/>
            <a:ext cx="1727852" cy="4572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467" dirty="0" smtClean="0">
                <a:solidFill>
                  <a:schemeClr val="tx1"/>
                </a:solidFill>
              </a:rPr>
              <a:t>Facility/BCP team</a:t>
            </a:r>
            <a:endParaRPr lang="en-US" sz="1467" dirty="0">
              <a:solidFill>
                <a:schemeClr val="tx1"/>
              </a:solidFill>
            </a:endParaRPr>
          </a:p>
        </p:txBody>
      </p:sp>
      <p:sp>
        <p:nvSpPr>
          <p:cNvPr id="24" name="Rectangle 23"/>
          <p:cNvSpPr/>
          <p:nvPr/>
        </p:nvSpPr>
        <p:spPr>
          <a:xfrm>
            <a:off x="2264612" y="2420887"/>
            <a:ext cx="1828800" cy="533486"/>
          </a:xfrm>
          <a:prstGeom prst="rect">
            <a:avLst/>
          </a:prstGeom>
          <a:solidFill>
            <a:schemeClr val="tx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chemeClr val="bg1"/>
                </a:solidFill>
              </a:rPr>
              <a:t>Vendor Master Data </a:t>
            </a:r>
            <a:endParaRPr lang="en-US" sz="1200" b="1" dirty="0">
              <a:solidFill>
                <a:schemeClr val="bg1"/>
              </a:solidFill>
            </a:endParaRPr>
          </a:p>
          <a:p>
            <a:pPr algn="ctr" defTabSz="914354"/>
            <a:r>
              <a:rPr lang="en-US" sz="1200" b="1" dirty="0" smtClean="0">
                <a:solidFill>
                  <a:schemeClr val="bg1"/>
                </a:solidFill>
              </a:rPr>
              <a:t>NAT &amp; LTL</a:t>
            </a:r>
          </a:p>
        </p:txBody>
      </p:sp>
      <p:cxnSp>
        <p:nvCxnSpPr>
          <p:cNvPr id="31" name="Elbow Connector 30"/>
          <p:cNvCxnSpPr>
            <a:stCxn id="14" idx="3"/>
            <a:endCxn id="16" idx="1"/>
          </p:cNvCxnSpPr>
          <p:nvPr/>
        </p:nvCxnSpPr>
        <p:spPr>
          <a:xfrm flipV="1">
            <a:off x="6998819" y="1158168"/>
            <a:ext cx="3150529" cy="2654"/>
          </a:xfrm>
          <a:prstGeom prst="bentConnector3">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64612" y="3114464"/>
            <a:ext cx="1828800" cy="5334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rgbClr val="000000"/>
                </a:solidFill>
              </a:rPr>
              <a:t>7 FTE</a:t>
            </a:r>
          </a:p>
        </p:txBody>
      </p:sp>
      <p:sp>
        <p:nvSpPr>
          <p:cNvPr id="48" name="Rectangle 47"/>
          <p:cNvSpPr/>
          <p:nvPr/>
        </p:nvSpPr>
        <p:spPr>
          <a:xfrm>
            <a:off x="4208985" y="3124367"/>
            <a:ext cx="1828800" cy="5334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rgbClr val="000000"/>
                </a:solidFill>
              </a:rPr>
              <a:t>7 FTE</a:t>
            </a:r>
          </a:p>
        </p:txBody>
      </p:sp>
      <p:sp>
        <p:nvSpPr>
          <p:cNvPr id="49" name="Rectangle 48"/>
          <p:cNvSpPr/>
          <p:nvPr/>
        </p:nvSpPr>
        <p:spPr>
          <a:xfrm>
            <a:off x="6170722" y="2427444"/>
            <a:ext cx="1828800" cy="533486"/>
          </a:xfrm>
          <a:prstGeom prst="rect">
            <a:avLst/>
          </a:prstGeom>
          <a:solidFill>
            <a:schemeClr val="tx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chemeClr val="bg1"/>
                </a:solidFill>
              </a:rPr>
              <a:t>Invoice Processing</a:t>
            </a:r>
          </a:p>
          <a:p>
            <a:pPr algn="ctr" defTabSz="914354"/>
            <a:r>
              <a:rPr lang="en-US" sz="1200" b="1" dirty="0" smtClean="0">
                <a:solidFill>
                  <a:schemeClr val="bg1"/>
                </a:solidFill>
              </a:rPr>
              <a:t>LTL </a:t>
            </a:r>
          </a:p>
        </p:txBody>
      </p:sp>
      <p:sp>
        <p:nvSpPr>
          <p:cNvPr id="55" name="Rectangle 54"/>
          <p:cNvSpPr/>
          <p:nvPr/>
        </p:nvSpPr>
        <p:spPr>
          <a:xfrm>
            <a:off x="6170722" y="3114464"/>
            <a:ext cx="1828800" cy="5334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rgbClr val="000000"/>
                </a:solidFill>
              </a:rPr>
              <a:t>15 FTE</a:t>
            </a:r>
          </a:p>
        </p:txBody>
      </p:sp>
      <p:sp>
        <p:nvSpPr>
          <p:cNvPr id="56" name="Rectangle 55"/>
          <p:cNvSpPr/>
          <p:nvPr/>
        </p:nvSpPr>
        <p:spPr>
          <a:xfrm>
            <a:off x="8083815" y="3114464"/>
            <a:ext cx="1828800" cy="5334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rgbClr val="000000"/>
                </a:solidFill>
              </a:rPr>
              <a:t>3 FTE</a:t>
            </a:r>
          </a:p>
        </p:txBody>
      </p:sp>
      <p:sp>
        <p:nvSpPr>
          <p:cNvPr id="57" name="Rectangle 56"/>
          <p:cNvSpPr/>
          <p:nvPr/>
        </p:nvSpPr>
        <p:spPr>
          <a:xfrm>
            <a:off x="8083815" y="2416730"/>
            <a:ext cx="1828800" cy="533486"/>
          </a:xfrm>
          <a:prstGeom prst="rect">
            <a:avLst/>
          </a:prstGeom>
          <a:solidFill>
            <a:schemeClr val="tx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a:solidFill>
                  <a:schemeClr val="bg1"/>
                </a:solidFill>
              </a:rPr>
              <a:t>Customer Service &amp; Reconciliation </a:t>
            </a:r>
          </a:p>
          <a:p>
            <a:pPr algn="ctr" defTabSz="914354"/>
            <a:r>
              <a:rPr lang="en-US" sz="1200" b="1" dirty="0">
                <a:solidFill>
                  <a:schemeClr val="bg1"/>
                </a:solidFill>
              </a:rPr>
              <a:t>NAT &amp; LTL</a:t>
            </a:r>
          </a:p>
        </p:txBody>
      </p:sp>
      <p:sp>
        <p:nvSpPr>
          <p:cNvPr id="58" name="Rectangle 57"/>
          <p:cNvSpPr/>
          <p:nvPr/>
        </p:nvSpPr>
        <p:spPr>
          <a:xfrm>
            <a:off x="7999522" y="5509318"/>
            <a:ext cx="3974277" cy="79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0988" indent="-171450">
              <a:lnSpc>
                <a:spcPct val="150000"/>
              </a:lnSpc>
              <a:buClr>
                <a:schemeClr val="accent3"/>
              </a:buClr>
              <a:buFont typeface="Wingdings" panose="05000000000000000000" pitchFamily="2" charset="2"/>
              <a:buChar char="§"/>
            </a:pPr>
            <a:r>
              <a:rPr lang="de-DE" sz="1200" dirty="0">
                <a:solidFill>
                  <a:schemeClr val="tx1"/>
                </a:solidFill>
              </a:rPr>
              <a:t>06.30AM-03.30PM EST (04:00PM-01:00AM IST)</a:t>
            </a:r>
          </a:p>
          <a:p>
            <a:pPr marL="280988" indent="-171450">
              <a:lnSpc>
                <a:spcPct val="150000"/>
              </a:lnSpc>
              <a:buClr>
                <a:schemeClr val="accent3"/>
              </a:buClr>
              <a:buFont typeface="Wingdings" panose="05000000000000000000" pitchFamily="2" charset="2"/>
              <a:buChar char="§"/>
            </a:pPr>
            <a:r>
              <a:rPr lang="de-DE" sz="1200" dirty="0">
                <a:solidFill>
                  <a:schemeClr val="tx1"/>
                </a:solidFill>
              </a:rPr>
              <a:t>09.00AM-06.00PM EST (06.30PM-03.30AM IST</a:t>
            </a:r>
            <a:r>
              <a:rPr lang="de-DE" sz="1200" dirty="0" smtClean="0">
                <a:solidFill>
                  <a:schemeClr val="tx1"/>
                </a:solidFill>
              </a:rPr>
              <a:t>)</a:t>
            </a:r>
            <a:endParaRPr lang="de-DE" sz="1200" dirty="0">
              <a:solidFill>
                <a:schemeClr val="tx1"/>
              </a:solidFill>
            </a:endParaRPr>
          </a:p>
        </p:txBody>
      </p:sp>
      <p:sp>
        <p:nvSpPr>
          <p:cNvPr id="59" name="TextBox 58"/>
          <p:cNvSpPr txBox="1"/>
          <p:nvPr/>
        </p:nvSpPr>
        <p:spPr>
          <a:xfrm>
            <a:off x="7999522" y="5259295"/>
            <a:ext cx="1694823" cy="184666"/>
          </a:xfrm>
          <a:prstGeom prst="rect">
            <a:avLst/>
          </a:prstGeom>
          <a:noFill/>
        </p:spPr>
        <p:txBody>
          <a:bodyPr wrap="none" lIns="0" tIns="0" rIns="0" bIns="0" rtlCol="0">
            <a:spAutoFit/>
          </a:bodyPr>
          <a:lstStyle/>
          <a:p>
            <a:r>
              <a:rPr lang="en-US" sz="1200" b="1" dirty="0" smtClean="0"/>
              <a:t>Shift Timing Proposed:</a:t>
            </a:r>
          </a:p>
        </p:txBody>
      </p:sp>
      <p:sp>
        <p:nvSpPr>
          <p:cNvPr id="66" name="Rectangle 65"/>
          <p:cNvSpPr/>
          <p:nvPr/>
        </p:nvSpPr>
        <p:spPr>
          <a:xfrm>
            <a:off x="257448" y="2426636"/>
            <a:ext cx="1828800" cy="533486"/>
          </a:xfrm>
          <a:prstGeom prst="rect">
            <a:avLst/>
          </a:prstGeom>
          <a:solidFill>
            <a:schemeClr val="bg1">
              <a:lumMod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chemeClr val="bg1"/>
                </a:solidFill>
              </a:rPr>
              <a:t>Fixed Assets</a:t>
            </a:r>
          </a:p>
        </p:txBody>
      </p:sp>
      <p:sp>
        <p:nvSpPr>
          <p:cNvPr id="67" name="Rectangle 66"/>
          <p:cNvSpPr/>
          <p:nvPr/>
        </p:nvSpPr>
        <p:spPr>
          <a:xfrm>
            <a:off x="257448" y="3120213"/>
            <a:ext cx="1828800" cy="5334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54"/>
            <a:r>
              <a:rPr lang="en-US" sz="1200" b="1" dirty="0" smtClean="0">
                <a:solidFill>
                  <a:srgbClr val="000000"/>
                </a:solidFill>
              </a:rPr>
              <a:t>5 FTE</a:t>
            </a:r>
          </a:p>
        </p:txBody>
      </p:sp>
      <p:cxnSp>
        <p:nvCxnSpPr>
          <p:cNvPr id="69" name="Straight Connector 68"/>
          <p:cNvCxnSpPr/>
          <p:nvPr/>
        </p:nvCxnSpPr>
        <p:spPr>
          <a:xfrm flipV="1">
            <a:off x="1171848" y="2218001"/>
            <a:ext cx="7830943" cy="1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6" idx="0"/>
          </p:cNvCxnSpPr>
          <p:nvPr/>
        </p:nvCxnSpPr>
        <p:spPr>
          <a:xfrm>
            <a:off x="1171848" y="2247092"/>
            <a:ext cx="0" cy="17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57" idx="0"/>
          </p:cNvCxnSpPr>
          <p:nvPr/>
        </p:nvCxnSpPr>
        <p:spPr>
          <a:xfrm>
            <a:off x="8998215" y="2219647"/>
            <a:ext cx="0" cy="1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 idx="2"/>
          </p:cNvCxnSpPr>
          <p:nvPr/>
        </p:nvCxnSpPr>
        <p:spPr>
          <a:xfrm>
            <a:off x="5654761" y="2082999"/>
            <a:ext cx="1" cy="135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230368" y="2232791"/>
            <a:ext cx="0" cy="1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104563" y="2247092"/>
            <a:ext cx="0" cy="1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9455415" y="2676847"/>
            <a:ext cx="0" cy="1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3255653" y="2232791"/>
            <a:ext cx="0" cy="1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10029373" y="869546"/>
            <a:ext cx="2013626" cy="36476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347434" y="4694642"/>
            <a:ext cx="1438578" cy="184666"/>
          </a:xfrm>
          <a:prstGeom prst="rect">
            <a:avLst/>
          </a:prstGeom>
          <a:solidFill>
            <a:schemeClr val="bg1"/>
          </a:solidFill>
        </p:spPr>
        <p:txBody>
          <a:bodyPr wrap="square" lIns="0" tIns="0" rIns="0" bIns="0" rtlCol="0">
            <a:spAutoFit/>
          </a:bodyPr>
          <a:lstStyle/>
          <a:p>
            <a:pPr algn="ctr"/>
            <a:r>
              <a:rPr lang="en-US" sz="1200" b="1" dirty="0" smtClean="0"/>
              <a:t>Support Function</a:t>
            </a:r>
          </a:p>
        </p:txBody>
      </p:sp>
    </p:spTree>
    <p:extLst>
      <p:ext uri="{BB962C8B-B14F-4D97-AF65-F5344CB8AC3E}">
        <p14:creationId xmlns:p14="http://schemas.microsoft.com/office/powerpoint/2010/main" val="414310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3E5C29D1DBC2428704B760293B1EDF" ma:contentTypeVersion="1" ma:contentTypeDescription="Create a new document." ma:contentTypeScope="" ma:versionID="b1ed5c43868f848ec4da02cef256ba6a">
  <xsd:schema xmlns:xsd="http://www.w3.org/2001/XMLSchema" xmlns:xs="http://www.w3.org/2001/XMLSchema" xmlns:p="http://schemas.microsoft.com/office/2006/metadata/properties" targetNamespace="http://schemas.microsoft.com/office/2006/metadata/properties" ma:root="true" ma:fieldsID="26e4863383729cb444416dcdc8f5e0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522DC-CC14-4115-B250-A85AD24FD9B1}">
  <ds:schemaRefs>
    <ds:schemaRef ds:uri="http://schemas.microsoft.com/office/2006/metadata/properties"/>
    <ds:schemaRef ds:uri="http://purl.org/dc/dcmitype/"/>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documentManagement/types"/>
  </ds:schemaRefs>
</ds:datastoreItem>
</file>

<file path=customXml/itemProps2.xml><?xml version="1.0" encoding="utf-8"?>
<ds:datastoreItem xmlns:ds="http://schemas.openxmlformats.org/officeDocument/2006/customXml" ds:itemID="{C4EFD484-88EB-4323-BA98-7EAFE4E65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F09CB2C-C99E-44B2-A6A5-89AE4B0E5F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15006</TotalTime>
  <Words>3367</Words>
  <Application>Microsoft Office PowerPoint</Application>
  <PresentationFormat>Widescreen</PresentationFormat>
  <Paragraphs>576</Paragraphs>
  <Slides>25</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宋体</vt:lpstr>
      <vt:lpstr>Arial</vt:lpstr>
      <vt:lpstr>Arial (Body)</vt:lpstr>
      <vt:lpstr>Calibri</vt:lpstr>
      <vt:lpstr>Century Gothic</vt:lpstr>
      <vt:lpstr>Courier New</vt:lpstr>
      <vt:lpstr>新細明體</vt:lpstr>
      <vt:lpstr>黑体</vt:lpstr>
      <vt:lpstr>Times New Roman</vt:lpstr>
      <vt:lpstr>Wingdings</vt:lpstr>
      <vt:lpstr>Wingdings 2</vt:lpstr>
      <vt:lpstr>Office Theme</vt:lpstr>
      <vt:lpstr>Accounts Payable Proposal</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Digital Tools</vt:lpstr>
      <vt:lpstr>PowerPoint Presentation</vt:lpstr>
      <vt:lpstr>PowerPoint Presentation</vt:lpstr>
      <vt:lpstr>Transition Approach</vt:lpstr>
      <vt:lpstr>PowerPoint Presentation</vt:lpstr>
      <vt:lpstr>PowerPoint Presentation</vt:lpstr>
      <vt:lpstr>PowerPoint Presentation</vt:lpstr>
      <vt:lpstr>PowerPoint Presentation</vt:lpstr>
      <vt:lpstr>PowerPoint Presentation</vt:lpstr>
      <vt:lpstr>Case studies</vt:lpstr>
      <vt:lpstr>PowerPoint Presentation</vt:lpstr>
      <vt:lpstr>PowerPoint Presentation</vt:lpstr>
      <vt:lpstr>Annexure</vt:lpstr>
      <vt:lpstr>PowerPoint Presentation</vt:lpstr>
      <vt:lpstr>PowerPoint Presentation</vt:lpstr>
      <vt:lpstr>Closing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Abhay Singh Mehta</cp:lastModifiedBy>
  <cp:revision>523</cp:revision>
  <dcterms:created xsi:type="dcterms:W3CDTF">2018-04-05T14:10:17Z</dcterms:created>
  <dcterms:modified xsi:type="dcterms:W3CDTF">2021-11-02T16:28:56Z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0x010100873E5C29D1DBC2428704B760293B1EDF</vt:lpwstr>
  </property>
</Properties>
</file>