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89" r:id="rId5"/>
  </p:sldMasterIdLst>
  <p:notesMasterIdLst>
    <p:notesMasterId r:id="rId25"/>
  </p:notesMasterIdLst>
  <p:handoutMasterIdLst>
    <p:handoutMasterId r:id="rId26"/>
  </p:handoutMasterIdLst>
  <p:sldIdLst>
    <p:sldId id="327" r:id="rId6"/>
    <p:sldId id="1180" r:id="rId7"/>
    <p:sldId id="1181" r:id="rId8"/>
    <p:sldId id="1151" r:id="rId9"/>
    <p:sldId id="1179" r:id="rId10"/>
    <p:sldId id="567" r:id="rId11"/>
    <p:sldId id="1177" r:id="rId12"/>
    <p:sldId id="1165" r:id="rId13"/>
    <p:sldId id="1166" r:id="rId14"/>
    <p:sldId id="1167" r:id="rId15"/>
    <p:sldId id="1169" r:id="rId16"/>
    <p:sldId id="1163" r:id="rId17"/>
    <p:sldId id="1172" r:id="rId18"/>
    <p:sldId id="1173" r:id="rId19"/>
    <p:sldId id="1175" r:id="rId20"/>
    <p:sldId id="1176" r:id="rId21"/>
    <p:sldId id="1178" r:id="rId22"/>
    <p:sldId id="1171" r:id="rId23"/>
    <p:sldId id="1164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gan Mohan" initials="JM" lastIdx="1" clrIdx="0">
    <p:extLst>
      <p:ext uri="{19B8F6BF-5375-455C-9EA6-DF929625EA0E}">
        <p15:presenceInfo xmlns:p15="http://schemas.microsoft.com/office/powerpoint/2012/main" userId="S-1-5-21-3936953803-2831090258-1269385966-13303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2D050"/>
    <a:srgbClr val="DCF4FC"/>
    <a:srgbClr val="E2E3E3"/>
    <a:srgbClr val="ECF7FB"/>
    <a:srgbClr val="008ED0"/>
    <a:srgbClr val="6EBFE4"/>
    <a:srgbClr val="C6C6C6"/>
    <a:srgbClr val="F2F2F2"/>
    <a:srgbClr val="F1F1F1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3431" autoAdjust="0"/>
  </p:normalViewPr>
  <p:slideViewPr>
    <p:cSldViewPr snapToGrid="0">
      <p:cViewPr varScale="1">
        <p:scale>
          <a:sx n="70" d="100"/>
          <a:sy n="70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2832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14DB18-EFC7-4199-B9B6-00A7CEC167EE}" type="datetimeFigureOut">
              <a:rPr lang="en-US" smtClean="0"/>
              <a:t>9/29/2021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76C568-E4BE-4F2D-A29C-ADAB8DC490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2144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414AD6-13A3-4A23-A12F-1641294C97CE}" type="datetimeFigureOut">
              <a:rPr lang="en-US" smtClean="0"/>
              <a:t>9/29/2021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0E2645-FC80-4E51-B9B0-D24512FFE6E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0102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24B6B-6E09-394B-A6FE-4FF57B90A51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521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2 systems</a:t>
            </a:r>
            <a:r>
              <a:rPr lang="en-US" baseline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24B6B-6E09-394B-A6FE-4FF57B90A515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91701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jpe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gif"/><Relationship Id="rId4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Center 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8503920" cy="6858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0494"/>
          <a:stretch/>
        </p:blipFill>
        <p:spPr>
          <a:xfrm>
            <a:off x="3723503" y="0"/>
            <a:ext cx="8474906" cy="686469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6307" y="5479436"/>
            <a:ext cx="1108420" cy="71354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651165"/>
            <a:ext cx="9144000" cy="3149888"/>
          </a:xfrm>
        </p:spPr>
        <p:txBody>
          <a:bodyPr anchor="b">
            <a:normAutofit/>
          </a:bodyPr>
          <a:lstStyle>
            <a:lvl1pPr algn="ctr">
              <a:defRPr sz="450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243454" y="4632326"/>
            <a:ext cx="3594126" cy="351566"/>
          </a:xfrm>
        </p:spPr>
        <p:txBody>
          <a:bodyPr>
            <a:normAutofit/>
          </a:bodyPr>
          <a:lstStyle>
            <a:lvl1pPr marL="0" indent="0" algn="l">
              <a:buNone/>
              <a:defRPr sz="17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Date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8243888" y="5147277"/>
            <a:ext cx="3594100" cy="1195858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3"/>
              </a:buClr>
              <a:buFont typeface="Arial"/>
              <a:buNone/>
              <a:defRPr lang="en-US" sz="17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3"/>
              </a:buClr>
              <a:buFont typeface="Arial"/>
              <a:buNone/>
              <a:defRPr lang="en-US" sz="17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3"/>
              </a:buClr>
              <a:buFont typeface="Arial"/>
              <a:buNone/>
              <a:defRPr lang="en-US" sz="17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3"/>
              </a:buClr>
              <a:buFont typeface="Arial"/>
              <a:buNone/>
              <a:defRPr lang="en-US" sz="17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 dirty="0"/>
              <a:t>Name of Presenter</a:t>
            </a:r>
          </a:p>
        </p:txBody>
      </p:sp>
      <p:sp>
        <p:nvSpPr>
          <p:cNvPr id="23" name="Rectangle 22"/>
          <p:cNvSpPr/>
          <p:nvPr userDrawn="1"/>
        </p:nvSpPr>
        <p:spPr>
          <a:xfrm>
            <a:off x="8243454" y="6343135"/>
            <a:ext cx="1306448" cy="215444"/>
          </a:xfrm>
          <a:prstGeom prst="rect">
            <a:avLst/>
          </a:prstGeom>
        </p:spPr>
        <p:txBody>
          <a:bodyPr wrap="none" lIns="0" rIns="0">
            <a:spAutoFit/>
          </a:bodyPr>
          <a:lstStyle/>
          <a:p>
            <a:r>
              <a:rPr lang="en-US" sz="800" dirty="0">
                <a:solidFill>
                  <a:srgbClr val="FFFFFF"/>
                </a:solidFill>
                <a:latin typeface="Century Gothic" pitchFamily="34" charset="0"/>
              </a:rPr>
              <a:t>© ExlService Holdings, Inc. </a:t>
            </a:r>
            <a:endParaRPr lang="en-US" sz="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2477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 S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3"/>
          <p:cNvSpPr/>
          <p:nvPr userDrawn="1"/>
        </p:nvSpPr>
        <p:spPr>
          <a:xfrm>
            <a:off x="0" y="0"/>
            <a:ext cx="10843708" cy="763793"/>
          </a:xfrm>
          <a:custGeom>
            <a:avLst/>
            <a:gdLst>
              <a:gd name="connsiteX0" fmla="*/ 0 w 10843708"/>
              <a:gd name="connsiteY0" fmla="*/ 0 h 763793"/>
              <a:gd name="connsiteX1" fmla="*/ 10843708 w 10843708"/>
              <a:gd name="connsiteY1" fmla="*/ 0 h 763793"/>
              <a:gd name="connsiteX2" fmla="*/ 10843708 w 10843708"/>
              <a:gd name="connsiteY2" fmla="*/ 763793 h 763793"/>
              <a:gd name="connsiteX3" fmla="*/ 0 w 10843708"/>
              <a:gd name="connsiteY3" fmla="*/ 763793 h 763793"/>
              <a:gd name="connsiteX4" fmla="*/ 0 w 10843708"/>
              <a:gd name="connsiteY4" fmla="*/ 0 h 763793"/>
              <a:gd name="connsiteX0" fmla="*/ 0 w 10843708"/>
              <a:gd name="connsiteY0" fmla="*/ 0 h 763793"/>
              <a:gd name="connsiteX1" fmla="*/ 10843708 w 10843708"/>
              <a:gd name="connsiteY1" fmla="*/ 0 h 763793"/>
              <a:gd name="connsiteX2" fmla="*/ 10338099 w 10843708"/>
              <a:gd name="connsiteY2" fmla="*/ 763793 h 763793"/>
              <a:gd name="connsiteX3" fmla="*/ 0 w 10843708"/>
              <a:gd name="connsiteY3" fmla="*/ 763793 h 763793"/>
              <a:gd name="connsiteX4" fmla="*/ 0 w 10843708"/>
              <a:gd name="connsiteY4" fmla="*/ 0 h 763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843708" h="763793">
                <a:moveTo>
                  <a:pt x="0" y="0"/>
                </a:moveTo>
                <a:lnTo>
                  <a:pt x="10843708" y="0"/>
                </a:lnTo>
                <a:lnTo>
                  <a:pt x="10338099" y="763793"/>
                </a:lnTo>
                <a:lnTo>
                  <a:pt x="0" y="76379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22944" y="86060"/>
            <a:ext cx="914636" cy="58879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3177" y="924762"/>
            <a:ext cx="4997591" cy="725056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83177" y="1759527"/>
            <a:ext cx="5478780" cy="4417436"/>
          </a:xfrm>
        </p:spPr>
        <p:txBody>
          <a:bodyPr>
            <a:noAutofit/>
          </a:bodyPr>
          <a:lstStyle>
            <a:lvl1pPr marL="0" indent="0">
              <a:spcBef>
                <a:spcPts val="1600"/>
              </a:spcBef>
              <a:spcAft>
                <a:spcPts val="600"/>
              </a:spcAft>
              <a:buNone/>
              <a:defRPr lang="en-US" sz="2000" b="0" kern="120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115888" indent="-115888">
              <a:lnSpc>
                <a:spcPct val="110000"/>
              </a:lnSpc>
              <a:buClr>
                <a:schemeClr val="accent3"/>
              </a:buClr>
              <a:buFont typeface="Arial" pitchFamily="34" charset="0"/>
              <a:buChar char="•"/>
              <a:tabLst/>
              <a:defRPr sz="1100"/>
            </a:lvl2pPr>
            <a:lvl3pPr marL="346075" indent="-112713">
              <a:lnSpc>
                <a:spcPct val="110000"/>
              </a:lnSpc>
              <a:buFont typeface="Arial" pitchFamily="34" charset="0"/>
              <a:buChar char="-"/>
              <a:tabLst/>
              <a:defRPr sz="900"/>
            </a:lvl3pPr>
            <a:lvl4pPr marL="511175" indent="-111125">
              <a:lnSpc>
                <a:spcPct val="110000"/>
              </a:lnSpc>
              <a:tabLst/>
              <a:defRPr sz="900"/>
            </a:lvl4pPr>
            <a:lvl5pPr marL="684213" indent="-107950">
              <a:lnSpc>
                <a:spcPct val="110000"/>
              </a:lnSpc>
              <a:tabLst/>
              <a:defRPr sz="9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3C8DA527-38D8-DD43-ABC7-5A5D9AB83A6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03704" y="95563"/>
            <a:ext cx="7171781" cy="585920"/>
          </a:xfrm>
        </p:spPr>
        <p:txBody>
          <a:bodyPr anchor="ctr">
            <a:normAutofit/>
          </a:bodyPr>
          <a:lstStyle>
            <a:lvl1pPr marL="0" indent="0">
              <a:buNone/>
              <a:defRPr sz="2300" b="1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Page Heading</a:t>
            </a:r>
          </a:p>
        </p:txBody>
      </p:sp>
      <p:grpSp>
        <p:nvGrpSpPr>
          <p:cNvPr id="17" name="Group 16"/>
          <p:cNvGrpSpPr/>
          <p:nvPr userDrawn="1"/>
        </p:nvGrpSpPr>
        <p:grpSpPr>
          <a:xfrm>
            <a:off x="6260951" y="6558701"/>
            <a:ext cx="5931049" cy="299299"/>
            <a:chOff x="6260951" y="6558701"/>
            <a:chExt cx="5931049" cy="299299"/>
          </a:xfrm>
        </p:grpSpPr>
        <p:sp>
          <p:nvSpPr>
            <p:cNvPr id="18" name="Rectangle 15"/>
            <p:cNvSpPr/>
            <p:nvPr userDrawn="1"/>
          </p:nvSpPr>
          <p:spPr>
            <a:xfrm>
              <a:off x="6260951" y="6558701"/>
              <a:ext cx="5931049" cy="299299"/>
            </a:xfrm>
            <a:custGeom>
              <a:avLst/>
              <a:gdLst>
                <a:gd name="connsiteX0" fmla="*/ 0 w 5931049"/>
                <a:gd name="connsiteY0" fmla="*/ 0 h 299299"/>
                <a:gd name="connsiteX1" fmla="*/ 5931049 w 5931049"/>
                <a:gd name="connsiteY1" fmla="*/ 0 h 299299"/>
                <a:gd name="connsiteX2" fmla="*/ 5931049 w 5931049"/>
                <a:gd name="connsiteY2" fmla="*/ 299299 h 299299"/>
                <a:gd name="connsiteX3" fmla="*/ 0 w 5931049"/>
                <a:gd name="connsiteY3" fmla="*/ 299299 h 299299"/>
                <a:gd name="connsiteX4" fmla="*/ 0 w 5931049"/>
                <a:gd name="connsiteY4" fmla="*/ 0 h 299299"/>
                <a:gd name="connsiteX0" fmla="*/ 209228 w 5931049"/>
                <a:gd name="connsiteY0" fmla="*/ 0 h 299299"/>
                <a:gd name="connsiteX1" fmla="*/ 5931049 w 5931049"/>
                <a:gd name="connsiteY1" fmla="*/ 0 h 299299"/>
                <a:gd name="connsiteX2" fmla="*/ 5931049 w 5931049"/>
                <a:gd name="connsiteY2" fmla="*/ 299299 h 299299"/>
                <a:gd name="connsiteX3" fmla="*/ 0 w 5931049"/>
                <a:gd name="connsiteY3" fmla="*/ 299299 h 299299"/>
                <a:gd name="connsiteX4" fmla="*/ 209228 w 5931049"/>
                <a:gd name="connsiteY4" fmla="*/ 0 h 299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31049" h="299299">
                  <a:moveTo>
                    <a:pt x="209228" y="0"/>
                  </a:moveTo>
                  <a:lnTo>
                    <a:pt x="5931049" y="0"/>
                  </a:lnTo>
                  <a:lnTo>
                    <a:pt x="5931049" y="299299"/>
                  </a:lnTo>
                  <a:lnTo>
                    <a:pt x="0" y="299299"/>
                  </a:lnTo>
                  <a:lnTo>
                    <a:pt x="209228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FFFF"/>
                </a:solidFill>
              </a:endParaRPr>
            </a:p>
          </p:txBody>
        </p:sp>
        <p:grpSp>
          <p:nvGrpSpPr>
            <p:cNvPr id="21" name="Group 20"/>
            <p:cNvGrpSpPr/>
            <p:nvPr userDrawn="1"/>
          </p:nvGrpSpPr>
          <p:grpSpPr>
            <a:xfrm>
              <a:off x="8799513" y="6615920"/>
              <a:ext cx="2703555" cy="162839"/>
              <a:chOff x="8799513" y="6615920"/>
              <a:chExt cx="2703555" cy="162839"/>
            </a:xfrm>
          </p:grpSpPr>
          <p:cxnSp>
            <p:nvCxnSpPr>
              <p:cNvPr id="23" name="Straight Connector 22"/>
              <p:cNvCxnSpPr/>
              <p:nvPr userDrawn="1"/>
            </p:nvCxnSpPr>
            <p:spPr>
              <a:xfrm flipH="1">
                <a:off x="8799513" y="6615920"/>
                <a:ext cx="106492" cy="16283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 userDrawn="1"/>
            </p:nvCxnSpPr>
            <p:spPr>
              <a:xfrm flipH="1">
                <a:off x="11396576" y="6615920"/>
                <a:ext cx="106492" cy="16283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TextBox 24"/>
          <p:cNvSpPr txBox="1"/>
          <p:nvPr userDrawn="1"/>
        </p:nvSpPr>
        <p:spPr>
          <a:xfrm>
            <a:off x="6483177" y="6648872"/>
            <a:ext cx="2079575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fld id="{79C7C16D-3FCE-4FD9-B5D5-8D283AC2A2D0}" type="datetime4">
              <a:rPr lang="en-US" sz="900">
                <a:solidFill>
                  <a:srgbClr val="FFFFFF"/>
                </a:solidFill>
              </a:rPr>
              <a:pPr algn="r"/>
              <a:t>September 29, 2021</a:t>
            </a:fld>
            <a:endParaRPr lang="en-US" sz="900" dirty="0">
              <a:solidFill>
                <a:srgbClr val="FFFFFF"/>
              </a:solidFill>
            </a:endParaRPr>
          </a:p>
        </p:txBody>
      </p:sp>
      <p:sp>
        <p:nvSpPr>
          <p:cNvPr id="26" name="TextBox 25"/>
          <p:cNvSpPr txBox="1"/>
          <p:nvPr userDrawn="1"/>
        </p:nvSpPr>
        <p:spPr>
          <a:xfrm>
            <a:off x="11503068" y="6648872"/>
            <a:ext cx="334512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fld id="{13DD8D3D-9F5D-40B5-8723-5F4A9233747C}" type="slidenum">
              <a:rPr lang="en-US" sz="900">
                <a:solidFill>
                  <a:srgbClr val="FFFFFF"/>
                </a:solidFill>
              </a:rPr>
              <a:pPr algn="r"/>
              <a:t>‹#›</a:t>
            </a:fld>
            <a:endParaRPr lang="en-US" sz="900" dirty="0">
              <a:solidFill>
                <a:srgbClr val="FFFFFF"/>
              </a:solidFill>
            </a:endParaRPr>
          </a:p>
        </p:txBody>
      </p:sp>
      <p:sp>
        <p:nvSpPr>
          <p:cNvPr id="27" name="TextBox 26"/>
          <p:cNvSpPr txBox="1"/>
          <p:nvPr userDrawn="1"/>
        </p:nvSpPr>
        <p:spPr>
          <a:xfrm>
            <a:off x="9128072" y="6648872"/>
            <a:ext cx="2079575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>
                <a:solidFill>
                  <a:srgbClr val="FFFFFF"/>
                </a:solidFill>
              </a:rPr>
              <a:t>© 2018 EXLSERVICE HOLDINGS, INC</a:t>
            </a:r>
          </a:p>
        </p:txBody>
      </p:sp>
      <p:sp>
        <p:nvSpPr>
          <p:cNvPr id="7" name="Freeform 6"/>
          <p:cNvSpPr/>
          <p:nvPr userDrawn="1"/>
        </p:nvSpPr>
        <p:spPr>
          <a:xfrm>
            <a:off x="774551" y="763793"/>
            <a:ext cx="5486400" cy="6107185"/>
          </a:xfrm>
          <a:custGeom>
            <a:avLst/>
            <a:gdLst>
              <a:gd name="connsiteX0" fmla="*/ 5461233 w 5461233"/>
              <a:gd name="connsiteY0" fmla="*/ 0 h 6107185"/>
              <a:gd name="connsiteX1" fmla="*/ 0 w 5461233"/>
              <a:gd name="connsiteY1" fmla="*/ 0 h 6107185"/>
              <a:gd name="connsiteX2" fmla="*/ 0 w 5461233"/>
              <a:gd name="connsiteY2" fmla="*/ 6107185 h 6107185"/>
              <a:gd name="connsiteX3" fmla="*/ 1434517 w 5461233"/>
              <a:gd name="connsiteY3" fmla="*/ 6107185 h 6107185"/>
              <a:gd name="connsiteX4" fmla="*/ 5461233 w 5461233"/>
              <a:gd name="connsiteY4" fmla="*/ 0 h 61071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61233" h="6107185">
                <a:moveTo>
                  <a:pt x="5461233" y="0"/>
                </a:moveTo>
                <a:lnTo>
                  <a:pt x="0" y="0"/>
                </a:lnTo>
                <a:lnTo>
                  <a:pt x="0" y="6107185"/>
                </a:lnTo>
                <a:lnTo>
                  <a:pt x="1434517" y="6107185"/>
                </a:lnTo>
                <a:lnTo>
                  <a:pt x="5461233" y="0"/>
                </a:lnTo>
                <a:close/>
              </a:path>
            </a:pathLst>
          </a:custGeom>
          <a:blipFill dpi="0"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3" name="Freeform 12"/>
          <p:cNvSpPr/>
          <p:nvPr userDrawn="1"/>
        </p:nvSpPr>
        <p:spPr>
          <a:xfrm>
            <a:off x="-1" y="763793"/>
            <a:ext cx="6260757" cy="6108192"/>
          </a:xfrm>
          <a:custGeom>
            <a:avLst/>
            <a:gdLst>
              <a:gd name="connsiteX0" fmla="*/ 6260757 w 6260757"/>
              <a:gd name="connsiteY0" fmla="*/ 0 h 6096000"/>
              <a:gd name="connsiteX1" fmla="*/ 0 w 6260757"/>
              <a:gd name="connsiteY1" fmla="*/ 0 h 6096000"/>
              <a:gd name="connsiteX2" fmla="*/ 0 w 6260757"/>
              <a:gd name="connsiteY2" fmla="*/ 6096000 h 6096000"/>
              <a:gd name="connsiteX3" fmla="*/ 2224216 w 6260757"/>
              <a:gd name="connsiteY3" fmla="*/ 6096000 h 6096000"/>
              <a:gd name="connsiteX4" fmla="*/ 6260757 w 6260757"/>
              <a:gd name="connsiteY4" fmla="*/ 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60757" h="6096000">
                <a:moveTo>
                  <a:pt x="6260757" y="0"/>
                </a:moveTo>
                <a:lnTo>
                  <a:pt x="0" y="0"/>
                </a:lnTo>
                <a:lnTo>
                  <a:pt x="0" y="6096000"/>
                </a:lnTo>
                <a:lnTo>
                  <a:pt x="2224216" y="6096000"/>
                </a:lnTo>
                <a:lnTo>
                  <a:pt x="6260757" y="0"/>
                </a:lnTo>
                <a:close/>
              </a:path>
            </a:pathLst>
          </a:custGeom>
          <a:blipFill dpi="0"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2754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cutive Case Study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 userDrawn="1"/>
        </p:nvGrpSpPr>
        <p:grpSpPr>
          <a:xfrm>
            <a:off x="722442" y="-1"/>
            <a:ext cx="11469557" cy="6858181"/>
            <a:chOff x="722442" y="-1"/>
            <a:chExt cx="11469557" cy="6858181"/>
          </a:xfrm>
        </p:grpSpPr>
        <p:sp>
          <p:nvSpPr>
            <p:cNvPr id="14" name="Triangle 13"/>
            <p:cNvSpPr/>
            <p:nvPr userDrawn="1"/>
          </p:nvSpPr>
          <p:spPr>
            <a:xfrm>
              <a:off x="2052498" y="4206240"/>
              <a:ext cx="3393205" cy="2651760"/>
            </a:xfrm>
            <a:prstGeom prst="triangle">
              <a:avLst/>
            </a:prstGeom>
            <a:solidFill>
              <a:srgbClr val="0D5D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FFFF"/>
                </a:solidFill>
              </a:endParaRPr>
            </a:p>
          </p:txBody>
        </p:sp>
        <p:sp>
          <p:nvSpPr>
            <p:cNvPr id="15" name="Chevron 14"/>
            <p:cNvSpPr/>
            <p:nvPr userDrawn="1"/>
          </p:nvSpPr>
          <p:spPr>
            <a:xfrm rot="10800000" flipH="1">
              <a:off x="722442" y="2879002"/>
              <a:ext cx="3951026" cy="3978997"/>
            </a:xfrm>
            <a:custGeom>
              <a:avLst/>
              <a:gdLst>
                <a:gd name="connsiteX0" fmla="*/ 0 w 3951026"/>
                <a:gd name="connsiteY0" fmla="*/ 0 h 6858000"/>
                <a:gd name="connsiteX1" fmla="*/ 1631774 w 3951026"/>
                <a:gd name="connsiteY1" fmla="*/ 0 h 6858000"/>
                <a:gd name="connsiteX2" fmla="*/ 3951026 w 3951026"/>
                <a:gd name="connsiteY2" fmla="*/ 3429000 h 6858000"/>
                <a:gd name="connsiteX3" fmla="*/ 1631774 w 3951026"/>
                <a:gd name="connsiteY3" fmla="*/ 6858000 h 6858000"/>
                <a:gd name="connsiteX4" fmla="*/ 0 w 3951026"/>
                <a:gd name="connsiteY4" fmla="*/ 6858000 h 6858000"/>
                <a:gd name="connsiteX5" fmla="*/ 2319252 w 3951026"/>
                <a:gd name="connsiteY5" fmla="*/ 3429000 h 6858000"/>
                <a:gd name="connsiteX6" fmla="*/ 0 w 3951026"/>
                <a:gd name="connsiteY6" fmla="*/ 0 h 6858000"/>
                <a:gd name="connsiteX0" fmla="*/ 0 w 3951026"/>
                <a:gd name="connsiteY0" fmla="*/ 0 h 6858000"/>
                <a:gd name="connsiteX1" fmla="*/ 1631774 w 3951026"/>
                <a:gd name="connsiteY1" fmla="*/ 0 h 6858000"/>
                <a:gd name="connsiteX2" fmla="*/ 3951026 w 3951026"/>
                <a:gd name="connsiteY2" fmla="*/ 3429000 h 6858000"/>
                <a:gd name="connsiteX3" fmla="*/ 3271878 w 3951026"/>
                <a:gd name="connsiteY3" fmla="*/ 3978997 h 6858000"/>
                <a:gd name="connsiteX4" fmla="*/ 1631774 w 3951026"/>
                <a:gd name="connsiteY4" fmla="*/ 6858000 h 6858000"/>
                <a:gd name="connsiteX5" fmla="*/ 0 w 3951026"/>
                <a:gd name="connsiteY5" fmla="*/ 6858000 h 6858000"/>
                <a:gd name="connsiteX6" fmla="*/ 2319252 w 3951026"/>
                <a:gd name="connsiteY6" fmla="*/ 3429000 h 6858000"/>
                <a:gd name="connsiteX7" fmla="*/ 0 w 3951026"/>
                <a:gd name="connsiteY7" fmla="*/ 0 h 6858000"/>
                <a:gd name="connsiteX0" fmla="*/ 0 w 3951026"/>
                <a:gd name="connsiteY0" fmla="*/ 0 h 6858000"/>
                <a:gd name="connsiteX1" fmla="*/ 1631774 w 3951026"/>
                <a:gd name="connsiteY1" fmla="*/ 0 h 6858000"/>
                <a:gd name="connsiteX2" fmla="*/ 3951026 w 3951026"/>
                <a:gd name="connsiteY2" fmla="*/ 3429000 h 6858000"/>
                <a:gd name="connsiteX3" fmla="*/ 3271878 w 3951026"/>
                <a:gd name="connsiteY3" fmla="*/ 3978997 h 6858000"/>
                <a:gd name="connsiteX4" fmla="*/ 3306665 w 3951026"/>
                <a:gd name="connsiteY4" fmla="*/ 3739081 h 6858000"/>
                <a:gd name="connsiteX5" fmla="*/ 0 w 3951026"/>
                <a:gd name="connsiteY5" fmla="*/ 6858000 h 6858000"/>
                <a:gd name="connsiteX6" fmla="*/ 2319252 w 3951026"/>
                <a:gd name="connsiteY6" fmla="*/ 3429000 h 6858000"/>
                <a:gd name="connsiteX7" fmla="*/ 0 w 3951026"/>
                <a:gd name="connsiteY7" fmla="*/ 0 h 6858000"/>
                <a:gd name="connsiteX0" fmla="*/ 0 w 3951026"/>
                <a:gd name="connsiteY0" fmla="*/ 0 h 3978997"/>
                <a:gd name="connsiteX1" fmla="*/ 1631774 w 3951026"/>
                <a:gd name="connsiteY1" fmla="*/ 0 h 3978997"/>
                <a:gd name="connsiteX2" fmla="*/ 3951026 w 3951026"/>
                <a:gd name="connsiteY2" fmla="*/ 3429000 h 3978997"/>
                <a:gd name="connsiteX3" fmla="*/ 3271878 w 3951026"/>
                <a:gd name="connsiteY3" fmla="*/ 3978997 h 3978997"/>
                <a:gd name="connsiteX4" fmla="*/ 3306665 w 3951026"/>
                <a:gd name="connsiteY4" fmla="*/ 3739081 h 3978997"/>
                <a:gd name="connsiteX5" fmla="*/ 2860895 w 3951026"/>
                <a:gd name="connsiteY5" fmla="*/ 3897517 h 3978997"/>
                <a:gd name="connsiteX6" fmla="*/ 2319252 w 3951026"/>
                <a:gd name="connsiteY6" fmla="*/ 3429000 h 3978997"/>
                <a:gd name="connsiteX7" fmla="*/ 0 w 3951026"/>
                <a:gd name="connsiteY7" fmla="*/ 0 h 3978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951026" h="3978997">
                  <a:moveTo>
                    <a:pt x="0" y="0"/>
                  </a:moveTo>
                  <a:lnTo>
                    <a:pt x="1631774" y="0"/>
                  </a:lnTo>
                  <a:lnTo>
                    <a:pt x="3951026" y="3429000"/>
                  </a:lnTo>
                  <a:cubicBezTo>
                    <a:pt x="3673340" y="3837160"/>
                    <a:pt x="3549564" y="3570837"/>
                    <a:pt x="3271878" y="3978997"/>
                  </a:cubicBezTo>
                  <a:lnTo>
                    <a:pt x="3306665" y="3739081"/>
                  </a:lnTo>
                  <a:lnTo>
                    <a:pt x="2860895" y="3897517"/>
                  </a:lnTo>
                  <a:lnTo>
                    <a:pt x="2319252" y="3429000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7" name="Freeform 16"/>
            <p:cNvSpPr/>
            <p:nvPr userDrawn="1"/>
          </p:nvSpPr>
          <p:spPr>
            <a:xfrm>
              <a:off x="775813" y="0"/>
              <a:ext cx="3146079" cy="3462950"/>
            </a:xfrm>
            <a:custGeom>
              <a:avLst/>
              <a:gdLst>
                <a:gd name="connsiteX0" fmla="*/ 2494229 w 3146079"/>
                <a:gd name="connsiteY0" fmla="*/ 3462950 h 3462950"/>
                <a:gd name="connsiteX1" fmla="*/ 2258839 w 3146079"/>
                <a:gd name="connsiteY1" fmla="*/ 3435790 h 3462950"/>
                <a:gd name="connsiteX2" fmla="*/ 0 w 3146079"/>
                <a:gd name="connsiteY2" fmla="*/ 0 h 3462950"/>
                <a:gd name="connsiteX3" fmla="*/ 1638677 w 3146079"/>
                <a:gd name="connsiteY3" fmla="*/ 0 h 3462950"/>
                <a:gd name="connsiteX4" fmla="*/ 3146079 w 3146079"/>
                <a:gd name="connsiteY4" fmla="*/ 2272420 h 3462950"/>
                <a:gd name="connsiteX5" fmla="*/ 2494229 w 3146079"/>
                <a:gd name="connsiteY5" fmla="*/ 3462950 h 346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46079" h="3462950">
                  <a:moveTo>
                    <a:pt x="2494229" y="3462950"/>
                  </a:moveTo>
                  <a:lnTo>
                    <a:pt x="2258839" y="3435790"/>
                  </a:lnTo>
                  <a:lnTo>
                    <a:pt x="0" y="0"/>
                  </a:lnTo>
                  <a:lnTo>
                    <a:pt x="1638677" y="0"/>
                  </a:lnTo>
                  <a:lnTo>
                    <a:pt x="3146079" y="2272420"/>
                  </a:lnTo>
                  <a:lnTo>
                    <a:pt x="2494229" y="3462950"/>
                  </a:lnTo>
                  <a:close/>
                </a:path>
              </a:pathLst>
            </a:custGeom>
            <a:solidFill>
              <a:schemeClr val="bg1">
                <a:alpha val="2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FFFF"/>
                </a:solidFill>
              </a:endParaRPr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4103522" y="0"/>
              <a:ext cx="8088477" cy="6858180"/>
            </a:xfrm>
            <a:custGeom>
              <a:avLst/>
              <a:gdLst>
                <a:gd name="connsiteX0" fmla="*/ 0 w 3285995"/>
                <a:gd name="connsiteY0" fmla="*/ 0 h 6858000"/>
                <a:gd name="connsiteX1" fmla="*/ 3285995 w 3285995"/>
                <a:gd name="connsiteY1" fmla="*/ 0 h 6858000"/>
                <a:gd name="connsiteX2" fmla="*/ 3285995 w 3285995"/>
                <a:gd name="connsiteY2" fmla="*/ 6858000 h 6858000"/>
                <a:gd name="connsiteX3" fmla="*/ 0 w 3285995"/>
                <a:gd name="connsiteY3" fmla="*/ 6858000 h 6858000"/>
                <a:gd name="connsiteX4" fmla="*/ 0 w 3285995"/>
                <a:gd name="connsiteY4" fmla="*/ 0 h 6858000"/>
                <a:gd name="connsiteX0" fmla="*/ 1002975 w 4288970"/>
                <a:gd name="connsiteY0" fmla="*/ 0 h 6858000"/>
                <a:gd name="connsiteX1" fmla="*/ 4288970 w 4288970"/>
                <a:gd name="connsiteY1" fmla="*/ 0 h 6858000"/>
                <a:gd name="connsiteX2" fmla="*/ 4288970 w 4288970"/>
                <a:gd name="connsiteY2" fmla="*/ 6858000 h 6858000"/>
                <a:gd name="connsiteX3" fmla="*/ 1002975 w 4288970"/>
                <a:gd name="connsiteY3" fmla="*/ 6858000 h 6858000"/>
                <a:gd name="connsiteX4" fmla="*/ 0 w 4288970"/>
                <a:gd name="connsiteY4" fmla="*/ 1785257 h 6858000"/>
                <a:gd name="connsiteX5" fmla="*/ 1002975 w 4288970"/>
                <a:gd name="connsiteY5" fmla="*/ 0 h 6858000"/>
                <a:gd name="connsiteX0" fmla="*/ 1003302 w 4289297"/>
                <a:gd name="connsiteY0" fmla="*/ 0 h 6858000"/>
                <a:gd name="connsiteX1" fmla="*/ 4289297 w 4289297"/>
                <a:gd name="connsiteY1" fmla="*/ 0 h 6858000"/>
                <a:gd name="connsiteX2" fmla="*/ 4289297 w 4289297"/>
                <a:gd name="connsiteY2" fmla="*/ 6858000 h 6858000"/>
                <a:gd name="connsiteX3" fmla="*/ 1003302 w 4289297"/>
                <a:gd name="connsiteY3" fmla="*/ 6858000 h 6858000"/>
                <a:gd name="connsiteX4" fmla="*/ 327 w 4289297"/>
                <a:gd name="connsiteY4" fmla="*/ 1785257 h 6858000"/>
                <a:gd name="connsiteX5" fmla="*/ 1003302 w 4289297"/>
                <a:gd name="connsiteY5" fmla="*/ 0 h 6858000"/>
                <a:gd name="connsiteX0" fmla="*/ 1743394 w 5029389"/>
                <a:gd name="connsiteY0" fmla="*/ 0 h 6858000"/>
                <a:gd name="connsiteX1" fmla="*/ 5029389 w 5029389"/>
                <a:gd name="connsiteY1" fmla="*/ 0 h 6858000"/>
                <a:gd name="connsiteX2" fmla="*/ 5029389 w 5029389"/>
                <a:gd name="connsiteY2" fmla="*/ 6858000 h 6858000"/>
                <a:gd name="connsiteX3" fmla="*/ 1743394 w 5029389"/>
                <a:gd name="connsiteY3" fmla="*/ 6858000 h 6858000"/>
                <a:gd name="connsiteX4" fmla="*/ 190 w 5029389"/>
                <a:gd name="connsiteY4" fmla="*/ 3429000 h 6858000"/>
                <a:gd name="connsiteX5" fmla="*/ 1743394 w 5029389"/>
                <a:gd name="connsiteY5" fmla="*/ 0 h 6858000"/>
                <a:gd name="connsiteX0" fmla="*/ 1744150 w 5030145"/>
                <a:gd name="connsiteY0" fmla="*/ 0 h 6858000"/>
                <a:gd name="connsiteX1" fmla="*/ 5030145 w 5030145"/>
                <a:gd name="connsiteY1" fmla="*/ 0 h 6858000"/>
                <a:gd name="connsiteX2" fmla="*/ 5030145 w 5030145"/>
                <a:gd name="connsiteY2" fmla="*/ 6858000 h 6858000"/>
                <a:gd name="connsiteX3" fmla="*/ 1744150 w 5030145"/>
                <a:gd name="connsiteY3" fmla="*/ 6858000 h 6858000"/>
                <a:gd name="connsiteX4" fmla="*/ 946 w 5030145"/>
                <a:gd name="connsiteY4" fmla="*/ 3429000 h 6858000"/>
                <a:gd name="connsiteX5" fmla="*/ 1744150 w 5030145"/>
                <a:gd name="connsiteY5" fmla="*/ 0 h 6858000"/>
                <a:gd name="connsiteX0" fmla="*/ 1744150 w 5030145"/>
                <a:gd name="connsiteY0" fmla="*/ 0 h 6858180"/>
                <a:gd name="connsiteX1" fmla="*/ 5030145 w 5030145"/>
                <a:gd name="connsiteY1" fmla="*/ 0 h 6858180"/>
                <a:gd name="connsiteX2" fmla="*/ 5030145 w 5030145"/>
                <a:gd name="connsiteY2" fmla="*/ 6858000 h 6858180"/>
                <a:gd name="connsiteX3" fmla="*/ 1744150 w 5030145"/>
                <a:gd name="connsiteY3" fmla="*/ 6858000 h 6858180"/>
                <a:gd name="connsiteX4" fmla="*/ 946 w 5030145"/>
                <a:gd name="connsiteY4" fmla="*/ 3429000 h 6858180"/>
                <a:gd name="connsiteX5" fmla="*/ 1744150 w 5030145"/>
                <a:gd name="connsiteY5" fmla="*/ 0 h 6858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030145" h="6858180">
                  <a:moveTo>
                    <a:pt x="1744150" y="0"/>
                  </a:moveTo>
                  <a:lnTo>
                    <a:pt x="5030145" y="0"/>
                  </a:lnTo>
                  <a:lnTo>
                    <a:pt x="5030145" y="6858000"/>
                  </a:lnTo>
                  <a:lnTo>
                    <a:pt x="1744150" y="6858000"/>
                  </a:lnTo>
                  <a:cubicBezTo>
                    <a:pt x="1754538" y="6887029"/>
                    <a:pt x="-20329" y="3410857"/>
                    <a:pt x="946" y="3429000"/>
                  </a:cubicBezTo>
                  <a:cubicBezTo>
                    <a:pt x="-38472" y="3418114"/>
                    <a:pt x="1163082" y="1143000"/>
                    <a:pt x="17441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FFFF"/>
                </a:solidFill>
              </a:endParaRPr>
            </a:p>
          </p:txBody>
        </p:sp>
        <p:sp>
          <p:nvSpPr>
            <p:cNvPr id="13" name="Chevron 12"/>
            <p:cNvSpPr/>
            <p:nvPr userDrawn="1"/>
          </p:nvSpPr>
          <p:spPr>
            <a:xfrm flipH="1">
              <a:off x="3035395" y="-1"/>
              <a:ext cx="3951026" cy="6858000"/>
            </a:xfrm>
            <a:prstGeom prst="chevron">
              <a:avLst>
                <a:gd name="adj" fmla="val 58700"/>
              </a:avLst>
            </a:prstGeom>
            <a:solidFill>
              <a:srgbClr val="169E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4898136" y="4420772"/>
              <a:ext cx="6748174" cy="1739804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FFFF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855098" y="2259651"/>
            <a:ext cx="6759363" cy="1862898"/>
          </a:xfrm>
        </p:spPr>
        <p:txBody>
          <a:bodyPr anchor="b">
            <a:normAutofit/>
          </a:bodyPr>
          <a:lstStyle>
            <a:lvl1pPr algn="l">
              <a:defRPr sz="2800" b="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Executive case study template – to be used only for digital intelligence case studies with x factor multiplier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5209983" y="4718995"/>
            <a:ext cx="6266511" cy="293687"/>
          </a:xfrm>
        </p:spPr>
        <p:txBody>
          <a:bodyPr>
            <a:normAutofit/>
          </a:bodyPr>
          <a:lstStyle>
            <a:lvl1pPr marL="0" indent="0">
              <a:buNone/>
              <a:defRPr sz="1200" b="1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209983" y="5012683"/>
            <a:ext cx="2057837" cy="1147893"/>
          </a:xfrm>
        </p:spPr>
        <p:txBody>
          <a:bodyPr/>
          <a:lstStyle>
            <a:lvl1pPr marL="0" indent="0">
              <a:buNone/>
              <a:defRPr sz="2800" b="1">
                <a:solidFill>
                  <a:schemeClr val="accent4"/>
                </a:solidFill>
              </a:defRPr>
            </a:lvl1pPr>
            <a:lvl2pPr marL="6350" indent="0">
              <a:buNone/>
              <a:tabLst/>
              <a:defRPr sz="1200">
                <a:solidFill>
                  <a:schemeClr val="accent4"/>
                </a:solidFill>
              </a:defRPr>
            </a:lvl2pPr>
          </a:lstStyle>
          <a:p>
            <a:pPr lvl="0"/>
            <a:r>
              <a:rPr lang="en-US" dirty="0"/>
              <a:t>edit Stat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7405787" y="5012683"/>
            <a:ext cx="2025988" cy="1147893"/>
          </a:xfrm>
        </p:spPr>
        <p:txBody>
          <a:bodyPr/>
          <a:lstStyle>
            <a:lvl1pPr marL="0" indent="0">
              <a:buNone/>
              <a:defRPr sz="2800" b="1">
                <a:solidFill>
                  <a:schemeClr val="accent3"/>
                </a:solidFill>
              </a:defRPr>
            </a:lvl1pPr>
            <a:lvl2pPr marL="6350" indent="0">
              <a:buNone/>
              <a:tabLst/>
              <a:defRPr sz="1200">
                <a:solidFill>
                  <a:schemeClr val="accent4"/>
                </a:solidFill>
              </a:defRPr>
            </a:lvl2pPr>
          </a:lstStyle>
          <a:p>
            <a:pPr lvl="0"/>
            <a:r>
              <a:rPr lang="en-US" dirty="0"/>
              <a:t>edit Stat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9601591" y="5012683"/>
            <a:ext cx="2012870" cy="1147893"/>
          </a:xfrm>
        </p:spPr>
        <p:txBody>
          <a:bodyPr/>
          <a:lstStyle>
            <a:lvl1pPr marL="0" indent="0">
              <a:buNone/>
              <a:defRPr sz="2800" b="1">
                <a:solidFill>
                  <a:schemeClr val="accent4"/>
                </a:solidFill>
              </a:defRPr>
            </a:lvl1pPr>
            <a:lvl2pPr marL="6350" indent="0">
              <a:buNone/>
              <a:tabLst/>
              <a:defRPr sz="1200">
                <a:solidFill>
                  <a:schemeClr val="accent4"/>
                </a:solidFill>
              </a:defRPr>
            </a:lvl2pPr>
          </a:lstStyle>
          <a:p>
            <a:pPr lvl="0"/>
            <a:r>
              <a:rPr lang="en-US" dirty="0"/>
              <a:t>edit Stat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5" name="TextBox 24"/>
          <p:cNvSpPr txBox="1"/>
          <p:nvPr userDrawn="1"/>
        </p:nvSpPr>
        <p:spPr>
          <a:xfrm>
            <a:off x="722313" y="604657"/>
            <a:ext cx="3395581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1000"/>
              </a:spcBef>
              <a:buClr>
                <a:srgbClr val="FF6503"/>
              </a:buClr>
              <a:buFont typeface="Arial"/>
              <a:buNone/>
              <a:defRPr/>
            </a:pPr>
            <a:r>
              <a:rPr lang="en-US" sz="1200" b="1" cap="all" dirty="0">
                <a:solidFill>
                  <a:srgbClr val="FFFFFF"/>
                </a:solidFill>
              </a:rPr>
              <a:t>Case Study</a:t>
            </a:r>
          </a:p>
        </p:txBody>
      </p: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17362" y="1100066"/>
            <a:ext cx="340582" cy="480220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497876" y="1029748"/>
            <a:ext cx="5343525" cy="544512"/>
          </a:xfrm>
        </p:spPr>
        <p:txBody>
          <a:bodyPr anchor="ctr">
            <a:normAutofit/>
          </a:bodyPr>
          <a:lstStyle>
            <a:lvl1pPr marL="0" indent="0" algn="r">
              <a:buNone/>
              <a:defRPr sz="1600" b="1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6333859" y="1029748"/>
            <a:ext cx="5343525" cy="544512"/>
          </a:xfrm>
        </p:spPr>
        <p:txBody>
          <a:bodyPr anchor="ctr">
            <a:normAutofit/>
          </a:bodyPr>
          <a:lstStyle>
            <a:lvl1pPr marL="0" indent="0" algn="l">
              <a:buNone/>
              <a:defRPr sz="1600" b="1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321376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-2">
    <p:bg>
      <p:bgPr>
        <a:solidFill>
          <a:srgbClr val="E3E3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9"/>
          <p:cNvSpPr/>
          <p:nvPr userDrawn="1"/>
        </p:nvSpPr>
        <p:spPr>
          <a:xfrm>
            <a:off x="-2" y="549350"/>
            <a:ext cx="10425195" cy="6308650"/>
          </a:xfrm>
          <a:custGeom>
            <a:avLst/>
            <a:gdLst>
              <a:gd name="connsiteX0" fmla="*/ 0 w 10347704"/>
              <a:gd name="connsiteY0" fmla="*/ 0 h 6308650"/>
              <a:gd name="connsiteX1" fmla="*/ 10347704 w 10347704"/>
              <a:gd name="connsiteY1" fmla="*/ 0 h 6308650"/>
              <a:gd name="connsiteX2" fmla="*/ 10347704 w 10347704"/>
              <a:gd name="connsiteY2" fmla="*/ 6308650 h 6308650"/>
              <a:gd name="connsiteX3" fmla="*/ 0 w 10347704"/>
              <a:gd name="connsiteY3" fmla="*/ 6308650 h 6308650"/>
              <a:gd name="connsiteX4" fmla="*/ 0 w 10347704"/>
              <a:gd name="connsiteY4" fmla="*/ 0 h 6308650"/>
              <a:gd name="connsiteX0" fmla="*/ 0 w 10347704"/>
              <a:gd name="connsiteY0" fmla="*/ 0 h 6308650"/>
              <a:gd name="connsiteX1" fmla="*/ 10347704 w 10347704"/>
              <a:gd name="connsiteY1" fmla="*/ 0 h 6308650"/>
              <a:gd name="connsiteX2" fmla="*/ 7020734 w 10347704"/>
              <a:gd name="connsiteY2" fmla="*/ 6303484 h 6308650"/>
              <a:gd name="connsiteX3" fmla="*/ 0 w 10347704"/>
              <a:gd name="connsiteY3" fmla="*/ 6308650 h 6308650"/>
              <a:gd name="connsiteX4" fmla="*/ 0 w 10347704"/>
              <a:gd name="connsiteY4" fmla="*/ 0 h 6308650"/>
              <a:gd name="connsiteX0" fmla="*/ 0 w 10347704"/>
              <a:gd name="connsiteY0" fmla="*/ 0 h 6308650"/>
              <a:gd name="connsiteX1" fmla="*/ 10347704 w 10347704"/>
              <a:gd name="connsiteY1" fmla="*/ 0 h 6308650"/>
              <a:gd name="connsiteX2" fmla="*/ 5894523 w 10347704"/>
              <a:gd name="connsiteY2" fmla="*/ 6308650 h 6308650"/>
              <a:gd name="connsiteX3" fmla="*/ 0 w 10347704"/>
              <a:gd name="connsiteY3" fmla="*/ 6308650 h 6308650"/>
              <a:gd name="connsiteX4" fmla="*/ 0 w 10347704"/>
              <a:gd name="connsiteY4" fmla="*/ 0 h 6308650"/>
              <a:gd name="connsiteX0" fmla="*/ 0 w 10347704"/>
              <a:gd name="connsiteY0" fmla="*/ 0 h 6308650"/>
              <a:gd name="connsiteX1" fmla="*/ 10347704 w 10347704"/>
              <a:gd name="connsiteY1" fmla="*/ 0 h 6308650"/>
              <a:gd name="connsiteX2" fmla="*/ 6281981 w 10347704"/>
              <a:gd name="connsiteY2" fmla="*/ 6308650 h 6308650"/>
              <a:gd name="connsiteX3" fmla="*/ 0 w 10347704"/>
              <a:gd name="connsiteY3" fmla="*/ 6308650 h 6308650"/>
              <a:gd name="connsiteX4" fmla="*/ 0 w 10347704"/>
              <a:gd name="connsiteY4" fmla="*/ 0 h 6308650"/>
              <a:gd name="connsiteX0" fmla="*/ 0 w 10425195"/>
              <a:gd name="connsiteY0" fmla="*/ 0 h 6308650"/>
              <a:gd name="connsiteX1" fmla="*/ 10425195 w 10425195"/>
              <a:gd name="connsiteY1" fmla="*/ 72325 h 6308650"/>
              <a:gd name="connsiteX2" fmla="*/ 6281981 w 10425195"/>
              <a:gd name="connsiteY2" fmla="*/ 6308650 h 6308650"/>
              <a:gd name="connsiteX3" fmla="*/ 0 w 10425195"/>
              <a:gd name="connsiteY3" fmla="*/ 6308650 h 6308650"/>
              <a:gd name="connsiteX4" fmla="*/ 0 w 10425195"/>
              <a:gd name="connsiteY4" fmla="*/ 0 h 630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25195" h="6308650">
                <a:moveTo>
                  <a:pt x="0" y="0"/>
                </a:moveTo>
                <a:lnTo>
                  <a:pt x="10425195" y="72325"/>
                </a:lnTo>
                <a:lnTo>
                  <a:pt x="6281981" y="6308650"/>
                </a:lnTo>
                <a:lnTo>
                  <a:pt x="0" y="630865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1" name="Rectangle 13"/>
          <p:cNvSpPr/>
          <p:nvPr userDrawn="1"/>
        </p:nvSpPr>
        <p:spPr>
          <a:xfrm>
            <a:off x="0" y="0"/>
            <a:ext cx="10843708" cy="763793"/>
          </a:xfrm>
          <a:custGeom>
            <a:avLst/>
            <a:gdLst>
              <a:gd name="connsiteX0" fmla="*/ 0 w 10843708"/>
              <a:gd name="connsiteY0" fmla="*/ 0 h 763793"/>
              <a:gd name="connsiteX1" fmla="*/ 10843708 w 10843708"/>
              <a:gd name="connsiteY1" fmla="*/ 0 h 763793"/>
              <a:gd name="connsiteX2" fmla="*/ 10843708 w 10843708"/>
              <a:gd name="connsiteY2" fmla="*/ 763793 h 763793"/>
              <a:gd name="connsiteX3" fmla="*/ 0 w 10843708"/>
              <a:gd name="connsiteY3" fmla="*/ 763793 h 763793"/>
              <a:gd name="connsiteX4" fmla="*/ 0 w 10843708"/>
              <a:gd name="connsiteY4" fmla="*/ 0 h 763793"/>
              <a:gd name="connsiteX0" fmla="*/ 0 w 10843708"/>
              <a:gd name="connsiteY0" fmla="*/ 0 h 763793"/>
              <a:gd name="connsiteX1" fmla="*/ 10843708 w 10843708"/>
              <a:gd name="connsiteY1" fmla="*/ 0 h 763793"/>
              <a:gd name="connsiteX2" fmla="*/ 10338099 w 10843708"/>
              <a:gd name="connsiteY2" fmla="*/ 763793 h 763793"/>
              <a:gd name="connsiteX3" fmla="*/ 0 w 10843708"/>
              <a:gd name="connsiteY3" fmla="*/ 763793 h 763793"/>
              <a:gd name="connsiteX4" fmla="*/ 0 w 10843708"/>
              <a:gd name="connsiteY4" fmla="*/ 0 h 763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843708" h="763793">
                <a:moveTo>
                  <a:pt x="0" y="0"/>
                </a:moveTo>
                <a:lnTo>
                  <a:pt x="10843708" y="0"/>
                </a:lnTo>
                <a:lnTo>
                  <a:pt x="10338099" y="763793"/>
                </a:lnTo>
                <a:lnTo>
                  <a:pt x="0" y="76379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22944" y="86060"/>
            <a:ext cx="914636" cy="588796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600" y="88937"/>
            <a:ext cx="9624163" cy="585920"/>
          </a:xfrm>
        </p:spPr>
        <p:txBody>
          <a:bodyPr anchor="ctr">
            <a:normAutofit/>
          </a:bodyPr>
          <a:lstStyle>
            <a:lvl1pPr marL="0" indent="0">
              <a:buNone/>
              <a:defRPr sz="2300" b="1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Page Heading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6260951" y="6558701"/>
            <a:ext cx="5931049" cy="299299"/>
            <a:chOff x="6260951" y="6558701"/>
            <a:chExt cx="5931049" cy="299299"/>
          </a:xfrm>
        </p:grpSpPr>
        <p:sp>
          <p:nvSpPr>
            <p:cNvPr id="17" name="Rectangle 15"/>
            <p:cNvSpPr/>
            <p:nvPr userDrawn="1"/>
          </p:nvSpPr>
          <p:spPr>
            <a:xfrm>
              <a:off x="6260951" y="6558701"/>
              <a:ext cx="5931049" cy="299299"/>
            </a:xfrm>
            <a:custGeom>
              <a:avLst/>
              <a:gdLst>
                <a:gd name="connsiteX0" fmla="*/ 0 w 5931049"/>
                <a:gd name="connsiteY0" fmla="*/ 0 h 299299"/>
                <a:gd name="connsiteX1" fmla="*/ 5931049 w 5931049"/>
                <a:gd name="connsiteY1" fmla="*/ 0 h 299299"/>
                <a:gd name="connsiteX2" fmla="*/ 5931049 w 5931049"/>
                <a:gd name="connsiteY2" fmla="*/ 299299 h 299299"/>
                <a:gd name="connsiteX3" fmla="*/ 0 w 5931049"/>
                <a:gd name="connsiteY3" fmla="*/ 299299 h 299299"/>
                <a:gd name="connsiteX4" fmla="*/ 0 w 5931049"/>
                <a:gd name="connsiteY4" fmla="*/ 0 h 299299"/>
                <a:gd name="connsiteX0" fmla="*/ 209228 w 5931049"/>
                <a:gd name="connsiteY0" fmla="*/ 0 h 299299"/>
                <a:gd name="connsiteX1" fmla="*/ 5931049 w 5931049"/>
                <a:gd name="connsiteY1" fmla="*/ 0 h 299299"/>
                <a:gd name="connsiteX2" fmla="*/ 5931049 w 5931049"/>
                <a:gd name="connsiteY2" fmla="*/ 299299 h 299299"/>
                <a:gd name="connsiteX3" fmla="*/ 0 w 5931049"/>
                <a:gd name="connsiteY3" fmla="*/ 299299 h 299299"/>
                <a:gd name="connsiteX4" fmla="*/ 209228 w 5931049"/>
                <a:gd name="connsiteY4" fmla="*/ 0 h 299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31049" h="299299">
                  <a:moveTo>
                    <a:pt x="209228" y="0"/>
                  </a:moveTo>
                  <a:lnTo>
                    <a:pt x="5931049" y="0"/>
                  </a:lnTo>
                  <a:lnTo>
                    <a:pt x="5931049" y="299299"/>
                  </a:lnTo>
                  <a:lnTo>
                    <a:pt x="0" y="299299"/>
                  </a:lnTo>
                  <a:lnTo>
                    <a:pt x="209228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FFFF"/>
                </a:solidFill>
              </a:endParaRPr>
            </a:p>
          </p:txBody>
        </p:sp>
        <p:grpSp>
          <p:nvGrpSpPr>
            <p:cNvPr id="18" name="Group 17"/>
            <p:cNvGrpSpPr/>
            <p:nvPr userDrawn="1"/>
          </p:nvGrpSpPr>
          <p:grpSpPr>
            <a:xfrm>
              <a:off x="8799513" y="6615920"/>
              <a:ext cx="2703555" cy="162839"/>
              <a:chOff x="8799513" y="6615920"/>
              <a:chExt cx="2703555" cy="162839"/>
            </a:xfrm>
          </p:grpSpPr>
          <p:cxnSp>
            <p:nvCxnSpPr>
              <p:cNvPr id="19" name="Straight Connector 18"/>
              <p:cNvCxnSpPr/>
              <p:nvPr userDrawn="1"/>
            </p:nvCxnSpPr>
            <p:spPr>
              <a:xfrm flipH="1">
                <a:off x="8799513" y="6615920"/>
                <a:ext cx="106492" cy="16283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 userDrawn="1"/>
            </p:nvCxnSpPr>
            <p:spPr>
              <a:xfrm flipH="1">
                <a:off x="11396576" y="6615920"/>
                <a:ext cx="106492" cy="16283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" name="TextBox 20"/>
          <p:cNvSpPr txBox="1"/>
          <p:nvPr userDrawn="1"/>
        </p:nvSpPr>
        <p:spPr>
          <a:xfrm>
            <a:off x="6483177" y="6648872"/>
            <a:ext cx="2079575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fld id="{79C7C16D-3FCE-4FD9-B5D5-8D283AC2A2D0}" type="datetime4">
              <a:rPr lang="en-US" sz="900">
                <a:solidFill>
                  <a:srgbClr val="FFFFFF"/>
                </a:solidFill>
              </a:rPr>
              <a:pPr algn="r"/>
              <a:t>September 29, 2021</a:t>
            </a:fld>
            <a:endParaRPr lang="en-US" sz="900" dirty="0">
              <a:solidFill>
                <a:srgbClr val="FFFFFF"/>
              </a:solidFill>
            </a:endParaRPr>
          </a:p>
        </p:txBody>
      </p:sp>
      <p:sp>
        <p:nvSpPr>
          <p:cNvPr id="22" name="TextBox 21"/>
          <p:cNvSpPr txBox="1"/>
          <p:nvPr userDrawn="1"/>
        </p:nvSpPr>
        <p:spPr>
          <a:xfrm>
            <a:off x="11503068" y="6648872"/>
            <a:ext cx="334512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fld id="{13DD8D3D-9F5D-40B5-8723-5F4A9233747C}" type="slidenum">
              <a:rPr lang="en-US" sz="900">
                <a:solidFill>
                  <a:srgbClr val="FFFFFF"/>
                </a:solidFill>
              </a:rPr>
              <a:pPr algn="r"/>
              <a:t>‹#›</a:t>
            </a:fld>
            <a:endParaRPr lang="en-US" sz="900" dirty="0">
              <a:solidFill>
                <a:srgbClr val="FFFFFF"/>
              </a:solidFill>
            </a:endParaRPr>
          </a:p>
        </p:txBody>
      </p:sp>
      <p:sp>
        <p:nvSpPr>
          <p:cNvPr id="23" name="TextBox 22"/>
          <p:cNvSpPr txBox="1"/>
          <p:nvPr userDrawn="1"/>
        </p:nvSpPr>
        <p:spPr>
          <a:xfrm>
            <a:off x="9128072" y="6648872"/>
            <a:ext cx="2079575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>
                <a:solidFill>
                  <a:srgbClr val="FFFFFF"/>
                </a:solidFill>
              </a:rPr>
              <a:t>© 2018 EXLSERVICE HOLDINGS, INC</a:t>
            </a:r>
          </a:p>
        </p:txBody>
      </p:sp>
    </p:spTree>
    <p:extLst>
      <p:ext uri="{BB962C8B-B14F-4D97-AF65-F5344CB8AC3E}">
        <p14:creationId xmlns:p14="http://schemas.microsoft.com/office/powerpoint/2010/main" val="27027526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-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9"/>
          <p:cNvSpPr/>
          <p:nvPr userDrawn="1"/>
        </p:nvSpPr>
        <p:spPr>
          <a:xfrm>
            <a:off x="-2" y="549350"/>
            <a:ext cx="10425195" cy="6308650"/>
          </a:xfrm>
          <a:custGeom>
            <a:avLst/>
            <a:gdLst>
              <a:gd name="connsiteX0" fmla="*/ 0 w 10347704"/>
              <a:gd name="connsiteY0" fmla="*/ 0 h 6308650"/>
              <a:gd name="connsiteX1" fmla="*/ 10347704 w 10347704"/>
              <a:gd name="connsiteY1" fmla="*/ 0 h 6308650"/>
              <a:gd name="connsiteX2" fmla="*/ 10347704 w 10347704"/>
              <a:gd name="connsiteY2" fmla="*/ 6308650 h 6308650"/>
              <a:gd name="connsiteX3" fmla="*/ 0 w 10347704"/>
              <a:gd name="connsiteY3" fmla="*/ 6308650 h 6308650"/>
              <a:gd name="connsiteX4" fmla="*/ 0 w 10347704"/>
              <a:gd name="connsiteY4" fmla="*/ 0 h 6308650"/>
              <a:gd name="connsiteX0" fmla="*/ 0 w 10347704"/>
              <a:gd name="connsiteY0" fmla="*/ 0 h 6308650"/>
              <a:gd name="connsiteX1" fmla="*/ 10347704 w 10347704"/>
              <a:gd name="connsiteY1" fmla="*/ 0 h 6308650"/>
              <a:gd name="connsiteX2" fmla="*/ 7020734 w 10347704"/>
              <a:gd name="connsiteY2" fmla="*/ 6303484 h 6308650"/>
              <a:gd name="connsiteX3" fmla="*/ 0 w 10347704"/>
              <a:gd name="connsiteY3" fmla="*/ 6308650 h 6308650"/>
              <a:gd name="connsiteX4" fmla="*/ 0 w 10347704"/>
              <a:gd name="connsiteY4" fmla="*/ 0 h 6308650"/>
              <a:gd name="connsiteX0" fmla="*/ 0 w 10347704"/>
              <a:gd name="connsiteY0" fmla="*/ 0 h 6308650"/>
              <a:gd name="connsiteX1" fmla="*/ 10347704 w 10347704"/>
              <a:gd name="connsiteY1" fmla="*/ 0 h 6308650"/>
              <a:gd name="connsiteX2" fmla="*/ 5894523 w 10347704"/>
              <a:gd name="connsiteY2" fmla="*/ 6308650 h 6308650"/>
              <a:gd name="connsiteX3" fmla="*/ 0 w 10347704"/>
              <a:gd name="connsiteY3" fmla="*/ 6308650 h 6308650"/>
              <a:gd name="connsiteX4" fmla="*/ 0 w 10347704"/>
              <a:gd name="connsiteY4" fmla="*/ 0 h 6308650"/>
              <a:gd name="connsiteX0" fmla="*/ 0 w 10347704"/>
              <a:gd name="connsiteY0" fmla="*/ 0 h 6308650"/>
              <a:gd name="connsiteX1" fmla="*/ 10347704 w 10347704"/>
              <a:gd name="connsiteY1" fmla="*/ 0 h 6308650"/>
              <a:gd name="connsiteX2" fmla="*/ 6281981 w 10347704"/>
              <a:gd name="connsiteY2" fmla="*/ 6308650 h 6308650"/>
              <a:gd name="connsiteX3" fmla="*/ 0 w 10347704"/>
              <a:gd name="connsiteY3" fmla="*/ 6308650 h 6308650"/>
              <a:gd name="connsiteX4" fmla="*/ 0 w 10347704"/>
              <a:gd name="connsiteY4" fmla="*/ 0 h 6308650"/>
              <a:gd name="connsiteX0" fmla="*/ 0 w 10425195"/>
              <a:gd name="connsiteY0" fmla="*/ 0 h 6308650"/>
              <a:gd name="connsiteX1" fmla="*/ 10425195 w 10425195"/>
              <a:gd name="connsiteY1" fmla="*/ 72325 h 6308650"/>
              <a:gd name="connsiteX2" fmla="*/ 6281981 w 10425195"/>
              <a:gd name="connsiteY2" fmla="*/ 6308650 h 6308650"/>
              <a:gd name="connsiteX3" fmla="*/ 0 w 10425195"/>
              <a:gd name="connsiteY3" fmla="*/ 6308650 h 6308650"/>
              <a:gd name="connsiteX4" fmla="*/ 0 w 10425195"/>
              <a:gd name="connsiteY4" fmla="*/ 0 h 630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25195" h="6308650">
                <a:moveTo>
                  <a:pt x="0" y="0"/>
                </a:moveTo>
                <a:lnTo>
                  <a:pt x="10425195" y="72325"/>
                </a:lnTo>
                <a:lnTo>
                  <a:pt x="6281981" y="6308650"/>
                </a:lnTo>
                <a:lnTo>
                  <a:pt x="0" y="6308650"/>
                </a:lnTo>
                <a:lnTo>
                  <a:pt x="0" y="0"/>
                </a:lnTo>
                <a:close/>
              </a:path>
            </a:pathLst>
          </a:custGeom>
          <a:solidFill>
            <a:srgbClr val="E3E3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1" name="Rectangle 13"/>
          <p:cNvSpPr/>
          <p:nvPr userDrawn="1"/>
        </p:nvSpPr>
        <p:spPr>
          <a:xfrm>
            <a:off x="0" y="0"/>
            <a:ext cx="10843708" cy="763793"/>
          </a:xfrm>
          <a:custGeom>
            <a:avLst/>
            <a:gdLst>
              <a:gd name="connsiteX0" fmla="*/ 0 w 10843708"/>
              <a:gd name="connsiteY0" fmla="*/ 0 h 763793"/>
              <a:gd name="connsiteX1" fmla="*/ 10843708 w 10843708"/>
              <a:gd name="connsiteY1" fmla="*/ 0 h 763793"/>
              <a:gd name="connsiteX2" fmla="*/ 10843708 w 10843708"/>
              <a:gd name="connsiteY2" fmla="*/ 763793 h 763793"/>
              <a:gd name="connsiteX3" fmla="*/ 0 w 10843708"/>
              <a:gd name="connsiteY3" fmla="*/ 763793 h 763793"/>
              <a:gd name="connsiteX4" fmla="*/ 0 w 10843708"/>
              <a:gd name="connsiteY4" fmla="*/ 0 h 763793"/>
              <a:gd name="connsiteX0" fmla="*/ 0 w 10843708"/>
              <a:gd name="connsiteY0" fmla="*/ 0 h 763793"/>
              <a:gd name="connsiteX1" fmla="*/ 10843708 w 10843708"/>
              <a:gd name="connsiteY1" fmla="*/ 0 h 763793"/>
              <a:gd name="connsiteX2" fmla="*/ 10338099 w 10843708"/>
              <a:gd name="connsiteY2" fmla="*/ 763793 h 763793"/>
              <a:gd name="connsiteX3" fmla="*/ 0 w 10843708"/>
              <a:gd name="connsiteY3" fmla="*/ 763793 h 763793"/>
              <a:gd name="connsiteX4" fmla="*/ 0 w 10843708"/>
              <a:gd name="connsiteY4" fmla="*/ 0 h 763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843708" h="763793">
                <a:moveTo>
                  <a:pt x="0" y="0"/>
                </a:moveTo>
                <a:lnTo>
                  <a:pt x="10843708" y="0"/>
                </a:lnTo>
                <a:lnTo>
                  <a:pt x="10338099" y="763793"/>
                </a:lnTo>
                <a:lnTo>
                  <a:pt x="0" y="76379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22944" y="86060"/>
            <a:ext cx="914636" cy="588796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600" y="88937"/>
            <a:ext cx="9624163" cy="585920"/>
          </a:xfrm>
        </p:spPr>
        <p:txBody>
          <a:bodyPr anchor="ctr">
            <a:normAutofit/>
          </a:bodyPr>
          <a:lstStyle>
            <a:lvl1pPr marL="0" indent="0">
              <a:buNone/>
              <a:defRPr sz="2300" b="1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Page Heading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6260951" y="6558701"/>
            <a:ext cx="5931049" cy="299299"/>
            <a:chOff x="6260951" y="6558701"/>
            <a:chExt cx="5931049" cy="299299"/>
          </a:xfrm>
        </p:grpSpPr>
        <p:sp>
          <p:nvSpPr>
            <p:cNvPr id="17" name="Rectangle 15"/>
            <p:cNvSpPr/>
            <p:nvPr userDrawn="1"/>
          </p:nvSpPr>
          <p:spPr>
            <a:xfrm>
              <a:off x="6260951" y="6558701"/>
              <a:ext cx="5931049" cy="299299"/>
            </a:xfrm>
            <a:custGeom>
              <a:avLst/>
              <a:gdLst>
                <a:gd name="connsiteX0" fmla="*/ 0 w 5931049"/>
                <a:gd name="connsiteY0" fmla="*/ 0 h 299299"/>
                <a:gd name="connsiteX1" fmla="*/ 5931049 w 5931049"/>
                <a:gd name="connsiteY1" fmla="*/ 0 h 299299"/>
                <a:gd name="connsiteX2" fmla="*/ 5931049 w 5931049"/>
                <a:gd name="connsiteY2" fmla="*/ 299299 h 299299"/>
                <a:gd name="connsiteX3" fmla="*/ 0 w 5931049"/>
                <a:gd name="connsiteY3" fmla="*/ 299299 h 299299"/>
                <a:gd name="connsiteX4" fmla="*/ 0 w 5931049"/>
                <a:gd name="connsiteY4" fmla="*/ 0 h 299299"/>
                <a:gd name="connsiteX0" fmla="*/ 209228 w 5931049"/>
                <a:gd name="connsiteY0" fmla="*/ 0 h 299299"/>
                <a:gd name="connsiteX1" fmla="*/ 5931049 w 5931049"/>
                <a:gd name="connsiteY1" fmla="*/ 0 h 299299"/>
                <a:gd name="connsiteX2" fmla="*/ 5931049 w 5931049"/>
                <a:gd name="connsiteY2" fmla="*/ 299299 h 299299"/>
                <a:gd name="connsiteX3" fmla="*/ 0 w 5931049"/>
                <a:gd name="connsiteY3" fmla="*/ 299299 h 299299"/>
                <a:gd name="connsiteX4" fmla="*/ 209228 w 5931049"/>
                <a:gd name="connsiteY4" fmla="*/ 0 h 299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31049" h="299299">
                  <a:moveTo>
                    <a:pt x="209228" y="0"/>
                  </a:moveTo>
                  <a:lnTo>
                    <a:pt x="5931049" y="0"/>
                  </a:lnTo>
                  <a:lnTo>
                    <a:pt x="5931049" y="299299"/>
                  </a:lnTo>
                  <a:lnTo>
                    <a:pt x="0" y="299299"/>
                  </a:lnTo>
                  <a:lnTo>
                    <a:pt x="209228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FFFF"/>
                </a:solidFill>
              </a:endParaRPr>
            </a:p>
          </p:txBody>
        </p:sp>
        <p:grpSp>
          <p:nvGrpSpPr>
            <p:cNvPr id="18" name="Group 17"/>
            <p:cNvGrpSpPr/>
            <p:nvPr userDrawn="1"/>
          </p:nvGrpSpPr>
          <p:grpSpPr>
            <a:xfrm>
              <a:off x="8799513" y="6615920"/>
              <a:ext cx="2703555" cy="162839"/>
              <a:chOff x="8799513" y="6615920"/>
              <a:chExt cx="2703555" cy="162839"/>
            </a:xfrm>
          </p:grpSpPr>
          <p:cxnSp>
            <p:nvCxnSpPr>
              <p:cNvPr id="19" name="Straight Connector 18"/>
              <p:cNvCxnSpPr/>
              <p:nvPr userDrawn="1"/>
            </p:nvCxnSpPr>
            <p:spPr>
              <a:xfrm flipH="1">
                <a:off x="8799513" y="6615920"/>
                <a:ext cx="106492" cy="16283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 userDrawn="1"/>
            </p:nvCxnSpPr>
            <p:spPr>
              <a:xfrm flipH="1">
                <a:off x="11396576" y="6615920"/>
                <a:ext cx="106492" cy="16283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" name="TextBox 20"/>
          <p:cNvSpPr txBox="1"/>
          <p:nvPr userDrawn="1"/>
        </p:nvSpPr>
        <p:spPr>
          <a:xfrm>
            <a:off x="6483177" y="6648872"/>
            <a:ext cx="2079575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fld id="{79C7C16D-3FCE-4FD9-B5D5-8D283AC2A2D0}" type="datetime4">
              <a:rPr lang="en-US" sz="900">
                <a:solidFill>
                  <a:srgbClr val="FFFFFF"/>
                </a:solidFill>
              </a:rPr>
              <a:pPr algn="r"/>
              <a:t>September 29, 2021</a:t>
            </a:fld>
            <a:endParaRPr lang="en-US" sz="900" dirty="0">
              <a:solidFill>
                <a:srgbClr val="FFFFFF"/>
              </a:solidFill>
            </a:endParaRPr>
          </a:p>
        </p:txBody>
      </p:sp>
      <p:sp>
        <p:nvSpPr>
          <p:cNvPr id="22" name="TextBox 21"/>
          <p:cNvSpPr txBox="1"/>
          <p:nvPr userDrawn="1"/>
        </p:nvSpPr>
        <p:spPr>
          <a:xfrm>
            <a:off x="11503068" y="6648872"/>
            <a:ext cx="334512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fld id="{13DD8D3D-9F5D-40B5-8723-5F4A9233747C}" type="slidenum">
              <a:rPr lang="en-US" sz="900">
                <a:solidFill>
                  <a:srgbClr val="FFFFFF"/>
                </a:solidFill>
              </a:rPr>
              <a:pPr algn="r"/>
              <a:t>‹#›</a:t>
            </a:fld>
            <a:endParaRPr lang="en-US" sz="900" dirty="0">
              <a:solidFill>
                <a:srgbClr val="FFFFFF"/>
              </a:solidFill>
            </a:endParaRPr>
          </a:p>
        </p:txBody>
      </p:sp>
      <p:sp>
        <p:nvSpPr>
          <p:cNvPr id="23" name="TextBox 22"/>
          <p:cNvSpPr txBox="1"/>
          <p:nvPr userDrawn="1"/>
        </p:nvSpPr>
        <p:spPr>
          <a:xfrm>
            <a:off x="9128072" y="6648872"/>
            <a:ext cx="2079575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>
                <a:solidFill>
                  <a:srgbClr val="FFFFFF"/>
                </a:solidFill>
              </a:rPr>
              <a:t>© 2018 EXLSERVICE HOLDINGS, INC</a:t>
            </a:r>
          </a:p>
        </p:txBody>
      </p:sp>
    </p:spTree>
    <p:extLst>
      <p:ext uri="{BB962C8B-B14F-4D97-AF65-F5344CB8AC3E}">
        <p14:creationId xmlns:p14="http://schemas.microsoft.com/office/powerpoint/2010/main" val="17563805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atur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-12700" y="0"/>
            <a:ext cx="6769100" cy="6858000"/>
          </a:xfrm>
          <a:custGeom>
            <a:avLst/>
            <a:gdLst>
              <a:gd name="connsiteX0" fmla="*/ 0 w 8394700"/>
              <a:gd name="connsiteY0" fmla="*/ 0 h 6858000"/>
              <a:gd name="connsiteX1" fmla="*/ 8394700 w 8394700"/>
              <a:gd name="connsiteY1" fmla="*/ 0 h 6858000"/>
              <a:gd name="connsiteX2" fmla="*/ 8394700 w 8394700"/>
              <a:gd name="connsiteY2" fmla="*/ 6858000 h 6858000"/>
              <a:gd name="connsiteX3" fmla="*/ 0 w 8394700"/>
              <a:gd name="connsiteY3" fmla="*/ 6858000 h 6858000"/>
              <a:gd name="connsiteX4" fmla="*/ 0 w 8394700"/>
              <a:gd name="connsiteY4" fmla="*/ 0 h 6858000"/>
              <a:gd name="connsiteX0" fmla="*/ 0 w 8394700"/>
              <a:gd name="connsiteY0" fmla="*/ 0 h 6870700"/>
              <a:gd name="connsiteX1" fmla="*/ 8394700 w 8394700"/>
              <a:gd name="connsiteY1" fmla="*/ 0 h 6870700"/>
              <a:gd name="connsiteX2" fmla="*/ 2997200 w 8394700"/>
              <a:gd name="connsiteY2" fmla="*/ 6870700 h 6870700"/>
              <a:gd name="connsiteX3" fmla="*/ 0 w 8394700"/>
              <a:gd name="connsiteY3" fmla="*/ 6858000 h 6870700"/>
              <a:gd name="connsiteX4" fmla="*/ 0 w 8394700"/>
              <a:gd name="connsiteY4" fmla="*/ 0 h 6870700"/>
              <a:gd name="connsiteX0" fmla="*/ 0 w 8394700"/>
              <a:gd name="connsiteY0" fmla="*/ 0 h 6858000"/>
              <a:gd name="connsiteX1" fmla="*/ 8394700 w 8394700"/>
              <a:gd name="connsiteY1" fmla="*/ 0 h 6858000"/>
              <a:gd name="connsiteX2" fmla="*/ 3797300 w 8394700"/>
              <a:gd name="connsiteY2" fmla="*/ 6858000 h 6858000"/>
              <a:gd name="connsiteX3" fmla="*/ 0 w 8394700"/>
              <a:gd name="connsiteY3" fmla="*/ 6858000 h 6858000"/>
              <a:gd name="connsiteX4" fmla="*/ 0 w 8394700"/>
              <a:gd name="connsiteY4" fmla="*/ 0 h 6858000"/>
              <a:gd name="connsiteX0" fmla="*/ 0 w 8394700"/>
              <a:gd name="connsiteY0" fmla="*/ 0 h 6858000"/>
              <a:gd name="connsiteX1" fmla="*/ 8394700 w 8394700"/>
              <a:gd name="connsiteY1" fmla="*/ 0 h 6858000"/>
              <a:gd name="connsiteX2" fmla="*/ 2427058 w 8394700"/>
              <a:gd name="connsiteY2" fmla="*/ 6858000 h 6858000"/>
              <a:gd name="connsiteX3" fmla="*/ 0 w 8394700"/>
              <a:gd name="connsiteY3" fmla="*/ 6858000 h 6858000"/>
              <a:gd name="connsiteX4" fmla="*/ 0 w 8394700"/>
              <a:gd name="connsiteY4" fmla="*/ 0 h 6858000"/>
              <a:gd name="connsiteX0" fmla="*/ 0 w 8394700"/>
              <a:gd name="connsiteY0" fmla="*/ 0 h 6858000"/>
              <a:gd name="connsiteX1" fmla="*/ 8394700 w 8394700"/>
              <a:gd name="connsiteY1" fmla="*/ 0 h 6858000"/>
              <a:gd name="connsiteX2" fmla="*/ 2710556 w 8394700"/>
              <a:gd name="connsiteY2" fmla="*/ 6858000 h 6858000"/>
              <a:gd name="connsiteX3" fmla="*/ 0 w 8394700"/>
              <a:gd name="connsiteY3" fmla="*/ 6858000 h 6858000"/>
              <a:gd name="connsiteX4" fmla="*/ 0 w 83947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94700" h="6858000">
                <a:moveTo>
                  <a:pt x="0" y="0"/>
                </a:moveTo>
                <a:lnTo>
                  <a:pt x="8394700" y="0"/>
                </a:lnTo>
                <a:lnTo>
                  <a:pt x="2710556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Rectangle 7"/>
          <p:cNvSpPr/>
          <p:nvPr userDrawn="1"/>
        </p:nvSpPr>
        <p:spPr>
          <a:xfrm>
            <a:off x="-26555" y="0"/>
            <a:ext cx="5051137" cy="6858000"/>
          </a:xfrm>
          <a:custGeom>
            <a:avLst/>
            <a:gdLst>
              <a:gd name="connsiteX0" fmla="*/ 0 w 8394700"/>
              <a:gd name="connsiteY0" fmla="*/ 0 h 6858000"/>
              <a:gd name="connsiteX1" fmla="*/ 8394700 w 8394700"/>
              <a:gd name="connsiteY1" fmla="*/ 0 h 6858000"/>
              <a:gd name="connsiteX2" fmla="*/ 8394700 w 8394700"/>
              <a:gd name="connsiteY2" fmla="*/ 6858000 h 6858000"/>
              <a:gd name="connsiteX3" fmla="*/ 0 w 8394700"/>
              <a:gd name="connsiteY3" fmla="*/ 6858000 h 6858000"/>
              <a:gd name="connsiteX4" fmla="*/ 0 w 8394700"/>
              <a:gd name="connsiteY4" fmla="*/ 0 h 6858000"/>
              <a:gd name="connsiteX0" fmla="*/ 0 w 8394700"/>
              <a:gd name="connsiteY0" fmla="*/ 0 h 6870700"/>
              <a:gd name="connsiteX1" fmla="*/ 8394700 w 8394700"/>
              <a:gd name="connsiteY1" fmla="*/ 0 h 6870700"/>
              <a:gd name="connsiteX2" fmla="*/ 2997200 w 8394700"/>
              <a:gd name="connsiteY2" fmla="*/ 6870700 h 6870700"/>
              <a:gd name="connsiteX3" fmla="*/ 0 w 8394700"/>
              <a:gd name="connsiteY3" fmla="*/ 6858000 h 6870700"/>
              <a:gd name="connsiteX4" fmla="*/ 0 w 8394700"/>
              <a:gd name="connsiteY4" fmla="*/ 0 h 6870700"/>
              <a:gd name="connsiteX0" fmla="*/ 0 w 8394700"/>
              <a:gd name="connsiteY0" fmla="*/ 0 h 6858000"/>
              <a:gd name="connsiteX1" fmla="*/ 8394700 w 8394700"/>
              <a:gd name="connsiteY1" fmla="*/ 0 h 6858000"/>
              <a:gd name="connsiteX2" fmla="*/ 3797300 w 8394700"/>
              <a:gd name="connsiteY2" fmla="*/ 6858000 h 6858000"/>
              <a:gd name="connsiteX3" fmla="*/ 0 w 8394700"/>
              <a:gd name="connsiteY3" fmla="*/ 6858000 h 6858000"/>
              <a:gd name="connsiteX4" fmla="*/ 0 w 8394700"/>
              <a:gd name="connsiteY4" fmla="*/ 0 h 6858000"/>
              <a:gd name="connsiteX0" fmla="*/ 0 w 8394700"/>
              <a:gd name="connsiteY0" fmla="*/ 0 h 6858000"/>
              <a:gd name="connsiteX1" fmla="*/ 8394700 w 8394700"/>
              <a:gd name="connsiteY1" fmla="*/ 0 h 6858000"/>
              <a:gd name="connsiteX2" fmla="*/ 2427058 w 8394700"/>
              <a:gd name="connsiteY2" fmla="*/ 6858000 h 6858000"/>
              <a:gd name="connsiteX3" fmla="*/ 0 w 8394700"/>
              <a:gd name="connsiteY3" fmla="*/ 6858000 h 6858000"/>
              <a:gd name="connsiteX4" fmla="*/ 0 w 8394700"/>
              <a:gd name="connsiteY4" fmla="*/ 0 h 6858000"/>
              <a:gd name="connsiteX0" fmla="*/ 0 w 8394700"/>
              <a:gd name="connsiteY0" fmla="*/ 0 h 6858000"/>
              <a:gd name="connsiteX1" fmla="*/ 8394700 w 8394700"/>
              <a:gd name="connsiteY1" fmla="*/ 0 h 6858000"/>
              <a:gd name="connsiteX2" fmla="*/ 2710556 w 8394700"/>
              <a:gd name="connsiteY2" fmla="*/ 6858000 h 6858000"/>
              <a:gd name="connsiteX3" fmla="*/ 0 w 8394700"/>
              <a:gd name="connsiteY3" fmla="*/ 6858000 h 6858000"/>
              <a:gd name="connsiteX4" fmla="*/ 0 w 8394700"/>
              <a:gd name="connsiteY4" fmla="*/ 0 h 6858000"/>
              <a:gd name="connsiteX0" fmla="*/ 2302350 w 8394700"/>
              <a:gd name="connsiteY0" fmla="*/ 775855 h 6858000"/>
              <a:gd name="connsiteX1" fmla="*/ 8394700 w 8394700"/>
              <a:gd name="connsiteY1" fmla="*/ 0 h 6858000"/>
              <a:gd name="connsiteX2" fmla="*/ 2710556 w 8394700"/>
              <a:gd name="connsiteY2" fmla="*/ 6858000 h 6858000"/>
              <a:gd name="connsiteX3" fmla="*/ 0 w 8394700"/>
              <a:gd name="connsiteY3" fmla="*/ 6858000 h 6858000"/>
              <a:gd name="connsiteX4" fmla="*/ 2302350 w 8394700"/>
              <a:gd name="connsiteY4" fmla="*/ 775855 h 6858000"/>
              <a:gd name="connsiteX0" fmla="*/ 2164897 w 8394700"/>
              <a:gd name="connsiteY0" fmla="*/ 0 h 6858000"/>
              <a:gd name="connsiteX1" fmla="*/ 8394700 w 8394700"/>
              <a:gd name="connsiteY1" fmla="*/ 0 h 6858000"/>
              <a:gd name="connsiteX2" fmla="*/ 2710556 w 8394700"/>
              <a:gd name="connsiteY2" fmla="*/ 6858000 h 6858000"/>
              <a:gd name="connsiteX3" fmla="*/ 0 w 8394700"/>
              <a:gd name="connsiteY3" fmla="*/ 6858000 h 6858000"/>
              <a:gd name="connsiteX4" fmla="*/ 2164897 w 8394700"/>
              <a:gd name="connsiteY4" fmla="*/ 0 h 6858000"/>
              <a:gd name="connsiteX0" fmla="*/ 0 w 6229803"/>
              <a:gd name="connsiteY0" fmla="*/ 0 h 6858000"/>
              <a:gd name="connsiteX1" fmla="*/ 6229803 w 6229803"/>
              <a:gd name="connsiteY1" fmla="*/ 0 h 6858000"/>
              <a:gd name="connsiteX2" fmla="*/ 545659 w 6229803"/>
              <a:gd name="connsiteY2" fmla="*/ 6858000 h 6858000"/>
              <a:gd name="connsiteX3" fmla="*/ 292088 w 6229803"/>
              <a:gd name="connsiteY3" fmla="*/ 6733310 h 6858000"/>
              <a:gd name="connsiteX4" fmla="*/ 0 w 6229803"/>
              <a:gd name="connsiteY4" fmla="*/ 0 h 6858000"/>
              <a:gd name="connsiteX0" fmla="*/ 34365 w 6264168"/>
              <a:gd name="connsiteY0" fmla="*/ 0 h 6858000"/>
              <a:gd name="connsiteX1" fmla="*/ 6264168 w 6264168"/>
              <a:gd name="connsiteY1" fmla="*/ 0 h 6858000"/>
              <a:gd name="connsiteX2" fmla="*/ 580024 w 6264168"/>
              <a:gd name="connsiteY2" fmla="*/ 6858000 h 6858000"/>
              <a:gd name="connsiteX3" fmla="*/ 0 w 6264168"/>
              <a:gd name="connsiteY3" fmla="*/ 6844146 h 6858000"/>
              <a:gd name="connsiteX4" fmla="*/ 34365 w 6264168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64168" h="6858000">
                <a:moveTo>
                  <a:pt x="34365" y="0"/>
                </a:moveTo>
                <a:lnTo>
                  <a:pt x="6264168" y="0"/>
                </a:lnTo>
                <a:lnTo>
                  <a:pt x="580024" y="6858000"/>
                </a:lnTo>
                <a:lnTo>
                  <a:pt x="0" y="6844146"/>
                </a:lnTo>
                <a:lnTo>
                  <a:pt x="3436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6202362" y="2979161"/>
            <a:ext cx="5380037" cy="342164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334650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ature-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017125"/>
            <a:ext cx="10972800" cy="4386147"/>
          </a:xfrm>
        </p:spPr>
        <p:txBody>
          <a:bodyPr>
            <a:norm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23180" y="61446"/>
            <a:ext cx="914400" cy="613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1782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and 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/>
          <p:cNvSpPr/>
          <p:nvPr userDrawn="1"/>
        </p:nvSpPr>
        <p:spPr>
          <a:xfrm>
            <a:off x="0" y="0"/>
            <a:ext cx="10843708" cy="763793"/>
          </a:xfrm>
          <a:custGeom>
            <a:avLst/>
            <a:gdLst>
              <a:gd name="connsiteX0" fmla="*/ 0 w 10843708"/>
              <a:gd name="connsiteY0" fmla="*/ 0 h 763793"/>
              <a:gd name="connsiteX1" fmla="*/ 10843708 w 10843708"/>
              <a:gd name="connsiteY1" fmla="*/ 0 h 763793"/>
              <a:gd name="connsiteX2" fmla="*/ 10843708 w 10843708"/>
              <a:gd name="connsiteY2" fmla="*/ 763793 h 763793"/>
              <a:gd name="connsiteX3" fmla="*/ 0 w 10843708"/>
              <a:gd name="connsiteY3" fmla="*/ 763793 h 763793"/>
              <a:gd name="connsiteX4" fmla="*/ 0 w 10843708"/>
              <a:gd name="connsiteY4" fmla="*/ 0 h 763793"/>
              <a:gd name="connsiteX0" fmla="*/ 0 w 10843708"/>
              <a:gd name="connsiteY0" fmla="*/ 0 h 763793"/>
              <a:gd name="connsiteX1" fmla="*/ 10843708 w 10843708"/>
              <a:gd name="connsiteY1" fmla="*/ 0 h 763793"/>
              <a:gd name="connsiteX2" fmla="*/ 10338099 w 10843708"/>
              <a:gd name="connsiteY2" fmla="*/ 763793 h 763793"/>
              <a:gd name="connsiteX3" fmla="*/ 0 w 10843708"/>
              <a:gd name="connsiteY3" fmla="*/ 763793 h 763793"/>
              <a:gd name="connsiteX4" fmla="*/ 0 w 10843708"/>
              <a:gd name="connsiteY4" fmla="*/ 0 h 763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843708" h="763793">
                <a:moveTo>
                  <a:pt x="0" y="0"/>
                </a:moveTo>
                <a:lnTo>
                  <a:pt x="10843708" y="0"/>
                </a:lnTo>
                <a:lnTo>
                  <a:pt x="10338099" y="763793"/>
                </a:lnTo>
                <a:lnTo>
                  <a:pt x="0" y="76379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22944" y="86060"/>
            <a:ext cx="914636" cy="588796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600" y="88937"/>
            <a:ext cx="9624163" cy="585920"/>
          </a:xfrm>
        </p:spPr>
        <p:txBody>
          <a:bodyPr anchor="ctr">
            <a:normAutofit/>
          </a:bodyPr>
          <a:lstStyle>
            <a:lvl1pPr marL="0" indent="0">
              <a:buNone/>
              <a:defRPr sz="2300" b="1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Page Heading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6260951" y="6558701"/>
            <a:ext cx="5931049" cy="299299"/>
            <a:chOff x="6260951" y="6558701"/>
            <a:chExt cx="5931049" cy="299299"/>
          </a:xfrm>
        </p:grpSpPr>
        <p:sp>
          <p:nvSpPr>
            <p:cNvPr id="17" name="Rectangle 15"/>
            <p:cNvSpPr/>
            <p:nvPr userDrawn="1"/>
          </p:nvSpPr>
          <p:spPr>
            <a:xfrm>
              <a:off x="6260951" y="6558701"/>
              <a:ext cx="5931049" cy="299299"/>
            </a:xfrm>
            <a:custGeom>
              <a:avLst/>
              <a:gdLst>
                <a:gd name="connsiteX0" fmla="*/ 0 w 5931049"/>
                <a:gd name="connsiteY0" fmla="*/ 0 h 299299"/>
                <a:gd name="connsiteX1" fmla="*/ 5931049 w 5931049"/>
                <a:gd name="connsiteY1" fmla="*/ 0 h 299299"/>
                <a:gd name="connsiteX2" fmla="*/ 5931049 w 5931049"/>
                <a:gd name="connsiteY2" fmla="*/ 299299 h 299299"/>
                <a:gd name="connsiteX3" fmla="*/ 0 w 5931049"/>
                <a:gd name="connsiteY3" fmla="*/ 299299 h 299299"/>
                <a:gd name="connsiteX4" fmla="*/ 0 w 5931049"/>
                <a:gd name="connsiteY4" fmla="*/ 0 h 299299"/>
                <a:gd name="connsiteX0" fmla="*/ 209228 w 5931049"/>
                <a:gd name="connsiteY0" fmla="*/ 0 h 299299"/>
                <a:gd name="connsiteX1" fmla="*/ 5931049 w 5931049"/>
                <a:gd name="connsiteY1" fmla="*/ 0 h 299299"/>
                <a:gd name="connsiteX2" fmla="*/ 5931049 w 5931049"/>
                <a:gd name="connsiteY2" fmla="*/ 299299 h 299299"/>
                <a:gd name="connsiteX3" fmla="*/ 0 w 5931049"/>
                <a:gd name="connsiteY3" fmla="*/ 299299 h 299299"/>
                <a:gd name="connsiteX4" fmla="*/ 209228 w 5931049"/>
                <a:gd name="connsiteY4" fmla="*/ 0 h 299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31049" h="299299">
                  <a:moveTo>
                    <a:pt x="209228" y="0"/>
                  </a:moveTo>
                  <a:lnTo>
                    <a:pt x="5931049" y="0"/>
                  </a:lnTo>
                  <a:lnTo>
                    <a:pt x="5931049" y="299299"/>
                  </a:lnTo>
                  <a:lnTo>
                    <a:pt x="0" y="299299"/>
                  </a:lnTo>
                  <a:lnTo>
                    <a:pt x="209228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FFFF"/>
                </a:solidFill>
              </a:endParaRPr>
            </a:p>
          </p:txBody>
        </p:sp>
        <p:grpSp>
          <p:nvGrpSpPr>
            <p:cNvPr id="18" name="Group 17"/>
            <p:cNvGrpSpPr/>
            <p:nvPr userDrawn="1"/>
          </p:nvGrpSpPr>
          <p:grpSpPr>
            <a:xfrm>
              <a:off x="8799513" y="6615920"/>
              <a:ext cx="2703555" cy="162839"/>
              <a:chOff x="8799513" y="6615920"/>
              <a:chExt cx="2703555" cy="162839"/>
            </a:xfrm>
          </p:grpSpPr>
          <p:cxnSp>
            <p:nvCxnSpPr>
              <p:cNvPr id="19" name="Straight Connector 18"/>
              <p:cNvCxnSpPr/>
              <p:nvPr userDrawn="1"/>
            </p:nvCxnSpPr>
            <p:spPr>
              <a:xfrm flipH="1">
                <a:off x="8799513" y="6615920"/>
                <a:ext cx="106492" cy="16283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 userDrawn="1"/>
            </p:nvCxnSpPr>
            <p:spPr>
              <a:xfrm flipH="1">
                <a:off x="11396576" y="6615920"/>
                <a:ext cx="106492" cy="16283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" name="TextBox 20"/>
          <p:cNvSpPr txBox="1"/>
          <p:nvPr userDrawn="1"/>
        </p:nvSpPr>
        <p:spPr>
          <a:xfrm>
            <a:off x="6483177" y="6648872"/>
            <a:ext cx="2079575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fld id="{79C7C16D-3FCE-4FD9-B5D5-8D283AC2A2D0}" type="datetime4">
              <a:rPr lang="en-US" sz="900">
                <a:solidFill>
                  <a:srgbClr val="FFFFFF"/>
                </a:solidFill>
              </a:rPr>
              <a:pPr algn="r"/>
              <a:t>September 29, 2021</a:t>
            </a:fld>
            <a:endParaRPr lang="en-US" sz="900" dirty="0">
              <a:solidFill>
                <a:srgbClr val="FFFFFF"/>
              </a:solidFill>
            </a:endParaRPr>
          </a:p>
        </p:txBody>
      </p:sp>
      <p:sp>
        <p:nvSpPr>
          <p:cNvPr id="22" name="TextBox 21"/>
          <p:cNvSpPr txBox="1"/>
          <p:nvPr userDrawn="1"/>
        </p:nvSpPr>
        <p:spPr>
          <a:xfrm>
            <a:off x="11503068" y="6648872"/>
            <a:ext cx="334512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fld id="{13DD8D3D-9F5D-40B5-8723-5F4A9233747C}" type="slidenum">
              <a:rPr lang="en-US" sz="900">
                <a:solidFill>
                  <a:srgbClr val="FFFFFF"/>
                </a:solidFill>
              </a:rPr>
              <a:pPr algn="r"/>
              <a:t>‹#›</a:t>
            </a:fld>
            <a:endParaRPr lang="en-US" sz="900" dirty="0">
              <a:solidFill>
                <a:srgbClr val="FFFFFF"/>
              </a:solidFill>
            </a:endParaRPr>
          </a:p>
        </p:txBody>
      </p:sp>
      <p:sp>
        <p:nvSpPr>
          <p:cNvPr id="23" name="TextBox 22"/>
          <p:cNvSpPr txBox="1"/>
          <p:nvPr userDrawn="1"/>
        </p:nvSpPr>
        <p:spPr>
          <a:xfrm>
            <a:off x="9128072" y="6648872"/>
            <a:ext cx="2079575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>
                <a:solidFill>
                  <a:srgbClr val="FFFFFF"/>
                </a:solidFill>
              </a:rPr>
              <a:t>© 2018 EXLSERVICE HOLDINGS, INC</a:t>
            </a:r>
          </a:p>
        </p:txBody>
      </p:sp>
    </p:spTree>
    <p:extLst>
      <p:ext uri="{BB962C8B-B14F-4D97-AF65-F5344CB8AC3E}">
        <p14:creationId xmlns:p14="http://schemas.microsoft.com/office/powerpoint/2010/main" val="7267474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/>
          <p:cNvSpPr/>
          <p:nvPr userDrawn="1"/>
        </p:nvSpPr>
        <p:spPr>
          <a:xfrm>
            <a:off x="0" y="0"/>
            <a:ext cx="10843708" cy="763793"/>
          </a:xfrm>
          <a:custGeom>
            <a:avLst/>
            <a:gdLst>
              <a:gd name="connsiteX0" fmla="*/ 0 w 10843708"/>
              <a:gd name="connsiteY0" fmla="*/ 0 h 763793"/>
              <a:gd name="connsiteX1" fmla="*/ 10843708 w 10843708"/>
              <a:gd name="connsiteY1" fmla="*/ 0 h 763793"/>
              <a:gd name="connsiteX2" fmla="*/ 10843708 w 10843708"/>
              <a:gd name="connsiteY2" fmla="*/ 763793 h 763793"/>
              <a:gd name="connsiteX3" fmla="*/ 0 w 10843708"/>
              <a:gd name="connsiteY3" fmla="*/ 763793 h 763793"/>
              <a:gd name="connsiteX4" fmla="*/ 0 w 10843708"/>
              <a:gd name="connsiteY4" fmla="*/ 0 h 763793"/>
              <a:gd name="connsiteX0" fmla="*/ 0 w 10843708"/>
              <a:gd name="connsiteY0" fmla="*/ 0 h 763793"/>
              <a:gd name="connsiteX1" fmla="*/ 10843708 w 10843708"/>
              <a:gd name="connsiteY1" fmla="*/ 0 h 763793"/>
              <a:gd name="connsiteX2" fmla="*/ 10338099 w 10843708"/>
              <a:gd name="connsiteY2" fmla="*/ 763793 h 763793"/>
              <a:gd name="connsiteX3" fmla="*/ 0 w 10843708"/>
              <a:gd name="connsiteY3" fmla="*/ 763793 h 763793"/>
              <a:gd name="connsiteX4" fmla="*/ 0 w 10843708"/>
              <a:gd name="connsiteY4" fmla="*/ 0 h 763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843708" h="763793">
                <a:moveTo>
                  <a:pt x="0" y="0"/>
                </a:moveTo>
                <a:lnTo>
                  <a:pt x="10843708" y="0"/>
                </a:lnTo>
                <a:lnTo>
                  <a:pt x="10338099" y="763793"/>
                </a:lnTo>
                <a:lnTo>
                  <a:pt x="0" y="76379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22944" y="86060"/>
            <a:ext cx="914636" cy="588796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600" y="88937"/>
            <a:ext cx="9624163" cy="585920"/>
          </a:xfrm>
        </p:spPr>
        <p:txBody>
          <a:bodyPr anchor="ctr">
            <a:normAutofit/>
          </a:bodyPr>
          <a:lstStyle>
            <a:lvl1pPr marL="0" indent="0">
              <a:buNone/>
              <a:defRPr sz="2300" b="1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Page Heading</a:t>
            </a:r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6260951" y="6558701"/>
            <a:ext cx="5931049" cy="299299"/>
            <a:chOff x="6260951" y="6558701"/>
            <a:chExt cx="5931049" cy="299299"/>
          </a:xfrm>
        </p:grpSpPr>
        <p:sp>
          <p:nvSpPr>
            <p:cNvPr id="16" name="Rectangle 15"/>
            <p:cNvSpPr/>
            <p:nvPr userDrawn="1"/>
          </p:nvSpPr>
          <p:spPr>
            <a:xfrm>
              <a:off x="6260951" y="6558701"/>
              <a:ext cx="5931049" cy="299299"/>
            </a:xfrm>
            <a:custGeom>
              <a:avLst/>
              <a:gdLst>
                <a:gd name="connsiteX0" fmla="*/ 0 w 5931049"/>
                <a:gd name="connsiteY0" fmla="*/ 0 h 299299"/>
                <a:gd name="connsiteX1" fmla="*/ 5931049 w 5931049"/>
                <a:gd name="connsiteY1" fmla="*/ 0 h 299299"/>
                <a:gd name="connsiteX2" fmla="*/ 5931049 w 5931049"/>
                <a:gd name="connsiteY2" fmla="*/ 299299 h 299299"/>
                <a:gd name="connsiteX3" fmla="*/ 0 w 5931049"/>
                <a:gd name="connsiteY3" fmla="*/ 299299 h 299299"/>
                <a:gd name="connsiteX4" fmla="*/ 0 w 5931049"/>
                <a:gd name="connsiteY4" fmla="*/ 0 h 299299"/>
                <a:gd name="connsiteX0" fmla="*/ 209228 w 5931049"/>
                <a:gd name="connsiteY0" fmla="*/ 0 h 299299"/>
                <a:gd name="connsiteX1" fmla="*/ 5931049 w 5931049"/>
                <a:gd name="connsiteY1" fmla="*/ 0 h 299299"/>
                <a:gd name="connsiteX2" fmla="*/ 5931049 w 5931049"/>
                <a:gd name="connsiteY2" fmla="*/ 299299 h 299299"/>
                <a:gd name="connsiteX3" fmla="*/ 0 w 5931049"/>
                <a:gd name="connsiteY3" fmla="*/ 299299 h 299299"/>
                <a:gd name="connsiteX4" fmla="*/ 209228 w 5931049"/>
                <a:gd name="connsiteY4" fmla="*/ 0 h 299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31049" h="299299">
                  <a:moveTo>
                    <a:pt x="209228" y="0"/>
                  </a:moveTo>
                  <a:lnTo>
                    <a:pt x="5931049" y="0"/>
                  </a:lnTo>
                  <a:lnTo>
                    <a:pt x="5931049" y="299299"/>
                  </a:lnTo>
                  <a:lnTo>
                    <a:pt x="0" y="299299"/>
                  </a:lnTo>
                  <a:lnTo>
                    <a:pt x="209228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FFFF"/>
                </a:solidFill>
              </a:endParaRPr>
            </a:p>
          </p:txBody>
        </p:sp>
        <p:grpSp>
          <p:nvGrpSpPr>
            <p:cNvPr id="17" name="Group 16"/>
            <p:cNvGrpSpPr/>
            <p:nvPr userDrawn="1"/>
          </p:nvGrpSpPr>
          <p:grpSpPr>
            <a:xfrm>
              <a:off x="8799513" y="6615920"/>
              <a:ext cx="2703555" cy="162839"/>
              <a:chOff x="8799513" y="6615920"/>
              <a:chExt cx="2703555" cy="162839"/>
            </a:xfrm>
          </p:grpSpPr>
          <p:cxnSp>
            <p:nvCxnSpPr>
              <p:cNvPr id="18" name="Straight Connector 17"/>
              <p:cNvCxnSpPr/>
              <p:nvPr userDrawn="1"/>
            </p:nvCxnSpPr>
            <p:spPr>
              <a:xfrm flipH="1">
                <a:off x="8799513" y="6615920"/>
                <a:ext cx="106492" cy="16283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 userDrawn="1"/>
            </p:nvCxnSpPr>
            <p:spPr>
              <a:xfrm flipH="1">
                <a:off x="11396576" y="6615920"/>
                <a:ext cx="106492" cy="16283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0" name="TextBox 19"/>
          <p:cNvSpPr txBox="1"/>
          <p:nvPr userDrawn="1"/>
        </p:nvSpPr>
        <p:spPr>
          <a:xfrm>
            <a:off x="6483177" y="6648872"/>
            <a:ext cx="2079575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fld id="{79C7C16D-3FCE-4FD9-B5D5-8D283AC2A2D0}" type="datetime4">
              <a:rPr lang="en-US" sz="900">
                <a:solidFill>
                  <a:srgbClr val="FFFFFF"/>
                </a:solidFill>
              </a:rPr>
              <a:pPr algn="r"/>
              <a:t>September 29, 2021</a:t>
            </a:fld>
            <a:endParaRPr lang="en-US" sz="900" dirty="0">
              <a:solidFill>
                <a:srgbClr val="FFFFFF"/>
              </a:solidFill>
            </a:endParaRPr>
          </a:p>
        </p:txBody>
      </p:sp>
      <p:sp>
        <p:nvSpPr>
          <p:cNvPr id="21" name="TextBox 20"/>
          <p:cNvSpPr txBox="1"/>
          <p:nvPr userDrawn="1"/>
        </p:nvSpPr>
        <p:spPr>
          <a:xfrm>
            <a:off x="11503068" y="6648872"/>
            <a:ext cx="334512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fld id="{13DD8D3D-9F5D-40B5-8723-5F4A9233747C}" type="slidenum">
              <a:rPr lang="en-US" sz="900">
                <a:solidFill>
                  <a:srgbClr val="FFFFFF"/>
                </a:solidFill>
              </a:rPr>
              <a:pPr algn="r"/>
              <a:t>‹#›</a:t>
            </a:fld>
            <a:endParaRPr lang="en-US" sz="900" dirty="0">
              <a:solidFill>
                <a:srgbClr val="FFFFFF"/>
              </a:solidFill>
            </a:endParaRPr>
          </a:p>
        </p:txBody>
      </p:sp>
      <p:sp>
        <p:nvSpPr>
          <p:cNvPr id="22" name="TextBox 21"/>
          <p:cNvSpPr txBox="1"/>
          <p:nvPr userDrawn="1"/>
        </p:nvSpPr>
        <p:spPr>
          <a:xfrm>
            <a:off x="9128072" y="6648872"/>
            <a:ext cx="2079575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>
                <a:solidFill>
                  <a:srgbClr val="FFFFFF"/>
                </a:solidFill>
              </a:rPr>
              <a:t>© 2018 EXLSERVICE HOLDINGS, INC</a:t>
            </a:r>
          </a:p>
        </p:txBody>
      </p:sp>
    </p:spTree>
    <p:extLst>
      <p:ext uri="{BB962C8B-B14F-4D97-AF65-F5344CB8AC3E}">
        <p14:creationId xmlns:p14="http://schemas.microsoft.com/office/powerpoint/2010/main" val="4476478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9663023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>
          <a:xfrm>
            <a:off x="-2" y="549350"/>
            <a:ext cx="10425195" cy="6308650"/>
          </a:xfrm>
          <a:custGeom>
            <a:avLst/>
            <a:gdLst>
              <a:gd name="connsiteX0" fmla="*/ 0 w 10347704"/>
              <a:gd name="connsiteY0" fmla="*/ 0 h 6308650"/>
              <a:gd name="connsiteX1" fmla="*/ 10347704 w 10347704"/>
              <a:gd name="connsiteY1" fmla="*/ 0 h 6308650"/>
              <a:gd name="connsiteX2" fmla="*/ 10347704 w 10347704"/>
              <a:gd name="connsiteY2" fmla="*/ 6308650 h 6308650"/>
              <a:gd name="connsiteX3" fmla="*/ 0 w 10347704"/>
              <a:gd name="connsiteY3" fmla="*/ 6308650 h 6308650"/>
              <a:gd name="connsiteX4" fmla="*/ 0 w 10347704"/>
              <a:gd name="connsiteY4" fmla="*/ 0 h 6308650"/>
              <a:gd name="connsiteX0" fmla="*/ 0 w 10347704"/>
              <a:gd name="connsiteY0" fmla="*/ 0 h 6308650"/>
              <a:gd name="connsiteX1" fmla="*/ 10347704 w 10347704"/>
              <a:gd name="connsiteY1" fmla="*/ 0 h 6308650"/>
              <a:gd name="connsiteX2" fmla="*/ 7020734 w 10347704"/>
              <a:gd name="connsiteY2" fmla="*/ 6303484 h 6308650"/>
              <a:gd name="connsiteX3" fmla="*/ 0 w 10347704"/>
              <a:gd name="connsiteY3" fmla="*/ 6308650 h 6308650"/>
              <a:gd name="connsiteX4" fmla="*/ 0 w 10347704"/>
              <a:gd name="connsiteY4" fmla="*/ 0 h 6308650"/>
              <a:gd name="connsiteX0" fmla="*/ 0 w 10347704"/>
              <a:gd name="connsiteY0" fmla="*/ 0 h 6308650"/>
              <a:gd name="connsiteX1" fmla="*/ 10347704 w 10347704"/>
              <a:gd name="connsiteY1" fmla="*/ 0 h 6308650"/>
              <a:gd name="connsiteX2" fmla="*/ 5894523 w 10347704"/>
              <a:gd name="connsiteY2" fmla="*/ 6308650 h 6308650"/>
              <a:gd name="connsiteX3" fmla="*/ 0 w 10347704"/>
              <a:gd name="connsiteY3" fmla="*/ 6308650 h 6308650"/>
              <a:gd name="connsiteX4" fmla="*/ 0 w 10347704"/>
              <a:gd name="connsiteY4" fmla="*/ 0 h 6308650"/>
              <a:gd name="connsiteX0" fmla="*/ 0 w 10347704"/>
              <a:gd name="connsiteY0" fmla="*/ 0 h 6308650"/>
              <a:gd name="connsiteX1" fmla="*/ 10347704 w 10347704"/>
              <a:gd name="connsiteY1" fmla="*/ 0 h 6308650"/>
              <a:gd name="connsiteX2" fmla="*/ 6281981 w 10347704"/>
              <a:gd name="connsiteY2" fmla="*/ 6308650 h 6308650"/>
              <a:gd name="connsiteX3" fmla="*/ 0 w 10347704"/>
              <a:gd name="connsiteY3" fmla="*/ 6308650 h 6308650"/>
              <a:gd name="connsiteX4" fmla="*/ 0 w 10347704"/>
              <a:gd name="connsiteY4" fmla="*/ 0 h 6308650"/>
              <a:gd name="connsiteX0" fmla="*/ 0 w 10425195"/>
              <a:gd name="connsiteY0" fmla="*/ 0 h 6308650"/>
              <a:gd name="connsiteX1" fmla="*/ 10425195 w 10425195"/>
              <a:gd name="connsiteY1" fmla="*/ 72325 h 6308650"/>
              <a:gd name="connsiteX2" fmla="*/ 6281981 w 10425195"/>
              <a:gd name="connsiteY2" fmla="*/ 6308650 h 6308650"/>
              <a:gd name="connsiteX3" fmla="*/ 0 w 10425195"/>
              <a:gd name="connsiteY3" fmla="*/ 6308650 h 6308650"/>
              <a:gd name="connsiteX4" fmla="*/ 0 w 10425195"/>
              <a:gd name="connsiteY4" fmla="*/ 0 h 630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25195" h="6308650">
                <a:moveTo>
                  <a:pt x="0" y="0"/>
                </a:moveTo>
                <a:lnTo>
                  <a:pt x="10425195" y="72325"/>
                </a:lnTo>
                <a:lnTo>
                  <a:pt x="6281981" y="6308650"/>
                </a:lnTo>
                <a:lnTo>
                  <a:pt x="0" y="63086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Rectangle 13"/>
          <p:cNvSpPr/>
          <p:nvPr userDrawn="1"/>
        </p:nvSpPr>
        <p:spPr>
          <a:xfrm>
            <a:off x="0" y="0"/>
            <a:ext cx="10843708" cy="763793"/>
          </a:xfrm>
          <a:custGeom>
            <a:avLst/>
            <a:gdLst>
              <a:gd name="connsiteX0" fmla="*/ 0 w 10843708"/>
              <a:gd name="connsiteY0" fmla="*/ 0 h 763793"/>
              <a:gd name="connsiteX1" fmla="*/ 10843708 w 10843708"/>
              <a:gd name="connsiteY1" fmla="*/ 0 h 763793"/>
              <a:gd name="connsiteX2" fmla="*/ 10843708 w 10843708"/>
              <a:gd name="connsiteY2" fmla="*/ 763793 h 763793"/>
              <a:gd name="connsiteX3" fmla="*/ 0 w 10843708"/>
              <a:gd name="connsiteY3" fmla="*/ 763793 h 763793"/>
              <a:gd name="connsiteX4" fmla="*/ 0 w 10843708"/>
              <a:gd name="connsiteY4" fmla="*/ 0 h 763793"/>
              <a:gd name="connsiteX0" fmla="*/ 0 w 10843708"/>
              <a:gd name="connsiteY0" fmla="*/ 0 h 763793"/>
              <a:gd name="connsiteX1" fmla="*/ 10843708 w 10843708"/>
              <a:gd name="connsiteY1" fmla="*/ 0 h 763793"/>
              <a:gd name="connsiteX2" fmla="*/ 10338099 w 10843708"/>
              <a:gd name="connsiteY2" fmla="*/ 763793 h 763793"/>
              <a:gd name="connsiteX3" fmla="*/ 0 w 10843708"/>
              <a:gd name="connsiteY3" fmla="*/ 763793 h 763793"/>
              <a:gd name="connsiteX4" fmla="*/ 0 w 10843708"/>
              <a:gd name="connsiteY4" fmla="*/ 0 h 763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843708" h="763793">
                <a:moveTo>
                  <a:pt x="0" y="0"/>
                </a:moveTo>
                <a:lnTo>
                  <a:pt x="10843708" y="0"/>
                </a:lnTo>
                <a:lnTo>
                  <a:pt x="10338099" y="763793"/>
                </a:lnTo>
                <a:lnTo>
                  <a:pt x="0" y="76379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22944" y="86060"/>
            <a:ext cx="914636" cy="58879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2057399"/>
            <a:ext cx="3490913" cy="2506437"/>
          </a:xfrm>
        </p:spPr>
        <p:txBody>
          <a:bodyPr/>
          <a:lstStyle>
            <a:lvl1pPr marL="0" indent="0">
              <a:spcAft>
                <a:spcPts val="1800"/>
              </a:spcAft>
              <a:buNone/>
              <a:defRPr sz="2000" b="1">
                <a:solidFill>
                  <a:schemeClr val="accent3"/>
                </a:solidFill>
              </a:defRPr>
            </a:lvl1pPr>
            <a:lvl2pPr marL="0" indent="0">
              <a:lnSpc>
                <a:spcPct val="110000"/>
              </a:lnSpc>
              <a:spcBef>
                <a:spcPts val="0"/>
              </a:spcBef>
              <a:buNone/>
              <a:tabLst/>
              <a:defRPr sz="1100">
                <a:solidFill>
                  <a:schemeClr val="bg1"/>
                </a:solidFill>
              </a:defRPr>
            </a:lvl2pPr>
            <a:lvl3pPr marL="292100" indent="-138113">
              <a:lnSpc>
                <a:spcPct val="110000"/>
              </a:lnSpc>
              <a:spcBef>
                <a:spcPts val="0"/>
              </a:spcBef>
              <a:tabLst/>
              <a:defRPr sz="1100">
                <a:solidFill>
                  <a:schemeClr val="bg1"/>
                </a:solidFill>
              </a:defRPr>
            </a:lvl3pPr>
            <a:lvl4pPr marL="292100" indent="-138113">
              <a:lnSpc>
                <a:spcPct val="110000"/>
              </a:lnSpc>
              <a:spcBef>
                <a:spcPts val="0"/>
              </a:spcBef>
              <a:tabLst/>
              <a:defRPr sz="1100">
                <a:solidFill>
                  <a:schemeClr val="bg1"/>
                </a:solidFill>
              </a:defRPr>
            </a:lvl4pPr>
            <a:lvl5pPr marL="292100" indent="-138113">
              <a:lnSpc>
                <a:spcPct val="110000"/>
              </a:lnSpc>
              <a:spcBef>
                <a:spcPts val="0"/>
              </a:spcBef>
              <a:tabLst/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600" y="88937"/>
            <a:ext cx="9624163" cy="585920"/>
          </a:xfrm>
        </p:spPr>
        <p:txBody>
          <a:bodyPr anchor="ctr">
            <a:normAutofit/>
          </a:bodyPr>
          <a:lstStyle>
            <a:lvl1pPr marL="0" indent="0">
              <a:buNone/>
              <a:defRPr sz="2300" b="1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Thank you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idx="14"/>
          </p:nvPr>
        </p:nvSpPr>
        <p:spPr>
          <a:xfrm>
            <a:off x="4318000" y="2057399"/>
            <a:ext cx="3490913" cy="2506437"/>
          </a:xfrm>
        </p:spPr>
        <p:txBody>
          <a:bodyPr/>
          <a:lstStyle>
            <a:lvl1pPr marL="0" indent="0">
              <a:spcAft>
                <a:spcPts val="1800"/>
              </a:spcAft>
              <a:buNone/>
              <a:defRPr sz="2000" b="1">
                <a:solidFill>
                  <a:schemeClr val="accent3"/>
                </a:solidFill>
              </a:defRPr>
            </a:lvl1pPr>
            <a:lvl2pPr marL="0" indent="0">
              <a:lnSpc>
                <a:spcPct val="110000"/>
              </a:lnSpc>
              <a:spcBef>
                <a:spcPts val="0"/>
              </a:spcBef>
              <a:buNone/>
              <a:tabLst/>
              <a:defRPr sz="1100">
                <a:solidFill>
                  <a:schemeClr val="bg1"/>
                </a:solidFill>
              </a:defRPr>
            </a:lvl2pPr>
            <a:lvl3pPr marL="292100" indent="-138113">
              <a:lnSpc>
                <a:spcPct val="110000"/>
              </a:lnSpc>
              <a:spcBef>
                <a:spcPts val="0"/>
              </a:spcBef>
              <a:tabLst/>
              <a:defRPr sz="1100">
                <a:solidFill>
                  <a:schemeClr val="bg1"/>
                </a:solidFill>
              </a:defRPr>
            </a:lvl3pPr>
            <a:lvl4pPr marL="292100" indent="-138113">
              <a:lnSpc>
                <a:spcPct val="110000"/>
              </a:lnSpc>
              <a:spcBef>
                <a:spcPts val="0"/>
              </a:spcBef>
              <a:tabLst/>
              <a:defRPr sz="1100">
                <a:solidFill>
                  <a:schemeClr val="bg1"/>
                </a:solidFill>
              </a:defRPr>
            </a:lvl4pPr>
            <a:lvl5pPr marL="292100" indent="-138113">
              <a:lnSpc>
                <a:spcPct val="110000"/>
              </a:lnSpc>
              <a:spcBef>
                <a:spcPts val="0"/>
              </a:spcBef>
              <a:tabLst/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22" name="Group 21"/>
          <p:cNvGrpSpPr/>
          <p:nvPr userDrawn="1"/>
        </p:nvGrpSpPr>
        <p:grpSpPr>
          <a:xfrm>
            <a:off x="6260951" y="6558701"/>
            <a:ext cx="5931049" cy="299299"/>
            <a:chOff x="6260951" y="6558701"/>
            <a:chExt cx="5931049" cy="299299"/>
          </a:xfrm>
        </p:grpSpPr>
        <p:sp>
          <p:nvSpPr>
            <p:cNvPr id="23" name="Rectangle 15"/>
            <p:cNvSpPr/>
            <p:nvPr userDrawn="1"/>
          </p:nvSpPr>
          <p:spPr>
            <a:xfrm>
              <a:off x="6260951" y="6558701"/>
              <a:ext cx="5931049" cy="299299"/>
            </a:xfrm>
            <a:custGeom>
              <a:avLst/>
              <a:gdLst>
                <a:gd name="connsiteX0" fmla="*/ 0 w 5931049"/>
                <a:gd name="connsiteY0" fmla="*/ 0 h 299299"/>
                <a:gd name="connsiteX1" fmla="*/ 5931049 w 5931049"/>
                <a:gd name="connsiteY1" fmla="*/ 0 h 299299"/>
                <a:gd name="connsiteX2" fmla="*/ 5931049 w 5931049"/>
                <a:gd name="connsiteY2" fmla="*/ 299299 h 299299"/>
                <a:gd name="connsiteX3" fmla="*/ 0 w 5931049"/>
                <a:gd name="connsiteY3" fmla="*/ 299299 h 299299"/>
                <a:gd name="connsiteX4" fmla="*/ 0 w 5931049"/>
                <a:gd name="connsiteY4" fmla="*/ 0 h 299299"/>
                <a:gd name="connsiteX0" fmla="*/ 209228 w 5931049"/>
                <a:gd name="connsiteY0" fmla="*/ 0 h 299299"/>
                <a:gd name="connsiteX1" fmla="*/ 5931049 w 5931049"/>
                <a:gd name="connsiteY1" fmla="*/ 0 h 299299"/>
                <a:gd name="connsiteX2" fmla="*/ 5931049 w 5931049"/>
                <a:gd name="connsiteY2" fmla="*/ 299299 h 299299"/>
                <a:gd name="connsiteX3" fmla="*/ 0 w 5931049"/>
                <a:gd name="connsiteY3" fmla="*/ 299299 h 299299"/>
                <a:gd name="connsiteX4" fmla="*/ 209228 w 5931049"/>
                <a:gd name="connsiteY4" fmla="*/ 0 h 299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31049" h="299299">
                  <a:moveTo>
                    <a:pt x="209228" y="0"/>
                  </a:moveTo>
                  <a:lnTo>
                    <a:pt x="5931049" y="0"/>
                  </a:lnTo>
                  <a:lnTo>
                    <a:pt x="5931049" y="299299"/>
                  </a:lnTo>
                  <a:lnTo>
                    <a:pt x="0" y="299299"/>
                  </a:lnTo>
                  <a:lnTo>
                    <a:pt x="209228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FFFF"/>
                </a:solidFill>
              </a:endParaRPr>
            </a:p>
          </p:txBody>
        </p:sp>
        <p:cxnSp>
          <p:nvCxnSpPr>
            <p:cNvPr id="26" name="Straight Connector 25"/>
            <p:cNvCxnSpPr/>
            <p:nvPr userDrawn="1"/>
          </p:nvCxnSpPr>
          <p:spPr>
            <a:xfrm flipH="1">
              <a:off x="11396576" y="6615920"/>
              <a:ext cx="106492" cy="1628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/>
          <p:cNvSpPr txBox="1"/>
          <p:nvPr userDrawn="1"/>
        </p:nvSpPr>
        <p:spPr>
          <a:xfrm>
            <a:off x="6483177" y="6648872"/>
            <a:ext cx="2079575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fld id="{79C7C16D-3FCE-4FD9-B5D5-8D283AC2A2D0}" type="datetime4">
              <a:rPr lang="en-US" sz="900">
                <a:solidFill>
                  <a:srgbClr val="FFFFFF"/>
                </a:solidFill>
              </a:rPr>
              <a:pPr algn="r"/>
              <a:t>September 29, 2021</a:t>
            </a:fld>
            <a:endParaRPr lang="en-US" sz="900" dirty="0">
              <a:solidFill>
                <a:srgbClr val="FFFFFF"/>
              </a:solidFill>
            </a:endParaRPr>
          </a:p>
        </p:txBody>
      </p:sp>
      <p:sp>
        <p:nvSpPr>
          <p:cNvPr id="28" name="TextBox 27"/>
          <p:cNvSpPr txBox="1"/>
          <p:nvPr userDrawn="1"/>
        </p:nvSpPr>
        <p:spPr>
          <a:xfrm>
            <a:off x="11503068" y="6648872"/>
            <a:ext cx="334512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fld id="{13DD8D3D-9F5D-40B5-8723-5F4A9233747C}" type="slidenum">
              <a:rPr lang="en-US" sz="900">
                <a:solidFill>
                  <a:srgbClr val="FFFFFF"/>
                </a:solidFill>
              </a:rPr>
              <a:pPr algn="r"/>
              <a:t>‹#›</a:t>
            </a:fld>
            <a:endParaRPr lang="en-US" sz="9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3136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67380CF3-2D20-4C04-AE57-2E2E1FDEE91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610" y="-8708"/>
            <a:ext cx="6958264" cy="686670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8602" r="1"/>
          <a:stretch/>
        </p:blipFill>
        <p:spPr>
          <a:xfrm>
            <a:off x="2299769" y="0"/>
            <a:ext cx="9924828" cy="686469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5711" y="5860535"/>
            <a:ext cx="1108420" cy="71354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37854" y="2259651"/>
            <a:ext cx="6199725" cy="2406598"/>
          </a:xfrm>
        </p:spPr>
        <p:txBody>
          <a:bodyPr anchor="ctr">
            <a:normAutofit/>
          </a:bodyPr>
          <a:lstStyle>
            <a:lvl1pPr algn="l">
              <a:spcAft>
                <a:spcPts val="1200"/>
              </a:spcAft>
              <a:defRPr sz="4000" cap="all" baseline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243454" y="4632326"/>
            <a:ext cx="3594126" cy="425706"/>
          </a:xfrm>
        </p:spPr>
        <p:txBody>
          <a:bodyPr>
            <a:normAutofit/>
          </a:bodyPr>
          <a:lstStyle>
            <a:lvl1pPr marL="0" indent="0" algn="l">
              <a:buNone/>
              <a:defRPr sz="17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Date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8243888" y="5156200"/>
            <a:ext cx="3594100" cy="1186935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3"/>
              </a:buClr>
              <a:buFont typeface="Arial"/>
              <a:buNone/>
              <a:defRPr lang="en-US" sz="1700" kern="1200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Name of Presenter</a:t>
            </a:r>
          </a:p>
        </p:txBody>
      </p:sp>
      <p:pic>
        <p:nvPicPr>
          <p:cNvPr id="9" name="Picture 2" descr="https://pruweb.prudential.com/media/managed/brandcentral/src_files/media/managed/Pru_bw.gif">
            <a:extLst>
              <a:ext uri="{FF2B5EF4-FFF2-40B4-BE49-F238E27FC236}">
                <a16:creationId xmlns:a16="http://schemas.microsoft.com/office/drawing/2014/main" id="{079BECD5-BDD8-4E5C-9D11-E58AD17C109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695" y="5111235"/>
            <a:ext cx="2032170" cy="616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248789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533133" y="1404873"/>
            <a:ext cx="5112475" cy="476239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>
          <a:xfrm>
            <a:off x="9116694" y="6647383"/>
            <a:ext cx="2033422" cy="148681"/>
          </a:xfrm>
          <a:prstGeom prst="rect">
            <a:avLst/>
          </a:prstGeom>
        </p:spPr>
        <p:txBody>
          <a:bodyPr lIns="0" tIns="0" rIns="0" bIns="0"/>
          <a:lstStyle/>
          <a:p>
            <a:pPr marL="12700"/>
            <a:r>
              <a:rPr sz="900" dirty="0">
                <a:solidFill>
                  <a:srgbClr val="FFFFFF"/>
                </a:solidFill>
                <a:cs typeface="Arial"/>
              </a:rPr>
              <a:t>©</a:t>
            </a:r>
            <a:r>
              <a:rPr sz="900" spc="-5" dirty="0">
                <a:solidFill>
                  <a:srgbClr val="FFFFFF"/>
                </a:solidFill>
                <a:cs typeface="Arial"/>
              </a:rPr>
              <a:t> </a:t>
            </a:r>
            <a:r>
              <a:rPr sz="900" dirty="0">
                <a:solidFill>
                  <a:srgbClr val="FFFFFF"/>
                </a:solidFill>
                <a:cs typeface="Arial"/>
              </a:rPr>
              <a:t>2018</a:t>
            </a:r>
            <a:r>
              <a:rPr sz="900" spc="-10" dirty="0">
                <a:solidFill>
                  <a:srgbClr val="FFFFFF"/>
                </a:solidFill>
                <a:cs typeface="Arial"/>
              </a:rPr>
              <a:t> </a:t>
            </a:r>
            <a:r>
              <a:rPr sz="900" dirty="0">
                <a:solidFill>
                  <a:srgbClr val="FFFFFF"/>
                </a:solidFill>
                <a:cs typeface="Arial"/>
              </a:rPr>
              <a:t>E</a:t>
            </a:r>
            <a:r>
              <a:rPr sz="900" spc="-15" dirty="0">
                <a:solidFill>
                  <a:srgbClr val="FFFFFF"/>
                </a:solidFill>
                <a:cs typeface="Arial"/>
              </a:rPr>
              <a:t>X</a:t>
            </a:r>
            <a:r>
              <a:rPr sz="900" dirty="0">
                <a:solidFill>
                  <a:srgbClr val="FFFFFF"/>
                </a:solidFill>
                <a:cs typeface="Arial"/>
              </a:rPr>
              <a:t>LSER</a:t>
            </a:r>
            <a:r>
              <a:rPr sz="900" spc="-5" dirty="0">
                <a:solidFill>
                  <a:srgbClr val="FFFFFF"/>
                </a:solidFill>
                <a:cs typeface="Arial"/>
              </a:rPr>
              <a:t>V</a:t>
            </a:r>
            <a:r>
              <a:rPr sz="900" dirty="0">
                <a:solidFill>
                  <a:srgbClr val="FFFFFF"/>
                </a:solidFill>
                <a:cs typeface="Arial"/>
              </a:rPr>
              <a:t>ICE H</a:t>
            </a:r>
            <a:r>
              <a:rPr sz="900" spc="-5" dirty="0">
                <a:solidFill>
                  <a:srgbClr val="FFFFFF"/>
                </a:solidFill>
                <a:cs typeface="Arial"/>
              </a:rPr>
              <a:t>O</a:t>
            </a:r>
            <a:r>
              <a:rPr sz="900" dirty="0">
                <a:solidFill>
                  <a:srgbClr val="FFFFFF"/>
                </a:solidFill>
                <a:cs typeface="Arial"/>
              </a:rPr>
              <a:t>LDIN</a:t>
            </a:r>
            <a:r>
              <a:rPr sz="900" spc="-10" dirty="0">
                <a:solidFill>
                  <a:srgbClr val="FFFFFF"/>
                </a:solidFill>
                <a:cs typeface="Arial"/>
              </a:rPr>
              <a:t>G</a:t>
            </a:r>
            <a:r>
              <a:rPr sz="900" dirty="0">
                <a:solidFill>
                  <a:srgbClr val="FFFFFF"/>
                </a:solidFill>
                <a:cs typeface="Arial"/>
              </a:rPr>
              <a:t>S,</a:t>
            </a:r>
            <a:r>
              <a:rPr sz="900" spc="10" dirty="0">
                <a:solidFill>
                  <a:srgbClr val="FFFFFF"/>
                </a:solidFill>
                <a:cs typeface="Arial"/>
              </a:rPr>
              <a:t> </a:t>
            </a:r>
            <a:r>
              <a:rPr sz="900" dirty="0">
                <a:solidFill>
                  <a:srgbClr val="FFFFFF"/>
                </a:solidFill>
                <a:cs typeface="Arial"/>
              </a:rPr>
              <a:t>INC</a:t>
            </a:r>
            <a:endParaRPr sz="900" dirty="0">
              <a:solidFill>
                <a:prstClr val="black"/>
              </a:solidFill>
              <a:cs typeface="Arial"/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>
          <a:xfrm>
            <a:off x="7514081" y="6647383"/>
            <a:ext cx="1060043" cy="148681"/>
          </a:xfrm>
          <a:prstGeom prst="rect">
            <a:avLst/>
          </a:prstGeom>
        </p:spPr>
        <p:txBody>
          <a:bodyPr lIns="0" tIns="0" rIns="0" bIns="0"/>
          <a:lstStyle/>
          <a:p>
            <a:pPr marL="12700"/>
            <a:r>
              <a:rPr sz="900" dirty="0">
                <a:solidFill>
                  <a:srgbClr val="FFFFFF"/>
                </a:solidFill>
                <a:cs typeface="Arial"/>
              </a:rPr>
              <a:t>Septe</a:t>
            </a:r>
            <a:r>
              <a:rPr sz="900" spc="5" dirty="0">
                <a:solidFill>
                  <a:srgbClr val="FFFFFF"/>
                </a:solidFill>
                <a:cs typeface="Arial"/>
              </a:rPr>
              <a:t>m</a:t>
            </a:r>
            <a:r>
              <a:rPr sz="900" dirty="0">
                <a:solidFill>
                  <a:srgbClr val="FFFFFF"/>
                </a:solidFill>
                <a:cs typeface="Arial"/>
              </a:rPr>
              <a:t>ber</a:t>
            </a:r>
            <a:r>
              <a:rPr sz="900" spc="-35" dirty="0">
                <a:solidFill>
                  <a:srgbClr val="FFFFFF"/>
                </a:solidFill>
                <a:cs typeface="Arial"/>
              </a:rPr>
              <a:t> </a:t>
            </a:r>
            <a:r>
              <a:rPr sz="900" dirty="0">
                <a:solidFill>
                  <a:srgbClr val="FFFFFF"/>
                </a:solidFill>
                <a:cs typeface="Arial"/>
              </a:rPr>
              <a:t>25,</a:t>
            </a:r>
            <a:r>
              <a:rPr sz="900" spc="-10" dirty="0">
                <a:solidFill>
                  <a:srgbClr val="FFFFFF"/>
                </a:solidFill>
                <a:cs typeface="Arial"/>
              </a:rPr>
              <a:t> </a:t>
            </a:r>
            <a:r>
              <a:rPr sz="900" dirty="0">
                <a:solidFill>
                  <a:srgbClr val="FFFFFF"/>
                </a:solidFill>
                <a:cs typeface="Arial"/>
              </a:rPr>
              <a:t>2018</a:t>
            </a:r>
            <a:endParaRPr sz="900" dirty="0">
              <a:solidFill>
                <a:prstClr val="black"/>
              </a:solidFill>
              <a:cs typeface="Arial"/>
            </a:endParaRP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>
          <a:xfrm>
            <a:off x="11685016" y="6647383"/>
            <a:ext cx="178816" cy="148681"/>
          </a:xfrm>
          <a:prstGeom prst="rect">
            <a:avLst/>
          </a:prstGeom>
        </p:spPr>
        <p:txBody>
          <a:bodyPr lIns="0" tIns="0" rIns="0" bIns="0"/>
          <a:lstStyle/>
          <a:p>
            <a:pPr marL="88900"/>
            <a:fld id="{81D60167-4931-47E6-BA6A-407CBD079E47}" type="slidenum">
              <a:rPr sz="900" dirty="0">
                <a:solidFill>
                  <a:srgbClr val="FFFFFF"/>
                </a:solidFill>
                <a:cs typeface="Arial"/>
              </a:rPr>
              <a:pPr marL="88900"/>
              <a:t>‹#›</a:t>
            </a:fld>
            <a:endParaRPr sz="900" dirty="0">
              <a:solidFill>
                <a:prstClr val="black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093379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 userDrawn="1"/>
        </p:nvGrpSpPr>
        <p:grpSpPr>
          <a:xfrm>
            <a:off x="6260953" y="6558701"/>
            <a:ext cx="5931049" cy="299299"/>
            <a:chOff x="6260951" y="6558701"/>
            <a:chExt cx="5931049" cy="299299"/>
          </a:xfrm>
        </p:grpSpPr>
        <p:sp>
          <p:nvSpPr>
            <p:cNvPr id="12" name="Rectangle 15"/>
            <p:cNvSpPr/>
            <p:nvPr userDrawn="1"/>
          </p:nvSpPr>
          <p:spPr>
            <a:xfrm>
              <a:off x="6260951" y="6558701"/>
              <a:ext cx="5931049" cy="299299"/>
            </a:xfrm>
            <a:custGeom>
              <a:avLst/>
              <a:gdLst>
                <a:gd name="connsiteX0" fmla="*/ 0 w 5931049"/>
                <a:gd name="connsiteY0" fmla="*/ 0 h 299299"/>
                <a:gd name="connsiteX1" fmla="*/ 5931049 w 5931049"/>
                <a:gd name="connsiteY1" fmla="*/ 0 h 299299"/>
                <a:gd name="connsiteX2" fmla="*/ 5931049 w 5931049"/>
                <a:gd name="connsiteY2" fmla="*/ 299299 h 299299"/>
                <a:gd name="connsiteX3" fmla="*/ 0 w 5931049"/>
                <a:gd name="connsiteY3" fmla="*/ 299299 h 299299"/>
                <a:gd name="connsiteX4" fmla="*/ 0 w 5931049"/>
                <a:gd name="connsiteY4" fmla="*/ 0 h 299299"/>
                <a:gd name="connsiteX0" fmla="*/ 209228 w 5931049"/>
                <a:gd name="connsiteY0" fmla="*/ 0 h 299299"/>
                <a:gd name="connsiteX1" fmla="*/ 5931049 w 5931049"/>
                <a:gd name="connsiteY1" fmla="*/ 0 h 299299"/>
                <a:gd name="connsiteX2" fmla="*/ 5931049 w 5931049"/>
                <a:gd name="connsiteY2" fmla="*/ 299299 h 299299"/>
                <a:gd name="connsiteX3" fmla="*/ 0 w 5931049"/>
                <a:gd name="connsiteY3" fmla="*/ 299299 h 299299"/>
                <a:gd name="connsiteX4" fmla="*/ 209228 w 5931049"/>
                <a:gd name="connsiteY4" fmla="*/ 0 h 299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31049" h="299299">
                  <a:moveTo>
                    <a:pt x="209228" y="0"/>
                  </a:moveTo>
                  <a:lnTo>
                    <a:pt x="5931049" y="0"/>
                  </a:lnTo>
                  <a:lnTo>
                    <a:pt x="5931049" y="299299"/>
                  </a:lnTo>
                  <a:lnTo>
                    <a:pt x="0" y="299299"/>
                  </a:lnTo>
                  <a:lnTo>
                    <a:pt x="209228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FFFF"/>
                </a:solidFill>
              </a:endParaRPr>
            </a:p>
          </p:txBody>
        </p:sp>
        <p:grpSp>
          <p:nvGrpSpPr>
            <p:cNvPr id="13" name="Group 12"/>
            <p:cNvGrpSpPr/>
            <p:nvPr userDrawn="1"/>
          </p:nvGrpSpPr>
          <p:grpSpPr>
            <a:xfrm>
              <a:off x="8799513" y="6615920"/>
              <a:ext cx="2703555" cy="162839"/>
              <a:chOff x="8799513" y="6615920"/>
              <a:chExt cx="2703555" cy="162839"/>
            </a:xfrm>
          </p:grpSpPr>
          <p:cxnSp>
            <p:nvCxnSpPr>
              <p:cNvPr id="14" name="Straight Connector 13"/>
              <p:cNvCxnSpPr/>
              <p:nvPr userDrawn="1"/>
            </p:nvCxnSpPr>
            <p:spPr>
              <a:xfrm flipH="1">
                <a:off x="8799513" y="6615920"/>
                <a:ext cx="106492" cy="16283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 userDrawn="1"/>
            </p:nvCxnSpPr>
            <p:spPr>
              <a:xfrm flipH="1">
                <a:off x="11396576" y="6615920"/>
                <a:ext cx="106492" cy="16283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" name="Rectangle 13"/>
          <p:cNvSpPr/>
          <p:nvPr userDrawn="1"/>
        </p:nvSpPr>
        <p:spPr>
          <a:xfrm>
            <a:off x="2" y="2"/>
            <a:ext cx="10843708" cy="763793"/>
          </a:xfrm>
          <a:custGeom>
            <a:avLst/>
            <a:gdLst>
              <a:gd name="connsiteX0" fmla="*/ 0 w 10843708"/>
              <a:gd name="connsiteY0" fmla="*/ 0 h 763793"/>
              <a:gd name="connsiteX1" fmla="*/ 10843708 w 10843708"/>
              <a:gd name="connsiteY1" fmla="*/ 0 h 763793"/>
              <a:gd name="connsiteX2" fmla="*/ 10843708 w 10843708"/>
              <a:gd name="connsiteY2" fmla="*/ 763793 h 763793"/>
              <a:gd name="connsiteX3" fmla="*/ 0 w 10843708"/>
              <a:gd name="connsiteY3" fmla="*/ 763793 h 763793"/>
              <a:gd name="connsiteX4" fmla="*/ 0 w 10843708"/>
              <a:gd name="connsiteY4" fmla="*/ 0 h 763793"/>
              <a:gd name="connsiteX0" fmla="*/ 0 w 10843708"/>
              <a:gd name="connsiteY0" fmla="*/ 0 h 763793"/>
              <a:gd name="connsiteX1" fmla="*/ 10843708 w 10843708"/>
              <a:gd name="connsiteY1" fmla="*/ 0 h 763793"/>
              <a:gd name="connsiteX2" fmla="*/ 10338099 w 10843708"/>
              <a:gd name="connsiteY2" fmla="*/ 763793 h 763793"/>
              <a:gd name="connsiteX3" fmla="*/ 0 w 10843708"/>
              <a:gd name="connsiteY3" fmla="*/ 763793 h 763793"/>
              <a:gd name="connsiteX4" fmla="*/ 0 w 10843708"/>
              <a:gd name="connsiteY4" fmla="*/ 0 h 763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843708" h="763793">
                <a:moveTo>
                  <a:pt x="0" y="0"/>
                </a:moveTo>
                <a:lnTo>
                  <a:pt x="10843708" y="0"/>
                </a:lnTo>
                <a:lnTo>
                  <a:pt x="10338099" y="763793"/>
                </a:lnTo>
                <a:lnTo>
                  <a:pt x="0" y="76379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2946" y="86062"/>
            <a:ext cx="914636" cy="58879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685766" indent="-228589">
              <a:buClr>
                <a:schemeClr val="tx1"/>
              </a:buClr>
              <a:buFont typeface="Arial" pitchFamily="34" charset="0"/>
              <a:buChar char="-"/>
              <a:defRPr/>
            </a:lvl2pPr>
            <a:lvl3pPr marL="1087383" indent="-173030">
              <a:defRPr/>
            </a:lvl3pPr>
            <a:lvl4pPr marL="1539798" indent="-168266">
              <a:defRPr/>
            </a:lvl4pPr>
            <a:lvl5pPr marL="2001739" indent="-17303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601" y="88937"/>
            <a:ext cx="9624163" cy="585920"/>
          </a:xfrm>
        </p:spPr>
        <p:txBody>
          <a:bodyPr anchor="ctr">
            <a:normAutofit/>
          </a:bodyPr>
          <a:lstStyle>
            <a:lvl1pPr marL="0" indent="0">
              <a:buNone/>
              <a:defRPr sz="2267" b="1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Page Heading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6483179" y="6648875"/>
            <a:ext cx="2079575" cy="1435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fld id="{79C7C16D-3FCE-4FD9-B5D5-8D283AC2A2D0}" type="datetime4">
              <a:rPr lang="en-US" sz="933">
                <a:solidFill>
                  <a:srgbClr val="FFFFFF"/>
                </a:solidFill>
              </a:rPr>
              <a:pPr algn="r"/>
              <a:t>September 29, 2021</a:t>
            </a:fld>
            <a:endParaRPr lang="en-US" sz="933" dirty="0">
              <a:solidFill>
                <a:srgbClr val="FFFFFF"/>
              </a:solidFill>
            </a:endParaRPr>
          </a:p>
        </p:txBody>
      </p:sp>
      <p:sp>
        <p:nvSpPr>
          <p:cNvPr id="23" name="TextBox 22"/>
          <p:cNvSpPr txBox="1"/>
          <p:nvPr userDrawn="1"/>
        </p:nvSpPr>
        <p:spPr>
          <a:xfrm>
            <a:off x="11503068" y="6648875"/>
            <a:ext cx="334512" cy="1435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fld id="{13DD8D3D-9F5D-40B5-8723-5F4A9233747C}" type="slidenum">
              <a:rPr lang="en-US" sz="933">
                <a:solidFill>
                  <a:srgbClr val="FFFFFF"/>
                </a:solidFill>
              </a:rPr>
              <a:pPr algn="r"/>
              <a:t>‹#›</a:t>
            </a:fld>
            <a:endParaRPr lang="en-US" sz="933" dirty="0">
              <a:solidFill>
                <a:srgbClr val="FFFFFF"/>
              </a:solidFill>
            </a:endParaRPr>
          </a:p>
        </p:txBody>
      </p:sp>
      <p:sp>
        <p:nvSpPr>
          <p:cNvPr id="24" name="TextBox 23"/>
          <p:cNvSpPr txBox="1"/>
          <p:nvPr userDrawn="1"/>
        </p:nvSpPr>
        <p:spPr>
          <a:xfrm>
            <a:off x="9128075" y="6648875"/>
            <a:ext cx="2079575" cy="2871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933" dirty="0">
                <a:solidFill>
                  <a:srgbClr val="FFFFFF"/>
                </a:solidFill>
              </a:rPr>
              <a:t>© 2018 EXLSERVICE HOLDINGS, INC</a:t>
            </a:r>
          </a:p>
        </p:txBody>
      </p:sp>
    </p:spTree>
    <p:extLst>
      <p:ext uri="{BB962C8B-B14F-4D97-AF65-F5344CB8AC3E}">
        <p14:creationId xmlns:p14="http://schemas.microsoft.com/office/powerpoint/2010/main" val="4246372564"/>
      </p:ext>
    </p:extLst>
  </p:cSld>
  <p:clrMapOvr>
    <a:masterClrMapping/>
  </p:clrMapOvr>
  <p:hf hdr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 userDrawn="1"/>
        </p:nvGrpSpPr>
        <p:grpSpPr>
          <a:xfrm>
            <a:off x="6260953" y="6558701"/>
            <a:ext cx="5931049" cy="299299"/>
            <a:chOff x="6260951" y="6558701"/>
            <a:chExt cx="5931049" cy="299299"/>
          </a:xfrm>
        </p:grpSpPr>
        <p:sp>
          <p:nvSpPr>
            <p:cNvPr id="12" name="Rectangle 15"/>
            <p:cNvSpPr/>
            <p:nvPr userDrawn="1"/>
          </p:nvSpPr>
          <p:spPr>
            <a:xfrm>
              <a:off x="6260951" y="6558701"/>
              <a:ext cx="5931049" cy="299299"/>
            </a:xfrm>
            <a:custGeom>
              <a:avLst/>
              <a:gdLst>
                <a:gd name="connsiteX0" fmla="*/ 0 w 5931049"/>
                <a:gd name="connsiteY0" fmla="*/ 0 h 299299"/>
                <a:gd name="connsiteX1" fmla="*/ 5931049 w 5931049"/>
                <a:gd name="connsiteY1" fmla="*/ 0 h 299299"/>
                <a:gd name="connsiteX2" fmla="*/ 5931049 w 5931049"/>
                <a:gd name="connsiteY2" fmla="*/ 299299 h 299299"/>
                <a:gd name="connsiteX3" fmla="*/ 0 w 5931049"/>
                <a:gd name="connsiteY3" fmla="*/ 299299 h 299299"/>
                <a:gd name="connsiteX4" fmla="*/ 0 w 5931049"/>
                <a:gd name="connsiteY4" fmla="*/ 0 h 299299"/>
                <a:gd name="connsiteX0" fmla="*/ 209228 w 5931049"/>
                <a:gd name="connsiteY0" fmla="*/ 0 h 299299"/>
                <a:gd name="connsiteX1" fmla="*/ 5931049 w 5931049"/>
                <a:gd name="connsiteY1" fmla="*/ 0 h 299299"/>
                <a:gd name="connsiteX2" fmla="*/ 5931049 w 5931049"/>
                <a:gd name="connsiteY2" fmla="*/ 299299 h 299299"/>
                <a:gd name="connsiteX3" fmla="*/ 0 w 5931049"/>
                <a:gd name="connsiteY3" fmla="*/ 299299 h 299299"/>
                <a:gd name="connsiteX4" fmla="*/ 209228 w 5931049"/>
                <a:gd name="connsiteY4" fmla="*/ 0 h 299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31049" h="299299">
                  <a:moveTo>
                    <a:pt x="209228" y="0"/>
                  </a:moveTo>
                  <a:lnTo>
                    <a:pt x="5931049" y="0"/>
                  </a:lnTo>
                  <a:lnTo>
                    <a:pt x="5931049" y="299299"/>
                  </a:lnTo>
                  <a:lnTo>
                    <a:pt x="0" y="299299"/>
                  </a:lnTo>
                  <a:lnTo>
                    <a:pt x="209228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FFFF"/>
                </a:solidFill>
              </a:endParaRPr>
            </a:p>
          </p:txBody>
        </p:sp>
        <p:grpSp>
          <p:nvGrpSpPr>
            <p:cNvPr id="13" name="Group 12"/>
            <p:cNvGrpSpPr/>
            <p:nvPr userDrawn="1"/>
          </p:nvGrpSpPr>
          <p:grpSpPr>
            <a:xfrm>
              <a:off x="8799513" y="6615920"/>
              <a:ext cx="2703555" cy="162839"/>
              <a:chOff x="8799513" y="6615920"/>
              <a:chExt cx="2703555" cy="162839"/>
            </a:xfrm>
          </p:grpSpPr>
          <p:cxnSp>
            <p:nvCxnSpPr>
              <p:cNvPr id="14" name="Straight Connector 13"/>
              <p:cNvCxnSpPr/>
              <p:nvPr userDrawn="1"/>
            </p:nvCxnSpPr>
            <p:spPr>
              <a:xfrm flipH="1">
                <a:off x="8799513" y="6615920"/>
                <a:ext cx="106492" cy="16283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 userDrawn="1"/>
            </p:nvCxnSpPr>
            <p:spPr>
              <a:xfrm flipH="1">
                <a:off x="11396576" y="6615920"/>
                <a:ext cx="106492" cy="16283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" name="Rectangle 13"/>
          <p:cNvSpPr/>
          <p:nvPr userDrawn="1"/>
        </p:nvSpPr>
        <p:spPr>
          <a:xfrm>
            <a:off x="2" y="2"/>
            <a:ext cx="10843708" cy="763793"/>
          </a:xfrm>
          <a:custGeom>
            <a:avLst/>
            <a:gdLst>
              <a:gd name="connsiteX0" fmla="*/ 0 w 10843708"/>
              <a:gd name="connsiteY0" fmla="*/ 0 h 763793"/>
              <a:gd name="connsiteX1" fmla="*/ 10843708 w 10843708"/>
              <a:gd name="connsiteY1" fmla="*/ 0 h 763793"/>
              <a:gd name="connsiteX2" fmla="*/ 10843708 w 10843708"/>
              <a:gd name="connsiteY2" fmla="*/ 763793 h 763793"/>
              <a:gd name="connsiteX3" fmla="*/ 0 w 10843708"/>
              <a:gd name="connsiteY3" fmla="*/ 763793 h 763793"/>
              <a:gd name="connsiteX4" fmla="*/ 0 w 10843708"/>
              <a:gd name="connsiteY4" fmla="*/ 0 h 763793"/>
              <a:gd name="connsiteX0" fmla="*/ 0 w 10843708"/>
              <a:gd name="connsiteY0" fmla="*/ 0 h 763793"/>
              <a:gd name="connsiteX1" fmla="*/ 10843708 w 10843708"/>
              <a:gd name="connsiteY1" fmla="*/ 0 h 763793"/>
              <a:gd name="connsiteX2" fmla="*/ 10338099 w 10843708"/>
              <a:gd name="connsiteY2" fmla="*/ 763793 h 763793"/>
              <a:gd name="connsiteX3" fmla="*/ 0 w 10843708"/>
              <a:gd name="connsiteY3" fmla="*/ 763793 h 763793"/>
              <a:gd name="connsiteX4" fmla="*/ 0 w 10843708"/>
              <a:gd name="connsiteY4" fmla="*/ 0 h 763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843708" h="763793">
                <a:moveTo>
                  <a:pt x="0" y="0"/>
                </a:moveTo>
                <a:lnTo>
                  <a:pt x="10843708" y="0"/>
                </a:lnTo>
                <a:lnTo>
                  <a:pt x="10338099" y="763793"/>
                </a:lnTo>
                <a:lnTo>
                  <a:pt x="0" y="76379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2946" y="86062"/>
            <a:ext cx="914636" cy="58879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685766" indent="-228589">
              <a:buClr>
                <a:schemeClr val="tx1"/>
              </a:buClr>
              <a:buFont typeface="Arial" pitchFamily="34" charset="0"/>
              <a:buChar char="-"/>
              <a:defRPr/>
            </a:lvl2pPr>
            <a:lvl3pPr marL="1087383" indent="-173030">
              <a:defRPr/>
            </a:lvl3pPr>
            <a:lvl4pPr marL="1539798" indent="-168266">
              <a:defRPr/>
            </a:lvl4pPr>
            <a:lvl5pPr marL="2001739" indent="-17303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601" y="88937"/>
            <a:ext cx="9624163" cy="585920"/>
          </a:xfrm>
        </p:spPr>
        <p:txBody>
          <a:bodyPr anchor="ctr">
            <a:normAutofit/>
          </a:bodyPr>
          <a:lstStyle>
            <a:lvl1pPr marL="0" indent="0">
              <a:buNone/>
              <a:defRPr sz="2267" b="1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Page Heading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6483179" y="6648875"/>
            <a:ext cx="2079575" cy="1435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fld id="{79C7C16D-3FCE-4FD9-B5D5-8D283AC2A2D0}" type="datetime4">
              <a:rPr lang="en-US" sz="933">
                <a:solidFill>
                  <a:srgbClr val="FFFFFF"/>
                </a:solidFill>
              </a:rPr>
              <a:pPr algn="r"/>
              <a:t>September 29, 2021</a:t>
            </a:fld>
            <a:endParaRPr lang="en-US" sz="933" dirty="0">
              <a:solidFill>
                <a:srgbClr val="FFFFFF"/>
              </a:solidFill>
            </a:endParaRPr>
          </a:p>
        </p:txBody>
      </p:sp>
      <p:sp>
        <p:nvSpPr>
          <p:cNvPr id="23" name="TextBox 22"/>
          <p:cNvSpPr txBox="1"/>
          <p:nvPr userDrawn="1"/>
        </p:nvSpPr>
        <p:spPr>
          <a:xfrm>
            <a:off x="11503068" y="6648875"/>
            <a:ext cx="334512" cy="1435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fld id="{13DD8D3D-9F5D-40B5-8723-5F4A9233747C}" type="slidenum">
              <a:rPr lang="en-US" sz="933">
                <a:solidFill>
                  <a:srgbClr val="FFFFFF"/>
                </a:solidFill>
              </a:rPr>
              <a:pPr algn="r"/>
              <a:t>‹#›</a:t>
            </a:fld>
            <a:endParaRPr lang="en-US" sz="933" dirty="0">
              <a:solidFill>
                <a:srgbClr val="FFFFFF"/>
              </a:solidFill>
            </a:endParaRPr>
          </a:p>
        </p:txBody>
      </p:sp>
      <p:sp>
        <p:nvSpPr>
          <p:cNvPr id="24" name="TextBox 23"/>
          <p:cNvSpPr txBox="1"/>
          <p:nvPr userDrawn="1"/>
        </p:nvSpPr>
        <p:spPr>
          <a:xfrm>
            <a:off x="9128075" y="6648875"/>
            <a:ext cx="2079575" cy="2871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933" dirty="0">
                <a:solidFill>
                  <a:srgbClr val="FFFFFF"/>
                </a:solidFill>
              </a:rPr>
              <a:t>© 2018 EXLSERVICE HOLDINGS, INC</a:t>
            </a:r>
          </a:p>
        </p:txBody>
      </p:sp>
    </p:spTree>
    <p:extLst>
      <p:ext uri="{BB962C8B-B14F-4D97-AF65-F5344CB8AC3E}">
        <p14:creationId xmlns:p14="http://schemas.microsoft.com/office/powerpoint/2010/main" val="2786142474"/>
      </p:ext>
    </p:extLst>
  </p:cSld>
  <p:clrMapOvr>
    <a:masterClrMapping/>
  </p:clrMapOvr>
  <p:hf hdr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 userDrawn="1"/>
        </p:nvGrpSpPr>
        <p:grpSpPr>
          <a:xfrm>
            <a:off x="6260953" y="6558701"/>
            <a:ext cx="5931049" cy="299299"/>
            <a:chOff x="6260951" y="6558701"/>
            <a:chExt cx="5931049" cy="299299"/>
          </a:xfrm>
        </p:grpSpPr>
        <p:sp>
          <p:nvSpPr>
            <p:cNvPr id="12" name="Rectangle 15"/>
            <p:cNvSpPr/>
            <p:nvPr userDrawn="1"/>
          </p:nvSpPr>
          <p:spPr>
            <a:xfrm>
              <a:off x="6260951" y="6558701"/>
              <a:ext cx="5931049" cy="299299"/>
            </a:xfrm>
            <a:custGeom>
              <a:avLst/>
              <a:gdLst>
                <a:gd name="connsiteX0" fmla="*/ 0 w 5931049"/>
                <a:gd name="connsiteY0" fmla="*/ 0 h 299299"/>
                <a:gd name="connsiteX1" fmla="*/ 5931049 w 5931049"/>
                <a:gd name="connsiteY1" fmla="*/ 0 h 299299"/>
                <a:gd name="connsiteX2" fmla="*/ 5931049 w 5931049"/>
                <a:gd name="connsiteY2" fmla="*/ 299299 h 299299"/>
                <a:gd name="connsiteX3" fmla="*/ 0 w 5931049"/>
                <a:gd name="connsiteY3" fmla="*/ 299299 h 299299"/>
                <a:gd name="connsiteX4" fmla="*/ 0 w 5931049"/>
                <a:gd name="connsiteY4" fmla="*/ 0 h 299299"/>
                <a:gd name="connsiteX0" fmla="*/ 209228 w 5931049"/>
                <a:gd name="connsiteY0" fmla="*/ 0 h 299299"/>
                <a:gd name="connsiteX1" fmla="*/ 5931049 w 5931049"/>
                <a:gd name="connsiteY1" fmla="*/ 0 h 299299"/>
                <a:gd name="connsiteX2" fmla="*/ 5931049 w 5931049"/>
                <a:gd name="connsiteY2" fmla="*/ 299299 h 299299"/>
                <a:gd name="connsiteX3" fmla="*/ 0 w 5931049"/>
                <a:gd name="connsiteY3" fmla="*/ 299299 h 299299"/>
                <a:gd name="connsiteX4" fmla="*/ 209228 w 5931049"/>
                <a:gd name="connsiteY4" fmla="*/ 0 h 299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31049" h="299299">
                  <a:moveTo>
                    <a:pt x="209228" y="0"/>
                  </a:moveTo>
                  <a:lnTo>
                    <a:pt x="5931049" y="0"/>
                  </a:lnTo>
                  <a:lnTo>
                    <a:pt x="5931049" y="299299"/>
                  </a:lnTo>
                  <a:lnTo>
                    <a:pt x="0" y="299299"/>
                  </a:lnTo>
                  <a:lnTo>
                    <a:pt x="209228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FFFF"/>
                </a:solidFill>
              </a:endParaRPr>
            </a:p>
          </p:txBody>
        </p:sp>
        <p:grpSp>
          <p:nvGrpSpPr>
            <p:cNvPr id="13" name="Group 12"/>
            <p:cNvGrpSpPr/>
            <p:nvPr userDrawn="1"/>
          </p:nvGrpSpPr>
          <p:grpSpPr>
            <a:xfrm>
              <a:off x="8799513" y="6615920"/>
              <a:ext cx="2703555" cy="162839"/>
              <a:chOff x="8799513" y="6615920"/>
              <a:chExt cx="2703555" cy="162839"/>
            </a:xfrm>
          </p:grpSpPr>
          <p:cxnSp>
            <p:nvCxnSpPr>
              <p:cNvPr id="14" name="Straight Connector 13"/>
              <p:cNvCxnSpPr/>
              <p:nvPr userDrawn="1"/>
            </p:nvCxnSpPr>
            <p:spPr>
              <a:xfrm flipH="1">
                <a:off x="8799513" y="6615920"/>
                <a:ext cx="106492" cy="16283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 userDrawn="1"/>
            </p:nvCxnSpPr>
            <p:spPr>
              <a:xfrm flipH="1">
                <a:off x="11396576" y="6615920"/>
                <a:ext cx="106492" cy="16283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" name="Rectangle 13"/>
          <p:cNvSpPr/>
          <p:nvPr userDrawn="1"/>
        </p:nvSpPr>
        <p:spPr>
          <a:xfrm>
            <a:off x="2" y="2"/>
            <a:ext cx="10843708" cy="763793"/>
          </a:xfrm>
          <a:custGeom>
            <a:avLst/>
            <a:gdLst>
              <a:gd name="connsiteX0" fmla="*/ 0 w 10843708"/>
              <a:gd name="connsiteY0" fmla="*/ 0 h 763793"/>
              <a:gd name="connsiteX1" fmla="*/ 10843708 w 10843708"/>
              <a:gd name="connsiteY1" fmla="*/ 0 h 763793"/>
              <a:gd name="connsiteX2" fmla="*/ 10843708 w 10843708"/>
              <a:gd name="connsiteY2" fmla="*/ 763793 h 763793"/>
              <a:gd name="connsiteX3" fmla="*/ 0 w 10843708"/>
              <a:gd name="connsiteY3" fmla="*/ 763793 h 763793"/>
              <a:gd name="connsiteX4" fmla="*/ 0 w 10843708"/>
              <a:gd name="connsiteY4" fmla="*/ 0 h 763793"/>
              <a:gd name="connsiteX0" fmla="*/ 0 w 10843708"/>
              <a:gd name="connsiteY0" fmla="*/ 0 h 763793"/>
              <a:gd name="connsiteX1" fmla="*/ 10843708 w 10843708"/>
              <a:gd name="connsiteY1" fmla="*/ 0 h 763793"/>
              <a:gd name="connsiteX2" fmla="*/ 10338099 w 10843708"/>
              <a:gd name="connsiteY2" fmla="*/ 763793 h 763793"/>
              <a:gd name="connsiteX3" fmla="*/ 0 w 10843708"/>
              <a:gd name="connsiteY3" fmla="*/ 763793 h 763793"/>
              <a:gd name="connsiteX4" fmla="*/ 0 w 10843708"/>
              <a:gd name="connsiteY4" fmla="*/ 0 h 763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843708" h="763793">
                <a:moveTo>
                  <a:pt x="0" y="0"/>
                </a:moveTo>
                <a:lnTo>
                  <a:pt x="10843708" y="0"/>
                </a:lnTo>
                <a:lnTo>
                  <a:pt x="10338099" y="763793"/>
                </a:lnTo>
                <a:lnTo>
                  <a:pt x="0" y="76379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2946" y="86062"/>
            <a:ext cx="914636" cy="58879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685766" indent="-228589">
              <a:buClr>
                <a:schemeClr val="tx1"/>
              </a:buClr>
              <a:buFont typeface="Arial" pitchFamily="34" charset="0"/>
              <a:buChar char="-"/>
              <a:defRPr/>
            </a:lvl2pPr>
            <a:lvl3pPr marL="1087383" indent="-173030">
              <a:defRPr/>
            </a:lvl3pPr>
            <a:lvl4pPr marL="1539798" indent="-168266">
              <a:defRPr/>
            </a:lvl4pPr>
            <a:lvl5pPr marL="2001739" indent="-17303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601" y="88937"/>
            <a:ext cx="9624163" cy="585920"/>
          </a:xfrm>
        </p:spPr>
        <p:txBody>
          <a:bodyPr anchor="ctr">
            <a:normAutofit/>
          </a:bodyPr>
          <a:lstStyle>
            <a:lvl1pPr marL="0" indent="0">
              <a:buNone/>
              <a:defRPr sz="2267" b="1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Page Heading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6483179" y="6648875"/>
            <a:ext cx="2079575" cy="1435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fld id="{79C7C16D-3FCE-4FD9-B5D5-8D283AC2A2D0}" type="datetime4">
              <a:rPr lang="en-US" sz="933">
                <a:solidFill>
                  <a:srgbClr val="FFFFFF"/>
                </a:solidFill>
              </a:rPr>
              <a:pPr algn="r"/>
              <a:t>September 29, 2021</a:t>
            </a:fld>
            <a:endParaRPr lang="en-US" sz="933" dirty="0">
              <a:solidFill>
                <a:srgbClr val="FFFFFF"/>
              </a:solidFill>
            </a:endParaRPr>
          </a:p>
        </p:txBody>
      </p:sp>
      <p:sp>
        <p:nvSpPr>
          <p:cNvPr id="23" name="TextBox 22"/>
          <p:cNvSpPr txBox="1"/>
          <p:nvPr userDrawn="1"/>
        </p:nvSpPr>
        <p:spPr>
          <a:xfrm>
            <a:off x="11503068" y="6648875"/>
            <a:ext cx="334512" cy="1435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fld id="{13DD8D3D-9F5D-40B5-8723-5F4A9233747C}" type="slidenum">
              <a:rPr lang="en-US" sz="933">
                <a:solidFill>
                  <a:srgbClr val="FFFFFF"/>
                </a:solidFill>
              </a:rPr>
              <a:pPr algn="r"/>
              <a:t>‹#›</a:t>
            </a:fld>
            <a:endParaRPr lang="en-US" sz="933" dirty="0">
              <a:solidFill>
                <a:srgbClr val="FFFFFF"/>
              </a:solidFill>
            </a:endParaRPr>
          </a:p>
        </p:txBody>
      </p:sp>
      <p:sp>
        <p:nvSpPr>
          <p:cNvPr id="24" name="TextBox 23"/>
          <p:cNvSpPr txBox="1"/>
          <p:nvPr userDrawn="1"/>
        </p:nvSpPr>
        <p:spPr>
          <a:xfrm>
            <a:off x="9128075" y="6648875"/>
            <a:ext cx="2079575" cy="2871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933" dirty="0">
                <a:solidFill>
                  <a:srgbClr val="FFFFFF"/>
                </a:solidFill>
              </a:rPr>
              <a:t>© 2018 EXLSERVICE HOLDINGS, INC</a:t>
            </a:r>
          </a:p>
        </p:txBody>
      </p:sp>
    </p:spTree>
    <p:extLst>
      <p:ext uri="{BB962C8B-B14F-4D97-AF65-F5344CB8AC3E}">
        <p14:creationId xmlns:p14="http://schemas.microsoft.com/office/powerpoint/2010/main" val="1943852590"/>
      </p:ext>
    </p:extLst>
  </p:cSld>
  <p:clrMapOvr>
    <a:masterClrMapping/>
  </p:clrMapOvr>
  <p:hf hdr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 userDrawn="1"/>
        </p:nvGrpSpPr>
        <p:grpSpPr>
          <a:xfrm>
            <a:off x="6260953" y="6558701"/>
            <a:ext cx="5931049" cy="299299"/>
            <a:chOff x="6260951" y="6558701"/>
            <a:chExt cx="5931049" cy="299299"/>
          </a:xfrm>
        </p:grpSpPr>
        <p:sp>
          <p:nvSpPr>
            <p:cNvPr id="12" name="Rectangle 15"/>
            <p:cNvSpPr/>
            <p:nvPr userDrawn="1"/>
          </p:nvSpPr>
          <p:spPr>
            <a:xfrm>
              <a:off x="6260951" y="6558701"/>
              <a:ext cx="5931049" cy="299299"/>
            </a:xfrm>
            <a:custGeom>
              <a:avLst/>
              <a:gdLst>
                <a:gd name="connsiteX0" fmla="*/ 0 w 5931049"/>
                <a:gd name="connsiteY0" fmla="*/ 0 h 299299"/>
                <a:gd name="connsiteX1" fmla="*/ 5931049 w 5931049"/>
                <a:gd name="connsiteY1" fmla="*/ 0 h 299299"/>
                <a:gd name="connsiteX2" fmla="*/ 5931049 w 5931049"/>
                <a:gd name="connsiteY2" fmla="*/ 299299 h 299299"/>
                <a:gd name="connsiteX3" fmla="*/ 0 w 5931049"/>
                <a:gd name="connsiteY3" fmla="*/ 299299 h 299299"/>
                <a:gd name="connsiteX4" fmla="*/ 0 w 5931049"/>
                <a:gd name="connsiteY4" fmla="*/ 0 h 299299"/>
                <a:gd name="connsiteX0" fmla="*/ 209228 w 5931049"/>
                <a:gd name="connsiteY0" fmla="*/ 0 h 299299"/>
                <a:gd name="connsiteX1" fmla="*/ 5931049 w 5931049"/>
                <a:gd name="connsiteY1" fmla="*/ 0 h 299299"/>
                <a:gd name="connsiteX2" fmla="*/ 5931049 w 5931049"/>
                <a:gd name="connsiteY2" fmla="*/ 299299 h 299299"/>
                <a:gd name="connsiteX3" fmla="*/ 0 w 5931049"/>
                <a:gd name="connsiteY3" fmla="*/ 299299 h 299299"/>
                <a:gd name="connsiteX4" fmla="*/ 209228 w 5931049"/>
                <a:gd name="connsiteY4" fmla="*/ 0 h 299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31049" h="299299">
                  <a:moveTo>
                    <a:pt x="209228" y="0"/>
                  </a:moveTo>
                  <a:lnTo>
                    <a:pt x="5931049" y="0"/>
                  </a:lnTo>
                  <a:lnTo>
                    <a:pt x="5931049" y="299299"/>
                  </a:lnTo>
                  <a:lnTo>
                    <a:pt x="0" y="299299"/>
                  </a:lnTo>
                  <a:lnTo>
                    <a:pt x="209228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FFFF"/>
                </a:solidFill>
              </a:endParaRPr>
            </a:p>
          </p:txBody>
        </p:sp>
        <p:grpSp>
          <p:nvGrpSpPr>
            <p:cNvPr id="13" name="Group 12"/>
            <p:cNvGrpSpPr/>
            <p:nvPr userDrawn="1"/>
          </p:nvGrpSpPr>
          <p:grpSpPr>
            <a:xfrm>
              <a:off x="8799513" y="6615920"/>
              <a:ext cx="2703555" cy="162839"/>
              <a:chOff x="8799513" y="6615920"/>
              <a:chExt cx="2703555" cy="162839"/>
            </a:xfrm>
          </p:grpSpPr>
          <p:cxnSp>
            <p:nvCxnSpPr>
              <p:cNvPr id="14" name="Straight Connector 13"/>
              <p:cNvCxnSpPr/>
              <p:nvPr userDrawn="1"/>
            </p:nvCxnSpPr>
            <p:spPr>
              <a:xfrm flipH="1">
                <a:off x="8799513" y="6615920"/>
                <a:ext cx="106492" cy="16283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 userDrawn="1"/>
            </p:nvCxnSpPr>
            <p:spPr>
              <a:xfrm flipH="1">
                <a:off x="11396576" y="6615920"/>
                <a:ext cx="106492" cy="16283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" name="Rectangle 13"/>
          <p:cNvSpPr/>
          <p:nvPr userDrawn="1"/>
        </p:nvSpPr>
        <p:spPr>
          <a:xfrm>
            <a:off x="2" y="2"/>
            <a:ext cx="10843708" cy="763793"/>
          </a:xfrm>
          <a:custGeom>
            <a:avLst/>
            <a:gdLst>
              <a:gd name="connsiteX0" fmla="*/ 0 w 10843708"/>
              <a:gd name="connsiteY0" fmla="*/ 0 h 763793"/>
              <a:gd name="connsiteX1" fmla="*/ 10843708 w 10843708"/>
              <a:gd name="connsiteY1" fmla="*/ 0 h 763793"/>
              <a:gd name="connsiteX2" fmla="*/ 10843708 w 10843708"/>
              <a:gd name="connsiteY2" fmla="*/ 763793 h 763793"/>
              <a:gd name="connsiteX3" fmla="*/ 0 w 10843708"/>
              <a:gd name="connsiteY3" fmla="*/ 763793 h 763793"/>
              <a:gd name="connsiteX4" fmla="*/ 0 w 10843708"/>
              <a:gd name="connsiteY4" fmla="*/ 0 h 763793"/>
              <a:gd name="connsiteX0" fmla="*/ 0 w 10843708"/>
              <a:gd name="connsiteY0" fmla="*/ 0 h 763793"/>
              <a:gd name="connsiteX1" fmla="*/ 10843708 w 10843708"/>
              <a:gd name="connsiteY1" fmla="*/ 0 h 763793"/>
              <a:gd name="connsiteX2" fmla="*/ 10338099 w 10843708"/>
              <a:gd name="connsiteY2" fmla="*/ 763793 h 763793"/>
              <a:gd name="connsiteX3" fmla="*/ 0 w 10843708"/>
              <a:gd name="connsiteY3" fmla="*/ 763793 h 763793"/>
              <a:gd name="connsiteX4" fmla="*/ 0 w 10843708"/>
              <a:gd name="connsiteY4" fmla="*/ 0 h 763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843708" h="763793">
                <a:moveTo>
                  <a:pt x="0" y="0"/>
                </a:moveTo>
                <a:lnTo>
                  <a:pt x="10843708" y="0"/>
                </a:lnTo>
                <a:lnTo>
                  <a:pt x="10338099" y="763793"/>
                </a:lnTo>
                <a:lnTo>
                  <a:pt x="0" y="76379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2946" y="86062"/>
            <a:ext cx="914636" cy="58879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685766" indent="-228589">
              <a:buClr>
                <a:schemeClr val="tx1"/>
              </a:buClr>
              <a:buFont typeface="Arial" pitchFamily="34" charset="0"/>
              <a:buChar char="-"/>
              <a:defRPr/>
            </a:lvl2pPr>
            <a:lvl3pPr marL="1087383" indent="-173030">
              <a:defRPr/>
            </a:lvl3pPr>
            <a:lvl4pPr marL="1539798" indent="-168266">
              <a:defRPr/>
            </a:lvl4pPr>
            <a:lvl5pPr marL="2001739" indent="-17303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601" y="88937"/>
            <a:ext cx="9624163" cy="585920"/>
          </a:xfrm>
        </p:spPr>
        <p:txBody>
          <a:bodyPr anchor="ctr">
            <a:normAutofit/>
          </a:bodyPr>
          <a:lstStyle>
            <a:lvl1pPr marL="0" indent="0">
              <a:buNone/>
              <a:defRPr sz="2267" b="1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Page Heading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6483179" y="6648875"/>
            <a:ext cx="2079575" cy="1435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fld id="{79C7C16D-3FCE-4FD9-B5D5-8D283AC2A2D0}" type="datetime4">
              <a:rPr lang="en-US" sz="933">
                <a:solidFill>
                  <a:srgbClr val="FFFFFF"/>
                </a:solidFill>
              </a:rPr>
              <a:pPr algn="r"/>
              <a:t>September 29, 2021</a:t>
            </a:fld>
            <a:endParaRPr lang="en-US" sz="933" dirty="0">
              <a:solidFill>
                <a:srgbClr val="FFFFFF"/>
              </a:solidFill>
            </a:endParaRPr>
          </a:p>
        </p:txBody>
      </p:sp>
      <p:sp>
        <p:nvSpPr>
          <p:cNvPr id="23" name="TextBox 22"/>
          <p:cNvSpPr txBox="1"/>
          <p:nvPr userDrawn="1"/>
        </p:nvSpPr>
        <p:spPr>
          <a:xfrm>
            <a:off x="11503068" y="6648875"/>
            <a:ext cx="334512" cy="1435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fld id="{13DD8D3D-9F5D-40B5-8723-5F4A9233747C}" type="slidenum">
              <a:rPr lang="en-US" sz="933">
                <a:solidFill>
                  <a:srgbClr val="FFFFFF"/>
                </a:solidFill>
              </a:rPr>
              <a:pPr algn="r"/>
              <a:t>‹#›</a:t>
            </a:fld>
            <a:endParaRPr lang="en-US" sz="933" dirty="0">
              <a:solidFill>
                <a:srgbClr val="FFFFFF"/>
              </a:solidFill>
            </a:endParaRPr>
          </a:p>
        </p:txBody>
      </p:sp>
      <p:sp>
        <p:nvSpPr>
          <p:cNvPr id="24" name="TextBox 23"/>
          <p:cNvSpPr txBox="1"/>
          <p:nvPr userDrawn="1"/>
        </p:nvSpPr>
        <p:spPr>
          <a:xfrm>
            <a:off x="9128075" y="6648875"/>
            <a:ext cx="2079575" cy="2871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933" dirty="0">
                <a:solidFill>
                  <a:srgbClr val="FFFFFF"/>
                </a:solidFill>
              </a:rPr>
              <a:t>© 2018 EXLSERVICE HOLDINGS, INC</a:t>
            </a:r>
          </a:p>
        </p:txBody>
      </p:sp>
    </p:spTree>
    <p:extLst>
      <p:ext uri="{BB962C8B-B14F-4D97-AF65-F5344CB8AC3E}">
        <p14:creationId xmlns:p14="http://schemas.microsoft.com/office/powerpoint/2010/main" val="465099986"/>
      </p:ext>
    </p:extLst>
  </p:cSld>
  <p:clrMapOvr>
    <a:masterClrMapping/>
  </p:clrMapOvr>
  <p:hf hdr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 userDrawn="1"/>
        </p:nvGrpSpPr>
        <p:grpSpPr>
          <a:xfrm>
            <a:off x="6260953" y="6558701"/>
            <a:ext cx="5931049" cy="299299"/>
            <a:chOff x="6260951" y="6558701"/>
            <a:chExt cx="5931049" cy="299299"/>
          </a:xfrm>
        </p:grpSpPr>
        <p:sp>
          <p:nvSpPr>
            <p:cNvPr id="12" name="Rectangle 15"/>
            <p:cNvSpPr/>
            <p:nvPr userDrawn="1"/>
          </p:nvSpPr>
          <p:spPr>
            <a:xfrm>
              <a:off x="6260951" y="6558701"/>
              <a:ext cx="5931049" cy="299299"/>
            </a:xfrm>
            <a:custGeom>
              <a:avLst/>
              <a:gdLst>
                <a:gd name="connsiteX0" fmla="*/ 0 w 5931049"/>
                <a:gd name="connsiteY0" fmla="*/ 0 h 299299"/>
                <a:gd name="connsiteX1" fmla="*/ 5931049 w 5931049"/>
                <a:gd name="connsiteY1" fmla="*/ 0 h 299299"/>
                <a:gd name="connsiteX2" fmla="*/ 5931049 w 5931049"/>
                <a:gd name="connsiteY2" fmla="*/ 299299 h 299299"/>
                <a:gd name="connsiteX3" fmla="*/ 0 w 5931049"/>
                <a:gd name="connsiteY3" fmla="*/ 299299 h 299299"/>
                <a:gd name="connsiteX4" fmla="*/ 0 w 5931049"/>
                <a:gd name="connsiteY4" fmla="*/ 0 h 299299"/>
                <a:gd name="connsiteX0" fmla="*/ 209228 w 5931049"/>
                <a:gd name="connsiteY0" fmla="*/ 0 h 299299"/>
                <a:gd name="connsiteX1" fmla="*/ 5931049 w 5931049"/>
                <a:gd name="connsiteY1" fmla="*/ 0 h 299299"/>
                <a:gd name="connsiteX2" fmla="*/ 5931049 w 5931049"/>
                <a:gd name="connsiteY2" fmla="*/ 299299 h 299299"/>
                <a:gd name="connsiteX3" fmla="*/ 0 w 5931049"/>
                <a:gd name="connsiteY3" fmla="*/ 299299 h 299299"/>
                <a:gd name="connsiteX4" fmla="*/ 209228 w 5931049"/>
                <a:gd name="connsiteY4" fmla="*/ 0 h 299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31049" h="299299">
                  <a:moveTo>
                    <a:pt x="209228" y="0"/>
                  </a:moveTo>
                  <a:lnTo>
                    <a:pt x="5931049" y="0"/>
                  </a:lnTo>
                  <a:lnTo>
                    <a:pt x="5931049" y="299299"/>
                  </a:lnTo>
                  <a:lnTo>
                    <a:pt x="0" y="299299"/>
                  </a:lnTo>
                  <a:lnTo>
                    <a:pt x="209228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FFFF"/>
                </a:solidFill>
              </a:endParaRPr>
            </a:p>
          </p:txBody>
        </p:sp>
        <p:grpSp>
          <p:nvGrpSpPr>
            <p:cNvPr id="13" name="Group 12"/>
            <p:cNvGrpSpPr/>
            <p:nvPr userDrawn="1"/>
          </p:nvGrpSpPr>
          <p:grpSpPr>
            <a:xfrm>
              <a:off x="8799513" y="6615920"/>
              <a:ext cx="2703555" cy="162839"/>
              <a:chOff x="8799513" y="6615920"/>
              <a:chExt cx="2703555" cy="162839"/>
            </a:xfrm>
          </p:grpSpPr>
          <p:cxnSp>
            <p:nvCxnSpPr>
              <p:cNvPr id="14" name="Straight Connector 13"/>
              <p:cNvCxnSpPr/>
              <p:nvPr userDrawn="1"/>
            </p:nvCxnSpPr>
            <p:spPr>
              <a:xfrm flipH="1">
                <a:off x="8799513" y="6615920"/>
                <a:ext cx="106492" cy="16283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 userDrawn="1"/>
            </p:nvCxnSpPr>
            <p:spPr>
              <a:xfrm flipH="1">
                <a:off x="11396576" y="6615920"/>
                <a:ext cx="106492" cy="16283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" name="Rectangle 13"/>
          <p:cNvSpPr/>
          <p:nvPr userDrawn="1"/>
        </p:nvSpPr>
        <p:spPr>
          <a:xfrm>
            <a:off x="2" y="2"/>
            <a:ext cx="10843708" cy="763793"/>
          </a:xfrm>
          <a:custGeom>
            <a:avLst/>
            <a:gdLst>
              <a:gd name="connsiteX0" fmla="*/ 0 w 10843708"/>
              <a:gd name="connsiteY0" fmla="*/ 0 h 763793"/>
              <a:gd name="connsiteX1" fmla="*/ 10843708 w 10843708"/>
              <a:gd name="connsiteY1" fmla="*/ 0 h 763793"/>
              <a:gd name="connsiteX2" fmla="*/ 10843708 w 10843708"/>
              <a:gd name="connsiteY2" fmla="*/ 763793 h 763793"/>
              <a:gd name="connsiteX3" fmla="*/ 0 w 10843708"/>
              <a:gd name="connsiteY3" fmla="*/ 763793 h 763793"/>
              <a:gd name="connsiteX4" fmla="*/ 0 w 10843708"/>
              <a:gd name="connsiteY4" fmla="*/ 0 h 763793"/>
              <a:gd name="connsiteX0" fmla="*/ 0 w 10843708"/>
              <a:gd name="connsiteY0" fmla="*/ 0 h 763793"/>
              <a:gd name="connsiteX1" fmla="*/ 10843708 w 10843708"/>
              <a:gd name="connsiteY1" fmla="*/ 0 h 763793"/>
              <a:gd name="connsiteX2" fmla="*/ 10338099 w 10843708"/>
              <a:gd name="connsiteY2" fmla="*/ 763793 h 763793"/>
              <a:gd name="connsiteX3" fmla="*/ 0 w 10843708"/>
              <a:gd name="connsiteY3" fmla="*/ 763793 h 763793"/>
              <a:gd name="connsiteX4" fmla="*/ 0 w 10843708"/>
              <a:gd name="connsiteY4" fmla="*/ 0 h 763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843708" h="763793">
                <a:moveTo>
                  <a:pt x="0" y="0"/>
                </a:moveTo>
                <a:lnTo>
                  <a:pt x="10843708" y="0"/>
                </a:lnTo>
                <a:lnTo>
                  <a:pt x="10338099" y="763793"/>
                </a:lnTo>
                <a:lnTo>
                  <a:pt x="0" y="76379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2946" y="86062"/>
            <a:ext cx="914636" cy="58879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685766" indent="-228589">
              <a:buClr>
                <a:schemeClr val="tx1"/>
              </a:buClr>
              <a:buFont typeface="Arial" pitchFamily="34" charset="0"/>
              <a:buChar char="-"/>
              <a:defRPr/>
            </a:lvl2pPr>
            <a:lvl3pPr marL="1087383" indent="-173030">
              <a:defRPr/>
            </a:lvl3pPr>
            <a:lvl4pPr marL="1539798" indent="-168266">
              <a:defRPr/>
            </a:lvl4pPr>
            <a:lvl5pPr marL="2001739" indent="-17303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601" y="88937"/>
            <a:ext cx="9624163" cy="585920"/>
          </a:xfrm>
        </p:spPr>
        <p:txBody>
          <a:bodyPr anchor="ctr">
            <a:normAutofit/>
          </a:bodyPr>
          <a:lstStyle>
            <a:lvl1pPr marL="0" indent="0">
              <a:buNone/>
              <a:defRPr sz="2267" b="1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Page Heading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6483179" y="6648875"/>
            <a:ext cx="2079575" cy="1435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fld id="{79C7C16D-3FCE-4FD9-B5D5-8D283AC2A2D0}" type="datetime4">
              <a:rPr lang="en-US" sz="933">
                <a:solidFill>
                  <a:srgbClr val="FFFFFF"/>
                </a:solidFill>
              </a:rPr>
              <a:pPr algn="r"/>
              <a:t>September 29, 2021</a:t>
            </a:fld>
            <a:endParaRPr lang="en-US" sz="933" dirty="0">
              <a:solidFill>
                <a:srgbClr val="FFFFFF"/>
              </a:solidFill>
            </a:endParaRPr>
          </a:p>
        </p:txBody>
      </p:sp>
      <p:sp>
        <p:nvSpPr>
          <p:cNvPr id="23" name="TextBox 22"/>
          <p:cNvSpPr txBox="1"/>
          <p:nvPr userDrawn="1"/>
        </p:nvSpPr>
        <p:spPr>
          <a:xfrm>
            <a:off x="11503068" y="6648875"/>
            <a:ext cx="334512" cy="1435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fld id="{13DD8D3D-9F5D-40B5-8723-5F4A9233747C}" type="slidenum">
              <a:rPr lang="en-US" sz="933">
                <a:solidFill>
                  <a:srgbClr val="FFFFFF"/>
                </a:solidFill>
              </a:rPr>
              <a:pPr algn="r"/>
              <a:t>‹#›</a:t>
            </a:fld>
            <a:endParaRPr lang="en-US" sz="933" dirty="0">
              <a:solidFill>
                <a:srgbClr val="FFFFFF"/>
              </a:solidFill>
            </a:endParaRPr>
          </a:p>
        </p:txBody>
      </p:sp>
      <p:sp>
        <p:nvSpPr>
          <p:cNvPr id="24" name="TextBox 23"/>
          <p:cNvSpPr txBox="1"/>
          <p:nvPr userDrawn="1"/>
        </p:nvSpPr>
        <p:spPr>
          <a:xfrm>
            <a:off x="9128075" y="6648875"/>
            <a:ext cx="2079575" cy="2871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933" dirty="0">
                <a:solidFill>
                  <a:srgbClr val="FFFFFF"/>
                </a:solidFill>
              </a:rPr>
              <a:t>© 2018 EXLSERVICE HOLDINGS, INC</a:t>
            </a:r>
          </a:p>
        </p:txBody>
      </p:sp>
    </p:spTree>
    <p:extLst>
      <p:ext uri="{BB962C8B-B14F-4D97-AF65-F5344CB8AC3E}">
        <p14:creationId xmlns:p14="http://schemas.microsoft.com/office/powerpoint/2010/main" val="152296804"/>
      </p:ext>
    </p:extLst>
  </p:cSld>
  <p:clrMapOvr>
    <a:masterClrMapping/>
  </p:clrMapOvr>
  <p:hf hdr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 userDrawn="1"/>
        </p:nvGrpSpPr>
        <p:grpSpPr>
          <a:xfrm>
            <a:off x="6260953" y="6558701"/>
            <a:ext cx="5931049" cy="299299"/>
            <a:chOff x="6260951" y="6558701"/>
            <a:chExt cx="5931049" cy="299299"/>
          </a:xfrm>
        </p:grpSpPr>
        <p:sp>
          <p:nvSpPr>
            <p:cNvPr id="12" name="Rectangle 15"/>
            <p:cNvSpPr/>
            <p:nvPr userDrawn="1"/>
          </p:nvSpPr>
          <p:spPr>
            <a:xfrm>
              <a:off x="6260951" y="6558701"/>
              <a:ext cx="5931049" cy="299299"/>
            </a:xfrm>
            <a:custGeom>
              <a:avLst/>
              <a:gdLst>
                <a:gd name="connsiteX0" fmla="*/ 0 w 5931049"/>
                <a:gd name="connsiteY0" fmla="*/ 0 h 299299"/>
                <a:gd name="connsiteX1" fmla="*/ 5931049 w 5931049"/>
                <a:gd name="connsiteY1" fmla="*/ 0 h 299299"/>
                <a:gd name="connsiteX2" fmla="*/ 5931049 w 5931049"/>
                <a:gd name="connsiteY2" fmla="*/ 299299 h 299299"/>
                <a:gd name="connsiteX3" fmla="*/ 0 w 5931049"/>
                <a:gd name="connsiteY3" fmla="*/ 299299 h 299299"/>
                <a:gd name="connsiteX4" fmla="*/ 0 w 5931049"/>
                <a:gd name="connsiteY4" fmla="*/ 0 h 299299"/>
                <a:gd name="connsiteX0" fmla="*/ 209228 w 5931049"/>
                <a:gd name="connsiteY0" fmla="*/ 0 h 299299"/>
                <a:gd name="connsiteX1" fmla="*/ 5931049 w 5931049"/>
                <a:gd name="connsiteY1" fmla="*/ 0 h 299299"/>
                <a:gd name="connsiteX2" fmla="*/ 5931049 w 5931049"/>
                <a:gd name="connsiteY2" fmla="*/ 299299 h 299299"/>
                <a:gd name="connsiteX3" fmla="*/ 0 w 5931049"/>
                <a:gd name="connsiteY3" fmla="*/ 299299 h 299299"/>
                <a:gd name="connsiteX4" fmla="*/ 209228 w 5931049"/>
                <a:gd name="connsiteY4" fmla="*/ 0 h 299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31049" h="299299">
                  <a:moveTo>
                    <a:pt x="209228" y="0"/>
                  </a:moveTo>
                  <a:lnTo>
                    <a:pt x="5931049" y="0"/>
                  </a:lnTo>
                  <a:lnTo>
                    <a:pt x="5931049" y="299299"/>
                  </a:lnTo>
                  <a:lnTo>
                    <a:pt x="0" y="299299"/>
                  </a:lnTo>
                  <a:lnTo>
                    <a:pt x="209228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FFFF"/>
                </a:solidFill>
              </a:endParaRPr>
            </a:p>
          </p:txBody>
        </p:sp>
        <p:grpSp>
          <p:nvGrpSpPr>
            <p:cNvPr id="13" name="Group 12"/>
            <p:cNvGrpSpPr/>
            <p:nvPr userDrawn="1"/>
          </p:nvGrpSpPr>
          <p:grpSpPr>
            <a:xfrm>
              <a:off x="8799513" y="6615920"/>
              <a:ext cx="2703555" cy="162839"/>
              <a:chOff x="8799513" y="6615920"/>
              <a:chExt cx="2703555" cy="162839"/>
            </a:xfrm>
          </p:grpSpPr>
          <p:cxnSp>
            <p:nvCxnSpPr>
              <p:cNvPr id="14" name="Straight Connector 13"/>
              <p:cNvCxnSpPr/>
              <p:nvPr userDrawn="1"/>
            </p:nvCxnSpPr>
            <p:spPr>
              <a:xfrm flipH="1">
                <a:off x="8799513" y="6615920"/>
                <a:ext cx="106492" cy="16283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 userDrawn="1"/>
            </p:nvCxnSpPr>
            <p:spPr>
              <a:xfrm flipH="1">
                <a:off x="11396576" y="6615920"/>
                <a:ext cx="106492" cy="16283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" name="Rectangle 13"/>
          <p:cNvSpPr/>
          <p:nvPr userDrawn="1"/>
        </p:nvSpPr>
        <p:spPr>
          <a:xfrm>
            <a:off x="2" y="2"/>
            <a:ext cx="10843708" cy="763793"/>
          </a:xfrm>
          <a:custGeom>
            <a:avLst/>
            <a:gdLst>
              <a:gd name="connsiteX0" fmla="*/ 0 w 10843708"/>
              <a:gd name="connsiteY0" fmla="*/ 0 h 763793"/>
              <a:gd name="connsiteX1" fmla="*/ 10843708 w 10843708"/>
              <a:gd name="connsiteY1" fmla="*/ 0 h 763793"/>
              <a:gd name="connsiteX2" fmla="*/ 10843708 w 10843708"/>
              <a:gd name="connsiteY2" fmla="*/ 763793 h 763793"/>
              <a:gd name="connsiteX3" fmla="*/ 0 w 10843708"/>
              <a:gd name="connsiteY3" fmla="*/ 763793 h 763793"/>
              <a:gd name="connsiteX4" fmla="*/ 0 w 10843708"/>
              <a:gd name="connsiteY4" fmla="*/ 0 h 763793"/>
              <a:gd name="connsiteX0" fmla="*/ 0 w 10843708"/>
              <a:gd name="connsiteY0" fmla="*/ 0 h 763793"/>
              <a:gd name="connsiteX1" fmla="*/ 10843708 w 10843708"/>
              <a:gd name="connsiteY1" fmla="*/ 0 h 763793"/>
              <a:gd name="connsiteX2" fmla="*/ 10338099 w 10843708"/>
              <a:gd name="connsiteY2" fmla="*/ 763793 h 763793"/>
              <a:gd name="connsiteX3" fmla="*/ 0 w 10843708"/>
              <a:gd name="connsiteY3" fmla="*/ 763793 h 763793"/>
              <a:gd name="connsiteX4" fmla="*/ 0 w 10843708"/>
              <a:gd name="connsiteY4" fmla="*/ 0 h 763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843708" h="763793">
                <a:moveTo>
                  <a:pt x="0" y="0"/>
                </a:moveTo>
                <a:lnTo>
                  <a:pt x="10843708" y="0"/>
                </a:lnTo>
                <a:lnTo>
                  <a:pt x="10338099" y="763793"/>
                </a:lnTo>
                <a:lnTo>
                  <a:pt x="0" y="76379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2946" y="86062"/>
            <a:ext cx="914636" cy="58879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685766" indent="-228589">
              <a:buClr>
                <a:schemeClr val="tx1"/>
              </a:buClr>
              <a:buFont typeface="Arial" pitchFamily="34" charset="0"/>
              <a:buChar char="-"/>
              <a:defRPr/>
            </a:lvl2pPr>
            <a:lvl3pPr marL="1087383" indent="-173030">
              <a:defRPr/>
            </a:lvl3pPr>
            <a:lvl4pPr marL="1539798" indent="-168266">
              <a:defRPr/>
            </a:lvl4pPr>
            <a:lvl5pPr marL="2001739" indent="-17303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601" y="88937"/>
            <a:ext cx="9624163" cy="585920"/>
          </a:xfrm>
        </p:spPr>
        <p:txBody>
          <a:bodyPr anchor="ctr">
            <a:normAutofit/>
          </a:bodyPr>
          <a:lstStyle>
            <a:lvl1pPr marL="0" indent="0">
              <a:buNone/>
              <a:defRPr sz="2267" b="1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Page Heading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6483179" y="6648875"/>
            <a:ext cx="2079575" cy="1435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fld id="{79C7C16D-3FCE-4FD9-B5D5-8D283AC2A2D0}" type="datetime4">
              <a:rPr lang="en-US" sz="933">
                <a:solidFill>
                  <a:srgbClr val="FFFFFF"/>
                </a:solidFill>
              </a:rPr>
              <a:pPr algn="r"/>
              <a:t>September 29, 2021</a:t>
            </a:fld>
            <a:endParaRPr lang="en-US" sz="933" dirty="0">
              <a:solidFill>
                <a:srgbClr val="FFFFFF"/>
              </a:solidFill>
            </a:endParaRPr>
          </a:p>
        </p:txBody>
      </p:sp>
      <p:sp>
        <p:nvSpPr>
          <p:cNvPr id="23" name="TextBox 22"/>
          <p:cNvSpPr txBox="1"/>
          <p:nvPr userDrawn="1"/>
        </p:nvSpPr>
        <p:spPr>
          <a:xfrm>
            <a:off x="11503068" y="6648875"/>
            <a:ext cx="334512" cy="1435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fld id="{13DD8D3D-9F5D-40B5-8723-5F4A9233747C}" type="slidenum">
              <a:rPr lang="en-US" sz="933">
                <a:solidFill>
                  <a:srgbClr val="FFFFFF"/>
                </a:solidFill>
              </a:rPr>
              <a:pPr algn="r"/>
              <a:t>‹#›</a:t>
            </a:fld>
            <a:endParaRPr lang="en-US" sz="933" dirty="0">
              <a:solidFill>
                <a:srgbClr val="FFFFFF"/>
              </a:solidFill>
            </a:endParaRPr>
          </a:p>
        </p:txBody>
      </p:sp>
      <p:sp>
        <p:nvSpPr>
          <p:cNvPr id="24" name="TextBox 23"/>
          <p:cNvSpPr txBox="1"/>
          <p:nvPr userDrawn="1"/>
        </p:nvSpPr>
        <p:spPr>
          <a:xfrm>
            <a:off x="9128075" y="6648875"/>
            <a:ext cx="2079575" cy="2871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933" dirty="0">
                <a:solidFill>
                  <a:srgbClr val="FFFFFF"/>
                </a:solidFill>
              </a:rPr>
              <a:t>© 2018 EXLSERVICE HOLDINGS, INC</a:t>
            </a:r>
          </a:p>
        </p:txBody>
      </p:sp>
    </p:spTree>
    <p:extLst>
      <p:ext uri="{BB962C8B-B14F-4D97-AF65-F5344CB8AC3E}">
        <p14:creationId xmlns:p14="http://schemas.microsoft.com/office/powerpoint/2010/main" val="3101083835"/>
      </p:ext>
    </p:extLst>
  </p:cSld>
  <p:clrMapOvr>
    <a:masterClrMapping/>
  </p:clrMapOvr>
  <p:hf hdr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 userDrawn="1"/>
        </p:nvGrpSpPr>
        <p:grpSpPr>
          <a:xfrm>
            <a:off x="6260953" y="6558701"/>
            <a:ext cx="5931049" cy="299299"/>
            <a:chOff x="6260951" y="6558701"/>
            <a:chExt cx="5931049" cy="299299"/>
          </a:xfrm>
        </p:grpSpPr>
        <p:sp>
          <p:nvSpPr>
            <p:cNvPr id="12" name="Rectangle 15"/>
            <p:cNvSpPr/>
            <p:nvPr userDrawn="1"/>
          </p:nvSpPr>
          <p:spPr>
            <a:xfrm>
              <a:off x="6260951" y="6558701"/>
              <a:ext cx="5931049" cy="299299"/>
            </a:xfrm>
            <a:custGeom>
              <a:avLst/>
              <a:gdLst>
                <a:gd name="connsiteX0" fmla="*/ 0 w 5931049"/>
                <a:gd name="connsiteY0" fmla="*/ 0 h 299299"/>
                <a:gd name="connsiteX1" fmla="*/ 5931049 w 5931049"/>
                <a:gd name="connsiteY1" fmla="*/ 0 h 299299"/>
                <a:gd name="connsiteX2" fmla="*/ 5931049 w 5931049"/>
                <a:gd name="connsiteY2" fmla="*/ 299299 h 299299"/>
                <a:gd name="connsiteX3" fmla="*/ 0 w 5931049"/>
                <a:gd name="connsiteY3" fmla="*/ 299299 h 299299"/>
                <a:gd name="connsiteX4" fmla="*/ 0 w 5931049"/>
                <a:gd name="connsiteY4" fmla="*/ 0 h 299299"/>
                <a:gd name="connsiteX0" fmla="*/ 209228 w 5931049"/>
                <a:gd name="connsiteY0" fmla="*/ 0 h 299299"/>
                <a:gd name="connsiteX1" fmla="*/ 5931049 w 5931049"/>
                <a:gd name="connsiteY1" fmla="*/ 0 h 299299"/>
                <a:gd name="connsiteX2" fmla="*/ 5931049 w 5931049"/>
                <a:gd name="connsiteY2" fmla="*/ 299299 h 299299"/>
                <a:gd name="connsiteX3" fmla="*/ 0 w 5931049"/>
                <a:gd name="connsiteY3" fmla="*/ 299299 h 299299"/>
                <a:gd name="connsiteX4" fmla="*/ 209228 w 5931049"/>
                <a:gd name="connsiteY4" fmla="*/ 0 h 299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31049" h="299299">
                  <a:moveTo>
                    <a:pt x="209228" y="0"/>
                  </a:moveTo>
                  <a:lnTo>
                    <a:pt x="5931049" y="0"/>
                  </a:lnTo>
                  <a:lnTo>
                    <a:pt x="5931049" y="299299"/>
                  </a:lnTo>
                  <a:lnTo>
                    <a:pt x="0" y="299299"/>
                  </a:lnTo>
                  <a:lnTo>
                    <a:pt x="209228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FFFF"/>
                </a:solidFill>
              </a:endParaRPr>
            </a:p>
          </p:txBody>
        </p:sp>
        <p:grpSp>
          <p:nvGrpSpPr>
            <p:cNvPr id="13" name="Group 12"/>
            <p:cNvGrpSpPr/>
            <p:nvPr userDrawn="1"/>
          </p:nvGrpSpPr>
          <p:grpSpPr>
            <a:xfrm>
              <a:off x="8799513" y="6615920"/>
              <a:ext cx="2703555" cy="162839"/>
              <a:chOff x="8799513" y="6615920"/>
              <a:chExt cx="2703555" cy="162839"/>
            </a:xfrm>
          </p:grpSpPr>
          <p:cxnSp>
            <p:nvCxnSpPr>
              <p:cNvPr id="14" name="Straight Connector 13"/>
              <p:cNvCxnSpPr/>
              <p:nvPr userDrawn="1"/>
            </p:nvCxnSpPr>
            <p:spPr>
              <a:xfrm flipH="1">
                <a:off x="8799513" y="6615920"/>
                <a:ext cx="106492" cy="16283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 userDrawn="1"/>
            </p:nvCxnSpPr>
            <p:spPr>
              <a:xfrm flipH="1">
                <a:off x="11396576" y="6615920"/>
                <a:ext cx="106492" cy="16283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" name="Rectangle 13"/>
          <p:cNvSpPr/>
          <p:nvPr userDrawn="1"/>
        </p:nvSpPr>
        <p:spPr>
          <a:xfrm>
            <a:off x="2" y="2"/>
            <a:ext cx="10843708" cy="763793"/>
          </a:xfrm>
          <a:custGeom>
            <a:avLst/>
            <a:gdLst>
              <a:gd name="connsiteX0" fmla="*/ 0 w 10843708"/>
              <a:gd name="connsiteY0" fmla="*/ 0 h 763793"/>
              <a:gd name="connsiteX1" fmla="*/ 10843708 w 10843708"/>
              <a:gd name="connsiteY1" fmla="*/ 0 h 763793"/>
              <a:gd name="connsiteX2" fmla="*/ 10843708 w 10843708"/>
              <a:gd name="connsiteY2" fmla="*/ 763793 h 763793"/>
              <a:gd name="connsiteX3" fmla="*/ 0 w 10843708"/>
              <a:gd name="connsiteY3" fmla="*/ 763793 h 763793"/>
              <a:gd name="connsiteX4" fmla="*/ 0 w 10843708"/>
              <a:gd name="connsiteY4" fmla="*/ 0 h 763793"/>
              <a:gd name="connsiteX0" fmla="*/ 0 w 10843708"/>
              <a:gd name="connsiteY0" fmla="*/ 0 h 763793"/>
              <a:gd name="connsiteX1" fmla="*/ 10843708 w 10843708"/>
              <a:gd name="connsiteY1" fmla="*/ 0 h 763793"/>
              <a:gd name="connsiteX2" fmla="*/ 10338099 w 10843708"/>
              <a:gd name="connsiteY2" fmla="*/ 763793 h 763793"/>
              <a:gd name="connsiteX3" fmla="*/ 0 w 10843708"/>
              <a:gd name="connsiteY3" fmla="*/ 763793 h 763793"/>
              <a:gd name="connsiteX4" fmla="*/ 0 w 10843708"/>
              <a:gd name="connsiteY4" fmla="*/ 0 h 763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843708" h="763793">
                <a:moveTo>
                  <a:pt x="0" y="0"/>
                </a:moveTo>
                <a:lnTo>
                  <a:pt x="10843708" y="0"/>
                </a:lnTo>
                <a:lnTo>
                  <a:pt x="10338099" y="763793"/>
                </a:lnTo>
                <a:lnTo>
                  <a:pt x="0" y="76379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2946" y="86062"/>
            <a:ext cx="914636" cy="58879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685766" indent="-228589">
              <a:buClr>
                <a:schemeClr val="tx1"/>
              </a:buClr>
              <a:buFont typeface="Arial" pitchFamily="34" charset="0"/>
              <a:buChar char="-"/>
              <a:defRPr/>
            </a:lvl2pPr>
            <a:lvl3pPr marL="1087383" indent="-173030">
              <a:defRPr/>
            </a:lvl3pPr>
            <a:lvl4pPr marL="1539798" indent="-168266">
              <a:defRPr/>
            </a:lvl4pPr>
            <a:lvl5pPr marL="2001739" indent="-17303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601" y="88937"/>
            <a:ext cx="9624163" cy="585920"/>
          </a:xfrm>
        </p:spPr>
        <p:txBody>
          <a:bodyPr anchor="ctr">
            <a:normAutofit/>
          </a:bodyPr>
          <a:lstStyle>
            <a:lvl1pPr marL="0" indent="0">
              <a:buNone/>
              <a:defRPr sz="2267" b="1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Page Heading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6483179" y="6648875"/>
            <a:ext cx="2079575" cy="1435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fld id="{79C7C16D-3FCE-4FD9-B5D5-8D283AC2A2D0}" type="datetime4">
              <a:rPr lang="en-US" sz="933">
                <a:solidFill>
                  <a:srgbClr val="FFFFFF"/>
                </a:solidFill>
              </a:rPr>
              <a:pPr algn="r"/>
              <a:t>September 29, 2021</a:t>
            </a:fld>
            <a:endParaRPr lang="en-US" sz="933" dirty="0">
              <a:solidFill>
                <a:srgbClr val="FFFFFF"/>
              </a:solidFill>
            </a:endParaRPr>
          </a:p>
        </p:txBody>
      </p:sp>
      <p:sp>
        <p:nvSpPr>
          <p:cNvPr id="23" name="TextBox 22"/>
          <p:cNvSpPr txBox="1"/>
          <p:nvPr userDrawn="1"/>
        </p:nvSpPr>
        <p:spPr>
          <a:xfrm>
            <a:off x="11503068" y="6648875"/>
            <a:ext cx="334512" cy="1435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fld id="{13DD8D3D-9F5D-40B5-8723-5F4A9233747C}" type="slidenum">
              <a:rPr lang="en-US" sz="933">
                <a:solidFill>
                  <a:srgbClr val="FFFFFF"/>
                </a:solidFill>
              </a:rPr>
              <a:pPr algn="r"/>
              <a:t>‹#›</a:t>
            </a:fld>
            <a:endParaRPr lang="en-US" sz="933" dirty="0">
              <a:solidFill>
                <a:srgbClr val="FFFFFF"/>
              </a:solidFill>
            </a:endParaRPr>
          </a:p>
        </p:txBody>
      </p:sp>
      <p:sp>
        <p:nvSpPr>
          <p:cNvPr id="24" name="TextBox 23"/>
          <p:cNvSpPr txBox="1"/>
          <p:nvPr userDrawn="1"/>
        </p:nvSpPr>
        <p:spPr>
          <a:xfrm>
            <a:off x="9128075" y="6648875"/>
            <a:ext cx="2079575" cy="2871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933" dirty="0">
                <a:solidFill>
                  <a:srgbClr val="FFFFFF"/>
                </a:solidFill>
              </a:rPr>
              <a:t>© 2018 EXLSERVICE HOLDINGS, INC</a:t>
            </a:r>
          </a:p>
        </p:txBody>
      </p:sp>
    </p:spTree>
    <p:extLst>
      <p:ext uri="{BB962C8B-B14F-4D97-AF65-F5344CB8AC3E}">
        <p14:creationId xmlns:p14="http://schemas.microsoft.com/office/powerpoint/2010/main" val="2924862850"/>
      </p:ext>
    </p:extLst>
  </p:cSld>
  <p:clrMapOvr>
    <a:masterClrMapping/>
  </p:clrMapOvr>
  <p:hf hdr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BA194-8F73-4A5C-BDC1-9D3C4B6C40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FD6FF6-039A-4C46-8E19-F81847E0FE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01724-A0EE-473B-8F3B-08DB06E7D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EA71D-10D7-448C-B0A6-54E28064AB84}" type="datetimeFigureOut">
              <a:rPr lang="en-US" smtClean="0"/>
              <a:t>9/29/2021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E795B9-B2F3-4543-85D2-6C6CD9DE2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04AEAA-4C9D-40EB-B927-7F04D7B10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BD2FE-537F-4AB6-84B6-D1DB1C48703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01615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DFBD3-BD65-4717-9C38-ADE405E7C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326078-61EB-4012-93F7-A3AECB9C46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F85305-EAFF-46FD-952F-5864068F7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EA71D-10D7-448C-B0A6-54E28064AB84}" type="datetimeFigureOut">
              <a:rPr lang="en-US" smtClean="0"/>
              <a:t>9/29/2021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FEAFEA-FF00-4B92-91B3-5E8C8F580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10753E-9B3E-462D-ACDC-DF0FFDFB9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BD2FE-537F-4AB6-84B6-D1DB1C48703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856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 userDrawn="1"/>
        </p:nvGrpSpPr>
        <p:grpSpPr>
          <a:xfrm>
            <a:off x="6260951" y="6558701"/>
            <a:ext cx="5931049" cy="299299"/>
            <a:chOff x="6260951" y="6558701"/>
            <a:chExt cx="5931049" cy="299299"/>
          </a:xfrm>
        </p:grpSpPr>
        <p:sp>
          <p:nvSpPr>
            <p:cNvPr id="12" name="Rectangle 15"/>
            <p:cNvSpPr/>
            <p:nvPr userDrawn="1"/>
          </p:nvSpPr>
          <p:spPr>
            <a:xfrm>
              <a:off x="6260951" y="6558701"/>
              <a:ext cx="5931049" cy="299299"/>
            </a:xfrm>
            <a:custGeom>
              <a:avLst/>
              <a:gdLst>
                <a:gd name="connsiteX0" fmla="*/ 0 w 5931049"/>
                <a:gd name="connsiteY0" fmla="*/ 0 h 299299"/>
                <a:gd name="connsiteX1" fmla="*/ 5931049 w 5931049"/>
                <a:gd name="connsiteY1" fmla="*/ 0 h 299299"/>
                <a:gd name="connsiteX2" fmla="*/ 5931049 w 5931049"/>
                <a:gd name="connsiteY2" fmla="*/ 299299 h 299299"/>
                <a:gd name="connsiteX3" fmla="*/ 0 w 5931049"/>
                <a:gd name="connsiteY3" fmla="*/ 299299 h 299299"/>
                <a:gd name="connsiteX4" fmla="*/ 0 w 5931049"/>
                <a:gd name="connsiteY4" fmla="*/ 0 h 299299"/>
                <a:gd name="connsiteX0" fmla="*/ 209228 w 5931049"/>
                <a:gd name="connsiteY0" fmla="*/ 0 h 299299"/>
                <a:gd name="connsiteX1" fmla="*/ 5931049 w 5931049"/>
                <a:gd name="connsiteY1" fmla="*/ 0 h 299299"/>
                <a:gd name="connsiteX2" fmla="*/ 5931049 w 5931049"/>
                <a:gd name="connsiteY2" fmla="*/ 299299 h 299299"/>
                <a:gd name="connsiteX3" fmla="*/ 0 w 5931049"/>
                <a:gd name="connsiteY3" fmla="*/ 299299 h 299299"/>
                <a:gd name="connsiteX4" fmla="*/ 209228 w 5931049"/>
                <a:gd name="connsiteY4" fmla="*/ 0 h 299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31049" h="299299">
                  <a:moveTo>
                    <a:pt x="209228" y="0"/>
                  </a:moveTo>
                  <a:lnTo>
                    <a:pt x="5931049" y="0"/>
                  </a:lnTo>
                  <a:lnTo>
                    <a:pt x="5931049" y="299299"/>
                  </a:lnTo>
                  <a:lnTo>
                    <a:pt x="0" y="299299"/>
                  </a:lnTo>
                  <a:lnTo>
                    <a:pt x="209228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FFFF"/>
                </a:solidFill>
              </a:endParaRPr>
            </a:p>
          </p:txBody>
        </p:sp>
        <p:cxnSp>
          <p:nvCxnSpPr>
            <p:cNvPr id="15" name="Straight Connector 14"/>
            <p:cNvCxnSpPr/>
            <p:nvPr userDrawn="1"/>
          </p:nvCxnSpPr>
          <p:spPr>
            <a:xfrm flipH="1">
              <a:off x="11396576" y="6615920"/>
              <a:ext cx="106492" cy="1628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Rectangle 13"/>
          <p:cNvSpPr/>
          <p:nvPr userDrawn="1"/>
        </p:nvSpPr>
        <p:spPr>
          <a:xfrm>
            <a:off x="0" y="0"/>
            <a:ext cx="8906005" cy="763793"/>
          </a:xfrm>
          <a:custGeom>
            <a:avLst/>
            <a:gdLst>
              <a:gd name="connsiteX0" fmla="*/ 0 w 10843708"/>
              <a:gd name="connsiteY0" fmla="*/ 0 h 763793"/>
              <a:gd name="connsiteX1" fmla="*/ 10843708 w 10843708"/>
              <a:gd name="connsiteY1" fmla="*/ 0 h 763793"/>
              <a:gd name="connsiteX2" fmla="*/ 10843708 w 10843708"/>
              <a:gd name="connsiteY2" fmla="*/ 763793 h 763793"/>
              <a:gd name="connsiteX3" fmla="*/ 0 w 10843708"/>
              <a:gd name="connsiteY3" fmla="*/ 763793 h 763793"/>
              <a:gd name="connsiteX4" fmla="*/ 0 w 10843708"/>
              <a:gd name="connsiteY4" fmla="*/ 0 h 763793"/>
              <a:gd name="connsiteX0" fmla="*/ 0 w 10843708"/>
              <a:gd name="connsiteY0" fmla="*/ 0 h 763793"/>
              <a:gd name="connsiteX1" fmla="*/ 10843708 w 10843708"/>
              <a:gd name="connsiteY1" fmla="*/ 0 h 763793"/>
              <a:gd name="connsiteX2" fmla="*/ 10338099 w 10843708"/>
              <a:gd name="connsiteY2" fmla="*/ 763793 h 763793"/>
              <a:gd name="connsiteX3" fmla="*/ 0 w 10843708"/>
              <a:gd name="connsiteY3" fmla="*/ 763793 h 763793"/>
              <a:gd name="connsiteX4" fmla="*/ 0 w 10843708"/>
              <a:gd name="connsiteY4" fmla="*/ 0 h 763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843708" h="763793">
                <a:moveTo>
                  <a:pt x="0" y="0"/>
                </a:moveTo>
                <a:lnTo>
                  <a:pt x="10843708" y="0"/>
                </a:lnTo>
                <a:lnTo>
                  <a:pt x="10338099" y="763793"/>
                </a:lnTo>
                <a:lnTo>
                  <a:pt x="0" y="76379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685800" indent="-228600">
              <a:buClr>
                <a:schemeClr val="tx1"/>
              </a:buClr>
              <a:buFont typeface="Arial" pitchFamily="34" charset="0"/>
              <a:buChar char="-"/>
              <a:defRPr/>
            </a:lvl2pPr>
            <a:lvl3pPr marL="1087438" indent="-173038">
              <a:defRPr/>
            </a:lvl3pPr>
            <a:lvl4pPr marL="1539875" indent="-168275">
              <a:defRPr/>
            </a:lvl4pPr>
            <a:lvl5pPr marL="2001838" indent="-173038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600" y="88937"/>
            <a:ext cx="9624163" cy="585920"/>
          </a:xfrm>
        </p:spPr>
        <p:txBody>
          <a:bodyPr anchor="ctr">
            <a:normAutofit/>
          </a:bodyPr>
          <a:lstStyle>
            <a:lvl1pPr marL="0" indent="0">
              <a:buNone/>
              <a:defRPr sz="2300" b="1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Page Heading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6483177" y="6648872"/>
            <a:ext cx="2079575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fld id="{79C7C16D-3FCE-4FD9-B5D5-8D283AC2A2D0}" type="datetime4">
              <a:rPr lang="en-US" sz="900">
                <a:solidFill>
                  <a:srgbClr val="FFFFFF"/>
                </a:solidFill>
              </a:rPr>
              <a:pPr algn="r"/>
              <a:t>September 29, 2021</a:t>
            </a:fld>
            <a:endParaRPr lang="en-US" sz="900" dirty="0">
              <a:solidFill>
                <a:srgbClr val="FFFFFF"/>
              </a:solidFill>
            </a:endParaRPr>
          </a:p>
        </p:txBody>
      </p:sp>
      <p:sp>
        <p:nvSpPr>
          <p:cNvPr id="23" name="TextBox 22"/>
          <p:cNvSpPr txBox="1"/>
          <p:nvPr userDrawn="1"/>
        </p:nvSpPr>
        <p:spPr>
          <a:xfrm>
            <a:off x="11503068" y="6648872"/>
            <a:ext cx="334512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fld id="{13DD8D3D-9F5D-40B5-8723-5F4A9233747C}" type="slidenum">
              <a:rPr lang="en-US" sz="900">
                <a:solidFill>
                  <a:srgbClr val="FFFFFF"/>
                </a:solidFill>
              </a:rPr>
              <a:pPr algn="r"/>
              <a:t>‹#›</a:t>
            </a:fld>
            <a:endParaRPr lang="en-US" sz="900" dirty="0">
              <a:solidFill>
                <a:srgbClr val="FFFFFF"/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5750" y="123404"/>
            <a:ext cx="914636" cy="5887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2" descr="https://pruweb.prudential.com/media/managed/brandcentral/src_files/media/managed/Pru_bw.gif">
            <a:extLst>
              <a:ext uri="{FF2B5EF4-FFF2-40B4-BE49-F238E27FC236}">
                <a16:creationId xmlns:a16="http://schemas.microsoft.com/office/drawing/2014/main" id="{C3CE6AB6-C69B-4D89-A683-BF8A82AF5F2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3724" y="77016"/>
            <a:ext cx="2120311" cy="691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758727"/>
      </p:ext>
    </p:extLst>
  </p:cSld>
  <p:clrMapOvr>
    <a:masterClrMapping/>
  </p:clrMapOvr>
  <p:hf hdr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0BDB6-17A5-49DB-8CC7-FB1CAEC19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43F3EA-C44A-4C93-A571-FD3E79DD53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52F9A5-F849-4998-8107-3452F42CF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EA71D-10D7-448C-B0A6-54E28064AB84}" type="datetimeFigureOut">
              <a:rPr lang="en-US" smtClean="0"/>
              <a:t>9/29/2021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722B12-F629-49A9-A0B3-CDCC9A632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CBAB29-DC3C-4056-A944-EB716DDF9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BD2FE-537F-4AB6-84B6-D1DB1C48703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51895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78D77-62CF-4030-B069-47DDFDF80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403C44-58EC-4354-AEDE-F15C3424A5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D03843-49A9-47C5-BDCA-134A482903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279008-C717-4339-86FC-37C3D34C3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EA71D-10D7-448C-B0A6-54E28064AB84}" type="datetimeFigureOut">
              <a:rPr lang="en-US" smtClean="0"/>
              <a:t>9/29/2021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8E91E3-1E45-46F2-AD9A-9797C2787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E83C4E-4D8D-45E1-B806-28EE26ABC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BD2FE-537F-4AB6-84B6-D1DB1C48703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83558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0C6F5-0F13-426C-950A-760FE2101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A72007-E4CF-4197-ADD8-14EE4C19BB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81DEEA-4DC8-4DF3-A17A-6CBAF034BE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418764-1DB6-4279-B099-AD4A973928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72AD37-E444-4AC0-B6D2-8E59976975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B0B19D-916A-4218-8270-FF32307AB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EA71D-10D7-448C-B0A6-54E28064AB84}" type="datetimeFigureOut">
              <a:rPr lang="en-US" smtClean="0"/>
              <a:t>9/29/2021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DB4D74-9E91-49BE-92E2-C9DD10433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F4415E-4970-4A59-B2A8-F4D3D0941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BD2FE-537F-4AB6-84B6-D1DB1C48703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98674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01C94-4C61-4818-8DFC-A12476A97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B394C9-B6B8-4786-BB96-AFBC3B917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EA71D-10D7-448C-B0A6-54E28064AB84}" type="datetimeFigureOut">
              <a:rPr lang="en-US" smtClean="0"/>
              <a:t>9/29/2021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2BF0E1-6929-457E-8222-BC318480F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8996CB-5ABE-407E-86E0-B9603D82C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BD2FE-537F-4AB6-84B6-D1DB1C48703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83104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2A71EC-05BE-4D7C-90DB-EF2CB8CA5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EA71D-10D7-448C-B0A6-54E28064AB84}" type="datetimeFigureOut">
              <a:rPr lang="en-US" smtClean="0"/>
              <a:t>9/29/2021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F49288-D213-4CC9-A92D-0427E17C8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6D46DE-4079-4924-8641-B74C1478D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BD2FE-537F-4AB6-84B6-D1DB1C48703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554153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B1BE0-FC90-4C1D-B64C-1F1F17299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B7BD23-9D9E-4D5C-962B-3764286439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B46640-770E-4F6A-8491-F89BC5C3A8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D25AB2-418B-4BF8-ABCC-1CC490E97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EA71D-10D7-448C-B0A6-54E28064AB84}" type="datetimeFigureOut">
              <a:rPr lang="en-US" smtClean="0"/>
              <a:t>9/29/2021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8D0870-0B15-4037-82BD-D569DC126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655A01-CDA4-42DA-A233-74DA9D144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BD2FE-537F-4AB6-84B6-D1DB1C48703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98146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08EA7-AF9E-45FF-AF9D-493F0D8B5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B874D7-D403-4643-9BD6-A853F63C62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301DBF-8787-4D99-8CDC-9B6386D310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BF3831-5083-45D8-BFA6-48DA7F5B0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EA71D-10D7-448C-B0A6-54E28064AB84}" type="datetimeFigureOut">
              <a:rPr lang="en-US" smtClean="0"/>
              <a:t>9/29/2021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6FAE5C-0952-44D3-9F30-6F44533C9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E9EEBB-26F9-482D-A26F-03C8C7879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BD2FE-537F-4AB6-84B6-D1DB1C48703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77268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639A2-1F04-4E46-8730-3EE551873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81382D-5322-402F-AE5A-553763E571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99F02D-BBB2-4BA2-88FA-79D3D3BBC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EA71D-10D7-448C-B0A6-54E28064AB84}" type="datetimeFigureOut">
              <a:rPr lang="en-US" smtClean="0"/>
              <a:t>9/29/2021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7E1FD-A73E-4F57-AA73-602143A12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808E83-21CA-4003-B3D0-DB3C9B41D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BD2FE-537F-4AB6-84B6-D1DB1C48703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113300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466B6F-753D-4150-946D-49C37BF4E4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C03E9D-1E63-45A6-8CA3-D7F256D011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FA8ADF-850F-45B1-84A7-8EABA8F43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EA71D-10D7-448C-B0A6-54E28064AB84}" type="datetimeFigureOut">
              <a:rPr lang="en-US" smtClean="0"/>
              <a:t>9/29/2021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B0DF16-EBBD-46AA-BFF7-1725E2816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63DA4E-CF35-4F89-A869-4230FB48B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BD2FE-537F-4AB6-84B6-D1DB1C48703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7554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 userDrawn="1"/>
        </p:nvGrpSpPr>
        <p:grpSpPr>
          <a:xfrm>
            <a:off x="6260951" y="6558701"/>
            <a:ext cx="5931049" cy="299299"/>
            <a:chOff x="6260951" y="6558701"/>
            <a:chExt cx="5931049" cy="299299"/>
          </a:xfrm>
        </p:grpSpPr>
        <p:sp>
          <p:nvSpPr>
            <p:cNvPr id="12" name="Rectangle 15"/>
            <p:cNvSpPr/>
            <p:nvPr userDrawn="1"/>
          </p:nvSpPr>
          <p:spPr>
            <a:xfrm>
              <a:off x="6260951" y="6558701"/>
              <a:ext cx="5931049" cy="299299"/>
            </a:xfrm>
            <a:custGeom>
              <a:avLst/>
              <a:gdLst>
                <a:gd name="connsiteX0" fmla="*/ 0 w 5931049"/>
                <a:gd name="connsiteY0" fmla="*/ 0 h 299299"/>
                <a:gd name="connsiteX1" fmla="*/ 5931049 w 5931049"/>
                <a:gd name="connsiteY1" fmla="*/ 0 h 299299"/>
                <a:gd name="connsiteX2" fmla="*/ 5931049 w 5931049"/>
                <a:gd name="connsiteY2" fmla="*/ 299299 h 299299"/>
                <a:gd name="connsiteX3" fmla="*/ 0 w 5931049"/>
                <a:gd name="connsiteY3" fmla="*/ 299299 h 299299"/>
                <a:gd name="connsiteX4" fmla="*/ 0 w 5931049"/>
                <a:gd name="connsiteY4" fmla="*/ 0 h 299299"/>
                <a:gd name="connsiteX0" fmla="*/ 209228 w 5931049"/>
                <a:gd name="connsiteY0" fmla="*/ 0 h 299299"/>
                <a:gd name="connsiteX1" fmla="*/ 5931049 w 5931049"/>
                <a:gd name="connsiteY1" fmla="*/ 0 h 299299"/>
                <a:gd name="connsiteX2" fmla="*/ 5931049 w 5931049"/>
                <a:gd name="connsiteY2" fmla="*/ 299299 h 299299"/>
                <a:gd name="connsiteX3" fmla="*/ 0 w 5931049"/>
                <a:gd name="connsiteY3" fmla="*/ 299299 h 299299"/>
                <a:gd name="connsiteX4" fmla="*/ 209228 w 5931049"/>
                <a:gd name="connsiteY4" fmla="*/ 0 h 299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31049" h="299299">
                  <a:moveTo>
                    <a:pt x="209228" y="0"/>
                  </a:moveTo>
                  <a:lnTo>
                    <a:pt x="5931049" y="0"/>
                  </a:lnTo>
                  <a:lnTo>
                    <a:pt x="5931049" y="299299"/>
                  </a:lnTo>
                  <a:lnTo>
                    <a:pt x="0" y="299299"/>
                  </a:lnTo>
                  <a:lnTo>
                    <a:pt x="209228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FFFF"/>
                </a:solidFill>
              </a:endParaRPr>
            </a:p>
          </p:txBody>
        </p:sp>
        <p:grpSp>
          <p:nvGrpSpPr>
            <p:cNvPr id="13" name="Group 12"/>
            <p:cNvGrpSpPr/>
            <p:nvPr userDrawn="1"/>
          </p:nvGrpSpPr>
          <p:grpSpPr>
            <a:xfrm>
              <a:off x="8799513" y="6615920"/>
              <a:ext cx="2703555" cy="162839"/>
              <a:chOff x="8799513" y="6615920"/>
              <a:chExt cx="2703555" cy="162839"/>
            </a:xfrm>
          </p:grpSpPr>
          <p:cxnSp>
            <p:nvCxnSpPr>
              <p:cNvPr id="14" name="Straight Connector 13"/>
              <p:cNvCxnSpPr/>
              <p:nvPr userDrawn="1"/>
            </p:nvCxnSpPr>
            <p:spPr>
              <a:xfrm flipH="1">
                <a:off x="8799513" y="6615920"/>
                <a:ext cx="106492" cy="16283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 userDrawn="1"/>
            </p:nvCxnSpPr>
            <p:spPr>
              <a:xfrm flipH="1">
                <a:off x="11396576" y="6615920"/>
                <a:ext cx="106492" cy="16283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" name="Rectangle 13"/>
          <p:cNvSpPr/>
          <p:nvPr userDrawn="1"/>
        </p:nvSpPr>
        <p:spPr>
          <a:xfrm>
            <a:off x="0" y="0"/>
            <a:ext cx="10843708" cy="763793"/>
          </a:xfrm>
          <a:custGeom>
            <a:avLst/>
            <a:gdLst>
              <a:gd name="connsiteX0" fmla="*/ 0 w 10843708"/>
              <a:gd name="connsiteY0" fmla="*/ 0 h 763793"/>
              <a:gd name="connsiteX1" fmla="*/ 10843708 w 10843708"/>
              <a:gd name="connsiteY1" fmla="*/ 0 h 763793"/>
              <a:gd name="connsiteX2" fmla="*/ 10843708 w 10843708"/>
              <a:gd name="connsiteY2" fmla="*/ 763793 h 763793"/>
              <a:gd name="connsiteX3" fmla="*/ 0 w 10843708"/>
              <a:gd name="connsiteY3" fmla="*/ 763793 h 763793"/>
              <a:gd name="connsiteX4" fmla="*/ 0 w 10843708"/>
              <a:gd name="connsiteY4" fmla="*/ 0 h 763793"/>
              <a:gd name="connsiteX0" fmla="*/ 0 w 10843708"/>
              <a:gd name="connsiteY0" fmla="*/ 0 h 763793"/>
              <a:gd name="connsiteX1" fmla="*/ 10843708 w 10843708"/>
              <a:gd name="connsiteY1" fmla="*/ 0 h 763793"/>
              <a:gd name="connsiteX2" fmla="*/ 10338099 w 10843708"/>
              <a:gd name="connsiteY2" fmla="*/ 763793 h 763793"/>
              <a:gd name="connsiteX3" fmla="*/ 0 w 10843708"/>
              <a:gd name="connsiteY3" fmla="*/ 763793 h 763793"/>
              <a:gd name="connsiteX4" fmla="*/ 0 w 10843708"/>
              <a:gd name="connsiteY4" fmla="*/ 0 h 763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843708" h="763793">
                <a:moveTo>
                  <a:pt x="0" y="0"/>
                </a:moveTo>
                <a:lnTo>
                  <a:pt x="10843708" y="0"/>
                </a:lnTo>
                <a:lnTo>
                  <a:pt x="10338099" y="763793"/>
                </a:lnTo>
                <a:lnTo>
                  <a:pt x="0" y="76379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22944" y="86060"/>
            <a:ext cx="914636" cy="58879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286000"/>
            <a:ext cx="10972800" cy="41147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600" y="88937"/>
            <a:ext cx="9624163" cy="585920"/>
          </a:xfrm>
        </p:spPr>
        <p:txBody>
          <a:bodyPr anchor="ctr">
            <a:normAutofit/>
          </a:bodyPr>
          <a:lstStyle>
            <a:lvl1pPr marL="0" indent="0">
              <a:buNone/>
              <a:defRPr sz="2300" b="1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Page Heading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609600" y="1649413"/>
            <a:ext cx="10972800" cy="636587"/>
          </a:xfrm>
        </p:spPr>
        <p:txBody>
          <a:bodyPr anchor="ctr">
            <a:normAutofit/>
          </a:bodyPr>
          <a:lstStyle>
            <a:lvl1pPr marL="0" indent="0">
              <a:buNone/>
              <a:defRPr sz="2200" b="1"/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18" name="TextBox 17"/>
          <p:cNvSpPr txBox="1"/>
          <p:nvPr userDrawn="1"/>
        </p:nvSpPr>
        <p:spPr>
          <a:xfrm>
            <a:off x="6483177" y="6648872"/>
            <a:ext cx="2079575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fld id="{79C7C16D-3FCE-4FD9-B5D5-8D283AC2A2D0}" type="datetime4">
              <a:rPr lang="en-US" sz="900">
                <a:solidFill>
                  <a:srgbClr val="FFFFFF"/>
                </a:solidFill>
              </a:rPr>
              <a:pPr algn="r"/>
              <a:t>September 29, 2021</a:t>
            </a:fld>
            <a:endParaRPr lang="en-US" sz="900" dirty="0">
              <a:solidFill>
                <a:srgbClr val="FFFFFF"/>
              </a:solidFill>
            </a:endParaRPr>
          </a:p>
        </p:txBody>
      </p:sp>
      <p:sp>
        <p:nvSpPr>
          <p:cNvPr id="19" name="TextBox 18"/>
          <p:cNvSpPr txBox="1"/>
          <p:nvPr userDrawn="1"/>
        </p:nvSpPr>
        <p:spPr>
          <a:xfrm>
            <a:off x="11503068" y="6648872"/>
            <a:ext cx="334512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fld id="{13DD8D3D-9F5D-40B5-8723-5F4A9233747C}" type="slidenum">
              <a:rPr lang="en-US" sz="900">
                <a:solidFill>
                  <a:srgbClr val="FFFFFF"/>
                </a:solidFill>
              </a:rPr>
              <a:pPr algn="r"/>
              <a:t>‹#›</a:t>
            </a:fld>
            <a:endParaRPr lang="en-US" sz="900" dirty="0">
              <a:solidFill>
                <a:srgbClr val="FFFFFF"/>
              </a:solidFill>
            </a:endParaRPr>
          </a:p>
        </p:txBody>
      </p:sp>
      <p:sp>
        <p:nvSpPr>
          <p:cNvPr id="20" name="TextBox 19"/>
          <p:cNvSpPr txBox="1"/>
          <p:nvPr userDrawn="1"/>
        </p:nvSpPr>
        <p:spPr>
          <a:xfrm>
            <a:off x="9128072" y="6648872"/>
            <a:ext cx="2079575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>
                <a:solidFill>
                  <a:srgbClr val="FFFFFF"/>
                </a:solidFill>
              </a:rPr>
              <a:t>© 2018 EXLSERVICE HOLDINGS, INC</a:t>
            </a:r>
          </a:p>
        </p:txBody>
      </p:sp>
    </p:spTree>
    <p:extLst>
      <p:ext uri="{BB962C8B-B14F-4D97-AF65-F5344CB8AC3E}">
        <p14:creationId xmlns:p14="http://schemas.microsoft.com/office/powerpoint/2010/main" val="3351773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3"/>
          <p:cNvSpPr/>
          <p:nvPr userDrawn="1"/>
        </p:nvSpPr>
        <p:spPr>
          <a:xfrm>
            <a:off x="0" y="0"/>
            <a:ext cx="10843708" cy="763793"/>
          </a:xfrm>
          <a:custGeom>
            <a:avLst/>
            <a:gdLst>
              <a:gd name="connsiteX0" fmla="*/ 0 w 10843708"/>
              <a:gd name="connsiteY0" fmla="*/ 0 h 763793"/>
              <a:gd name="connsiteX1" fmla="*/ 10843708 w 10843708"/>
              <a:gd name="connsiteY1" fmla="*/ 0 h 763793"/>
              <a:gd name="connsiteX2" fmla="*/ 10843708 w 10843708"/>
              <a:gd name="connsiteY2" fmla="*/ 763793 h 763793"/>
              <a:gd name="connsiteX3" fmla="*/ 0 w 10843708"/>
              <a:gd name="connsiteY3" fmla="*/ 763793 h 763793"/>
              <a:gd name="connsiteX4" fmla="*/ 0 w 10843708"/>
              <a:gd name="connsiteY4" fmla="*/ 0 h 763793"/>
              <a:gd name="connsiteX0" fmla="*/ 0 w 10843708"/>
              <a:gd name="connsiteY0" fmla="*/ 0 h 763793"/>
              <a:gd name="connsiteX1" fmla="*/ 10843708 w 10843708"/>
              <a:gd name="connsiteY1" fmla="*/ 0 h 763793"/>
              <a:gd name="connsiteX2" fmla="*/ 10338099 w 10843708"/>
              <a:gd name="connsiteY2" fmla="*/ 763793 h 763793"/>
              <a:gd name="connsiteX3" fmla="*/ 0 w 10843708"/>
              <a:gd name="connsiteY3" fmla="*/ 763793 h 763793"/>
              <a:gd name="connsiteX4" fmla="*/ 0 w 10843708"/>
              <a:gd name="connsiteY4" fmla="*/ 0 h 763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843708" h="763793">
                <a:moveTo>
                  <a:pt x="0" y="0"/>
                </a:moveTo>
                <a:lnTo>
                  <a:pt x="10843708" y="0"/>
                </a:lnTo>
                <a:lnTo>
                  <a:pt x="10338099" y="763793"/>
                </a:lnTo>
                <a:lnTo>
                  <a:pt x="0" y="76379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22944" y="86060"/>
            <a:ext cx="914636" cy="588796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600" y="88937"/>
            <a:ext cx="9624163" cy="585920"/>
          </a:xfrm>
        </p:spPr>
        <p:txBody>
          <a:bodyPr anchor="ctr">
            <a:normAutofit/>
          </a:bodyPr>
          <a:lstStyle>
            <a:lvl1pPr marL="0" indent="0">
              <a:buNone/>
              <a:defRPr sz="2300" b="1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Page Heading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>
          <a:xfrm>
            <a:off x="609599" y="1812924"/>
            <a:ext cx="5263979" cy="4604352"/>
          </a:xfrm>
        </p:spPr>
        <p:txBody>
          <a:bodyPr/>
          <a:lstStyle>
            <a:lvl1pPr marL="0" indent="0">
              <a:buFontTx/>
              <a:buNone/>
              <a:defRPr b="1"/>
            </a:lvl1pPr>
            <a:lvl2pPr marL="230188" indent="-230188">
              <a:buClr>
                <a:schemeClr val="accent3"/>
              </a:buClr>
              <a:buFont typeface="Arial" pitchFamily="34" charset="0"/>
              <a:buChar char="•"/>
              <a:defRPr sz="1800"/>
            </a:lvl2pPr>
            <a:lvl3pPr marL="511175" indent="-165100">
              <a:buFont typeface="Arial" pitchFamily="34" charset="0"/>
              <a:buChar char="-"/>
              <a:defRPr sz="1600"/>
            </a:lvl3pPr>
            <a:lvl4pPr marL="857250" indent="-173038">
              <a:buFont typeface="Arial" pitchFamily="34" charset="0"/>
              <a:buChar char="•"/>
              <a:defRPr sz="1400"/>
            </a:lvl4pPr>
            <a:lvl5pPr marL="1144588" indent="-173038">
              <a:buFont typeface="Arial" pitchFamily="34" charset="0"/>
              <a:buChar char="-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9" name="Content Placeholder 5"/>
          <p:cNvSpPr>
            <a:spLocks noGrp="1"/>
          </p:cNvSpPr>
          <p:nvPr>
            <p:ph sz="quarter" idx="15"/>
          </p:nvPr>
        </p:nvSpPr>
        <p:spPr>
          <a:xfrm>
            <a:off x="6301945" y="1812924"/>
            <a:ext cx="5263979" cy="4604352"/>
          </a:xfrm>
        </p:spPr>
        <p:txBody>
          <a:bodyPr/>
          <a:lstStyle>
            <a:lvl1pPr marL="0" indent="0">
              <a:buFontTx/>
              <a:buNone/>
              <a:defRPr b="1"/>
            </a:lvl1pPr>
            <a:lvl2pPr marL="230188" indent="-230188">
              <a:buClr>
                <a:schemeClr val="accent3"/>
              </a:buClr>
              <a:buFont typeface="Arial" pitchFamily="34" charset="0"/>
              <a:buChar char="•"/>
              <a:defRPr sz="1800"/>
            </a:lvl2pPr>
            <a:lvl3pPr marL="511175" indent="-165100">
              <a:buFont typeface="Arial" pitchFamily="34" charset="0"/>
              <a:buChar char="-"/>
              <a:defRPr sz="1600"/>
            </a:lvl3pPr>
            <a:lvl4pPr marL="857250" indent="-173038">
              <a:buFont typeface="Arial" pitchFamily="34" charset="0"/>
              <a:buChar char="•"/>
              <a:defRPr sz="1400"/>
            </a:lvl4pPr>
            <a:lvl5pPr marL="1144588" indent="-173038">
              <a:buFont typeface="Arial" pitchFamily="34" charset="0"/>
              <a:buChar char="-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30" name="Group 29"/>
          <p:cNvGrpSpPr/>
          <p:nvPr userDrawn="1"/>
        </p:nvGrpSpPr>
        <p:grpSpPr>
          <a:xfrm>
            <a:off x="6260951" y="6558701"/>
            <a:ext cx="5931049" cy="299299"/>
            <a:chOff x="6260951" y="6558701"/>
            <a:chExt cx="5931049" cy="299299"/>
          </a:xfrm>
        </p:grpSpPr>
        <p:sp>
          <p:nvSpPr>
            <p:cNvPr id="31" name="Rectangle 15"/>
            <p:cNvSpPr/>
            <p:nvPr userDrawn="1"/>
          </p:nvSpPr>
          <p:spPr>
            <a:xfrm>
              <a:off x="6260951" y="6558701"/>
              <a:ext cx="5931049" cy="299299"/>
            </a:xfrm>
            <a:custGeom>
              <a:avLst/>
              <a:gdLst>
                <a:gd name="connsiteX0" fmla="*/ 0 w 5931049"/>
                <a:gd name="connsiteY0" fmla="*/ 0 h 299299"/>
                <a:gd name="connsiteX1" fmla="*/ 5931049 w 5931049"/>
                <a:gd name="connsiteY1" fmla="*/ 0 h 299299"/>
                <a:gd name="connsiteX2" fmla="*/ 5931049 w 5931049"/>
                <a:gd name="connsiteY2" fmla="*/ 299299 h 299299"/>
                <a:gd name="connsiteX3" fmla="*/ 0 w 5931049"/>
                <a:gd name="connsiteY3" fmla="*/ 299299 h 299299"/>
                <a:gd name="connsiteX4" fmla="*/ 0 w 5931049"/>
                <a:gd name="connsiteY4" fmla="*/ 0 h 299299"/>
                <a:gd name="connsiteX0" fmla="*/ 209228 w 5931049"/>
                <a:gd name="connsiteY0" fmla="*/ 0 h 299299"/>
                <a:gd name="connsiteX1" fmla="*/ 5931049 w 5931049"/>
                <a:gd name="connsiteY1" fmla="*/ 0 h 299299"/>
                <a:gd name="connsiteX2" fmla="*/ 5931049 w 5931049"/>
                <a:gd name="connsiteY2" fmla="*/ 299299 h 299299"/>
                <a:gd name="connsiteX3" fmla="*/ 0 w 5931049"/>
                <a:gd name="connsiteY3" fmla="*/ 299299 h 299299"/>
                <a:gd name="connsiteX4" fmla="*/ 209228 w 5931049"/>
                <a:gd name="connsiteY4" fmla="*/ 0 h 299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31049" h="299299">
                  <a:moveTo>
                    <a:pt x="209228" y="0"/>
                  </a:moveTo>
                  <a:lnTo>
                    <a:pt x="5931049" y="0"/>
                  </a:lnTo>
                  <a:lnTo>
                    <a:pt x="5931049" y="299299"/>
                  </a:lnTo>
                  <a:lnTo>
                    <a:pt x="0" y="299299"/>
                  </a:lnTo>
                  <a:lnTo>
                    <a:pt x="209228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FFFF"/>
                </a:solidFill>
              </a:endParaRPr>
            </a:p>
          </p:txBody>
        </p:sp>
        <p:grpSp>
          <p:nvGrpSpPr>
            <p:cNvPr id="32" name="Group 31"/>
            <p:cNvGrpSpPr/>
            <p:nvPr userDrawn="1"/>
          </p:nvGrpSpPr>
          <p:grpSpPr>
            <a:xfrm>
              <a:off x="8799513" y="6615920"/>
              <a:ext cx="2703555" cy="162839"/>
              <a:chOff x="8799513" y="6615920"/>
              <a:chExt cx="2703555" cy="162839"/>
            </a:xfrm>
          </p:grpSpPr>
          <p:cxnSp>
            <p:nvCxnSpPr>
              <p:cNvPr id="33" name="Straight Connector 32"/>
              <p:cNvCxnSpPr/>
              <p:nvPr userDrawn="1"/>
            </p:nvCxnSpPr>
            <p:spPr>
              <a:xfrm flipH="1">
                <a:off x="8799513" y="6615920"/>
                <a:ext cx="106492" cy="16283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 userDrawn="1"/>
            </p:nvCxnSpPr>
            <p:spPr>
              <a:xfrm flipH="1">
                <a:off x="11396576" y="6615920"/>
                <a:ext cx="106492" cy="16283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5" name="TextBox 34"/>
          <p:cNvSpPr txBox="1"/>
          <p:nvPr userDrawn="1"/>
        </p:nvSpPr>
        <p:spPr>
          <a:xfrm>
            <a:off x="6483177" y="6648872"/>
            <a:ext cx="2079575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fld id="{79C7C16D-3FCE-4FD9-B5D5-8D283AC2A2D0}" type="datetime4">
              <a:rPr lang="en-US" sz="900">
                <a:solidFill>
                  <a:srgbClr val="FFFFFF"/>
                </a:solidFill>
              </a:rPr>
              <a:pPr algn="r"/>
              <a:t>September 29, 2021</a:t>
            </a:fld>
            <a:endParaRPr lang="en-US" sz="900" dirty="0">
              <a:solidFill>
                <a:srgbClr val="FFFFFF"/>
              </a:solidFill>
            </a:endParaRPr>
          </a:p>
        </p:txBody>
      </p:sp>
      <p:sp>
        <p:nvSpPr>
          <p:cNvPr id="36" name="TextBox 35"/>
          <p:cNvSpPr txBox="1"/>
          <p:nvPr userDrawn="1"/>
        </p:nvSpPr>
        <p:spPr>
          <a:xfrm>
            <a:off x="11503068" y="6648872"/>
            <a:ext cx="334512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fld id="{13DD8D3D-9F5D-40B5-8723-5F4A9233747C}" type="slidenum">
              <a:rPr lang="en-US" sz="900">
                <a:solidFill>
                  <a:srgbClr val="FFFFFF"/>
                </a:solidFill>
              </a:rPr>
              <a:pPr algn="r"/>
              <a:t>‹#›</a:t>
            </a:fld>
            <a:endParaRPr lang="en-US" sz="900" dirty="0">
              <a:solidFill>
                <a:srgbClr val="FFFFFF"/>
              </a:solidFill>
            </a:endParaRPr>
          </a:p>
        </p:txBody>
      </p:sp>
      <p:sp>
        <p:nvSpPr>
          <p:cNvPr id="37" name="TextBox 36"/>
          <p:cNvSpPr txBox="1"/>
          <p:nvPr userDrawn="1"/>
        </p:nvSpPr>
        <p:spPr>
          <a:xfrm>
            <a:off x="9128072" y="6648872"/>
            <a:ext cx="2079575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>
                <a:solidFill>
                  <a:srgbClr val="FFFFFF"/>
                </a:solidFill>
              </a:rPr>
              <a:t>© 2018 EXLSERVICE HOLDINGS, INC</a:t>
            </a:r>
          </a:p>
        </p:txBody>
      </p:sp>
    </p:spTree>
    <p:extLst>
      <p:ext uri="{BB962C8B-B14F-4D97-AF65-F5344CB8AC3E}">
        <p14:creationId xmlns:p14="http://schemas.microsoft.com/office/powerpoint/2010/main" val="2802418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 Divid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8394700" cy="6858000"/>
          </a:xfrm>
          <a:custGeom>
            <a:avLst/>
            <a:gdLst>
              <a:gd name="connsiteX0" fmla="*/ 0 w 8394700"/>
              <a:gd name="connsiteY0" fmla="*/ 0 h 6858000"/>
              <a:gd name="connsiteX1" fmla="*/ 8394700 w 8394700"/>
              <a:gd name="connsiteY1" fmla="*/ 0 h 6858000"/>
              <a:gd name="connsiteX2" fmla="*/ 8394700 w 8394700"/>
              <a:gd name="connsiteY2" fmla="*/ 6858000 h 6858000"/>
              <a:gd name="connsiteX3" fmla="*/ 0 w 8394700"/>
              <a:gd name="connsiteY3" fmla="*/ 6858000 h 6858000"/>
              <a:gd name="connsiteX4" fmla="*/ 0 w 8394700"/>
              <a:gd name="connsiteY4" fmla="*/ 0 h 6858000"/>
              <a:gd name="connsiteX0" fmla="*/ 0 w 8394700"/>
              <a:gd name="connsiteY0" fmla="*/ 0 h 6870700"/>
              <a:gd name="connsiteX1" fmla="*/ 8394700 w 8394700"/>
              <a:gd name="connsiteY1" fmla="*/ 0 h 6870700"/>
              <a:gd name="connsiteX2" fmla="*/ 2997200 w 8394700"/>
              <a:gd name="connsiteY2" fmla="*/ 6870700 h 6870700"/>
              <a:gd name="connsiteX3" fmla="*/ 0 w 8394700"/>
              <a:gd name="connsiteY3" fmla="*/ 6858000 h 6870700"/>
              <a:gd name="connsiteX4" fmla="*/ 0 w 8394700"/>
              <a:gd name="connsiteY4" fmla="*/ 0 h 6870700"/>
              <a:gd name="connsiteX0" fmla="*/ 0 w 8394700"/>
              <a:gd name="connsiteY0" fmla="*/ 0 h 6858000"/>
              <a:gd name="connsiteX1" fmla="*/ 8394700 w 8394700"/>
              <a:gd name="connsiteY1" fmla="*/ 0 h 6858000"/>
              <a:gd name="connsiteX2" fmla="*/ 3797300 w 8394700"/>
              <a:gd name="connsiteY2" fmla="*/ 6858000 h 6858000"/>
              <a:gd name="connsiteX3" fmla="*/ 0 w 8394700"/>
              <a:gd name="connsiteY3" fmla="*/ 6858000 h 6858000"/>
              <a:gd name="connsiteX4" fmla="*/ 0 w 83947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94700" h="6858000">
                <a:moveTo>
                  <a:pt x="0" y="0"/>
                </a:moveTo>
                <a:lnTo>
                  <a:pt x="8394700" y="0"/>
                </a:lnTo>
                <a:lnTo>
                  <a:pt x="379730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373312"/>
            <a:ext cx="10515600" cy="2111375"/>
          </a:xfrm>
        </p:spPr>
        <p:txBody>
          <a:bodyPr anchor="ctr">
            <a:normAutofit/>
          </a:bodyPr>
          <a:lstStyle>
            <a:lvl1pPr algn="ctr">
              <a:defRPr sz="450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42121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Divider-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-12700" y="0"/>
            <a:ext cx="6769100" cy="6858000"/>
          </a:xfrm>
          <a:custGeom>
            <a:avLst/>
            <a:gdLst>
              <a:gd name="connsiteX0" fmla="*/ 0 w 8394700"/>
              <a:gd name="connsiteY0" fmla="*/ 0 h 6858000"/>
              <a:gd name="connsiteX1" fmla="*/ 8394700 w 8394700"/>
              <a:gd name="connsiteY1" fmla="*/ 0 h 6858000"/>
              <a:gd name="connsiteX2" fmla="*/ 8394700 w 8394700"/>
              <a:gd name="connsiteY2" fmla="*/ 6858000 h 6858000"/>
              <a:gd name="connsiteX3" fmla="*/ 0 w 8394700"/>
              <a:gd name="connsiteY3" fmla="*/ 6858000 h 6858000"/>
              <a:gd name="connsiteX4" fmla="*/ 0 w 8394700"/>
              <a:gd name="connsiteY4" fmla="*/ 0 h 6858000"/>
              <a:gd name="connsiteX0" fmla="*/ 0 w 8394700"/>
              <a:gd name="connsiteY0" fmla="*/ 0 h 6870700"/>
              <a:gd name="connsiteX1" fmla="*/ 8394700 w 8394700"/>
              <a:gd name="connsiteY1" fmla="*/ 0 h 6870700"/>
              <a:gd name="connsiteX2" fmla="*/ 2997200 w 8394700"/>
              <a:gd name="connsiteY2" fmla="*/ 6870700 h 6870700"/>
              <a:gd name="connsiteX3" fmla="*/ 0 w 8394700"/>
              <a:gd name="connsiteY3" fmla="*/ 6858000 h 6870700"/>
              <a:gd name="connsiteX4" fmla="*/ 0 w 8394700"/>
              <a:gd name="connsiteY4" fmla="*/ 0 h 6870700"/>
              <a:gd name="connsiteX0" fmla="*/ 0 w 8394700"/>
              <a:gd name="connsiteY0" fmla="*/ 0 h 6858000"/>
              <a:gd name="connsiteX1" fmla="*/ 8394700 w 8394700"/>
              <a:gd name="connsiteY1" fmla="*/ 0 h 6858000"/>
              <a:gd name="connsiteX2" fmla="*/ 3797300 w 8394700"/>
              <a:gd name="connsiteY2" fmla="*/ 6858000 h 6858000"/>
              <a:gd name="connsiteX3" fmla="*/ 0 w 8394700"/>
              <a:gd name="connsiteY3" fmla="*/ 6858000 h 6858000"/>
              <a:gd name="connsiteX4" fmla="*/ 0 w 8394700"/>
              <a:gd name="connsiteY4" fmla="*/ 0 h 6858000"/>
              <a:gd name="connsiteX0" fmla="*/ 0 w 8394700"/>
              <a:gd name="connsiteY0" fmla="*/ 0 h 6858000"/>
              <a:gd name="connsiteX1" fmla="*/ 8394700 w 8394700"/>
              <a:gd name="connsiteY1" fmla="*/ 0 h 6858000"/>
              <a:gd name="connsiteX2" fmla="*/ 2427058 w 8394700"/>
              <a:gd name="connsiteY2" fmla="*/ 6858000 h 6858000"/>
              <a:gd name="connsiteX3" fmla="*/ 0 w 8394700"/>
              <a:gd name="connsiteY3" fmla="*/ 6858000 h 6858000"/>
              <a:gd name="connsiteX4" fmla="*/ 0 w 8394700"/>
              <a:gd name="connsiteY4" fmla="*/ 0 h 6858000"/>
              <a:gd name="connsiteX0" fmla="*/ 0 w 8394700"/>
              <a:gd name="connsiteY0" fmla="*/ 0 h 6858000"/>
              <a:gd name="connsiteX1" fmla="*/ 8394700 w 8394700"/>
              <a:gd name="connsiteY1" fmla="*/ 0 h 6858000"/>
              <a:gd name="connsiteX2" fmla="*/ 2710556 w 8394700"/>
              <a:gd name="connsiteY2" fmla="*/ 6858000 h 6858000"/>
              <a:gd name="connsiteX3" fmla="*/ 0 w 8394700"/>
              <a:gd name="connsiteY3" fmla="*/ 6858000 h 6858000"/>
              <a:gd name="connsiteX4" fmla="*/ 0 w 83947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94700" h="6858000">
                <a:moveTo>
                  <a:pt x="0" y="0"/>
                </a:moveTo>
                <a:lnTo>
                  <a:pt x="8394700" y="0"/>
                </a:lnTo>
                <a:lnTo>
                  <a:pt x="2710556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0" y="2373312"/>
            <a:ext cx="5943600" cy="2111375"/>
          </a:xfrm>
        </p:spPr>
        <p:txBody>
          <a:bodyPr anchor="ctr">
            <a:normAutofit/>
          </a:bodyPr>
          <a:lstStyle>
            <a:lvl1pPr algn="l">
              <a:defRPr sz="450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0" y="4589463"/>
            <a:ext cx="5943600" cy="1500187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01738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-6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6748272" cy="6858000"/>
          </a:xfrm>
          <a:prstGeom prst="rect">
            <a:avLst/>
          </a:prstGeom>
        </p:spPr>
      </p:pic>
      <p:sp>
        <p:nvSpPr>
          <p:cNvPr id="11" name="Rectangle 7"/>
          <p:cNvSpPr/>
          <p:nvPr userDrawn="1"/>
        </p:nvSpPr>
        <p:spPr>
          <a:xfrm rot="10800000">
            <a:off x="2152651" y="0"/>
            <a:ext cx="10033000" cy="6858000"/>
          </a:xfrm>
          <a:custGeom>
            <a:avLst/>
            <a:gdLst>
              <a:gd name="connsiteX0" fmla="*/ 0 w 8394700"/>
              <a:gd name="connsiteY0" fmla="*/ 0 h 6858000"/>
              <a:gd name="connsiteX1" fmla="*/ 8394700 w 8394700"/>
              <a:gd name="connsiteY1" fmla="*/ 0 h 6858000"/>
              <a:gd name="connsiteX2" fmla="*/ 8394700 w 8394700"/>
              <a:gd name="connsiteY2" fmla="*/ 6858000 h 6858000"/>
              <a:gd name="connsiteX3" fmla="*/ 0 w 8394700"/>
              <a:gd name="connsiteY3" fmla="*/ 6858000 h 6858000"/>
              <a:gd name="connsiteX4" fmla="*/ 0 w 8394700"/>
              <a:gd name="connsiteY4" fmla="*/ 0 h 6858000"/>
              <a:gd name="connsiteX0" fmla="*/ 0 w 8394700"/>
              <a:gd name="connsiteY0" fmla="*/ 0 h 6870700"/>
              <a:gd name="connsiteX1" fmla="*/ 8394700 w 8394700"/>
              <a:gd name="connsiteY1" fmla="*/ 0 h 6870700"/>
              <a:gd name="connsiteX2" fmla="*/ 2997200 w 8394700"/>
              <a:gd name="connsiteY2" fmla="*/ 6870700 h 6870700"/>
              <a:gd name="connsiteX3" fmla="*/ 0 w 8394700"/>
              <a:gd name="connsiteY3" fmla="*/ 6858000 h 6870700"/>
              <a:gd name="connsiteX4" fmla="*/ 0 w 8394700"/>
              <a:gd name="connsiteY4" fmla="*/ 0 h 6870700"/>
              <a:gd name="connsiteX0" fmla="*/ 0 w 8394700"/>
              <a:gd name="connsiteY0" fmla="*/ 0 h 6858000"/>
              <a:gd name="connsiteX1" fmla="*/ 8394700 w 8394700"/>
              <a:gd name="connsiteY1" fmla="*/ 0 h 6858000"/>
              <a:gd name="connsiteX2" fmla="*/ 3797300 w 8394700"/>
              <a:gd name="connsiteY2" fmla="*/ 6858000 h 6858000"/>
              <a:gd name="connsiteX3" fmla="*/ 0 w 8394700"/>
              <a:gd name="connsiteY3" fmla="*/ 6858000 h 6858000"/>
              <a:gd name="connsiteX4" fmla="*/ 0 w 8394700"/>
              <a:gd name="connsiteY4" fmla="*/ 0 h 6858000"/>
              <a:gd name="connsiteX0" fmla="*/ 0 w 8394700"/>
              <a:gd name="connsiteY0" fmla="*/ 0 h 6858000"/>
              <a:gd name="connsiteX1" fmla="*/ 8394700 w 8394700"/>
              <a:gd name="connsiteY1" fmla="*/ 0 h 6858000"/>
              <a:gd name="connsiteX2" fmla="*/ 2427058 w 8394700"/>
              <a:gd name="connsiteY2" fmla="*/ 6858000 h 6858000"/>
              <a:gd name="connsiteX3" fmla="*/ 0 w 8394700"/>
              <a:gd name="connsiteY3" fmla="*/ 6858000 h 6858000"/>
              <a:gd name="connsiteX4" fmla="*/ 0 w 8394700"/>
              <a:gd name="connsiteY4" fmla="*/ 0 h 6858000"/>
              <a:gd name="connsiteX0" fmla="*/ 0 w 8394700"/>
              <a:gd name="connsiteY0" fmla="*/ 0 h 6858000"/>
              <a:gd name="connsiteX1" fmla="*/ 8394700 w 8394700"/>
              <a:gd name="connsiteY1" fmla="*/ 0 h 6858000"/>
              <a:gd name="connsiteX2" fmla="*/ 2710556 w 8394700"/>
              <a:gd name="connsiteY2" fmla="*/ 6858000 h 6858000"/>
              <a:gd name="connsiteX3" fmla="*/ 0 w 8394700"/>
              <a:gd name="connsiteY3" fmla="*/ 6858000 h 6858000"/>
              <a:gd name="connsiteX4" fmla="*/ 0 w 8394700"/>
              <a:gd name="connsiteY4" fmla="*/ 0 h 6858000"/>
              <a:gd name="connsiteX0" fmla="*/ 4047726 w 12442426"/>
              <a:gd name="connsiteY0" fmla="*/ 0 h 6858000"/>
              <a:gd name="connsiteX1" fmla="*/ 12442426 w 12442426"/>
              <a:gd name="connsiteY1" fmla="*/ 0 h 6858000"/>
              <a:gd name="connsiteX2" fmla="*/ 6758282 w 12442426"/>
              <a:gd name="connsiteY2" fmla="*/ 6858000 h 6858000"/>
              <a:gd name="connsiteX3" fmla="*/ 0 w 12442426"/>
              <a:gd name="connsiteY3" fmla="*/ 6858000 h 6858000"/>
              <a:gd name="connsiteX4" fmla="*/ 4047726 w 12442426"/>
              <a:gd name="connsiteY4" fmla="*/ 0 h 6858000"/>
              <a:gd name="connsiteX0" fmla="*/ 0 w 12442426"/>
              <a:gd name="connsiteY0" fmla="*/ 0 h 6858000"/>
              <a:gd name="connsiteX1" fmla="*/ 12442426 w 12442426"/>
              <a:gd name="connsiteY1" fmla="*/ 0 h 6858000"/>
              <a:gd name="connsiteX2" fmla="*/ 6758282 w 12442426"/>
              <a:gd name="connsiteY2" fmla="*/ 6858000 h 6858000"/>
              <a:gd name="connsiteX3" fmla="*/ 0 w 12442426"/>
              <a:gd name="connsiteY3" fmla="*/ 6858000 h 6858000"/>
              <a:gd name="connsiteX4" fmla="*/ 0 w 12442426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42426" h="6858000">
                <a:moveTo>
                  <a:pt x="0" y="0"/>
                </a:moveTo>
                <a:lnTo>
                  <a:pt x="12442426" y="0"/>
                </a:lnTo>
                <a:lnTo>
                  <a:pt x="675828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0" y="2373312"/>
            <a:ext cx="5943600" cy="2111375"/>
          </a:xfrm>
        </p:spPr>
        <p:txBody>
          <a:bodyPr anchor="ctr">
            <a:normAutofit/>
          </a:bodyPr>
          <a:lstStyle>
            <a:lvl1pPr algn="l">
              <a:defRPr sz="450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0" y="4589463"/>
            <a:ext cx="5943600" cy="1500187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93448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T_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>
          <a:xfrm>
            <a:off x="-2" y="549350"/>
            <a:ext cx="10425195" cy="6308650"/>
          </a:xfrm>
          <a:custGeom>
            <a:avLst/>
            <a:gdLst>
              <a:gd name="connsiteX0" fmla="*/ 0 w 10347704"/>
              <a:gd name="connsiteY0" fmla="*/ 0 h 6308650"/>
              <a:gd name="connsiteX1" fmla="*/ 10347704 w 10347704"/>
              <a:gd name="connsiteY1" fmla="*/ 0 h 6308650"/>
              <a:gd name="connsiteX2" fmla="*/ 10347704 w 10347704"/>
              <a:gd name="connsiteY2" fmla="*/ 6308650 h 6308650"/>
              <a:gd name="connsiteX3" fmla="*/ 0 w 10347704"/>
              <a:gd name="connsiteY3" fmla="*/ 6308650 h 6308650"/>
              <a:gd name="connsiteX4" fmla="*/ 0 w 10347704"/>
              <a:gd name="connsiteY4" fmla="*/ 0 h 6308650"/>
              <a:gd name="connsiteX0" fmla="*/ 0 w 10347704"/>
              <a:gd name="connsiteY0" fmla="*/ 0 h 6308650"/>
              <a:gd name="connsiteX1" fmla="*/ 10347704 w 10347704"/>
              <a:gd name="connsiteY1" fmla="*/ 0 h 6308650"/>
              <a:gd name="connsiteX2" fmla="*/ 7020734 w 10347704"/>
              <a:gd name="connsiteY2" fmla="*/ 6303484 h 6308650"/>
              <a:gd name="connsiteX3" fmla="*/ 0 w 10347704"/>
              <a:gd name="connsiteY3" fmla="*/ 6308650 h 6308650"/>
              <a:gd name="connsiteX4" fmla="*/ 0 w 10347704"/>
              <a:gd name="connsiteY4" fmla="*/ 0 h 6308650"/>
              <a:gd name="connsiteX0" fmla="*/ 0 w 10347704"/>
              <a:gd name="connsiteY0" fmla="*/ 0 h 6308650"/>
              <a:gd name="connsiteX1" fmla="*/ 10347704 w 10347704"/>
              <a:gd name="connsiteY1" fmla="*/ 0 h 6308650"/>
              <a:gd name="connsiteX2" fmla="*/ 5894523 w 10347704"/>
              <a:gd name="connsiteY2" fmla="*/ 6308650 h 6308650"/>
              <a:gd name="connsiteX3" fmla="*/ 0 w 10347704"/>
              <a:gd name="connsiteY3" fmla="*/ 6308650 h 6308650"/>
              <a:gd name="connsiteX4" fmla="*/ 0 w 10347704"/>
              <a:gd name="connsiteY4" fmla="*/ 0 h 6308650"/>
              <a:gd name="connsiteX0" fmla="*/ 0 w 10347704"/>
              <a:gd name="connsiteY0" fmla="*/ 0 h 6308650"/>
              <a:gd name="connsiteX1" fmla="*/ 10347704 w 10347704"/>
              <a:gd name="connsiteY1" fmla="*/ 0 h 6308650"/>
              <a:gd name="connsiteX2" fmla="*/ 6281981 w 10347704"/>
              <a:gd name="connsiteY2" fmla="*/ 6308650 h 6308650"/>
              <a:gd name="connsiteX3" fmla="*/ 0 w 10347704"/>
              <a:gd name="connsiteY3" fmla="*/ 6308650 h 6308650"/>
              <a:gd name="connsiteX4" fmla="*/ 0 w 10347704"/>
              <a:gd name="connsiteY4" fmla="*/ 0 h 6308650"/>
              <a:gd name="connsiteX0" fmla="*/ 0 w 10425195"/>
              <a:gd name="connsiteY0" fmla="*/ 0 h 6308650"/>
              <a:gd name="connsiteX1" fmla="*/ 10425195 w 10425195"/>
              <a:gd name="connsiteY1" fmla="*/ 72325 h 6308650"/>
              <a:gd name="connsiteX2" fmla="*/ 6281981 w 10425195"/>
              <a:gd name="connsiteY2" fmla="*/ 6308650 h 6308650"/>
              <a:gd name="connsiteX3" fmla="*/ 0 w 10425195"/>
              <a:gd name="connsiteY3" fmla="*/ 6308650 h 6308650"/>
              <a:gd name="connsiteX4" fmla="*/ 0 w 10425195"/>
              <a:gd name="connsiteY4" fmla="*/ 0 h 630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25195" h="6308650">
                <a:moveTo>
                  <a:pt x="0" y="0"/>
                </a:moveTo>
                <a:lnTo>
                  <a:pt x="10425195" y="72325"/>
                </a:lnTo>
                <a:lnTo>
                  <a:pt x="6281981" y="6308650"/>
                </a:lnTo>
                <a:lnTo>
                  <a:pt x="0" y="6308650"/>
                </a:lnTo>
                <a:lnTo>
                  <a:pt x="0" y="0"/>
                </a:lnTo>
                <a:close/>
              </a:path>
            </a:pathLst>
          </a:custGeom>
          <a:solidFill>
            <a:srgbClr val="E3E3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Rectangle 13"/>
          <p:cNvSpPr/>
          <p:nvPr userDrawn="1"/>
        </p:nvSpPr>
        <p:spPr>
          <a:xfrm>
            <a:off x="0" y="0"/>
            <a:ext cx="10843708" cy="763793"/>
          </a:xfrm>
          <a:custGeom>
            <a:avLst/>
            <a:gdLst>
              <a:gd name="connsiteX0" fmla="*/ 0 w 10843708"/>
              <a:gd name="connsiteY0" fmla="*/ 0 h 763793"/>
              <a:gd name="connsiteX1" fmla="*/ 10843708 w 10843708"/>
              <a:gd name="connsiteY1" fmla="*/ 0 h 763793"/>
              <a:gd name="connsiteX2" fmla="*/ 10843708 w 10843708"/>
              <a:gd name="connsiteY2" fmla="*/ 763793 h 763793"/>
              <a:gd name="connsiteX3" fmla="*/ 0 w 10843708"/>
              <a:gd name="connsiteY3" fmla="*/ 763793 h 763793"/>
              <a:gd name="connsiteX4" fmla="*/ 0 w 10843708"/>
              <a:gd name="connsiteY4" fmla="*/ 0 h 763793"/>
              <a:gd name="connsiteX0" fmla="*/ 0 w 10843708"/>
              <a:gd name="connsiteY0" fmla="*/ 0 h 763793"/>
              <a:gd name="connsiteX1" fmla="*/ 10843708 w 10843708"/>
              <a:gd name="connsiteY1" fmla="*/ 0 h 763793"/>
              <a:gd name="connsiteX2" fmla="*/ 10338099 w 10843708"/>
              <a:gd name="connsiteY2" fmla="*/ 763793 h 763793"/>
              <a:gd name="connsiteX3" fmla="*/ 0 w 10843708"/>
              <a:gd name="connsiteY3" fmla="*/ 763793 h 763793"/>
              <a:gd name="connsiteX4" fmla="*/ 0 w 10843708"/>
              <a:gd name="connsiteY4" fmla="*/ 0 h 763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843708" h="763793">
                <a:moveTo>
                  <a:pt x="0" y="0"/>
                </a:moveTo>
                <a:lnTo>
                  <a:pt x="10843708" y="0"/>
                </a:lnTo>
                <a:lnTo>
                  <a:pt x="10338099" y="763793"/>
                </a:lnTo>
                <a:lnTo>
                  <a:pt x="0" y="76379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59527"/>
            <a:ext cx="5478780" cy="4417436"/>
          </a:xfrm>
        </p:spPr>
        <p:txBody>
          <a:bodyPr>
            <a:noAutofit/>
          </a:bodyPr>
          <a:lstStyle>
            <a:lvl1pPr marL="0" indent="0">
              <a:spcBef>
                <a:spcPts val="1600"/>
              </a:spcBef>
              <a:spcAft>
                <a:spcPts val="600"/>
              </a:spcAft>
              <a:buNone/>
              <a:defRPr lang="en-US" sz="2000" b="0" kern="120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115888" indent="-115888">
              <a:lnSpc>
                <a:spcPct val="110000"/>
              </a:lnSpc>
              <a:buClr>
                <a:schemeClr val="accent3"/>
              </a:buClr>
              <a:buFont typeface="Arial" pitchFamily="34" charset="0"/>
              <a:buChar char="•"/>
              <a:tabLst/>
              <a:defRPr sz="1100"/>
            </a:lvl2pPr>
            <a:lvl3pPr marL="346075" indent="-112713">
              <a:lnSpc>
                <a:spcPct val="110000"/>
              </a:lnSpc>
              <a:buFont typeface="Arial" pitchFamily="34" charset="0"/>
              <a:buChar char="-"/>
              <a:tabLst/>
              <a:defRPr sz="900"/>
            </a:lvl3pPr>
            <a:lvl4pPr marL="511175" indent="-111125">
              <a:lnSpc>
                <a:spcPct val="110000"/>
              </a:lnSpc>
              <a:tabLst/>
              <a:defRPr sz="900"/>
            </a:lvl4pPr>
            <a:lvl5pPr marL="684213" indent="-107950">
              <a:lnSpc>
                <a:spcPct val="110000"/>
              </a:lnSpc>
              <a:tabLst/>
              <a:defRPr sz="9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idx="15" hasCustomPrompt="1"/>
          </p:nvPr>
        </p:nvSpPr>
        <p:spPr>
          <a:xfrm>
            <a:off x="8091487" y="1759527"/>
            <a:ext cx="3490913" cy="4417436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accent3"/>
                </a:solidFill>
              </a:defRPr>
            </a:lvl1pPr>
            <a:lvl2pPr marL="0" indent="0">
              <a:spcBef>
                <a:spcPts val="1800"/>
              </a:spcBef>
              <a:buClr>
                <a:schemeClr val="accent3"/>
              </a:buClr>
              <a:buNone/>
              <a:tabLst/>
              <a:defRPr sz="4400" b="1"/>
            </a:lvl2pPr>
            <a:lvl3pPr marL="0" indent="0">
              <a:spcBef>
                <a:spcPts val="0"/>
              </a:spcBef>
              <a:spcAft>
                <a:spcPts val="400"/>
              </a:spcAft>
              <a:buNone/>
              <a:tabLst/>
              <a:defRPr sz="1400">
                <a:solidFill>
                  <a:schemeClr val="accent4"/>
                </a:solidFill>
              </a:defRPr>
            </a:lvl3pPr>
            <a:lvl4pPr marL="576263" indent="-168275">
              <a:tabLst/>
              <a:defRPr sz="900"/>
            </a:lvl4pPr>
            <a:lvl5pPr marL="742950" indent="-166688">
              <a:tabLst/>
              <a:defRPr sz="9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3C8DA527-38D8-DD43-ABC7-5A5D9AB83A6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03704" y="95563"/>
            <a:ext cx="7171781" cy="585920"/>
          </a:xfrm>
        </p:spPr>
        <p:txBody>
          <a:bodyPr anchor="ctr">
            <a:normAutofit/>
          </a:bodyPr>
          <a:lstStyle>
            <a:lvl1pPr marL="0" indent="0">
              <a:buNone/>
              <a:defRPr sz="2300" b="1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Page Heading</a:t>
            </a:r>
          </a:p>
        </p:txBody>
      </p:sp>
      <p:grpSp>
        <p:nvGrpSpPr>
          <p:cNvPr id="17" name="Group 16"/>
          <p:cNvGrpSpPr/>
          <p:nvPr userDrawn="1"/>
        </p:nvGrpSpPr>
        <p:grpSpPr>
          <a:xfrm>
            <a:off x="6260951" y="6558701"/>
            <a:ext cx="5931049" cy="299299"/>
            <a:chOff x="6260951" y="6558701"/>
            <a:chExt cx="5931049" cy="299299"/>
          </a:xfrm>
        </p:grpSpPr>
        <p:sp>
          <p:nvSpPr>
            <p:cNvPr id="18" name="Rectangle 15"/>
            <p:cNvSpPr/>
            <p:nvPr userDrawn="1"/>
          </p:nvSpPr>
          <p:spPr>
            <a:xfrm>
              <a:off x="6260951" y="6558701"/>
              <a:ext cx="5931049" cy="299299"/>
            </a:xfrm>
            <a:custGeom>
              <a:avLst/>
              <a:gdLst>
                <a:gd name="connsiteX0" fmla="*/ 0 w 5931049"/>
                <a:gd name="connsiteY0" fmla="*/ 0 h 299299"/>
                <a:gd name="connsiteX1" fmla="*/ 5931049 w 5931049"/>
                <a:gd name="connsiteY1" fmla="*/ 0 h 299299"/>
                <a:gd name="connsiteX2" fmla="*/ 5931049 w 5931049"/>
                <a:gd name="connsiteY2" fmla="*/ 299299 h 299299"/>
                <a:gd name="connsiteX3" fmla="*/ 0 w 5931049"/>
                <a:gd name="connsiteY3" fmla="*/ 299299 h 299299"/>
                <a:gd name="connsiteX4" fmla="*/ 0 w 5931049"/>
                <a:gd name="connsiteY4" fmla="*/ 0 h 299299"/>
                <a:gd name="connsiteX0" fmla="*/ 209228 w 5931049"/>
                <a:gd name="connsiteY0" fmla="*/ 0 h 299299"/>
                <a:gd name="connsiteX1" fmla="*/ 5931049 w 5931049"/>
                <a:gd name="connsiteY1" fmla="*/ 0 h 299299"/>
                <a:gd name="connsiteX2" fmla="*/ 5931049 w 5931049"/>
                <a:gd name="connsiteY2" fmla="*/ 299299 h 299299"/>
                <a:gd name="connsiteX3" fmla="*/ 0 w 5931049"/>
                <a:gd name="connsiteY3" fmla="*/ 299299 h 299299"/>
                <a:gd name="connsiteX4" fmla="*/ 209228 w 5931049"/>
                <a:gd name="connsiteY4" fmla="*/ 0 h 299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31049" h="299299">
                  <a:moveTo>
                    <a:pt x="209228" y="0"/>
                  </a:moveTo>
                  <a:lnTo>
                    <a:pt x="5931049" y="0"/>
                  </a:lnTo>
                  <a:lnTo>
                    <a:pt x="5931049" y="299299"/>
                  </a:lnTo>
                  <a:lnTo>
                    <a:pt x="0" y="299299"/>
                  </a:lnTo>
                  <a:lnTo>
                    <a:pt x="209228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FFFF"/>
                </a:solidFill>
              </a:endParaRPr>
            </a:p>
          </p:txBody>
        </p:sp>
        <p:grpSp>
          <p:nvGrpSpPr>
            <p:cNvPr id="21" name="Group 20"/>
            <p:cNvGrpSpPr/>
            <p:nvPr userDrawn="1"/>
          </p:nvGrpSpPr>
          <p:grpSpPr>
            <a:xfrm>
              <a:off x="8799513" y="6615920"/>
              <a:ext cx="2703555" cy="162839"/>
              <a:chOff x="8799513" y="6615920"/>
              <a:chExt cx="2703555" cy="162839"/>
            </a:xfrm>
          </p:grpSpPr>
          <p:cxnSp>
            <p:nvCxnSpPr>
              <p:cNvPr id="23" name="Straight Connector 22"/>
              <p:cNvCxnSpPr/>
              <p:nvPr userDrawn="1"/>
            </p:nvCxnSpPr>
            <p:spPr>
              <a:xfrm flipH="1">
                <a:off x="8799513" y="6615920"/>
                <a:ext cx="106492" cy="16283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 userDrawn="1"/>
            </p:nvCxnSpPr>
            <p:spPr>
              <a:xfrm flipH="1">
                <a:off x="11396576" y="6615920"/>
                <a:ext cx="106492" cy="16283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TextBox 24"/>
          <p:cNvSpPr txBox="1"/>
          <p:nvPr userDrawn="1"/>
        </p:nvSpPr>
        <p:spPr>
          <a:xfrm>
            <a:off x="6483177" y="6648872"/>
            <a:ext cx="2079575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fld id="{79C7C16D-3FCE-4FD9-B5D5-8D283AC2A2D0}" type="datetime4">
              <a:rPr lang="en-US" sz="900">
                <a:solidFill>
                  <a:srgbClr val="FFFFFF"/>
                </a:solidFill>
              </a:rPr>
              <a:pPr algn="r"/>
              <a:t>September 29, 2021</a:t>
            </a:fld>
            <a:endParaRPr lang="en-US" sz="900" dirty="0">
              <a:solidFill>
                <a:srgbClr val="FFFFFF"/>
              </a:solidFill>
            </a:endParaRPr>
          </a:p>
        </p:txBody>
      </p:sp>
      <p:sp>
        <p:nvSpPr>
          <p:cNvPr id="26" name="TextBox 25"/>
          <p:cNvSpPr txBox="1"/>
          <p:nvPr userDrawn="1"/>
        </p:nvSpPr>
        <p:spPr>
          <a:xfrm>
            <a:off x="11503068" y="6648872"/>
            <a:ext cx="334512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fld id="{13DD8D3D-9F5D-40B5-8723-5F4A9233747C}" type="slidenum">
              <a:rPr lang="en-US" sz="900">
                <a:solidFill>
                  <a:srgbClr val="FFFFFF"/>
                </a:solidFill>
              </a:rPr>
              <a:pPr algn="r"/>
              <a:t>‹#›</a:t>
            </a:fld>
            <a:endParaRPr lang="en-US" sz="900" dirty="0">
              <a:solidFill>
                <a:srgbClr val="FFFFFF"/>
              </a:solidFill>
            </a:endParaRPr>
          </a:p>
        </p:txBody>
      </p:sp>
      <p:sp>
        <p:nvSpPr>
          <p:cNvPr id="27" name="TextBox 26"/>
          <p:cNvSpPr txBox="1"/>
          <p:nvPr userDrawn="1"/>
        </p:nvSpPr>
        <p:spPr>
          <a:xfrm>
            <a:off x="9128072" y="6648872"/>
            <a:ext cx="2079575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>
                <a:solidFill>
                  <a:srgbClr val="FFFFFF"/>
                </a:solidFill>
              </a:rPr>
              <a:t>© 2018 EXLSERVICE HOLDINGS, INC</a:t>
            </a:r>
          </a:p>
        </p:txBody>
      </p:sp>
    </p:spTree>
    <p:extLst>
      <p:ext uri="{BB962C8B-B14F-4D97-AF65-F5344CB8AC3E}">
        <p14:creationId xmlns:p14="http://schemas.microsoft.com/office/powerpoint/2010/main" val="2298939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924762"/>
            <a:ext cx="10972800" cy="725056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759526"/>
            <a:ext cx="10972800" cy="464127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02258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1" r:id="rId20"/>
    <p:sldLayoutId id="2147483682" r:id="rId21"/>
    <p:sldLayoutId id="2147483683" r:id="rId22"/>
    <p:sldLayoutId id="2147483684" r:id="rId23"/>
    <p:sldLayoutId id="2147483685" r:id="rId24"/>
    <p:sldLayoutId id="2147483686" r:id="rId25"/>
    <p:sldLayoutId id="2147483687" r:id="rId26"/>
    <p:sldLayoutId id="2147483688" r:id="rId2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3"/>
        </a:buClr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/>
        </a:buClr>
        <a:buFont typeface="Arial" pitchFamily="34" charset="0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087438" indent="-173038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539875" indent="-168275" algn="l" defTabSz="914400" rtl="0" eaLnBrk="1" latinLnBrk="0" hangingPunct="1">
        <a:lnSpc>
          <a:spcPct val="100000"/>
        </a:lnSpc>
        <a:spcBef>
          <a:spcPts val="500"/>
        </a:spcBef>
        <a:buFont typeface="Arial" pitchFamily="34" charset="0"/>
        <a:buChar char="-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01838" indent="-173038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384">
          <p15:clr>
            <a:srgbClr val="F26B43"/>
          </p15:clr>
        </p15:guide>
        <p15:guide id="4" pos="7296">
          <p15:clr>
            <a:srgbClr val="F26B43"/>
          </p15:clr>
        </p15:guide>
        <p15:guide id="5" pos="810">
          <p15:clr>
            <a:srgbClr val="F26B43"/>
          </p15:clr>
        </p15:guide>
        <p15:guide id="6" pos="947">
          <p15:clr>
            <a:srgbClr val="F26B43"/>
          </p15:clr>
        </p15:guide>
        <p15:guide id="7" pos="1397">
          <p15:clr>
            <a:srgbClr val="F26B43"/>
          </p15:clr>
        </p15:guide>
        <p15:guide id="8" pos="1534">
          <p15:clr>
            <a:srgbClr val="F26B43"/>
          </p15:clr>
        </p15:guide>
        <p15:guide id="9" pos="1985">
          <p15:clr>
            <a:srgbClr val="F26B43"/>
          </p15:clr>
        </p15:guide>
        <p15:guide id="10" pos="2133">
          <p15:clr>
            <a:srgbClr val="F26B43"/>
          </p15:clr>
        </p15:guide>
        <p15:guide id="11" pos="2583">
          <p15:clr>
            <a:srgbClr val="F26B43"/>
          </p15:clr>
        </p15:guide>
        <p15:guide id="12" pos="2720">
          <p15:clr>
            <a:srgbClr val="F26B43"/>
          </p15:clr>
        </p15:guide>
        <p15:guide id="13" pos="3177">
          <p15:clr>
            <a:srgbClr val="F26B43"/>
          </p15:clr>
        </p15:guide>
        <p15:guide id="14" pos="3319">
          <p15:clr>
            <a:srgbClr val="F26B43"/>
          </p15:clr>
        </p15:guide>
        <p15:guide id="15" pos="3770">
          <p15:clr>
            <a:srgbClr val="F26B43"/>
          </p15:clr>
        </p15:guide>
        <p15:guide id="16" pos="3907">
          <p15:clr>
            <a:srgbClr val="F26B43"/>
          </p15:clr>
        </p15:guide>
        <p15:guide id="17" pos="4357">
          <p15:clr>
            <a:srgbClr val="F26B43"/>
          </p15:clr>
        </p15:guide>
        <p15:guide id="18" pos="4500">
          <p15:clr>
            <a:srgbClr val="F26B43"/>
          </p15:clr>
        </p15:guide>
        <p15:guide id="19" pos="4950">
          <p15:clr>
            <a:srgbClr val="F26B43"/>
          </p15:clr>
        </p15:guide>
        <p15:guide id="20" pos="5093">
          <p15:clr>
            <a:srgbClr val="F26B43"/>
          </p15:clr>
        </p15:guide>
        <p15:guide id="21" pos="5543">
          <p15:clr>
            <a:srgbClr val="F26B43"/>
          </p15:clr>
        </p15:guide>
        <p15:guide id="22" pos="5686">
          <p15:clr>
            <a:srgbClr val="F26B43"/>
          </p15:clr>
        </p15:guide>
        <p15:guide id="23" pos="6128">
          <p15:clr>
            <a:srgbClr val="F26B43"/>
          </p15:clr>
        </p15:guide>
        <p15:guide id="24" pos="6273">
          <p15:clr>
            <a:srgbClr val="F26B43"/>
          </p15:clr>
        </p15:guide>
        <p15:guide id="25" pos="6724">
          <p15:clr>
            <a:srgbClr val="F26B43"/>
          </p15:clr>
        </p15:guide>
        <p15:guide id="26" pos="6872">
          <p15:clr>
            <a:srgbClr val="F26B43"/>
          </p15:clr>
        </p15:guide>
        <p15:guide id="27" orient="horz" pos="1104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CC7679-6924-434E-A9AE-081D37FA8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032F00-B75D-469B-90F9-9589CA724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12DC36-9000-4D24-A475-6C5D88D4D7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8EA71D-10D7-448C-B0A6-54E28064AB84}" type="datetimeFigureOut">
              <a:rPr lang="en-US" smtClean="0"/>
              <a:t>9/29/2021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1A9AB-E13F-462F-AB5B-843BE75635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56C421-1894-4005-89E8-3C14D5C08B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9BD2FE-537F-4AB6-84B6-D1DB1C48703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375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5666897" y="2195171"/>
            <a:ext cx="6225987" cy="2609457"/>
          </a:xfrm>
        </p:spPr>
        <p:txBody>
          <a:bodyPr>
            <a:normAutofit fontScale="90000"/>
          </a:bodyPr>
          <a:lstStyle/>
          <a:p>
            <a:pPr algn="ctr">
              <a:lnSpc>
                <a:spcPct val="150000"/>
              </a:lnSpc>
            </a:pPr>
            <a:r>
              <a:rPr lang="en-US" sz="3600" dirty="0" smtClean="0"/>
              <a:t>Prudential </a:t>
            </a:r>
            <a:br>
              <a:rPr lang="en-US" sz="3600" dirty="0" smtClean="0"/>
            </a:br>
            <a:r>
              <a:rPr lang="en-US" sz="3600" dirty="0" smtClean="0"/>
              <a:t>Annuities BENE Services</a:t>
            </a:r>
            <a:br>
              <a:rPr lang="en-US" sz="3600" dirty="0" smtClean="0"/>
            </a:br>
            <a:r>
              <a:rPr lang="en-US" sz="3600" dirty="0" smtClean="0"/>
              <a:t>Transition – </a:t>
            </a:r>
            <a:br>
              <a:rPr lang="en-US" sz="3600" dirty="0" smtClean="0"/>
            </a:br>
            <a:r>
              <a:rPr lang="en-US" sz="3600" dirty="0" smtClean="0"/>
              <a:t>weekly program </a:t>
            </a:r>
            <a:r>
              <a:rPr lang="en-US" sz="3600" dirty="0"/>
              <a:t>update</a:t>
            </a:r>
            <a:endParaRPr lang="en-US" sz="2700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820596" y="5964142"/>
            <a:ext cx="3594126" cy="425706"/>
          </a:xfrm>
        </p:spPr>
        <p:txBody>
          <a:bodyPr/>
          <a:lstStyle/>
          <a:p>
            <a:fld id="{1994C3DE-4B33-428A-B80F-FFC7F198F51B}" type="datetime4">
              <a:rPr lang="en-US" smtClean="0"/>
              <a:t>September 29, 2021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820596" y="6394387"/>
            <a:ext cx="1297614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685469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609600" y="88937"/>
            <a:ext cx="5914030" cy="58592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Process training update WK 3 – ABS 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6677891" y="138546"/>
            <a:ext cx="1440873" cy="471054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On Track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7310356"/>
              </p:ext>
            </p:extLst>
          </p:nvPr>
        </p:nvGraphicFramePr>
        <p:xfrm>
          <a:off x="230907" y="941341"/>
          <a:ext cx="11697856" cy="4794443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95566">
                  <a:extLst>
                    <a:ext uri="{9D8B030D-6E8A-4147-A177-3AD203B41FA5}">
                      <a16:colId xmlns:a16="http://schemas.microsoft.com/office/drawing/2014/main" val="2653575049"/>
                    </a:ext>
                  </a:extLst>
                </a:gridCol>
                <a:gridCol w="360218">
                  <a:extLst>
                    <a:ext uri="{9D8B030D-6E8A-4147-A177-3AD203B41FA5}">
                      <a16:colId xmlns:a16="http://schemas.microsoft.com/office/drawing/2014/main" val="2866576525"/>
                    </a:ext>
                  </a:extLst>
                </a:gridCol>
                <a:gridCol w="346364">
                  <a:extLst>
                    <a:ext uri="{9D8B030D-6E8A-4147-A177-3AD203B41FA5}">
                      <a16:colId xmlns:a16="http://schemas.microsoft.com/office/drawing/2014/main" val="771397545"/>
                    </a:ext>
                  </a:extLst>
                </a:gridCol>
                <a:gridCol w="2341418">
                  <a:extLst>
                    <a:ext uri="{9D8B030D-6E8A-4147-A177-3AD203B41FA5}">
                      <a16:colId xmlns:a16="http://schemas.microsoft.com/office/drawing/2014/main" val="3677123045"/>
                    </a:ext>
                  </a:extLst>
                </a:gridCol>
                <a:gridCol w="2299854">
                  <a:extLst>
                    <a:ext uri="{9D8B030D-6E8A-4147-A177-3AD203B41FA5}">
                      <a16:colId xmlns:a16="http://schemas.microsoft.com/office/drawing/2014/main" val="345825751"/>
                    </a:ext>
                  </a:extLst>
                </a:gridCol>
                <a:gridCol w="2161309">
                  <a:extLst>
                    <a:ext uri="{9D8B030D-6E8A-4147-A177-3AD203B41FA5}">
                      <a16:colId xmlns:a16="http://schemas.microsoft.com/office/drawing/2014/main" val="3954240308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08614182"/>
                    </a:ext>
                  </a:extLst>
                </a:gridCol>
                <a:gridCol w="1911927">
                  <a:extLst>
                    <a:ext uri="{9D8B030D-6E8A-4147-A177-3AD203B41FA5}">
                      <a16:colId xmlns:a16="http://schemas.microsoft.com/office/drawing/2014/main" val="561648417"/>
                    </a:ext>
                  </a:extLst>
                </a:gridCol>
              </a:tblGrid>
              <a:tr h="289424">
                <a:tc gridSpan="3"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+mn-lt"/>
                        </a:rPr>
                        <a:t>Status</a:t>
                      </a:r>
                      <a:endParaRPr lang="en-US" sz="12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Jun 21</a:t>
                      </a:r>
                      <a:r>
                        <a:rPr lang="en-US" sz="1200" b="1" kern="1200" baseline="300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st</a:t>
                      </a:r>
                      <a:r>
                        <a:rPr lang="en-US" sz="12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2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Jun 22</a:t>
                      </a:r>
                      <a:r>
                        <a:rPr kumimoji="0" lang="en-US" sz="1200" b="1" i="0" u="none" strike="noStrike" kern="1200" cap="none" spc="0" normalizeH="0" baseline="3000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nd</a:t>
                      </a:r>
                      <a:endParaRPr kumimoji="0" 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Jun 23</a:t>
                      </a:r>
                      <a:r>
                        <a:rPr kumimoji="0" lang="en-US" sz="1200" b="1" i="0" u="none" strike="noStrike" kern="1200" cap="none" spc="0" normalizeH="0" baseline="3000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rd</a:t>
                      </a:r>
                      <a:endParaRPr kumimoji="0" 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Jun 24</a:t>
                      </a:r>
                      <a:r>
                        <a:rPr kumimoji="0" lang="en-US" sz="1200" b="1" i="0" u="none" strike="noStrike" kern="1200" cap="none" spc="0" normalizeH="0" baseline="3000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th</a:t>
                      </a:r>
                      <a:r>
                        <a:rPr kumimoji="0" 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kumimoji="0" 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Jun 25</a:t>
                      </a:r>
                      <a:r>
                        <a:rPr kumimoji="0" lang="en-US" sz="1200" b="1" i="0" u="none" strike="noStrike" kern="1200" cap="none" spc="0" normalizeH="0" baseline="3000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th</a:t>
                      </a:r>
                      <a:r>
                        <a:rPr kumimoji="0" 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kumimoji="0" 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1822132"/>
                  </a:ext>
                </a:extLst>
              </a:tr>
              <a:tr h="1469590">
                <a:tc rowSpan="3"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+mn-lt"/>
                        </a:rPr>
                        <a:t>Agenda</a:t>
                      </a:r>
                      <a:endParaRPr lang="en-US" sz="1200" dirty="0">
                        <a:latin typeface="+mn-lt"/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Planned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31775" indent="-122238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RPA BOT </a:t>
                      </a:r>
                      <a:r>
                        <a:rPr lang="en-US" sz="12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procedures</a:t>
                      </a:r>
                    </a:p>
                    <a:p>
                      <a:pPr marL="231775" indent="-122238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RPA </a:t>
                      </a:r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BOT procedures </a:t>
                      </a:r>
                      <a:r>
                        <a:rPr lang="en-US" sz="12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practice</a:t>
                      </a:r>
                    </a:p>
                    <a:p>
                      <a:pPr marL="231775" indent="-122238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Internal </a:t>
                      </a:r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team </a:t>
                      </a:r>
                      <a:r>
                        <a:rPr lang="en-US" sz="12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huddle</a:t>
                      </a:r>
                    </a:p>
                    <a:p>
                      <a:pPr marL="231775" indent="-122238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Debrief </a:t>
                      </a:r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/ Refresher</a:t>
                      </a:r>
                      <a:r>
                        <a:rPr lang="en-US" sz="1000" b="0" i="0" u="none" strike="noStrike" dirty="0">
                          <a:effectLst/>
                          <a:latin typeface="Calibri" panose="020F0502020204030204" pitchFamily="34" charset="0"/>
                        </a:rPr>
                        <a:t/>
                      </a:r>
                      <a:br>
                        <a:rPr lang="en-US" sz="1000" b="0" i="0" u="none" strike="noStrike" dirty="0">
                          <a:effectLst/>
                          <a:latin typeface="Calibri" panose="020F0502020204030204" pitchFamily="34" charset="0"/>
                        </a:rPr>
                      </a:br>
                      <a:endParaRPr lang="en-US" sz="10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31775" indent="-122238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Fast follow up </a:t>
                      </a:r>
                      <a:r>
                        <a:rPr lang="en-US" sz="12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letters</a:t>
                      </a:r>
                    </a:p>
                    <a:p>
                      <a:pPr marL="231775" indent="-122238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Internal </a:t>
                      </a:r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team </a:t>
                      </a:r>
                      <a:r>
                        <a:rPr lang="en-US" sz="12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huddle</a:t>
                      </a:r>
                    </a:p>
                    <a:p>
                      <a:pPr marL="231775" indent="-122238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Debrief </a:t>
                      </a:r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/ Refresher</a:t>
                      </a:r>
                      <a:r>
                        <a:rPr lang="en-US" sz="1000" b="0" i="0" u="none" strike="noStrike" dirty="0">
                          <a:effectLst/>
                          <a:latin typeface="Calibri" panose="020F0502020204030204" pitchFamily="34" charset="0"/>
                        </a:rPr>
                        <a:t/>
                      </a:r>
                      <a:br>
                        <a:rPr lang="en-US" sz="1000" b="0" i="0" u="none" strike="noStrike" dirty="0">
                          <a:effectLst/>
                          <a:latin typeface="Calibri" panose="020F0502020204030204" pitchFamily="34" charset="0"/>
                        </a:rPr>
                      </a:br>
                      <a:endParaRPr lang="en-US" sz="10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31775" indent="-122238" algn="l" defTabSz="914400" rtl="0" eaLnBrk="1" fontAlgn="ctr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Lifecad</a:t>
                      </a:r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follow up letters (</a:t>
                      </a:r>
                      <a:r>
                        <a:rPr lang="en-US" sz="12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Shadowing)</a:t>
                      </a:r>
                    </a:p>
                    <a:p>
                      <a:pPr marL="231775" indent="-122238" algn="l" defTabSz="914400" rtl="0" eaLnBrk="1" fontAlgn="ctr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Lifecad</a:t>
                      </a:r>
                      <a:r>
                        <a:rPr lang="en-US" sz="12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follow up letters (</a:t>
                      </a:r>
                      <a:r>
                        <a:rPr lang="en-US" sz="12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Solo)</a:t>
                      </a:r>
                    </a:p>
                    <a:p>
                      <a:pPr marL="231775" indent="-122238" algn="l" defTabSz="914400" rtl="0" eaLnBrk="1" fontAlgn="ctr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Internal </a:t>
                      </a:r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team huddle</a:t>
                      </a:r>
                      <a:b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</a:br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Debrief / Refresher</a:t>
                      </a:r>
                      <a:b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</a:br>
                      <a:endParaRPr lang="en-US" sz="1200" b="0" i="0" u="none" strike="noStrike" kern="12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31775" indent="-122238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Lifecad</a:t>
                      </a:r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follow up letters (</a:t>
                      </a:r>
                      <a:r>
                        <a:rPr lang="en-US" sz="12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Solo)</a:t>
                      </a:r>
                    </a:p>
                    <a:p>
                      <a:pPr marL="231775" indent="-122238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Internal </a:t>
                      </a:r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team huddle</a:t>
                      </a:r>
                      <a:b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</a:br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Debrief / Refresher</a:t>
                      </a:r>
                      <a:r>
                        <a:rPr lang="en-US" sz="1000" b="0" i="0" u="none" strike="noStrike" dirty="0">
                          <a:effectLst/>
                          <a:latin typeface="Calibri" panose="020F0502020204030204" pitchFamily="34" charset="0"/>
                        </a:rPr>
                        <a:t/>
                      </a:r>
                      <a:br>
                        <a:rPr lang="en-US" sz="1000" b="0" i="0" u="none" strike="noStrike" dirty="0">
                          <a:effectLst/>
                          <a:latin typeface="Calibri" panose="020F0502020204030204" pitchFamily="34" charset="0"/>
                        </a:rPr>
                      </a:br>
                      <a:endParaRPr lang="en-US" sz="10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31775" indent="-122238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VPAS/FAST/</a:t>
                      </a:r>
                      <a:r>
                        <a:rPr lang="en-US" sz="12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Lifecad</a:t>
                      </a:r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follow up letters (</a:t>
                      </a:r>
                      <a:r>
                        <a:rPr lang="en-US" sz="12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Solo)</a:t>
                      </a:r>
                    </a:p>
                    <a:p>
                      <a:pPr marL="231775" indent="-122238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RSA </a:t>
                      </a:r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Validation </a:t>
                      </a:r>
                      <a:r>
                        <a:rPr lang="en-US" sz="12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processing</a:t>
                      </a:r>
                    </a:p>
                    <a:p>
                      <a:pPr marL="231775" indent="-122238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Internal </a:t>
                      </a:r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team huddle</a:t>
                      </a:r>
                      <a:b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</a:br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Debrief / Refresher</a:t>
                      </a:r>
                      <a:r>
                        <a:rPr lang="en-US" sz="1000" b="0" i="0" u="none" strike="noStrike" dirty="0">
                          <a:effectLst/>
                          <a:latin typeface="Calibri" panose="020F0502020204030204" pitchFamily="34" charset="0"/>
                        </a:rPr>
                        <a:t/>
                      </a:r>
                      <a:br>
                        <a:rPr lang="en-US" sz="1000" b="0" i="0" u="none" strike="noStrike" dirty="0">
                          <a:effectLst/>
                          <a:latin typeface="Calibri" panose="020F0502020204030204" pitchFamily="34" charset="0"/>
                        </a:rPr>
                      </a:br>
                      <a:endParaRPr lang="en-US" sz="10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7045773"/>
                  </a:ext>
                </a:extLst>
              </a:tr>
              <a:tr h="180571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Actual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Completed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31775" indent="-122238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RPA BOT </a:t>
                      </a:r>
                      <a:r>
                        <a:rPr lang="en-US" sz="12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procedures</a:t>
                      </a:r>
                    </a:p>
                    <a:p>
                      <a:pPr marL="231775" indent="-122238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RPA </a:t>
                      </a:r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BOT procedures </a:t>
                      </a:r>
                      <a:r>
                        <a:rPr lang="en-US" sz="12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practice</a:t>
                      </a:r>
                    </a:p>
                    <a:p>
                      <a:pPr marL="231775" indent="-122238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Internal </a:t>
                      </a:r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team </a:t>
                      </a:r>
                      <a:r>
                        <a:rPr lang="en-US" sz="12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huddle</a:t>
                      </a:r>
                    </a:p>
                    <a:p>
                      <a:pPr marL="231775" indent="-122238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Debrief </a:t>
                      </a:r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/ Refresher</a:t>
                      </a:r>
                      <a:r>
                        <a:rPr lang="en-US" sz="1000" b="0" i="0" u="none" strike="noStrike" dirty="0">
                          <a:effectLst/>
                          <a:latin typeface="Calibri" panose="020F0502020204030204" pitchFamily="34" charset="0"/>
                        </a:rPr>
                        <a:t/>
                      </a:r>
                      <a:br>
                        <a:rPr lang="en-US" sz="1000" b="0" i="0" u="none" strike="noStrike" dirty="0">
                          <a:effectLst/>
                          <a:latin typeface="Calibri" panose="020F0502020204030204" pitchFamily="34" charset="0"/>
                        </a:rPr>
                      </a:br>
                      <a:endParaRPr lang="en-US" sz="10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231775" indent="-122238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Fast follow up </a:t>
                      </a:r>
                      <a:r>
                        <a:rPr lang="en-US" sz="12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letters</a:t>
                      </a:r>
                    </a:p>
                    <a:p>
                      <a:pPr marL="231775" indent="-122238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Internal </a:t>
                      </a:r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team </a:t>
                      </a:r>
                      <a:r>
                        <a:rPr lang="en-US" sz="12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huddle</a:t>
                      </a:r>
                    </a:p>
                    <a:p>
                      <a:pPr marL="231775" indent="-122238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Debrief </a:t>
                      </a:r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/ Refresher</a:t>
                      </a:r>
                      <a:r>
                        <a:rPr lang="en-US" sz="1000" b="0" i="0" u="none" strike="noStrike" dirty="0">
                          <a:effectLst/>
                          <a:latin typeface="Calibri" panose="020F0502020204030204" pitchFamily="34" charset="0"/>
                        </a:rPr>
                        <a:t/>
                      </a:r>
                      <a:br>
                        <a:rPr lang="en-US" sz="1000" b="0" i="0" u="none" strike="noStrike" dirty="0">
                          <a:effectLst/>
                          <a:latin typeface="Calibri" panose="020F0502020204030204" pitchFamily="34" charset="0"/>
                        </a:rPr>
                      </a:br>
                      <a:endParaRPr lang="en-US" sz="10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231775" indent="-122238" algn="l" defTabSz="914400" rtl="0" eaLnBrk="1" fontAlgn="ctr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Lifecad</a:t>
                      </a:r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follow up letters (</a:t>
                      </a:r>
                      <a:r>
                        <a:rPr lang="en-US" sz="12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Shadowing)</a:t>
                      </a:r>
                    </a:p>
                    <a:p>
                      <a:pPr marL="231775" indent="-122238" algn="l" defTabSz="914400" rtl="0" eaLnBrk="1" fontAlgn="ctr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Lifecad</a:t>
                      </a:r>
                      <a:r>
                        <a:rPr lang="en-US" sz="12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follow up letters (</a:t>
                      </a:r>
                      <a:r>
                        <a:rPr lang="en-US" sz="12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Solo)</a:t>
                      </a:r>
                    </a:p>
                    <a:p>
                      <a:pPr marL="231775" indent="-122238" algn="l" defTabSz="914400" rtl="0" eaLnBrk="1" fontAlgn="ctr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Internal </a:t>
                      </a:r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team huddle</a:t>
                      </a:r>
                      <a:b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</a:br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Debrief / Refresher</a:t>
                      </a:r>
                      <a:b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</a:br>
                      <a:endParaRPr lang="en-US" sz="1200" b="0" i="0" u="none" strike="noStrike" kern="12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231775" indent="-122238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Lifecad</a:t>
                      </a:r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follow up letters (</a:t>
                      </a:r>
                      <a:r>
                        <a:rPr lang="en-US" sz="12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Solo)</a:t>
                      </a:r>
                    </a:p>
                    <a:p>
                      <a:pPr marL="231775" indent="-122238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Internal </a:t>
                      </a:r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team huddle</a:t>
                      </a:r>
                      <a:b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</a:br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Debrief / Refresher</a:t>
                      </a:r>
                      <a:r>
                        <a:rPr lang="en-US" sz="1000" b="0" i="0" u="none" strike="noStrike" dirty="0">
                          <a:effectLst/>
                          <a:latin typeface="Calibri" panose="020F0502020204030204" pitchFamily="34" charset="0"/>
                        </a:rPr>
                        <a:t/>
                      </a:r>
                      <a:br>
                        <a:rPr lang="en-US" sz="1000" b="0" i="0" u="none" strike="noStrike" dirty="0">
                          <a:effectLst/>
                          <a:latin typeface="Calibri" panose="020F0502020204030204" pitchFamily="34" charset="0"/>
                        </a:rPr>
                      </a:br>
                      <a:endParaRPr lang="en-US" sz="10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231775" indent="-122238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VPAS/FAST/</a:t>
                      </a:r>
                      <a:r>
                        <a:rPr lang="en-US" sz="12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Lifecad</a:t>
                      </a:r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follow up letters (</a:t>
                      </a:r>
                      <a:r>
                        <a:rPr lang="en-US" sz="12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Solo)</a:t>
                      </a:r>
                    </a:p>
                    <a:p>
                      <a:pPr marL="231775" indent="-122238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RSA </a:t>
                      </a:r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Validation </a:t>
                      </a:r>
                      <a:r>
                        <a:rPr lang="en-US" sz="12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processing</a:t>
                      </a:r>
                    </a:p>
                    <a:p>
                      <a:pPr marL="231775" indent="-122238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Internal </a:t>
                      </a:r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team huddle</a:t>
                      </a:r>
                      <a:b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</a:br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Debrief / Refresher</a:t>
                      </a:r>
                      <a:r>
                        <a:rPr lang="en-US" sz="1000" b="0" i="0" u="none" strike="noStrike" dirty="0">
                          <a:effectLst/>
                          <a:latin typeface="Calibri" panose="020F0502020204030204" pitchFamily="34" charset="0"/>
                        </a:rPr>
                        <a:t/>
                      </a:r>
                      <a:br>
                        <a:rPr lang="en-US" sz="1000" b="0" i="0" u="none" strike="noStrike" dirty="0">
                          <a:effectLst/>
                          <a:latin typeface="Calibri" panose="020F0502020204030204" pitchFamily="34" charset="0"/>
                        </a:rPr>
                      </a:br>
                      <a:endParaRPr lang="en-US" sz="10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5142996"/>
                  </a:ext>
                </a:extLst>
              </a:tr>
              <a:tr h="1229719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Pending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34950" indent="-123825" algn="l" defTabSz="914400" rtl="0" eaLnBrk="1" fontAlgn="ctr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None</a:t>
                      </a:r>
                      <a:endParaRPr lang="en-US" sz="1200" b="0" i="0" u="none" strike="noStrike" kern="12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34950" indent="-123825" algn="l" defTabSz="914400" rtl="0" eaLnBrk="1" fontAlgn="ctr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None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34950" marR="0" lvl="0" indent="-123825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None</a:t>
                      </a:r>
                      <a:endParaRPr kumimoji="0" lang="en-US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34950" marR="0" lvl="0" indent="-123825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None</a:t>
                      </a:r>
                      <a:endParaRPr kumimoji="0" lang="en-US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34950" marR="0" lvl="0" indent="-123825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None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203963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64297" y="5884625"/>
            <a:ext cx="861629" cy="213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On Track</a:t>
            </a:r>
          </a:p>
        </p:txBody>
      </p:sp>
      <p:sp>
        <p:nvSpPr>
          <p:cNvPr id="10" name="Rektangel 5"/>
          <p:cNvSpPr>
            <a:spLocks noChangeArrowheads="1"/>
          </p:cNvSpPr>
          <p:nvPr/>
        </p:nvSpPr>
        <p:spPr bwMode="auto">
          <a:xfrm>
            <a:off x="278955" y="5916774"/>
            <a:ext cx="197707" cy="149358"/>
          </a:xfrm>
          <a:prstGeom prst="rect">
            <a:avLst/>
          </a:prstGeom>
          <a:solidFill>
            <a:srgbClr val="92D050"/>
          </a:solidFill>
          <a:ln w="9525">
            <a:solidFill>
              <a:srgbClr val="92D050"/>
            </a:solidFill>
            <a:miter lim="800000"/>
            <a:headEnd/>
            <a:tailEnd/>
          </a:ln>
          <a:effectLst>
            <a:outerShdw blurRad="63500" dist="23000" dir="5400000" rotWithShape="0">
              <a:srgbClr val="000000">
                <a:alpha val="34998"/>
              </a:srgbClr>
            </a:outerShdw>
          </a:effectLst>
        </p:spPr>
        <p:txBody>
          <a:bodyPr anchor="ctr"/>
          <a:lstStyle/>
          <a:p>
            <a:pPr marL="0" marR="0" lvl="0" indent="-34290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alibri" charset="0"/>
              <a:buAutoNum type="arabicPeriod"/>
              <a:tabLst/>
              <a:defRPr/>
            </a:pPr>
            <a:endParaRPr kumimoji="0" lang="en-US" sz="1400" b="1" i="0" u="none" strike="noStrike" kern="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767076" y="5887767"/>
            <a:ext cx="102143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1" kern="0" dirty="0" smtClean="0">
                <a:solidFill>
                  <a:srgbClr val="000000"/>
                </a:solidFill>
              </a:rPr>
              <a:t>1 Day behind</a:t>
            </a:r>
            <a:endParaRPr kumimoji="0" lang="en-US" sz="105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4" name="Rektangel 5"/>
          <p:cNvSpPr>
            <a:spLocks noChangeArrowheads="1"/>
          </p:cNvSpPr>
          <p:nvPr/>
        </p:nvSpPr>
        <p:spPr bwMode="auto">
          <a:xfrm>
            <a:off x="1581734" y="5916774"/>
            <a:ext cx="197707" cy="149358"/>
          </a:xfrm>
          <a:prstGeom prst="rect">
            <a:avLst/>
          </a:prstGeom>
          <a:solidFill>
            <a:srgbClr val="FFC000"/>
          </a:solidFill>
          <a:ln w="9525">
            <a:solidFill>
              <a:srgbClr val="FFC000"/>
            </a:solidFill>
            <a:miter lim="800000"/>
            <a:headEnd/>
            <a:tailEnd/>
          </a:ln>
          <a:effectLst>
            <a:outerShdw blurRad="63500" dist="23000" dir="5400000" rotWithShape="0">
              <a:srgbClr val="000000">
                <a:alpha val="34998"/>
              </a:srgbClr>
            </a:outerShdw>
          </a:effectLst>
        </p:spPr>
        <p:txBody>
          <a:bodyPr anchor="ctr"/>
          <a:lstStyle/>
          <a:p>
            <a:pPr marL="0" marR="0" lvl="0" indent="-34290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alibri" charset="0"/>
              <a:buAutoNum type="arabicPeriod"/>
              <a:tabLst/>
              <a:defRPr/>
            </a:pPr>
            <a:endParaRPr kumimoji="0" lang="en-US" sz="1400" b="1" i="0" u="none" strike="noStrike" kern="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15" name="Rektangel 5"/>
          <p:cNvSpPr>
            <a:spLocks noChangeArrowheads="1"/>
          </p:cNvSpPr>
          <p:nvPr/>
        </p:nvSpPr>
        <p:spPr bwMode="auto">
          <a:xfrm>
            <a:off x="3183099" y="5916774"/>
            <a:ext cx="197707" cy="149358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>
            <a:outerShdw blurRad="63500" dist="23000" dir="5400000" rotWithShape="0">
              <a:srgbClr val="000000">
                <a:alpha val="34998"/>
              </a:srgbClr>
            </a:outerShdw>
          </a:effectLst>
        </p:spPr>
        <p:txBody>
          <a:bodyPr anchor="ctr"/>
          <a:lstStyle/>
          <a:p>
            <a:pPr marL="0" marR="0" lvl="0" indent="-34290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alibri" charset="0"/>
              <a:buAutoNum type="arabicPeriod"/>
              <a:tabLst/>
              <a:defRPr/>
            </a:pPr>
            <a:endParaRPr kumimoji="0" lang="en-US" sz="1400" b="1" i="0" u="none" strike="noStrike" kern="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368441" y="5887767"/>
            <a:ext cx="109998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1+ Day behind</a:t>
            </a:r>
            <a:endParaRPr kumimoji="0" lang="en-US" sz="105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304086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609600" y="88937"/>
            <a:ext cx="5914030" cy="58592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Process training update WK </a:t>
            </a:r>
            <a:r>
              <a:rPr lang="en-US" dirty="0"/>
              <a:t>4</a:t>
            </a:r>
            <a:r>
              <a:rPr lang="en-US" dirty="0" smtClean="0"/>
              <a:t> – ABS 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6677891" y="138546"/>
            <a:ext cx="1440873" cy="471054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On Track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2981065"/>
              </p:ext>
            </p:extLst>
          </p:nvPr>
        </p:nvGraphicFramePr>
        <p:xfrm>
          <a:off x="230907" y="941341"/>
          <a:ext cx="11697856" cy="4794443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95566">
                  <a:extLst>
                    <a:ext uri="{9D8B030D-6E8A-4147-A177-3AD203B41FA5}">
                      <a16:colId xmlns:a16="http://schemas.microsoft.com/office/drawing/2014/main" val="2653575049"/>
                    </a:ext>
                  </a:extLst>
                </a:gridCol>
                <a:gridCol w="360218">
                  <a:extLst>
                    <a:ext uri="{9D8B030D-6E8A-4147-A177-3AD203B41FA5}">
                      <a16:colId xmlns:a16="http://schemas.microsoft.com/office/drawing/2014/main" val="2866576525"/>
                    </a:ext>
                  </a:extLst>
                </a:gridCol>
                <a:gridCol w="346364">
                  <a:extLst>
                    <a:ext uri="{9D8B030D-6E8A-4147-A177-3AD203B41FA5}">
                      <a16:colId xmlns:a16="http://schemas.microsoft.com/office/drawing/2014/main" val="771397545"/>
                    </a:ext>
                  </a:extLst>
                </a:gridCol>
                <a:gridCol w="2341418">
                  <a:extLst>
                    <a:ext uri="{9D8B030D-6E8A-4147-A177-3AD203B41FA5}">
                      <a16:colId xmlns:a16="http://schemas.microsoft.com/office/drawing/2014/main" val="3677123045"/>
                    </a:ext>
                  </a:extLst>
                </a:gridCol>
                <a:gridCol w="2299854">
                  <a:extLst>
                    <a:ext uri="{9D8B030D-6E8A-4147-A177-3AD203B41FA5}">
                      <a16:colId xmlns:a16="http://schemas.microsoft.com/office/drawing/2014/main" val="345825751"/>
                    </a:ext>
                  </a:extLst>
                </a:gridCol>
                <a:gridCol w="2161309">
                  <a:extLst>
                    <a:ext uri="{9D8B030D-6E8A-4147-A177-3AD203B41FA5}">
                      <a16:colId xmlns:a16="http://schemas.microsoft.com/office/drawing/2014/main" val="3954240308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08614182"/>
                    </a:ext>
                  </a:extLst>
                </a:gridCol>
                <a:gridCol w="1911927">
                  <a:extLst>
                    <a:ext uri="{9D8B030D-6E8A-4147-A177-3AD203B41FA5}">
                      <a16:colId xmlns:a16="http://schemas.microsoft.com/office/drawing/2014/main" val="561648417"/>
                    </a:ext>
                  </a:extLst>
                </a:gridCol>
              </a:tblGrid>
              <a:tr h="289424">
                <a:tc gridSpan="3"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+mn-lt"/>
                        </a:rPr>
                        <a:t>Status</a:t>
                      </a:r>
                      <a:endParaRPr lang="en-US" sz="12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Jun 28</a:t>
                      </a:r>
                      <a:r>
                        <a:rPr lang="en-US" sz="1200" b="1" kern="1200" baseline="300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th</a:t>
                      </a:r>
                      <a:endParaRPr lang="en-US" sz="12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Jun 29</a:t>
                      </a:r>
                      <a:r>
                        <a:rPr kumimoji="0" lang="en-US" sz="1200" b="1" i="0" u="none" strike="noStrike" kern="1200" cap="none" spc="0" normalizeH="0" baseline="3000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th</a:t>
                      </a:r>
                      <a:r>
                        <a:rPr kumimoji="0" 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kumimoji="0" 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Jun 30</a:t>
                      </a:r>
                      <a:r>
                        <a:rPr kumimoji="0" lang="en-US" sz="1200" b="1" i="0" u="none" strike="noStrike" kern="1200" cap="none" spc="0" normalizeH="0" baseline="3000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th</a:t>
                      </a:r>
                      <a:r>
                        <a:rPr kumimoji="0" 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kumimoji="0" 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en-US" sz="1200" b="1" i="0" u="none" strike="noStrike" kern="1200" cap="none" spc="0" normalizeH="0" baseline="3000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st</a:t>
                      </a:r>
                      <a:r>
                        <a:rPr kumimoji="0" 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Jul</a:t>
                      </a:r>
                      <a:endParaRPr kumimoji="0" 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en-US" sz="1200" b="1" i="0" u="none" strike="noStrike" kern="1200" cap="none" spc="0" normalizeH="0" baseline="3000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nd</a:t>
                      </a:r>
                      <a:r>
                        <a:rPr kumimoji="0" 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Jul</a:t>
                      </a:r>
                      <a:endParaRPr kumimoji="0" 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1822132"/>
                  </a:ext>
                </a:extLst>
              </a:tr>
              <a:tr h="1469590">
                <a:tc rowSpan="3"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+mn-lt"/>
                        </a:rPr>
                        <a:t>Agenda</a:t>
                      </a:r>
                      <a:endParaRPr lang="en-US" sz="1200" dirty="0">
                        <a:latin typeface="+mn-lt"/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Planned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31775" indent="-122238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Follow up letter</a:t>
                      </a:r>
                      <a:r>
                        <a:rPr lang="en-US" sz="1200" b="0" i="0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(solo)</a:t>
                      </a:r>
                      <a:endParaRPr lang="en-US" sz="1200" b="0" i="0" u="none" strike="noStrike" kern="1200" dirty="0" smtClean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231775" indent="-122238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Internal team huddle</a:t>
                      </a:r>
                    </a:p>
                    <a:p>
                      <a:pPr marL="231775" indent="-122238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Debrief / Refresher</a:t>
                      </a:r>
                      <a:endParaRPr lang="en-US" sz="10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31775" indent="-122238" algn="l" defTabSz="914400" rtl="0" eaLnBrk="1" fontAlgn="ctr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Follow up letter (solo)</a:t>
                      </a:r>
                    </a:p>
                    <a:p>
                      <a:pPr marL="231775" indent="-122238" algn="l" defTabSz="914400" rtl="0" eaLnBrk="1" fontAlgn="ctr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Internal team huddle</a:t>
                      </a:r>
                    </a:p>
                    <a:p>
                      <a:pPr marL="231775" indent="-122238" algn="l" defTabSz="914400" rtl="0" eaLnBrk="1" fontAlgn="ctr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Debrief / Refresher</a:t>
                      </a:r>
                      <a:endParaRPr lang="en-US" sz="10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31775" indent="-122238" algn="l" defTabSz="914400" rtl="0" eaLnBrk="1" fontAlgn="ctr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Follow up letter (solo)</a:t>
                      </a:r>
                    </a:p>
                    <a:p>
                      <a:pPr marL="231775" indent="-122238" algn="l" defTabSz="914400" rtl="0" eaLnBrk="1" fontAlgn="ctr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Internal team huddle</a:t>
                      </a:r>
                    </a:p>
                    <a:p>
                      <a:pPr marL="231775" indent="-122238" algn="l" defTabSz="914400" rtl="0" eaLnBrk="1" fontAlgn="ctr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Debrief / Refresher</a:t>
                      </a:r>
                      <a:endParaRPr lang="en-US" sz="10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31775" indent="-122238" algn="l" defTabSz="914400" rtl="0" eaLnBrk="1" fontAlgn="ctr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Follow up letter (solo)</a:t>
                      </a:r>
                    </a:p>
                    <a:p>
                      <a:pPr marL="231775" indent="-122238" algn="l" defTabSz="914400" rtl="0" eaLnBrk="1" fontAlgn="ctr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Internal team huddle</a:t>
                      </a:r>
                    </a:p>
                    <a:p>
                      <a:pPr marL="231775" indent="-122238" algn="l" defTabSz="914400" rtl="0" eaLnBrk="1" fontAlgn="ctr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Debrief / Refresher</a:t>
                      </a:r>
                      <a:endParaRPr lang="en-US" sz="10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31775" indent="-122238" algn="l" defTabSz="914400" rtl="0" eaLnBrk="1" fontAlgn="ctr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Follow up letter (solo)</a:t>
                      </a:r>
                    </a:p>
                    <a:p>
                      <a:pPr marL="231775" indent="-122238" algn="l" defTabSz="914400" rtl="0" eaLnBrk="1" fontAlgn="ctr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Internal team huddle</a:t>
                      </a:r>
                    </a:p>
                    <a:p>
                      <a:pPr marL="231775" indent="-122238" algn="l" defTabSz="914400" rtl="0" eaLnBrk="1" fontAlgn="ctr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Debrief / Refresher</a:t>
                      </a:r>
                      <a:endParaRPr lang="en-US" sz="10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7045773"/>
                  </a:ext>
                </a:extLst>
              </a:tr>
              <a:tr h="180571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Actual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Completed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31775" indent="-122238" algn="l" defTabSz="914400" rtl="0" eaLnBrk="1" fontAlgn="ctr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Follow up letter (solo)</a:t>
                      </a:r>
                    </a:p>
                    <a:p>
                      <a:pPr marL="231775" indent="-122238" algn="l" defTabSz="914400" rtl="0" eaLnBrk="1" fontAlgn="ctr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Internal team huddle</a:t>
                      </a:r>
                    </a:p>
                    <a:p>
                      <a:pPr marL="231775" indent="-122238" algn="l" defTabSz="914400" rtl="0" eaLnBrk="1" fontAlgn="ctr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Debrief / Refresher</a:t>
                      </a:r>
                    </a:p>
                    <a:p>
                      <a:pPr marL="231775" indent="-122238" algn="l" fontAlgn="ctr">
                        <a:buFont typeface="Arial" panose="020B0604020202020204" pitchFamily="34" charset="0"/>
                        <a:buChar char="•"/>
                      </a:pPr>
                      <a:endParaRPr lang="en-US" sz="10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231775" indent="-122238" algn="l" defTabSz="914400" rtl="0" eaLnBrk="1" fontAlgn="ctr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Follow up letter (solo)</a:t>
                      </a:r>
                    </a:p>
                    <a:p>
                      <a:pPr marL="231775" indent="-122238" algn="l" defTabSz="914400" rtl="0" eaLnBrk="1" fontAlgn="ctr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Internal team huddle</a:t>
                      </a:r>
                    </a:p>
                    <a:p>
                      <a:pPr marL="231775" indent="-122238" algn="l" defTabSz="914400" rtl="0" eaLnBrk="1" fontAlgn="ctr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Debrief / Refresher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231775" indent="-122238" algn="l" defTabSz="914400" rtl="0" eaLnBrk="1" fontAlgn="ctr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Follow up letter (solo)</a:t>
                      </a:r>
                    </a:p>
                    <a:p>
                      <a:pPr marL="231775" indent="-122238" algn="l" defTabSz="914400" rtl="0" eaLnBrk="1" fontAlgn="ctr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Internal team huddle</a:t>
                      </a:r>
                    </a:p>
                    <a:p>
                      <a:pPr marL="231775" indent="-122238" algn="l" defTabSz="914400" rtl="0" eaLnBrk="1" fontAlgn="ctr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Debrief / Refresher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231775" indent="-122238" algn="l" defTabSz="914400" rtl="0" eaLnBrk="1" fontAlgn="ctr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Follow up letter (solo)</a:t>
                      </a:r>
                    </a:p>
                    <a:p>
                      <a:pPr marL="231775" indent="-122238" algn="l" defTabSz="914400" rtl="0" eaLnBrk="1" fontAlgn="ctr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Internal team huddle</a:t>
                      </a:r>
                    </a:p>
                    <a:p>
                      <a:pPr marL="231775" indent="-122238" algn="l" defTabSz="914400" rtl="0" eaLnBrk="1" fontAlgn="ctr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Debrief / Refresher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231775" indent="-122238" algn="l" defTabSz="914400" rtl="0" eaLnBrk="1" fontAlgn="ctr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Follow up letter (solo)</a:t>
                      </a:r>
                    </a:p>
                    <a:p>
                      <a:pPr marL="231775" indent="-122238" algn="l" defTabSz="914400" rtl="0" eaLnBrk="1" fontAlgn="ctr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Internal team huddle</a:t>
                      </a:r>
                    </a:p>
                    <a:p>
                      <a:pPr marL="231775" indent="-122238" algn="l" defTabSz="914400" rtl="0" eaLnBrk="1" fontAlgn="ctr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Debrief / Refresher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5142996"/>
                  </a:ext>
                </a:extLst>
              </a:tr>
              <a:tr h="1229719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Pending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34950" indent="-123825" algn="l" defTabSz="914400" rtl="0" eaLnBrk="1" fontAlgn="ctr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None</a:t>
                      </a:r>
                      <a:endParaRPr lang="en-US" sz="1200" b="0" i="0" u="none" strike="noStrike" kern="12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34950" indent="-123825" algn="l" defTabSz="914400" rtl="0" eaLnBrk="1" fontAlgn="ctr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None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34950" indent="-123825" algn="l" defTabSz="914400" rtl="0" eaLnBrk="1" fontAlgn="ctr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None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34950" indent="-123825" algn="l" defTabSz="914400" rtl="0" eaLnBrk="1" fontAlgn="ctr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None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34950" indent="-123825" algn="l" defTabSz="914400" rtl="0" eaLnBrk="1" fontAlgn="ctr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None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203963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64297" y="5884625"/>
            <a:ext cx="861629" cy="213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On Track</a:t>
            </a:r>
          </a:p>
        </p:txBody>
      </p:sp>
      <p:sp>
        <p:nvSpPr>
          <p:cNvPr id="10" name="Rektangel 5"/>
          <p:cNvSpPr>
            <a:spLocks noChangeArrowheads="1"/>
          </p:cNvSpPr>
          <p:nvPr/>
        </p:nvSpPr>
        <p:spPr bwMode="auto">
          <a:xfrm>
            <a:off x="278955" y="5916774"/>
            <a:ext cx="197707" cy="149358"/>
          </a:xfrm>
          <a:prstGeom prst="rect">
            <a:avLst/>
          </a:prstGeom>
          <a:solidFill>
            <a:srgbClr val="92D050"/>
          </a:solidFill>
          <a:ln w="9525">
            <a:solidFill>
              <a:srgbClr val="92D050"/>
            </a:solidFill>
            <a:miter lim="800000"/>
            <a:headEnd/>
            <a:tailEnd/>
          </a:ln>
          <a:effectLst>
            <a:outerShdw blurRad="63500" dist="23000" dir="5400000" rotWithShape="0">
              <a:srgbClr val="000000">
                <a:alpha val="34998"/>
              </a:srgbClr>
            </a:outerShdw>
          </a:effectLst>
        </p:spPr>
        <p:txBody>
          <a:bodyPr anchor="ctr"/>
          <a:lstStyle/>
          <a:p>
            <a:pPr marL="0" marR="0" lvl="0" indent="-34290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alibri" charset="0"/>
              <a:buAutoNum type="arabicPeriod"/>
              <a:tabLst/>
              <a:defRPr/>
            </a:pPr>
            <a:endParaRPr kumimoji="0" lang="en-US" sz="1400" b="1" i="0" u="none" strike="noStrike" kern="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767076" y="5887767"/>
            <a:ext cx="102143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1" kern="0" dirty="0" smtClean="0">
                <a:solidFill>
                  <a:srgbClr val="000000"/>
                </a:solidFill>
              </a:rPr>
              <a:t>1 Day behind</a:t>
            </a:r>
            <a:endParaRPr kumimoji="0" lang="en-US" sz="105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4" name="Rektangel 5"/>
          <p:cNvSpPr>
            <a:spLocks noChangeArrowheads="1"/>
          </p:cNvSpPr>
          <p:nvPr/>
        </p:nvSpPr>
        <p:spPr bwMode="auto">
          <a:xfrm>
            <a:off x="1581734" y="5916774"/>
            <a:ext cx="197707" cy="149358"/>
          </a:xfrm>
          <a:prstGeom prst="rect">
            <a:avLst/>
          </a:prstGeom>
          <a:solidFill>
            <a:srgbClr val="FFC000"/>
          </a:solidFill>
          <a:ln w="9525">
            <a:solidFill>
              <a:srgbClr val="FFC000"/>
            </a:solidFill>
            <a:miter lim="800000"/>
            <a:headEnd/>
            <a:tailEnd/>
          </a:ln>
          <a:effectLst>
            <a:outerShdw blurRad="63500" dist="23000" dir="5400000" rotWithShape="0">
              <a:srgbClr val="000000">
                <a:alpha val="34998"/>
              </a:srgbClr>
            </a:outerShdw>
          </a:effectLst>
        </p:spPr>
        <p:txBody>
          <a:bodyPr anchor="ctr"/>
          <a:lstStyle/>
          <a:p>
            <a:pPr marL="0" marR="0" lvl="0" indent="-34290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alibri" charset="0"/>
              <a:buAutoNum type="arabicPeriod"/>
              <a:tabLst/>
              <a:defRPr/>
            </a:pPr>
            <a:endParaRPr kumimoji="0" lang="en-US" sz="1400" b="1" i="0" u="none" strike="noStrike" kern="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15" name="Rektangel 5"/>
          <p:cNvSpPr>
            <a:spLocks noChangeArrowheads="1"/>
          </p:cNvSpPr>
          <p:nvPr/>
        </p:nvSpPr>
        <p:spPr bwMode="auto">
          <a:xfrm>
            <a:off x="3183099" y="5916774"/>
            <a:ext cx="197707" cy="149358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>
            <a:outerShdw blurRad="63500" dist="23000" dir="5400000" rotWithShape="0">
              <a:srgbClr val="000000">
                <a:alpha val="34998"/>
              </a:srgbClr>
            </a:outerShdw>
          </a:effectLst>
        </p:spPr>
        <p:txBody>
          <a:bodyPr anchor="ctr"/>
          <a:lstStyle/>
          <a:p>
            <a:pPr marL="0" marR="0" lvl="0" indent="-34290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alibri" charset="0"/>
              <a:buAutoNum type="arabicPeriod"/>
              <a:tabLst/>
              <a:defRPr/>
            </a:pPr>
            <a:endParaRPr kumimoji="0" lang="en-US" sz="1400" b="1" i="0" u="none" strike="noStrike" kern="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368441" y="5887767"/>
            <a:ext cx="109998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1+ Day behind</a:t>
            </a:r>
            <a:endParaRPr kumimoji="0" lang="en-US" sz="105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867345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609600" y="88937"/>
            <a:ext cx="5914030" cy="58592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Process training update WK 5 – ABS 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6677891" y="138546"/>
            <a:ext cx="1440873" cy="471054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On Track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3680866"/>
              </p:ext>
            </p:extLst>
          </p:nvPr>
        </p:nvGraphicFramePr>
        <p:xfrm>
          <a:off x="230907" y="941341"/>
          <a:ext cx="11697856" cy="4794443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95566">
                  <a:extLst>
                    <a:ext uri="{9D8B030D-6E8A-4147-A177-3AD203B41FA5}">
                      <a16:colId xmlns:a16="http://schemas.microsoft.com/office/drawing/2014/main" val="2653575049"/>
                    </a:ext>
                  </a:extLst>
                </a:gridCol>
                <a:gridCol w="360218">
                  <a:extLst>
                    <a:ext uri="{9D8B030D-6E8A-4147-A177-3AD203B41FA5}">
                      <a16:colId xmlns:a16="http://schemas.microsoft.com/office/drawing/2014/main" val="2866576525"/>
                    </a:ext>
                  </a:extLst>
                </a:gridCol>
                <a:gridCol w="346364">
                  <a:extLst>
                    <a:ext uri="{9D8B030D-6E8A-4147-A177-3AD203B41FA5}">
                      <a16:colId xmlns:a16="http://schemas.microsoft.com/office/drawing/2014/main" val="771397545"/>
                    </a:ext>
                  </a:extLst>
                </a:gridCol>
                <a:gridCol w="2341418">
                  <a:extLst>
                    <a:ext uri="{9D8B030D-6E8A-4147-A177-3AD203B41FA5}">
                      <a16:colId xmlns:a16="http://schemas.microsoft.com/office/drawing/2014/main" val="3677123045"/>
                    </a:ext>
                  </a:extLst>
                </a:gridCol>
                <a:gridCol w="2299854">
                  <a:extLst>
                    <a:ext uri="{9D8B030D-6E8A-4147-A177-3AD203B41FA5}">
                      <a16:colId xmlns:a16="http://schemas.microsoft.com/office/drawing/2014/main" val="345825751"/>
                    </a:ext>
                  </a:extLst>
                </a:gridCol>
                <a:gridCol w="2161309">
                  <a:extLst>
                    <a:ext uri="{9D8B030D-6E8A-4147-A177-3AD203B41FA5}">
                      <a16:colId xmlns:a16="http://schemas.microsoft.com/office/drawing/2014/main" val="3954240308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08614182"/>
                    </a:ext>
                  </a:extLst>
                </a:gridCol>
                <a:gridCol w="1911927">
                  <a:extLst>
                    <a:ext uri="{9D8B030D-6E8A-4147-A177-3AD203B41FA5}">
                      <a16:colId xmlns:a16="http://schemas.microsoft.com/office/drawing/2014/main" val="561648417"/>
                    </a:ext>
                  </a:extLst>
                </a:gridCol>
              </a:tblGrid>
              <a:tr h="289424">
                <a:tc gridSpan="3"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+mn-lt"/>
                        </a:rPr>
                        <a:t>Status</a:t>
                      </a:r>
                      <a:endParaRPr lang="en-US" sz="12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Jul</a:t>
                      </a:r>
                      <a:r>
                        <a:rPr lang="en-US" sz="12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5</a:t>
                      </a:r>
                      <a:r>
                        <a:rPr lang="en-US" sz="1200" b="1" kern="1200" baseline="300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th</a:t>
                      </a:r>
                      <a:r>
                        <a:rPr lang="en-US" sz="12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2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Jul</a:t>
                      </a:r>
                      <a:r>
                        <a:rPr lang="en-US" sz="12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6</a:t>
                      </a:r>
                      <a:r>
                        <a:rPr lang="en-US" sz="1200" b="1" kern="1200" baseline="300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th</a:t>
                      </a:r>
                      <a:r>
                        <a:rPr lang="en-US" sz="12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2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Jul</a:t>
                      </a:r>
                      <a:r>
                        <a:rPr lang="en-US" sz="12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7</a:t>
                      </a:r>
                      <a:r>
                        <a:rPr lang="en-US" sz="1200" b="1" kern="1200" baseline="300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th</a:t>
                      </a:r>
                      <a:r>
                        <a:rPr lang="en-US" sz="12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2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Jul</a:t>
                      </a:r>
                      <a:r>
                        <a:rPr lang="en-US" sz="12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8</a:t>
                      </a:r>
                      <a:r>
                        <a:rPr lang="en-US" sz="1200" b="1" kern="1200" baseline="300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th</a:t>
                      </a:r>
                      <a:r>
                        <a:rPr lang="en-US" sz="12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2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Jul</a:t>
                      </a:r>
                      <a:r>
                        <a:rPr lang="en-US" sz="12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9</a:t>
                      </a:r>
                      <a:r>
                        <a:rPr lang="en-US" sz="1200" b="1" kern="1200" baseline="300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th</a:t>
                      </a:r>
                      <a:r>
                        <a:rPr lang="en-US" sz="12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2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1822132"/>
                  </a:ext>
                </a:extLst>
              </a:tr>
              <a:tr h="1469590">
                <a:tc rowSpan="3"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+mn-lt"/>
                        </a:rPr>
                        <a:t>Agenda</a:t>
                      </a:r>
                      <a:endParaRPr lang="en-US" sz="1200" dirty="0">
                        <a:latin typeface="+mn-lt"/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Planned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marL="231775" indent="-122238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Process Off</a:t>
                      </a:r>
                      <a:endParaRPr lang="en-US" sz="1200" b="0" i="0" u="none" strike="noStrike" kern="12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231775" indent="-122238" algn="l" defTabSz="914400" rtl="0" eaLnBrk="1" fontAlgn="ctr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Follow up letter (solo)</a:t>
                      </a:r>
                    </a:p>
                    <a:p>
                      <a:pPr marL="231775" indent="-122238" algn="l" defTabSz="914400" rtl="0" eaLnBrk="1" fontAlgn="ctr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Internal team huddle</a:t>
                      </a:r>
                    </a:p>
                    <a:p>
                      <a:pPr marL="231775" indent="-122238" algn="l" defTabSz="914400" rtl="0" eaLnBrk="1" fontAlgn="ctr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Debrief / Refresher</a:t>
                      </a:r>
                      <a:endParaRPr lang="en-US" sz="10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31775" indent="-122238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RSA Validation (</a:t>
                      </a:r>
                      <a:r>
                        <a:rPr lang="en-US" sz="12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Solo)</a:t>
                      </a:r>
                    </a:p>
                    <a:p>
                      <a:pPr marL="231775" indent="-122238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Internal </a:t>
                      </a:r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team </a:t>
                      </a:r>
                      <a:r>
                        <a:rPr lang="en-US" sz="12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huddle</a:t>
                      </a:r>
                    </a:p>
                    <a:p>
                      <a:pPr marL="231775" indent="-122238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Debrief </a:t>
                      </a:r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/ </a:t>
                      </a:r>
                      <a:r>
                        <a:rPr lang="en-US" sz="12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Refresher</a:t>
                      </a:r>
                      <a:endParaRPr lang="en-US" sz="10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31775" indent="-122238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RSA Validation (</a:t>
                      </a:r>
                      <a:r>
                        <a:rPr lang="en-US" sz="12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Solo)</a:t>
                      </a:r>
                    </a:p>
                    <a:p>
                      <a:pPr marL="231775" indent="-122238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Internal </a:t>
                      </a:r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team </a:t>
                      </a:r>
                      <a:r>
                        <a:rPr lang="en-US" sz="12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huddle</a:t>
                      </a:r>
                    </a:p>
                    <a:p>
                      <a:pPr marL="231775" indent="-122238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Debrief </a:t>
                      </a:r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/ </a:t>
                      </a:r>
                      <a:r>
                        <a:rPr lang="en-US" sz="12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Refresher</a:t>
                      </a:r>
                      <a:endParaRPr lang="en-US" sz="10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31775" indent="-122238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Followup</a:t>
                      </a:r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Letters </a:t>
                      </a:r>
                      <a:r>
                        <a:rPr lang="en-US" sz="12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and</a:t>
                      </a:r>
                    </a:p>
                    <a:p>
                      <a:pPr marL="231775" indent="-122238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RSA </a:t>
                      </a:r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Validation (</a:t>
                      </a:r>
                      <a:r>
                        <a:rPr lang="en-US" sz="12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Solo)</a:t>
                      </a:r>
                    </a:p>
                    <a:p>
                      <a:pPr marL="231775" indent="-122238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Internal </a:t>
                      </a:r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team huddle</a:t>
                      </a:r>
                      <a:b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</a:br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Debrief / </a:t>
                      </a:r>
                      <a:r>
                        <a:rPr lang="en-US" sz="12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Refresher</a:t>
                      </a:r>
                      <a:endParaRPr lang="en-US" sz="10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7045773"/>
                  </a:ext>
                </a:extLst>
              </a:tr>
              <a:tr h="180571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Actual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Completed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231775" indent="-122238" algn="l" fontAlgn="ctr">
                        <a:buFont typeface="Arial" panose="020B0604020202020204" pitchFamily="34" charset="0"/>
                        <a:buChar char="•"/>
                      </a:pPr>
                      <a:endParaRPr lang="en-US" sz="10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231775" indent="-122238" algn="l" defTabSz="914400" rtl="0" eaLnBrk="1" fontAlgn="ctr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Follow up letter (solo)</a:t>
                      </a:r>
                    </a:p>
                    <a:p>
                      <a:pPr marL="231775" indent="-122238" algn="l" defTabSz="914400" rtl="0" eaLnBrk="1" fontAlgn="ctr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Internal team huddle</a:t>
                      </a:r>
                    </a:p>
                    <a:p>
                      <a:pPr marL="231775" indent="-122238" algn="l" defTabSz="914400" rtl="0" eaLnBrk="1" fontAlgn="ctr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Debrief / Refresher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231775" indent="-122238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RSA Validation (</a:t>
                      </a:r>
                      <a:r>
                        <a:rPr lang="en-US" sz="12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Solo)</a:t>
                      </a:r>
                    </a:p>
                    <a:p>
                      <a:pPr marL="231775" indent="-122238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Internal </a:t>
                      </a:r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team </a:t>
                      </a:r>
                      <a:r>
                        <a:rPr lang="en-US" sz="12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huddle</a:t>
                      </a:r>
                    </a:p>
                    <a:p>
                      <a:pPr marL="231775" indent="-122238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Debrief </a:t>
                      </a:r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/ </a:t>
                      </a:r>
                      <a:r>
                        <a:rPr lang="en-US" sz="12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Refresher</a:t>
                      </a:r>
                      <a:endParaRPr lang="en-US" sz="10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231775" indent="-122238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RSA Validation (</a:t>
                      </a:r>
                      <a:r>
                        <a:rPr lang="en-US" sz="12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Solo)</a:t>
                      </a:r>
                    </a:p>
                    <a:p>
                      <a:pPr marL="231775" indent="-122238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Internal </a:t>
                      </a:r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team </a:t>
                      </a:r>
                      <a:r>
                        <a:rPr lang="en-US" sz="12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huddle</a:t>
                      </a:r>
                    </a:p>
                    <a:p>
                      <a:pPr marL="231775" indent="-122238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Debrief </a:t>
                      </a:r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/ </a:t>
                      </a:r>
                      <a:r>
                        <a:rPr lang="en-US" sz="12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Refresher</a:t>
                      </a:r>
                      <a:endParaRPr lang="en-US" sz="10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231775" indent="-122238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Followup</a:t>
                      </a:r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Letters </a:t>
                      </a:r>
                      <a:r>
                        <a:rPr lang="en-US" sz="12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and</a:t>
                      </a:r>
                    </a:p>
                    <a:p>
                      <a:pPr marL="231775" indent="-122238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RSA </a:t>
                      </a:r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Validation (</a:t>
                      </a:r>
                      <a:r>
                        <a:rPr lang="en-US" sz="12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Solo)</a:t>
                      </a:r>
                    </a:p>
                    <a:p>
                      <a:pPr marL="231775" indent="-122238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Internal </a:t>
                      </a:r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team huddle</a:t>
                      </a:r>
                      <a:b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</a:br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Debrief / </a:t>
                      </a:r>
                      <a:r>
                        <a:rPr lang="en-US" sz="12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Refresher</a:t>
                      </a:r>
                      <a:endParaRPr lang="en-US" sz="10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5142996"/>
                  </a:ext>
                </a:extLst>
              </a:tr>
              <a:tr h="1229719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Pending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234950" indent="-123825" algn="l" defTabSz="914400" rtl="0" eaLnBrk="1" fontAlgn="ctr" latinLnBrk="0" hangingPunct="1">
                        <a:buFont typeface="Arial" panose="020B0604020202020204" pitchFamily="34" charset="0"/>
                        <a:buChar char="•"/>
                      </a:pPr>
                      <a:endParaRPr lang="en-US" sz="1200" b="0" i="0" u="none" strike="noStrike" kern="12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234950" indent="-123825" algn="l" defTabSz="914400" rtl="0" eaLnBrk="1" fontAlgn="ctr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None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34950" marR="0" lvl="0" indent="-123825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None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34950" marR="0" lvl="0" indent="-123825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None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34950" marR="0" lvl="0" indent="-123825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None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203963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64297" y="5884625"/>
            <a:ext cx="861629" cy="213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On Track</a:t>
            </a:r>
          </a:p>
        </p:txBody>
      </p:sp>
      <p:sp>
        <p:nvSpPr>
          <p:cNvPr id="10" name="Rektangel 5"/>
          <p:cNvSpPr>
            <a:spLocks noChangeArrowheads="1"/>
          </p:cNvSpPr>
          <p:nvPr/>
        </p:nvSpPr>
        <p:spPr bwMode="auto">
          <a:xfrm>
            <a:off x="278955" y="5916774"/>
            <a:ext cx="197707" cy="149358"/>
          </a:xfrm>
          <a:prstGeom prst="rect">
            <a:avLst/>
          </a:prstGeom>
          <a:solidFill>
            <a:srgbClr val="92D050"/>
          </a:solidFill>
          <a:ln w="9525">
            <a:solidFill>
              <a:srgbClr val="92D050"/>
            </a:solidFill>
            <a:miter lim="800000"/>
            <a:headEnd/>
            <a:tailEnd/>
          </a:ln>
          <a:effectLst>
            <a:outerShdw blurRad="63500" dist="23000" dir="5400000" rotWithShape="0">
              <a:srgbClr val="000000">
                <a:alpha val="34998"/>
              </a:srgbClr>
            </a:outerShdw>
          </a:effectLst>
        </p:spPr>
        <p:txBody>
          <a:bodyPr anchor="ctr"/>
          <a:lstStyle/>
          <a:p>
            <a:pPr marL="0" marR="0" lvl="0" indent="-34290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alibri" charset="0"/>
              <a:buAutoNum type="arabicPeriod"/>
              <a:tabLst/>
              <a:defRPr/>
            </a:pPr>
            <a:endParaRPr kumimoji="0" lang="en-US" sz="1400" b="1" i="0" u="none" strike="noStrike" kern="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767076" y="5887767"/>
            <a:ext cx="102143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1" kern="0" dirty="0" smtClean="0">
                <a:solidFill>
                  <a:srgbClr val="000000"/>
                </a:solidFill>
              </a:rPr>
              <a:t>1 Day behind</a:t>
            </a:r>
            <a:endParaRPr kumimoji="0" lang="en-US" sz="105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4" name="Rektangel 5"/>
          <p:cNvSpPr>
            <a:spLocks noChangeArrowheads="1"/>
          </p:cNvSpPr>
          <p:nvPr/>
        </p:nvSpPr>
        <p:spPr bwMode="auto">
          <a:xfrm>
            <a:off x="1581734" y="5916774"/>
            <a:ext cx="197707" cy="149358"/>
          </a:xfrm>
          <a:prstGeom prst="rect">
            <a:avLst/>
          </a:prstGeom>
          <a:solidFill>
            <a:srgbClr val="FFC000"/>
          </a:solidFill>
          <a:ln w="9525">
            <a:solidFill>
              <a:srgbClr val="FFC000"/>
            </a:solidFill>
            <a:miter lim="800000"/>
            <a:headEnd/>
            <a:tailEnd/>
          </a:ln>
          <a:effectLst>
            <a:outerShdw blurRad="63500" dist="23000" dir="5400000" rotWithShape="0">
              <a:srgbClr val="000000">
                <a:alpha val="34998"/>
              </a:srgbClr>
            </a:outerShdw>
          </a:effectLst>
        </p:spPr>
        <p:txBody>
          <a:bodyPr anchor="ctr"/>
          <a:lstStyle/>
          <a:p>
            <a:pPr marL="0" marR="0" lvl="0" indent="-34290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alibri" charset="0"/>
              <a:buAutoNum type="arabicPeriod"/>
              <a:tabLst/>
              <a:defRPr/>
            </a:pPr>
            <a:endParaRPr kumimoji="0" lang="en-US" sz="1400" b="1" i="0" u="none" strike="noStrike" kern="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15" name="Rektangel 5"/>
          <p:cNvSpPr>
            <a:spLocks noChangeArrowheads="1"/>
          </p:cNvSpPr>
          <p:nvPr/>
        </p:nvSpPr>
        <p:spPr bwMode="auto">
          <a:xfrm>
            <a:off x="3183099" y="5916774"/>
            <a:ext cx="197707" cy="149358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>
            <a:outerShdw blurRad="63500" dist="23000" dir="5400000" rotWithShape="0">
              <a:srgbClr val="000000">
                <a:alpha val="34998"/>
              </a:srgbClr>
            </a:outerShdw>
          </a:effectLst>
        </p:spPr>
        <p:txBody>
          <a:bodyPr anchor="ctr"/>
          <a:lstStyle/>
          <a:p>
            <a:pPr marL="0" marR="0" lvl="0" indent="-34290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alibri" charset="0"/>
              <a:buAutoNum type="arabicPeriod"/>
              <a:tabLst/>
              <a:defRPr/>
            </a:pPr>
            <a:endParaRPr kumimoji="0" lang="en-US" sz="1400" b="1" i="0" u="none" strike="noStrike" kern="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368441" y="5887767"/>
            <a:ext cx="109998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1+ Day behind</a:t>
            </a:r>
            <a:endParaRPr kumimoji="0" lang="en-US" sz="105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148570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609600" y="88937"/>
            <a:ext cx="5914030" cy="58592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Process training update WK 6 – ABS 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6677891" y="138546"/>
            <a:ext cx="1440873" cy="471054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On Track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1568870"/>
              </p:ext>
            </p:extLst>
          </p:nvPr>
        </p:nvGraphicFramePr>
        <p:xfrm>
          <a:off x="230907" y="941341"/>
          <a:ext cx="11697856" cy="4794443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95566">
                  <a:extLst>
                    <a:ext uri="{9D8B030D-6E8A-4147-A177-3AD203B41FA5}">
                      <a16:colId xmlns:a16="http://schemas.microsoft.com/office/drawing/2014/main" val="2653575049"/>
                    </a:ext>
                  </a:extLst>
                </a:gridCol>
                <a:gridCol w="360218">
                  <a:extLst>
                    <a:ext uri="{9D8B030D-6E8A-4147-A177-3AD203B41FA5}">
                      <a16:colId xmlns:a16="http://schemas.microsoft.com/office/drawing/2014/main" val="2866576525"/>
                    </a:ext>
                  </a:extLst>
                </a:gridCol>
                <a:gridCol w="346364">
                  <a:extLst>
                    <a:ext uri="{9D8B030D-6E8A-4147-A177-3AD203B41FA5}">
                      <a16:colId xmlns:a16="http://schemas.microsoft.com/office/drawing/2014/main" val="771397545"/>
                    </a:ext>
                  </a:extLst>
                </a:gridCol>
                <a:gridCol w="2341418">
                  <a:extLst>
                    <a:ext uri="{9D8B030D-6E8A-4147-A177-3AD203B41FA5}">
                      <a16:colId xmlns:a16="http://schemas.microsoft.com/office/drawing/2014/main" val="3677123045"/>
                    </a:ext>
                  </a:extLst>
                </a:gridCol>
                <a:gridCol w="2299854">
                  <a:extLst>
                    <a:ext uri="{9D8B030D-6E8A-4147-A177-3AD203B41FA5}">
                      <a16:colId xmlns:a16="http://schemas.microsoft.com/office/drawing/2014/main" val="345825751"/>
                    </a:ext>
                  </a:extLst>
                </a:gridCol>
                <a:gridCol w="2161309">
                  <a:extLst>
                    <a:ext uri="{9D8B030D-6E8A-4147-A177-3AD203B41FA5}">
                      <a16:colId xmlns:a16="http://schemas.microsoft.com/office/drawing/2014/main" val="3954240308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08614182"/>
                    </a:ext>
                  </a:extLst>
                </a:gridCol>
                <a:gridCol w="1911927">
                  <a:extLst>
                    <a:ext uri="{9D8B030D-6E8A-4147-A177-3AD203B41FA5}">
                      <a16:colId xmlns:a16="http://schemas.microsoft.com/office/drawing/2014/main" val="561648417"/>
                    </a:ext>
                  </a:extLst>
                </a:gridCol>
              </a:tblGrid>
              <a:tr h="289424">
                <a:tc gridSpan="3"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+mn-lt"/>
                        </a:rPr>
                        <a:t>Status</a:t>
                      </a:r>
                      <a:endParaRPr lang="en-US" sz="12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Jul 12</a:t>
                      </a:r>
                      <a:r>
                        <a:rPr lang="en-US" sz="1200" b="1" kern="1200" baseline="300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th</a:t>
                      </a:r>
                      <a:r>
                        <a:rPr lang="en-US" sz="12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endParaRPr lang="en-US" sz="12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Jul 13</a:t>
                      </a:r>
                      <a:r>
                        <a:rPr kumimoji="0" lang="en-US" sz="1200" b="1" i="0" u="none" strike="noStrike" kern="1200" cap="none" spc="0" normalizeH="0" baseline="3000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th</a:t>
                      </a:r>
                      <a:endParaRPr kumimoji="0" 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Jul 14</a:t>
                      </a:r>
                      <a:r>
                        <a:rPr kumimoji="0" lang="en-US" sz="1200" b="1" i="0" u="none" strike="noStrike" kern="1200" cap="none" spc="0" normalizeH="0" baseline="3000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th</a:t>
                      </a:r>
                      <a:r>
                        <a:rPr kumimoji="0" 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kumimoji="0" 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Jul 15</a:t>
                      </a:r>
                      <a:r>
                        <a:rPr kumimoji="0" lang="en-US" sz="1200" b="1" i="0" u="none" strike="noStrike" kern="1200" cap="none" spc="0" normalizeH="0" baseline="3000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th</a:t>
                      </a:r>
                      <a:r>
                        <a:rPr kumimoji="0" 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kumimoji="0" 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Jul 16</a:t>
                      </a:r>
                      <a:r>
                        <a:rPr kumimoji="0" lang="en-US" sz="1200" b="1" i="0" u="none" strike="noStrike" kern="1200" cap="none" spc="0" normalizeH="0" baseline="3000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th</a:t>
                      </a:r>
                      <a:r>
                        <a:rPr kumimoji="0" 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kumimoji="0" 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1822132"/>
                  </a:ext>
                </a:extLst>
              </a:tr>
              <a:tr h="1469590">
                <a:tc rowSpan="3"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+mn-lt"/>
                        </a:rPr>
                        <a:t>Agenda</a:t>
                      </a:r>
                      <a:endParaRPr lang="en-US" sz="1200" dirty="0">
                        <a:latin typeface="+mn-lt"/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Planned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34950" indent="-123825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Introduction of APO process, purpose and objectives</a:t>
                      </a:r>
                    </a:p>
                    <a:p>
                      <a:pPr marL="234950" indent="-123825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Internal team huddle</a:t>
                      </a:r>
                    </a:p>
                    <a:p>
                      <a:pPr marL="234950" indent="-123825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Debrief / Refresher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34950" indent="-123825" algn="l" defTabSz="914400" rtl="0" eaLnBrk="1" fontAlgn="ctr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VPAS APO processing/ (Shadowing)</a:t>
                      </a:r>
                    </a:p>
                    <a:p>
                      <a:pPr marL="234950" indent="-123825" algn="l" defTabSz="914400" rtl="0" eaLnBrk="1" fontAlgn="ctr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Internal team huddle</a:t>
                      </a:r>
                    </a:p>
                    <a:p>
                      <a:pPr marL="234950" indent="-123825" algn="l" defTabSz="914400" rtl="0" eaLnBrk="1" fontAlgn="ctr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Debrief / Refresher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34950" indent="-123825" algn="l" defTabSz="914400" rtl="0" eaLnBrk="1" fontAlgn="ctr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APO processing / (Solo)</a:t>
                      </a:r>
                    </a:p>
                    <a:p>
                      <a:pPr marL="234950" indent="-123825" algn="l" defTabSz="914400" rtl="0" eaLnBrk="1" fontAlgn="ctr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Internal team huddle</a:t>
                      </a:r>
                    </a:p>
                    <a:p>
                      <a:pPr marL="234950" indent="-123825" algn="l" defTabSz="914400" rtl="0" eaLnBrk="1" fontAlgn="ctr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Debrief / Refresher</a:t>
                      </a:r>
                      <a:endParaRPr lang="en-US" sz="1200" b="0" i="0" u="none" strike="noStrike" kern="12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34950" indent="-123825" algn="l" defTabSz="914400" rtl="0" eaLnBrk="1" fontAlgn="ctr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APO processing / (Solo)</a:t>
                      </a:r>
                    </a:p>
                    <a:p>
                      <a:pPr marL="234950" indent="-123825" algn="l" defTabSz="914400" rtl="0" eaLnBrk="1" fontAlgn="ctr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Internal team huddle</a:t>
                      </a:r>
                    </a:p>
                    <a:p>
                      <a:pPr marL="234950" indent="-123825" algn="l" defTabSz="914400" rtl="0" eaLnBrk="1" fontAlgn="ctr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Debrief / Refresher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34950" indent="-123825" algn="l" defTabSz="914400" rtl="0" eaLnBrk="1" fontAlgn="ctr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APO processing / (Solo)</a:t>
                      </a:r>
                    </a:p>
                    <a:p>
                      <a:pPr marL="234950" indent="-123825" algn="l" defTabSz="914400" rtl="0" eaLnBrk="1" fontAlgn="ctr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Internal team huddle</a:t>
                      </a:r>
                    </a:p>
                    <a:p>
                      <a:pPr marL="234950" indent="-123825" algn="l" defTabSz="914400" rtl="0" eaLnBrk="1" fontAlgn="ctr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Debrief / Refresher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7045773"/>
                  </a:ext>
                </a:extLst>
              </a:tr>
              <a:tr h="180571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Actual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Completed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34950" indent="-123825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Introduction of APO process, purpose and objectives</a:t>
                      </a:r>
                    </a:p>
                    <a:p>
                      <a:pPr marL="234950" indent="-123825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Internal team huddle</a:t>
                      </a:r>
                    </a:p>
                    <a:p>
                      <a:pPr marL="234950" indent="-123825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Debrief / Refresher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234950" indent="-123825" algn="l" defTabSz="914400" rtl="0" eaLnBrk="1" fontAlgn="ctr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VPAS APO processing/ (Shadowing)</a:t>
                      </a:r>
                    </a:p>
                    <a:p>
                      <a:pPr marL="234950" indent="-123825" algn="l" defTabSz="914400" rtl="0" eaLnBrk="1" fontAlgn="ctr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Internal team huddle</a:t>
                      </a:r>
                    </a:p>
                    <a:p>
                      <a:pPr marL="234950" indent="-123825" algn="l" defTabSz="914400" rtl="0" eaLnBrk="1" fontAlgn="ctr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Debrief / Refresher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234950" marR="0" lvl="0" indent="-123825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VPAS APO processing/ (Shadowing)</a:t>
                      </a:r>
                    </a:p>
                    <a:p>
                      <a:pPr marL="234950" marR="0" lvl="0" indent="-123825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Internal team huddle</a:t>
                      </a:r>
                    </a:p>
                    <a:p>
                      <a:pPr marL="234950" marR="0" lvl="0" indent="-123825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Debrief / Refresher</a:t>
                      </a:r>
                      <a:endParaRPr kumimoji="0" lang="en-US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234950" marR="0" lvl="0" indent="-123825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VPAS APO processing/ (Shadowing)</a:t>
                      </a:r>
                    </a:p>
                    <a:p>
                      <a:pPr marL="234950" marR="0" lvl="0" indent="-123825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Internal team huddle</a:t>
                      </a:r>
                    </a:p>
                    <a:p>
                      <a:pPr marL="234950" marR="0" lvl="0" indent="-123825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Debrief / Refresher</a:t>
                      </a:r>
                      <a:endParaRPr kumimoji="0" lang="en-US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234950" marR="0" lvl="0" indent="-123825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VPAS APO processing/ (Shadowing)</a:t>
                      </a:r>
                    </a:p>
                    <a:p>
                      <a:pPr marL="234950" marR="0" lvl="0" indent="-123825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Internal team huddle</a:t>
                      </a:r>
                    </a:p>
                    <a:p>
                      <a:pPr marL="234950" marR="0" lvl="0" indent="-123825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Debrief / Refresher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5142996"/>
                  </a:ext>
                </a:extLst>
              </a:tr>
              <a:tr h="1229719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Pending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34950" indent="-123825" algn="l" defTabSz="914400" rtl="0" eaLnBrk="1" fontAlgn="ctr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None</a:t>
                      </a:r>
                      <a:endParaRPr lang="en-US" sz="1200" b="0" i="0" u="none" strike="noStrike" kern="12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34950" indent="-123825" algn="l" defTabSz="914400" rtl="0" eaLnBrk="1" fontAlgn="ctr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None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34950" indent="-123825" algn="l" defTabSz="914400" rtl="0" eaLnBrk="1" fontAlgn="ctr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None</a:t>
                      </a:r>
                      <a:endParaRPr lang="en-US" sz="1200" b="0" i="0" u="none" strike="noStrike" kern="12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34950" indent="-123825" algn="l" defTabSz="914400" rtl="0" eaLnBrk="1" fontAlgn="ctr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None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34950" indent="-123825" algn="l" defTabSz="914400" rtl="0" eaLnBrk="1" fontAlgn="ctr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None</a:t>
                      </a:r>
                      <a:endParaRPr lang="en-US" sz="1200" b="0" i="0" u="none" strike="noStrike" kern="12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203963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64297" y="5884625"/>
            <a:ext cx="861629" cy="213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On Track</a:t>
            </a:r>
          </a:p>
        </p:txBody>
      </p:sp>
      <p:sp>
        <p:nvSpPr>
          <p:cNvPr id="10" name="Rektangel 5"/>
          <p:cNvSpPr>
            <a:spLocks noChangeArrowheads="1"/>
          </p:cNvSpPr>
          <p:nvPr/>
        </p:nvSpPr>
        <p:spPr bwMode="auto">
          <a:xfrm>
            <a:off x="278955" y="5916774"/>
            <a:ext cx="197707" cy="149358"/>
          </a:xfrm>
          <a:prstGeom prst="rect">
            <a:avLst/>
          </a:prstGeom>
          <a:solidFill>
            <a:srgbClr val="92D050"/>
          </a:solidFill>
          <a:ln w="9525">
            <a:solidFill>
              <a:srgbClr val="92D050"/>
            </a:solidFill>
            <a:miter lim="800000"/>
            <a:headEnd/>
            <a:tailEnd/>
          </a:ln>
          <a:effectLst>
            <a:outerShdw blurRad="63500" dist="23000" dir="5400000" rotWithShape="0">
              <a:srgbClr val="000000">
                <a:alpha val="34998"/>
              </a:srgbClr>
            </a:outerShdw>
          </a:effectLst>
        </p:spPr>
        <p:txBody>
          <a:bodyPr anchor="ctr"/>
          <a:lstStyle/>
          <a:p>
            <a:pPr marL="0" marR="0" lvl="0" indent="-34290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alibri" charset="0"/>
              <a:buAutoNum type="arabicPeriod"/>
              <a:tabLst/>
              <a:defRPr/>
            </a:pPr>
            <a:endParaRPr kumimoji="0" lang="en-US" sz="1400" b="1" i="0" u="none" strike="noStrike" kern="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767076" y="5887767"/>
            <a:ext cx="102143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1" kern="0" dirty="0" smtClean="0">
                <a:solidFill>
                  <a:srgbClr val="000000"/>
                </a:solidFill>
              </a:rPr>
              <a:t>1 Day behind</a:t>
            </a:r>
            <a:endParaRPr kumimoji="0" lang="en-US" sz="105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4" name="Rektangel 5"/>
          <p:cNvSpPr>
            <a:spLocks noChangeArrowheads="1"/>
          </p:cNvSpPr>
          <p:nvPr/>
        </p:nvSpPr>
        <p:spPr bwMode="auto">
          <a:xfrm>
            <a:off x="1581734" y="5916774"/>
            <a:ext cx="197707" cy="149358"/>
          </a:xfrm>
          <a:prstGeom prst="rect">
            <a:avLst/>
          </a:prstGeom>
          <a:solidFill>
            <a:srgbClr val="FFC000"/>
          </a:solidFill>
          <a:ln w="9525">
            <a:solidFill>
              <a:srgbClr val="FFC000"/>
            </a:solidFill>
            <a:miter lim="800000"/>
            <a:headEnd/>
            <a:tailEnd/>
          </a:ln>
          <a:effectLst>
            <a:outerShdw blurRad="63500" dist="23000" dir="5400000" rotWithShape="0">
              <a:srgbClr val="000000">
                <a:alpha val="34998"/>
              </a:srgbClr>
            </a:outerShdw>
          </a:effectLst>
        </p:spPr>
        <p:txBody>
          <a:bodyPr anchor="ctr"/>
          <a:lstStyle/>
          <a:p>
            <a:pPr marL="0" marR="0" lvl="0" indent="-34290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alibri" charset="0"/>
              <a:buAutoNum type="arabicPeriod"/>
              <a:tabLst/>
              <a:defRPr/>
            </a:pPr>
            <a:endParaRPr kumimoji="0" lang="en-US" sz="1400" b="1" i="0" u="none" strike="noStrike" kern="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15" name="Rektangel 5"/>
          <p:cNvSpPr>
            <a:spLocks noChangeArrowheads="1"/>
          </p:cNvSpPr>
          <p:nvPr/>
        </p:nvSpPr>
        <p:spPr bwMode="auto">
          <a:xfrm>
            <a:off x="3183099" y="5916774"/>
            <a:ext cx="197707" cy="149358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>
            <a:outerShdw blurRad="63500" dist="23000" dir="5400000" rotWithShape="0">
              <a:srgbClr val="000000">
                <a:alpha val="34998"/>
              </a:srgbClr>
            </a:outerShdw>
          </a:effectLst>
        </p:spPr>
        <p:txBody>
          <a:bodyPr anchor="ctr"/>
          <a:lstStyle/>
          <a:p>
            <a:pPr marL="0" marR="0" lvl="0" indent="-34290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alibri" charset="0"/>
              <a:buAutoNum type="arabicPeriod"/>
              <a:tabLst/>
              <a:defRPr/>
            </a:pPr>
            <a:endParaRPr kumimoji="0" lang="en-US" sz="1400" b="1" i="0" u="none" strike="noStrike" kern="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368441" y="5887767"/>
            <a:ext cx="109998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1+ Day behind</a:t>
            </a:r>
            <a:endParaRPr kumimoji="0" lang="en-US" sz="105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385016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609600" y="88937"/>
            <a:ext cx="5914030" cy="58592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Process training update WK 7 – ABS 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6677891" y="138546"/>
            <a:ext cx="1440873" cy="471054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On Track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9255242"/>
              </p:ext>
            </p:extLst>
          </p:nvPr>
        </p:nvGraphicFramePr>
        <p:xfrm>
          <a:off x="230907" y="941341"/>
          <a:ext cx="11697856" cy="4919175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95566">
                  <a:extLst>
                    <a:ext uri="{9D8B030D-6E8A-4147-A177-3AD203B41FA5}">
                      <a16:colId xmlns:a16="http://schemas.microsoft.com/office/drawing/2014/main" val="2653575049"/>
                    </a:ext>
                  </a:extLst>
                </a:gridCol>
                <a:gridCol w="360218">
                  <a:extLst>
                    <a:ext uri="{9D8B030D-6E8A-4147-A177-3AD203B41FA5}">
                      <a16:colId xmlns:a16="http://schemas.microsoft.com/office/drawing/2014/main" val="2866576525"/>
                    </a:ext>
                  </a:extLst>
                </a:gridCol>
                <a:gridCol w="346364">
                  <a:extLst>
                    <a:ext uri="{9D8B030D-6E8A-4147-A177-3AD203B41FA5}">
                      <a16:colId xmlns:a16="http://schemas.microsoft.com/office/drawing/2014/main" val="771397545"/>
                    </a:ext>
                  </a:extLst>
                </a:gridCol>
                <a:gridCol w="2341418">
                  <a:extLst>
                    <a:ext uri="{9D8B030D-6E8A-4147-A177-3AD203B41FA5}">
                      <a16:colId xmlns:a16="http://schemas.microsoft.com/office/drawing/2014/main" val="3677123045"/>
                    </a:ext>
                  </a:extLst>
                </a:gridCol>
                <a:gridCol w="2299854">
                  <a:extLst>
                    <a:ext uri="{9D8B030D-6E8A-4147-A177-3AD203B41FA5}">
                      <a16:colId xmlns:a16="http://schemas.microsoft.com/office/drawing/2014/main" val="345825751"/>
                    </a:ext>
                  </a:extLst>
                </a:gridCol>
                <a:gridCol w="2161309">
                  <a:extLst>
                    <a:ext uri="{9D8B030D-6E8A-4147-A177-3AD203B41FA5}">
                      <a16:colId xmlns:a16="http://schemas.microsoft.com/office/drawing/2014/main" val="3954240308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08614182"/>
                    </a:ext>
                  </a:extLst>
                </a:gridCol>
                <a:gridCol w="1911927">
                  <a:extLst>
                    <a:ext uri="{9D8B030D-6E8A-4147-A177-3AD203B41FA5}">
                      <a16:colId xmlns:a16="http://schemas.microsoft.com/office/drawing/2014/main" val="561648417"/>
                    </a:ext>
                  </a:extLst>
                </a:gridCol>
              </a:tblGrid>
              <a:tr h="289424">
                <a:tc gridSpan="3"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+mn-lt"/>
                        </a:rPr>
                        <a:t>Status</a:t>
                      </a:r>
                      <a:endParaRPr lang="en-US" sz="12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Jul 19</a:t>
                      </a:r>
                      <a:r>
                        <a:rPr lang="en-US" sz="1200" b="1" kern="1200" baseline="300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th</a:t>
                      </a:r>
                      <a:r>
                        <a:rPr lang="en-US" sz="12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endParaRPr lang="en-US" sz="12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Jul 20</a:t>
                      </a:r>
                      <a:r>
                        <a:rPr kumimoji="0" lang="en-US" sz="1200" b="1" i="0" u="none" strike="noStrike" kern="1200" cap="none" spc="0" normalizeH="0" baseline="3000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th</a:t>
                      </a:r>
                      <a:endParaRPr kumimoji="0" 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Jul 21</a:t>
                      </a:r>
                      <a:r>
                        <a:rPr kumimoji="0" lang="en-US" sz="1200" b="1" i="0" u="none" strike="noStrike" kern="1200" cap="none" spc="0" normalizeH="0" baseline="3000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st</a:t>
                      </a:r>
                      <a:r>
                        <a:rPr kumimoji="0" 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kumimoji="0" 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Jul 22</a:t>
                      </a:r>
                      <a:r>
                        <a:rPr kumimoji="0" lang="en-US" sz="1200" b="1" i="0" u="none" strike="noStrike" kern="1200" cap="none" spc="0" normalizeH="0" baseline="3000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nd</a:t>
                      </a:r>
                      <a:r>
                        <a:rPr kumimoji="0" 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kumimoji="0" 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Jul 23</a:t>
                      </a:r>
                      <a:r>
                        <a:rPr kumimoji="0" lang="en-US" sz="1200" b="1" i="0" u="none" strike="noStrike" kern="1200" cap="none" spc="0" normalizeH="0" baseline="3000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rd</a:t>
                      </a:r>
                      <a:endParaRPr kumimoji="0" lang="en-US" sz="12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1822132"/>
                  </a:ext>
                </a:extLst>
              </a:tr>
              <a:tr h="1594322">
                <a:tc rowSpan="3"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+mn-lt"/>
                        </a:rPr>
                        <a:t>Agenda</a:t>
                      </a:r>
                      <a:endParaRPr lang="en-US" sz="1200" dirty="0">
                        <a:latin typeface="+mn-lt"/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Planned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34950" indent="-123825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LifeCad</a:t>
                      </a:r>
                      <a:r>
                        <a:rPr lang="en-US" sz="1200" b="0" i="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APO Processing (Shadowing)</a:t>
                      </a:r>
                    </a:p>
                    <a:p>
                      <a:pPr marL="234950" indent="-123825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Follow Up Letters Processing</a:t>
                      </a:r>
                    </a:p>
                    <a:p>
                      <a:pPr marL="234950" indent="-123825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Internal team huddle</a:t>
                      </a:r>
                    </a:p>
                    <a:p>
                      <a:pPr marL="234950" indent="-123825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Debrief / Refresher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34950" indent="-123825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LifeCad</a:t>
                      </a:r>
                      <a:r>
                        <a:rPr lang="en-US" sz="1200" b="0" i="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APO Processing (Shadowing)</a:t>
                      </a:r>
                    </a:p>
                    <a:p>
                      <a:pPr marL="234950" indent="-123825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Follow Up Letters Processing</a:t>
                      </a:r>
                    </a:p>
                    <a:p>
                      <a:pPr marL="234950" indent="-123825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Internal team huddle</a:t>
                      </a:r>
                    </a:p>
                    <a:p>
                      <a:pPr marL="234950" indent="-123825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Debrief / Refresher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34950" indent="-123825" algn="l" defTabSz="914400" rtl="0" eaLnBrk="1" fontAlgn="ctr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LifeCad</a:t>
                      </a:r>
                      <a:r>
                        <a:rPr lang="en-US" sz="12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APO Processing (Solo)</a:t>
                      </a:r>
                    </a:p>
                    <a:p>
                      <a:pPr marL="234950" indent="-123825" algn="l" defTabSz="914400" rtl="0" eaLnBrk="1" fontAlgn="ctr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AOS APO Processing (Shadowing)</a:t>
                      </a:r>
                    </a:p>
                    <a:p>
                      <a:pPr marL="234950" indent="-123825" algn="l" defTabSz="914400" rtl="0" eaLnBrk="1" fontAlgn="ctr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Follow Up Letters Processing</a:t>
                      </a:r>
                    </a:p>
                    <a:p>
                      <a:pPr marL="234950" indent="-123825" algn="l" defTabSz="914400" rtl="0" eaLnBrk="1" fontAlgn="ctr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Internal team huddle</a:t>
                      </a:r>
                    </a:p>
                    <a:p>
                      <a:pPr marL="234950" indent="-123825" algn="l" defTabSz="914400" rtl="0" eaLnBrk="1" fontAlgn="ctr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Debrief / Refresher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34950" indent="-123825" algn="l" defTabSz="914400" rtl="0" eaLnBrk="1" fontAlgn="ctr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VPAS/FAST/</a:t>
                      </a:r>
                      <a:r>
                        <a:rPr lang="en-US" sz="12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LifeCad</a:t>
                      </a:r>
                      <a:r>
                        <a:rPr lang="en-US" sz="12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APO Processing (Solo)</a:t>
                      </a:r>
                    </a:p>
                    <a:p>
                      <a:pPr marL="234950" indent="-123825" algn="l" defTabSz="914400" rtl="0" eaLnBrk="1" fontAlgn="ctr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Follow Up Letters Processing</a:t>
                      </a:r>
                    </a:p>
                    <a:p>
                      <a:pPr marL="234950" indent="-123825" algn="l" defTabSz="914400" rtl="0" eaLnBrk="1" fontAlgn="ctr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Internal team huddle</a:t>
                      </a:r>
                    </a:p>
                    <a:p>
                      <a:pPr marL="234950" indent="-123825" algn="l" defTabSz="914400" rtl="0" eaLnBrk="1" fontAlgn="ctr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Debrief / Refresher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34950" indent="-123825" algn="l" defTabSz="914400" rtl="0" eaLnBrk="1" fontAlgn="ctr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VPAS/FAST/</a:t>
                      </a:r>
                      <a:r>
                        <a:rPr lang="en-US" sz="12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LifeCad</a:t>
                      </a:r>
                      <a:r>
                        <a:rPr lang="en-US" sz="12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APO Processing (Solo)</a:t>
                      </a:r>
                    </a:p>
                    <a:p>
                      <a:pPr marL="234950" indent="-123825" algn="l" defTabSz="914400" rtl="0" eaLnBrk="1" fontAlgn="ctr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Follow Up Letters Processing</a:t>
                      </a:r>
                    </a:p>
                    <a:p>
                      <a:pPr marL="234950" indent="-123825" algn="l" defTabSz="914400" rtl="0" eaLnBrk="1" fontAlgn="ctr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Internal team huddle</a:t>
                      </a:r>
                    </a:p>
                    <a:p>
                      <a:pPr marL="234950" indent="-123825" algn="l" defTabSz="914400" rtl="0" eaLnBrk="1" fontAlgn="ctr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Debrief / Refresher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7045773"/>
                  </a:ext>
                </a:extLst>
              </a:tr>
              <a:tr h="180571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Actual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Completed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34950" indent="-123825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LifeCad</a:t>
                      </a:r>
                      <a:r>
                        <a:rPr lang="en-US" sz="1200" b="0" i="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APO Processing (Shadowing)</a:t>
                      </a:r>
                    </a:p>
                    <a:p>
                      <a:pPr marL="234950" indent="-123825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Follow Up Letters Processing</a:t>
                      </a:r>
                    </a:p>
                    <a:p>
                      <a:pPr marL="234950" indent="-123825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Internal team huddle</a:t>
                      </a:r>
                    </a:p>
                    <a:p>
                      <a:pPr marL="234950" indent="-123825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Debrief / Refresher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234950" indent="-123825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LifeCad</a:t>
                      </a:r>
                      <a:r>
                        <a:rPr lang="en-US" sz="1200" b="0" i="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APO Processing (Shadowing)</a:t>
                      </a:r>
                    </a:p>
                    <a:p>
                      <a:pPr marL="234950" indent="-123825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Follow Up Letters Processing</a:t>
                      </a:r>
                    </a:p>
                    <a:p>
                      <a:pPr marL="234950" indent="-123825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Internal team huddle</a:t>
                      </a:r>
                    </a:p>
                    <a:p>
                      <a:pPr marL="234950" indent="-123825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Debrief / Refresher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234950" indent="-123825" algn="l" defTabSz="914400" rtl="0" eaLnBrk="1" fontAlgn="ctr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LifeCad</a:t>
                      </a:r>
                      <a:r>
                        <a:rPr lang="en-US" sz="12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APO Processing (Solo)</a:t>
                      </a:r>
                    </a:p>
                    <a:p>
                      <a:pPr marL="234950" indent="-123825" algn="l" defTabSz="914400" rtl="0" eaLnBrk="1" fontAlgn="ctr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AOS APO Processing (Shadowing)</a:t>
                      </a:r>
                    </a:p>
                    <a:p>
                      <a:pPr marL="234950" indent="-123825" algn="l" defTabSz="914400" rtl="0" eaLnBrk="1" fontAlgn="ctr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Follow Up Letters Processing</a:t>
                      </a:r>
                    </a:p>
                    <a:p>
                      <a:pPr marL="234950" indent="-123825" algn="l" defTabSz="914400" rtl="0" eaLnBrk="1" fontAlgn="ctr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Internal team huddle</a:t>
                      </a:r>
                    </a:p>
                    <a:p>
                      <a:pPr marL="234950" indent="-123825" algn="l" defTabSz="914400" rtl="0" eaLnBrk="1" fontAlgn="ctr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Debrief / Refresher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234950" indent="-123825" algn="l" defTabSz="914400" rtl="0" eaLnBrk="1" fontAlgn="ctr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VPAS/FAST/</a:t>
                      </a:r>
                      <a:r>
                        <a:rPr lang="en-US" sz="12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LifeCad</a:t>
                      </a:r>
                      <a:r>
                        <a:rPr lang="en-US" sz="12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APO Processing (Solo)</a:t>
                      </a:r>
                    </a:p>
                    <a:p>
                      <a:pPr marL="234950" indent="-123825" algn="l" defTabSz="914400" rtl="0" eaLnBrk="1" fontAlgn="ctr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Follow Up Letters Processing</a:t>
                      </a:r>
                    </a:p>
                    <a:p>
                      <a:pPr marL="234950" indent="-123825" algn="l" defTabSz="914400" rtl="0" eaLnBrk="1" fontAlgn="ctr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Internal team huddle</a:t>
                      </a:r>
                    </a:p>
                    <a:p>
                      <a:pPr marL="234950" indent="-123825" algn="l" defTabSz="914400" rtl="0" eaLnBrk="1" fontAlgn="ctr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Debrief / Refresher</a:t>
                      </a:r>
                    </a:p>
                    <a:p>
                      <a:pPr marL="111125" indent="0" algn="l" defTabSz="914400" rtl="0" eaLnBrk="1" fontAlgn="ctr" latinLnBrk="0" hangingPunct="1">
                        <a:buFont typeface="Arial" panose="020B0604020202020204" pitchFamily="34" charset="0"/>
                        <a:buNone/>
                      </a:pPr>
                      <a:endParaRPr lang="en-US" sz="1200" b="0" i="0" u="none" strike="noStrike" kern="12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234950" indent="-123825" algn="l" defTabSz="914400" rtl="0" eaLnBrk="1" fontAlgn="ctr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VPAS/FAST/</a:t>
                      </a:r>
                      <a:r>
                        <a:rPr lang="en-US" sz="12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LifeCad</a:t>
                      </a:r>
                      <a:r>
                        <a:rPr lang="en-US" sz="12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APO Processing (Solo)</a:t>
                      </a:r>
                    </a:p>
                    <a:p>
                      <a:pPr marL="234950" indent="-123825" algn="l" defTabSz="914400" rtl="0" eaLnBrk="1" fontAlgn="ctr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Follow Up Letters Processing</a:t>
                      </a:r>
                    </a:p>
                    <a:p>
                      <a:pPr marL="234950" indent="-123825" algn="l" defTabSz="914400" rtl="0" eaLnBrk="1" fontAlgn="ctr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Internal team huddle</a:t>
                      </a:r>
                    </a:p>
                    <a:p>
                      <a:pPr marL="234950" indent="-123825" algn="l" defTabSz="914400" rtl="0" eaLnBrk="1" fontAlgn="ctr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Debrief / Refresher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5142996"/>
                  </a:ext>
                </a:extLst>
              </a:tr>
              <a:tr h="1229719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Pending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34950" indent="-123825" algn="l" defTabSz="914400" rtl="0" eaLnBrk="1" fontAlgn="ctr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None</a:t>
                      </a:r>
                      <a:endParaRPr lang="en-US" sz="1200" b="0" i="0" u="none" strike="noStrike" kern="12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34950" indent="-123825" algn="l" defTabSz="914400" rtl="0" eaLnBrk="1" fontAlgn="ctr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None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34950" marR="0" lvl="0" indent="-123825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None</a:t>
                      </a:r>
                      <a:endParaRPr kumimoji="0" lang="en-US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34950" marR="0" lvl="0" indent="-123825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None</a:t>
                      </a:r>
                      <a:endParaRPr kumimoji="0" lang="en-US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34950" marR="0" lvl="0" indent="-123825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None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203963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64297" y="6075697"/>
            <a:ext cx="861629" cy="213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On Track</a:t>
            </a:r>
          </a:p>
        </p:txBody>
      </p:sp>
      <p:sp>
        <p:nvSpPr>
          <p:cNvPr id="10" name="Rektangel 5"/>
          <p:cNvSpPr>
            <a:spLocks noChangeArrowheads="1"/>
          </p:cNvSpPr>
          <p:nvPr/>
        </p:nvSpPr>
        <p:spPr bwMode="auto">
          <a:xfrm>
            <a:off x="278955" y="6107846"/>
            <a:ext cx="197707" cy="149358"/>
          </a:xfrm>
          <a:prstGeom prst="rect">
            <a:avLst/>
          </a:prstGeom>
          <a:solidFill>
            <a:srgbClr val="92D050"/>
          </a:solidFill>
          <a:ln w="9525">
            <a:solidFill>
              <a:srgbClr val="92D050"/>
            </a:solidFill>
            <a:miter lim="800000"/>
            <a:headEnd/>
            <a:tailEnd/>
          </a:ln>
          <a:effectLst>
            <a:outerShdw blurRad="63500" dist="23000" dir="5400000" rotWithShape="0">
              <a:srgbClr val="000000">
                <a:alpha val="34998"/>
              </a:srgbClr>
            </a:outerShdw>
          </a:effectLst>
        </p:spPr>
        <p:txBody>
          <a:bodyPr anchor="ctr"/>
          <a:lstStyle/>
          <a:p>
            <a:pPr marL="0" marR="0" lvl="0" indent="-34290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alibri" charset="0"/>
              <a:buAutoNum type="arabicPeriod"/>
              <a:tabLst/>
              <a:defRPr/>
            </a:pPr>
            <a:endParaRPr kumimoji="0" lang="en-US" sz="1400" b="1" i="0" u="none" strike="noStrike" kern="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767076" y="6078839"/>
            <a:ext cx="102143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1" kern="0" dirty="0" smtClean="0">
                <a:solidFill>
                  <a:srgbClr val="000000"/>
                </a:solidFill>
              </a:rPr>
              <a:t>1 Day behind</a:t>
            </a:r>
            <a:endParaRPr kumimoji="0" lang="en-US" sz="105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4" name="Rektangel 5"/>
          <p:cNvSpPr>
            <a:spLocks noChangeArrowheads="1"/>
          </p:cNvSpPr>
          <p:nvPr/>
        </p:nvSpPr>
        <p:spPr bwMode="auto">
          <a:xfrm>
            <a:off x="1581734" y="6107846"/>
            <a:ext cx="197707" cy="149358"/>
          </a:xfrm>
          <a:prstGeom prst="rect">
            <a:avLst/>
          </a:prstGeom>
          <a:solidFill>
            <a:srgbClr val="FFC000"/>
          </a:solidFill>
          <a:ln w="9525">
            <a:solidFill>
              <a:srgbClr val="FFC000"/>
            </a:solidFill>
            <a:miter lim="800000"/>
            <a:headEnd/>
            <a:tailEnd/>
          </a:ln>
          <a:effectLst>
            <a:outerShdw blurRad="63500" dist="23000" dir="5400000" rotWithShape="0">
              <a:srgbClr val="000000">
                <a:alpha val="34998"/>
              </a:srgbClr>
            </a:outerShdw>
          </a:effectLst>
        </p:spPr>
        <p:txBody>
          <a:bodyPr anchor="ctr"/>
          <a:lstStyle/>
          <a:p>
            <a:pPr marL="0" marR="0" lvl="0" indent="-34290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alibri" charset="0"/>
              <a:buAutoNum type="arabicPeriod"/>
              <a:tabLst/>
              <a:defRPr/>
            </a:pPr>
            <a:endParaRPr kumimoji="0" lang="en-US" sz="1400" b="1" i="0" u="none" strike="noStrike" kern="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15" name="Rektangel 5"/>
          <p:cNvSpPr>
            <a:spLocks noChangeArrowheads="1"/>
          </p:cNvSpPr>
          <p:nvPr/>
        </p:nvSpPr>
        <p:spPr bwMode="auto">
          <a:xfrm>
            <a:off x="3183099" y="6107846"/>
            <a:ext cx="197707" cy="149358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>
            <a:outerShdw blurRad="63500" dist="23000" dir="5400000" rotWithShape="0">
              <a:srgbClr val="000000">
                <a:alpha val="34998"/>
              </a:srgbClr>
            </a:outerShdw>
          </a:effectLst>
        </p:spPr>
        <p:txBody>
          <a:bodyPr anchor="ctr"/>
          <a:lstStyle/>
          <a:p>
            <a:pPr marL="0" marR="0" lvl="0" indent="-34290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alibri" charset="0"/>
              <a:buAutoNum type="arabicPeriod"/>
              <a:tabLst/>
              <a:defRPr/>
            </a:pPr>
            <a:endParaRPr kumimoji="0" lang="en-US" sz="1400" b="1" i="0" u="none" strike="noStrike" kern="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368441" y="6078839"/>
            <a:ext cx="109998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1+ Day behind</a:t>
            </a:r>
            <a:endParaRPr kumimoji="0" lang="en-US" sz="105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853463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609600" y="88937"/>
            <a:ext cx="5914030" cy="58592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Process training update WK 8 – ABS 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6677891" y="138546"/>
            <a:ext cx="1440873" cy="471054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On Track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5457018"/>
              </p:ext>
            </p:extLst>
          </p:nvPr>
        </p:nvGraphicFramePr>
        <p:xfrm>
          <a:off x="230907" y="941341"/>
          <a:ext cx="11697856" cy="4980298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95566">
                  <a:extLst>
                    <a:ext uri="{9D8B030D-6E8A-4147-A177-3AD203B41FA5}">
                      <a16:colId xmlns:a16="http://schemas.microsoft.com/office/drawing/2014/main" val="2653575049"/>
                    </a:ext>
                  </a:extLst>
                </a:gridCol>
                <a:gridCol w="360218">
                  <a:extLst>
                    <a:ext uri="{9D8B030D-6E8A-4147-A177-3AD203B41FA5}">
                      <a16:colId xmlns:a16="http://schemas.microsoft.com/office/drawing/2014/main" val="2866576525"/>
                    </a:ext>
                  </a:extLst>
                </a:gridCol>
                <a:gridCol w="346364">
                  <a:extLst>
                    <a:ext uri="{9D8B030D-6E8A-4147-A177-3AD203B41FA5}">
                      <a16:colId xmlns:a16="http://schemas.microsoft.com/office/drawing/2014/main" val="771397545"/>
                    </a:ext>
                  </a:extLst>
                </a:gridCol>
                <a:gridCol w="2341418">
                  <a:extLst>
                    <a:ext uri="{9D8B030D-6E8A-4147-A177-3AD203B41FA5}">
                      <a16:colId xmlns:a16="http://schemas.microsoft.com/office/drawing/2014/main" val="3677123045"/>
                    </a:ext>
                  </a:extLst>
                </a:gridCol>
                <a:gridCol w="2299854">
                  <a:extLst>
                    <a:ext uri="{9D8B030D-6E8A-4147-A177-3AD203B41FA5}">
                      <a16:colId xmlns:a16="http://schemas.microsoft.com/office/drawing/2014/main" val="345825751"/>
                    </a:ext>
                  </a:extLst>
                </a:gridCol>
                <a:gridCol w="2161309">
                  <a:extLst>
                    <a:ext uri="{9D8B030D-6E8A-4147-A177-3AD203B41FA5}">
                      <a16:colId xmlns:a16="http://schemas.microsoft.com/office/drawing/2014/main" val="3954240308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08614182"/>
                    </a:ext>
                  </a:extLst>
                </a:gridCol>
                <a:gridCol w="1911927">
                  <a:extLst>
                    <a:ext uri="{9D8B030D-6E8A-4147-A177-3AD203B41FA5}">
                      <a16:colId xmlns:a16="http://schemas.microsoft.com/office/drawing/2014/main" val="561648417"/>
                    </a:ext>
                  </a:extLst>
                </a:gridCol>
              </a:tblGrid>
              <a:tr h="289424">
                <a:tc gridSpan="3"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+mn-lt"/>
                        </a:rPr>
                        <a:t>Status</a:t>
                      </a:r>
                      <a:endParaRPr lang="en-US" sz="12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Jul 26</a:t>
                      </a:r>
                      <a:r>
                        <a:rPr lang="en-US" sz="1200" b="1" kern="1200" baseline="300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th</a:t>
                      </a:r>
                      <a:r>
                        <a:rPr lang="en-US" sz="12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endParaRPr lang="en-US" sz="12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Jul 27</a:t>
                      </a:r>
                      <a:r>
                        <a:rPr kumimoji="0" lang="en-US" sz="1200" b="1" i="0" u="none" strike="noStrike" kern="1200" cap="none" spc="0" normalizeH="0" baseline="3000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th</a:t>
                      </a:r>
                      <a:endParaRPr kumimoji="0" 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Jul 28</a:t>
                      </a:r>
                      <a:r>
                        <a:rPr kumimoji="0" lang="en-US" sz="1200" b="1" i="0" u="none" strike="noStrike" kern="1200" cap="none" spc="0" normalizeH="0" baseline="3000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th</a:t>
                      </a:r>
                      <a:r>
                        <a:rPr kumimoji="0" 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kumimoji="0" 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Jul 29</a:t>
                      </a:r>
                      <a:r>
                        <a:rPr kumimoji="0" lang="en-US" sz="1200" b="1" i="0" u="none" strike="noStrike" kern="1200" cap="none" spc="0" normalizeH="0" baseline="3000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th</a:t>
                      </a:r>
                      <a:r>
                        <a:rPr kumimoji="0" 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kumimoji="0" 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Jul 30</a:t>
                      </a:r>
                      <a:r>
                        <a:rPr kumimoji="0" lang="en-US" sz="1200" b="1" i="0" u="none" strike="noStrike" kern="1200" cap="none" spc="0" normalizeH="0" baseline="3000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th</a:t>
                      </a:r>
                      <a:r>
                        <a:rPr kumimoji="0" 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1822132"/>
                  </a:ext>
                </a:extLst>
              </a:tr>
              <a:tr h="1469590">
                <a:tc rowSpan="3"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+mn-lt"/>
                        </a:rPr>
                        <a:t>Agenda</a:t>
                      </a:r>
                      <a:endParaRPr lang="en-US" sz="1200" dirty="0">
                        <a:latin typeface="+mn-lt"/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Planned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34950" indent="-123825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Overview of good order requirements and claims form</a:t>
                      </a:r>
                    </a:p>
                    <a:p>
                      <a:pPr marL="234950" indent="-123825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Death Certificate and beneficiary types</a:t>
                      </a:r>
                    </a:p>
                    <a:p>
                      <a:pPr marL="234950" indent="-123825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Internal team huddle</a:t>
                      </a:r>
                    </a:p>
                    <a:p>
                      <a:pPr marL="234950" indent="-123825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Debrief / Refresher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34950" indent="-123825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Claims option and claims requirements</a:t>
                      </a:r>
                    </a:p>
                    <a:p>
                      <a:pPr marL="234950" indent="-123825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BPC notes templates</a:t>
                      </a:r>
                    </a:p>
                    <a:p>
                      <a:pPr marL="234950" indent="-123825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Internal team huddle</a:t>
                      </a:r>
                    </a:p>
                    <a:p>
                      <a:pPr marL="234950" indent="-123825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Debrief / Refresher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31775" indent="-122238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Due proof review and moving </a:t>
                      </a:r>
                      <a:r>
                        <a:rPr lang="en-US" sz="12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funds</a:t>
                      </a:r>
                    </a:p>
                    <a:p>
                      <a:pPr marL="231775" indent="-122238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DCI </a:t>
                      </a:r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and </a:t>
                      </a:r>
                      <a:r>
                        <a:rPr lang="en-US" sz="12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BOT</a:t>
                      </a:r>
                    </a:p>
                    <a:p>
                      <a:pPr marL="231775" indent="-122238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Internal </a:t>
                      </a:r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team </a:t>
                      </a:r>
                      <a:r>
                        <a:rPr lang="en-US" sz="12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huddle</a:t>
                      </a:r>
                    </a:p>
                    <a:p>
                      <a:pPr marL="231775" indent="-122238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Debrief </a:t>
                      </a:r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/ Refresher</a:t>
                      </a:r>
                      <a:r>
                        <a:rPr lang="en-US" sz="1000" b="0" i="0" u="none" strike="noStrike" dirty="0">
                          <a:effectLst/>
                          <a:latin typeface="Calibri" panose="020F0502020204030204" pitchFamily="34" charset="0"/>
                        </a:rPr>
                        <a:t/>
                      </a:r>
                      <a:br>
                        <a:rPr lang="en-US" sz="1000" b="0" i="0" u="none" strike="noStrike" dirty="0">
                          <a:effectLst/>
                          <a:latin typeface="Calibri" panose="020F0502020204030204" pitchFamily="34" charset="0"/>
                        </a:rPr>
                      </a:br>
                      <a:endParaRPr lang="en-US" sz="10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31775" indent="-122238" algn="l" defTabSz="914400" rtl="0" eaLnBrk="1" fontAlgn="ctr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Outstanding checks in pride, Lump sum to receiving companies, Concierge and </a:t>
                      </a:r>
                      <a:r>
                        <a:rPr lang="en-US" sz="12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Platinum</a:t>
                      </a:r>
                    </a:p>
                    <a:p>
                      <a:pPr marL="231775" indent="-122238" algn="l" defTabSz="914400" rtl="0" eaLnBrk="1" fontAlgn="ctr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VPAS </a:t>
                      </a:r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Lump sum practice (</a:t>
                      </a:r>
                      <a:r>
                        <a:rPr lang="en-US" sz="12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Shadowing)</a:t>
                      </a:r>
                    </a:p>
                    <a:p>
                      <a:pPr marL="231775" indent="-122238" algn="l" defTabSz="914400" rtl="0" eaLnBrk="1" fontAlgn="ctr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Internal </a:t>
                      </a:r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team </a:t>
                      </a:r>
                      <a:r>
                        <a:rPr lang="en-US" sz="12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huddle</a:t>
                      </a:r>
                    </a:p>
                    <a:p>
                      <a:pPr marL="231775" indent="-122238" algn="l" defTabSz="914400" rtl="0" eaLnBrk="1" fontAlgn="ctr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Debrief </a:t>
                      </a:r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/ Refresher</a:t>
                      </a:r>
                      <a:b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</a:br>
                      <a:endParaRPr lang="en-US" sz="1200" b="0" i="0" u="none" strike="noStrike" kern="12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31775" indent="-122238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NIGO, procedures, estimation, Child Support database </a:t>
                      </a:r>
                      <a:r>
                        <a:rPr lang="en-US" sz="12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searches</a:t>
                      </a:r>
                    </a:p>
                    <a:p>
                      <a:pPr marL="231775" indent="-122238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VPAS </a:t>
                      </a:r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Lump sum practice (</a:t>
                      </a:r>
                      <a:r>
                        <a:rPr lang="en-US" sz="12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Shadowing)</a:t>
                      </a:r>
                    </a:p>
                    <a:p>
                      <a:pPr marL="231775" indent="-122238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Internal </a:t>
                      </a:r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team </a:t>
                      </a:r>
                      <a:r>
                        <a:rPr lang="en-US" sz="12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huddle</a:t>
                      </a:r>
                    </a:p>
                    <a:p>
                      <a:pPr marL="231775" indent="-122238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Debrief </a:t>
                      </a:r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/ Refresher</a:t>
                      </a:r>
                      <a:r>
                        <a:rPr lang="en-US" sz="1000" b="1" i="0" u="none" strike="noStrike" dirty="0">
                          <a:effectLst/>
                          <a:latin typeface="Calibri" panose="020F0502020204030204" pitchFamily="34" charset="0"/>
                        </a:rPr>
                        <a:t/>
                      </a:r>
                      <a:br>
                        <a:rPr lang="en-US" sz="1000" b="1" i="0" u="none" strike="noStrike" dirty="0">
                          <a:effectLst/>
                          <a:latin typeface="Calibri" panose="020F0502020204030204" pitchFamily="34" charset="0"/>
                        </a:rPr>
                      </a:br>
                      <a:endParaRPr lang="en-US" sz="1000" b="1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7045773"/>
                  </a:ext>
                </a:extLst>
              </a:tr>
              <a:tr h="180571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Actual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Completed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34950" indent="-123825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Overview of good order requirements and claims form</a:t>
                      </a:r>
                    </a:p>
                    <a:p>
                      <a:pPr marL="234950" indent="-123825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Death Certificate and beneficiary types</a:t>
                      </a:r>
                    </a:p>
                    <a:p>
                      <a:pPr marL="234950" indent="-123825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Internal team huddle</a:t>
                      </a:r>
                    </a:p>
                    <a:p>
                      <a:pPr marL="234950" indent="-123825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Debrief / Refresher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234950" indent="-123825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Claims option and claims requirements</a:t>
                      </a:r>
                    </a:p>
                    <a:p>
                      <a:pPr marL="234950" indent="-123825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BPC notes templates</a:t>
                      </a:r>
                    </a:p>
                    <a:p>
                      <a:pPr marL="234950" indent="-123825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Internal team huddle</a:t>
                      </a:r>
                    </a:p>
                    <a:p>
                      <a:pPr marL="234950" indent="-123825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Debrief / Refresher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231775" indent="-122238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Due proof review and moving </a:t>
                      </a:r>
                      <a:r>
                        <a:rPr lang="en-US" sz="12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funds</a:t>
                      </a:r>
                    </a:p>
                    <a:p>
                      <a:pPr marL="231775" indent="-122238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DCI </a:t>
                      </a:r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and </a:t>
                      </a:r>
                      <a:r>
                        <a:rPr lang="en-US" sz="12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BOT</a:t>
                      </a:r>
                    </a:p>
                    <a:p>
                      <a:pPr marL="231775" indent="-122238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Internal </a:t>
                      </a:r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team </a:t>
                      </a:r>
                      <a:r>
                        <a:rPr lang="en-US" sz="12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huddle</a:t>
                      </a:r>
                    </a:p>
                    <a:p>
                      <a:pPr marL="231775" indent="-122238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Debrief </a:t>
                      </a:r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/ Refresher</a:t>
                      </a:r>
                      <a:r>
                        <a:rPr lang="en-US" sz="1000" b="0" i="0" u="none" strike="noStrike" dirty="0">
                          <a:effectLst/>
                          <a:latin typeface="Calibri" panose="020F0502020204030204" pitchFamily="34" charset="0"/>
                        </a:rPr>
                        <a:t/>
                      </a:r>
                      <a:br>
                        <a:rPr lang="en-US" sz="1000" b="0" i="0" u="none" strike="noStrike" dirty="0">
                          <a:effectLst/>
                          <a:latin typeface="Calibri" panose="020F0502020204030204" pitchFamily="34" charset="0"/>
                        </a:rPr>
                      </a:br>
                      <a:endParaRPr lang="en-US" sz="10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231775" indent="-122238" algn="l" defTabSz="914400" rtl="0" eaLnBrk="1" fontAlgn="ctr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Outstanding checks in pride, Lump sum to receiving companies, Concierge and </a:t>
                      </a:r>
                      <a:r>
                        <a:rPr lang="en-US" sz="12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Platinum</a:t>
                      </a:r>
                    </a:p>
                    <a:p>
                      <a:pPr marL="231775" indent="-122238" algn="l" defTabSz="914400" rtl="0" eaLnBrk="1" fontAlgn="ctr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VPAS </a:t>
                      </a:r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Lump sum practice (</a:t>
                      </a:r>
                      <a:r>
                        <a:rPr lang="en-US" sz="12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Shadowing)</a:t>
                      </a:r>
                    </a:p>
                    <a:p>
                      <a:pPr marL="231775" indent="-122238" algn="l" defTabSz="914400" rtl="0" eaLnBrk="1" fontAlgn="ctr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Internal </a:t>
                      </a:r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team </a:t>
                      </a:r>
                      <a:r>
                        <a:rPr lang="en-US" sz="12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huddle</a:t>
                      </a:r>
                    </a:p>
                    <a:p>
                      <a:pPr marL="231775" indent="-122238" algn="l" defTabSz="914400" rtl="0" eaLnBrk="1" fontAlgn="ctr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Debrief </a:t>
                      </a:r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/ Refresher</a:t>
                      </a:r>
                      <a:b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</a:br>
                      <a:endParaRPr lang="en-US" sz="1200" b="0" i="0" u="none" strike="noStrike" kern="12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231775" indent="-122238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NIGO, procedures, estimation, Child Support database </a:t>
                      </a:r>
                      <a:r>
                        <a:rPr lang="en-US" sz="12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searches</a:t>
                      </a:r>
                    </a:p>
                    <a:p>
                      <a:pPr marL="231775" indent="-122238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VPAS </a:t>
                      </a:r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Lump sum practice (</a:t>
                      </a:r>
                      <a:r>
                        <a:rPr lang="en-US" sz="12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Shadowing)</a:t>
                      </a:r>
                    </a:p>
                    <a:p>
                      <a:pPr marL="231775" indent="-122238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Internal </a:t>
                      </a:r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team </a:t>
                      </a:r>
                      <a:r>
                        <a:rPr lang="en-US" sz="12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huddle</a:t>
                      </a:r>
                    </a:p>
                    <a:p>
                      <a:pPr marL="231775" indent="-122238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Debrief </a:t>
                      </a:r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/ Refresher</a:t>
                      </a:r>
                      <a:r>
                        <a:rPr lang="en-US" sz="1000" b="1" i="0" u="none" strike="noStrike" dirty="0">
                          <a:effectLst/>
                          <a:latin typeface="Calibri" panose="020F0502020204030204" pitchFamily="34" charset="0"/>
                        </a:rPr>
                        <a:t/>
                      </a:r>
                      <a:br>
                        <a:rPr lang="en-US" sz="1000" b="1" i="0" u="none" strike="noStrike" dirty="0">
                          <a:effectLst/>
                          <a:latin typeface="Calibri" panose="020F0502020204030204" pitchFamily="34" charset="0"/>
                        </a:rPr>
                      </a:br>
                      <a:endParaRPr lang="en-US" sz="1000" b="1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5142996"/>
                  </a:ext>
                </a:extLst>
              </a:tr>
              <a:tr h="1229719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Pending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34950" indent="-123825" algn="l" defTabSz="914400" rtl="0" eaLnBrk="1" fontAlgn="ctr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None</a:t>
                      </a:r>
                      <a:endParaRPr lang="en-US" sz="1200" b="0" i="0" u="none" strike="noStrike" kern="12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34950" indent="-123825" algn="l" defTabSz="914400" rtl="0" eaLnBrk="1" fontAlgn="ctr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None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34950" marR="0" lvl="0" indent="-123825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None</a:t>
                      </a:r>
                      <a:endParaRPr kumimoji="0" lang="en-US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34950" marR="0" lvl="0" indent="-123825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None</a:t>
                      </a:r>
                      <a:endParaRPr kumimoji="0" lang="en-US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34950" marR="0" lvl="0" indent="-123825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None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203963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64297" y="6171230"/>
            <a:ext cx="861629" cy="213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On Track</a:t>
            </a:r>
          </a:p>
        </p:txBody>
      </p:sp>
      <p:sp>
        <p:nvSpPr>
          <p:cNvPr id="10" name="Rektangel 5"/>
          <p:cNvSpPr>
            <a:spLocks noChangeArrowheads="1"/>
          </p:cNvSpPr>
          <p:nvPr/>
        </p:nvSpPr>
        <p:spPr bwMode="auto">
          <a:xfrm>
            <a:off x="278955" y="6203379"/>
            <a:ext cx="197707" cy="149358"/>
          </a:xfrm>
          <a:prstGeom prst="rect">
            <a:avLst/>
          </a:prstGeom>
          <a:solidFill>
            <a:srgbClr val="92D050"/>
          </a:solidFill>
          <a:ln w="9525">
            <a:solidFill>
              <a:srgbClr val="92D050"/>
            </a:solidFill>
            <a:miter lim="800000"/>
            <a:headEnd/>
            <a:tailEnd/>
          </a:ln>
          <a:effectLst>
            <a:outerShdw blurRad="63500" dist="23000" dir="5400000" rotWithShape="0">
              <a:srgbClr val="000000">
                <a:alpha val="34998"/>
              </a:srgbClr>
            </a:outerShdw>
          </a:effectLst>
        </p:spPr>
        <p:txBody>
          <a:bodyPr anchor="ctr"/>
          <a:lstStyle/>
          <a:p>
            <a:pPr marL="0" marR="0" lvl="0" indent="-34290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alibri" charset="0"/>
              <a:buAutoNum type="arabicPeriod"/>
              <a:tabLst/>
              <a:defRPr/>
            </a:pPr>
            <a:endParaRPr kumimoji="0" lang="en-US" sz="1400" b="1" i="0" u="none" strike="noStrike" kern="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767076" y="6174372"/>
            <a:ext cx="102143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1" kern="0" dirty="0" smtClean="0">
                <a:solidFill>
                  <a:srgbClr val="000000"/>
                </a:solidFill>
              </a:rPr>
              <a:t>1 Day behind</a:t>
            </a:r>
            <a:endParaRPr kumimoji="0" lang="en-US" sz="105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4" name="Rektangel 5"/>
          <p:cNvSpPr>
            <a:spLocks noChangeArrowheads="1"/>
          </p:cNvSpPr>
          <p:nvPr/>
        </p:nvSpPr>
        <p:spPr bwMode="auto">
          <a:xfrm>
            <a:off x="1581734" y="6203379"/>
            <a:ext cx="197707" cy="149358"/>
          </a:xfrm>
          <a:prstGeom prst="rect">
            <a:avLst/>
          </a:prstGeom>
          <a:solidFill>
            <a:srgbClr val="FFC000"/>
          </a:solidFill>
          <a:ln w="9525">
            <a:solidFill>
              <a:srgbClr val="FFC000"/>
            </a:solidFill>
            <a:miter lim="800000"/>
            <a:headEnd/>
            <a:tailEnd/>
          </a:ln>
          <a:effectLst>
            <a:outerShdw blurRad="63500" dist="23000" dir="5400000" rotWithShape="0">
              <a:srgbClr val="000000">
                <a:alpha val="34998"/>
              </a:srgbClr>
            </a:outerShdw>
          </a:effectLst>
        </p:spPr>
        <p:txBody>
          <a:bodyPr anchor="ctr"/>
          <a:lstStyle/>
          <a:p>
            <a:pPr marL="0" marR="0" lvl="0" indent="-34290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alibri" charset="0"/>
              <a:buAutoNum type="arabicPeriod"/>
              <a:tabLst/>
              <a:defRPr/>
            </a:pPr>
            <a:endParaRPr kumimoji="0" lang="en-US" sz="1400" b="1" i="0" u="none" strike="noStrike" kern="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15" name="Rektangel 5"/>
          <p:cNvSpPr>
            <a:spLocks noChangeArrowheads="1"/>
          </p:cNvSpPr>
          <p:nvPr/>
        </p:nvSpPr>
        <p:spPr bwMode="auto">
          <a:xfrm>
            <a:off x="3183099" y="6203379"/>
            <a:ext cx="197707" cy="149358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>
            <a:outerShdw blurRad="63500" dist="23000" dir="5400000" rotWithShape="0">
              <a:srgbClr val="000000">
                <a:alpha val="34998"/>
              </a:srgbClr>
            </a:outerShdw>
          </a:effectLst>
        </p:spPr>
        <p:txBody>
          <a:bodyPr anchor="ctr"/>
          <a:lstStyle/>
          <a:p>
            <a:pPr marL="0" marR="0" lvl="0" indent="-34290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alibri" charset="0"/>
              <a:buAutoNum type="arabicPeriod"/>
              <a:tabLst/>
              <a:defRPr/>
            </a:pPr>
            <a:endParaRPr kumimoji="0" lang="en-US" sz="1400" b="1" i="0" u="none" strike="noStrike" kern="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368441" y="6174372"/>
            <a:ext cx="109998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1+ Day behind</a:t>
            </a:r>
            <a:endParaRPr kumimoji="0" lang="en-US" sz="105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767019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609600" y="88937"/>
            <a:ext cx="5914030" cy="58592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Process training update WK 9 – ABS 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6677891" y="138546"/>
            <a:ext cx="1440873" cy="471054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On Track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0446365"/>
              </p:ext>
            </p:extLst>
          </p:nvPr>
        </p:nvGraphicFramePr>
        <p:xfrm>
          <a:off x="230907" y="941341"/>
          <a:ext cx="11697856" cy="4794443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95566">
                  <a:extLst>
                    <a:ext uri="{9D8B030D-6E8A-4147-A177-3AD203B41FA5}">
                      <a16:colId xmlns:a16="http://schemas.microsoft.com/office/drawing/2014/main" val="2653575049"/>
                    </a:ext>
                  </a:extLst>
                </a:gridCol>
                <a:gridCol w="360218">
                  <a:extLst>
                    <a:ext uri="{9D8B030D-6E8A-4147-A177-3AD203B41FA5}">
                      <a16:colId xmlns:a16="http://schemas.microsoft.com/office/drawing/2014/main" val="2866576525"/>
                    </a:ext>
                  </a:extLst>
                </a:gridCol>
                <a:gridCol w="346364">
                  <a:extLst>
                    <a:ext uri="{9D8B030D-6E8A-4147-A177-3AD203B41FA5}">
                      <a16:colId xmlns:a16="http://schemas.microsoft.com/office/drawing/2014/main" val="771397545"/>
                    </a:ext>
                  </a:extLst>
                </a:gridCol>
                <a:gridCol w="2341418">
                  <a:extLst>
                    <a:ext uri="{9D8B030D-6E8A-4147-A177-3AD203B41FA5}">
                      <a16:colId xmlns:a16="http://schemas.microsoft.com/office/drawing/2014/main" val="3677123045"/>
                    </a:ext>
                  </a:extLst>
                </a:gridCol>
                <a:gridCol w="2299854">
                  <a:extLst>
                    <a:ext uri="{9D8B030D-6E8A-4147-A177-3AD203B41FA5}">
                      <a16:colId xmlns:a16="http://schemas.microsoft.com/office/drawing/2014/main" val="345825751"/>
                    </a:ext>
                  </a:extLst>
                </a:gridCol>
                <a:gridCol w="2161309">
                  <a:extLst>
                    <a:ext uri="{9D8B030D-6E8A-4147-A177-3AD203B41FA5}">
                      <a16:colId xmlns:a16="http://schemas.microsoft.com/office/drawing/2014/main" val="3954240308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08614182"/>
                    </a:ext>
                  </a:extLst>
                </a:gridCol>
                <a:gridCol w="1911927">
                  <a:extLst>
                    <a:ext uri="{9D8B030D-6E8A-4147-A177-3AD203B41FA5}">
                      <a16:colId xmlns:a16="http://schemas.microsoft.com/office/drawing/2014/main" val="561648417"/>
                    </a:ext>
                  </a:extLst>
                </a:gridCol>
              </a:tblGrid>
              <a:tr h="289424">
                <a:tc gridSpan="3"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+mn-lt"/>
                        </a:rPr>
                        <a:t>Status</a:t>
                      </a:r>
                      <a:endParaRPr lang="en-US" sz="12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Aug</a:t>
                      </a:r>
                      <a:r>
                        <a:rPr lang="en-US" sz="12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2</a:t>
                      </a:r>
                      <a:r>
                        <a:rPr lang="en-US" sz="1200" b="1" kern="1200" baseline="300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nd</a:t>
                      </a:r>
                      <a:endParaRPr lang="en-US" sz="12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Aug 3</a:t>
                      </a:r>
                      <a:r>
                        <a:rPr kumimoji="0" lang="en-US" sz="1200" b="1" i="0" u="none" strike="noStrike" kern="1200" cap="none" spc="0" normalizeH="0" baseline="3000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rd</a:t>
                      </a:r>
                      <a:r>
                        <a:rPr kumimoji="0" 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kumimoji="0" 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Aug 4</a:t>
                      </a:r>
                      <a:r>
                        <a:rPr kumimoji="0" lang="en-US" sz="1200" b="1" i="0" u="none" strike="noStrike" kern="1200" cap="none" spc="0" normalizeH="0" baseline="3000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th</a:t>
                      </a:r>
                      <a:endParaRPr kumimoji="0" 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Aug 5</a:t>
                      </a:r>
                      <a:r>
                        <a:rPr kumimoji="0" lang="en-US" sz="1200" b="1" i="0" u="none" strike="noStrike" kern="1200" cap="none" spc="0" normalizeH="0" baseline="3000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th</a:t>
                      </a:r>
                      <a:endParaRPr kumimoji="0" 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Aug 6</a:t>
                      </a:r>
                      <a:r>
                        <a:rPr kumimoji="0" lang="en-US" sz="1200" b="1" i="0" u="none" strike="noStrike" kern="1200" cap="none" spc="0" normalizeH="0" baseline="3000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th</a:t>
                      </a:r>
                      <a:endParaRPr kumimoji="0" lang="en-US" sz="12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1822132"/>
                  </a:ext>
                </a:extLst>
              </a:tr>
              <a:tr h="1469590">
                <a:tc rowSpan="3"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+mn-lt"/>
                        </a:rPr>
                        <a:t>Agenda</a:t>
                      </a:r>
                      <a:endParaRPr lang="en-US" sz="1200" dirty="0">
                        <a:latin typeface="+mn-lt"/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Planned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34950" indent="-123825" algn="l" defTabSz="914400" rtl="0" eaLnBrk="1" fontAlgn="ctr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Custodian, Lump sum on BCO</a:t>
                      </a:r>
                      <a:b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</a:br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TDA, Roth, IRA, minor beneficiaries  </a:t>
                      </a:r>
                      <a:endParaRPr lang="en-US" sz="1200" b="0" i="0" u="none" strike="noStrike" kern="1200" dirty="0" smtClean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234950" indent="-123825" algn="l" defTabSz="914400" rtl="0" eaLnBrk="1" fontAlgn="ctr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Internal </a:t>
                      </a:r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team </a:t>
                      </a:r>
                      <a:r>
                        <a:rPr lang="en-US" sz="12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huddle</a:t>
                      </a:r>
                    </a:p>
                    <a:p>
                      <a:pPr marL="234950" indent="-123825" algn="l" defTabSz="914400" rtl="0" eaLnBrk="1" fontAlgn="ctr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Debrief </a:t>
                      </a:r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/ Refresher</a:t>
                      </a:r>
                      <a:b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</a:br>
                      <a:endParaRPr lang="en-US" sz="1200" b="0" i="0" u="none" strike="noStrike" kern="12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34950" indent="-123825" algn="l" defTabSz="914400" rtl="0" eaLnBrk="1" fontAlgn="ctr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Manual Checks, Reversals, AIT </a:t>
                      </a:r>
                      <a:r>
                        <a:rPr lang="en-US" sz="12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fixes</a:t>
                      </a:r>
                    </a:p>
                    <a:p>
                      <a:pPr marL="234950" indent="-123825" algn="l" defTabSz="914400" rtl="0" eaLnBrk="1" fontAlgn="ctr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VPAS </a:t>
                      </a:r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Lump sum practice (</a:t>
                      </a:r>
                      <a:r>
                        <a:rPr lang="en-US" sz="12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Shadowing)</a:t>
                      </a:r>
                    </a:p>
                    <a:p>
                      <a:pPr marL="234950" indent="-123825" algn="l" defTabSz="914400" rtl="0" eaLnBrk="1" fontAlgn="ctr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Internal </a:t>
                      </a:r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team </a:t>
                      </a:r>
                      <a:r>
                        <a:rPr lang="en-US" sz="12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huddle</a:t>
                      </a:r>
                    </a:p>
                    <a:p>
                      <a:pPr marL="234950" indent="-123825" algn="l" defTabSz="914400" rtl="0" eaLnBrk="1" fontAlgn="ctr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Debrief </a:t>
                      </a:r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/ Refresher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34950" indent="-123825" algn="l" defTabSz="914400" rtl="0" eaLnBrk="1" fontAlgn="ctr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Introduction of </a:t>
                      </a:r>
                      <a:r>
                        <a:rPr lang="en-US" sz="12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Lifecad</a:t>
                      </a:r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Lump </a:t>
                      </a:r>
                      <a:r>
                        <a:rPr lang="en-US" sz="12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sum</a:t>
                      </a:r>
                    </a:p>
                    <a:p>
                      <a:pPr marL="234950" indent="-123825" algn="l" defTabSz="914400" rtl="0" eaLnBrk="1" fontAlgn="ctr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Lifecad</a:t>
                      </a:r>
                      <a:r>
                        <a:rPr lang="en-US" sz="12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Lump sum practice (</a:t>
                      </a:r>
                      <a:r>
                        <a:rPr lang="en-US" sz="12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Shadowing)</a:t>
                      </a:r>
                    </a:p>
                    <a:p>
                      <a:pPr marL="234950" indent="-123825" algn="l" defTabSz="914400" rtl="0" eaLnBrk="1" fontAlgn="ctr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Internal </a:t>
                      </a:r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team </a:t>
                      </a:r>
                      <a:r>
                        <a:rPr lang="en-US" sz="12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huddle</a:t>
                      </a:r>
                    </a:p>
                    <a:p>
                      <a:pPr marL="234950" indent="-123825" algn="l" defTabSz="914400" rtl="0" eaLnBrk="1" fontAlgn="ctr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Debrief </a:t>
                      </a:r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/ </a:t>
                      </a:r>
                      <a:r>
                        <a:rPr lang="en-US" sz="12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Refresher</a:t>
                      </a:r>
                      <a:endParaRPr lang="en-US" sz="1200" b="0" i="0" u="none" strike="noStrike" kern="12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34950" indent="-123825" algn="l" defTabSz="914400" rtl="0" eaLnBrk="1" fontAlgn="ctr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Lifecad</a:t>
                      </a:r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Lump sum practice (</a:t>
                      </a:r>
                      <a:r>
                        <a:rPr lang="en-US" sz="12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Shadowing)</a:t>
                      </a:r>
                    </a:p>
                    <a:p>
                      <a:pPr marL="234950" indent="-123825" algn="l" defTabSz="914400" rtl="0" eaLnBrk="1" fontAlgn="ctr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Internal </a:t>
                      </a:r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team </a:t>
                      </a:r>
                      <a:r>
                        <a:rPr lang="en-US" sz="12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huddle</a:t>
                      </a:r>
                    </a:p>
                    <a:p>
                      <a:pPr marL="234950" indent="-123825" algn="l" defTabSz="914400" rtl="0" eaLnBrk="1" fontAlgn="ctr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Debrief </a:t>
                      </a:r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/ </a:t>
                      </a:r>
                      <a:r>
                        <a:rPr lang="en-US" sz="12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Refresher</a:t>
                      </a:r>
                      <a:endParaRPr lang="en-US" sz="1200" b="0" i="0" u="none" strike="noStrike" kern="12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34950" indent="-123825" algn="l" defTabSz="914400" rtl="0" eaLnBrk="1" fontAlgn="ctr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PIP </a:t>
                      </a:r>
                      <a:r>
                        <a:rPr lang="en-US" sz="12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Contracts</a:t>
                      </a:r>
                    </a:p>
                    <a:p>
                      <a:pPr marL="234950" indent="-123825" algn="l" defTabSz="914400" rtl="0" eaLnBrk="1" fontAlgn="ctr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Lifecad</a:t>
                      </a:r>
                      <a:r>
                        <a:rPr lang="en-US" sz="12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Lump sum </a:t>
                      </a:r>
                      <a:r>
                        <a:rPr lang="en-US" sz="12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practice </a:t>
                      </a:r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</a:t>
                      </a:r>
                      <a:r>
                        <a:rPr lang="en-US" sz="12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Shadowing)</a:t>
                      </a:r>
                    </a:p>
                    <a:p>
                      <a:pPr marL="234950" indent="-123825" algn="l" defTabSz="914400" rtl="0" eaLnBrk="1" fontAlgn="ctr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Internal </a:t>
                      </a:r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team </a:t>
                      </a:r>
                      <a:r>
                        <a:rPr lang="en-US" sz="12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huddle</a:t>
                      </a:r>
                    </a:p>
                    <a:p>
                      <a:pPr marL="234950" indent="-123825" algn="l" defTabSz="914400" rtl="0" eaLnBrk="1" fontAlgn="ctr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Debrief </a:t>
                      </a:r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/ </a:t>
                      </a:r>
                      <a:r>
                        <a:rPr lang="en-US" sz="12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Refresher</a:t>
                      </a:r>
                      <a:endParaRPr lang="en-US" sz="1200" b="0" i="0" u="none" strike="noStrike" kern="12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7045773"/>
                  </a:ext>
                </a:extLst>
              </a:tr>
              <a:tr h="180571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Actual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Completed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34950" indent="-123825" algn="l" defTabSz="914400" rtl="0" eaLnBrk="1" fontAlgn="ctr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Custodian, Lump sum on BCO</a:t>
                      </a:r>
                      <a:b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</a:br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TDA, Roth, IRA, minor beneficiaries  </a:t>
                      </a:r>
                      <a:endParaRPr lang="en-US" sz="1200" b="0" i="0" u="none" strike="noStrike" kern="1200" dirty="0" smtClean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234950" indent="-123825" algn="l" defTabSz="914400" rtl="0" eaLnBrk="1" fontAlgn="ctr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Internal </a:t>
                      </a:r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team </a:t>
                      </a:r>
                      <a:r>
                        <a:rPr lang="en-US" sz="12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huddle</a:t>
                      </a:r>
                    </a:p>
                    <a:p>
                      <a:pPr marL="234950" indent="-123825" algn="l" defTabSz="914400" rtl="0" eaLnBrk="1" fontAlgn="ctr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Debrief </a:t>
                      </a:r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/ Refresher</a:t>
                      </a:r>
                      <a:b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</a:br>
                      <a:endParaRPr lang="en-US" sz="1200" b="0" i="0" u="none" strike="noStrike" kern="12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234950" indent="-123825" algn="l" defTabSz="914400" rtl="0" eaLnBrk="1" fontAlgn="ctr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Manual Checks, Reversals, AIT </a:t>
                      </a:r>
                      <a:r>
                        <a:rPr lang="en-US" sz="12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fixes</a:t>
                      </a:r>
                    </a:p>
                    <a:p>
                      <a:pPr marL="234950" indent="-123825" algn="l" defTabSz="914400" rtl="0" eaLnBrk="1" fontAlgn="ctr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VPAS </a:t>
                      </a:r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Lump sum practice (</a:t>
                      </a:r>
                      <a:r>
                        <a:rPr lang="en-US" sz="12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Shadowing)</a:t>
                      </a:r>
                    </a:p>
                    <a:p>
                      <a:pPr marL="234950" indent="-123825" algn="l" defTabSz="914400" rtl="0" eaLnBrk="1" fontAlgn="ctr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Internal </a:t>
                      </a:r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team </a:t>
                      </a:r>
                      <a:r>
                        <a:rPr lang="en-US" sz="12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huddle</a:t>
                      </a:r>
                    </a:p>
                    <a:p>
                      <a:pPr marL="234950" indent="-123825" algn="l" defTabSz="914400" rtl="0" eaLnBrk="1" fontAlgn="ctr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Debrief </a:t>
                      </a:r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/ Refresher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234950" indent="-123825" algn="l" defTabSz="914400" rtl="0" eaLnBrk="1" fontAlgn="ctr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Introduction of </a:t>
                      </a:r>
                      <a:r>
                        <a:rPr lang="en-US" sz="12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Lifecad</a:t>
                      </a:r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Lump </a:t>
                      </a:r>
                      <a:r>
                        <a:rPr lang="en-US" sz="12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sum</a:t>
                      </a:r>
                    </a:p>
                    <a:p>
                      <a:pPr marL="234950" indent="-123825" algn="l" defTabSz="914400" rtl="0" eaLnBrk="1" fontAlgn="ctr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Lifecad</a:t>
                      </a:r>
                      <a:r>
                        <a:rPr lang="en-US" sz="12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Lump sum practice (</a:t>
                      </a:r>
                      <a:r>
                        <a:rPr lang="en-US" sz="12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Shadowing)</a:t>
                      </a:r>
                    </a:p>
                    <a:p>
                      <a:pPr marL="234950" indent="-123825" algn="l" defTabSz="914400" rtl="0" eaLnBrk="1" fontAlgn="ctr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Internal </a:t>
                      </a:r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team </a:t>
                      </a:r>
                      <a:r>
                        <a:rPr lang="en-US" sz="12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huddle</a:t>
                      </a:r>
                    </a:p>
                    <a:p>
                      <a:pPr marL="234950" indent="-123825" algn="l" defTabSz="914400" rtl="0" eaLnBrk="1" fontAlgn="ctr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Debrief </a:t>
                      </a:r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/ </a:t>
                      </a:r>
                      <a:r>
                        <a:rPr lang="en-US" sz="12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Refresher</a:t>
                      </a:r>
                      <a:endParaRPr lang="en-US" sz="1200" b="0" i="0" u="none" strike="noStrike" kern="12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234950" indent="-123825" algn="l" defTabSz="914400" rtl="0" eaLnBrk="1" fontAlgn="ctr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Lifecad</a:t>
                      </a:r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Lump sum practice (</a:t>
                      </a:r>
                      <a:r>
                        <a:rPr lang="en-US" sz="12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Shadowing)</a:t>
                      </a:r>
                    </a:p>
                    <a:p>
                      <a:pPr marL="234950" indent="-123825" algn="l" defTabSz="914400" rtl="0" eaLnBrk="1" fontAlgn="ctr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Internal </a:t>
                      </a:r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team </a:t>
                      </a:r>
                      <a:r>
                        <a:rPr lang="en-US" sz="12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huddle</a:t>
                      </a:r>
                    </a:p>
                    <a:p>
                      <a:pPr marL="234950" indent="-123825" algn="l" defTabSz="914400" rtl="0" eaLnBrk="1" fontAlgn="ctr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Debrief </a:t>
                      </a:r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/ </a:t>
                      </a:r>
                      <a:r>
                        <a:rPr lang="en-US" sz="12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Refresher</a:t>
                      </a:r>
                      <a:endParaRPr lang="en-US" sz="1200" b="0" i="0" u="none" strike="noStrike" kern="12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234950" indent="-123825" algn="l" defTabSz="914400" rtl="0" eaLnBrk="1" fontAlgn="ctr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PIP </a:t>
                      </a:r>
                      <a:r>
                        <a:rPr lang="en-US" sz="12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Contracts</a:t>
                      </a:r>
                    </a:p>
                    <a:p>
                      <a:pPr marL="234950" indent="-123825" algn="l" defTabSz="914400" rtl="0" eaLnBrk="1" fontAlgn="ctr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Lifecad</a:t>
                      </a:r>
                      <a:r>
                        <a:rPr lang="en-US" sz="12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Lump sum </a:t>
                      </a:r>
                      <a:r>
                        <a:rPr lang="en-US" sz="12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practice </a:t>
                      </a:r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</a:t>
                      </a:r>
                      <a:r>
                        <a:rPr lang="en-US" sz="12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Shadowing)</a:t>
                      </a:r>
                    </a:p>
                    <a:p>
                      <a:pPr marL="234950" indent="-123825" algn="l" defTabSz="914400" rtl="0" eaLnBrk="1" fontAlgn="ctr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Internal </a:t>
                      </a:r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team </a:t>
                      </a:r>
                      <a:r>
                        <a:rPr lang="en-US" sz="12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huddle</a:t>
                      </a:r>
                    </a:p>
                    <a:p>
                      <a:pPr marL="234950" indent="-123825" algn="l" defTabSz="914400" rtl="0" eaLnBrk="1" fontAlgn="ctr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Debrief </a:t>
                      </a:r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/ </a:t>
                      </a:r>
                      <a:r>
                        <a:rPr lang="en-US" sz="12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Refresher</a:t>
                      </a:r>
                      <a:endParaRPr lang="en-US" sz="1200" b="0" i="0" u="none" strike="noStrike" kern="12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5142996"/>
                  </a:ext>
                </a:extLst>
              </a:tr>
              <a:tr h="1229719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Pending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34950" indent="-123825" algn="l" defTabSz="914400" rtl="0" eaLnBrk="1" fontAlgn="ctr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None</a:t>
                      </a:r>
                      <a:endParaRPr lang="en-US" sz="1200" b="0" i="0" u="none" strike="noStrike" kern="12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34950" indent="-123825" algn="l" defTabSz="914400" rtl="0" eaLnBrk="1" fontAlgn="ctr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None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34950" marR="0" lvl="0" indent="-123825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None</a:t>
                      </a:r>
                      <a:endParaRPr kumimoji="0" lang="en-US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34950" marR="0" lvl="0" indent="-123825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None</a:t>
                      </a:r>
                      <a:endParaRPr kumimoji="0" lang="en-US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34950" marR="0" lvl="0" indent="-123825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None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203963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64297" y="5884625"/>
            <a:ext cx="861629" cy="213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On Track</a:t>
            </a:r>
          </a:p>
        </p:txBody>
      </p:sp>
      <p:sp>
        <p:nvSpPr>
          <p:cNvPr id="10" name="Rektangel 5"/>
          <p:cNvSpPr>
            <a:spLocks noChangeArrowheads="1"/>
          </p:cNvSpPr>
          <p:nvPr/>
        </p:nvSpPr>
        <p:spPr bwMode="auto">
          <a:xfrm>
            <a:off x="278955" y="5916774"/>
            <a:ext cx="197707" cy="149358"/>
          </a:xfrm>
          <a:prstGeom prst="rect">
            <a:avLst/>
          </a:prstGeom>
          <a:solidFill>
            <a:srgbClr val="92D050"/>
          </a:solidFill>
          <a:ln w="9525">
            <a:solidFill>
              <a:srgbClr val="92D050"/>
            </a:solidFill>
            <a:miter lim="800000"/>
            <a:headEnd/>
            <a:tailEnd/>
          </a:ln>
          <a:effectLst>
            <a:outerShdw blurRad="63500" dist="23000" dir="5400000" rotWithShape="0">
              <a:srgbClr val="000000">
                <a:alpha val="34998"/>
              </a:srgbClr>
            </a:outerShdw>
          </a:effectLst>
        </p:spPr>
        <p:txBody>
          <a:bodyPr anchor="ctr"/>
          <a:lstStyle/>
          <a:p>
            <a:pPr marL="0" marR="0" lvl="0" indent="-34290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alibri" charset="0"/>
              <a:buAutoNum type="arabicPeriod"/>
              <a:tabLst/>
              <a:defRPr/>
            </a:pPr>
            <a:endParaRPr kumimoji="0" lang="en-US" sz="1400" b="1" i="0" u="none" strike="noStrike" kern="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767076" y="5887767"/>
            <a:ext cx="102143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1" kern="0" dirty="0" smtClean="0">
                <a:solidFill>
                  <a:srgbClr val="000000"/>
                </a:solidFill>
              </a:rPr>
              <a:t>1 Day behind</a:t>
            </a:r>
            <a:endParaRPr kumimoji="0" lang="en-US" sz="105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4" name="Rektangel 5"/>
          <p:cNvSpPr>
            <a:spLocks noChangeArrowheads="1"/>
          </p:cNvSpPr>
          <p:nvPr/>
        </p:nvSpPr>
        <p:spPr bwMode="auto">
          <a:xfrm>
            <a:off x="1581734" y="5916774"/>
            <a:ext cx="197707" cy="149358"/>
          </a:xfrm>
          <a:prstGeom prst="rect">
            <a:avLst/>
          </a:prstGeom>
          <a:solidFill>
            <a:srgbClr val="FFC000"/>
          </a:solidFill>
          <a:ln w="9525">
            <a:solidFill>
              <a:srgbClr val="FFC000"/>
            </a:solidFill>
            <a:miter lim="800000"/>
            <a:headEnd/>
            <a:tailEnd/>
          </a:ln>
          <a:effectLst>
            <a:outerShdw blurRad="63500" dist="23000" dir="5400000" rotWithShape="0">
              <a:srgbClr val="000000">
                <a:alpha val="34998"/>
              </a:srgbClr>
            </a:outerShdw>
          </a:effectLst>
        </p:spPr>
        <p:txBody>
          <a:bodyPr anchor="ctr"/>
          <a:lstStyle/>
          <a:p>
            <a:pPr marL="0" marR="0" lvl="0" indent="-34290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alibri" charset="0"/>
              <a:buAutoNum type="arabicPeriod"/>
              <a:tabLst/>
              <a:defRPr/>
            </a:pPr>
            <a:endParaRPr kumimoji="0" lang="en-US" sz="1400" b="1" i="0" u="none" strike="noStrike" kern="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15" name="Rektangel 5"/>
          <p:cNvSpPr>
            <a:spLocks noChangeArrowheads="1"/>
          </p:cNvSpPr>
          <p:nvPr/>
        </p:nvSpPr>
        <p:spPr bwMode="auto">
          <a:xfrm>
            <a:off x="3183099" y="5916774"/>
            <a:ext cx="197707" cy="149358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>
            <a:outerShdw blurRad="63500" dist="23000" dir="5400000" rotWithShape="0">
              <a:srgbClr val="000000">
                <a:alpha val="34998"/>
              </a:srgbClr>
            </a:outerShdw>
          </a:effectLst>
        </p:spPr>
        <p:txBody>
          <a:bodyPr anchor="ctr"/>
          <a:lstStyle/>
          <a:p>
            <a:pPr marL="0" marR="0" lvl="0" indent="-34290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alibri" charset="0"/>
              <a:buAutoNum type="arabicPeriod"/>
              <a:tabLst/>
              <a:defRPr/>
            </a:pPr>
            <a:endParaRPr kumimoji="0" lang="en-US" sz="1400" b="1" i="0" u="none" strike="noStrike" kern="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368441" y="5887767"/>
            <a:ext cx="109998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1+ Day behind</a:t>
            </a:r>
            <a:endParaRPr kumimoji="0" lang="en-US" sz="105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794697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609600" y="88937"/>
            <a:ext cx="5914030" cy="58592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Process training update </a:t>
            </a:r>
            <a:r>
              <a:rPr lang="en-US" smtClean="0"/>
              <a:t>WK 10 </a:t>
            </a:r>
            <a:r>
              <a:rPr lang="en-US" dirty="0" smtClean="0"/>
              <a:t>– ABS 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6677891" y="138546"/>
            <a:ext cx="1440873" cy="471054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On Track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1651244"/>
              </p:ext>
            </p:extLst>
          </p:nvPr>
        </p:nvGraphicFramePr>
        <p:xfrm>
          <a:off x="230907" y="941341"/>
          <a:ext cx="11697856" cy="4794443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95566">
                  <a:extLst>
                    <a:ext uri="{9D8B030D-6E8A-4147-A177-3AD203B41FA5}">
                      <a16:colId xmlns:a16="http://schemas.microsoft.com/office/drawing/2014/main" val="2653575049"/>
                    </a:ext>
                  </a:extLst>
                </a:gridCol>
                <a:gridCol w="360218">
                  <a:extLst>
                    <a:ext uri="{9D8B030D-6E8A-4147-A177-3AD203B41FA5}">
                      <a16:colId xmlns:a16="http://schemas.microsoft.com/office/drawing/2014/main" val="2866576525"/>
                    </a:ext>
                  </a:extLst>
                </a:gridCol>
                <a:gridCol w="346364">
                  <a:extLst>
                    <a:ext uri="{9D8B030D-6E8A-4147-A177-3AD203B41FA5}">
                      <a16:colId xmlns:a16="http://schemas.microsoft.com/office/drawing/2014/main" val="771397545"/>
                    </a:ext>
                  </a:extLst>
                </a:gridCol>
                <a:gridCol w="2342658">
                  <a:extLst>
                    <a:ext uri="{9D8B030D-6E8A-4147-A177-3AD203B41FA5}">
                      <a16:colId xmlns:a16="http://schemas.microsoft.com/office/drawing/2014/main" val="3677123045"/>
                    </a:ext>
                  </a:extLst>
                </a:gridCol>
                <a:gridCol w="2298614">
                  <a:extLst>
                    <a:ext uri="{9D8B030D-6E8A-4147-A177-3AD203B41FA5}">
                      <a16:colId xmlns:a16="http://schemas.microsoft.com/office/drawing/2014/main" val="345825751"/>
                    </a:ext>
                  </a:extLst>
                </a:gridCol>
                <a:gridCol w="2161309">
                  <a:extLst>
                    <a:ext uri="{9D8B030D-6E8A-4147-A177-3AD203B41FA5}">
                      <a16:colId xmlns:a16="http://schemas.microsoft.com/office/drawing/2014/main" val="3954240308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08614182"/>
                    </a:ext>
                  </a:extLst>
                </a:gridCol>
                <a:gridCol w="1911927">
                  <a:extLst>
                    <a:ext uri="{9D8B030D-6E8A-4147-A177-3AD203B41FA5}">
                      <a16:colId xmlns:a16="http://schemas.microsoft.com/office/drawing/2014/main" val="561648417"/>
                    </a:ext>
                  </a:extLst>
                </a:gridCol>
              </a:tblGrid>
              <a:tr h="289424">
                <a:tc gridSpan="3"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+mn-lt"/>
                        </a:rPr>
                        <a:t>Status</a:t>
                      </a:r>
                      <a:endParaRPr lang="en-US" sz="12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Aug</a:t>
                      </a:r>
                      <a:r>
                        <a:rPr lang="en-US" sz="12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9</a:t>
                      </a:r>
                      <a:r>
                        <a:rPr lang="en-US" sz="1200" b="1" kern="1200" baseline="300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th</a:t>
                      </a:r>
                      <a:r>
                        <a:rPr lang="en-US" sz="12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2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Aug 10</a:t>
                      </a:r>
                      <a:r>
                        <a:rPr kumimoji="0" lang="en-US" sz="1200" b="1" i="0" u="none" strike="noStrike" kern="1200" cap="none" spc="0" normalizeH="0" baseline="3000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th</a:t>
                      </a:r>
                      <a:r>
                        <a:rPr kumimoji="0" 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kumimoji="0" 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Aug 11</a:t>
                      </a:r>
                      <a:r>
                        <a:rPr kumimoji="0" lang="en-US" sz="1200" b="1" i="0" u="none" strike="noStrike" kern="1200" cap="none" spc="0" normalizeH="0" baseline="3000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th</a:t>
                      </a:r>
                      <a:r>
                        <a:rPr kumimoji="0" 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kumimoji="0" 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Aug 12</a:t>
                      </a:r>
                      <a:r>
                        <a:rPr kumimoji="0" lang="en-US" sz="1200" b="1" i="0" u="none" strike="noStrike" kern="1200" cap="none" spc="0" normalizeH="0" baseline="3000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th</a:t>
                      </a:r>
                      <a:r>
                        <a:rPr kumimoji="0" 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kumimoji="0" 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Aug 13</a:t>
                      </a:r>
                      <a:r>
                        <a:rPr kumimoji="0" lang="en-US" sz="1200" b="1" i="0" u="none" strike="noStrike" kern="1200" cap="none" spc="0" normalizeH="0" baseline="3000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th</a:t>
                      </a:r>
                      <a:endParaRPr kumimoji="0" lang="en-US" sz="12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1822132"/>
                  </a:ext>
                </a:extLst>
              </a:tr>
              <a:tr h="1469590">
                <a:tc rowSpan="3"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+mn-lt"/>
                        </a:rPr>
                        <a:t>Agenda</a:t>
                      </a:r>
                      <a:endParaRPr lang="en-US" sz="1200" dirty="0">
                        <a:latin typeface="+mn-lt"/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Planned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31775" indent="-122238" algn="l" defTabSz="914400" rtl="0" eaLnBrk="1" fontAlgn="ctr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APO/Lump sum practice (Solo)</a:t>
                      </a:r>
                    </a:p>
                    <a:p>
                      <a:pPr marL="231775" indent="-122238" algn="l" defTabSz="914400" rtl="0" eaLnBrk="1" fontAlgn="ctr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Internal team huddle</a:t>
                      </a:r>
                    </a:p>
                    <a:p>
                      <a:pPr marL="231775" indent="-122238" algn="l" defTabSz="914400" rtl="0" eaLnBrk="1" fontAlgn="ctr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Debrief / Refresher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31775" indent="-122238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APO/Lump sum </a:t>
                      </a:r>
                      <a:r>
                        <a:rPr lang="en-US" sz="12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practice(Solo)</a:t>
                      </a:r>
                    </a:p>
                    <a:p>
                      <a:pPr marL="231775" indent="-122238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Internal </a:t>
                      </a:r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team </a:t>
                      </a:r>
                      <a:r>
                        <a:rPr lang="en-US" sz="12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huddle</a:t>
                      </a:r>
                    </a:p>
                    <a:p>
                      <a:pPr marL="231775" indent="-122238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Debrief </a:t>
                      </a:r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/ </a:t>
                      </a:r>
                      <a:r>
                        <a:rPr lang="en-US" sz="12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Refresher</a:t>
                      </a:r>
                      <a:endParaRPr lang="en-US" sz="10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31775" indent="-122238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APO/Lump sum </a:t>
                      </a:r>
                      <a:r>
                        <a:rPr lang="en-US" sz="12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practice(Solo)</a:t>
                      </a:r>
                    </a:p>
                    <a:p>
                      <a:pPr marL="231775" indent="-122238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Internal </a:t>
                      </a:r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team </a:t>
                      </a:r>
                      <a:r>
                        <a:rPr lang="en-US" sz="12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huddle</a:t>
                      </a:r>
                    </a:p>
                    <a:p>
                      <a:pPr marL="231775" indent="-122238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Debrief </a:t>
                      </a:r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/ </a:t>
                      </a:r>
                      <a:r>
                        <a:rPr lang="en-US" sz="12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Refresher</a:t>
                      </a:r>
                      <a:endParaRPr lang="en-US" sz="10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31775" indent="-122238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APO/Lump sum </a:t>
                      </a:r>
                      <a:r>
                        <a:rPr lang="en-US" sz="12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practice(Solo)</a:t>
                      </a:r>
                    </a:p>
                    <a:p>
                      <a:pPr marL="231775" indent="-122238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Internal </a:t>
                      </a:r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team </a:t>
                      </a:r>
                      <a:r>
                        <a:rPr lang="en-US" sz="12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huddle</a:t>
                      </a:r>
                    </a:p>
                    <a:p>
                      <a:pPr marL="231775" indent="-122238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Debrief </a:t>
                      </a:r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/ </a:t>
                      </a:r>
                      <a:r>
                        <a:rPr lang="en-US" sz="12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Refresher</a:t>
                      </a:r>
                      <a:endParaRPr lang="en-US" sz="10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31775" indent="-122238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APO/Lump sum </a:t>
                      </a:r>
                      <a:r>
                        <a:rPr lang="en-US" sz="12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practice(Solo)</a:t>
                      </a:r>
                    </a:p>
                    <a:p>
                      <a:pPr marL="231775" indent="-122238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Internal </a:t>
                      </a:r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team </a:t>
                      </a:r>
                      <a:r>
                        <a:rPr lang="en-US" sz="12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huddle</a:t>
                      </a:r>
                    </a:p>
                    <a:p>
                      <a:pPr marL="231775" indent="-122238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Debrief </a:t>
                      </a:r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/ </a:t>
                      </a:r>
                      <a:r>
                        <a:rPr lang="en-US" sz="12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Refresher</a:t>
                      </a:r>
                      <a:endParaRPr lang="en-US" sz="10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7045773"/>
                  </a:ext>
                </a:extLst>
              </a:tr>
              <a:tr h="180571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Actual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Completed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31775" indent="-122238" algn="l" defTabSz="914400" rtl="0" eaLnBrk="1" fontAlgn="ctr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APO/Lump sum practice (Solo)</a:t>
                      </a:r>
                    </a:p>
                    <a:p>
                      <a:pPr marL="231775" indent="-122238" algn="l" defTabSz="914400" rtl="0" eaLnBrk="1" fontAlgn="ctr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Internal team huddle</a:t>
                      </a:r>
                    </a:p>
                    <a:p>
                      <a:pPr marL="231775" indent="-122238" algn="l" defTabSz="914400" rtl="0" eaLnBrk="1" fontAlgn="ctr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Debrief / Refresher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231775" indent="-122238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APO/Lump sum </a:t>
                      </a:r>
                      <a:r>
                        <a:rPr lang="en-US" sz="12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practice(Solo)</a:t>
                      </a:r>
                    </a:p>
                    <a:p>
                      <a:pPr marL="231775" indent="-122238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Internal </a:t>
                      </a:r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team </a:t>
                      </a:r>
                      <a:r>
                        <a:rPr lang="en-US" sz="12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huddle</a:t>
                      </a:r>
                    </a:p>
                    <a:p>
                      <a:pPr marL="231775" indent="-122238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Debrief </a:t>
                      </a:r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/ </a:t>
                      </a:r>
                      <a:r>
                        <a:rPr lang="en-US" sz="12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Refresher</a:t>
                      </a:r>
                      <a:endParaRPr lang="en-US" sz="10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231775" indent="-122238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APO/Lump sum </a:t>
                      </a:r>
                      <a:r>
                        <a:rPr lang="en-US" sz="12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practice(Solo)</a:t>
                      </a:r>
                    </a:p>
                    <a:p>
                      <a:pPr marL="231775" indent="-122238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Internal </a:t>
                      </a:r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team </a:t>
                      </a:r>
                      <a:r>
                        <a:rPr lang="en-US" sz="12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huddle</a:t>
                      </a:r>
                    </a:p>
                    <a:p>
                      <a:pPr marL="231775" indent="-122238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Debrief </a:t>
                      </a:r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/ </a:t>
                      </a:r>
                      <a:r>
                        <a:rPr lang="en-US" sz="12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Refresher</a:t>
                      </a:r>
                      <a:endParaRPr lang="en-US" sz="10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231775" indent="-122238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APO/Lump sum </a:t>
                      </a:r>
                      <a:r>
                        <a:rPr lang="en-US" sz="12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practice(Solo)</a:t>
                      </a:r>
                    </a:p>
                    <a:p>
                      <a:pPr marL="231775" indent="-122238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Internal </a:t>
                      </a:r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team </a:t>
                      </a:r>
                      <a:r>
                        <a:rPr lang="en-US" sz="12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huddle</a:t>
                      </a:r>
                    </a:p>
                    <a:p>
                      <a:pPr marL="231775" indent="-122238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Debrief </a:t>
                      </a:r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/ </a:t>
                      </a:r>
                      <a:r>
                        <a:rPr lang="en-US" sz="12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Refresher</a:t>
                      </a:r>
                      <a:endParaRPr lang="en-US" sz="10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231775" indent="-122238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APO/Lump sum </a:t>
                      </a:r>
                      <a:r>
                        <a:rPr lang="en-US" sz="12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practice(Solo)</a:t>
                      </a:r>
                    </a:p>
                    <a:p>
                      <a:pPr marL="231775" indent="-122238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Internal </a:t>
                      </a:r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team </a:t>
                      </a:r>
                      <a:r>
                        <a:rPr lang="en-US" sz="12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huddle</a:t>
                      </a:r>
                    </a:p>
                    <a:p>
                      <a:pPr marL="231775" indent="-122238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Debrief </a:t>
                      </a:r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/ </a:t>
                      </a:r>
                      <a:r>
                        <a:rPr lang="en-US" sz="12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Refresher</a:t>
                      </a:r>
                      <a:endParaRPr lang="en-US" sz="10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5142996"/>
                  </a:ext>
                </a:extLst>
              </a:tr>
              <a:tr h="1229719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Pending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34950" indent="-123825" algn="l" defTabSz="914400" rtl="0" eaLnBrk="1" fontAlgn="ctr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None</a:t>
                      </a:r>
                      <a:endParaRPr lang="en-US" sz="1200" b="0" i="0" u="none" strike="noStrike" kern="12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34950" indent="-123825" algn="l" defTabSz="914400" rtl="0" eaLnBrk="1" fontAlgn="ctr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None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34950" marR="0" lvl="0" indent="-123825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None</a:t>
                      </a:r>
                      <a:endParaRPr kumimoji="0" lang="en-US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34950" marR="0" lvl="0" indent="-123825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None</a:t>
                      </a:r>
                      <a:endParaRPr kumimoji="0" lang="en-US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34950" marR="0" lvl="0" indent="-123825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None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203963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64297" y="5884625"/>
            <a:ext cx="861629" cy="213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On Track</a:t>
            </a:r>
          </a:p>
        </p:txBody>
      </p:sp>
      <p:sp>
        <p:nvSpPr>
          <p:cNvPr id="10" name="Rektangel 5"/>
          <p:cNvSpPr>
            <a:spLocks noChangeArrowheads="1"/>
          </p:cNvSpPr>
          <p:nvPr/>
        </p:nvSpPr>
        <p:spPr bwMode="auto">
          <a:xfrm>
            <a:off x="278955" y="5916774"/>
            <a:ext cx="197707" cy="149358"/>
          </a:xfrm>
          <a:prstGeom prst="rect">
            <a:avLst/>
          </a:prstGeom>
          <a:solidFill>
            <a:srgbClr val="92D050"/>
          </a:solidFill>
          <a:ln w="9525">
            <a:solidFill>
              <a:srgbClr val="92D050"/>
            </a:solidFill>
            <a:miter lim="800000"/>
            <a:headEnd/>
            <a:tailEnd/>
          </a:ln>
          <a:effectLst>
            <a:outerShdw blurRad="63500" dist="23000" dir="5400000" rotWithShape="0">
              <a:srgbClr val="000000">
                <a:alpha val="34998"/>
              </a:srgbClr>
            </a:outerShdw>
          </a:effectLst>
        </p:spPr>
        <p:txBody>
          <a:bodyPr anchor="ctr"/>
          <a:lstStyle/>
          <a:p>
            <a:pPr marL="0" marR="0" lvl="0" indent="-34290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alibri" charset="0"/>
              <a:buAutoNum type="arabicPeriod"/>
              <a:tabLst/>
              <a:defRPr/>
            </a:pPr>
            <a:endParaRPr kumimoji="0" lang="en-US" sz="1400" b="1" i="0" u="none" strike="noStrike" kern="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767076" y="5887767"/>
            <a:ext cx="102143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1" kern="0" dirty="0" smtClean="0">
                <a:solidFill>
                  <a:srgbClr val="000000"/>
                </a:solidFill>
              </a:rPr>
              <a:t>1 Day behind</a:t>
            </a:r>
            <a:endParaRPr kumimoji="0" lang="en-US" sz="105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4" name="Rektangel 5"/>
          <p:cNvSpPr>
            <a:spLocks noChangeArrowheads="1"/>
          </p:cNvSpPr>
          <p:nvPr/>
        </p:nvSpPr>
        <p:spPr bwMode="auto">
          <a:xfrm>
            <a:off x="1581734" y="5916774"/>
            <a:ext cx="197707" cy="149358"/>
          </a:xfrm>
          <a:prstGeom prst="rect">
            <a:avLst/>
          </a:prstGeom>
          <a:solidFill>
            <a:srgbClr val="FFC000"/>
          </a:solidFill>
          <a:ln w="9525">
            <a:solidFill>
              <a:srgbClr val="FFC000"/>
            </a:solidFill>
            <a:miter lim="800000"/>
            <a:headEnd/>
            <a:tailEnd/>
          </a:ln>
          <a:effectLst>
            <a:outerShdw blurRad="63500" dist="23000" dir="5400000" rotWithShape="0">
              <a:srgbClr val="000000">
                <a:alpha val="34998"/>
              </a:srgbClr>
            </a:outerShdw>
          </a:effectLst>
        </p:spPr>
        <p:txBody>
          <a:bodyPr anchor="ctr"/>
          <a:lstStyle/>
          <a:p>
            <a:pPr marL="0" marR="0" lvl="0" indent="-34290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alibri" charset="0"/>
              <a:buAutoNum type="arabicPeriod"/>
              <a:tabLst/>
              <a:defRPr/>
            </a:pPr>
            <a:endParaRPr kumimoji="0" lang="en-US" sz="1400" b="1" i="0" u="none" strike="noStrike" kern="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15" name="Rektangel 5"/>
          <p:cNvSpPr>
            <a:spLocks noChangeArrowheads="1"/>
          </p:cNvSpPr>
          <p:nvPr/>
        </p:nvSpPr>
        <p:spPr bwMode="auto">
          <a:xfrm>
            <a:off x="3183099" y="5916774"/>
            <a:ext cx="197707" cy="149358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>
            <a:outerShdw blurRad="63500" dist="23000" dir="5400000" rotWithShape="0">
              <a:srgbClr val="000000">
                <a:alpha val="34998"/>
              </a:srgbClr>
            </a:outerShdw>
          </a:effectLst>
        </p:spPr>
        <p:txBody>
          <a:bodyPr anchor="ctr"/>
          <a:lstStyle/>
          <a:p>
            <a:pPr marL="0" marR="0" lvl="0" indent="-34290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alibri" charset="0"/>
              <a:buAutoNum type="arabicPeriod"/>
              <a:tabLst/>
              <a:defRPr/>
            </a:pPr>
            <a:endParaRPr kumimoji="0" lang="en-US" sz="1400" b="1" i="0" u="none" strike="noStrike" kern="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368441" y="5887767"/>
            <a:ext cx="109998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1+ Day behind</a:t>
            </a:r>
            <a:endParaRPr kumimoji="0" lang="en-US" sz="105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906239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609600" y="88937"/>
            <a:ext cx="5914030" cy="58592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Process training update WK 11 – ABS 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6677891" y="138546"/>
            <a:ext cx="1440873" cy="471054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On Track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1315663"/>
              </p:ext>
            </p:extLst>
          </p:nvPr>
        </p:nvGraphicFramePr>
        <p:xfrm>
          <a:off x="230907" y="941341"/>
          <a:ext cx="11697856" cy="4794443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95566">
                  <a:extLst>
                    <a:ext uri="{9D8B030D-6E8A-4147-A177-3AD203B41FA5}">
                      <a16:colId xmlns:a16="http://schemas.microsoft.com/office/drawing/2014/main" val="2653575049"/>
                    </a:ext>
                  </a:extLst>
                </a:gridCol>
                <a:gridCol w="360218">
                  <a:extLst>
                    <a:ext uri="{9D8B030D-6E8A-4147-A177-3AD203B41FA5}">
                      <a16:colId xmlns:a16="http://schemas.microsoft.com/office/drawing/2014/main" val="2866576525"/>
                    </a:ext>
                  </a:extLst>
                </a:gridCol>
                <a:gridCol w="346364">
                  <a:extLst>
                    <a:ext uri="{9D8B030D-6E8A-4147-A177-3AD203B41FA5}">
                      <a16:colId xmlns:a16="http://schemas.microsoft.com/office/drawing/2014/main" val="771397545"/>
                    </a:ext>
                  </a:extLst>
                </a:gridCol>
                <a:gridCol w="2342658">
                  <a:extLst>
                    <a:ext uri="{9D8B030D-6E8A-4147-A177-3AD203B41FA5}">
                      <a16:colId xmlns:a16="http://schemas.microsoft.com/office/drawing/2014/main" val="3677123045"/>
                    </a:ext>
                  </a:extLst>
                </a:gridCol>
                <a:gridCol w="2298614">
                  <a:extLst>
                    <a:ext uri="{9D8B030D-6E8A-4147-A177-3AD203B41FA5}">
                      <a16:colId xmlns:a16="http://schemas.microsoft.com/office/drawing/2014/main" val="345825751"/>
                    </a:ext>
                  </a:extLst>
                </a:gridCol>
                <a:gridCol w="2161309">
                  <a:extLst>
                    <a:ext uri="{9D8B030D-6E8A-4147-A177-3AD203B41FA5}">
                      <a16:colId xmlns:a16="http://schemas.microsoft.com/office/drawing/2014/main" val="3954240308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08614182"/>
                    </a:ext>
                  </a:extLst>
                </a:gridCol>
                <a:gridCol w="1911927">
                  <a:extLst>
                    <a:ext uri="{9D8B030D-6E8A-4147-A177-3AD203B41FA5}">
                      <a16:colId xmlns:a16="http://schemas.microsoft.com/office/drawing/2014/main" val="561648417"/>
                    </a:ext>
                  </a:extLst>
                </a:gridCol>
              </a:tblGrid>
              <a:tr h="289424">
                <a:tc gridSpan="3"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+mn-lt"/>
                        </a:rPr>
                        <a:t>Status</a:t>
                      </a:r>
                      <a:endParaRPr lang="en-US" sz="12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Aug</a:t>
                      </a:r>
                      <a:r>
                        <a:rPr lang="en-US" sz="12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16</a:t>
                      </a:r>
                      <a:r>
                        <a:rPr lang="en-US" sz="1200" b="1" kern="1200" baseline="300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th</a:t>
                      </a:r>
                      <a:r>
                        <a:rPr lang="en-US" sz="12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2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Aug 17</a:t>
                      </a:r>
                      <a:r>
                        <a:rPr kumimoji="0" lang="en-US" sz="1200" b="1" i="0" u="none" strike="noStrike" kern="1200" cap="none" spc="0" normalizeH="0" baseline="3000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th</a:t>
                      </a:r>
                      <a:r>
                        <a:rPr kumimoji="0" 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kumimoji="0" 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Aug 18</a:t>
                      </a:r>
                      <a:r>
                        <a:rPr kumimoji="0" lang="en-US" sz="1200" b="1" i="0" u="none" strike="noStrike" kern="1200" cap="none" spc="0" normalizeH="0" baseline="3000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th</a:t>
                      </a:r>
                      <a:r>
                        <a:rPr kumimoji="0" 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kumimoji="0" 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Aug 19</a:t>
                      </a:r>
                      <a:r>
                        <a:rPr kumimoji="0" lang="en-US" sz="1200" b="1" i="0" u="none" strike="noStrike" kern="1200" cap="none" spc="0" normalizeH="0" baseline="3000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th</a:t>
                      </a:r>
                      <a:r>
                        <a:rPr kumimoji="0" 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kumimoji="0" 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Aug 20</a:t>
                      </a:r>
                      <a:r>
                        <a:rPr kumimoji="0" lang="en-US" sz="1200" b="1" i="0" u="none" strike="noStrike" kern="1200" cap="none" spc="0" normalizeH="0" baseline="3000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th</a:t>
                      </a:r>
                      <a:endParaRPr kumimoji="0" lang="en-US" sz="12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1822132"/>
                  </a:ext>
                </a:extLst>
              </a:tr>
              <a:tr h="1469590">
                <a:tc rowSpan="3"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+mn-lt"/>
                        </a:rPr>
                        <a:t>Agenda</a:t>
                      </a:r>
                      <a:endParaRPr lang="en-US" sz="1200" dirty="0">
                        <a:latin typeface="+mn-lt"/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Planned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31775" indent="-122238" algn="l" defTabSz="914400" rtl="0" eaLnBrk="1" fontAlgn="ctr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APO/Lump sum practice (Solo)</a:t>
                      </a:r>
                    </a:p>
                    <a:p>
                      <a:pPr marL="231775" indent="-122238" algn="l" defTabSz="914400" rtl="0" eaLnBrk="1" fontAlgn="ctr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Internal team huddle</a:t>
                      </a:r>
                    </a:p>
                    <a:p>
                      <a:pPr marL="231775" indent="-122238" algn="l" defTabSz="914400" rtl="0" eaLnBrk="1" fontAlgn="ctr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Debrief / Refresher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31775" indent="-122238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APO/Lump sum </a:t>
                      </a:r>
                      <a:r>
                        <a:rPr lang="en-US" sz="12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practice(Solo)</a:t>
                      </a:r>
                    </a:p>
                    <a:p>
                      <a:pPr marL="231775" indent="-122238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Internal </a:t>
                      </a:r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team </a:t>
                      </a:r>
                      <a:r>
                        <a:rPr lang="en-US" sz="12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huddle</a:t>
                      </a:r>
                    </a:p>
                    <a:p>
                      <a:pPr marL="231775" indent="-122238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Debrief </a:t>
                      </a:r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/ </a:t>
                      </a:r>
                      <a:r>
                        <a:rPr lang="en-US" sz="12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Refresher</a:t>
                      </a:r>
                      <a:endParaRPr lang="en-US" sz="10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31775" indent="-122238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APO/Lump sum practice(Solo)</a:t>
                      </a:r>
                    </a:p>
                    <a:p>
                      <a:pPr marL="231775" indent="-122238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Internal team huddle</a:t>
                      </a:r>
                    </a:p>
                    <a:p>
                      <a:pPr marL="231775" indent="-122238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Debrief / Refresher</a:t>
                      </a:r>
                      <a:endParaRPr lang="en-US" sz="1000" b="0" i="0" u="none" strike="noStrike" dirty="0" smtClean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31775" indent="-122238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APO/Lump sum practice(Solo)</a:t>
                      </a:r>
                    </a:p>
                    <a:p>
                      <a:pPr marL="231775" indent="-122238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Internal team huddle</a:t>
                      </a:r>
                    </a:p>
                    <a:p>
                      <a:pPr marL="231775" indent="-122238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Debrief / Refresher</a:t>
                      </a:r>
                      <a:endParaRPr lang="en-US" sz="1000" b="0" i="0" u="none" strike="noStrike" dirty="0" smtClean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31775" indent="-122238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APO/Lump sum practice(Solo)</a:t>
                      </a:r>
                    </a:p>
                    <a:p>
                      <a:pPr marL="231775" indent="-122238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Internal team huddle</a:t>
                      </a:r>
                    </a:p>
                    <a:p>
                      <a:pPr marL="231775" indent="-122238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Debrief / Refresher</a:t>
                      </a:r>
                      <a:endParaRPr lang="en-US" sz="1000" b="0" i="0" u="none" strike="noStrike" dirty="0" smtClean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7045773"/>
                  </a:ext>
                </a:extLst>
              </a:tr>
              <a:tr h="180571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Actual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Completed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31775" indent="-122238" algn="l" defTabSz="914400" rtl="0" eaLnBrk="1" fontAlgn="ctr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APO/Lump sum practice (Solo)</a:t>
                      </a:r>
                    </a:p>
                    <a:p>
                      <a:pPr marL="231775" indent="-122238" algn="l" defTabSz="914400" rtl="0" eaLnBrk="1" fontAlgn="ctr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Internal team huddle</a:t>
                      </a:r>
                    </a:p>
                    <a:p>
                      <a:pPr marL="231775" indent="-122238" algn="l" defTabSz="914400" rtl="0" eaLnBrk="1" fontAlgn="ctr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Debrief / Refresher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231775" indent="-122238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APO/Lump sum </a:t>
                      </a:r>
                      <a:r>
                        <a:rPr lang="en-US" sz="12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practice(Solo)</a:t>
                      </a:r>
                    </a:p>
                    <a:p>
                      <a:pPr marL="231775" indent="-122238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Internal </a:t>
                      </a:r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team </a:t>
                      </a:r>
                      <a:r>
                        <a:rPr lang="en-US" sz="12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huddle</a:t>
                      </a:r>
                    </a:p>
                    <a:p>
                      <a:pPr marL="231775" indent="-122238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Debrief </a:t>
                      </a:r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/ </a:t>
                      </a:r>
                      <a:r>
                        <a:rPr lang="en-US" sz="12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Refresher</a:t>
                      </a:r>
                      <a:endParaRPr lang="en-US" sz="10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231775" indent="-122238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APO/Lump sum practice(Solo)</a:t>
                      </a:r>
                    </a:p>
                    <a:p>
                      <a:pPr marL="231775" indent="-122238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Internal team huddle</a:t>
                      </a:r>
                    </a:p>
                    <a:p>
                      <a:pPr marL="231775" indent="-122238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Debrief / Refresher</a:t>
                      </a:r>
                      <a:endParaRPr lang="en-US" sz="1000" b="0" i="0" u="none" strike="noStrike" dirty="0" smtClean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231775" indent="-122238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APO/Lump sum practice(Solo)</a:t>
                      </a:r>
                    </a:p>
                    <a:p>
                      <a:pPr marL="231775" indent="-122238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Internal team huddle</a:t>
                      </a:r>
                    </a:p>
                    <a:p>
                      <a:pPr marL="231775" indent="-122238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Debrief / Refresher</a:t>
                      </a:r>
                      <a:endParaRPr lang="en-US" sz="1000" b="0" i="0" u="none" strike="noStrike" dirty="0" smtClean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231775" indent="-122238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APO/Lump sum practice(Solo)</a:t>
                      </a:r>
                    </a:p>
                    <a:p>
                      <a:pPr marL="231775" indent="-122238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Internal team huddle</a:t>
                      </a:r>
                    </a:p>
                    <a:p>
                      <a:pPr marL="231775" indent="-122238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Debrief / Refresher</a:t>
                      </a:r>
                      <a:endParaRPr lang="en-US" sz="1000" b="0" i="0" u="none" strike="noStrike" dirty="0" smtClean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5142996"/>
                  </a:ext>
                </a:extLst>
              </a:tr>
              <a:tr h="1229719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Pending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34950" indent="-123825" algn="l" defTabSz="914400" rtl="0" eaLnBrk="1" fontAlgn="ctr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None</a:t>
                      </a:r>
                      <a:endParaRPr lang="en-US" sz="1200" b="0" i="0" u="none" strike="noStrike" kern="12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34950" indent="-123825" algn="l" defTabSz="914400" rtl="0" eaLnBrk="1" fontAlgn="ctr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None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34950" marR="0" lvl="0" indent="-123825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None</a:t>
                      </a:r>
                      <a:endParaRPr kumimoji="0" lang="en-US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34950" marR="0" lvl="0" indent="-123825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None</a:t>
                      </a:r>
                      <a:endParaRPr kumimoji="0" lang="en-US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34950" marR="0" lvl="0" indent="-123825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None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203963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64297" y="5884625"/>
            <a:ext cx="861629" cy="213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On Track</a:t>
            </a:r>
          </a:p>
        </p:txBody>
      </p:sp>
      <p:sp>
        <p:nvSpPr>
          <p:cNvPr id="10" name="Rektangel 5"/>
          <p:cNvSpPr>
            <a:spLocks noChangeArrowheads="1"/>
          </p:cNvSpPr>
          <p:nvPr/>
        </p:nvSpPr>
        <p:spPr bwMode="auto">
          <a:xfrm>
            <a:off x="278955" y="5916774"/>
            <a:ext cx="197707" cy="149358"/>
          </a:xfrm>
          <a:prstGeom prst="rect">
            <a:avLst/>
          </a:prstGeom>
          <a:solidFill>
            <a:srgbClr val="92D050"/>
          </a:solidFill>
          <a:ln w="9525">
            <a:solidFill>
              <a:srgbClr val="92D050"/>
            </a:solidFill>
            <a:miter lim="800000"/>
            <a:headEnd/>
            <a:tailEnd/>
          </a:ln>
          <a:effectLst>
            <a:outerShdw blurRad="63500" dist="23000" dir="5400000" rotWithShape="0">
              <a:srgbClr val="000000">
                <a:alpha val="34998"/>
              </a:srgbClr>
            </a:outerShdw>
          </a:effectLst>
        </p:spPr>
        <p:txBody>
          <a:bodyPr anchor="ctr"/>
          <a:lstStyle/>
          <a:p>
            <a:pPr marL="0" marR="0" lvl="0" indent="-34290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alibri" charset="0"/>
              <a:buAutoNum type="arabicPeriod"/>
              <a:tabLst/>
              <a:defRPr/>
            </a:pPr>
            <a:endParaRPr kumimoji="0" lang="en-US" sz="1400" b="1" i="0" u="none" strike="noStrike" kern="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767076" y="5887767"/>
            <a:ext cx="102143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1" kern="0" dirty="0" smtClean="0">
                <a:solidFill>
                  <a:srgbClr val="000000"/>
                </a:solidFill>
              </a:rPr>
              <a:t>1 Day behind</a:t>
            </a:r>
            <a:endParaRPr kumimoji="0" lang="en-US" sz="105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4" name="Rektangel 5"/>
          <p:cNvSpPr>
            <a:spLocks noChangeArrowheads="1"/>
          </p:cNvSpPr>
          <p:nvPr/>
        </p:nvSpPr>
        <p:spPr bwMode="auto">
          <a:xfrm>
            <a:off x="1581734" y="5916774"/>
            <a:ext cx="197707" cy="149358"/>
          </a:xfrm>
          <a:prstGeom prst="rect">
            <a:avLst/>
          </a:prstGeom>
          <a:solidFill>
            <a:srgbClr val="FFC000"/>
          </a:solidFill>
          <a:ln w="9525">
            <a:solidFill>
              <a:srgbClr val="FFC000"/>
            </a:solidFill>
            <a:miter lim="800000"/>
            <a:headEnd/>
            <a:tailEnd/>
          </a:ln>
          <a:effectLst>
            <a:outerShdw blurRad="63500" dist="23000" dir="5400000" rotWithShape="0">
              <a:srgbClr val="000000">
                <a:alpha val="34998"/>
              </a:srgbClr>
            </a:outerShdw>
          </a:effectLst>
        </p:spPr>
        <p:txBody>
          <a:bodyPr anchor="ctr"/>
          <a:lstStyle/>
          <a:p>
            <a:pPr marL="0" marR="0" lvl="0" indent="-34290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alibri" charset="0"/>
              <a:buAutoNum type="arabicPeriod"/>
              <a:tabLst/>
              <a:defRPr/>
            </a:pPr>
            <a:endParaRPr kumimoji="0" lang="en-US" sz="1400" b="1" i="0" u="none" strike="noStrike" kern="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15" name="Rektangel 5"/>
          <p:cNvSpPr>
            <a:spLocks noChangeArrowheads="1"/>
          </p:cNvSpPr>
          <p:nvPr/>
        </p:nvSpPr>
        <p:spPr bwMode="auto">
          <a:xfrm>
            <a:off x="3183099" y="5916774"/>
            <a:ext cx="197707" cy="149358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>
            <a:outerShdw blurRad="63500" dist="23000" dir="5400000" rotWithShape="0">
              <a:srgbClr val="000000">
                <a:alpha val="34998"/>
              </a:srgbClr>
            </a:outerShdw>
          </a:effectLst>
        </p:spPr>
        <p:txBody>
          <a:bodyPr anchor="ctr"/>
          <a:lstStyle/>
          <a:p>
            <a:pPr marL="0" marR="0" lvl="0" indent="-34290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alibri" charset="0"/>
              <a:buAutoNum type="arabicPeriod"/>
              <a:tabLst/>
              <a:defRPr/>
            </a:pPr>
            <a:endParaRPr kumimoji="0" lang="en-US" sz="1400" b="1" i="0" u="none" strike="noStrike" kern="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368441" y="5887767"/>
            <a:ext cx="109998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1+ Day behind</a:t>
            </a:r>
            <a:endParaRPr kumimoji="0" lang="en-US" sz="105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039733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311443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331067" y="64933"/>
            <a:ext cx="10685978" cy="585920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sz="2400" cap="none" dirty="0" smtClean="0"/>
              <a:t>PRUDENTIAL </a:t>
            </a:r>
            <a:r>
              <a:rPr lang="en-US" sz="2400" dirty="0"/>
              <a:t>Annuities BENE </a:t>
            </a:r>
            <a:r>
              <a:rPr lang="en-US" sz="2400" dirty="0" smtClean="0"/>
              <a:t>Services </a:t>
            </a:r>
            <a:r>
              <a:rPr lang="en-US" sz="2400" cap="none" dirty="0" smtClean="0"/>
              <a:t>TRANSITION</a:t>
            </a:r>
            <a:endParaRPr lang="en-US" sz="2400" cap="none" spc="-10" dirty="0">
              <a:latin typeface="Arial (Headings)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186156" y="818258"/>
            <a:ext cx="3113970" cy="5747669"/>
          </a:xfrm>
          <a:prstGeom prst="rect">
            <a:avLst/>
          </a:prstGeom>
          <a:solidFill>
            <a:srgbClr val="F9F9F9"/>
          </a:solidFill>
          <a:ln w="25400" cap="flat" cmpd="sng" algn="ctr">
            <a:noFill/>
            <a:prstDash val="solid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sng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Transition </a:t>
            </a:r>
            <a:r>
              <a:rPr kumimoji="0" lang="en-US" sz="1200" b="1" i="0" u="sng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Status</a:t>
            </a:r>
          </a:p>
          <a:p>
            <a:pPr fontAlgn="ctr"/>
            <a:endParaRPr lang="en-US" sz="1200" dirty="0">
              <a:solidFill>
                <a:srgbClr val="000000"/>
              </a:solidFill>
            </a:endParaRPr>
          </a:p>
          <a:p>
            <a:pPr fontAlgn="ctr"/>
            <a:r>
              <a:rPr lang="en-US" sz="1200" u="sng" dirty="0"/>
              <a:t>SOW </a:t>
            </a:r>
            <a:r>
              <a:rPr lang="en-US" sz="1200" u="sng" dirty="0" smtClean="0"/>
              <a:t>Execution</a:t>
            </a:r>
          </a:p>
          <a:p>
            <a:pPr marL="171450" indent="-171450" fontAlgn="ctr">
              <a:buFont typeface="Arial" panose="020B0604020202020204" pitchFamily="34" charset="0"/>
              <a:buChar char="•"/>
            </a:pPr>
            <a:r>
              <a:rPr lang="en-US" sz="1200" dirty="0" smtClean="0"/>
              <a:t>ES and SOW executed</a:t>
            </a:r>
            <a:endParaRPr lang="en-US" sz="1200" dirty="0"/>
          </a:p>
          <a:p>
            <a:pPr fontAlgn="ctr"/>
            <a:endParaRPr lang="en-US" sz="1200" u="sng" dirty="0"/>
          </a:p>
          <a:p>
            <a:pPr fontAlgn="ctr"/>
            <a:r>
              <a:rPr lang="en-US" sz="1200" u="sng" dirty="0"/>
              <a:t>Infra and Tech </a:t>
            </a:r>
            <a:r>
              <a:rPr lang="en-US" sz="1200" u="sng" dirty="0" smtClean="0"/>
              <a:t>Readiness</a:t>
            </a:r>
          </a:p>
          <a:p>
            <a:pPr marL="171450" indent="-171450" fontAlgn="ctr">
              <a:buFont typeface="Arial" panose="020B0604020202020204" pitchFamily="34" charset="0"/>
              <a:buChar char="•"/>
            </a:pPr>
            <a:r>
              <a:rPr lang="en-US" sz="1200" dirty="0" smtClean="0"/>
              <a:t>Completed</a:t>
            </a:r>
            <a:endParaRPr lang="en-US" sz="1200" dirty="0"/>
          </a:p>
          <a:p>
            <a:pPr fontAlgn="ctr"/>
            <a:endParaRPr lang="en-US" sz="1200" u="sng" dirty="0" smtClean="0"/>
          </a:p>
          <a:p>
            <a:pPr fontAlgn="ctr"/>
            <a:r>
              <a:rPr lang="en-US" sz="1200" u="sng" dirty="0" smtClean="0"/>
              <a:t>Hiring – 10 FTEs (17 HC)</a:t>
            </a:r>
          </a:p>
          <a:p>
            <a:pPr marL="171450" indent="-171450" fontAlgn="ctr">
              <a:buFont typeface="Arial" panose="020B0604020202020204" pitchFamily="34" charset="0"/>
              <a:buChar char="•"/>
            </a:pPr>
            <a:r>
              <a:rPr lang="en-US" sz="1200" dirty="0" smtClean="0"/>
              <a:t>17 resources hired for the process:</a:t>
            </a:r>
          </a:p>
          <a:p>
            <a:pPr marL="339725" indent="-163513" fontAlgn="ctr">
              <a:buFont typeface="Courier New" panose="02070309020205020404" pitchFamily="49" charset="0"/>
              <a:buChar char="-"/>
            </a:pPr>
            <a:r>
              <a:rPr lang="en-US" sz="1200" dirty="0" smtClean="0"/>
              <a:t>15 external and 2 internal resources</a:t>
            </a:r>
          </a:p>
          <a:p>
            <a:pPr marL="339725" indent="-163513" fontAlgn="ctr">
              <a:buFont typeface="Courier New" panose="02070309020205020404" pitchFamily="49" charset="0"/>
              <a:buChar char="-"/>
            </a:pPr>
            <a:r>
              <a:rPr lang="en-US" sz="1200" dirty="0" smtClean="0"/>
              <a:t>2 QCAs included in the total headcount kept separate from the current ABS Transition SOW  </a:t>
            </a:r>
          </a:p>
          <a:p>
            <a:pPr marL="176212" fontAlgn="ctr"/>
            <a:endParaRPr lang="en-US" sz="1200" dirty="0" smtClean="0"/>
          </a:p>
          <a:p>
            <a:pPr fontAlgn="ctr"/>
            <a:r>
              <a:rPr lang="en-US" sz="1200" u="sng" dirty="0"/>
              <a:t>Prudential ID Creation</a:t>
            </a:r>
          </a:p>
          <a:p>
            <a:pPr marL="171450" indent="-171450" fontAlgn="ctr">
              <a:buFont typeface="Arial" panose="020B0604020202020204" pitchFamily="34" charset="0"/>
              <a:buChar char="•"/>
            </a:pPr>
            <a:r>
              <a:rPr lang="en-US" sz="1200" dirty="0" smtClean="0"/>
              <a:t>Completed </a:t>
            </a:r>
            <a:r>
              <a:rPr lang="en-US" sz="1200" dirty="0"/>
              <a:t>for all 17 resources</a:t>
            </a:r>
          </a:p>
          <a:p>
            <a:pPr fontAlgn="ctr"/>
            <a:endParaRPr lang="en-US" sz="1200" dirty="0"/>
          </a:p>
          <a:p>
            <a:pPr fontAlgn="ctr"/>
            <a:r>
              <a:rPr lang="en-US" sz="1200" u="sng" dirty="0"/>
              <a:t>Pre Process Training</a:t>
            </a:r>
          </a:p>
          <a:p>
            <a:pPr marL="171450" indent="-171450" fontAlgn="ctr">
              <a:buFont typeface="Arial" panose="020B0604020202020204" pitchFamily="34" charset="0"/>
              <a:buChar char="•"/>
            </a:pPr>
            <a:r>
              <a:rPr lang="en-US" sz="1200" dirty="0" smtClean="0"/>
              <a:t>Completed for all 17 resources</a:t>
            </a:r>
            <a:endParaRPr lang="en-US" sz="1200" dirty="0"/>
          </a:p>
          <a:p>
            <a:pPr marL="176212" fontAlgn="ctr"/>
            <a:endParaRPr lang="en-US" sz="1200" dirty="0" smtClean="0"/>
          </a:p>
          <a:p>
            <a:pPr fontAlgn="ctr"/>
            <a:r>
              <a:rPr lang="en-US" sz="1200" u="sng" dirty="0" smtClean="0"/>
              <a:t>Knowledge Transfer</a:t>
            </a:r>
          </a:p>
          <a:p>
            <a:pPr marL="171450" indent="-171450" fontAlgn="ctr">
              <a:buFont typeface="Arial" panose="020B0604020202020204" pitchFamily="34" charset="0"/>
              <a:buChar char="•"/>
            </a:pPr>
            <a:r>
              <a:rPr lang="en-US" sz="1200" dirty="0" smtClean="0"/>
              <a:t>RSA Validation, Follow Up Letters, APO and Lump Sum Training and nesting phase completed</a:t>
            </a:r>
          </a:p>
          <a:p>
            <a:pPr>
              <a:defRPr/>
            </a:pPr>
            <a:endParaRPr lang="en-US" sz="1200" dirty="0" smtClean="0">
              <a:solidFill>
                <a:srgbClr val="000000"/>
              </a:solidFill>
            </a:endParaRPr>
          </a:p>
          <a:p>
            <a:pPr fontAlgn="ctr"/>
            <a:r>
              <a:rPr lang="en-US" sz="1200" u="sng" dirty="0" smtClean="0"/>
              <a:t>Ramp</a:t>
            </a:r>
            <a:endParaRPr lang="en-US" sz="1200" u="sng" dirty="0"/>
          </a:p>
          <a:p>
            <a:pPr marL="171450" indent="-171450" fontAlgn="ctr">
              <a:buFont typeface="Arial" panose="020B0604020202020204" pitchFamily="34" charset="0"/>
              <a:buChar char="•"/>
            </a:pPr>
            <a:r>
              <a:rPr lang="en-US" sz="1200" dirty="0" smtClean="0"/>
              <a:t>Sixth</a:t>
            </a:r>
            <a:r>
              <a:rPr lang="en-US" sz="1200" dirty="0" smtClean="0"/>
              <a:t> </a:t>
            </a:r>
            <a:r>
              <a:rPr lang="en-US" sz="1200" dirty="0" smtClean="0"/>
              <a:t>week of ramp phase in progress</a:t>
            </a:r>
            <a:endParaRPr lang="en-US" sz="1200" dirty="0"/>
          </a:p>
          <a:p>
            <a:pPr>
              <a:defRPr/>
            </a:pPr>
            <a:endParaRPr lang="en-US" sz="1200" dirty="0" smtClean="0">
              <a:solidFill>
                <a:srgbClr val="000000"/>
              </a:solidFill>
            </a:endParaRPr>
          </a:p>
          <a:p>
            <a:pPr>
              <a:defRPr/>
            </a:pPr>
            <a:endParaRPr lang="en-US" sz="1200" dirty="0">
              <a:solidFill>
                <a:srgbClr val="000000"/>
              </a:solidFill>
            </a:endParaRPr>
          </a:p>
          <a:p>
            <a:pPr>
              <a:defRPr/>
            </a:pPr>
            <a:endParaRPr lang="en-US" sz="1200" b="1" u="sng" kern="0" dirty="0" smtClean="0">
              <a:solidFill>
                <a:srgbClr val="00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939134" y="6610900"/>
            <a:ext cx="1603003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100" dirty="0" smtClean="0"/>
              <a:t>KT </a:t>
            </a:r>
            <a:r>
              <a:rPr lang="en-US" sz="1100" dirty="0"/>
              <a:t>= Knowledge Transfer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4398990" y="4568438"/>
            <a:ext cx="861629" cy="213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On Track</a:t>
            </a:r>
          </a:p>
        </p:txBody>
      </p:sp>
      <p:sp>
        <p:nvSpPr>
          <p:cNvPr id="51" name="Rektangel 5"/>
          <p:cNvSpPr>
            <a:spLocks noChangeArrowheads="1"/>
          </p:cNvSpPr>
          <p:nvPr/>
        </p:nvSpPr>
        <p:spPr bwMode="auto">
          <a:xfrm>
            <a:off x="4213648" y="4600587"/>
            <a:ext cx="197707" cy="149358"/>
          </a:xfrm>
          <a:prstGeom prst="rect">
            <a:avLst/>
          </a:prstGeom>
          <a:solidFill>
            <a:srgbClr val="92D050"/>
          </a:solidFill>
          <a:ln w="9525">
            <a:solidFill>
              <a:srgbClr val="92D050"/>
            </a:solidFill>
            <a:miter lim="800000"/>
            <a:headEnd/>
            <a:tailEnd/>
          </a:ln>
          <a:effectLst>
            <a:outerShdw blurRad="63500" dist="23000" dir="5400000" rotWithShape="0">
              <a:srgbClr val="000000">
                <a:alpha val="34998"/>
              </a:srgbClr>
            </a:outerShdw>
          </a:effectLst>
        </p:spPr>
        <p:txBody>
          <a:bodyPr anchor="ctr"/>
          <a:lstStyle/>
          <a:p>
            <a:pPr marL="0" marR="0" lvl="0" indent="-34290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alibri" charset="0"/>
              <a:buAutoNum type="arabicPeriod"/>
              <a:tabLst/>
              <a:defRPr/>
            </a:pPr>
            <a:endParaRPr kumimoji="0" lang="en-US" sz="1400" b="1" i="0" u="none" strike="noStrike" kern="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749340" y="4571580"/>
            <a:ext cx="759384" cy="2073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Delayed</a:t>
            </a:r>
          </a:p>
        </p:txBody>
      </p:sp>
      <p:sp>
        <p:nvSpPr>
          <p:cNvPr id="62" name="Rektangel 5"/>
          <p:cNvSpPr>
            <a:spLocks noChangeArrowheads="1"/>
          </p:cNvSpPr>
          <p:nvPr/>
        </p:nvSpPr>
        <p:spPr bwMode="auto">
          <a:xfrm>
            <a:off x="7557626" y="4600587"/>
            <a:ext cx="197707" cy="149358"/>
          </a:xfrm>
          <a:prstGeom prst="rect">
            <a:avLst/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  <a:effectLst>
            <a:outerShdw blurRad="63500" dist="23000" dir="5400000" rotWithShape="0">
              <a:srgbClr val="000000">
                <a:alpha val="34998"/>
              </a:srgbClr>
            </a:outerShdw>
          </a:effectLst>
        </p:spPr>
        <p:txBody>
          <a:bodyPr anchor="ctr"/>
          <a:lstStyle/>
          <a:p>
            <a:pPr marL="0" marR="0" lvl="0" indent="-34290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alibri" charset="0"/>
              <a:buAutoNum type="arabicPeriod"/>
              <a:tabLst/>
              <a:defRPr/>
            </a:pPr>
            <a:endParaRPr kumimoji="0" lang="en-US" sz="1400" b="1" i="0" u="none" strike="noStrike" kern="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5369251" y="4571580"/>
            <a:ext cx="1242881" cy="2073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Potential Delay</a:t>
            </a:r>
          </a:p>
        </p:txBody>
      </p:sp>
      <p:sp>
        <p:nvSpPr>
          <p:cNvPr id="77" name="Rektangel 5"/>
          <p:cNvSpPr>
            <a:spLocks noChangeArrowheads="1"/>
          </p:cNvSpPr>
          <p:nvPr/>
        </p:nvSpPr>
        <p:spPr bwMode="auto">
          <a:xfrm>
            <a:off x="5183909" y="4600587"/>
            <a:ext cx="197707" cy="149358"/>
          </a:xfrm>
          <a:prstGeom prst="rect">
            <a:avLst/>
          </a:prstGeom>
          <a:solidFill>
            <a:srgbClr val="FFC000"/>
          </a:solidFill>
          <a:ln w="9525">
            <a:solidFill>
              <a:srgbClr val="FFC000"/>
            </a:solidFill>
            <a:miter lim="800000"/>
            <a:headEnd/>
            <a:tailEnd/>
          </a:ln>
          <a:effectLst>
            <a:outerShdw blurRad="63500" dist="23000" dir="5400000" rotWithShape="0">
              <a:srgbClr val="000000">
                <a:alpha val="34998"/>
              </a:srgbClr>
            </a:outerShdw>
          </a:effectLst>
        </p:spPr>
        <p:txBody>
          <a:bodyPr anchor="ctr"/>
          <a:lstStyle/>
          <a:p>
            <a:pPr marL="0" marR="0" lvl="0" indent="-34290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alibri" charset="0"/>
              <a:buAutoNum type="arabicPeriod"/>
              <a:tabLst/>
              <a:defRPr/>
            </a:pPr>
            <a:endParaRPr kumimoji="0" lang="en-US" sz="1400" b="1" i="0" u="none" strike="noStrike" kern="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79" name="Rektangel 5"/>
          <p:cNvSpPr>
            <a:spLocks noChangeArrowheads="1"/>
          </p:cNvSpPr>
          <p:nvPr/>
        </p:nvSpPr>
        <p:spPr bwMode="auto">
          <a:xfrm>
            <a:off x="6480480" y="4600587"/>
            <a:ext cx="197707" cy="149358"/>
          </a:xfrm>
          <a:prstGeom prst="rect">
            <a:avLst/>
          </a:prstGeom>
          <a:solidFill>
            <a:srgbClr val="008ED0"/>
          </a:solidFill>
          <a:ln w="9525">
            <a:noFill/>
            <a:miter lim="800000"/>
            <a:headEnd/>
            <a:tailEnd/>
          </a:ln>
          <a:effectLst>
            <a:outerShdw blurRad="63500" dist="23000" dir="5400000" rotWithShape="0">
              <a:srgbClr val="000000">
                <a:alpha val="34998"/>
              </a:srgbClr>
            </a:outerShdw>
          </a:effectLst>
        </p:spPr>
        <p:txBody>
          <a:bodyPr anchor="ctr"/>
          <a:lstStyle/>
          <a:p>
            <a:pPr marL="0" marR="0" lvl="0" indent="-34290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alibri" charset="0"/>
              <a:buAutoNum type="arabicPeriod"/>
              <a:tabLst/>
              <a:defRPr/>
            </a:pPr>
            <a:endParaRPr kumimoji="0" lang="en-US" sz="1400" b="1" i="0" u="none" strike="noStrike" kern="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6665822" y="4571580"/>
            <a:ext cx="951743" cy="2073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Completed</a:t>
            </a:r>
          </a:p>
        </p:txBody>
      </p:sp>
      <p:sp>
        <p:nvSpPr>
          <p:cNvPr id="82" name="Rektangel 5"/>
          <p:cNvSpPr>
            <a:spLocks noChangeArrowheads="1"/>
          </p:cNvSpPr>
          <p:nvPr/>
        </p:nvSpPr>
        <p:spPr bwMode="auto">
          <a:xfrm>
            <a:off x="8443686" y="4600587"/>
            <a:ext cx="197707" cy="149358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>
            <a:outerShdw blurRad="63500" dist="23000" dir="5400000" rotWithShape="0">
              <a:srgbClr val="000000">
                <a:alpha val="34998"/>
              </a:srgbClr>
            </a:outerShdw>
          </a:effectLst>
        </p:spPr>
        <p:txBody>
          <a:bodyPr anchor="ctr"/>
          <a:lstStyle/>
          <a:p>
            <a:pPr marL="0" marR="0" lvl="0" indent="-34290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alibri" charset="0"/>
              <a:buAutoNum type="arabicPeriod"/>
              <a:tabLst/>
              <a:defRPr/>
            </a:pPr>
            <a:endParaRPr kumimoji="0" lang="en-US" sz="1400" b="1" i="0" u="none" strike="noStrike" kern="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8626550" y="4571580"/>
            <a:ext cx="1182227" cy="2073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To be initiated</a:t>
            </a:r>
          </a:p>
        </p:txBody>
      </p:sp>
      <p:sp>
        <p:nvSpPr>
          <p:cNvPr id="87" name="Rectangle 86"/>
          <p:cNvSpPr/>
          <p:nvPr/>
        </p:nvSpPr>
        <p:spPr>
          <a:xfrm>
            <a:off x="9694565" y="4606686"/>
            <a:ext cx="182880" cy="13716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8" name="TextBox 87"/>
          <p:cNvSpPr txBox="1"/>
          <p:nvPr/>
        </p:nvSpPr>
        <p:spPr>
          <a:xfrm>
            <a:off x="9868676" y="4548308"/>
            <a:ext cx="104387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New Timeline</a:t>
            </a:r>
            <a:endParaRPr kumimoji="0" lang="en-US" sz="105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669957" y="6572139"/>
            <a:ext cx="196111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09538" lvl="0" fontAlgn="ctr"/>
            <a:r>
              <a:rPr lang="en-US" sz="1100" dirty="0" smtClean="0">
                <a:solidFill>
                  <a:srgbClr val="000000"/>
                </a:solidFill>
              </a:rPr>
              <a:t>PP = Pre Process Training</a:t>
            </a:r>
            <a:endParaRPr lang="en-US" sz="1100" dirty="0">
              <a:solidFill>
                <a:srgbClr val="000000"/>
              </a:solidFill>
            </a:endParaRPr>
          </a:p>
        </p:txBody>
      </p:sp>
      <p:sp>
        <p:nvSpPr>
          <p:cNvPr id="53" name="Rektangel 38"/>
          <p:cNvSpPr>
            <a:spLocks noChangeArrowheads="1"/>
          </p:cNvSpPr>
          <p:nvPr/>
        </p:nvSpPr>
        <p:spPr bwMode="auto">
          <a:xfrm>
            <a:off x="3373124" y="902192"/>
            <a:ext cx="8696596" cy="355824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63500" dist="127001" dir="2700000" algn="tl" rotWithShape="0">
              <a:srgbClr val="000000">
                <a:alpha val="39999"/>
              </a:srgbClr>
            </a:outerShdw>
          </a:effectLst>
        </p:spPr>
        <p:txBody>
          <a:bodyPr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00" kern="0">
              <a:solidFill>
                <a:srgbClr val="FFFFFF"/>
              </a:solidFill>
              <a:latin typeface="Century Gothic"/>
              <a:ea typeface="ＭＳ Ｐゴシック" charset="-128"/>
            </a:endParaRPr>
          </a:p>
        </p:txBody>
      </p:sp>
      <p:graphicFrame>
        <p:nvGraphicFramePr>
          <p:cNvPr id="54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7483583"/>
              </p:ext>
            </p:extLst>
          </p:nvPr>
        </p:nvGraphicFramePr>
        <p:xfrm>
          <a:off x="3436602" y="1001647"/>
          <a:ext cx="8533753" cy="3394628"/>
        </p:xfrm>
        <a:graphic>
          <a:graphicData uri="http://schemas.openxmlformats.org/drawingml/2006/table">
            <a:tbl>
              <a:tblPr/>
              <a:tblGrid>
                <a:gridCol w="20933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707">
                  <a:extLst>
                    <a:ext uri="{9D8B030D-6E8A-4147-A177-3AD203B41FA5}">
                      <a16:colId xmlns:a16="http://schemas.microsoft.com/office/drawing/2014/main" val="2925829426"/>
                    </a:ext>
                  </a:extLst>
                </a:gridCol>
                <a:gridCol w="247707">
                  <a:extLst>
                    <a:ext uri="{9D8B030D-6E8A-4147-A177-3AD203B41FA5}">
                      <a16:colId xmlns:a16="http://schemas.microsoft.com/office/drawing/2014/main" val="1840585296"/>
                    </a:ext>
                  </a:extLst>
                </a:gridCol>
                <a:gridCol w="247707">
                  <a:extLst>
                    <a:ext uri="{9D8B030D-6E8A-4147-A177-3AD203B41FA5}">
                      <a16:colId xmlns:a16="http://schemas.microsoft.com/office/drawing/2014/main" val="4190103916"/>
                    </a:ext>
                  </a:extLst>
                </a:gridCol>
                <a:gridCol w="247707">
                  <a:extLst>
                    <a:ext uri="{9D8B030D-6E8A-4147-A177-3AD203B41FA5}">
                      <a16:colId xmlns:a16="http://schemas.microsoft.com/office/drawing/2014/main" val="3878565371"/>
                    </a:ext>
                  </a:extLst>
                </a:gridCol>
                <a:gridCol w="247707">
                  <a:extLst>
                    <a:ext uri="{9D8B030D-6E8A-4147-A177-3AD203B41FA5}">
                      <a16:colId xmlns:a16="http://schemas.microsoft.com/office/drawing/2014/main" val="4248773428"/>
                    </a:ext>
                  </a:extLst>
                </a:gridCol>
                <a:gridCol w="247707">
                  <a:extLst>
                    <a:ext uri="{9D8B030D-6E8A-4147-A177-3AD203B41FA5}">
                      <a16:colId xmlns:a16="http://schemas.microsoft.com/office/drawing/2014/main" val="3859641463"/>
                    </a:ext>
                  </a:extLst>
                </a:gridCol>
                <a:gridCol w="247707">
                  <a:extLst>
                    <a:ext uri="{9D8B030D-6E8A-4147-A177-3AD203B41FA5}">
                      <a16:colId xmlns:a16="http://schemas.microsoft.com/office/drawing/2014/main" val="1980052423"/>
                    </a:ext>
                  </a:extLst>
                </a:gridCol>
                <a:gridCol w="247707">
                  <a:extLst>
                    <a:ext uri="{9D8B030D-6E8A-4147-A177-3AD203B41FA5}">
                      <a16:colId xmlns:a16="http://schemas.microsoft.com/office/drawing/2014/main" val="2801761019"/>
                    </a:ext>
                  </a:extLst>
                </a:gridCol>
                <a:gridCol w="247707">
                  <a:extLst>
                    <a:ext uri="{9D8B030D-6E8A-4147-A177-3AD203B41FA5}">
                      <a16:colId xmlns:a16="http://schemas.microsoft.com/office/drawing/2014/main" val="3795032995"/>
                    </a:ext>
                  </a:extLst>
                </a:gridCol>
                <a:gridCol w="247707">
                  <a:extLst>
                    <a:ext uri="{9D8B030D-6E8A-4147-A177-3AD203B41FA5}">
                      <a16:colId xmlns:a16="http://schemas.microsoft.com/office/drawing/2014/main" val="1364461491"/>
                    </a:ext>
                  </a:extLst>
                </a:gridCol>
                <a:gridCol w="247707">
                  <a:extLst>
                    <a:ext uri="{9D8B030D-6E8A-4147-A177-3AD203B41FA5}">
                      <a16:colId xmlns:a16="http://schemas.microsoft.com/office/drawing/2014/main" val="3170387370"/>
                    </a:ext>
                  </a:extLst>
                </a:gridCol>
                <a:gridCol w="247707">
                  <a:extLst>
                    <a:ext uri="{9D8B030D-6E8A-4147-A177-3AD203B41FA5}">
                      <a16:colId xmlns:a16="http://schemas.microsoft.com/office/drawing/2014/main" val="369837905"/>
                    </a:ext>
                  </a:extLst>
                </a:gridCol>
                <a:gridCol w="247707">
                  <a:extLst>
                    <a:ext uri="{9D8B030D-6E8A-4147-A177-3AD203B41FA5}">
                      <a16:colId xmlns:a16="http://schemas.microsoft.com/office/drawing/2014/main" val="1702471645"/>
                    </a:ext>
                  </a:extLst>
                </a:gridCol>
                <a:gridCol w="247707">
                  <a:extLst>
                    <a:ext uri="{9D8B030D-6E8A-4147-A177-3AD203B41FA5}">
                      <a16:colId xmlns:a16="http://schemas.microsoft.com/office/drawing/2014/main" val="3353937134"/>
                    </a:ext>
                  </a:extLst>
                </a:gridCol>
                <a:gridCol w="247707">
                  <a:extLst>
                    <a:ext uri="{9D8B030D-6E8A-4147-A177-3AD203B41FA5}">
                      <a16:colId xmlns:a16="http://schemas.microsoft.com/office/drawing/2014/main" val="3869796167"/>
                    </a:ext>
                  </a:extLst>
                </a:gridCol>
                <a:gridCol w="247707">
                  <a:extLst>
                    <a:ext uri="{9D8B030D-6E8A-4147-A177-3AD203B41FA5}">
                      <a16:colId xmlns:a16="http://schemas.microsoft.com/office/drawing/2014/main" val="18242403"/>
                    </a:ext>
                  </a:extLst>
                </a:gridCol>
                <a:gridCol w="247707">
                  <a:extLst>
                    <a:ext uri="{9D8B030D-6E8A-4147-A177-3AD203B41FA5}">
                      <a16:colId xmlns:a16="http://schemas.microsoft.com/office/drawing/2014/main" val="720127028"/>
                    </a:ext>
                  </a:extLst>
                </a:gridCol>
                <a:gridCol w="247707">
                  <a:extLst>
                    <a:ext uri="{9D8B030D-6E8A-4147-A177-3AD203B41FA5}">
                      <a16:colId xmlns:a16="http://schemas.microsoft.com/office/drawing/2014/main" val="4102382811"/>
                    </a:ext>
                  </a:extLst>
                </a:gridCol>
                <a:gridCol w="247707">
                  <a:extLst>
                    <a:ext uri="{9D8B030D-6E8A-4147-A177-3AD203B41FA5}">
                      <a16:colId xmlns:a16="http://schemas.microsoft.com/office/drawing/2014/main" val="523977520"/>
                    </a:ext>
                  </a:extLst>
                </a:gridCol>
                <a:gridCol w="247707">
                  <a:extLst>
                    <a:ext uri="{9D8B030D-6E8A-4147-A177-3AD203B41FA5}">
                      <a16:colId xmlns:a16="http://schemas.microsoft.com/office/drawing/2014/main" val="3485745855"/>
                    </a:ext>
                  </a:extLst>
                </a:gridCol>
                <a:gridCol w="247707">
                  <a:extLst>
                    <a:ext uri="{9D8B030D-6E8A-4147-A177-3AD203B41FA5}">
                      <a16:colId xmlns:a16="http://schemas.microsoft.com/office/drawing/2014/main" val="1498173340"/>
                    </a:ext>
                  </a:extLst>
                </a:gridCol>
                <a:gridCol w="247707">
                  <a:extLst>
                    <a:ext uri="{9D8B030D-6E8A-4147-A177-3AD203B41FA5}">
                      <a16:colId xmlns:a16="http://schemas.microsoft.com/office/drawing/2014/main" val="820230780"/>
                    </a:ext>
                  </a:extLst>
                </a:gridCol>
                <a:gridCol w="247707">
                  <a:extLst>
                    <a:ext uri="{9D8B030D-6E8A-4147-A177-3AD203B41FA5}">
                      <a16:colId xmlns:a16="http://schemas.microsoft.com/office/drawing/2014/main" val="1824574675"/>
                    </a:ext>
                  </a:extLst>
                </a:gridCol>
                <a:gridCol w="247707">
                  <a:extLst>
                    <a:ext uri="{9D8B030D-6E8A-4147-A177-3AD203B41FA5}">
                      <a16:colId xmlns:a16="http://schemas.microsoft.com/office/drawing/2014/main" val="2602092216"/>
                    </a:ext>
                  </a:extLst>
                </a:gridCol>
                <a:gridCol w="247707">
                  <a:extLst>
                    <a:ext uri="{9D8B030D-6E8A-4147-A177-3AD203B41FA5}">
                      <a16:colId xmlns:a16="http://schemas.microsoft.com/office/drawing/2014/main" val="640837483"/>
                    </a:ext>
                  </a:extLst>
                </a:gridCol>
                <a:gridCol w="247707">
                  <a:extLst>
                    <a:ext uri="{9D8B030D-6E8A-4147-A177-3AD203B41FA5}">
                      <a16:colId xmlns:a16="http://schemas.microsoft.com/office/drawing/2014/main" val="953572433"/>
                    </a:ext>
                  </a:extLst>
                </a:gridCol>
              </a:tblGrid>
              <a:tr h="267651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1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ＭＳ Ｐゴシック" charset="-128"/>
                          <a:cs typeface="Arial" charset="0"/>
                        </a:rPr>
                        <a:t>Milestones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8C34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  <a:defRPr/>
                      </a:pPr>
                      <a:r>
                        <a:rPr kumimoji="0" lang="en-US" sz="900" b="1" i="0" u="none" strike="noStrike" kern="1200" cap="none" normalizeH="0" baseline="0" noProof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ＭＳ Ｐゴシック" charset="-128"/>
                          <a:cs typeface="Arial" charset="0"/>
                        </a:rPr>
                        <a:t>Jul’21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8C34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  <a:defRPr/>
                      </a:pPr>
                      <a:endParaRPr kumimoji="0" lang="en-US" sz="900" b="1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ＭＳ Ｐゴシック" charset="-128"/>
                        <a:cs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8C34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  <a:defRPr/>
                      </a:pPr>
                      <a:endParaRPr kumimoji="0" lang="en-US" sz="900" b="1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ＭＳ Ｐゴシック" charset="-128"/>
                        <a:cs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8C34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  <a:defRPr/>
                      </a:pPr>
                      <a:endParaRPr kumimoji="0" lang="en-US" sz="900" b="1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ＭＳ Ｐゴシック" charset="-128"/>
                        <a:cs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8C34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  <a:defRPr/>
                      </a:pPr>
                      <a:r>
                        <a:rPr kumimoji="0" lang="en-US" sz="900" b="1" i="0" u="none" strike="noStrike" kern="1200" cap="none" normalizeH="0" baseline="0" noProof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ＭＳ Ｐゴシック" charset="-128"/>
                          <a:cs typeface="Arial" charset="0"/>
                        </a:rPr>
                        <a:t>Aug’21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8C34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  <a:defRPr/>
                      </a:pPr>
                      <a:endParaRPr kumimoji="0" lang="en-US" sz="900" b="1" i="0" u="none" strike="noStrike" kern="1200" cap="none" normalizeH="0" baseline="0" noProof="1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ＭＳ Ｐゴシック" charset="-128"/>
                        <a:cs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8C34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  <a:defRPr/>
                      </a:pPr>
                      <a:endParaRPr kumimoji="0" lang="en-US" sz="900" b="1" i="0" u="none" strike="noStrike" kern="1200" cap="none" normalizeH="0" baseline="0" noProof="1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ＭＳ Ｐゴシック" charset="-128"/>
                        <a:cs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8C34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  <a:defRPr/>
                      </a:pPr>
                      <a:endParaRPr kumimoji="0" lang="en-US" sz="900" b="1" i="0" u="none" strike="noStrike" kern="1200" cap="none" normalizeH="0" baseline="0" noProof="1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ＭＳ Ｐゴシック" charset="-128"/>
                        <a:cs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8C34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  <a:defRPr/>
                      </a:pPr>
                      <a:endParaRPr kumimoji="0" lang="en-US" sz="900" b="1" i="0" u="none" strike="noStrike" kern="1200" cap="none" normalizeH="0" baseline="0" noProof="1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ＭＳ Ｐゴシック" charset="-128"/>
                        <a:cs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8C34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  <a:defRPr/>
                      </a:pPr>
                      <a:r>
                        <a:rPr kumimoji="0" lang="en-US" sz="900" b="1" i="0" u="none" strike="noStrike" kern="1200" cap="none" normalizeH="0" baseline="0" noProof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ＭＳ Ｐゴシック" charset="-128"/>
                          <a:cs typeface="Arial" charset="0"/>
                        </a:rPr>
                        <a:t>Sep’21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8C34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  <a:defRPr/>
                      </a:pPr>
                      <a:endParaRPr kumimoji="0" lang="en-US" sz="900" b="1" i="0" u="none" strike="noStrike" kern="1200" cap="none" normalizeH="0" baseline="0" noProof="1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ＭＳ Ｐゴシック" charset="-128"/>
                        <a:cs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8C34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  <a:defRPr/>
                      </a:pPr>
                      <a:endParaRPr kumimoji="0" lang="en-US" sz="900" b="1" i="0" u="none" strike="noStrike" kern="1200" cap="none" normalizeH="0" baseline="0" noProof="1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ＭＳ Ｐゴシック" charset="-128"/>
                        <a:cs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8C34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  <a:defRPr/>
                      </a:pPr>
                      <a:endParaRPr kumimoji="0" lang="en-US" sz="900" b="1" i="0" u="none" strike="noStrike" kern="1200" cap="none" normalizeH="0" baseline="0" noProof="1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ＭＳ Ｐゴシック" charset="-128"/>
                        <a:cs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8C34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  <a:defRPr/>
                      </a:pPr>
                      <a:r>
                        <a:rPr kumimoji="0" lang="en-US" sz="900" b="1" i="0" u="none" strike="noStrike" kern="1200" cap="none" normalizeH="0" baseline="0" noProof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ＭＳ Ｐゴシック" charset="-128"/>
                          <a:cs typeface="Arial" charset="0"/>
                        </a:rPr>
                        <a:t>Oct’21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8C34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  <a:defRPr/>
                      </a:pPr>
                      <a:endParaRPr kumimoji="0" lang="en-US" sz="900" b="1" i="0" u="none" strike="noStrike" kern="1200" cap="none" normalizeH="0" baseline="0" noProof="1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ＭＳ Ｐゴシック" charset="-128"/>
                        <a:cs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8C34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  <a:defRPr/>
                      </a:pPr>
                      <a:endParaRPr kumimoji="0" lang="en-US" sz="900" b="1" i="0" u="none" strike="noStrike" kern="1200" cap="none" normalizeH="0" baseline="0" noProof="1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ＭＳ Ｐゴシック" charset="-128"/>
                        <a:cs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8C34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  <a:defRPr/>
                      </a:pPr>
                      <a:endParaRPr kumimoji="0" lang="en-US" sz="900" b="1" i="0" u="none" strike="noStrike" kern="1200" cap="none" normalizeH="0" baseline="0" noProof="1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ＭＳ Ｐゴシック" charset="-128"/>
                        <a:cs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8C34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  <a:defRPr/>
                      </a:pPr>
                      <a:r>
                        <a:rPr kumimoji="0" lang="en-US" sz="900" b="1" i="0" u="none" strike="noStrike" kern="1200" cap="none" normalizeH="0" baseline="0" noProof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ＭＳ Ｐゴシック" charset="-128"/>
                          <a:cs typeface="Arial" charset="0"/>
                        </a:rPr>
                        <a:t>Nov’21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8C34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  <a:defRPr/>
                      </a:pPr>
                      <a:endParaRPr kumimoji="0" lang="en-US" sz="900" b="1" i="0" u="none" strike="noStrike" kern="1200" cap="none" normalizeH="0" baseline="0" noProof="1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ＭＳ Ｐゴシック" charset="-128"/>
                        <a:cs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8C34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  <a:defRPr/>
                      </a:pPr>
                      <a:endParaRPr kumimoji="0" lang="en-US" sz="900" b="1" i="0" u="none" strike="noStrike" kern="1200" cap="none" normalizeH="0" baseline="0" noProof="1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ＭＳ Ｐゴシック" charset="-128"/>
                        <a:cs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8C34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  <a:defRPr/>
                      </a:pPr>
                      <a:endParaRPr kumimoji="0" lang="en-US" sz="900" b="1" i="0" u="none" strike="noStrike" kern="1200" cap="none" normalizeH="0" baseline="0" noProof="1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ＭＳ Ｐゴシック" charset="-128"/>
                        <a:cs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8C34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  <a:defRPr/>
                      </a:pPr>
                      <a:endParaRPr kumimoji="0" lang="en-US" sz="900" b="1" i="0" u="none" strike="noStrike" kern="1200" cap="none" normalizeH="0" baseline="0" noProof="1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ＭＳ Ｐゴシック" charset="-128"/>
                        <a:cs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8C34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  <a:defRPr/>
                      </a:pPr>
                      <a:r>
                        <a:rPr kumimoji="0" lang="en-US" sz="900" b="1" i="0" u="none" strike="noStrike" kern="1200" cap="none" normalizeH="0" baseline="0" noProof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ＭＳ Ｐゴシック" charset="-128"/>
                          <a:cs typeface="Arial" charset="0"/>
                        </a:rPr>
                        <a:t>Dec’21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8C34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  <a:defRPr/>
                      </a:pPr>
                      <a:endParaRPr kumimoji="0" lang="en-US" sz="900" b="1" i="0" u="none" strike="noStrike" kern="1200" cap="none" normalizeH="0" baseline="0" noProof="1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ＭＳ Ｐゴシック" charset="-128"/>
                        <a:cs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8C34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  <a:defRPr/>
                      </a:pPr>
                      <a:endParaRPr kumimoji="0" lang="en-US" sz="900" b="1" i="0" u="none" strike="noStrike" kern="1200" cap="none" normalizeH="0" baseline="0" noProof="1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ＭＳ Ｐゴシック" charset="-128"/>
                        <a:cs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8C34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  <a:defRPr/>
                      </a:pPr>
                      <a:endParaRPr kumimoji="0" lang="en-US" sz="900" b="1" i="0" u="none" strike="noStrike" kern="1200" cap="none" normalizeH="0" baseline="0" noProof="1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ＭＳ Ｐゴシック" charset="-128"/>
                        <a:cs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8C3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66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>
                          <a:solidFill>
                            <a:schemeClr val="bg1"/>
                          </a:solidFill>
                        </a:rPr>
                        <a:t>05</a:t>
                      </a:r>
                      <a:endParaRPr lang="en-US" sz="900" b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8C3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>
                          <a:solidFill>
                            <a:schemeClr val="bg1"/>
                          </a:solidFill>
                        </a:rPr>
                        <a:t>12</a:t>
                      </a:r>
                      <a:endParaRPr lang="en-US" sz="900" b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8C3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>
                          <a:solidFill>
                            <a:schemeClr val="bg1"/>
                          </a:solidFill>
                        </a:rPr>
                        <a:t>19</a:t>
                      </a:r>
                      <a:endParaRPr lang="en-US" sz="900" b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8C3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>
                          <a:solidFill>
                            <a:schemeClr val="bg1"/>
                          </a:solidFill>
                        </a:rPr>
                        <a:t>26</a:t>
                      </a:r>
                      <a:endParaRPr lang="en-US" sz="900" b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8C3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sz="900" b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8C3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en-US" sz="900" b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8C3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>
                          <a:solidFill>
                            <a:schemeClr val="bg1"/>
                          </a:solidFill>
                        </a:rPr>
                        <a:t>16</a:t>
                      </a:r>
                      <a:endParaRPr lang="en-US" sz="900" b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8C3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>
                          <a:solidFill>
                            <a:schemeClr val="bg1"/>
                          </a:solidFill>
                        </a:rPr>
                        <a:t>23</a:t>
                      </a:r>
                      <a:endParaRPr lang="en-US" sz="900" b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8C3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>
                          <a:solidFill>
                            <a:schemeClr val="bg1"/>
                          </a:solidFill>
                        </a:rPr>
                        <a:t>30</a:t>
                      </a:r>
                      <a:endParaRPr lang="en-US" sz="900" b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8C3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en-US" sz="900" b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8C3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>
                          <a:solidFill>
                            <a:schemeClr val="bg1"/>
                          </a:solidFill>
                        </a:rPr>
                        <a:t>13</a:t>
                      </a:r>
                      <a:endParaRPr lang="en-US" sz="900" b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8C3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>
                          <a:solidFill>
                            <a:schemeClr val="bg1"/>
                          </a:solidFill>
                        </a:rPr>
                        <a:t>20</a:t>
                      </a:r>
                      <a:endParaRPr lang="en-US" sz="900" b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8C3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>
                          <a:solidFill>
                            <a:schemeClr val="bg1"/>
                          </a:solidFill>
                        </a:rPr>
                        <a:t>27</a:t>
                      </a:r>
                      <a:endParaRPr lang="en-US" sz="900" b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8C3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sz="900" b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8C3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>
                          <a:solidFill>
                            <a:schemeClr val="bg1"/>
                          </a:solidFill>
                        </a:rPr>
                        <a:t>11</a:t>
                      </a:r>
                      <a:endParaRPr lang="en-US" sz="900" b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8C3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>
                          <a:solidFill>
                            <a:schemeClr val="bg1"/>
                          </a:solidFill>
                        </a:rPr>
                        <a:t>18</a:t>
                      </a:r>
                      <a:endParaRPr lang="en-US" sz="900" b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8C3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>
                          <a:solidFill>
                            <a:schemeClr val="bg1"/>
                          </a:solidFill>
                        </a:rPr>
                        <a:t>25</a:t>
                      </a:r>
                      <a:endParaRPr lang="en-US" sz="900" b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8C3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sz="900" b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8C3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en-US" sz="900" b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8C3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>
                          <a:solidFill>
                            <a:schemeClr val="bg1"/>
                          </a:solidFill>
                        </a:rPr>
                        <a:t>15</a:t>
                      </a:r>
                      <a:endParaRPr lang="en-US" sz="900" b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8C3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>
                          <a:solidFill>
                            <a:schemeClr val="bg1"/>
                          </a:solidFill>
                        </a:rPr>
                        <a:t>22</a:t>
                      </a:r>
                      <a:endParaRPr lang="en-US" sz="900" b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8C3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>
                          <a:solidFill>
                            <a:schemeClr val="bg1"/>
                          </a:solidFill>
                        </a:rPr>
                        <a:t>29</a:t>
                      </a:r>
                      <a:endParaRPr lang="en-US" sz="900" b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8C3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en-US" sz="900" b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8C3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>
                          <a:solidFill>
                            <a:schemeClr val="bg1"/>
                          </a:solidFill>
                        </a:rPr>
                        <a:t>13</a:t>
                      </a:r>
                      <a:endParaRPr lang="en-US" sz="900" b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8C3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>
                          <a:solidFill>
                            <a:schemeClr val="bg1"/>
                          </a:solidFill>
                        </a:rPr>
                        <a:t>20</a:t>
                      </a:r>
                      <a:endParaRPr lang="en-US" sz="900" b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8C3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>
                          <a:solidFill>
                            <a:schemeClr val="bg1"/>
                          </a:solidFill>
                        </a:rPr>
                        <a:t>27</a:t>
                      </a:r>
                      <a:endParaRPr lang="en-US" sz="900" b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8C3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3219">
                <a:tc>
                  <a:txBody>
                    <a:bodyPr/>
                    <a:lstStyle/>
                    <a:p>
                      <a:pPr marL="109538" indent="0" algn="l" defTabSz="914400" rtl="0" eaLnBrk="1" fontAlgn="ctr" latinLnBrk="0" hangingPunct="1"/>
                      <a:r>
                        <a:rPr lang="en-US" sz="11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Due Diligence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</a:pPr>
                      <a:endParaRPr kumimoji="0" lang="en-US" sz="900" b="1" i="0" u="none" strike="noStrike" cap="none" normalizeH="0" baseline="0" noProof="1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ＭＳ Ｐゴシック" charset="-128"/>
                        <a:cs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3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</a:pPr>
                      <a:endParaRPr kumimoji="0" lang="en-US" sz="900" b="1" i="0" u="none" strike="noStrike" cap="none" normalizeH="0" baseline="0" noProof="1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ＭＳ Ｐゴシック" charset="-128"/>
                        <a:cs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</a:pPr>
                      <a:endParaRPr kumimoji="0" lang="en-US" sz="900" b="1" i="0" u="none" strike="noStrike" cap="none" normalizeH="0" baseline="0" noProof="1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ＭＳ Ｐゴシック" charset="-128"/>
                        <a:cs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3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</a:pPr>
                      <a:endParaRPr kumimoji="0" lang="en-US" sz="900" b="1" i="0" u="none" strike="noStrike" cap="none" normalizeH="0" baseline="0" noProof="1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ＭＳ Ｐゴシック" charset="-128"/>
                        <a:cs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</a:pPr>
                      <a:endParaRPr kumimoji="0" lang="en-US" sz="900" b="1" i="0" u="none" strike="noStrike" cap="none" normalizeH="0" baseline="0" noProof="1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ＭＳ Ｐゴシック" charset="-128"/>
                        <a:cs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3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</a:pPr>
                      <a:endParaRPr kumimoji="0" lang="en-US" sz="900" b="1" i="0" u="none" strike="noStrike" cap="none" normalizeH="0" baseline="0" noProof="1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ＭＳ Ｐゴシック" charset="-128"/>
                        <a:cs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</a:pPr>
                      <a:endParaRPr kumimoji="0" lang="en-US" sz="900" b="1" i="0" u="none" strike="noStrike" cap="none" normalizeH="0" baseline="0" noProof="1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ＭＳ Ｐゴシック" charset="-128"/>
                        <a:cs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3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</a:pPr>
                      <a:endParaRPr kumimoji="0" lang="en-US" sz="900" b="1" i="0" u="none" strike="noStrike" cap="none" normalizeH="0" baseline="0" noProof="1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ＭＳ Ｐゴシック" charset="-128"/>
                        <a:cs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</a:pPr>
                      <a:endParaRPr kumimoji="0" lang="en-US" sz="900" b="1" i="0" u="none" strike="noStrike" cap="none" normalizeH="0" baseline="0" noProof="1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ＭＳ Ｐゴシック" charset="-128"/>
                        <a:cs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3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</a:pPr>
                      <a:endParaRPr kumimoji="0" lang="en-US" sz="900" b="1" i="0" u="none" strike="noStrike" cap="none" normalizeH="0" baseline="0" noProof="1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ＭＳ Ｐゴシック" charset="-128"/>
                        <a:cs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</a:pPr>
                      <a:endParaRPr kumimoji="0" lang="en-US" sz="900" b="1" i="0" u="none" strike="noStrike" cap="none" normalizeH="0" baseline="0" noProof="1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ＭＳ Ｐゴシック" charset="-128"/>
                        <a:cs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3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</a:pPr>
                      <a:endParaRPr kumimoji="0" lang="en-US" sz="900" b="1" i="0" u="none" strike="noStrike" cap="none" normalizeH="0" baseline="0" noProof="1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ＭＳ Ｐゴシック" charset="-128"/>
                        <a:cs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</a:pPr>
                      <a:endParaRPr kumimoji="0" lang="en-US" sz="900" b="1" i="0" u="none" strike="noStrike" cap="none" normalizeH="0" baseline="0" noProof="1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ＭＳ Ｐゴシック" charset="-128"/>
                        <a:cs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3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</a:pPr>
                      <a:endParaRPr kumimoji="0" lang="en-US" sz="900" b="1" i="0" u="none" strike="noStrike" cap="none" normalizeH="0" baseline="0" noProof="1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ＭＳ Ｐゴシック" charset="-128"/>
                        <a:cs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</a:pPr>
                      <a:endParaRPr kumimoji="0" lang="en-US" sz="900" b="1" i="0" u="none" strike="noStrike" cap="none" normalizeH="0" baseline="0" noProof="1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ＭＳ Ｐゴシック" charset="-128"/>
                        <a:cs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3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</a:pPr>
                      <a:endParaRPr kumimoji="0" lang="en-US" sz="900" b="1" i="0" u="none" strike="noStrike" cap="none" normalizeH="0" baseline="0" noProof="1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ＭＳ Ｐゴシック" charset="-128"/>
                        <a:cs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</a:pPr>
                      <a:endParaRPr kumimoji="0" lang="en-US" sz="900" b="1" i="0" u="none" strike="noStrike" cap="none" normalizeH="0" baseline="0" noProof="1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ＭＳ Ｐゴシック" charset="-128"/>
                        <a:cs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3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</a:pPr>
                      <a:endParaRPr kumimoji="0" lang="en-US" sz="900" b="1" i="0" u="none" strike="noStrike" cap="none" normalizeH="0" baseline="0" noProof="1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ＭＳ Ｐゴシック" charset="-128"/>
                        <a:cs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</a:pPr>
                      <a:endParaRPr kumimoji="0" lang="en-US" sz="900" b="1" i="0" u="none" strike="noStrike" cap="none" normalizeH="0" baseline="0" noProof="1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ＭＳ Ｐゴシック" charset="-128"/>
                        <a:cs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3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</a:pPr>
                      <a:endParaRPr kumimoji="0" lang="en-US" sz="900" b="1" i="0" u="none" strike="noStrike" cap="none" normalizeH="0" baseline="0" noProof="1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ＭＳ Ｐゴシック" charset="-128"/>
                        <a:cs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</a:pPr>
                      <a:endParaRPr kumimoji="0" lang="en-US" sz="900" b="1" i="0" u="none" strike="noStrike" cap="none" normalizeH="0" baseline="0" noProof="1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ＭＳ Ｐゴシック" charset="-128"/>
                        <a:cs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3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</a:pPr>
                      <a:endParaRPr kumimoji="0" lang="en-US" sz="900" b="1" i="0" u="none" strike="noStrike" cap="none" normalizeH="0" baseline="0" noProof="1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ＭＳ Ｐゴシック" charset="-128"/>
                        <a:cs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</a:pPr>
                      <a:endParaRPr kumimoji="0" lang="en-US" sz="900" b="1" i="0" u="none" strike="noStrike" cap="none" normalizeH="0" baseline="0" noProof="1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ＭＳ Ｐゴシック" charset="-128"/>
                        <a:cs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3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</a:pPr>
                      <a:endParaRPr kumimoji="0" lang="en-US" sz="900" b="1" i="0" u="none" strike="noStrike" cap="none" normalizeH="0" baseline="0" noProof="1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ＭＳ Ｐゴシック" charset="-128"/>
                        <a:cs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</a:pPr>
                      <a:endParaRPr kumimoji="0" lang="en-US" sz="900" b="1" i="0" u="none" strike="noStrike" cap="none" normalizeH="0" baseline="0" noProof="1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ＭＳ Ｐゴシック" charset="-128"/>
                        <a:cs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3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</a:pPr>
                      <a:endParaRPr kumimoji="0" lang="en-US" sz="900" b="1" i="0" u="none" strike="noStrike" cap="none" normalizeH="0" baseline="0" noProof="1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ＭＳ Ｐゴシック" charset="-128"/>
                        <a:cs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5087715"/>
                  </a:ext>
                </a:extLst>
              </a:tr>
              <a:tr h="473219">
                <a:tc>
                  <a:txBody>
                    <a:bodyPr/>
                    <a:lstStyle/>
                    <a:p>
                      <a:pPr marL="109538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SOW Execution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</a:pPr>
                      <a:endParaRPr kumimoji="0" lang="en-US" sz="900" b="1" i="0" u="none" strike="noStrike" cap="none" normalizeH="0" baseline="0" noProof="1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ＭＳ Ｐゴシック" charset="-128"/>
                        <a:cs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3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</a:pPr>
                      <a:endParaRPr kumimoji="0" lang="en-US" sz="900" b="1" i="0" u="none" strike="noStrike" cap="none" normalizeH="0" baseline="0" noProof="1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ＭＳ Ｐゴシック" charset="-128"/>
                        <a:cs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</a:pPr>
                      <a:endParaRPr kumimoji="0" lang="en-US" sz="900" b="1" i="0" u="none" strike="noStrike" cap="none" normalizeH="0" baseline="0" noProof="1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ＭＳ Ｐゴシック" charset="-128"/>
                        <a:cs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3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</a:pPr>
                      <a:endParaRPr kumimoji="0" lang="en-US" sz="900" b="1" i="0" u="none" strike="noStrike" cap="none" normalizeH="0" baseline="0" noProof="1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ＭＳ Ｐゴシック" charset="-128"/>
                        <a:cs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</a:pPr>
                      <a:endParaRPr kumimoji="0" lang="en-US" sz="900" b="1" i="0" u="none" strike="noStrike" cap="none" normalizeH="0" baseline="0" noProof="1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ＭＳ Ｐゴシック" charset="-128"/>
                        <a:cs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3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</a:pPr>
                      <a:endParaRPr kumimoji="0" lang="en-US" sz="900" b="1" i="0" u="none" strike="noStrike" cap="none" normalizeH="0" baseline="0" noProof="1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ＭＳ Ｐゴシック" charset="-128"/>
                        <a:cs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</a:pPr>
                      <a:endParaRPr kumimoji="0" lang="en-US" sz="900" b="1" i="0" u="none" strike="noStrike" cap="none" normalizeH="0" baseline="0" noProof="1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ＭＳ Ｐゴシック" charset="-128"/>
                        <a:cs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3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</a:pPr>
                      <a:endParaRPr kumimoji="0" lang="en-US" sz="900" b="1" i="0" u="none" strike="noStrike" cap="none" normalizeH="0" baseline="0" noProof="1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ＭＳ Ｐゴシック" charset="-128"/>
                        <a:cs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</a:pPr>
                      <a:endParaRPr kumimoji="0" lang="en-US" sz="900" b="1" i="0" u="none" strike="noStrike" cap="none" normalizeH="0" baseline="0" noProof="1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ＭＳ Ｐゴシック" charset="-128"/>
                        <a:cs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3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</a:pPr>
                      <a:endParaRPr kumimoji="0" lang="en-US" sz="900" b="1" i="0" u="none" strike="noStrike" cap="none" normalizeH="0" baseline="0" noProof="1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ＭＳ Ｐゴシック" charset="-128"/>
                        <a:cs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</a:pPr>
                      <a:endParaRPr kumimoji="0" lang="en-US" sz="900" b="1" i="0" u="none" strike="noStrike" cap="none" normalizeH="0" baseline="0" noProof="1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ＭＳ Ｐゴシック" charset="-128"/>
                        <a:cs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3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</a:pPr>
                      <a:endParaRPr kumimoji="0" lang="en-US" sz="900" b="1" i="0" u="none" strike="noStrike" cap="none" normalizeH="0" baseline="0" noProof="1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ＭＳ Ｐゴシック" charset="-128"/>
                        <a:cs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</a:pPr>
                      <a:endParaRPr kumimoji="0" lang="en-US" sz="900" b="1" i="0" u="none" strike="noStrike" cap="none" normalizeH="0" baseline="0" noProof="1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ＭＳ Ｐゴシック" charset="-128"/>
                        <a:cs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3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</a:pPr>
                      <a:endParaRPr kumimoji="0" lang="en-US" sz="900" b="1" i="0" u="none" strike="noStrike" cap="none" normalizeH="0" baseline="0" noProof="1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ＭＳ Ｐゴシック" charset="-128"/>
                        <a:cs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</a:pPr>
                      <a:endParaRPr kumimoji="0" lang="en-US" sz="900" b="1" i="0" u="none" strike="noStrike" cap="none" normalizeH="0" baseline="0" noProof="1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ＭＳ Ｐゴシック" charset="-128"/>
                        <a:cs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3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</a:pPr>
                      <a:endParaRPr kumimoji="0" lang="en-US" sz="900" b="1" i="0" u="none" strike="noStrike" cap="none" normalizeH="0" baseline="0" noProof="1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ＭＳ Ｐゴシック" charset="-128"/>
                        <a:cs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</a:pPr>
                      <a:endParaRPr kumimoji="0" lang="en-US" sz="900" b="1" i="0" u="none" strike="noStrike" cap="none" normalizeH="0" baseline="0" noProof="1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ＭＳ Ｐゴシック" charset="-128"/>
                        <a:cs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3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</a:pPr>
                      <a:endParaRPr kumimoji="0" lang="en-US" sz="900" b="1" i="0" u="none" strike="noStrike" cap="none" normalizeH="0" baseline="0" noProof="1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ＭＳ Ｐゴシック" charset="-128"/>
                        <a:cs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</a:pPr>
                      <a:endParaRPr kumimoji="0" lang="en-US" sz="900" b="1" i="0" u="none" strike="noStrike" cap="none" normalizeH="0" baseline="0" noProof="1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ＭＳ Ｐゴシック" charset="-128"/>
                        <a:cs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3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</a:pPr>
                      <a:endParaRPr kumimoji="0" lang="en-US" sz="900" b="1" i="0" u="none" strike="noStrike" cap="none" normalizeH="0" baseline="0" noProof="1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ＭＳ Ｐゴシック" charset="-128"/>
                        <a:cs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</a:pPr>
                      <a:endParaRPr kumimoji="0" lang="en-US" sz="900" b="1" i="0" u="none" strike="noStrike" cap="none" normalizeH="0" baseline="0" noProof="1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ＭＳ Ｐゴシック" charset="-128"/>
                        <a:cs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3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</a:pPr>
                      <a:endParaRPr kumimoji="0" lang="en-US" sz="900" b="1" i="0" u="none" strike="noStrike" cap="none" normalizeH="0" baseline="0" noProof="1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ＭＳ Ｐゴシック" charset="-128"/>
                        <a:cs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</a:pPr>
                      <a:endParaRPr kumimoji="0" lang="en-US" sz="900" b="1" i="0" u="none" strike="noStrike" cap="none" normalizeH="0" baseline="0" noProof="1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ＭＳ Ｐゴシック" charset="-128"/>
                        <a:cs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3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</a:pPr>
                      <a:endParaRPr kumimoji="0" lang="en-US" sz="900" b="1" i="0" u="none" strike="noStrike" cap="none" normalizeH="0" baseline="0" noProof="1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ＭＳ Ｐゴシック" charset="-128"/>
                        <a:cs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</a:pPr>
                      <a:endParaRPr kumimoji="0" lang="en-US" sz="900" b="1" i="0" u="none" strike="noStrike" cap="none" normalizeH="0" baseline="0" noProof="1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ＭＳ Ｐゴシック" charset="-128"/>
                        <a:cs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3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</a:pPr>
                      <a:endParaRPr kumimoji="0" lang="en-US" sz="900" b="1" i="0" u="none" strike="noStrike" cap="none" normalizeH="0" baseline="0" noProof="1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ＭＳ Ｐゴシック" charset="-128"/>
                        <a:cs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7610711"/>
                  </a:ext>
                </a:extLst>
              </a:tr>
              <a:tr h="473219">
                <a:tc>
                  <a:txBody>
                    <a:bodyPr/>
                    <a:lstStyle/>
                    <a:p>
                      <a:pPr marL="109538" indent="0" algn="l" defTabSz="914400" rtl="0" eaLnBrk="1" fontAlgn="ctr" latinLnBrk="0" hangingPunct="1"/>
                      <a:r>
                        <a:rPr lang="en-US" sz="11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Infra and Tech Readiness</a:t>
                      </a:r>
                      <a:endParaRPr lang="en-US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</a:pPr>
                      <a:endParaRPr kumimoji="0" lang="en-US" sz="900" b="1" i="0" u="none" strike="noStrike" cap="none" normalizeH="0" baseline="0" noProof="1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ＭＳ Ｐゴシック" charset="-128"/>
                        <a:cs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3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</a:pPr>
                      <a:endParaRPr kumimoji="0" lang="en-US" sz="900" b="1" i="0" u="none" strike="noStrike" cap="none" normalizeH="0" baseline="0" noProof="1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ＭＳ Ｐゴシック" charset="-128"/>
                        <a:cs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</a:pPr>
                      <a:endParaRPr kumimoji="0" lang="en-US" sz="900" b="1" i="0" u="none" strike="noStrike" cap="none" normalizeH="0" baseline="0" noProof="1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ＭＳ Ｐゴシック" charset="-128"/>
                        <a:cs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3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</a:pPr>
                      <a:endParaRPr kumimoji="0" lang="en-US" sz="900" b="1" i="0" u="none" strike="noStrike" cap="none" normalizeH="0" baseline="0" noProof="1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ＭＳ Ｐゴシック" charset="-128"/>
                        <a:cs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</a:pPr>
                      <a:endParaRPr kumimoji="0" lang="en-US" sz="900" b="1" i="0" u="none" strike="noStrike" cap="none" normalizeH="0" baseline="0" noProof="1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ＭＳ Ｐゴシック" charset="-128"/>
                        <a:cs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3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</a:pPr>
                      <a:endParaRPr kumimoji="0" lang="en-US" sz="900" b="1" i="0" u="none" strike="noStrike" cap="none" normalizeH="0" baseline="0" noProof="1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ＭＳ Ｐゴシック" charset="-128"/>
                        <a:cs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</a:pPr>
                      <a:endParaRPr kumimoji="0" lang="en-US" sz="900" b="1" i="0" u="none" strike="noStrike" cap="none" normalizeH="0" baseline="0" noProof="1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ＭＳ Ｐゴシック" charset="-128"/>
                        <a:cs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3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</a:pPr>
                      <a:endParaRPr kumimoji="0" lang="en-US" sz="900" b="1" i="0" u="none" strike="noStrike" cap="none" normalizeH="0" baseline="0" noProof="1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ＭＳ Ｐゴシック" charset="-128"/>
                        <a:cs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</a:pPr>
                      <a:endParaRPr kumimoji="0" lang="en-US" sz="900" b="1" i="0" u="none" strike="noStrike" cap="none" normalizeH="0" baseline="0" noProof="1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ＭＳ Ｐゴシック" charset="-128"/>
                        <a:cs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3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</a:pPr>
                      <a:endParaRPr kumimoji="0" lang="en-US" sz="900" b="1" i="0" u="none" strike="noStrike" cap="none" normalizeH="0" baseline="0" noProof="1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ＭＳ Ｐゴシック" charset="-128"/>
                        <a:cs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</a:pPr>
                      <a:endParaRPr kumimoji="0" lang="en-US" sz="900" b="1" i="0" u="none" strike="noStrike" cap="none" normalizeH="0" baseline="0" noProof="1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ＭＳ Ｐゴシック" charset="-128"/>
                        <a:cs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3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</a:pPr>
                      <a:endParaRPr kumimoji="0" lang="en-US" sz="900" b="1" i="0" u="none" strike="noStrike" cap="none" normalizeH="0" baseline="0" noProof="1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ＭＳ Ｐゴシック" charset="-128"/>
                        <a:cs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</a:pPr>
                      <a:endParaRPr kumimoji="0" lang="en-US" sz="900" b="1" i="0" u="none" strike="noStrike" cap="none" normalizeH="0" baseline="0" noProof="1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ＭＳ Ｐゴシック" charset="-128"/>
                        <a:cs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3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</a:pPr>
                      <a:endParaRPr kumimoji="0" lang="en-US" sz="900" b="1" i="0" u="none" strike="noStrike" cap="none" normalizeH="0" baseline="0" noProof="1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ＭＳ Ｐゴシック" charset="-128"/>
                        <a:cs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</a:pPr>
                      <a:endParaRPr kumimoji="0" lang="en-US" sz="900" b="1" i="0" u="none" strike="noStrike" cap="none" normalizeH="0" baseline="0" noProof="1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ＭＳ Ｐゴシック" charset="-128"/>
                        <a:cs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3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</a:pPr>
                      <a:endParaRPr kumimoji="0" lang="en-US" sz="900" b="1" i="0" u="none" strike="noStrike" cap="none" normalizeH="0" baseline="0" noProof="1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ＭＳ Ｐゴシック" charset="-128"/>
                        <a:cs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</a:pPr>
                      <a:endParaRPr kumimoji="0" lang="en-US" sz="900" b="1" i="0" u="none" strike="noStrike" cap="none" normalizeH="0" baseline="0" noProof="1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ＭＳ Ｐゴシック" charset="-128"/>
                        <a:cs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3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</a:pPr>
                      <a:endParaRPr kumimoji="0" lang="en-US" sz="900" b="1" i="0" u="none" strike="noStrike" cap="none" normalizeH="0" baseline="0" noProof="1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ＭＳ Ｐゴシック" charset="-128"/>
                        <a:cs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</a:pPr>
                      <a:endParaRPr kumimoji="0" lang="en-US" sz="900" b="1" i="0" u="none" strike="noStrike" cap="none" normalizeH="0" baseline="0" noProof="1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ＭＳ Ｐゴシック" charset="-128"/>
                        <a:cs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3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</a:pPr>
                      <a:endParaRPr kumimoji="0" lang="en-US" sz="900" b="1" i="0" u="none" strike="noStrike" cap="none" normalizeH="0" baseline="0" noProof="1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ＭＳ Ｐゴシック" charset="-128"/>
                        <a:cs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</a:pPr>
                      <a:endParaRPr kumimoji="0" lang="en-US" sz="900" b="1" i="0" u="none" strike="noStrike" cap="none" normalizeH="0" baseline="0" noProof="1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ＭＳ Ｐゴシック" charset="-128"/>
                        <a:cs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3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</a:pPr>
                      <a:endParaRPr kumimoji="0" lang="en-US" sz="900" b="1" i="0" u="none" strike="noStrike" cap="none" normalizeH="0" baseline="0" noProof="1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ＭＳ Ｐゴシック" charset="-128"/>
                        <a:cs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</a:pPr>
                      <a:endParaRPr kumimoji="0" lang="en-US" sz="900" b="1" i="0" u="none" strike="noStrike" cap="none" normalizeH="0" baseline="0" noProof="1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ＭＳ Ｐゴシック" charset="-128"/>
                        <a:cs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3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</a:pPr>
                      <a:endParaRPr kumimoji="0" lang="en-US" sz="900" b="1" i="0" u="none" strike="noStrike" cap="none" normalizeH="0" baseline="0" noProof="1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ＭＳ Ｐゴシック" charset="-128"/>
                        <a:cs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</a:pPr>
                      <a:endParaRPr kumimoji="0" lang="en-US" sz="900" b="1" i="0" u="none" strike="noStrike" cap="none" normalizeH="0" baseline="0" noProof="1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ＭＳ Ｐゴシック" charset="-128"/>
                        <a:cs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3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</a:pPr>
                      <a:endParaRPr kumimoji="0" lang="en-US" sz="900" b="1" i="0" u="none" strike="noStrike" cap="none" normalizeH="0" baseline="0" noProof="1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ＭＳ Ｐゴシック" charset="-128"/>
                        <a:cs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839751"/>
                  </a:ext>
                </a:extLst>
              </a:tr>
              <a:tr h="473219">
                <a:tc>
                  <a:txBody>
                    <a:bodyPr/>
                    <a:lstStyle/>
                    <a:p>
                      <a:pPr marL="109538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Prudential Id Creation and systems access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</a:pPr>
                      <a:endParaRPr kumimoji="0" lang="en-US" sz="900" b="1" i="0" u="none" strike="noStrike" cap="none" normalizeH="0" baseline="0" noProof="1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ＭＳ Ｐゴシック" charset="-128"/>
                        <a:cs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3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</a:pPr>
                      <a:endParaRPr kumimoji="0" lang="en-US" sz="900" b="1" i="0" u="none" strike="noStrike" cap="none" normalizeH="0" baseline="0" noProof="1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ＭＳ Ｐゴシック" charset="-128"/>
                        <a:cs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</a:pPr>
                      <a:endParaRPr kumimoji="0" lang="en-US" sz="900" b="1" i="0" u="none" strike="noStrike" cap="none" normalizeH="0" baseline="0" noProof="1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ＭＳ Ｐゴシック" charset="-128"/>
                        <a:cs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3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</a:pPr>
                      <a:endParaRPr kumimoji="0" lang="en-US" sz="900" b="1" i="0" u="none" strike="noStrike" cap="none" normalizeH="0" baseline="0" noProof="1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ＭＳ Ｐゴシック" charset="-128"/>
                        <a:cs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</a:pPr>
                      <a:endParaRPr kumimoji="0" lang="en-US" sz="900" b="1" i="0" u="none" strike="noStrike" cap="none" normalizeH="0" baseline="0" noProof="1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ＭＳ Ｐゴシック" charset="-128"/>
                        <a:cs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3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</a:pPr>
                      <a:endParaRPr kumimoji="0" lang="en-US" sz="900" b="1" i="0" u="none" strike="noStrike" cap="none" normalizeH="0" baseline="0" noProof="1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ＭＳ Ｐゴシック" charset="-128"/>
                        <a:cs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</a:pPr>
                      <a:endParaRPr kumimoji="0" lang="en-US" sz="900" b="1" i="0" u="none" strike="noStrike" cap="none" normalizeH="0" baseline="0" noProof="1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ＭＳ Ｐゴシック" charset="-128"/>
                        <a:cs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3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</a:pPr>
                      <a:endParaRPr kumimoji="0" lang="en-US" sz="900" b="1" i="0" u="none" strike="noStrike" cap="none" normalizeH="0" baseline="0" noProof="1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ＭＳ Ｐゴシック" charset="-128"/>
                        <a:cs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</a:pPr>
                      <a:endParaRPr kumimoji="0" lang="en-US" sz="900" b="1" i="0" u="none" strike="noStrike" cap="none" normalizeH="0" baseline="0" noProof="1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ＭＳ Ｐゴシック" charset="-128"/>
                        <a:cs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3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</a:pPr>
                      <a:endParaRPr kumimoji="0" lang="en-US" sz="900" b="1" i="0" u="none" strike="noStrike" cap="none" normalizeH="0" baseline="0" noProof="1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ＭＳ Ｐゴシック" charset="-128"/>
                        <a:cs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</a:pPr>
                      <a:endParaRPr kumimoji="0" lang="en-US" sz="900" b="1" i="0" u="none" strike="noStrike" cap="none" normalizeH="0" baseline="0" noProof="1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ＭＳ Ｐゴシック" charset="-128"/>
                        <a:cs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3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</a:pPr>
                      <a:endParaRPr kumimoji="0" lang="en-US" sz="900" b="1" i="0" u="none" strike="noStrike" cap="none" normalizeH="0" baseline="0" noProof="1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ＭＳ Ｐゴシック" charset="-128"/>
                        <a:cs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</a:pPr>
                      <a:endParaRPr kumimoji="0" lang="en-US" sz="900" b="1" i="0" u="none" strike="noStrike" cap="none" normalizeH="0" baseline="0" noProof="1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ＭＳ Ｐゴシック" charset="-128"/>
                        <a:cs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3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</a:pPr>
                      <a:endParaRPr kumimoji="0" lang="en-US" sz="900" b="1" i="0" u="none" strike="noStrike" cap="none" normalizeH="0" baseline="0" noProof="1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ＭＳ Ｐゴシック" charset="-128"/>
                        <a:cs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</a:pPr>
                      <a:endParaRPr kumimoji="0" lang="en-US" sz="900" b="1" i="0" u="none" strike="noStrike" cap="none" normalizeH="0" baseline="0" noProof="1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ＭＳ Ｐゴシック" charset="-128"/>
                        <a:cs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3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</a:pPr>
                      <a:endParaRPr kumimoji="0" lang="en-US" sz="900" b="1" i="0" u="none" strike="noStrike" cap="none" normalizeH="0" baseline="0" noProof="1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ＭＳ Ｐゴシック" charset="-128"/>
                        <a:cs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</a:pPr>
                      <a:endParaRPr kumimoji="0" lang="en-US" sz="900" b="1" i="0" u="none" strike="noStrike" cap="none" normalizeH="0" baseline="0" noProof="1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ＭＳ Ｐゴシック" charset="-128"/>
                        <a:cs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3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</a:pPr>
                      <a:endParaRPr kumimoji="0" lang="en-US" sz="900" b="1" i="0" u="none" strike="noStrike" cap="none" normalizeH="0" baseline="0" noProof="1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ＭＳ Ｐゴシック" charset="-128"/>
                        <a:cs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</a:pPr>
                      <a:endParaRPr kumimoji="0" lang="en-US" sz="900" b="1" i="0" u="none" strike="noStrike" cap="none" normalizeH="0" baseline="0" noProof="1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ＭＳ Ｐゴシック" charset="-128"/>
                        <a:cs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3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</a:pPr>
                      <a:endParaRPr kumimoji="0" lang="en-US" sz="900" b="1" i="0" u="none" strike="noStrike" cap="none" normalizeH="0" baseline="0" noProof="1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ＭＳ Ｐゴシック" charset="-128"/>
                        <a:cs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</a:pPr>
                      <a:endParaRPr kumimoji="0" lang="en-US" sz="900" b="1" i="0" u="none" strike="noStrike" cap="none" normalizeH="0" baseline="0" noProof="1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ＭＳ Ｐゴシック" charset="-128"/>
                        <a:cs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3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</a:pPr>
                      <a:endParaRPr kumimoji="0" lang="en-US" sz="900" b="1" i="0" u="none" strike="noStrike" cap="none" normalizeH="0" baseline="0" noProof="1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ＭＳ Ｐゴシック" charset="-128"/>
                        <a:cs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</a:pPr>
                      <a:endParaRPr kumimoji="0" lang="en-US" sz="900" b="1" i="0" u="none" strike="noStrike" cap="none" normalizeH="0" baseline="0" noProof="1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ＭＳ Ｐゴシック" charset="-128"/>
                        <a:cs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3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</a:pPr>
                      <a:endParaRPr kumimoji="0" lang="en-US" sz="900" b="1" i="0" u="none" strike="noStrike" cap="none" normalizeH="0" baseline="0" noProof="1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ＭＳ Ｐゴシック" charset="-128"/>
                        <a:cs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</a:pPr>
                      <a:endParaRPr kumimoji="0" lang="en-US" sz="900" b="1" i="0" u="none" strike="noStrike" cap="none" normalizeH="0" baseline="0" noProof="1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ＭＳ Ｐゴシック" charset="-128"/>
                        <a:cs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3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</a:pPr>
                      <a:endParaRPr kumimoji="0" lang="en-US" sz="900" b="1" i="0" u="none" strike="noStrike" cap="none" normalizeH="0" baseline="0" noProof="1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ＭＳ Ｐゴシック" charset="-128"/>
                        <a:cs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328693"/>
                  </a:ext>
                </a:extLst>
              </a:tr>
              <a:tr h="473219">
                <a:tc>
                  <a:txBody>
                    <a:bodyPr/>
                    <a:lstStyle/>
                    <a:p>
                      <a:pPr marL="109538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Transition – </a:t>
                      </a:r>
                      <a:r>
                        <a:rPr lang="en-US" sz="1100" b="0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Followup</a:t>
                      </a:r>
                      <a:r>
                        <a:rPr lang="en-US" sz="11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and</a:t>
                      </a:r>
                      <a:r>
                        <a:rPr lang="en-US" sz="11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RSA Validation (Training &amp; Nesting)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</a:pPr>
                      <a:endParaRPr kumimoji="0" lang="en-US" sz="900" b="1" i="0" u="none" strike="noStrike" cap="none" normalizeH="0" baseline="0" noProof="1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ＭＳ Ｐゴシック" charset="-128"/>
                        <a:cs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3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</a:pPr>
                      <a:endParaRPr kumimoji="0" lang="en-US" sz="900" b="1" i="0" u="none" strike="noStrike" cap="none" normalizeH="0" baseline="0" noProof="1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ＭＳ Ｐゴシック" charset="-128"/>
                        <a:cs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</a:pPr>
                      <a:endParaRPr kumimoji="0" lang="en-US" sz="900" b="1" i="0" u="none" strike="noStrike" cap="none" normalizeH="0" baseline="0" noProof="1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ＭＳ Ｐゴシック" charset="-128"/>
                        <a:cs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3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</a:pPr>
                      <a:endParaRPr kumimoji="0" lang="en-US" sz="900" b="1" i="0" u="none" strike="noStrike" cap="none" normalizeH="0" baseline="0" noProof="1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ＭＳ Ｐゴシック" charset="-128"/>
                        <a:cs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</a:pPr>
                      <a:endParaRPr kumimoji="0" lang="en-US" sz="900" b="1" i="0" u="none" strike="noStrike" cap="none" normalizeH="0" baseline="0" noProof="1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ＭＳ Ｐゴシック" charset="-128"/>
                        <a:cs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3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</a:pPr>
                      <a:endParaRPr kumimoji="0" lang="en-US" sz="900" b="1" i="0" u="none" strike="noStrike" cap="none" normalizeH="0" baseline="0" noProof="1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ＭＳ Ｐゴシック" charset="-128"/>
                        <a:cs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</a:pPr>
                      <a:endParaRPr kumimoji="0" lang="en-US" sz="900" b="1" i="0" u="none" strike="noStrike" cap="none" normalizeH="0" baseline="0" noProof="1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ＭＳ Ｐゴシック" charset="-128"/>
                        <a:cs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3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</a:pPr>
                      <a:endParaRPr kumimoji="0" lang="en-US" sz="900" b="1" i="0" u="none" strike="noStrike" cap="none" normalizeH="0" baseline="0" noProof="1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ＭＳ Ｐゴシック" charset="-128"/>
                        <a:cs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</a:pPr>
                      <a:endParaRPr kumimoji="0" lang="en-US" sz="900" b="1" i="0" u="none" strike="noStrike" cap="none" normalizeH="0" baseline="0" noProof="1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ＭＳ Ｐゴシック" charset="-128"/>
                        <a:cs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3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</a:pPr>
                      <a:endParaRPr kumimoji="0" lang="en-US" sz="900" b="1" i="0" u="none" strike="noStrike" cap="none" normalizeH="0" baseline="0" noProof="1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ＭＳ Ｐゴシック" charset="-128"/>
                        <a:cs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</a:pPr>
                      <a:endParaRPr kumimoji="0" lang="en-US" sz="900" b="1" i="0" u="none" strike="noStrike" cap="none" normalizeH="0" baseline="0" noProof="1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ＭＳ Ｐゴシック" charset="-128"/>
                        <a:cs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3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</a:pPr>
                      <a:endParaRPr kumimoji="0" lang="en-US" sz="900" b="1" i="0" u="none" strike="noStrike" cap="none" normalizeH="0" baseline="0" noProof="1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ＭＳ Ｐゴシック" charset="-128"/>
                        <a:cs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</a:pPr>
                      <a:endParaRPr kumimoji="0" lang="en-US" sz="900" b="1" i="0" u="none" strike="noStrike" cap="none" normalizeH="0" baseline="0" noProof="1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ＭＳ Ｐゴシック" charset="-128"/>
                        <a:cs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3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</a:pPr>
                      <a:endParaRPr kumimoji="0" lang="en-US" sz="900" b="1" i="0" u="none" strike="noStrike" cap="none" normalizeH="0" baseline="0" noProof="1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ＭＳ Ｐゴシック" charset="-128"/>
                        <a:cs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</a:pPr>
                      <a:endParaRPr kumimoji="0" lang="en-US" sz="900" b="1" i="0" u="none" strike="noStrike" cap="none" normalizeH="0" baseline="0" noProof="1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ＭＳ Ｐゴシック" charset="-128"/>
                        <a:cs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3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</a:pPr>
                      <a:endParaRPr kumimoji="0" lang="en-US" sz="900" b="1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ＭＳ Ｐゴシック" charset="-128"/>
                        <a:cs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</a:pPr>
                      <a:endParaRPr kumimoji="0" lang="en-US" sz="900" b="1" i="0" u="none" strike="noStrike" cap="none" normalizeH="0" baseline="0" noProof="1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ＭＳ Ｐゴシック" charset="-128"/>
                        <a:cs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3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</a:pPr>
                      <a:endParaRPr kumimoji="0" lang="en-US" sz="900" b="1" i="0" u="none" strike="noStrike" cap="none" normalizeH="0" baseline="0" noProof="1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ＭＳ Ｐゴシック" charset="-128"/>
                        <a:cs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</a:pPr>
                      <a:endParaRPr kumimoji="0" lang="en-US" sz="900" b="1" i="0" u="none" strike="noStrike" cap="none" normalizeH="0" baseline="0" noProof="1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ＭＳ Ｐゴシック" charset="-128"/>
                        <a:cs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3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</a:pPr>
                      <a:endParaRPr kumimoji="0" lang="en-US" sz="900" b="1" i="0" u="none" strike="noStrike" cap="none" normalizeH="0" baseline="0" noProof="1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ＭＳ Ｐゴシック" charset="-128"/>
                        <a:cs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</a:pPr>
                      <a:endParaRPr kumimoji="0" lang="en-US" sz="900" b="1" i="0" u="none" strike="noStrike" cap="none" normalizeH="0" baseline="0" noProof="1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ＭＳ Ｐゴシック" charset="-128"/>
                        <a:cs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3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</a:pPr>
                      <a:endParaRPr kumimoji="0" lang="en-US" sz="900" b="1" i="0" u="none" strike="noStrike" cap="none" normalizeH="0" baseline="0" noProof="1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ＭＳ Ｐゴシック" charset="-128"/>
                        <a:cs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</a:pPr>
                      <a:endParaRPr kumimoji="0" lang="en-US" sz="900" b="1" i="0" u="none" strike="noStrike" cap="none" normalizeH="0" baseline="0" noProof="1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ＭＳ Ｐゴシック" charset="-128"/>
                        <a:cs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3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</a:pPr>
                      <a:endParaRPr kumimoji="0" lang="en-US" sz="900" b="1" i="0" u="none" strike="noStrike" cap="none" normalizeH="0" baseline="0" noProof="1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ＭＳ Ｐゴシック" charset="-128"/>
                        <a:cs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</a:pPr>
                      <a:endParaRPr kumimoji="0" lang="en-US" sz="900" b="1" i="0" u="none" strike="noStrike" cap="none" normalizeH="0" baseline="0" noProof="1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ＭＳ Ｐゴシック" charset="-128"/>
                        <a:cs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3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</a:pPr>
                      <a:endParaRPr kumimoji="0" lang="en-US" sz="900" b="1" i="0" u="none" strike="noStrike" cap="none" normalizeH="0" baseline="0" noProof="1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ＭＳ Ｐゴシック" charset="-128"/>
                        <a:cs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5234297"/>
                  </a:ext>
                </a:extLst>
              </a:tr>
              <a:tr h="473219">
                <a:tc>
                  <a:txBody>
                    <a:bodyPr/>
                    <a:lstStyle/>
                    <a:p>
                      <a:pPr marL="109538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Transition – APO</a:t>
                      </a:r>
                      <a:r>
                        <a:rPr lang="en-US" sz="11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and Lump Sum Payments</a:t>
                      </a:r>
                      <a:endParaRPr lang="en-US" sz="11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</a:pPr>
                      <a:endParaRPr kumimoji="0" lang="en-US" sz="900" b="1" i="0" u="none" strike="noStrike" cap="none" normalizeH="0" baseline="0" noProof="1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ＭＳ Ｐゴシック" charset="-128"/>
                        <a:cs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3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</a:pPr>
                      <a:endParaRPr kumimoji="0" lang="en-US" sz="900" b="1" i="0" u="none" strike="noStrike" cap="none" normalizeH="0" baseline="0" noProof="1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ＭＳ Ｐゴシック" charset="-128"/>
                        <a:cs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</a:pPr>
                      <a:endParaRPr kumimoji="0" lang="en-US" sz="900" b="1" i="0" u="none" strike="noStrike" cap="none" normalizeH="0" baseline="0" noProof="1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ＭＳ Ｐゴシック" charset="-128"/>
                        <a:cs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3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</a:pPr>
                      <a:endParaRPr kumimoji="0" lang="en-US" sz="900" b="1" i="0" u="none" strike="noStrike" cap="none" normalizeH="0" baseline="0" noProof="1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ＭＳ Ｐゴシック" charset="-128"/>
                        <a:cs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</a:pPr>
                      <a:endParaRPr kumimoji="0" lang="en-US" sz="900" b="1" i="0" u="none" strike="noStrike" cap="none" normalizeH="0" baseline="0" noProof="1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ＭＳ Ｐゴシック" charset="-128"/>
                        <a:cs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3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</a:pPr>
                      <a:endParaRPr kumimoji="0" lang="en-US" sz="900" b="1" i="0" u="none" strike="noStrike" cap="none" normalizeH="0" baseline="0" noProof="1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ＭＳ Ｐゴシック" charset="-128"/>
                        <a:cs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</a:pPr>
                      <a:endParaRPr kumimoji="0" lang="en-US" sz="900" b="1" i="0" u="none" strike="noStrike" cap="none" normalizeH="0" baseline="0" noProof="1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ＭＳ Ｐゴシック" charset="-128"/>
                        <a:cs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3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</a:pPr>
                      <a:endParaRPr kumimoji="0" lang="en-US" sz="900" b="1" i="0" u="none" strike="noStrike" cap="none" normalizeH="0" baseline="0" noProof="1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ＭＳ Ｐゴシック" charset="-128"/>
                        <a:cs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</a:pPr>
                      <a:endParaRPr kumimoji="0" lang="en-US" sz="900" b="1" i="0" u="none" strike="noStrike" cap="none" normalizeH="0" baseline="0" noProof="1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ＭＳ Ｐゴシック" charset="-128"/>
                        <a:cs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3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</a:pPr>
                      <a:endParaRPr kumimoji="0" lang="en-US" sz="900" b="1" i="0" u="none" strike="noStrike" cap="none" normalizeH="0" baseline="0" noProof="1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ＭＳ Ｐゴシック" charset="-128"/>
                        <a:cs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</a:pPr>
                      <a:endParaRPr kumimoji="0" lang="en-US" sz="900" b="1" i="0" u="none" strike="noStrike" cap="none" normalizeH="0" baseline="0" noProof="1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ＭＳ Ｐゴシック" charset="-128"/>
                        <a:cs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3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</a:pPr>
                      <a:endParaRPr kumimoji="0" lang="en-US" sz="900" b="1" i="0" u="none" strike="noStrike" cap="none" normalizeH="0" baseline="0" noProof="1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ＭＳ Ｐゴシック" charset="-128"/>
                        <a:cs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</a:pPr>
                      <a:endParaRPr kumimoji="0" lang="en-US" sz="900" b="1" i="0" u="none" strike="noStrike" cap="none" normalizeH="0" baseline="0" noProof="1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ＭＳ Ｐゴシック" charset="-128"/>
                        <a:cs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3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</a:pPr>
                      <a:endParaRPr kumimoji="0" lang="en-US" sz="900" b="1" i="0" u="none" strike="noStrike" cap="none" normalizeH="0" baseline="0" noProof="1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ＭＳ Ｐゴシック" charset="-128"/>
                        <a:cs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</a:pPr>
                      <a:endParaRPr kumimoji="0" lang="en-US" sz="900" b="1" i="0" u="none" strike="noStrike" cap="none" normalizeH="0" baseline="0" noProof="1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ＭＳ Ｐゴシック" charset="-128"/>
                        <a:cs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3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</a:pPr>
                      <a:endParaRPr kumimoji="0" lang="en-US" sz="900" b="1" i="0" u="none" strike="noStrike" cap="none" normalizeH="0" baseline="0" noProof="1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ＭＳ Ｐゴシック" charset="-128"/>
                        <a:cs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</a:pPr>
                      <a:endParaRPr kumimoji="0" lang="en-US" sz="900" b="1" i="0" u="none" strike="noStrike" cap="none" normalizeH="0" baseline="0" noProof="1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ＭＳ Ｐゴシック" charset="-128"/>
                        <a:cs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3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</a:pPr>
                      <a:endParaRPr kumimoji="0" lang="en-US" sz="900" b="1" i="0" u="none" strike="noStrike" cap="none" normalizeH="0" baseline="0" noProof="1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ＭＳ Ｐゴシック" charset="-128"/>
                        <a:cs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</a:pPr>
                      <a:endParaRPr kumimoji="0" lang="en-US" sz="900" b="1" i="0" u="none" strike="noStrike" cap="none" normalizeH="0" baseline="0" noProof="1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ＭＳ Ｐゴシック" charset="-128"/>
                        <a:cs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3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</a:pPr>
                      <a:endParaRPr kumimoji="0" lang="en-US" sz="900" b="1" i="0" u="none" strike="noStrike" cap="none" normalizeH="0" baseline="0" noProof="1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ＭＳ Ｐゴシック" charset="-128"/>
                        <a:cs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</a:pPr>
                      <a:endParaRPr kumimoji="0" lang="en-US" sz="900" b="1" i="0" u="none" strike="noStrike" cap="none" normalizeH="0" baseline="0" noProof="1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ＭＳ Ｐゴシック" charset="-128"/>
                        <a:cs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3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</a:pPr>
                      <a:endParaRPr kumimoji="0" lang="en-US" sz="900" b="1" i="0" u="none" strike="noStrike" cap="none" normalizeH="0" baseline="0" noProof="1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ＭＳ Ｐゴシック" charset="-128"/>
                        <a:cs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</a:pPr>
                      <a:endParaRPr kumimoji="0" lang="en-US" sz="900" b="1" i="0" u="none" strike="noStrike" cap="none" normalizeH="0" baseline="0" noProof="1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ＭＳ Ｐゴシック" charset="-128"/>
                        <a:cs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3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</a:pPr>
                      <a:endParaRPr kumimoji="0" lang="en-US" sz="900" b="1" i="0" u="none" strike="noStrike" cap="none" normalizeH="0" baseline="0" noProof="1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ＭＳ Ｐゴシック" charset="-128"/>
                        <a:cs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</a:pPr>
                      <a:endParaRPr kumimoji="0" lang="en-US" sz="900" b="1" i="0" u="none" strike="noStrike" cap="none" normalizeH="0" baseline="0" noProof="1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ＭＳ Ｐゴシック" charset="-128"/>
                        <a:cs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3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</a:pPr>
                      <a:endParaRPr kumimoji="0" lang="en-US" sz="900" b="1" i="0" u="none" strike="noStrike" cap="none" normalizeH="0" baseline="0" noProof="1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ＭＳ Ｐゴシック" charset="-128"/>
                        <a:cs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9783470"/>
                  </a:ext>
                </a:extLst>
              </a:tr>
            </a:tbl>
          </a:graphicData>
        </a:graphic>
      </p:graphicFrame>
      <p:sp>
        <p:nvSpPr>
          <p:cNvPr id="55" name="Rectangle 54"/>
          <p:cNvSpPr/>
          <p:nvPr/>
        </p:nvSpPr>
        <p:spPr>
          <a:xfrm>
            <a:off x="5542124" y="1701735"/>
            <a:ext cx="6428232" cy="203993"/>
          </a:xfrm>
          <a:prstGeom prst="rect">
            <a:avLst/>
          </a:prstGeom>
          <a:solidFill>
            <a:schemeClr val="bg1"/>
          </a:solidFill>
          <a:ln>
            <a:solidFill>
              <a:srgbClr val="A6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ysClr val="windowText" lastClr="000000"/>
                </a:solidFill>
              </a:rPr>
              <a:t>Completed on 12</a:t>
            </a:r>
            <a:r>
              <a:rPr lang="en-US" sz="1100" baseline="30000" dirty="0" smtClean="0">
                <a:solidFill>
                  <a:sysClr val="windowText" lastClr="000000"/>
                </a:solidFill>
              </a:rPr>
              <a:t>th</a:t>
            </a:r>
            <a:r>
              <a:rPr lang="en-US" sz="1100" dirty="0" smtClean="0">
                <a:solidFill>
                  <a:sysClr val="windowText" lastClr="000000"/>
                </a:solidFill>
              </a:rPr>
              <a:t> Feb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5771081" y="4072191"/>
            <a:ext cx="1472184" cy="182880"/>
          </a:xfrm>
          <a:prstGeom prst="rect">
            <a:avLst/>
          </a:prstGeom>
          <a:solidFill>
            <a:srgbClr val="008ED0"/>
          </a:solidFill>
          <a:ln>
            <a:solidFill>
              <a:srgbClr val="A6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KT + Nesting</a:t>
            </a:r>
            <a:endParaRPr lang="en-US" sz="1100" dirty="0"/>
          </a:p>
        </p:txBody>
      </p:sp>
      <p:sp>
        <p:nvSpPr>
          <p:cNvPr id="45" name="Rectangle 44"/>
          <p:cNvSpPr/>
          <p:nvPr/>
        </p:nvSpPr>
        <p:spPr>
          <a:xfrm>
            <a:off x="7270559" y="4072191"/>
            <a:ext cx="3447288" cy="182880"/>
          </a:xfrm>
          <a:prstGeom prst="rect">
            <a:avLst/>
          </a:prstGeom>
          <a:solidFill>
            <a:srgbClr val="92D050"/>
          </a:solidFill>
          <a:ln>
            <a:solidFill>
              <a:srgbClr val="A6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dirty="0" smtClean="0"/>
              <a:t>Ramp</a:t>
            </a:r>
            <a:endParaRPr lang="en-US" sz="1400" dirty="0"/>
          </a:p>
        </p:txBody>
      </p:sp>
      <p:grpSp>
        <p:nvGrpSpPr>
          <p:cNvPr id="32" name="Group 31"/>
          <p:cNvGrpSpPr/>
          <p:nvPr/>
        </p:nvGrpSpPr>
        <p:grpSpPr>
          <a:xfrm>
            <a:off x="8492586" y="931016"/>
            <a:ext cx="278296" cy="3474720"/>
            <a:chOff x="7089518" y="888772"/>
            <a:chExt cx="278296" cy="4519345"/>
          </a:xfrm>
        </p:grpSpPr>
        <p:sp>
          <p:nvSpPr>
            <p:cNvPr id="34" name="Flowchart: Merge 33"/>
            <p:cNvSpPr/>
            <p:nvPr/>
          </p:nvSpPr>
          <p:spPr>
            <a:xfrm>
              <a:off x="7089518" y="888772"/>
              <a:ext cx="278296" cy="172695"/>
            </a:xfrm>
            <a:prstGeom prst="flowChartMerge">
              <a:avLst/>
            </a:prstGeom>
            <a:solidFill>
              <a:srgbClr val="00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cxnSp>
          <p:nvCxnSpPr>
            <p:cNvPr id="35" name="Straight Connector 34"/>
            <p:cNvCxnSpPr/>
            <p:nvPr/>
          </p:nvCxnSpPr>
          <p:spPr>
            <a:xfrm>
              <a:off x="7239450" y="1174124"/>
              <a:ext cx="0" cy="4233993"/>
            </a:xfrm>
            <a:prstGeom prst="line">
              <a:avLst/>
            </a:prstGeom>
            <a:noFill/>
            <a:ln w="28575" cap="flat" cmpd="sng" algn="ctr">
              <a:solidFill>
                <a:srgbClr val="000000"/>
              </a:solidFill>
              <a:prstDash val="dash"/>
            </a:ln>
            <a:effectLst/>
          </p:spPr>
        </p:cxnSp>
      </p:grpSp>
      <p:sp>
        <p:nvSpPr>
          <p:cNvPr id="36" name="Rectangle 35"/>
          <p:cNvSpPr/>
          <p:nvPr/>
        </p:nvSpPr>
        <p:spPr>
          <a:xfrm>
            <a:off x="5542124" y="2145896"/>
            <a:ext cx="6428232" cy="203993"/>
          </a:xfrm>
          <a:prstGeom prst="rect">
            <a:avLst/>
          </a:prstGeom>
          <a:solidFill>
            <a:schemeClr val="bg1"/>
          </a:solidFill>
          <a:ln>
            <a:solidFill>
              <a:srgbClr val="A6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ysClr val="windowText" lastClr="000000"/>
                </a:solidFill>
              </a:rPr>
              <a:t>Completed on 4</a:t>
            </a:r>
            <a:r>
              <a:rPr lang="en-US" sz="1100" baseline="30000" dirty="0" smtClean="0">
                <a:solidFill>
                  <a:sysClr val="windowText" lastClr="000000"/>
                </a:solidFill>
              </a:rPr>
              <a:t>th</a:t>
            </a:r>
            <a:r>
              <a:rPr lang="en-US" sz="1100" dirty="0" smtClean="0">
                <a:solidFill>
                  <a:sysClr val="windowText" lastClr="000000"/>
                </a:solidFill>
              </a:rPr>
              <a:t> Jun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5542124" y="2637177"/>
            <a:ext cx="6428232" cy="203993"/>
          </a:xfrm>
          <a:prstGeom prst="rect">
            <a:avLst/>
          </a:prstGeom>
          <a:solidFill>
            <a:schemeClr val="bg1"/>
          </a:solidFill>
          <a:ln>
            <a:solidFill>
              <a:srgbClr val="A6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ysClr val="windowText" lastClr="000000"/>
                </a:solidFill>
              </a:rPr>
              <a:t>Completed on 1</a:t>
            </a:r>
            <a:r>
              <a:rPr lang="en-US" sz="1100" baseline="30000" dirty="0" smtClean="0">
                <a:solidFill>
                  <a:sysClr val="windowText" lastClr="000000"/>
                </a:solidFill>
              </a:rPr>
              <a:t>st</a:t>
            </a:r>
            <a:r>
              <a:rPr lang="en-US" sz="1100" dirty="0" smtClean="0">
                <a:solidFill>
                  <a:sysClr val="windowText" lastClr="000000"/>
                </a:solidFill>
              </a:rPr>
              <a:t> Jun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5542124" y="3104955"/>
            <a:ext cx="6428232" cy="203993"/>
          </a:xfrm>
          <a:prstGeom prst="rect">
            <a:avLst/>
          </a:prstGeom>
          <a:solidFill>
            <a:schemeClr val="bg1"/>
          </a:solidFill>
          <a:ln>
            <a:solidFill>
              <a:srgbClr val="A6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ysClr val="windowText" lastClr="000000"/>
                </a:solidFill>
              </a:rPr>
              <a:t>Completed on 7</a:t>
            </a:r>
            <a:r>
              <a:rPr lang="en-US" sz="1100" baseline="30000" dirty="0" smtClean="0">
                <a:solidFill>
                  <a:sysClr val="windowText" lastClr="000000"/>
                </a:solidFill>
              </a:rPr>
              <a:t>th</a:t>
            </a:r>
            <a:r>
              <a:rPr lang="en-US" sz="1100" dirty="0" smtClean="0">
                <a:solidFill>
                  <a:sysClr val="windowText" lastClr="000000"/>
                </a:solidFill>
              </a:rPr>
              <a:t> Jun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771550" y="3604413"/>
            <a:ext cx="6190488" cy="203993"/>
          </a:xfrm>
          <a:prstGeom prst="rect">
            <a:avLst/>
          </a:prstGeom>
          <a:solidFill>
            <a:schemeClr val="bg1"/>
          </a:solidFill>
          <a:ln>
            <a:solidFill>
              <a:srgbClr val="A6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ysClr val="windowText" lastClr="000000"/>
                </a:solidFill>
              </a:rPr>
              <a:t>Completed on 9</a:t>
            </a:r>
            <a:r>
              <a:rPr lang="en-US" sz="1100" baseline="30000" dirty="0" smtClean="0">
                <a:solidFill>
                  <a:sysClr val="windowText" lastClr="000000"/>
                </a:solidFill>
              </a:rPr>
              <a:t>th</a:t>
            </a:r>
            <a:r>
              <a:rPr lang="en-US" sz="1100" dirty="0" smtClean="0">
                <a:solidFill>
                  <a:sysClr val="windowText" lastClr="000000"/>
                </a:solidFill>
              </a:rPr>
              <a:t> Jul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5520991" y="3612777"/>
            <a:ext cx="246888" cy="182880"/>
          </a:xfrm>
          <a:prstGeom prst="rect">
            <a:avLst/>
          </a:prstGeom>
          <a:solidFill>
            <a:srgbClr val="008ED0"/>
          </a:solidFill>
          <a:ln>
            <a:solidFill>
              <a:srgbClr val="A6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018588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389964" y="73281"/>
            <a:ext cx="9624163" cy="585920"/>
          </a:xfrm>
        </p:spPr>
        <p:txBody>
          <a:bodyPr>
            <a:normAutofit/>
          </a:bodyPr>
          <a:lstStyle/>
          <a:p>
            <a:r>
              <a:rPr lang="en-US" sz="2400" cap="none" dirty="0" smtClean="0"/>
              <a:t>RAMP </a:t>
            </a:r>
            <a:r>
              <a:rPr lang="en-US" sz="2400" cap="none" dirty="0" smtClean="0"/>
              <a:t>PERFORMANCE - PRODUCTION</a:t>
            </a:r>
            <a:endParaRPr lang="en-US" sz="2400" cap="none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3573733"/>
              </p:ext>
            </p:extLst>
          </p:nvPr>
        </p:nvGraphicFramePr>
        <p:xfrm>
          <a:off x="307331" y="988443"/>
          <a:ext cx="11573163" cy="31703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53309">
                  <a:extLst>
                    <a:ext uri="{9D8B030D-6E8A-4147-A177-3AD203B41FA5}">
                      <a16:colId xmlns:a16="http://schemas.microsoft.com/office/drawing/2014/main" val="3408079041"/>
                    </a:ext>
                  </a:extLst>
                </a:gridCol>
                <a:gridCol w="1653309">
                  <a:extLst>
                    <a:ext uri="{9D8B030D-6E8A-4147-A177-3AD203B41FA5}">
                      <a16:colId xmlns:a16="http://schemas.microsoft.com/office/drawing/2014/main" val="1848971330"/>
                    </a:ext>
                  </a:extLst>
                </a:gridCol>
                <a:gridCol w="1653309">
                  <a:extLst>
                    <a:ext uri="{9D8B030D-6E8A-4147-A177-3AD203B41FA5}">
                      <a16:colId xmlns:a16="http://schemas.microsoft.com/office/drawing/2014/main" val="3383280588"/>
                    </a:ext>
                  </a:extLst>
                </a:gridCol>
                <a:gridCol w="1653309">
                  <a:extLst>
                    <a:ext uri="{9D8B030D-6E8A-4147-A177-3AD203B41FA5}">
                      <a16:colId xmlns:a16="http://schemas.microsoft.com/office/drawing/2014/main" val="789399234"/>
                    </a:ext>
                  </a:extLst>
                </a:gridCol>
                <a:gridCol w="1653309">
                  <a:extLst>
                    <a:ext uri="{9D8B030D-6E8A-4147-A177-3AD203B41FA5}">
                      <a16:colId xmlns:a16="http://schemas.microsoft.com/office/drawing/2014/main" val="3579772741"/>
                    </a:ext>
                  </a:extLst>
                </a:gridCol>
                <a:gridCol w="1653309">
                  <a:extLst>
                    <a:ext uri="{9D8B030D-6E8A-4147-A177-3AD203B41FA5}">
                      <a16:colId xmlns:a16="http://schemas.microsoft.com/office/drawing/2014/main" val="1061194856"/>
                    </a:ext>
                  </a:extLst>
                </a:gridCol>
                <a:gridCol w="1653309">
                  <a:extLst>
                    <a:ext uri="{9D8B030D-6E8A-4147-A177-3AD203B41FA5}">
                      <a16:colId xmlns:a16="http://schemas.microsoft.com/office/drawing/2014/main" val="3344660289"/>
                    </a:ext>
                  </a:extLst>
                </a:gridCol>
              </a:tblGrid>
              <a:tr h="311068">
                <a:tc gridSpan="7"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PRODUCTION</a:t>
                      </a:r>
                      <a:endParaRPr lang="en-US" sz="1400" b="1" dirty="0"/>
                    </a:p>
                  </a:txBody>
                  <a:tcPr anchor="ctr">
                    <a:solidFill>
                      <a:srgbClr val="ECF7FB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b="1" dirty="0"/>
                    </a:p>
                  </a:txBody>
                  <a:tcPr anchor="ctr">
                    <a:solidFill>
                      <a:srgbClr val="ECF7FB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1" dirty="0" smtClean="0"/>
                    </a:p>
                  </a:txBody>
                  <a:tcPr anchor="ctr">
                    <a:solidFill>
                      <a:srgbClr val="ECF7FB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1" dirty="0" smtClean="0"/>
                    </a:p>
                  </a:txBody>
                  <a:tcPr anchor="ctr">
                    <a:solidFill>
                      <a:srgbClr val="ECF7FB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1" dirty="0" smtClean="0"/>
                    </a:p>
                  </a:txBody>
                  <a:tcPr anchor="ctr">
                    <a:solidFill>
                      <a:srgbClr val="ECF7FB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anchor="ctr">
                    <a:solidFill>
                      <a:srgbClr val="ECF7FB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anchor="ctr">
                    <a:solidFill>
                      <a:srgbClr val="ECF7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1433248"/>
                  </a:ext>
                </a:extLst>
              </a:tr>
              <a:tr h="37328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CF7F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Week of 23</a:t>
                      </a:r>
                      <a:r>
                        <a:rPr lang="en-US" sz="1200" b="1" baseline="30000" dirty="0" smtClean="0"/>
                        <a:t>rd</a:t>
                      </a:r>
                      <a:r>
                        <a:rPr lang="en-US" sz="1200" b="1" dirty="0" smtClean="0"/>
                        <a:t> Aug</a:t>
                      </a:r>
                      <a:endParaRPr lang="en-US" sz="1200" b="1" dirty="0"/>
                    </a:p>
                  </a:txBody>
                  <a:tcPr anchor="ctr">
                    <a:solidFill>
                      <a:srgbClr val="ECF7F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/>
                        <a:t>Week of 30</a:t>
                      </a:r>
                      <a:r>
                        <a:rPr lang="en-US" sz="1200" b="1" baseline="30000" dirty="0" smtClean="0"/>
                        <a:t>th</a:t>
                      </a:r>
                      <a:r>
                        <a:rPr lang="en-US" sz="1200" b="1" dirty="0" smtClean="0"/>
                        <a:t> Aug</a:t>
                      </a:r>
                    </a:p>
                  </a:txBody>
                  <a:tcPr anchor="ctr">
                    <a:solidFill>
                      <a:srgbClr val="ECF7F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/>
                        <a:t>Week of 6</a:t>
                      </a:r>
                      <a:r>
                        <a:rPr lang="en-US" sz="1200" b="1" baseline="30000" dirty="0" smtClean="0"/>
                        <a:t>th</a:t>
                      </a:r>
                      <a:r>
                        <a:rPr lang="en-US" sz="1200" b="1" baseline="0" dirty="0" smtClean="0"/>
                        <a:t> Sep</a:t>
                      </a:r>
                      <a:endParaRPr lang="en-US" sz="1200" b="1" dirty="0" smtClean="0"/>
                    </a:p>
                  </a:txBody>
                  <a:tcPr anchor="ctr">
                    <a:solidFill>
                      <a:srgbClr val="ECF7F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/>
                        <a:t>Week of 13</a:t>
                      </a:r>
                      <a:r>
                        <a:rPr lang="en-US" sz="1200" b="1" baseline="30000" dirty="0" smtClean="0"/>
                        <a:t>th</a:t>
                      </a:r>
                      <a:r>
                        <a:rPr lang="en-US" sz="1200" b="1" baseline="0" dirty="0" smtClean="0"/>
                        <a:t> </a:t>
                      </a:r>
                      <a:r>
                        <a:rPr lang="en-US" sz="1200" b="1" dirty="0" smtClean="0"/>
                        <a:t>Sep</a:t>
                      </a:r>
                    </a:p>
                  </a:txBody>
                  <a:tcPr anchor="ctr">
                    <a:solidFill>
                      <a:srgbClr val="ECF7F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/>
                        <a:t>Week of 20</a:t>
                      </a:r>
                      <a:r>
                        <a:rPr lang="en-US" sz="1200" b="1" baseline="30000" dirty="0" smtClean="0"/>
                        <a:t>th</a:t>
                      </a:r>
                      <a:r>
                        <a:rPr lang="en-US" sz="1200" b="1" baseline="0" dirty="0" smtClean="0"/>
                        <a:t> </a:t>
                      </a:r>
                      <a:r>
                        <a:rPr lang="en-US" sz="1200" b="1" dirty="0" smtClean="0"/>
                        <a:t>Sep </a:t>
                      </a:r>
                    </a:p>
                  </a:txBody>
                  <a:tcPr anchor="ctr">
                    <a:solidFill>
                      <a:srgbClr val="ECF7F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/>
                        <a:t>Week of 29</a:t>
                      </a:r>
                      <a:r>
                        <a:rPr lang="en-US" sz="1200" b="1" baseline="30000" dirty="0" smtClean="0"/>
                        <a:t>th</a:t>
                      </a:r>
                      <a:r>
                        <a:rPr lang="en-US" sz="1200" b="1" baseline="0" dirty="0" smtClean="0"/>
                        <a:t> </a:t>
                      </a:r>
                      <a:r>
                        <a:rPr lang="en-US" sz="1200" b="1" dirty="0" smtClean="0"/>
                        <a:t>Sep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baseline="0" dirty="0" smtClean="0"/>
                        <a:t>(Till Tue)</a:t>
                      </a:r>
                      <a:endParaRPr lang="en-US" sz="1200" b="1" dirty="0" smtClean="0"/>
                    </a:p>
                  </a:txBody>
                  <a:tcPr anchor="ctr">
                    <a:solidFill>
                      <a:srgbClr val="ECF7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9078730"/>
                  </a:ext>
                </a:extLst>
              </a:tr>
              <a:tr h="347077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u="none" strike="noStrike" kern="1200" cap="none" normalizeH="0" baseline="0" dirty="0" err="1">
                          <a:ln>
                            <a:noFill/>
                          </a:ln>
                          <a:effectLst/>
                        </a:rPr>
                        <a:t>Followup</a:t>
                      </a:r>
                      <a:r>
                        <a:rPr kumimoji="0" lang="en-US" sz="1200" b="1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 Letters</a:t>
                      </a:r>
                      <a:endParaRPr kumimoji="0" lang="en-US" sz="12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CF7F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159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159</a:t>
                      </a:r>
                      <a:endParaRPr 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179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205</a:t>
                      </a:r>
                      <a:endParaRPr 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52</a:t>
                      </a:r>
                      <a:endParaRPr 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110</a:t>
                      </a:r>
                      <a:endParaRPr lang="en-US" sz="120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9876761"/>
                  </a:ext>
                </a:extLst>
              </a:tr>
              <a:tr h="373281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RSA Validation</a:t>
                      </a:r>
                      <a:endParaRPr kumimoji="0" lang="en-US" sz="12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CF7F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90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91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320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247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3160604"/>
                  </a:ext>
                </a:extLst>
              </a:tr>
              <a:tr h="373281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APO</a:t>
                      </a:r>
                      <a:endParaRPr kumimoji="0" lang="en-US" sz="12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CF7F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75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51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9378383"/>
                  </a:ext>
                </a:extLst>
              </a:tr>
              <a:tr h="373281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Lump Sum</a:t>
                      </a:r>
                      <a:endParaRPr kumimoji="0" lang="en-US" sz="12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CF7F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64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115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105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48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182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61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4681008"/>
                  </a:ext>
                </a:extLst>
              </a:tr>
              <a:tr h="373281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Production Counts - Total</a:t>
                      </a:r>
                      <a:endParaRPr kumimoji="0" lang="en-US" sz="12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CF7F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298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376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391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694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489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176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5362363"/>
                  </a:ext>
                </a:extLst>
              </a:tr>
              <a:tr h="279961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Actual Productivity </a:t>
                      </a:r>
                      <a:endParaRPr kumimoji="0" lang="en-US" sz="12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100%</a:t>
                      </a:r>
                      <a:endParaRPr lang="en-US" sz="1200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100%</a:t>
                      </a:r>
                      <a:endParaRPr lang="en-US" sz="1200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100%</a:t>
                      </a:r>
                      <a:endParaRPr lang="en-US" sz="1200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100%</a:t>
                      </a:r>
                      <a:endParaRPr lang="en-US" sz="1200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100%</a:t>
                      </a:r>
                      <a:endParaRPr lang="en-US" sz="1200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100%</a:t>
                      </a:r>
                      <a:endParaRPr lang="en-US" sz="1200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3794348"/>
                  </a:ext>
                </a:extLst>
              </a:tr>
              <a:tr h="279961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Target Productivity </a:t>
                      </a:r>
                      <a:endParaRPr kumimoji="0" lang="en-US" sz="12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20%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30%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40%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50%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60%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70%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9668388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307331" y="4349580"/>
            <a:ext cx="1116209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 fontAlgn="ctr">
              <a:lnSpc>
                <a:spcPct val="150000"/>
              </a:lnSpc>
              <a:buFont typeface="Courier New" panose="02070309020205020404" pitchFamily="49" charset="0"/>
              <a:buChar char="-"/>
            </a:pPr>
            <a:r>
              <a:rPr lang="en-US" sz="1200" dirty="0" smtClean="0"/>
              <a:t>Actual Productivity is based on the volumes assigned to the team</a:t>
            </a:r>
          </a:p>
          <a:p>
            <a:pPr marL="171450" indent="-171450" fontAlgn="ctr">
              <a:lnSpc>
                <a:spcPct val="150000"/>
              </a:lnSpc>
              <a:buFont typeface="Courier New" panose="02070309020205020404" pitchFamily="49" charset="0"/>
              <a:buChar char="-"/>
            </a:pPr>
            <a:r>
              <a:rPr lang="en-US" sz="1200" dirty="0" smtClean="0"/>
              <a:t>Currently, majority of the volumes are being processed by EXL ABS team, onshore team is only supporting with a few </a:t>
            </a:r>
            <a:r>
              <a:rPr lang="en-US" sz="1200" dirty="0" err="1" smtClean="0"/>
              <a:t>Followup</a:t>
            </a:r>
            <a:r>
              <a:rPr lang="en-US" sz="1200" dirty="0" smtClean="0"/>
              <a:t> tasks and some exceptions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624870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389964" y="73281"/>
            <a:ext cx="9624163" cy="585920"/>
          </a:xfrm>
        </p:spPr>
        <p:txBody>
          <a:bodyPr>
            <a:normAutofit/>
          </a:bodyPr>
          <a:lstStyle/>
          <a:p>
            <a:r>
              <a:rPr lang="en-US" sz="2400" cap="none" dirty="0" smtClean="0"/>
              <a:t>RAMP </a:t>
            </a:r>
            <a:r>
              <a:rPr lang="en-US" sz="2400" cap="none" dirty="0" smtClean="0"/>
              <a:t>PERFORMANCE - QUALITY</a:t>
            </a:r>
            <a:endParaRPr lang="en-US" sz="2400" cap="none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0383057"/>
              </p:ext>
            </p:extLst>
          </p:nvPr>
        </p:nvGraphicFramePr>
        <p:xfrm>
          <a:off x="252739" y="954351"/>
          <a:ext cx="11573163" cy="552394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53309">
                  <a:extLst>
                    <a:ext uri="{9D8B030D-6E8A-4147-A177-3AD203B41FA5}">
                      <a16:colId xmlns:a16="http://schemas.microsoft.com/office/drawing/2014/main" val="784643394"/>
                    </a:ext>
                  </a:extLst>
                </a:gridCol>
                <a:gridCol w="1653309">
                  <a:extLst>
                    <a:ext uri="{9D8B030D-6E8A-4147-A177-3AD203B41FA5}">
                      <a16:colId xmlns:a16="http://schemas.microsoft.com/office/drawing/2014/main" val="1492067522"/>
                    </a:ext>
                  </a:extLst>
                </a:gridCol>
                <a:gridCol w="1653309">
                  <a:extLst>
                    <a:ext uri="{9D8B030D-6E8A-4147-A177-3AD203B41FA5}">
                      <a16:colId xmlns:a16="http://schemas.microsoft.com/office/drawing/2014/main" val="4212297641"/>
                    </a:ext>
                  </a:extLst>
                </a:gridCol>
                <a:gridCol w="1653309">
                  <a:extLst>
                    <a:ext uri="{9D8B030D-6E8A-4147-A177-3AD203B41FA5}">
                      <a16:colId xmlns:a16="http://schemas.microsoft.com/office/drawing/2014/main" val="1951569955"/>
                    </a:ext>
                  </a:extLst>
                </a:gridCol>
                <a:gridCol w="1653309">
                  <a:extLst>
                    <a:ext uri="{9D8B030D-6E8A-4147-A177-3AD203B41FA5}">
                      <a16:colId xmlns:a16="http://schemas.microsoft.com/office/drawing/2014/main" val="869709424"/>
                    </a:ext>
                  </a:extLst>
                </a:gridCol>
                <a:gridCol w="1653309">
                  <a:extLst>
                    <a:ext uri="{9D8B030D-6E8A-4147-A177-3AD203B41FA5}">
                      <a16:colId xmlns:a16="http://schemas.microsoft.com/office/drawing/2014/main" val="1221904672"/>
                    </a:ext>
                  </a:extLst>
                </a:gridCol>
                <a:gridCol w="1653309">
                  <a:extLst>
                    <a:ext uri="{9D8B030D-6E8A-4147-A177-3AD203B41FA5}">
                      <a16:colId xmlns:a16="http://schemas.microsoft.com/office/drawing/2014/main" val="1487956296"/>
                    </a:ext>
                  </a:extLst>
                </a:gridCol>
              </a:tblGrid>
              <a:tr h="294334">
                <a:tc gridSpan="7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QUALITY</a:t>
                      </a:r>
                      <a:endParaRPr 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ECF7FB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b="1" dirty="0"/>
                    </a:p>
                  </a:txBody>
                  <a:tcPr anchor="ctr">
                    <a:solidFill>
                      <a:srgbClr val="ECF7FB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1" dirty="0" smtClean="0"/>
                    </a:p>
                  </a:txBody>
                  <a:tcPr anchor="ctr">
                    <a:solidFill>
                      <a:srgbClr val="ECF7FB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1" dirty="0" smtClean="0"/>
                    </a:p>
                  </a:txBody>
                  <a:tcPr anchor="ctr">
                    <a:solidFill>
                      <a:srgbClr val="ECF7FB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1" dirty="0" smtClean="0"/>
                    </a:p>
                  </a:txBody>
                  <a:tcPr anchor="ctr">
                    <a:solidFill>
                      <a:srgbClr val="ECF7FB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ECF7FB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ECF7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4754200"/>
                  </a:ext>
                </a:extLst>
              </a:tr>
              <a:tr h="44150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CF7F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Week of 23</a:t>
                      </a:r>
                      <a:r>
                        <a:rPr lang="en-US" sz="1200" b="1" baseline="30000" dirty="0" smtClean="0"/>
                        <a:t>rd</a:t>
                      </a:r>
                      <a:r>
                        <a:rPr lang="en-US" sz="1200" b="1" dirty="0" smtClean="0"/>
                        <a:t> Aug</a:t>
                      </a:r>
                      <a:endParaRPr lang="en-US" sz="1200" b="1" dirty="0"/>
                    </a:p>
                  </a:txBody>
                  <a:tcPr anchor="ctr">
                    <a:solidFill>
                      <a:srgbClr val="ECF7F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/>
                        <a:t>Week of 30</a:t>
                      </a:r>
                      <a:r>
                        <a:rPr lang="en-US" sz="1200" b="1" baseline="30000" dirty="0" smtClean="0"/>
                        <a:t>th</a:t>
                      </a:r>
                      <a:r>
                        <a:rPr lang="en-US" sz="1200" b="1" dirty="0" smtClean="0"/>
                        <a:t> Aug</a:t>
                      </a:r>
                    </a:p>
                  </a:txBody>
                  <a:tcPr anchor="ctr">
                    <a:solidFill>
                      <a:srgbClr val="ECF7F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/>
                        <a:t>Week of 6</a:t>
                      </a:r>
                      <a:r>
                        <a:rPr lang="en-US" sz="1200" b="1" baseline="30000" dirty="0" smtClean="0"/>
                        <a:t>th</a:t>
                      </a:r>
                      <a:r>
                        <a:rPr lang="en-US" sz="1200" b="1" baseline="0" dirty="0" smtClean="0"/>
                        <a:t> Sep</a:t>
                      </a:r>
                      <a:endParaRPr lang="en-US" sz="1200" b="1" dirty="0" smtClean="0"/>
                    </a:p>
                  </a:txBody>
                  <a:tcPr anchor="ctr">
                    <a:solidFill>
                      <a:srgbClr val="ECF7F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/>
                        <a:t>Week of 13</a:t>
                      </a:r>
                      <a:r>
                        <a:rPr lang="en-US" sz="1200" b="1" baseline="30000" dirty="0" smtClean="0"/>
                        <a:t>th</a:t>
                      </a:r>
                      <a:r>
                        <a:rPr lang="en-US" sz="1200" b="1" baseline="0" dirty="0" smtClean="0"/>
                        <a:t> </a:t>
                      </a:r>
                      <a:r>
                        <a:rPr lang="en-US" sz="1200" b="1" dirty="0" smtClean="0"/>
                        <a:t>Sep</a:t>
                      </a:r>
                    </a:p>
                  </a:txBody>
                  <a:tcPr anchor="ctr">
                    <a:solidFill>
                      <a:srgbClr val="ECF7F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/>
                        <a:t>Week of 20</a:t>
                      </a:r>
                      <a:r>
                        <a:rPr lang="en-US" sz="1200" b="1" baseline="30000" dirty="0" smtClean="0"/>
                        <a:t>th</a:t>
                      </a:r>
                      <a:r>
                        <a:rPr lang="en-US" sz="1200" b="1" baseline="0" dirty="0" smtClean="0"/>
                        <a:t> </a:t>
                      </a:r>
                      <a:r>
                        <a:rPr lang="en-US" sz="1200" b="1" dirty="0" smtClean="0"/>
                        <a:t>Sep </a:t>
                      </a:r>
                    </a:p>
                  </a:txBody>
                  <a:tcPr anchor="ctr">
                    <a:solidFill>
                      <a:srgbClr val="ECF7F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/>
                        <a:t>Week of 29</a:t>
                      </a:r>
                      <a:r>
                        <a:rPr lang="en-US" sz="1200" b="1" baseline="30000" dirty="0" smtClean="0"/>
                        <a:t>th</a:t>
                      </a:r>
                      <a:r>
                        <a:rPr lang="en-US" sz="1200" b="1" baseline="0" dirty="0" smtClean="0"/>
                        <a:t> </a:t>
                      </a:r>
                      <a:r>
                        <a:rPr lang="en-US" sz="1200" b="1" dirty="0" smtClean="0"/>
                        <a:t>Sep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baseline="0" dirty="0" smtClean="0"/>
                        <a:t>(Till Mon)</a:t>
                      </a:r>
                      <a:endParaRPr lang="en-US" sz="1200" b="1" dirty="0" smtClean="0"/>
                    </a:p>
                  </a:txBody>
                  <a:tcPr anchor="ctr">
                    <a:solidFill>
                      <a:srgbClr val="ECF7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2221897"/>
                  </a:ext>
                </a:extLst>
              </a:tr>
              <a:tr h="353201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Follow up  - Cases Reviewed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82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50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5396478"/>
                  </a:ext>
                </a:extLst>
              </a:tr>
              <a:tr h="281897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Follow up - Total Errors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4132206"/>
                  </a:ext>
                </a:extLst>
              </a:tr>
              <a:tr h="281897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Followup</a:t>
                      </a:r>
                      <a:r>
                        <a:rPr kumimoji="0" 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 Quality %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98%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98%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7391642"/>
                  </a:ext>
                </a:extLst>
              </a:tr>
              <a:tr h="281897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RSA  - Cases Reviewed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212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5078834"/>
                  </a:ext>
                </a:extLst>
              </a:tr>
              <a:tr h="281897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RSA  - Total Errors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8043230"/>
                  </a:ext>
                </a:extLst>
              </a:tr>
              <a:tr h="281897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RSA Quality %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98%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5042557"/>
                  </a:ext>
                </a:extLst>
              </a:tr>
              <a:tr h="281897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APO - Cases Reviewed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52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978737"/>
                  </a:ext>
                </a:extLst>
              </a:tr>
              <a:tr h="281897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APO - Total Errors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2459101"/>
                  </a:ext>
                </a:extLst>
              </a:tr>
              <a:tr h="281897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APO Quality %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88%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100%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143186"/>
                  </a:ext>
                </a:extLst>
              </a:tr>
              <a:tr h="353201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Lump Sum  - Cases Reviewed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118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22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2999905"/>
                  </a:ext>
                </a:extLst>
              </a:tr>
              <a:tr h="353201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Lump Sum  - Total Errors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4080359"/>
                  </a:ext>
                </a:extLst>
              </a:tr>
              <a:tr h="281897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Lump Sum Quality %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79%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77%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063724"/>
                  </a:ext>
                </a:extLst>
              </a:tr>
              <a:tr h="281897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Total Audits</a:t>
                      </a:r>
                      <a:endParaRPr kumimoji="0" lang="en-US" sz="12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CF4F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255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DCF4F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423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DCF4F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284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DCF4F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468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DCF4F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461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DCF4F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77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DCF4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4582881"/>
                  </a:ext>
                </a:extLst>
              </a:tr>
              <a:tr h="281897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Total Errors</a:t>
                      </a:r>
                      <a:endParaRPr kumimoji="0" lang="en-US" sz="12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CF4F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24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DCF4F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35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DCF4F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DCF4F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45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DCF4F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38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DCF4F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DCF4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042456"/>
                  </a:ext>
                </a:extLst>
              </a:tr>
              <a:tr h="281897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Quality Score </a:t>
                      </a:r>
                      <a:endParaRPr kumimoji="0" lang="en-US" sz="12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91%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92%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95%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90%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95%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92%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2421421"/>
                  </a:ext>
                </a:extLst>
              </a:tr>
              <a:tr h="281897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Target </a:t>
                      </a:r>
                      <a:r>
                        <a:rPr kumimoji="0" lang="en-US" sz="1200" b="1" u="none" strike="noStrike" kern="1200" cap="none" normalizeH="0" baseline="0" dirty="0" smtClean="0">
                          <a:ln>
                            <a:noFill/>
                          </a:ln>
                          <a:effectLst/>
                        </a:rPr>
                        <a:t>Quality</a:t>
                      </a:r>
                      <a:endParaRPr kumimoji="0" lang="en-US" sz="12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80%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82%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85%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88%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90%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92%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05685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6632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389964" y="73281"/>
            <a:ext cx="9624163" cy="585920"/>
          </a:xfrm>
        </p:spPr>
        <p:txBody>
          <a:bodyPr>
            <a:normAutofit/>
          </a:bodyPr>
          <a:lstStyle/>
          <a:p>
            <a:r>
              <a:rPr lang="en-US" sz="2400" cap="none" dirty="0" smtClean="0"/>
              <a:t>OPEN </a:t>
            </a:r>
            <a:r>
              <a:rPr lang="en-US" sz="2400" cap="none" dirty="0"/>
              <a:t>ITEMS, ISSUES AND RISKS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8619395"/>
              </p:ext>
            </p:extLst>
          </p:nvPr>
        </p:nvGraphicFramePr>
        <p:xfrm>
          <a:off x="428065" y="1190958"/>
          <a:ext cx="11392900" cy="1884102"/>
        </p:xfrm>
        <a:graphic>
          <a:graphicData uri="http://schemas.openxmlformats.org/drawingml/2006/table">
            <a:tbl>
              <a:tblPr firstRow="1" bandRow="1">
                <a:solidFill>
                  <a:srgbClr val="FFC301"/>
                </a:solidFill>
                <a:tableStyleId>{5940675A-B579-460E-94D1-54222C63F5DA}</a:tableStyleId>
              </a:tblPr>
              <a:tblGrid>
                <a:gridCol w="6514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686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736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656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00926"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 kern="1200" dirty="0">
                          <a:solidFill>
                            <a:schemeClr val="bg1"/>
                          </a:solidFill>
                          <a:latin typeface="+mn-lt"/>
                          <a:cs typeface="Arial"/>
                        </a:rPr>
                        <a:t>S.No.</a:t>
                      </a:r>
                    </a:p>
                  </a:txBody>
                  <a:tcPr marT="45724" marB="45724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 kern="1200" dirty="0">
                          <a:solidFill>
                            <a:schemeClr val="bg1"/>
                          </a:solidFill>
                          <a:latin typeface="+mn-lt"/>
                          <a:cs typeface="Arial"/>
                        </a:rPr>
                        <a:t>Open</a:t>
                      </a:r>
                      <a:r>
                        <a:rPr lang="en-US" sz="1200" b="1" i="0" u="none" strike="noStrike" kern="1200" baseline="0" dirty="0">
                          <a:solidFill>
                            <a:schemeClr val="bg1"/>
                          </a:solidFill>
                          <a:latin typeface="+mn-lt"/>
                          <a:cs typeface="Arial"/>
                        </a:rPr>
                        <a:t> items</a:t>
                      </a:r>
                      <a:endParaRPr lang="en-US" sz="1200" b="1" i="0" u="none" strike="noStrike" kern="1200" dirty="0">
                        <a:solidFill>
                          <a:schemeClr val="bg1"/>
                        </a:solidFill>
                        <a:latin typeface="+mn-lt"/>
                        <a:cs typeface="Arial"/>
                      </a:endParaRPr>
                    </a:p>
                  </a:txBody>
                  <a:tcPr marT="45724" marB="45724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 kern="1200" dirty="0">
                          <a:solidFill>
                            <a:schemeClr val="bg1"/>
                          </a:solidFill>
                          <a:latin typeface="+mn-lt"/>
                          <a:cs typeface="Arial"/>
                        </a:rPr>
                        <a:t>Next Steps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 kern="1200" dirty="0">
                          <a:solidFill>
                            <a:schemeClr val="bg1"/>
                          </a:solidFill>
                          <a:latin typeface="+mn-lt"/>
                          <a:cs typeface="Arial"/>
                        </a:rPr>
                        <a:t>Responsibility</a:t>
                      </a:r>
                    </a:p>
                  </a:txBody>
                  <a:tcPr marT="45724" marB="45724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 kern="1200" dirty="0">
                          <a:solidFill>
                            <a:schemeClr val="bg1"/>
                          </a:solidFill>
                          <a:latin typeface="+mn-lt"/>
                          <a:cs typeface="Arial"/>
                        </a:rPr>
                        <a:t>Target</a:t>
                      </a:r>
                      <a:r>
                        <a:rPr lang="en-US" sz="1200" b="1" i="0" u="none" strike="noStrike" kern="1200" baseline="0" dirty="0">
                          <a:solidFill>
                            <a:schemeClr val="bg1"/>
                          </a:solidFill>
                          <a:latin typeface="+mn-lt"/>
                          <a:cs typeface="Arial"/>
                        </a:rPr>
                        <a:t> </a:t>
                      </a:r>
                      <a:r>
                        <a:rPr lang="en-US" sz="1200" b="1" i="0" u="none" strike="noStrike" kern="1200" baseline="0" dirty="0" smtClean="0">
                          <a:solidFill>
                            <a:schemeClr val="bg1"/>
                          </a:solidFill>
                          <a:latin typeface="+mn-lt"/>
                          <a:cs typeface="Arial"/>
                        </a:rPr>
                        <a:t>Date</a:t>
                      </a:r>
                      <a:endParaRPr lang="en-US" sz="1200" b="1" i="0" u="none" strike="noStrike" kern="1200" dirty="0">
                        <a:solidFill>
                          <a:schemeClr val="bg1"/>
                        </a:solidFill>
                        <a:latin typeface="+mn-lt"/>
                        <a:cs typeface="Arial"/>
                      </a:endParaRPr>
                    </a:p>
                  </a:txBody>
                  <a:tcPr marT="45724" marB="45724"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439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1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24" marB="45724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50000"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sz="1200" b="0" i="0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/>
                        </a:rPr>
                        <a:t>3</a:t>
                      </a:r>
                      <a:r>
                        <a:rPr lang="en-US" sz="12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/>
                        </a:rPr>
                        <a:t> team members to be certified to conduct Quality Audits for APO and RSA Validation</a:t>
                      </a:r>
                      <a:endParaRPr lang="en-US" sz="1200" b="0" i="0" u="none" strike="noStrike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/>
                      </a:endParaRPr>
                    </a:p>
                  </a:txBody>
                  <a:tcPr marT="45724" marB="45724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50000"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sz="1200" b="0" i="0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/>
                        </a:rPr>
                        <a:t>Quality</a:t>
                      </a:r>
                      <a:r>
                        <a:rPr lang="en-US" sz="12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/>
                        </a:rPr>
                        <a:t> Audit u</a:t>
                      </a:r>
                      <a:r>
                        <a:rPr lang="en-US" sz="1200" b="0" i="0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/>
                        </a:rPr>
                        <a:t>pskilling</a:t>
                      </a:r>
                      <a:r>
                        <a:rPr lang="en-US" sz="12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/>
                        </a:rPr>
                        <a:t> sessions started from 9/15, being conducted by Prudential Quality team</a:t>
                      </a:r>
                      <a:endParaRPr lang="en-US" sz="1200" b="0" i="0" u="none" strike="noStrike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/>
                      </a:endParaRPr>
                    </a:p>
                  </a:txBody>
                  <a:tcPr marT="45724" marB="45724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50000"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sz="1200" b="0" i="0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/>
                        </a:rPr>
                        <a:t>Prudential</a:t>
                      </a:r>
                      <a:endParaRPr lang="en-US" sz="1200" b="0" i="0" u="none" strike="noStrik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/>
                      </a:endParaRPr>
                    </a:p>
                  </a:txBody>
                  <a:tcPr marT="45724" marB="45724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50000"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sz="1200" b="0" i="0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/>
                        </a:rPr>
                        <a:t>TBD</a:t>
                      </a:r>
                      <a:endParaRPr lang="en-US" sz="1200" b="0" i="0" u="none" strike="noStrik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/>
                      </a:endParaRPr>
                    </a:p>
                  </a:txBody>
                  <a:tcPr marT="45724" marB="45724" anchor="ctr" horzOverflow="overflow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8726980"/>
                  </a:ext>
                </a:extLst>
              </a:tr>
              <a:tr h="49439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2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24" marB="45724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50000"/>
                        <a:buFont typeface="Arial" pitchFamily="34" charset="0"/>
                        <a:buNone/>
                        <a:tabLst/>
                        <a:defRPr/>
                      </a:pPr>
                      <a:endParaRPr lang="en-US" sz="1200" b="0" i="0" u="none" strike="noStrik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/>
                      </a:endParaRPr>
                    </a:p>
                  </a:txBody>
                  <a:tcPr marT="45724" marB="45724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50000"/>
                        <a:buFont typeface="Arial" pitchFamily="34" charset="0"/>
                        <a:buNone/>
                        <a:tabLst/>
                        <a:defRPr/>
                      </a:pPr>
                      <a:endParaRPr lang="en-US" sz="1200" b="0" i="0" u="none" strike="noStrik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/>
                      </a:endParaRPr>
                    </a:p>
                  </a:txBody>
                  <a:tcPr marT="45724" marB="45724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50000"/>
                        <a:buFont typeface="Arial" pitchFamily="34" charset="0"/>
                        <a:buNone/>
                        <a:tabLst/>
                        <a:defRPr/>
                      </a:pPr>
                      <a:endParaRPr lang="en-US" sz="1200" b="0" i="0" u="none" strike="noStrik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/>
                      </a:endParaRPr>
                    </a:p>
                  </a:txBody>
                  <a:tcPr marT="45724" marB="45724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50000"/>
                        <a:buFont typeface="Arial" pitchFamily="34" charset="0"/>
                        <a:buNone/>
                        <a:tabLst/>
                        <a:defRPr/>
                      </a:pPr>
                      <a:endParaRPr lang="en-US" sz="1200" b="0" i="0" u="none" strike="noStrike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/>
                      </a:endParaRPr>
                    </a:p>
                  </a:txBody>
                  <a:tcPr marT="45724" marB="45724" anchor="ctr" horzOverflow="overflow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5497940"/>
                  </a:ext>
                </a:extLst>
              </a:tr>
              <a:tr h="49439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3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24" marB="45724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50000"/>
                        <a:buFont typeface="Arial" pitchFamily="34" charset="0"/>
                        <a:buNone/>
                        <a:tabLst/>
                        <a:defRPr/>
                      </a:pPr>
                      <a:endParaRPr lang="en-US" sz="1200" b="0" i="0" u="none" strike="noStrik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/>
                      </a:endParaRPr>
                    </a:p>
                  </a:txBody>
                  <a:tcPr marT="45724" marB="45724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50000"/>
                        <a:buFont typeface="Arial" pitchFamily="34" charset="0"/>
                        <a:buNone/>
                        <a:tabLst/>
                        <a:defRPr/>
                      </a:pPr>
                      <a:endParaRPr lang="en-US" sz="1200" b="0" i="0" u="none" strike="noStrik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/>
                      </a:endParaRPr>
                    </a:p>
                  </a:txBody>
                  <a:tcPr marT="45724" marB="45724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50000"/>
                        <a:buFont typeface="Arial" pitchFamily="34" charset="0"/>
                        <a:buNone/>
                        <a:tabLst/>
                        <a:defRPr/>
                      </a:pPr>
                      <a:endParaRPr lang="en-US" sz="1200" b="0" i="0" u="none" strike="noStrik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/>
                      </a:endParaRPr>
                    </a:p>
                  </a:txBody>
                  <a:tcPr marT="45724" marB="45724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50000"/>
                        <a:buFont typeface="Arial" pitchFamily="34" charset="0"/>
                        <a:buNone/>
                        <a:tabLst/>
                        <a:defRPr/>
                      </a:pPr>
                      <a:endParaRPr lang="en-US" sz="1200" b="0" i="0" u="none" strike="noStrik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/>
                      </a:endParaRPr>
                    </a:p>
                  </a:txBody>
                  <a:tcPr marT="45724" marB="45724" anchor="ctr" horzOverflow="overflow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4722562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89964" y="871366"/>
            <a:ext cx="1107676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b="1" u="sng" dirty="0"/>
              <a:t>OPEN ITEMS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2199578"/>
              </p:ext>
            </p:extLst>
          </p:nvPr>
        </p:nvGraphicFramePr>
        <p:xfrm>
          <a:off x="466166" y="5229953"/>
          <a:ext cx="11325501" cy="953762"/>
        </p:xfrm>
        <a:graphic>
          <a:graphicData uri="http://schemas.openxmlformats.org/drawingml/2006/table">
            <a:tbl>
              <a:tblPr firstRow="1" bandRow="1">
                <a:solidFill>
                  <a:srgbClr val="FFC301"/>
                </a:solidFill>
                <a:tableStyleId>{5940675A-B579-460E-94D1-54222C63F5DA}</a:tableStyleId>
              </a:tblPr>
              <a:tblGrid>
                <a:gridCol w="6248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755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543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26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80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50894"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 kern="1200" dirty="0">
                          <a:solidFill>
                            <a:schemeClr val="bg1"/>
                          </a:solidFill>
                          <a:latin typeface="+mn-lt"/>
                          <a:cs typeface="Arial"/>
                        </a:rPr>
                        <a:t>S.No.</a:t>
                      </a:r>
                    </a:p>
                  </a:txBody>
                  <a:tcPr marT="45724" marB="45724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 kern="1200" dirty="0">
                          <a:solidFill>
                            <a:schemeClr val="bg1"/>
                          </a:solidFill>
                          <a:latin typeface="+mn-lt"/>
                          <a:cs typeface="Arial"/>
                        </a:rPr>
                        <a:t>Open</a:t>
                      </a:r>
                      <a:r>
                        <a:rPr lang="en-US" sz="1200" b="1" i="0" u="none" strike="noStrike" kern="1200" baseline="0" dirty="0">
                          <a:solidFill>
                            <a:schemeClr val="bg1"/>
                          </a:solidFill>
                          <a:latin typeface="+mn-lt"/>
                          <a:cs typeface="Arial"/>
                        </a:rPr>
                        <a:t> </a:t>
                      </a:r>
                      <a:r>
                        <a:rPr lang="en-US" sz="1200" b="1" i="0" u="none" strike="noStrike" kern="1200" baseline="0" dirty="0" smtClean="0">
                          <a:solidFill>
                            <a:schemeClr val="bg1"/>
                          </a:solidFill>
                          <a:latin typeface="+mn-lt"/>
                          <a:cs typeface="Arial"/>
                        </a:rPr>
                        <a:t>Risk</a:t>
                      </a:r>
                      <a:endParaRPr lang="en-US" sz="1200" b="1" i="0" u="none" strike="noStrike" kern="1200" dirty="0">
                        <a:solidFill>
                          <a:schemeClr val="bg1"/>
                        </a:solidFill>
                        <a:latin typeface="+mn-lt"/>
                        <a:cs typeface="Arial"/>
                      </a:endParaRPr>
                    </a:p>
                  </a:txBody>
                  <a:tcPr marT="45724" marB="45724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 kern="1200" dirty="0">
                          <a:solidFill>
                            <a:schemeClr val="bg1"/>
                          </a:solidFill>
                          <a:latin typeface="+mn-lt"/>
                          <a:cs typeface="Arial"/>
                        </a:rPr>
                        <a:t>Action Plan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 kern="1200" dirty="0">
                          <a:solidFill>
                            <a:schemeClr val="bg1"/>
                          </a:solidFill>
                          <a:latin typeface="+mn-lt"/>
                          <a:cs typeface="Arial"/>
                        </a:rPr>
                        <a:t>Responsibility</a:t>
                      </a:r>
                    </a:p>
                  </a:txBody>
                  <a:tcPr marT="45724" marB="45724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 kern="1200" dirty="0">
                          <a:solidFill>
                            <a:schemeClr val="bg1"/>
                          </a:solidFill>
                          <a:latin typeface="+mn-lt"/>
                          <a:cs typeface="Arial"/>
                        </a:rPr>
                        <a:t>Target</a:t>
                      </a:r>
                      <a:r>
                        <a:rPr lang="en-US" sz="1200" b="1" i="0" u="none" strike="noStrike" kern="1200" baseline="0" dirty="0">
                          <a:solidFill>
                            <a:schemeClr val="bg1"/>
                          </a:solidFill>
                          <a:latin typeface="+mn-lt"/>
                          <a:cs typeface="Arial"/>
                        </a:rPr>
                        <a:t> </a:t>
                      </a:r>
                      <a:r>
                        <a:rPr lang="en-US" sz="1200" b="1" i="0" u="none" strike="noStrike" kern="1200" baseline="0" dirty="0" smtClean="0">
                          <a:solidFill>
                            <a:schemeClr val="bg1"/>
                          </a:solidFill>
                          <a:latin typeface="+mn-lt"/>
                          <a:cs typeface="Arial"/>
                        </a:rPr>
                        <a:t>Date</a:t>
                      </a:r>
                      <a:endParaRPr lang="en-US" sz="1200" b="1" i="0" u="none" strike="noStrike" kern="1200" dirty="0">
                        <a:solidFill>
                          <a:schemeClr val="bg1"/>
                        </a:solidFill>
                        <a:latin typeface="+mn-lt"/>
                        <a:cs typeface="Arial"/>
                      </a:endParaRPr>
                    </a:p>
                  </a:txBody>
                  <a:tcPr marT="45724" marB="45724"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286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1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24" marB="45724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0" dirty="0" smtClean="0">
                          <a:solidFill>
                            <a:srgbClr val="000000"/>
                          </a:solidFill>
                        </a:rPr>
                        <a:t>None</a:t>
                      </a:r>
                    </a:p>
                  </a:txBody>
                  <a:tcPr marT="45724" marB="45724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50000"/>
                        <a:buFont typeface="Arial" pitchFamily="34" charset="0"/>
                        <a:buNone/>
                        <a:tabLst/>
                        <a:defRPr/>
                      </a:pPr>
                      <a:endParaRPr lang="en-US" sz="1200" b="0" i="0" u="none" strike="noStrike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/>
                      </a:endParaRPr>
                    </a:p>
                  </a:txBody>
                  <a:tcPr marT="45724" marB="4572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anchor="ctr" horzOverflow="overflow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28065" y="4904564"/>
            <a:ext cx="549831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b="1" u="sng" dirty="0" smtClean="0"/>
              <a:t>RISKS</a:t>
            </a:r>
            <a:endParaRPr lang="en-US" sz="1400" b="1" u="sng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5438603"/>
              </p:ext>
            </p:extLst>
          </p:nvPr>
        </p:nvGraphicFramePr>
        <p:xfrm>
          <a:off x="466166" y="3726113"/>
          <a:ext cx="11325500" cy="791096"/>
        </p:xfrm>
        <a:graphic>
          <a:graphicData uri="http://schemas.openxmlformats.org/drawingml/2006/table">
            <a:tbl>
              <a:tblPr firstRow="1" bandRow="1">
                <a:solidFill>
                  <a:srgbClr val="FFC301"/>
                </a:solidFill>
                <a:tableStyleId>{5940675A-B579-460E-94D1-54222C63F5DA}</a:tableStyleId>
              </a:tblPr>
              <a:tblGrid>
                <a:gridCol w="6297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650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73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08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906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46785"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 kern="1200" dirty="0">
                          <a:solidFill>
                            <a:schemeClr val="bg1"/>
                          </a:solidFill>
                          <a:latin typeface="+mn-lt"/>
                          <a:cs typeface="Arial"/>
                        </a:rPr>
                        <a:t>S.No.</a:t>
                      </a:r>
                    </a:p>
                  </a:txBody>
                  <a:tcPr marT="45724" marB="45724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 kern="1200" dirty="0">
                          <a:solidFill>
                            <a:schemeClr val="bg1"/>
                          </a:solidFill>
                          <a:latin typeface="+mn-lt"/>
                          <a:cs typeface="Arial"/>
                        </a:rPr>
                        <a:t>Open</a:t>
                      </a:r>
                      <a:r>
                        <a:rPr lang="en-US" sz="1200" b="1" i="0" u="none" strike="noStrike" kern="1200" baseline="0" dirty="0">
                          <a:solidFill>
                            <a:schemeClr val="bg1"/>
                          </a:solidFill>
                          <a:latin typeface="+mn-lt"/>
                          <a:cs typeface="Arial"/>
                        </a:rPr>
                        <a:t> Issues</a:t>
                      </a:r>
                      <a:endParaRPr lang="en-US" sz="1200" b="1" i="0" u="none" strike="noStrike" kern="1200" dirty="0">
                        <a:solidFill>
                          <a:schemeClr val="bg1"/>
                        </a:solidFill>
                        <a:latin typeface="+mn-lt"/>
                        <a:cs typeface="Arial"/>
                      </a:endParaRPr>
                    </a:p>
                  </a:txBody>
                  <a:tcPr marT="45724" marB="45724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 kern="1200" dirty="0">
                          <a:solidFill>
                            <a:schemeClr val="bg1"/>
                          </a:solidFill>
                          <a:latin typeface="+mn-lt"/>
                          <a:cs typeface="Arial"/>
                        </a:rPr>
                        <a:t>Action Plan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 kern="1200" dirty="0">
                          <a:solidFill>
                            <a:schemeClr val="bg1"/>
                          </a:solidFill>
                          <a:latin typeface="+mn-lt"/>
                          <a:cs typeface="Arial"/>
                        </a:rPr>
                        <a:t>Responsibility</a:t>
                      </a:r>
                    </a:p>
                  </a:txBody>
                  <a:tcPr marT="45724" marB="45724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 kern="1200" dirty="0">
                          <a:solidFill>
                            <a:schemeClr val="bg1"/>
                          </a:solidFill>
                          <a:latin typeface="+mn-lt"/>
                          <a:cs typeface="Arial"/>
                        </a:rPr>
                        <a:t>Target</a:t>
                      </a:r>
                      <a:r>
                        <a:rPr lang="en-US" sz="1200" b="1" i="0" u="none" strike="noStrike" kern="1200" baseline="0" dirty="0">
                          <a:solidFill>
                            <a:schemeClr val="bg1"/>
                          </a:solidFill>
                          <a:latin typeface="+mn-lt"/>
                          <a:cs typeface="Arial"/>
                        </a:rPr>
                        <a:t> </a:t>
                      </a:r>
                      <a:r>
                        <a:rPr lang="en-US" sz="1200" b="1" i="0" u="none" strike="noStrike" kern="1200" baseline="0" dirty="0" smtClean="0">
                          <a:solidFill>
                            <a:schemeClr val="bg1"/>
                          </a:solidFill>
                          <a:latin typeface="+mn-lt"/>
                          <a:cs typeface="Arial"/>
                        </a:rPr>
                        <a:t>Date</a:t>
                      </a:r>
                      <a:endParaRPr lang="en-US" sz="1200" b="1" i="0" u="none" strike="noStrike" kern="1200" dirty="0">
                        <a:solidFill>
                          <a:schemeClr val="bg1"/>
                        </a:solidFill>
                        <a:latin typeface="+mn-lt"/>
                        <a:cs typeface="Arial"/>
                      </a:endParaRPr>
                    </a:p>
                  </a:txBody>
                  <a:tcPr marT="45724" marB="45724"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676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1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24" marB="45724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0" dirty="0" smtClean="0">
                          <a:solidFill>
                            <a:srgbClr val="000000"/>
                          </a:solidFill>
                        </a:rPr>
                        <a:t>None</a:t>
                      </a:r>
                    </a:p>
                  </a:txBody>
                  <a:tcPr marT="45724" marB="45724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50000"/>
                        <a:buFont typeface="Arial" pitchFamily="34" charset="0"/>
                        <a:buNone/>
                        <a:tabLst/>
                        <a:defRPr/>
                      </a:pPr>
                      <a:endParaRPr lang="en-US" sz="1200" b="0" i="0" u="none" strike="noStrike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/>
                      </a:endParaRPr>
                    </a:p>
                  </a:txBody>
                  <a:tcPr marT="45724" marB="4572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i="0" u="none" strike="noStrike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/>
                      </a:endParaRPr>
                    </a:p>
                  </a:txBody>
                  <a:tcPr marT="45724" marB="45724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anchor="ctr" horzOverflow="overflow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428065" y="3415473"/>
            <a:ext cx="660437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b="1" u="sng" dirty="0"/>
              <a:t>ISSUES</a:t>
            </a:r>
          </a:p>
        </p:txBody>
      </p:sp>
    </p:spTree>
    <p:extLst>
      <p:ext uri="{BB962C8B-B14F-4D97-AF65-F5344CB8AC3E}">
        <p14:creationId xmlns:p14="http://schemas.microsoft.com/office/powerpoint/2010/main" val="3610945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Annexure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552393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Proposed ramp plan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952558" y="3821665"/>
            <a:ext cx="9552513" cy="11923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503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Cases processed by EXL resources during </a:t>
            </a: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initial weeks of ramp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to be audited 100% by Prudential auditors and feedback to be provided within 24 hours to ensure processors are not making repeated errors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503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Percentage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of claims reviewed by the coach will </a:t>
            </a: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ramp-down as team members becomes more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proficient in </a:t>
            </a: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claims processing. Ultimately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, the goal is to move to random auditing.  </a:t>
            </a:r>
            <a:endParaRPr kumimoji="0" lang="en-US" sz="11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503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Final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movement to random quality auditing will be determined by </a:t>
            </a: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Prudential Supervisor and Analysts and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will be based on </a:t>
            </a: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individual performance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503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Checkpoint Tollgate to review the performance and declare steady state phase</a:t>
            </a:r>
          </a:p>
        </p:txBody>
      </p:sp>
      <p:sp>
        <p:nvSpPr>
          <p:cNvPr id="6" name="Rectangle 5"/>
          <p:cNvSpPr/>
          <p:nvPr/>
        </p:nvSpPr>
        <p:spPr>
          <a:xfrm>
            <a:off x="1952557" y="5314953"/>
            <a:ext cx="9552515" cy="849411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square" anchor="ctr">
            <a:noAutofit/>
          </a:bodyPr>
          <a:lstStyle/>
          <a:p>
            <a:pPr marL="177800" marR="0" lvl="0" indent="-17780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6503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Calibri" panose="020F0502020204030204" pitchFamily="34" charset="0"/>
                <a:cs typeface="Calibri" panose="020F0502020204030204" pitchFamily="34" charset="0"/>
              </a:rPr>
              <a:t>EXL to share weekly ramp dashboard with Prudential stakeholders, covering performance snapshot of the team for previous week</a:t>
            </a:r>
          </a:p>
          <a:p>
            <a:pPr marL="177800" marR="0" lvl="0" indent="-17780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6503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Calibri" panose="020F0502020204030204" pitchFamily="34" charset="0"/>
                <a:cs typeface="Calibri" panose="020F0502020204030204" pitchFamily="34" charset="0"/>
              </a:rPr>
              <a:t>Weekly Calibration call between Prudential &amp; EXL teams to minimize knowledge gaps.</a:t>
            </a:r>
          </a:p>
          <a:p>
            <a:pPr marL="177800" marR="0" lvl="0" indent="-17780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6503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Calibri" panose="020F0502020204030204" pitchFamily="34" charset="0"/>
                <a:cs typeface="Calibri" panose="020F0502020204030204" pitchFamily="34" charset="0"/>
              </a:rPr>
              <a:t>Weekly ramp performance review meeting between Prudential and EXL stakeholders to discuss performance and share feedbacks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6405624"/>
              </p:ext>
            </p:extLst>
          </p:nvPr>
        </p:nvGraphicFramePr>
        <p:xfrm>
          <a:off x="609600" y="967259"/>
          <a:ext cx="11318547" cy="1649759"/>
        </p:xfrm>
        <a:graphic>
          <a:graphicData uri="http://schemas.openxmlformats.org/drawingml/2006/table">
            <a:tbl>
              <a:tblPr firstRow="1" firstCol="1" bandRow="1"/>
              <a:tblGrid>
                <a:gridCol w="1159999">
                  <a:extLst>
                    <a:ext uri="{9D8B030D-6E8A-4147-A177-3AD203B41FA5}">
                      <a16:colId xmlns:a16="http://schemas.microsoft.com/office/drawing/2014/main" val="2880321734"/>
                    </a:ext>
                  </a:extLst>
                </a:gridCol>
                <a:gridCol w="10254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23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23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23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23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2364">
                  <a:extLst>
                    <a:ext uri="{9D8B030D-6E8A-4147-A177-3AD203B41FA5}">
                      <a16:colId xmlns:a16="http://schemas.microsoft.com/office/drawing/2014/main" val="1861197586"/>
                    </a:ext>
                  </a:extLst>
                </a:gridCol>
                <a:gridCol w="652364">
                  <a:extLst>
                    <a:ext uri="{9D8B030D-6E8A-4147-A177-3AD203B41FA5}">
                      <a16:colId xmlns:a16="http://schemas.microsoft.com/office/drawing/2014/main" val="803544815"/>
                    </a:ext>
                  </a:extLst>
                </a:gridCol>
                <a:gridCol w="652364">
                  <a:extLst>
                    <a:ext uri="{9D8B030D-6E8A-4147-A177-3AD203B41FA5}">
                      <a16:colId xmlns:a16="http://schemas.microsoft.com/office/drawing/2014/main" val="401929811"/>
                    </a:ext>
                  </a:extLst>
                </a:gridCol>
                <a:gridCol w="652364">
                  <a:extLst>
                    <a:ext uri="{9D8B030D-6E8A-4147-A177-3AD203B41FA5}">
                      <a16:colId xmlns:a16="http://schemas.microsoft.com/office/drawing/2014/main" val="3426322106"/>
                    </a:ext>
                  </a:extLst>
                </a:gridCol>
                <a:gridCol w="652364">
                  <a:extLst>
                    <a:ext uri="{9D8B030D-6E8A-4147-A177-3AD203B41FA5}">
                      <a16:colId xmlns:a16="http://schemas.microsoft.com/office/drawing/2014/main" val="4162428276"/>
                    </a:ext>
                  </a:extLst>
                </a:gridCol>
                <a:gridCol w="652364">
                  <a:extLst>
                    <a:ext uri="{9D8B030D-6E8A-4147-A177-3AD203B41FA5}">
                      <a16:colId xmlns:a16="http://schemas.microsoft.com/office/drawing/2014/main" val="2049976707"/>
                    </a:ext>
                  </a:extLst>
                </a:gridCol>
                <a:gridCol w="652364">
                  <a:extLst>
                    <a:ext uri="{9D8B030D-6E8A-4147-A177-3AD203B41FA5}">
                      <a16:colId xmlns:a16="http://schemas.microsoft.com/office/drawing/2014/main" val="1684310680"/>
                    </a:ext>
                  </a:extLst>
                </a:gridCol>
                <a:gridCol w="652364">
                  <a:extLst>
                    <a:ext uri="{9D8B030D-6E8A-4147-A177-3AD203B41FA5}">
                      <a16:colId xmlns:a16="http://schemas.microsoft.com/office/drawing/2014/main" val="594053742"/>
                    </a:ext>
                  </a:extLst>
                </a:gridCol>
                <a:gridCol w="652364">
                  <a:extLst>
                    <a:ext uri="{9D8B030D-6E8A-4147-A177-3AD203B41FA5}">
                      <a16:colId xmlns:a16="http://schemas.microsoft.com/office/drawing/2014/main" val="1146793699"/>
                    </a:ext>
                  </a:extLst>
                </a:gridCol>
                <a:gridCol w="652364">
                  <a:extLst>
                    <a:ext uri="{9D8B030D-6E8A-4147-A177-3AD203B41FA5}">
                      <a16:colId xmlns:a16="http://schemas.microsoft.com/office/drawing/2014/main" val="4268172050"/>
                    </a:ext>
                  </a:extLst>
                </a:gridCol>
              </a:tblGrid>
              <a:tr h="310163">
                <a:tc rowSpan="2"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bg1"/>
                          </a:solidFill>
                          <a:latin typeface="+mj-lt"/>
                        </a:rPr>
                        <a:t>Process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row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/>
                      <a:r>
                        <a:rPr lang="en-US" sz="1100" b="1" dirty="0" smtClean="0">
                          <a:solidFill>
                            <a:schemeClr val="bg1"/>
                          </a:solidFill>
                          <a:latin typeface="+mj-lt"/>
                        </a:rPr>
                        <a:t>Metrics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gridSpan="14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 smtClean="0">
                          <a:solidFill>
                            <a:schemeClr val="bg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Ramp Targets</a:t>
                      </a:r>
                      <a:endParaRPr lang="en-US" sz="1100" b="1" dirty="0">
                        <a:solidFill>
                          <a:schemeClr val="bg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1" dirty="0">
                        <a:solidFill>
                          <a:schemeClr val="bg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1" dirty="0">
                        <a:solidFill>
                          <a:schemeClr val="bg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1" dirty="0">
                        <a:solidFill>
                          <a:schemeClr val="bg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1" dirty="0">
                        <a:solidFill>
                          <a:schemeClr val="bg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1" dirty="0">
                        <a:solidFill>
                          <a:schemeClr val="bg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1" dirty="0">
                        <a:solidFill>
                          <a:schemeClr val="bg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1" dirty="0">
                        <a:solidFill>
                          <a:schemeClr val="bg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1" dirty="0">
                        <a:solidFill>
                          <a:schemeClr val="bg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1" dirty="0">
                        <a:solidFill>
                          <a:schemeClr val="bg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1" dirty="0">
                        <a:solidFill>
                          <a:schemeClr val="bg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016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Week 1</a:t>
                      </a:r>
                      <a:endParaRPr lang="en-US" sz="1100" b="1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Week 2</a:t>
                      </a:r>
                      <a:endParaRPr lang="en-US" sz="1100" b="1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Week 3</a:t>
                      </a:r>
                      <a:endParaRPr lang="en-US" sz="1100" b="1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Week</a:t>
                      </a:r>
                      <a:r>
                        <a:rPr lang="en-US" sz="1100" b="1" baseline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4</a:t>
                      </a:r>
                      <a:endParaRPr lang="en-US" sz="1100" b="1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Week 5</a:t>
                      </a:r>
                      <a:endParaRPr lang="en-US" sz="1100" b="1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Week 6</a:t>
                      </a:r>
                      <a:endParaRPr lang="en-US" sz="1100" b="1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Week 7</a:t>
                      </a:r>
                      <a:endParaRPr lang="en-US" sz="1100" b="1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Week 8</a:t>
                      </a:r>
                      <a:endParaRPr lang="en-US" sz="1100" b="1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Week 9</a:t>
                      </a:r>
                      <a:endParaRPr lang="en-US" sz="1100" b="1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Week 10</a:t>
                      </a:r>
                      <a:endParaRPr lang="en-US" sz="1100" b="1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Week 11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Week 12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Week 13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Week 14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0163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baseline="0" dirty="0" smtClean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Follow up / </a:t>
                      </a:r>
                      <a:r>
                        <a:rPr lang="en-US" sz="11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Lump</a:t>
                      </a:r>
                      <a:r>
                        <a:rPr lang="en-US" sz="1100" b="1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Sum Payments / 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baseline="0" dirty="0" smtClean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APO / RSA </a:t>
                      </a:r>
                      <a:endParaRPr lang="en-US" sz="1100" b="1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 smtClean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Productivity</a:t>
                      </a:r>
                      <a:endParaRPr lang="en-US" sz="1100" b="1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20%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30%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40%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50%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60%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70%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80%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90%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95%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95%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98%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100%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100%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100%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0182893"/>
                  </a:ext>
                </a:extLst>
              </a:tr>
              <a:tr h="446493">
                <a:tc vMerge="1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1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 smtClean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Quality</a:t>
                      </a:r>
                      <a:endParaRPr lang="en-US" sz="1100" b="1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80%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82%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85%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88%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90%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92%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94%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95%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95%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96%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96%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97%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97%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97%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6487714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09599" y="2702535"/>
            <a:ext cx="10895472" cy="1054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FF6503"/>
              </a:buClr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Week-by-Week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targets for number of cases to be processed by EXL </a:t>
            </a: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to be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derived from </a:t>
            </a: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target cases per hour provided by Prudential. No system generated report available to validate cases per hour processed by Prudential employees. To be validated during ramp phase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FF6503"/>
              </a:buClr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Targets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to be adjusted in case of approved </a:t>
            </a: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holidays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FF6503"/>
              </a:buClr>
              <a:buSzTx/>
              <a:buFontTx/>
              <a:buNone/>
              <a:tabLst/>
              <a:defRPr/>
            </a:pPr>
            <a:r>
              <a:rPr lang="en-US" sz="1100" dirty="0" smtClean="0">
                <a:solidFill>
                  <a:srgbClr val="000000"/>
                </a:solidFill>
                <a:latin typeface="Arial"/>
              </a:rPr>
              <a:t>Assigned cases to be considered the target, in case if volumes received are lower than the targets</a:t>
            </a:r>
            <a:endParaRPr kumimoji="0" lang="en-US" sz="11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FF6503"/>
              </a:buClr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09599" y="5314953"/>
            <a:ext cx="1342959" cy="849411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Governance During Ramp</a:t>
            </a:r>
          </a:p>
        </p:txBody>
      </p:sp>
      <p:sp>
        <p:nvSpPr>
          <p:cNvPr id="10" name="Rectangle 9"/>
          <p:cNvSpPr/>
          <p:nvPr/>
        </p:nvSpPr>
        <p:spPr>
          <a:xfrm>
            <a:off x="609599" y="3821665"/>
            <a:ext cx="1342959" cy="11923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Quality Audits during ramp and release framework</a:t>
            </a:r>
            <a:endParaRPr kumimoji="0" lang="en-US" sz="11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076525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609600" y="88937"/>
            <a:ext cx="5914030" cy="58592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Process training update WK 1 – ABS 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6677891" y="138546"/>
            <a:ext cx="1440873" cy="471054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On Track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9096856"/>
              </p:ext>
            </p:extLst>
          </p:nvPr>
        </p:nvGraphicFramePr>
        <p:xfrm>
          <a:off x="230907" y="941341"/>
          <a:ext cx="11697856" cy="4794443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95566">
                  <a:extLst>
                    <a:ext uri="{9D8B030D-6E8A-4147-A177-3AD203B41FA5}">
                      <a16:colId xmlns:a16="http://schemas.microsoft.com/office/drawing/2014/main" val="2653575049"/>
                    </a:ext>
                  </a:extLst>
                </a:gridCol>
                <a:gridCol w="360218">
                  <a:extLst>
                    <a:ext uri="{9D8B030D-6E8A-4147-A177-3AD203B41FA5}">
                      <a16:colId xmlns:a16="http://schemas.microsoft.com/office/drawing/2014/main" val="2866576525"/>
                    </a:ext>
                  </a:extLst>
                </a:gridCol>
                <a:gridCol w="346364">
                  <a:extLst>
                    <a:ext uri="{9D8B030D-6E8A-4147-A177-3AD203B41FA5}">
                      <a16:colId xmlns:a16="http://schemas.microsoft.com/office/drawing/2014/main" val="771397545"/>
                    </a:ext>
                  </a:extLst>
                </a:gridCol>
                <a:gridCol w="2341418">
                  <a:extLst>
                    <a:ext uri="{9D8B030D-6E8A-4147-A177-3AD203B41FA5}">
                      <a16:colId xmlns:a16="http://schemas.microsoft.com/office/drawing/2014/main" val="3677123045"/>
                    </a:ext>
                  </a:extLst>
                </a:gridCol>
                <a:gridCol w="2299854">
                  <a:extLst>
                    <a:ext uri="{9D8B030D-6E8A-4147-A177-3AD203B41FA5}">
                      <a16:colId xmlns:a16="http://schemas.microsoft.com/office/drawing/2014/main" val="345825751"/>
                    </a:ext>
                  </a:extLst>
                </a:gridCol>
                <a:gridCol w="2161309">
                  <a:extLst>
                    <a:ext uri="{9D8B030D-6E8A-4147-A177-3AD203B41FA5}">
                      <a16:colId xmlns:a16="http://schemas.microsoft.com/office/drawing/2014/main" val="3954240308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08614182"/>
                    </a:ext>
                  </a:extLst>
                </a:gridCol>
                <a:gridCol w="1911927">
                  <a:extLst>
                    <a:ext uri="{9D8B030D-6E8A-4147-A177-3AD203B41FA5}">
                      <a16:colId xmlns:a16="http://schemas.microsoft.com/office/drawing/2014/main" val="561648417"/>
                    </a:ext>
                  </a:extLst>
                </a:gridCol>
              </a:tblGrid>
              <a:tr h="289424">
                <a:tc gridSpan="3"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+mn-lt"/>
                        </a:rPr>
                        <a:t>Status</a:t>
                      </a:r>
                      <a:endParaRPr lang="en-US" sz="12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Jun 7th </a:t>
                      </a:r>
                      <a:endParaRPr lang="en-US" sz="12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Jun 8th </a:t>
                      </a:r>
                      <a:endParaRPr kumimoji="0" 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Jun 9th </a:t>
                      </a:r>
                      <a:endParaRPr kumimoji="0" 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Jun 10th </a:t>
                      </a:r>
                      <a:endParaRPr kumimoji="0" 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Jun 11th </a:t>
                      </a:r>
                      <a:endParaRPr kumimoji="0" 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1822132"/>
                  </a:ext>
                </a:extLst>
              </a:tr>
              <a:tr h="1469590">
                <a:tc rowSpan="3"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+mn-lt"/>
                        </a:rPr>
                        <a:t>Agenda</a:t>
                      </a:r>
                      <a:endParaRPr lang="en-US" sz="1200" dirty="0">
                        <a:latin typeface="+mn-lt"/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Planned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34950" indent="-123825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Introduction</a:t>
                      </a:r>
                    </a:p>
                    <a:p>
                      <a:pPr marL="234950" indent="-123825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Icebreaker </a:t>
                      </a:r>
                    </a:p>
                    <a:p>
                      <a:pPr marL="234950" indent="-123825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System </a:t>
                      </a:r>
                      <a:r>
                        <a:rPr lang="en-US" sz="1200" b="0" i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Access </a:t>
                      </a:r>
                      <a:r>
                        <a:rPr lang="en-US" sz="1200" b="0" i="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Check</a:t>
                      </a:r>
                    </a:p>
                    <a:p>
                      <a:pPr marL="234950" indent="-123825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Systems </a:t>
                      </a:r>
                      <a:r>
                        <a:rPr lang="en-US" sz="1200" b="0" i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Navigation and </a:t>
                      </a:r>
                      <a:r>
                        <a:rPr lang="en-US" sz="1200" b="0" i="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Overview</a:t>
                      </a:r>
                    </a:p>
                    <a:p>
                      <a:pPr marL="234950" indent="-123825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Overview of </a:t>
                      </a:r>
                      <a:r>
                        <a:rPr lang="en-US" sz="1200" b="0" i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RSA Validation</a:t>
                      </a:r>
                      <a:r>
                        <a:rPr lang="en-US" sz="1200" b="1" i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/>
                      </a:r>
                      <a:br>
                        <a:rPr lang="en-US" sz="1200" b="1" i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endParaRPr lang="en-US" sz="1200" b="1" i="0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34950" indent="-123825" algn="l" defTabSz="914400" rtl="0" eaLnBrk="1" fontAlgn="ctr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RSA Validation </a:t>
                      </a:r>
                      <a:endParaRPr lang="en-US" sz="1200" b="0" i="0" u="none" strike="noStrike" kern="1200" dirty="0" smtClean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234950" indent="-123825" algn="l" defTabSz="914400" rtl="0" eaLnBrk="1" fontAlgn="ctr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Procedures</a:t>
                      </a:r>
                      <a:endParaRPr lang="en-US" sz="1200" b="0" i="0" u="none" strike="noStrike" kern="12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234950" indent="-123825" algn="l" defTabSz="914400" rtl="0" eaLnBrk="1" fontAlgn="ctr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Internal </a:t>
                      </a:r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team </a:t>
                      </a:r>
                      <a:r>
                        <a:rPr lang="en-US" sz="12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huddle</a:t>
                      </a:r>
                    </a:p>
                    <a:p>
                      <a:pPr marL="234950" indent="-123825" algn="l" defTabSz="914400" rtl="0" eaLnBrk="1" fontAlgn="ctr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Debrief </a:t>
                      </a:r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/ Refresher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34950" indent="-123825" algn="l" defTabSz="914400" rtl="0" eaLnBrk="1" fontAlgn="ctr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VPAS </a:t>
                      </a:r>
                      <a:endParaRPr lang="en-US" sz="1200" b="0" i="0" u="none" strike="noStrike" kern="1200" dirty="0" smtClean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234950" indent="-123825" algn="l" defTabSz="914400" rtl="0" eaLnBrk="1" fontAlgn="ctr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RSA </a:t>
                      </a:r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Validation Process and </a:t>
                      </a:r>
                      <a:r>
                        <a:rPr lang="en-US" sz="12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Procedure</a:t>
                      </a:r>
                    </a:p>
                    <a:p>
                      <a:pPr marL="234950" indent="-123825" algn="l" defTabSz="914400" rtl="0" eaLnBrk="1" fontAlgn="ctr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Internal </a:t>
                      </a:r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team </a:t>
                      </a:r>
                      <a:r>
                        <a:rPr lang="en-US" sz="12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huddle</a:t>
                      </a:r>
                    </a:p>
                    <a:p>
                      <a:pPr marL="234950" indent="-123825" algn="l" defTabSz="914400" rtl="0" eaLnBrk="1" fontAlgn="ctr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Debrief </a:t>
                      </a:r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/ Refresher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34950" indent="-123825" algn="l" defTabSz="914400" rtl="0" eaLnBrk="1" fontAlgn="ctr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Introduction of </a:t>
                      </a:r>
                      <a:r>
                        <a:rPr lang="en-US" sz="12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LifeCad</a:t>
                      </a:r>
                      <a:endParaRPr lang="en-US" sz="1200" b="0" i="0" u="none" strike="noStrike" kern="12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234950" indent="-123825" algn="l" defTabSz="914400" rtl="0" eaLnBrk="1" fontAlgn="ctr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RSA </a:t>
                      </a:r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Validation practice </a:t>
                      </a:r>
                      <a:endParaRPr lang="en-US" sz="1200" b="0" i="0" u="none" strike="noStrike" kern="1200" dirty="0" smtClean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234950" indent="-123825" algn="l" defTabSz="914400" rtl="0" eaLnBrk="1" fontAlgn="ctr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LifeCad</a:t>
                      </a:r>
                      <a:r>
                        <a:rPr lang="en-US" sz="12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RSA Validation Practice </a:t>
                      </a:r>
                      <a:endParaRPr lang="en-US" sz="1200" b="0" i="0" u="none" strike="noStrike" kern="1200" dirty="0" smtClean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234950" indent="-123825" algn="l" defTabSz="914400" rtl="0" eaLnBrk="1" fontAlgn="ctr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Internal </a:t>
                      </a:r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team </a:t>
                      </a:r>
                      <a:r>
                        <a:rPr lang="en-US" sz="12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huddle</a:t>
                      </a:r>
                    </a:p>
                    <a:p>
                      <a:pPr marL="234950" indent="-123825" algn="l" defTabSz="914400" rtl="0" eaLnBrk="1" fontAlgn="ctr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Debrief </a:t>
                      </a:r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/ Refresher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34950" indent="-123825" algn="l" defTabSz="914400" rtl="0" eaLnBrk="1" fontAlgn="ctr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Introduction of </a:t>
                      </a:r>
                      <a:r>
                        <a:rPr lang="en-US" sz="12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FAST</a:t>
                      </a:r>
                    </a:p>
                    <a:p>
                      <a:pPr marL="234950" indent="-123825" algn="l" defTabSz="914400" rtl="0" eaLnBrk="1" fontAlgn="ctr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RSA </a:t>
                      </a:r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Validation </a:t>
                      </a:r>
                      <a:r>
                        <a:rPr lang="en-US" sz="12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Practice</a:t>
                      </a:r>
                    </a:p>
                    <a:p>
                      <a:pPr marL="234950" indent="-123825" algn="l" defTabSz="914400" rtl="0" eaLnBrk="1" fontAlgn="ctr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VPAS/</a:t>
                      </a:r>
                      <a:r>
                        <a:rPr lang="en-US" sz="12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LifeCad</a:t>
                      </a:r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/ </a:t>
                      </a:r>
                      <a:r>
                        <a:rPr lang="en-US" sz="12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FAST</a:t>
                      </a:r>
                    </a:p>
                    <a:p>
                      <a:pPr marL="234950" indent="-123825" algn="l" defTabSz="914400" rtl="0" eaLnBrk="1" fontAlgn="ctr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RSA </a:t>
                      </a:r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Validation </a:t>
                      </a:r>
                      <a:r>
                        <a:rPr lang="en-US" sz="12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Practice</a:t>
                      </a:r>
                    </a:p>
                    <a:p>
                      <a:pPr marL="234950" indent="-123825" algn="l" defTabSz="914400" rtl="0" eaLnBrk="1" fontAlgn="ctr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Internal </a:t>
                      </a:r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team huddle,</a:t>
                      </a:r>
                      <a:b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</a:br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Debrief / Refresher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7045773"/>
                  </a:ext>
                </a:extLst>
              </a:tr>
              <a:tr h="180571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Actual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Completed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34950" indent="-123825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Introduction</a:t>
                      </a:r>
                    </a:p>
                    <a:p>
                      <a:pPr marL="234950" indent="-123825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Icebreaker </a:t>
                      </a:r>
                    </a:p>
                    <a:p>
                      <a:pPr marL="234950" indent="-123825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System </a:t>
                      </a:r>
                      <a:r>
                        <a:rPr lang="en-US" sz="1200" b="0" i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Access </a:t>
                      </a:r>
                      <a:r>
                        <a:rPr lang="en-US" sz="1200" b="0" i="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Check</a:t>
                      </a:r>
                    </a:p>
                    <a:p>
                      <a:pPr marL="234950" indent="-123825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Systems </a:t>
                      </a:r>
                      <a:r>
                        <a:rPr lang="en-US" sz="1200" b="0" i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Navigation and </a:t>
                      </a:r>
                      <a:r>
                        <a:rPr lang="en-US" sz="1200" b="0" i="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Overview</a:t>
                      </a:r>
                    </a:p>
                    <a:p>
                      <a:pPr marL="234950" indent="-123825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Overview of </a:t>
                      </a:r>
                      <a:r>
                        <a:rPr lang="en-US" sz="1200" b="0" i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RSA Validation</a:t>
                      </a:r>
                      <a:r>
                        <a:rPr lang="en-US" sz="1200" b="1" i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/>
                      </a:r>
                      <a:br>
                        <a:rPr lang="en-US" sz="1200" b="1" i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endParaRPr lang="en-US" sz="1200" b="1" i="0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234950" indent="-123825" algn="l" defTabSz="914400" rtl="0" eaLnBrk="1" fontAlgn="ctr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RSA Validation </a:t>
                      </a:r>
                      <a:endParaRPr lang="en-US" sz="1200" b="0" i="0" u="none" strike="noStrike" kern="1200" dirty="0" smtClean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234950" indent="-123825" algn="l" defTabSz="914400" rtl="0" eaLnBrk="1" fontAlgn="ctr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Procedures</a:t>
                      </a:r>
                      <a:endParaRPr lang="en-US" sz="1200" b="0" i="0" u="none" strike="noStrike" kern="12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234950" indent="-123825" algn="l" defTabSz="914400" rtl="0" eaLnBrk="1" fontAlgn="ctr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Internal </a:t>
                      </a:r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team </a:t>
                      </a:r>
                      <a:r>
                        <a:rPr lang="en-US" sz="12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huddle</a:t>
                      </a:r>
                    </a:p>
                    <a:p>
                      <a:pPr marL="234950" indent="-123825" algn="l" defTabSz="914400" rtl="0" eaLnBrk="1" fontAlgn="ctr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Debrief </a:t>
                      </a:r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/ Refresher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234950" indent="-123825" algn="l" defTabSz="914400" rtl="0" eaLnBrk="1" fontAlgn="ctr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VPAS </a:t>
                      </a:r>
                      <a:endParaRPr lang="en-US" sz="1200" b="0" i="0" u="none" strike="noStrike" kern="1200" dirty="0" smtClean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234950" indent="-123825" algn="l" defTabSz="914400" rtl="0" eaLnBrk="1" fontAlgn="ctr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RSA </a:t>
                      </a:r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Validation Process and </a:t>
                      </a:r>
                      <a:r>
                        <a:rPr lang="en-US" sz="12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Procedure</a:t>
                      </a:r>
                    </a:p>
                    <a:p>
                      <a:pPr marL="234950" indent="-123825" algn="l" defTabSz="914400" rtl="0" eaLnBrk="1" fontAlgn="ctr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Internal </a:t>
                      </a:r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team </a:t>
                      </a:r>
                      <a:r>
                        <a:rPr lang="en-US" sz="12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huddle</a:t>
                      </a:r>
                    </a:p>
                    <a:p>
                      <a:pPr marL="234950" indent="-123825" algn="l" defTabSz="914400" rtl="0" eaLnBrk="1" fontAlgn="ctr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Debrief </a:t>
                      </a:r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/ Refresher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234950" indent="-123825" algn="l" defTabSz="914400" rtl="0" eaLnBrk="1" fontAlgn="ctr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Introduction of </a:t>
                      </a:r>
                      <a:r>
                        <a:rPr lang="en-US" sz="12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LifeCad</a:t>
                      </a:r>
                      <a:endParaRPr lang="en-US" sz="1200" b="0" i="0" u="none" strike="noStrike" kern="12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234950" indent="-123825" algn="l" defTabSz="914400" rtl="0" eaLnBrk="1" fontAlgn="ctr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RSA </a:t>
                      </a:r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Validation practice </a:t>
                      </a:r>
                      <a:endParaRPr lang="en-US" sz="1200" b="0" i="0" u="none" strike="noStrike" kern="1200" dirty="0" smtClean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234950" indent="-123825" algn="l" defTabSz="914400" rtl="0" eaLnBrk="1" fontAlgn="ctr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LifeCad</a:t>
                      </a:r>
                      <a:r>
                        <a:rPr lang="en-US" sz="12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RSA Validation Practice </a:t>
                      </a:r>
                      <a:endParaRPr lang="en-US" sz="1200" b="0" i="0" u="none" strike="noStrike" kern="1200" dirty="0" smtClean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234950" indent="-123825" algn="l" defTabSz="914400" rtl="0" eaLnBrk="1" fontAlgn="ctr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Internal </a:t>
                      </a:r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team </a:t>
                      </a:r>
                      <a:r>
                        <a:rPr lang="en-US" sz="12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huddle</a:t>
                      </a:r>
                    </a:p>
                    <a:p>
                      <a:pPr marL="234950" indent="-123825" algn="l" defTabSz="914400" rtl="0" eaLnBrk="1" fontAlgn="ctr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Debrief </a:t>
                      </a:r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/ Refresher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234950" indent="-123825" algn="l" defTabSz="914400" rtl="0" eaLnBrk="1" fontAlgn="ctr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Introduction of </a:t>
                      </a:r>
                      <a:r>
                        <a:rPr lang="en-US" sz="12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FAST</a:t>
                      </a:r>
                    </a:p>
                    <a:p>
                      <a:pPr marL="234950" indent="-123825" algn="l" defTabSz="914400" rtl="0" eaLnBrk="1" fontAlgn="ctr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RSA </a:t>
                      </a:r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Validation </a:t>
                      </a:r>
                      <a:r>
                        <a:rPr lang="en-US" sz="12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Practice</a:t>
                      </a:r>
                    </a:p>
                    <a:p>
                      <a:pPr marL="234950" indent="-123825" algn="l" defTabSz="914400" rtl="0" eaLnBrk="1" fontAlgn="ctr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VPAS/</a:t>
                      </a:r>
                      <a:r>
                        <a:rPr lang="en-US" sz="12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LifeCad</a:t>
                      </a:r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/ </a:t>
                      </a:r>
                      <a:r>
                        <a:rPr lang="en-US" sz="12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FAST</a:t>
                      </a:r>
                    </a:p>
                    <a:p>
                      <a:pPr marL="234950" indent="-123825" algn="l" defTabSz="914400" rtl="0" eaLnBrk="1" fontAlgn="ctr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RSA </a:t>
                      </a:r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Validation </a:t>
                      </a:r>
                      <a:r>
                        <a:rPr lang="en-US" sz="12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Practice</a:t>
                      </a:r>
                    </a:p>
                    <a:p>
                      <a:pPr marL="234950" indent="-123825" algn="l" defTabSz="914400" rtl="0" eaLnBrk="1" fontAlgn="ctr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Internal </a:t>
                      </a:r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team huddle,</a:t>
                      </a:r>
                      <a:b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</a:br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Debrief / Refresher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5142996"/>
                  </a:ext>
                </a:extLst>
              </a:tr>
              <a:tr h="1229719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Pending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34950" indent="-123825" algn="l" defTabSz="914400" rtl="0" eaLnBrk="1" fontAlgn="ctr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None</a:t>
                      </a:r>
                      <a:endParaRPr lang="en-US" sz="1200" b="0" i="0" u="none" strike="noStrike" kern="12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34950" indent="-123825" algn="l" defTabSz="914400" rtl="0" eaLnBrk="1" fontAlgn="ctr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None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34950" indent="-123825" algn="l" defTabSz="914400" rtl="0" eaLnBrk="1" fontAlgn="ctr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None</a:t>
                      </a:r>
                      <a:endParaRPr lang="en-US" sz="1200" b="0" i="0" u="none" strike="noStrike" kern="12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34950" indent="-123825" algn="l" defTabSz="914400" rtl="0" eaLnBrk="1" fontAlgn="ctr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None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34950" indent="-123825" algn="l" defTabSz="914400" rtl="0" eaLnBrk="1" fontAlgn="ctr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None</a:t>
                      </a:r>
                      <a:endParaRPr lang="en-US" sz="1200" b="0" i="0" u="none" strike="noStrike" kern="12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203963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64297" y="5884625"/>
            <a:ext cx="861629" cy="213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On Track</a:t>
            </a:r>
          </a:p>
        </p:txBody>
      </p:sp>
      <p:sp>
        <p:nvSpPr>
          <p:cNvPr id="10" name="Rektangel 5"/>
          <p:cNvSpPr>
            <a:spLocks noChangeArrowheads="1"/>
          </p:cNvSpPr>
          <p:nvPr/>
        </p:nvSpPr>
        <p:spPr bwMode="auto">
          <a:xfrm>
            <a:off x="278955" y="5916774"/>
            <a:ext cx="197707" cy="149358"/>
          </a:xfrm>
          <a:prstGeom prst="rect">
            <a:avLst/>
          </a:prstGeom>
          <a:solidFill>
            <a:srgbClr val="92D050"/>
          </a:solidFill>
          <a:ln w="9525">
            <a:solidFill>
              <a:srgbClr val="92D050"/>
            </a:solidFill>
            <a:miter lim="800000"/>
            <a:headEnd/>
            <a:tailEnd/>
          </a:ln>
          <a:effectLst>
            <a:outerShdw blurRad="63500" dist="23000" dir="5400000" rotWithShape="0">
              <a:srgbClr val="000000">
                <a:alpha val="34998"/>
              </a:srgbClr>
            </a:outerShdw>
          </a:effectLst>
        </p:spPr>
        <p:txBody>
          <a:bodyPr anchor="ctr"/>
          <a:lstStyle/>
          <a:p>
            <a:pPr marL="0" marR="0" lvl="0" indent="-34290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alibri" charset="0"/>
              <a:buAutoNum type="arabicPeriod"/>
              <a:tabLst/>
              <a:defRPr/>
            </a:pPr>
            <a:endParaRPr kumimoji="0" lang="en-US" sz="1400" b="1" i="0" u="none" strike="noStrike" kern="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767076" y="5887767"/>
            <a:ext cx="102143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1" kern="0" dirty="0" smtClean="0">
                <a:solidFill>
                  <a:srgbClr val="000000"/>
                </a:solidFill>
              </a:rPr>
              <a:t>1 Day behind</a:t>
            </a:r>
            <a:endParaRPr kumimoji="0" lang="en-US" sz="105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4" name="Rektangel 5"/>
          <p:cNvSpPr>
            <a:spLocks noChangeArrowheads="1"/>
          </p:cNvSpPr>
          <p:nvPr/>
        </p:nvSpPr>
        <p:spPr bwMode="auto">
          <a:xfrm>
            <a:off x="1581734" y="5916774"/>
            <a:ext cx="197707" cy="149358"/>
          </a:xfrm>
          <a:prstGeom prst="rect">
            <a:avLst/>
          </a:prstGeom>
          <a:solidFill>
            <a:srgbClr val="FFC000"/>
          </a:solidFill>
          <a:ln w="9525">
            <a:solidFill>
              <a:srgbClr val="FFC000"/>
            </a:solidFill>
            <a:miter lim="800000"/>
            <a:headEnd/>
            <a:tailEnd/>
          </a:ln>
          <a:effectLst>
            <a:outerShdw blurRad="63500" dist="23000" dir="5400000" rotWithShape="0">
              <a:srgbClr val="000000">
                <a:alpha val="34998"/>
              </a:srgbClr>
            </a:outerShdw>
          </a:effectLst>
        </p:spPr>
        <p:txBody>
          <a:bodyPr anchor="ctr"/>
          <a:lstStyle/>
          <a:p>
            <a:pPr marL="0" marR="0" lvl="0" indent="-34290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alibri" charset="0"/>
              <a:buAutoNum type="arabicPeriod"/>
              <a:tabLst/>
              <a:defRPr/>
            </a:pPr>
            <a:endParaRPr kumimoji="0" lang="en-US" sz="1400" b="1" i="0" u="none" strike="noStrike" kern="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15" name="Rektangel 5"/>
          <p:cNvSpPr>
            <a:spLocks noChangeArrowheads="1"/>
          </p:cNvSpPr>
          <p:nvPr/>
        </p:nvSpPr>
        <p:spPr bwMode="auto">
          <a:xfrm>
            <a:off x="3183099" y="5916774"/>
            <a:ext cx="197707" cy="149358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>
            <a:outerShdw blurRad="63500" dist="23000" dir="5400000" rotWithShape="0">
              <a:srgbClr val="000000">
                <a:alpha val="34998"/>
              </a:srgbClr>
            </a:outerShdw>
          </a:effectLst>
        </p:spPr>
        <p:txBody>
          <a:bodyPr anchor="ctr"/>
          <a:lstStyle/>
          <a:p>
            <a:pPr marL="0" marR="0" lvl="0" indent="-34290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alibri" charset="0"/>
              <a:buAutoNum type="arabicPeriod"/>
              <a:tabLst/>
              <a:defRPr/>
            </a:pPr>
            <a:endParaRPr kumimoji="0" lang="en-US" sz="1400" b="1" i="0" u="none" strike="noStrike" kern="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368441" y="5887767"/>
            <a:ext cx="109998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1+ Day behind</a:t>
            </a:r>
            <a:endParaRPr kumimoji="0" lang="en-US" sz="105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008045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609600" y="88937"/>
            <a:ext cx="5914030" cy="58592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Process training update WK 2 – ABS 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6677891" y="138546"/>
            <a:ext cx="1440873" cy="471054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On Track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2685289"/>
              </p:ext>
            </p:extLst>
          </p:nvPr>
        </p:nvGraphicFramePr>
        <p:xfrm>
          <a:off x="230907" y="941341"/>
          <a:ext cx="11697856" cy="4794443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95566">
                  <a:extLst>
                    <a:ext uri="{9D8B030D-6E8A-4147-A177-3AD203B41FA5}">
                      <a16:colId xmlns:a16="http://schemas.microsoft.com/office/drawing/2014/main" val="2653575049"/>
                    </a:ext>
                  </a:extLst>
                </a:gridCol>
                <a:gridCol w="360218">
                  <a:extLst>
                    <a:ext uri="{9D8B030D-6E8A-4147-A177-3AD203B41FA5}">
                      <a16:colId xmlns:a16="http://schemas.microsoft.com/office/drawing/2014/main" val="2866576525"/>
                    </a:ext>
                  </a:extLst>
                </a:gridCol>
                <a:gridCol w="346364">
                  <a:extLst>
                    <a:ext uri="{9D8B030D-6E8A-4147-A177-3AD203B41FA5}">
                      <a16:colId xmlns:a16="http://schemas.microsoft.com/office/drawing/2014/main" val="771397545"/>
                    </a:ext>
                  </a:extLst>
                </a:gridCol>
                <a:gridCol w="2341418">
                  <a:extLst>
                    <a:ext uri="{9D8B030D-6E8A-4147-A177-3AD203B41FA5}">
                      <a16:colId xmlns:a16="http://schemas.microsoft.com/office/drawing/2014/main" val="3677123045"/>
                    </a:ext>
                  </a:extLst>
                </a:gridCol>
                <a:gridCol w="2299854">
                  <a:extLst>
                    <a:ext uri="{9D8B030D-6E8A-4147-A177-3AD203B41FA5}">
                      <a16:colId xmlns:a16="http://schemas.microsoft.com/office/drawing/2014/main" val="345825751"/>
                    </a:ext>
                  </a:extLst>
                </a:gridCol>
                <a:gridCol w="2161309">
                  <a:extLst>
                    <a:ext uri="{9D8B030D-6E8A-4147-A177-3AD203B41FA5}">
                      <a16:colId xmlns:a16="http://schemas.microsoft.com/office/drawing/2014/main" val="3954240308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08614182"/>
                    </a:ext>
                  </a:extLst>
                </a:gridCol>
                <a:gridCol w="1911927">
                  <a:extLst>
                    <a:ext uri="{9D8B030D-6E8A-4147-A177-3AD203B41FA5}">
                      <a16:colId xmlns:a16="http://schemas.microsoft.com/office/drawing/2014/main" val="561648417"/>
                    </a:ext>
                  </a:extLst>
                </a:gridCol>
              </a:tblGrid>
              <a:tr h="289424">
                <a:tc gridSpan="3"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+mn-lt"/>
                        </a:rPr>
                        <a:t>Status</a:t>
                      </a:r>
                      <a:endParaRPr lang="en-US" sz="12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Jun 14th </a:t>
                      </a:r>
                      <a:endParaRPr lang="en-US" sz="12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Jun 15th </a:t>
                      </a:r>
                      <a:endParaRPr kumimoji="0" 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Jun 16th </a:t>
                      </a:r>
                      <a:endParaRPr kumimoji="0" 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Jun 17th </a:t>
                      </a:r>
                      <a:endParaRPr kumimoji="0" 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Jun 18th </a:t>
                      </a:r>
                      <a:endParaRPr kumimoji="0" 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1822132"/>
                  </a:ext>
                </a:extLst>
              </a:tr>
              <a:tr h="1469590">
                <a:tc rowSpan="3"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+mn-lt"/>
                        </a:rPr>
                        <a:t>Agenda</a:t>
                      </a:r>
                      <a:endParaRPr lang="en-US" sz="1200" dirty="0">
                        <a:latin typeface="+mn-lt"/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Planned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34950" indent="-123825" algn="l" defTabSz="914400" rtl="0" eaLnBrk="1" fontAlgn="ctr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Annuities </a:t>
                      </a:r>
                      <a:r>
                        <a:rPr lang="en-US" sz="12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101</a:t>
                      </a:r>
                    </a:p>
                    <a:p>
                      <a:pPr marL="234950" indent="-123825" algn="l" defTabSz="914400" rtl="0" eaLnBrk="1" fontAlgn="ctr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Introduction </a:t>
                      </a:r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to follow up letters, Purpose and </a:t>
                      </a:r>
                      <a:r>
                        <a:rPr lang="en-US" sz="12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objectives</a:t>
                      </a:r>
                    </a:p>
                    <a:p>
                      <a:pPr marL="234950" indent="-123825" algn="l" defTabSz="914400" rtl="0" eaLnBrk="1" fontAlgn="ctr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Internal </a:t>
                      </a:r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team </a:t>
                      </a:r>
                      <a:r>
                        <a:rPr lang="en-US" sz="12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huddle</a:t>
                      </a:r>
                    </a:p>
                    <a:p>
                      <a:pPr marL="234950" indent="-123825" algn="l" defTabSz="914400" rtl="0" eaLnBrk="1" fontAlgn="ctr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Debrief </a:t>
                      </a:r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/ Refresher</a:t>
                      </a:r>
                      <a:b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</a:br>
                      <a:endParaRPr lang="en-US" sz="1200" b="0" i="0" u="none" strike="noStrike" kern="12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34950" indent="-123825" algn="l" defTabSz="914400" rtl="0" eaLnBrk="1" fontAlgn="ctr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VPAS follow up letter practice (</a:t>
                      </a:r>
                      <a:r>
                        <a:rPr lang="en-US" sz="12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Shadowing)</a:t>
                      </a:r>
                    </a:p>
                    <a:p>
                      <a:pPr marL="234950" indent="-123825" algn="l" defTabSz="914400" rtl="0" eaLnBrk="1" fontAlgn="ctr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Internal </a:t>
                      </a:r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team </a:t>
                      </a:r>
                      <a:r>
                        <a:rPr lang="en-US" sz="12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huddle</a:t>
                      </a:r>
                    </a:p>
                    <a:p>
                      <a:pPr marL="234950" indent="-123825" algn="l" defTabSz="914400" rtl="0" eaLnBrk="1" fontAlgn="ctr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Debrief </a:t>
                      </a:r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/ Refresher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34950" indent="-123825" algn="l" defTabSz="914400" rtl="0" eaLnBrk="1" fontAlgn="ctr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VPAS follow up letter practice (</a:t>
                      </a:r>
                      <a:r>
                        <a:rPr lang="en-US" sz="12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Shadowing)</a:t>
                      </a:r>
                    </a:p>
                    <a:p>
                      <a:pPr marL="234950" indent="-123825" algn="l" defTabSz="914400" rtl="0" eaLnBrk="1" fontAlgn="ctr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Internal </a:t>
                      </a:r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team </a:t>
                      </a:r>
                      <a:r>
                        <a:rPr lang="en-US" sz="12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huddle</a:t>
                      </a:r>
                    </a:p>
                    <a:p>
                      <a:pPr marL="234950" indent="-123825" algn="l" defTabSz="914400" rtl="0" eaLnBrk="1" fontAlgn="ctr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Debrief </a:t>
                      </a:r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/ Refresher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34950" indent="-123825" algn="l" defTabSz="914400" rtl="0" eaLnBrk="1" fontAlgn="ctr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VPAS follow up letter practice (</a:t>
                      </a:r>
                      <a:r>
                        <a:rPr lang="en-US" sz="12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Shadowing)</a:t>
                      </a:r>
                    </a:p>
                    <a:p>
                      <a:pPr marL="234950" indent="-123825" algn="l" defTabSz="914400" rtl="0" eaLnBrk="1" fontAlgn="ctr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Internal </a:t>
                      </a:r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team </a:t>
                      </a:r>
                      <a:r>
                        <a:rPr lang="en-US" sz="12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huddle</a:t>
                      </a:r>
                    </a:p>
                    <a:p>
                      <a:pPr marL="234950" indent="-123825" algn="l" defTabSz="914400" rtl="0" eaLnBrk="1" fontAlgn="ctr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Debrief </a:t>
                      </a:r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/ Refresher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34950" indent="-123825" algn="l" defTabSz="914400" rtl="0" eaLnBrk="1" fontAlgn="ctr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VPAS follow up letter practice (</a:t>
                      </a:r>
                      <a:r>
                        <a:rPr lang="en-US" sz="12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Solo)</a:t>
                      </a:r>
                    </a:p>
                    <a:p>
                      <a:pPr marL="234950" indent="-123825" algn="l" defTabSz="914400" rtl="0" eaLnBrk="1" fontAlgn="ctr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Internal </a:t>
                      </a:r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team </a:t>
                      </a:r>
                      <a:r>
                        <a:rPr lang="en-US" sz="12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huddle</a:t>
                      </a:r>
                    </a:p>
                    <a:p>
                      <a:pPr marL="234950" indent="-123825" algn="l" defTabSz="914400" rtl="0" eaLnBrk="1" fontAlgn="ctr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Debrief </a:t>
                      </a:r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/ Refresher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7045773"/>
                  </a:ext>
                </a:extLst>
              </a:tr>
              <a:tr h="180571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Actual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Completed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34950" indent="-123825" algn="l" defTabSz="914400" rtl="0" eaLnBrk="1" fontAlgn="ctr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Annuities </a:t>
                      </a:r>
                      <a:r>
                        <a:rPr lang="en-US" sz="12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101</a:t>
                      </a:r>
                    </a:p>
                    <a:p>
                      <a:pPr marL="234950" indent="-123825" algn="l" defTabSz="914400" rtl="0" eaLnBrk="1" fontAlgn="ctr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Introduction </a:t>
                      </a:r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to follow up letters, Purpose and </a:t>
                      </a:r>
                      <a:r>
                        <a:rPr lang="en-US" sz="12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objectives</a:t>
                      </a:r>
                    </a:p>
                    <a:p>
                      <a:pPr marL="234950" indent="-123825" algn="l" defTabSz="914400" rtl="0" eaLnBrk="1" fontAlgn="ctr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Internal </a:t>
                      </a:r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team </a:t>
                      </a:r>
                      <a:r>
                        <a:rPr lang="en-US" sz="12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huddle</a:t>
                      </a:r>
                    </a:p>
                    <a:p>
                      <a:pPr marL="234950" indent="-123825" algn="l" defTabSz="914400" rtl="0" eaLnBrk="1" fontAlgn="ctr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Debrief </a:t>
                      </a:r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/ Refresher</a:t>
                      </a:r>
                      <a:b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</a:br>
                      <a:endParaRPr lang="en-US" sz="1200" b="0" i="0" u="none" strike="noStrike" kern="12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234950" indent="-123825" algn="l" defTabSz="914400" rtl="0" eaLnBrk="1" fontAlgn="ctr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VPAS follow up letter practice (</a:t>
                      </a:r>
                      <a:r>
                        <a:rPr lang="en-US" sz="12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Shadowing)</a:t>
                      </a:r>
                    </a:p>
                    <a:p>
                      <a:pPr marL="234950" indent="-123825" algn="l" defTabSz="914400" rtl="0" eaLnBrk="1" fontAlgn="ctr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Internal </a:t>
                      </a:r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team </a:t>
                      </a:r>
                      <a:r>
                        <a:rPr lang="en-US" sz="12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huddle</a:t>
                      </a:r>
                    </a:p>
                    <a:p>
                      <a:pPr marL="234950" indent="-123825" algn="l" defTabSz="914400" rtl="0" eaLnBrk="1" fontAlgn="ctr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Debrief </a:t>
                      </a:r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/ Refresher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234950" indent="-123825" algn="l" defTabSz="914400" rtl="0" eaLnBrk="1" fontAlgn="ctr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VPAS follow up letter practice (</a:t>
                      </a:r>
                      <a:r>
                        <a:rPr lang="en-US" sz="12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Shadowing)</a:t>
                      </a:r>
                    </a:p>
                    <a:p>
                      <a:pPr marL="234950" indent="-123825" algn="l" defTabSz="914400" rtl="0" eaLnBrk="1" fontAlgn="ctr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Internal </a:t>
                      </a:r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team </a:t>
                      </a:r>
                      <a:r>
                        <a:rPr lang="en-US" sz="12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huddle</a:t>
                      </a:r>
                    </a:p>
                    <a:p>
                      <a:pPr marL="234950" indent="-123825" algn="l" defTabSz="914400" rtl="0" eaLnBrk="1" fontAlgn="ctr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Debrief </a:t>
                      </a:r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/ Refresher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234950" indent="-123825" algn="l" defTabSz="914400" rtl="0" eaLnBrk="1" fontAlgn="ctr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VPAS follow up letter practice (</a:t>
                      </a:r>
                      <a:r>
                        <a:rPr lang="en-US" sz="12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Shadowing)</a:t>
                      </a:r>
                    </a:p>
                    <a:p>
                      <a:pPr marL="234950" indent="-123825" algn="l" defTabSz="914400" rtl="0" eaLnBrk="1" fontAlgn="ctr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Internal </a:t>
                      </a:r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team </a:t>
                      </a:r>
                      <a:r>
                        <a:rPr lang="en-US" sz="12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huddle</a:t>
                      </a:r>
                    </a:p>
                    <a:p>
                      <a:pPr marL="234950" indent="-123825" algn="l" defTabSz="914400" rtl="0" eaLnBrk="1" fontAlgn="ctr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Debrief </a:t>
                      </a:r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/ Refresher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234950" indent="-123825" algn="l" defTabSz="914400" rtl="0" eaLnBrk="1" fontAlgn="ctr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VPAS follow up letter practice (</a:t>
                      </a:r>
                      <a:r>
                        <a:rPr lang="en-US" sz="12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Solo)</a:t>
                      </a:r>
                    </a:p>
                    <a:p>
                      <a:pPr marL="234950" indent="-123825" algn="l" defTabSz="914400" rtl="0" eaLnBrk="1" fontAlgn="ctr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Internal </a:t>
                      </a:r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team </a:t>
                      </a:r>
                      <a:r>
                        <a:rPr lang="en-US" sz="12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huddle</a:t>
                      </a:r>
                    </a:p>
                    <a:p>
                      <a:pPr marL="234950" indent="-123825" algn="l" defTabSz="914400" rtl="0" eaLnBrk="1" fontAlgn="ctr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Debrief </a:t>
                      </a:r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/ Refresher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5142996"/>
                  </a:ext>
                </a:extLst>
              </a:tr>
              <a:tr h="1229719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Pending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34950" indent="-123825" algn="l" defTabSz="914400" rtl="0" eaLnBrk="1" fontAlgn="ctr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None</a:t>
                      </a:r>
                      <a:endParaRPr lang="en-US" sz="1200" b="0" i="0" u="none" strike="noStrike" kern="12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34950" indent="-123825" algn="l" defTabSz="914400" rtl="0" eaLnBrk="1" fontAlgn="ctr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None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34950" indent="-123825" algn="l" defTabSz="914400" rtl="0" eaLnBrk="1" fontAlgn="ctr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None</a:t>
                      </a:r>
                      <a:endParaRPr lang="en-US" sz="1200" b="0" i="0" u="none" strike="noStrike" kern="12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34950" indent="-123825" algn="l" defTabSz="914400" rtl="0" eaLnBrk="1" fontAlgn="ctr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None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34950" marR="0" lvl="0" indent="-123825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None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203963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64297" y="5884625"/>
            <a:ext cx="861629" cy="213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On Track</a:t>
            </a:r>
          </a:p>
        </p:txBody>
      </p:sp>
      <p:sp>
        <p:nvSpPr>
          <p:cNvPr id="10" name="Rektangel 5"/>
          <p:cNvSpPr>
            <a:spLocks noChangeArrowheads="1"/>
          </p:cNvSpPr>
          <p:nvPr/>
        </p:nvSpPr>
        <p:spPr bwMode="auto">
          <a:xfrm>
            <a:off x="278955" y="5916774"/>
            <a:ext cx="197707" cy="149358"/>
          </a:xfrm>
          <a:prstGeom prst="rect">
            <a:avLst/>
          </a:prstGeom>
          <a:solidFill>
            <a:srgbClr val="92D050"/>
          </a:solidFill>
          <a:ln w="9525">
            <a:solidFill>
              <a:srgbClr val="92D050"/>
            </a:solidFill>
            <a:miter lim="800000"/>
            <a:headEnd/>
            <a:tailEnd/>
          </a:ln>
          <a:effectLst>
            <a:outerShdw blurRad="63500" dist="23000" dir="5400000" rotWithShape="0">
              <a:srgbClr val="000000">
                <a:alpha val="34998"/>
              </a:srgbClr>
            </a:outerShdw>
          </a:effectLst>
        </p:spPr>
        <p:txBody>
          <a:bodyPr anchor="ctr"/>
          <a:lstStyle/>
          <a:p>
            <a:pPr marL="0" marR="0" lvl="0" indent="-34290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alibri" charset="0"/>
              <a:buAutoNum type="arabicPeriod"/>
              <a:tabLst/>
              <a:defRPr/>
            </a:pPr>
            <a:endParaRPr kumimoji="0" lang="en-US" sz="1400" b="1" i="0" u="none" strike="noStrike" kern="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767076" y="5887767"/>
            <a:ext cx="102143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1" kern="0" dirty="0" smtClean="0">
                <a:solidFill>
                  <a:srgbClr val="000000"/>
                </a:solidFill>
              </a:rPr>
              <a:t>1 Day behind</a:t>
            </a:r>
            <a:endParaRPr kumimoji="0" lang="en-US" sz="105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4" name="Rektangel 5"/>
          <p:cNvSpPr>
            <a:spLocks noChangeArrowheads="1"/>
          </p:cNvSpPr>
          <p:nvPr/>
        </p:nvSpPr>
        <p:spPr bwMode="auto">
          <a:xfrm>
            <a:off x="1581734" y="5916774"/>
            <a:ext cx="197707" cy="149358"/>
          </a:xfrm>
          <a:prstGeom prst="rect">
            <a:avLst/>
          </a:prstGeom>
          <a:solidFill>
            <a:srgbClr val="FFC000"/>
          </a:solidFill>
          <a:ln w="9525">
            <a:solidFill>
              <a:srgbClr val="FFC000"/>
            </a:solidFill>
            <a:miter lim="800000"/>
            <a:headEnd/>
            <a:tailEnd/>
          </a:ln>
          <a:effectLst>
            <a:outerShdw blurRad="63500" dist="23000" dir="5400000" rotWithShape="0">
              <a:srgbClr val="000000">
                <a:alpha val="34998"/>
              </a:srgbClr>
            </a:outerShdw>
          </a:effectLst>
        </p:spPr>
        <p:txBody>
          <a:bodyPr anchor="ctr"/>
          <a:lstStyle/>
          <a:p>
            <a:pPr marL="0" marR="0" lvl="0" indent="-34290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alibri" charset="0"/>
              <a:buAutoNum type="arabicPeriod"/>
              <a:tabLst/>
              <a:defRPr/>
            </a:pPr>
            <a:endParaRPr kumimoji="0" lang="en-US" sz="1400" b="1" i="0" u="none" strike="noStrike" kern="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15" name="Rektangel 5"/>
          <p:cNvSpPr>
            <a:spLocks noChangeArrowheads="1"/>
          </p:cNvSpPr>
          <p:nvPr/>
        </p:nvSpPr>
        <p:spPr bwMode="auto">
          <a:xfrm>
            <a:off x="3183099" y="5916774"/>
            <a:ext cx="197707" cy="149358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>
            <a:outerShdw blurRad="63500" dist="23000" dir="5400000" rotWithShape="0">
              <a:srgbClr val="000000">
                <a:alpha val="34998"/>
              </a:srgbClr>
            </a:outerShdw>
          </a:effectLst>
        </p:spPr>
        <p:txBody>
          <a:bodyPr anchor="ctr"/>
          <a:lstStyle/>
          <a:p>
            <a:pPr marL="0" marR="0" lvl="0" indent="-34290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alibri" charset="0"/>
              <a:buAutoNum type="arabicPeriod"/>
              <a:tabLst/>
              <a:defRPr/>
            </a:pPr>
            <a:endParaRPr kumimoji="0" lang="en-US" sz="1400" b="1" i="0" u="none" strike="noStrike" kern="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368441" y="5887767"/>
            <a:ext cx="109998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1+ Day behind</a:t>
            </a:r>
            <a:endParaRPr kumimoji="0" lang="en-US" sz="105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052414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Custom 7">
      <a:dk1>
        <a:srgbClr val="000000"/>
      </a:dk1>
      <a:lt1>
        <a:srgbClr val="FFFFFF"/>
      </a:lt1>
      <a:dk2>
        <a:srgbClr val="0093FF"/>
      </a:dk2>
      <a:lt2>
        <a:srgbClr val="E2E3E3"/>
      </a:lt2>
      <a:accent1>
        <a:srgbClr val="0093FF"/>
      </a:accent1>
      <a:accent2>
        <a:srgbClr val="575657"/>
      </a:accent2>
      <a:accent3>
        <a:srgbClr val="FF6503"/>
      </a:accent3>
      <a:accent4>
        <a:srgbClr val="102C5E"/>
      </a:accent4>
      <a:accent5>
        <a:srgbClr val="BABABA"/>
      </a:accent5>
      <a:accent6>
        <a:srgbClr val="C3E6FF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lIns="0" tIns="0" rIns="0" bIns="0" rtlCol="0">
        <a:spAutoFit/>
      </a:bodyPr>
      <a:lstStyle>
        <a:defPPr>
          <a:defRPr sz="140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E1E2AEE41F18D40B71B786F4DCA2906" ma:contentTypeVersion="6" ma:contentTypeDescription="Create a new document." ma:contentTypeScope="" ma:versionID="fae2a9a0862446ddd723ade58f4b0bfd">
  <xsd:schema xmlns:xsd="http://www.w3.org/2001/XMLSchema" xmlns:xs="http://www.w3.org/2001/XMLSchema" xmlns:p="http://schemas.microsoft.com/office/2006/metadata/properties" xmlns:ns2="29d1a448-c4ae-4a11-9c67-8984562da808" xmlns:ns3="aef253d4-0025-4779-98b6-744fdb9f540a" targetNamespace="http://schemas.microsoft.com/office/2006/metadata/properties" ma:root="true" ma:fieldsID="90057a7a791d8dfad3f48866387ba1fd" ns2:_="" ns3:_="">
    <xsd:import namespace="29d1a448-c4ae-4a11-9c67-8984562da808"/>
    <xsd:import namespace="aef253d4-0025-4779-98b6-744fdb9f540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9d1a448-c4ae-4a11-9c67-8984562da80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ef253d4-0025-4779-98b6-744fdb9f540a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A6C7C13-2DD5-4904-B277-2A25C3189FC2}">
  <ds:schemaRefs>
    <ds:schemaRef ds:uri="http://www.w3.org/XML/1998/namespace"/>
    <ds:schemaRef ds:uri="http://schemas.openxmlformats.org/package/2006/metadata/core-properties"/>
    <ds:schemaRef ds:uri="aef253d4-0025-4779-98b6-744fdb9f540a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purl.org/dc/terms/"/>
    <ds:schemaRef ds:uri="http://schemas.microsoft.com/office/infopath/2007/PartnerControls"/>
    <ds:schemaRef ds:uri="29d1a448-c4ae-4a11-9c67-8984562da808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95AE320B-18AD-43DD-B018-E4F36FEE588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9d1a448-c4ae-4a11-9c67-8984562da808"/>
    <ds:schemaRef ds:uri="aef253d4-0025-4779-98b6-744fdb9f540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BCFC033-AB7B-40C8-B6F3-F7FDA0B8923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72091</TotalTime>
  <Words>2959</Words>
  <Application>Microsoft Office PowerPoint</Application>
  <PresentationFormat>Widescreen</PresentationFormat>
  <Paragraphs>962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30" baseType="lpstr">
      <vt:lpstr>ＭＳ Ｐゴシック</vt:lpstr>
      <vt:lpstr>Arial</vt:lpstr>
      <vt:lpstr>Arial (Headings)</vt:lpstr>
      <vt:lpstr>Calibri</vt:lpstr>
      <vt:lpstr>Calibri Light</vt:lpstr>
      <vt:lpstr>Century Gothic</vt:lpstr>
      <vt:lpstr>Courier New</vt:lpstr>
      <vt:lpstr>Times New Roman</vt:lpstr>
      <vt:lpstr>Wingdings</vt:lpstr>
      <vt:lpstr>1_Office Theme</vt:lpstr>
      <vt:lpstr>Custom Design</vt:lpstr>
      <vt:lpstr>Prudential  Annuities BENE Services Transition –  weekly program update</vt:lpstr>
      <vt:lpstr>PowerPoint Presentation</vt:lpstr>
      <vt:lpstr>PowerPoint Presentation</vt:lpstr>
      <vt:lpstr>PowerPoint Presentation</vt:lpstr>
      <vt:lpstr>PowerPoint Presentation</vt:lpstr>
      <vt:lpstr>Annexure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>EXLService.com(I)Pvt.Ltd.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Sumit Agarwal</dc:creator>
  <cp:lastModifiedBy>Suhel Wasim</cp:lastModifiedBy>
  <cp:revision>2112</cp:revision>
  <dcterms:created xsi:type="dcterms:W3CDTF">2018-10-31T20:56:19Z</dcterms:created>
  <dcterms:modified xsi:type="dcterms:W3CDTF">2021-09-29T13:11:58Z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0x0101005E1E2AEE41F18D40B71B786F4DCA2906</vt:lpwstr>
  </property>
</Properties>
</file>