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4" r:id="rId5"/>
    <p:sldId id="269" r:id="rId6"/>
    <p:sldId id="270" r:id="rId7"/>
    <p:sldId id="259" r:id="rId8"/>
    <p:sldId id="263" r:id="rId9"/>
    <p:sldId id="266" r:id="rId10"/>
    <p:sldId id="265" r:id="rId11"/>
    <p:sldId id="262" r:id="rId12"/>
    <p:sldId id="268" r:id="rId13"/>
    <p:sldId id="26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26" autoAdjust="0"/>
  </p:normalViewPr>
  <p:slideViewPr>
    <p:cSldViewPr snapToGrid="0">
      <p:cViewPr varScale="1">
        <p:scale>
          <a:sx n="44" d="100"/>
          <a:sy n="44" d="100"/>
        </p:scale>
        <p:origin x="5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B3C3C-6958-4397-912F-2E3023D53BFC}"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1CDC-9349-4AEF-B41C-CACEF5C97300}" type="slidenum">
              <a:rPr lang="en-US" smtClean="0"/>
              <a:t>‹#›</a:t>
            </a:fld>
            <a:endParaRPr lang="en-US"/>
          </a:p>
        </p:txBody>
      </p:sp>
    </p:spTree>
    <p:extLst>
      <p:ext uri="{BB962C8B-B14F-4D97-AF65-F5344CB8AC3E}">
        <p14:creationId xmlns:p14="http://schemas.microsoft.com/office/powerpoint/2010/main" val="39435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ositive_definite_kerne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Nếu tổng kết này giữ cho tất cả các chuỗi hữu hạn của điểm </a:t>
            </a:r>
            <a:r>
              <a:rPr lang="en-US" sz="1200" b="0" i="0" kern="1200" dirty="0" smtClean="0">
                <a:solidFill>
                  <a:schemeClr val="tx1"/>
                </a:solidFill>
                <a:effectLst/>
                <a:latin typeface="+mn-lt"/>
                <a:ea typeface="+mn-ea"/>
                <a:cs typeface="+mn-cs"/>
              </a:rPr>
              <a:t>(x1</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xn</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trong </a:t>
            </a:r>
            <a:r>
              <a:rPr lang="en-US" sz="1200" b="0" i="0" kern="1200" dirty="0" smtClean="0">
                <a:solidFill>
                  <a:schemeClr val="tx1"/>
                </a:solidFill>
                <a:effectLst/>
                <a:latin typeface="+mn-lt"/>
                <a:ea typeface="+mn-ea"/>
                <a:cs typeface="+mn-cs"/>
              </a:rPr>
              <a:t>X</a:t>
            </a:r>
            <a:r>
              <a:rPr lang="vi-VN" sz="1200" b="0" i="0" kern="1200" dirty="0" smtClean="0">
                <a:solidFill>
                  <a:schemeClr val="tx1"/>
                </a:solidFill>
                <a:effectLst/>
                <a:latin typeface="+mn-lt"/>
                <a:ea typeface="+mn-ea"/>
                <a:cs typeface="+mn-cs"/>
              </a:rPr>
              <a:t> và tất cả các lựa chọn của </a:t>
            </a:r>
            <a:r>
              <a:rPr lang="en-US" sz="1200" b="0" i="0" kern="1200" dirty="0" smtClean="0">
                <a:solidFill>
                  <a:schemeClr val="tx1"/>
                </a:solidFill>
                <a:effectLst/>
                <a:latin typeface="+mn-lt"/>
                <a:ea typeface="+mn-ea"/>
                <a:cs typeface="+mn-cs"/>
              </a:rPr>
              <a:t>n</a:t>
            </a:r>
            <a:r>
              <a:rPr lang="vi-VN" sz="1200" b="0" i="0" kern="1200" dirty="0" smtClean="0">
                <a:solidFill>
                  <a:schemeClr val="tx1"/>
                </a:solidFill>
                <a:effectLst/>
                <a:latin typeface="+mn-lt"/>
                <a:ea typeface="+mn-ea"/>
                <a:cs typeface="+mn-cs"/>
              </a:rPr>
              <a:t> hệ số có giá trị thực </a:t>
            </a:r>
            <a:r>
              <a:rPr lang="en-US" sz="1200" b="0" i="0" kern="1200" dirty="0" smtClean="0">
                <a:solidFill>
                  <a:schemeClr val="tx1"/>
                </a:solidFill>
                <a:effectLst/>
                <a:latin typeface="+mn-lt"/>
                <a:ea typeface="+mn-ea"/>
                <a:cs typeface="+mn-cs"/>
              </a:rPr>
              <a:t>(c1,</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cn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(xem </a:t>
            </a:r>
            <a:r>
              <a:rPr lang="vi-VN" sz="1200" b="0" i="0" u="none" strike="noStrike" kern="1200" dirty="0" smtClean="0">
                <a:solidFill>
                  <a:schemeClr val="tx1"/>
                </a:solidFill>
                <a:effectLst/>
                <a:latin typeface="+mn-lt"/>
                <a:ea typeface="+mn-ea"/>
                <a:cs typeface="+mn-cs"/>
                <a:hlinkClick r:id="rId3" tooltip="Hạt nhân xác định dương"/>
              </a:rPr>
              <a:t>hạt nhân xác định dương</a:t>
            </a:r>
            <a:r>
              <a:rPr lang="vi-VN" sz="1200" b="0" i="0" kern="1200" dirty="0" smtClean="0">
                <a:solidFill>
                  <a:schemeClr val="tx1"/>
                </a:solidFill>
                <a:effectLst/>
                <a:latin typeface="+mn-lt"/>
                <a:ea typeface="+mn-ea"/>
                <a:cs typeface="+mn-cs"/>
              </a:rPr>
              <a:t> ), sau đó là hàm</a:t>
            </a:r>
            <a:r>
              <a:rPr lang="en-US" sz="1200" b="0" i="0" kern="1200" baseline="0" dirty="0" smtClean="0">
                <a:solidFill>
                  <a:schemeClr val="tx1"/>
                </a:solidFill>
                <a:effectLst/>
                <a:latin typeface="+mn-lt"/>
                <a:ea typeface="+mn-ea"/>
                <a:cs typeface="+mn-cs"/>
              </a:rPr>
              <a:t> k</a:t>
            </a:r>
            <a:r>
              <a:rPr lang="vi-VN" sz="1200" b="0" i="0" kern="1200" dirty="0" smtClean="0">
                <a:solidFill>
                  <a:schemeClr val="tx1"/>
                </a:solidFill>
                <a:effectLst/>
                <a:latin typeface="+mn-lt"/>
                <a:ea typeface="+mn-ea"/>
                <a:cs typeface="+mn-cs"/>
              </a:rPr>
              <a:t> thỏa mãn điều kiện của Mercer.</a:t>
            </a:r>
            <a:endParaRPr lang="en-US" dirty="0" smtClean="0"/>
          </a:p>
          <a:p>
            <a:endParaRPr lang="en-US" dirty="0"/>
          </a:p>
        </p:txBody>
      </p:sp>
      <p:sp>
        <p:nvSpPr>
          <p:cNvPr id="4" name="Slide Number Placeholder 3"/>
          <p:cNvSpPr>
            <a:spLocks noGrp="1"/>
          </p:cNvSpPr>
          <p:nvPr>
            <p:ph type="sldNum" sz="quarter" idx="10"/>
          </p:nvPr>
        </p:nvSpPr>
        <p:spPr/>
        <p:txBody>
          <a:bodyPr/>
          <a:lstStyle/>
          <a:p>
            <a:fld id="{73DE1CDC-9349-4AEF-B41C-CACEF5C97300}" type="slidenum">
              <a:rPr lang="en-US" smtClean="0"/>
              <a:t>6</a:t>
            </a:fld>
            <a:endParaRPr lang="en-US"/>
          </a:p>
        </p:txBody>
      </p:sp>
    </p:spTree>
    <p:extLst>
      <p:ext uri="{BB962C8B-B14F-4D97-AF65-F5344CB8AC3E}">
        <p14:creationId xmlns:p14="http://schemas.microsoft.com/office/powerpoint/2010/main" val="25528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DE1CDC-9349-4AEF-B41C-CACEF5C97300}" type="slidenum">
              <a:rPr lang="en-US" smtClean="0"/>
              <a:t>8</a:t>
            </a:fld>
            <a:endParaRPr lang="en-US"/>
          </a:p>
        </p:txBody>
      </p:sp>
    </p:spTree>
    <p:extLst>
      <p:ext uri="{BB962C8B-B14F-4D97-AF65-F5344CB8AC3E}">
        <p14:creationId xmlns:p14="http://schemas.microsoft.com/office/powerpoint/2010/main" val="139182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Ưu</a:t>
            </a:r>
            <a:r>
              <a:rPr lang="en-US" b="1" baseline="0" dirty="0" smtClean="0"/>
              <a:t> </a:t>
            </a:r>
          </a:p>
          <a:p>
            <a:r>
              <a:rPr lang="vi-VN" sz="1200" b="1" i="0" kern="1200" dirty="0" smtClean="0">
                <a:solidFill>
                  <a:schemeClr val="tx1"/>
                </a:solidFill>
                <a:effectLst/>
                <a:latin typeface="+mn-lt"/>
                <a:ea typeface="+mn-ea"/>
                <a:cs typeface="+mn-cs"/>
              </a:rPr>
              <a:t>Xử lý trên không gian số chiều cao</a:t>
            </a:r>
            <a:r>
              <a:rPr lang="vi-VN" sz="1200" b="0" i="0" kern="1200" dirty="0" smtClean="0">
                <a:solidFill>
                  <a:schemeClr val="tx1"/>
                </a:solidFill>
                <a:effectLst/>
                <a:latin typeface="+mn-lt"/>
                <a:ea typeface="+mn-ea"/>
                <a:cs typeface="+mn-cs"/>
              </a:rPr>
              <a:t>: SVM là một công cụ tính toán hiệu quả trong không gian chiều cao, trong đó đặc biệt áp dụng cho các bài toán phân loại văn bản và phân tích quan điểm nơi chiều có thể cực kỳ lớn</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Tiết kiệm bộ nhớ</a:t>
            </a:r>
            <a:r>
              <a:rPr lang="vi-VN" sz="1200" b="0" i="0" kern="1200" dirty="0" smtClean="0">
                <a:solidFill>
                  <a:schemeClr val="tx1"/>
                </a:solidFill>
                <a:effectLst/>
                <a:latin typeface="+mn-lt"/>
                <a:ea typeface="+mn-ea"/>
                <a:cs typeface="+mn-cs"/>
              </a:rPr>
              <a:t>: Do chỉ có một tập hợp con của các điểm được sử dụng trong quá trình huấn luyện và ra quyết định thực tế cho các điểm dữ liệu mới nên chỉ có những điểm cần thiết mới được lưu trữ trong bộ nhớ khi ra quyết dịnh</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Tính linh hoạt</a:t>
            </a:r>
            <a:r>
              <a:rPr lang="vi-VN" sz="1200" b="0" i="0" kern="1200" dirty="0" smtClean="0">
                <a:solidFill>
                  <a:schemeClr val="tx1"/>
                </a:solidFill>
                <a:effectLst/>
                <a:latin typeface="+mn-lt"/>
                <a:ea typeface="+mn-ea"/>
                <a:cs typeface="+mn-cs"/>
              </a:rPr>
              <a:t> - phân lớp thường là phi tuyến tính. Khả năng áp dụng Kernel mới cho phép linh động giữa các phương pháp tuyến tính và phi tuyến tính từ đó khiến cho hiệu suất phân loại lớn hơn.</a:t>
            </a:r>
          </a:p>
          <a:p>
            <a:endParaRPr lang="en-US" sz="1400" b="1" dirty="0" smtClean="0"/>
          </a:p>
          <a:p>
            <a:r>
              <a:rPr lang="en-US" sz="1400" b="1" dirty="0" err="1" smtClean="0"/>
              <a:t>Nhược</a:t>
            </a:r>
            <a:r>
              <a:rPr lang="en-US" sz="1400" b="1" dirty="0" smtClean="0"/>
              <a:t>:</a:t>
            </a:r>
          </a:p>
          <a:p>
            <a:r>
              <a:rPr lang="vi-VN" sz="1200" b="1" i="1" kern="1200" dirty="0" smtClean="0">
                <a:solidFill>
                  <a:schemeClr val="tx1"/>
                </a:solidFill>
                <a:effectLst/>
                <a:latin typeface="+mn-lt"/>
                <a:ea typeface="+mn-ea"/>
                <a:cs typeface="+mn-cs"/>
              </a:rPr>
              <a:t>Bài toán số chiều cao</a:t>
            </a:r>
            <a:r>
              <a:rPr lang="vi-VN" sz="1200" b="0" i="0" kern="1200" dirty="0" smtClean="0">
                <a:solidFill>
                  <a:schemeClr val="tx1"/>
                </a:solidFill>
                <a:effectLst/>
                <a:latin typeface="+mn-lt"/>
                <a:ea typeface="+mn-ea"/>
                <a:cs typeface="+mn-cs"/>
              </a:rPr>
              <a:t>: Trong trường hợp số lượng thuộc tính (</a:t>
            </a:r>
            <a:r>
              <a:rPr lang="vi-VN" sz="1200" b="1" i="0" kern="1200" dirty="0" smtClean="0">
                <a:solidFill>
                  <a:schemeClr val="tx1"/>
                </a:solidFill>
                <a:effectLst/>
                <a:latin typeface="+mn-lt"/>
                <a:ea typeface="+mn-ea"/>
                <a:cs typeface="+mn-cs"/>
              </a:rPr>
              <a:t>p</a:t>
            </a:r>
            <a:r>
              <a:rPr lang="vi-VN" sz="1200" b="0" i="0" kern="1200" dirty="0" smtClean="0">
                <a:solidFill>
                  <a:schemeClr val="tx1"/>
                </a:solidFill>
                <a:effectLst/>
                <a:latin typeface="+mn-lt"/>
                <a:ea typeface="+mn-ea"/>
                <a:cs typeface="+mn-cs"/>
              </a:rPr>
              <a:t>) của tập dữ liệu lớn hơn rất nhiều so với số lượng dữ liệu (</a:t>
            </a:r>
            <a:r>
              <a:rPr lang="vi-VN" sz="1200" b="1" i="0" kern="1200" dirty="0" smtClean="0">
                <a:solidFill>
                  <a:schemeClr val="tx1"/>
                </a:solidFill>
                <a:effectLst/>
                <a:latin typeface="+mn-lt"/>
                <a:ea typeface="+mn-ea"/>
                <a:cs typeface="+mn-cs"/>
              </a:rPr>
              <a:t>n</a:t>
            </a:r>
            <a:r>
              <a:rPr lang="vi-VN" sz="1200" b="0" i="0" kern="1200" dirty="0" smtClean="0">
                <a:solidFill>
                  <a:schemeClr val="tx1"/>
                </a:solidFill>
                <a:effectLst/>
                <a:latin typeface="+mn-lt"/>
                <a:ea typeface="+mn-ea"/>
                <a:cs typeface="+mn-cs"/>
              </a:rPr>
              <a:t>) thì SVM cho kết quả khá tồi</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1" i="1" kern="1200" dirty="0" smtClean="0">
                <a:solidFill>
                  <a:schemeClr val="tx1"/>
                </a:solidFill>
                <a:effectLst/>
                <a:latin typeface="+mn-lt"/>
                <a:ea typeface="+mn-ea"/>
                <a:cs typeface="+mn-cs"/>
              </a:rPr>
              <a:t>Chưa thể hiện rõ tính xác suất</a:t>
            </a:r>
            <a:r>
              <a:rPr lang="vi-VN" sz="1200" b="0" i="0" kern="1200" dirty="0" smtClean="0">
                <a:solidFill>
                  <a:schemeClr val="tx1"/>
                </a:solidFill>
                <a:effectLst/>
                <a:latin typeface="+mn-lt"/>
                <a:ea typeface="+mn-ea"/>
                <a:cs typeface="+mn-cs"/>
              </a:rPr>
              <a:t>: Việc phân lớp của SVM chỉ là việc cố gắng tách các đối tượng vào hai lớp được phân tách bởi siêu phẳng SVM. Điều này chưa giải thích được xác suất xuất hiện của một thành viên trong một nhóm là như thế nào. Tuy nhiên hiệu quả của việc phân lớp có thể được xác định dựa vào khái niệm </a:t>
            </a:r>
            <a:r>
              <a:rPr lang="vi-VN" sz="1200" b="1" i="0" kern="1200" dirty="0" smtClean="0">
                <a:solidFill>
                  <a:schemeClr val="tx1"/>
                </a:solidFill>
                <a:effectLst/>
                <a:latin typeface="+mn-lt"/>
                <a:ea typeface="+mn-ea"/>
                <a:cs typeface="+mn-cs"/>
              </a:rPr>
              <a:t>margin</a:t>
            </a:r>
            <a:r>
              <a:rPr lang="vi-VN" sz="1200" b="0" i="0" kern="1200" dirty="0" smtClean="0">
                <a:solidFill>
                  <a:schemeClr val="tx1"/>
                </a:solidFill>
                <a:effectLst/>
                <a:latin typeface="+mn-lt"/>
                <a:ea typeface="+mn-ea"/>
                <a:cs typeface="+mn-cs"/>
              </a:rPr>
              <a:t> từ điểm dữ liệu mới đến siêu phẳng phân lớp mà chúng ta đã bàn luận ở trên.</a:t>
            </a:r>
          </a:p>
          <a:p>
            <a:endParaRPr lang="en-US" dirty="0"/>
          </a:p>
        </p:txBody>
      </p:sp>
      <p:sp>
        <p:nvSpPr>
          <p:cNvPr id="4" name="Slide Number Placeholder 3"/>
          <p:cNvSpPr>
            <a:spLocks noGrp="1"/>
          </p:cNvSpPr>
          <p:nvPr>
            <p:ph type="sldNum" sz="quarter" idx="10"/>
          </p:nvPr>
        </p:nvSpPr>
        <p:spPr/>
        <p:txBody>
          <a:bodyPr/>
          <a:lstStyle/>
          <a:p>
            <a:fld id="{73DE1CDC-9349-4AEF-B41C-CACEF5C97300}" type="slidenum">
              <a:rPr lang="en-US" smtClean="0"/>
              <a:t>11</a:t>
            </a:fld>
            <a:endParaRPr lang="en-US"/>
          </a:p>
        </p:txBody>
      </p:sp>
    </p:spTree>
    <p:extLst>
      <p:ext uri="{BB962C8B-B14F-4D97-AF65-F5344CB8AC3E}">
        <p14:creationId xmlns:p14="http://schemas.microsoft.com/office/powerpoint/2010/main" val="252541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a:prstGeom prst="rect">
            <a:avLst/>
          </a:prstGeo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a:prstGeom prst="rect">
            <a:avLst/>
          </a:prstGeo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a:prstGeom prst="rect">
            <a:avLst/>
          </a:prstGeo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a:prstGeom prst="rect">
            <a:avLst/>
          </a:prstGeo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a:prstGeom prst="rect">
            <a:avLst/>
          </a:prstGeo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a:prstGeom prst="rect">
            <a:avLst/>
          </a:prstGeo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a:prstGeom prst="rect">
            <a:avLst/>
          </a:prstGeo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a:prstGeom prst="rect">
            <a:avLst/>
          </a:prstGeo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a:prstGeom prst="rect">
            <a:avLst/>
          </a:prstGeo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a:prstGeom prst="rect">
            <a:avLst/>
          </a:prstGeo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a:prstGeom prst="rect">
            <a:avLst/>
          </a:prstGeo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a:prstGeom prst="rect">
            <a:avLst/>
          </a:prstGeo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a:prstGeom prst="rect">
            <a:avLst/>
          </a:prstGeo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a:prstGeom prst="rect">
            <a:avLst/>
          </a:prstGeo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a:prstGeom prst="rect">
            <a:avLst/>
          </a:prstGeo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a:prstGeom prst="rect">
            <a:avLst/>
          </a:prstGeo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4212" y="685800"/>
            <a:ext cx="8534400" cy="3615267"/>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84212" y="685800"/>
            <a:ext cx="8534400" cy="3615267"/>
          </a:xfrm>
          <a:prstGeom prst="rect">
            <a:avLst/>
          </a:prstGeo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a:prstGeom prst="rect">
            <a:avLst/>
          </a:prstGeo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a:prstGeom prst="rect">
            <a:avLst/>
          </a:prstGeo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a:prstGeom prst="rect">
            <a:avLst/>
          </a:prstGeo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a:prstGeom prst="rect">
            <a:avLst/>
          </a:prstGeo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a:prstGeom prst="rect">
            <a:avLst/>
          </a:prstGeo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a:prstGeom prst="rect">
            <a:avLst/>
          </a:prstGeo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a:prstGeom prst="rect">
            <a:avLst/>
          </a:prstGeo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a:prstGeom prst="rect">
            <a:avLst/>
          </a:prstGeo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8" name="Footer Placeholder 7"/>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3" name="Footer Placeholder 2"/>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a:prstGeom prst="rect">
            <a:avLst/>
          </a:prstGeo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a:prstGeom prst="rect">
            <a:avLst/>
          </a:prstGeo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a:prstGeom prst="rect">
            <a:avLst/>
          </a:prstGeo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a:prstGeom prst="rect">
            <a:avLst/>
          </a:prstGeo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778330"/>
            <a:ext cx="12192000" cy="24492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193972"/>
            <a:ext cx="12192000" cy="59871"/>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Kernel_method" TargetMode="External"/><Relationship Id="rId2" Type="http://schemas.openxmlformats.org/officeDocument/2006/relationships/hyperlink" Target="https://machinelearningcoban.com/2017/04/22/kernelsmv/" TargetMode="External"/><Relationship Id="rId1" Type="http://schemas.openxmlformats.org/officeDocument/2006/relationships/slideLayout" Target="../slideLayouts/slideLayout2.xml"/><Relationship Id="rId4" Type="http://schemas.openxmlformats.org/officeDocument/2006/relationships/hyperlink" Target="https://scikit-learn.org/stable/modules/svm.html#svm-kerne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3603"/>
            <a:ext cx="12192000" cy="1178683"/>
          </a:xfrm>
        </p:spPr>
        <p:txBody>
          <a:bodyPr>
            <a:noAutofit/>
          </a:bodyPr>
          <a:lstStyle/>
          <a:p>
            <a:pPr algn="ctr"/>
            <a:r>
              <a:rPr lang="en-US" sz="60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SVM </a:t>
            </a:r>
            <a:r>
              <a:rPr lang="en-US" sz="60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Kernel</a:t>
            </a:r>
            <a:br>
              <a:rPr lang="en-US" sz="60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60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(Support vector machine)</a:t>
            </a:r>
            <a:r>
              <a:rPr lang="en-US" sz="60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endParaRPr lang="en-US" sz="60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idx="1"/>
          </p:nvPr>
        </p:nvSpPr>
        <p:spPr>
          <a:xfrm>
            <a:off x="227012" y="277586"/>
            <a:ext cx="2010002" cy="561824"/>
          </a:xfrm>
        </p:spPr>
        <p:txBody>
          <a:bodyPr>
            <a:normAutofit/>
          </a:bodyPr>
          <a:lstStyle/>
          <a:p>
            <a:r>
              <a:rPr lang="en-US" sz="2400" b="1"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Nhóm</a:t>
            </a:r>
            <a:r>
              <a:rPr lang="en-US" sz="2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7</a:t>
            </a:r>
            <a:endParaRPr lang="en-US" sz="2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807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991" y="1473868"/>
            <a:ext cx="11687208" cy="2488531"/>
          </a:xfrm>
          <a:prstGeom prst="rect">
            <a:avLst/>
          </a:prstGeom>
        </p:spPr>
      </p:pic>
      <p:sp>
        <p:nvSpPr>
          <p:cNvPr id="5" name="TextBox 4"/>
          <p:cNvSpPr txBox="1"/>
          <p:nvPr/>
        </p:nvSpPr>
        <p:spPr>
          <a:xfrm>
            <a:off x="0" y="-8019"/>
            <a:ext cx="10576262" cy="769441"/>
          </a:xfrm>
          <a:prstGeom prst="rect">
            <a:avLst/>
          </a:prstGeom>
          <a:noFill/>
        </p:spPr>
        <p:txBody>
          <a:bodyPr wrap="square" rtlCol="0">
            <a:spAutoFit/>
          </a:bodyPr>
          <a:lstStyle/>
          <a:p>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 SỐ HÀM KERNEL THÔNG DỤNG</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743464" y="4522446"/>
            <a:ext cx="10576262" cy="1077218"/>
          </a:xfrm>
          <a:prstGeom prst="rect">
            <a:avLst/>
          </a:prstGeom>
          <a:noFill/>
        </p:spPr>
        <p:txBody>
          <a:bodyPr wrap="square" rtlCol="0">
            <a:spAutoFit/>
          </a:bodyPr>
          <a:lstStyle/>
          <a:p>
            <a:pPr algn="ct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Ngoài</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ra</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ta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có</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thể</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tự</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build kernel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phù</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hợp</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với</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dữ</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liệu</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cần</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xử</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lý</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endPar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5639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a:xfrm>
            <a:off x="0" y="1255484"/>
            <a:ext cx="12039600" cy="5232402"/>
          </a:xfrm>
        </p:spPr>
        <p:txBody>
          <a:bodyPr/>
          <a:lstStyle/>
          <a:p>
            <a:pPr marL="0" indent="0">
              <a:buNone/>
            </a:pPr>
            <a:r>
              <a:rPr lang="en-US" sz="2400"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Điểm</a:t>
            </a:r>
            <a:r>
              <a:rPr lang="en-US" sz="2400"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mạnh</a:t>
            </a:r>
            <a:r>
              <a:rPr lang="en-US" sz="2400"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n-US" sz="2400"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Xử</a:t>
            </a:r>
            <a:r>
              <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lý</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cao</a:t>
            </a:r>
            <a:endPar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Tiết</a:t>
            </a:r>
            <a:r>
              <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kiệm</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bộ</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nhớ</a:t>
            </a:r>
            <a:endPar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Tính</a:t>
            </a:r>
            <a:r>
              <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linh</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hoạt</a:t>
            </a:r>
            <a:endPar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Điểm</a:t>
            </a:r>
            <a:r>
              <a:rPr lang="en-US" sz="2400"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yếu</a:t>
            </a:r>
            <a:r>
              <a:rPr lang="en-US" sz="2400"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n-US" sz="2400"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i="1"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Bài</a:t>
            </a:r>
            <a:r>
              <a:rPr lang="en-US" sz="2400" i="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toán</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cao</a:t>
            </a:r>
            <a:r>
              <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vi-VN" sz="2400" i="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Chưa </a:t>
            </a:r>
            <a:r>
              <a:rPr lang="vi-VN"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thể hiện rõ tính xác </a:t>
            </a:r>
            <a:r>
              <a:rPr lang="vi-VN" sz="2400" i="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suất</a:t>
            </a:r>
            <a:endParaRPr lang="en-US" sz="2400" i="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i="1"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a:t>
            </a:r>
            <a:r>
              <a:rPr lang="en-US" sz="2400" i="1"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i="1"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luận</a:t>
            </a:r>
            <a:r>
              <a:rPr lang="vi-VN"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vi-VN" sz="24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SVM </a:t>
            </a:r>
            <a:r>
              <a:rPr lang="vi-VN"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 một phương pháp hiệu quả cho bài toán phân lớp dữ liệu. Nó là một công cụ đắc lực cho các bài toán về xử lý ảnh, phân loại văn bản, phân tích quan điểm. Một yếu tố làm nên hiệu quả của SVM đó là việc sử dụng </a:t>
            </a:r>
            <a:r>
              <a:rPr lang="vi-VN" sz="2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Kernel function</a:t>
            </a:r>
            <a:r>
              <a:rPr lang="vi-VN"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khiến cho các phương pháp chuyển không gian trở nên linh hoạt hơn.</a:t>
            </a:r>
            <a:endParaRPr lang="en-US" sz="2400" i="1"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0" y="0"/>
            <a:ext cx="10576262" cy="769441"/>
          </a:xfrm>
          <a:prstGeom prst="rect">
            <a:avLst/>
          </a:prstGeom>
          <a:noFill/>
        </p:spPr>
        <p:txBody>
          <a:bodyPr wrap="square" rtlCol="0">
            <a:spAutoFit/>
          </a:bodyPr>
          <a:lstStyle/>
          <a:p>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NHẬN XÉT</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164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576262" cy="769441"/>
          </a:xfrm>
          <a:prstGeom prst="rect">
            <a:avLst/>
          </a:prstGeom>
          <a:noFill/>
        </p:spPr>
        <p:txBody>
          <a:bodyPr wrap="square" rtlCol="0">
            <a:spAutoFit/>
          </a:bodyPr>
          <a:lstStyle/>
          <a:p>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NGUỒN THAM KHẢO</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87991" y="1654092"/>
            <a:ext cx="10576262" cy="1015663"/>
          </a:xfrm>
          <a:prstGeom prst="rect">
            <a:avLst/>
          </a:prstGeom>
          <a:noFill/>
        </p:spPr>
        <p:txBody>
          <a:bodyPr wrap="square" rtlCol="0">
            <a:spAutoFit/>
          </a:bodyPr>
          <a:lstStyle/>
          <a:p>
            <a:r>
              <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Machine Learning </a:t>
            </a:r>
            <a:r>
              <a:rPr lang="en-US" sz="2000" dirty="0" err="1"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Cơ</a:t>
            </a:r>
            <a:r>
              <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bản</a:t>
            </a:r>
            <a:r>
              <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hlinkClick r:id="rId2"/>
              </a:rPr>
              <a:t>https</a:t>
            </a:r>
            <a:r>
              <a:rPr lang="en-US" sz="2000" dirty="0">
                <a:latin typeface="Tahoma" panose="020B0604030504040204" pitchFamily="34" charset="0"/>
                <a:ea typeface="Tahoma" panose="020B0604030504040204" pitchFamily="34" charset="0"/>
                <a:cs typeface="Tahoma" panose="020B0604030504040204" pitchFamily="34" charset="0"/>
                <a:hlinkClick r:id="rId2"/>
              </a:rPr>
              <a:t>://machinelearningcoban.com/2017/04/22/kernelsmv/</a:t>
            </a:r>
            <a:r>
              <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endParaRPr lang="en-US" sz="2000" b="1"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r>
              <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Wikipedia: </a:t>
            </a:r>
            <a:r>
              <a:rPr lang="en-US" sz="2000" dirty="0">
                <a:latin typeface="Tahoma" panose="020B0604030504040204" pitchFamily="34" charset="0"/>
                <a:ea typeface="Tahoma" panose="020B0604030504040204" pitchFamily="34" charset="0"/>
                <a:cs typeface="Tahoma" panose="020B0604030504040204" pitchFamily="34" charset="0"/>
                <a:hlinkClick r:id="rId3"/>
              </a:rPr>
              <a:t>https://</a:t>
            </a:r>
            <a:r>
              <a:rPr lang="en-US" sz="2000" dirty="0" smtClean="0">
                <a:latin typeface="Tahoma" panose="020B0604030504040204" pitchFamily="34" charset="0"/>
                <a:ea typeface="Tahoma" panose="020B0604030504040204" pitchFamily="34" charset="0"/>
                <a:cs typeface="Tahoma" panose="020B0604030504040204" pitchFamily="34" charset="0"/>
                <a:hlinkClick r:id="rId3"/>
              </a:rPr>
              <a:t>en.wikipedia.org/wiki/Kernel_method</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en-US" sz="2000" dirty="0" err="1"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Scikit</a:t>
            </a:r>
            <a:r>
              <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learn: </a:t>
            </a:r>
            <a:r>
              <a:rPr lang="en-US" sz="2000" dirty="0">
                <a:latin typeface="Tahoma" panose="020B0604030504040204" pitchFamily="34" charset="0"/>
                <a:ea typeface="Tahoma" panose="020B0604030504040204" pitchFamily="34" charset="0"/>
                <a:cs typeface="Tahoma" panose="020B0604030504040204" pitchFamily="34" charset="0"/>
                <a:hlinkClick r:id="rId4"/>
              </a:rPr>
              <a:t>https://scikit-learn.org/stable/modules/svm.html#svm-kernels</a:t>
            </a:r>
            <a:endParaRPr lang="en-US" sz="20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338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587544"/>
            <a:ext cx="12192000" cy="1569660"/>
          </a:xfrm>
          <a:prstGeom prst="rect">
            <a:avLst/>
          </a:prstGeom>
          <a:noFill/>
        </p:spPr>
        <p:txBody>
          <a:bodyPr wrap="square" rtlCol="0">
            <a:spAutoFit/>
          </a:bodyPr>
          <a:lstStyle/>
          <a:p>
            <a:pPr algn="ctr"/>
            <a:r>
              <a:rPr lang="en-US" sz="96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Q &amp; A</a:t>
            </a:r>
            <a:endParaRPr lang="en-US" sz="96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626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60227"/>
            <a:ext cx="12192000" cy="3631763"/>
          </a:xfrm>
          <a:prstGeom prst="rect">
            <a:avLst/>
          </a:prstGeom>
          <a:noFill/>
        </p:spPr>
        <p:txBody>
          <a:bodyPr wrap="square" rtlCol="0">
            <a:spAutoFit/>
          </a:bodyPr>
          <a:lstStyle/>
          <a:p>
            <a:pPr algn="ctr"/>
            <a:r>
              <a:rPr lang="en-US" sz="115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THANKS FOR WATCHING</a:t>
            </a:r>
            <a:endParaRPr lang="en-US" sz="115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421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534400" cy="1507067"/>
          </a:xfrm>
        </p:spPr>
        <p:txBody>
          <a:bodyPr>
            <a:normAutofit/>
          </a:bodyPr>
          <a:lstStyle/>
          <a:p>
            <a:r>
              <a:rPr lang="en-US" sz="4400" b="1"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Tổng</a:t>
            </a:r>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4400" b="1"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quan</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4"/>
          <p:cNvSpPr>
            <a:spLocks noGrp="1"/>
          </p:cNvSpPr>
          <p:nvPr>
            <p:ph idx="1"/>
          </p:nvPr>
        </p:nvSpPr>
        <p:spPr>
          <a:xfrm>
            <a:off x="495300" y="1208314"/>
            <a:ext cx="9675067" cy="4744617"/>
          </a:xfrm>
        </p:spPr>
        <p:txBody>
          <a:bodyPr>
            <a:normAutofit lnSpcReduction="10000"/>
          </a:bodyPr>
          <a:lstStyle/>
          <a:p>
            <a:pPr marL="0" indent="0">
              <a:buNone/>
            </a:pP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1. SVM </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kernel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gì</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b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_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Khái</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niệm</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p>
          <a:p>
            <a:pPr marL="742950" indent="-742950">
              <a:buAutoNum type="arabicPeriod"/>
            </a:pP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_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a:t>
            </a:r>
            <a:endPar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2. Minh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họa</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p>
          <a:p>
            <a:pPr marL="0" indent="0">
              <a:buNone/>
            </a:pP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3.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Điểm</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mạnh</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và</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yếu</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của</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5.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Tài</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liệu</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tham</a:t>
            </a: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khảo</a:t>
            </a:r>
            <a:endPar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6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4. Q&amp;A</a:t>
            </a:r>
            <a:endPar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18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771"/>
            <a:ext cx="8534400" cy="1507067"/>
          </a:xfrm>
        </p:spPr>
        <p:txBody>
          <a:bodyPr>
            <a:normAutofit/>
          </a:bodyPr>
          <a:lstStyle/>
          <a:p>
            <a:r>
              <a:rPr lang="en-US" sz="4400" b="1"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Khái</a:t>
            </a:r>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4400" b="1"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niệm</a:t>
            </a:r>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4"/>
          <p:cNvSpPr>
            <a:spLocks noGrp="1"/>
          </p:cNvSpPr>
          <p:nvPr>
            <p:ph idx="1"/>
          </p:nvPr>
        </p:nvSpPr>
        <p:spPr>
          <a:xfrm>
            <a:off x="259669" y="1338943"/>
            <a:ext cx="11327494" cy="2635649"/>
          </a:xfrm>
        </p:spPr>
        <p:txBody>
          <a:bodyPr>
            <a:noAutofit/>
          </a:bodyPr>
          <a:lstStyle/>
          <a:p>
            <a:pPr marL="0" indent="0">
              <a:buNone/>
            </a:pP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(Support Vector Machine)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thuật</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toán</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khá</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phổ</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biến</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cho</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việc</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classification</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xây</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dựng</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(learn)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siêu</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phẳng</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(hyperplane)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để</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phân</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lớp</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(classify)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tập</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dữ</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liệu</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thành</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2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lớp</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riêng</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biệt</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vi-VN"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 siêu phẳng là một hàm tương tự như phương trình đường thẳng, y = ax + b. Trong thực tế, nếu ta cần phân lớp tập dữ liệu chỉ gồm 2 feature, siêu phẳng lúc này chính là một đường thẳng.</a:t>
            </a:r>
            <a:endPar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Khi</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dataset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linearly </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separable,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thì</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sẽ</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dùng</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 function.</a:t>
            </a:r>
          </a:p>
          <a:p>
            <a:pPr marL="0" indent="0">
              <a:buNone/>
            </a:pP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 function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giúp</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biến</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dataset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trở</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thành</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linearly </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separable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trong</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1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mới</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thường</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thì</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nhiều</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hơn</a:t>
            </a:r>
            <a:r>
              <a:rPr lang="en-US"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93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775" y="3075658"/>
            <a:ext cx="2700339" cy="613714"/>
          </a:xfrm>
          <a:prstGeom prst="rect">
            <a:avLst/>
          </a:prstGeom>
        </p:spPr>
      </p:pic>
      <p:sp>
        <p:nvSpPr>
          <p:cNvPr id="9" name="TextBox 8"/>
          <p:cNvSpPr txBox="1"/>
          <p:nvPr/>
        </p:nvSpPr>
        <p:spPr>
          <a:xfrm>
            <a:off x="187992" y="2012045"/>
            <a:ext cx="12004008" cy="2554545"/>
          </a:xfrm>
          <a:prstGeom prst="rect">
            <a:avLst/>
          </a:prstGeom>
          <a:noFill/>
        </p:spPr>
        <p:txBody>
          <a:bodyPr wrap="square" rtlCol="0">
            <a:spAutoFit/>
          </a:bodyPr>
          <a:lstStyle/>
          <a:p>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Cho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tất</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cả</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x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và</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x’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và</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X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với</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chức</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năng</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nhất</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định</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k(x, x’)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có</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thể</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được</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thể</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hiện</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bên</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trong</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V.</a:t>
            </a:r>
          </a:p>
          <a:p>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thường</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được</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gọi</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a:t>
            </a:r>
          </a:p>
          <a:p>
            <a:endPar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Ta </a:t>
            </a:r>
            <a:r>
              <a:rPr lang="en-US" sz="3200" dirty="0" err="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có</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0" y="-934"/>
            <a:ext cx="4945481" cy="769441"/>
          </a:xfrm>
          <a:prstGeom prst="rect">
            <a:avLst/>
          </a:prstGeom>
          <a:noFill/>
        </p:spPr>
        <p:txBody>
          <a:bodyPr wrap="square" rtlCol="0">
            <a:spAutoFit/>
          </a:bodyPr>
          <a:lstStyle/>
          <a:p>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 SỐ KERNEL</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AutoShape 2" descr="k \ dấu hai chấm {\ mathcal {X}} \ lần {\ mathcal {X}} \ to \ mathbb {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k \ dấu hai chấm {\ mathcal {X}} \ lần {\ mathcal {X}} \ to \ mathbb {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884528" y="4566590"/>
            <a:ext cx="8497889" cy="1429933"/>
          </a:xfrm>
          <a:prstGeom prst="rect">
            <a:avLst/>
          </a:prstGeom>
        </p:spPr>
      </p:pic>
      <p:pic>
        <p:nvPicPr>
          <p:cNvPr id="11" name="Picture 10"/>
          <p:cNvPicPr>
            <a:picLocks noChangeAspect="1"/>
          </p:cNvPicPr>
          <p:nvPr/>
        </p:nvPicPr>
        <p:blipFill>
          <a:blip r:embed="rId4"/>
          <a:stretch>
            <a:fillRect/>
          </a:stretch>
        </p:blipFill>
        <p:spPr>
          <a:xfrm>
            <a:off x="1545513" y="4028817"/>
            <a:ext cx="2230438" cy="724168"/>
          </a:xfrm>
          <a:prstGeom prst="rect">
            <a:avLst/>
          </a:prstGeom>
        </p:spPr>
      </p:pic>
    </p:spTree>
    <p:extLst>
      <p:ext uri="{BB962C8B-B14F-4D97-AF65-F5344CB8AC3E}">
        <p14:creationId xmlns:p14="http://schemas.microsoft.com/office/powerpoint/2010/main" val="353302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4945481" cy="769441"/>
          </a:xfrm>
          <a:prstGeom prst="rect">
            <a:avLst/>
          </a:prstGeom>
          <a:noFill/>
        </p:spPr>
        <p:txBody>
          <a:bodyPr wrap="square" rtlCol="0">
            <a:spAutoFit/>
          </a:bodyPr>
          <a:lstStyle/>
          <a:p>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 SỐ KERNEL</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87992" y="1430255"/>
            <a:ext cx="12004008" cy="3046988"/>
          </a:xfrm>
          <a:prstGeom prst="rect">
            <a:avLst/>
          </a:prstGeom>
          <a:noFill/>
        </p:spPr>
        <p:txBody>
          <a:bodyPr wrap="square" rtlCol="0">
            <a:spAutoFit/>
          </a:bodyPr>
          <a:lstStyle/>
          <a:p>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Nhiệm vụ chung của phân tích mẫu là tìm và nghiên cứu các loại quan hệ chung (ví dụ: </a:t>
            </a:r>
            <a:r>
              <a:rPr lang="vi-VN"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cụm,</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a:t>
            </a:r>
            <a:r>
              <a:rPr lang="vi-VN"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ảng </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xếp hạng , thành phần chính , tương quan , phân loại ) trong bộ dữ </a:t>
            </a:r>
            <a:r>
              <a:rPr lang="vi-VN"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liệu</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endPar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a:t>
            </a:r>
            <a:r>
              <a:rPr lang="vi-VN"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hương </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thức kernel chỉ yêu cầu một </a:t>
            </a:r>
            <a:r>
              <a:rPr lang="vi-VN" sz="32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kernel do</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người dùng chỉ </a:t>
            </a:r>
            <a:r>
              <a:rPr lang="vi-VN"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định</a:t>
            </a:r>
            <a:r>
              <a:rPr lang="en-US" sz="3200"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162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0089" y="1947360"/>
            <a:ext cx="11046259" cy="1873919"/>
          </a:xfrm>
          <a:prstGeom prst="rect">
            <a:avLst/>
          </a:prstGeom>
        </p:spPr>
      </p:pic>
      <p:sp>
        <p:nvSpPr>
          <p:cNvPr id="8" name="TextBox 7"/>
          <p:cNvSpPr txBox="1"/>
          <p:nvPr/>
        </p:nvSpPr>
        <p:spPr>
          <a:xfrm>
            <a:off x="0" y="0"/>
            <a:ext cx="4945481" cy="769441"/>
          </a:xfrm>
          <a:prstGeom prst="rect">
            <a:avLst/>
          </a:prstGeom>
          <a:noFill/>
        </p:spPr>
        <p:txBody>
          <a:bodyPr wrap="square" rtlCol="0">
            <a:spAutoFit/>
          </a:bodyPr>
          <a:lstStyle/>
          <a:p>
            <a:r>
              <a:rPr lang="en-US" sz="4400" b="1" dirty="0"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 SỐ KERNEL</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87992" y="1287380"/>
            <a:ext cx="4945481" cy="584775"/>
          </a:xfrm>
          <a:prstGeom prst="rect">
            <a:avLst/>
          </a:prstGeom>
          <a:noFill/>
        </p:spPr>
        <p:txBody>
          <a:bodyPr wrap="square" rtlCol="0">
            <a:spAutoFit/>
          </a:bodyPr>
          <a:lstStyle/>
          <a:p>
            <a:r>
              <a:rPr lang="en-US" sz="3200" i="1"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Điều</a:t>
            </a:r>
            <a:r>
              <a:rPr lang="en-US" sz="3200" i="1"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i="1" dirty="0" err="1"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kiện</a:t>
            </a:r>
            <a:r>
              <a:rPr lang="en-US" sz="3200" i="1" dirty="0" smtClean="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Mercer</a:t>
            </a:r>
            <a:endParaRPr lang="en-US" sz="3200" i="1"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691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452" y="2666"/>
            <a:ext cx="8534400" cy="1507067"/>
          </a:xfrm>
        </p:spPr>
        <p:txBody>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Minh </a:t>
            </a:r>
            <a:r>
              <a:rPr lang="en-US" sz="4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họa</a:t>
            </a:r>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b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upload.wikimedia.org/wikipedia/commons/thumb/c/cc/Kernel_trick_idea.svg/1920px-Kernel_trick_ide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2" y="1277879"/>
            <a:ext cx="7218286" cy="30940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p:nvSpPr>
        <p:spPr bwMode="auto">
          <a:xfrm>
            <a:off x="357640" y="5458868"/>
            <a:ext cx="11680972"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SVM </a:t>
            </a:r>
            <a:r>
              <a:rPr kumimoji="0" lang="en-US" altLang="en-US" b="0" i="0"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với</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kernel </a:t>
            </a:r>
            <a:r>
              <a:rPr kumimoji="0" lang="en-US" altLang="en-US" b="0" i="0"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được</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0"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cho</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0"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bởi</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φ ((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 (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 </a:t>
            </a:r>
            <a:r>
              <a:rPr kumimoji="0" lang="en-US" altLang="en-US" b="0" i="0" u="none" strike="noStrike" cap="none" normalizeH="0" baseline="3000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2</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 </a:t>
            </a:r>
            <a:r>
              <a:rPr kumimoji="0" lang="en-US" altLang="en-US" b="0" i="0" u="none" strike="noStrike" cap="none" normalizeH="0" baseline="3000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2</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0"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do </a:t>
            </a:r>
            <a:r>
              <a:rPr kumimoji="0" lang="en-US" altLang="en-US" b="0" i="0"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đó</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K</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1"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x</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1"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y</a:t>
            </a:r>
            <a:r>
              <a:rPr kumimoji="0" lang="en-US" altLang="en-US" b="0" i="0"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1" u="none" strike="noStrike" cap="none" normalizeH="0" baseline="0" dirty="0" err="1"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x.y</a:t>
            </a:r>
            <a:r>
              <a:rPr kumimoji="0" lang="en-US" altLang="en-US" b="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lang="en-US" altLang="en-US" b="1" dirty="0" smtClean="0">
                <a:solidFill>
                  <a:srgbClr val="222222"/>
                </a:solidFill>
                <a:latin typeface="Tahoma" panose="020B0604030504040204" pitchFamily="34" charset="0"/>
                <a:ea typeface="Tahoma" panose="020B0604030504040204" pitchFamily="34" charset="0"/>
                <a:cs typeface="Tahoma" panose="020B0604030504040204" pitchFamily="34" charset="0"/>
              </a:rPr>
              <a:t>a</a:t>
            </a:r>
            <a:r>
              <a:rPr lang="en-US" altLang="en-US" b="1"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altLang="en-US" b="1" dirty="0" smtClean="0">
                <a:solidFill>
                  <a:srgbClr val="222222"/>
                </a:solidFill>
                <a:latin typeface="Tahoma" panose="020B0604030504040204" pitchFamily="34" charset="0"/>
                <a:ea typeface="Tahoma" panose="020B0604030504040204" pitchFamily="34" charset="0"/>
                <a:cs typeface="Tahoma" panose="020B0604030504040204" pitchFamily="34" charset="0"/>
              </a:rPr>
              <a:t>||</a:t>
            </a:r>
            <a:r>
              <a:rPr lang="en-US" altLang="en-US" sz="2400" b="1" baseline="30000" dirty="0" smtClean="0">
                <a:solidFill>
                  <a:srgbClr val="222222"/>
                </a:solidFill>
                <a:latin typeface="Tahoma" panose="020B0604030504040204" pitchFamily="34" charset="0"/>
                <a:ea typeface="Tahoma" panose="020B0604030504040204" pitchFamily="34" charset="0"/>
                <a:cs typeface="Tahoma" panose="020B0604030504040204" pitchFamily="34" charset="0"/>
              </a:rPr>
              <a:t>2</a:t>
            </a:r>
            <a:r>
              <a:rPr lang="en-US" altLang="en-US" b="1"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altLang="en-US" b="1" dirty="0" smtClean="0">
                <a:solidFill>
                  <a:srgbClr val="222222"/>
                </a:solidFill>
                <a:latin typeface="Tahoma" panose="020B0604030504040204" pitchFamily="34" charset="0"/>
                <a:ea typeface="Tahoma" panose="020B0604030504040204" pitchFamily="34" charset="0"/>
                <a:cs typeface="Tahoma" panose="020B0604030504040204" pitchFamily="34" charset="0"/>
              </a:rPr>
              <a:t>||b</a:t>
            </a:r>
            <a:r>
              <a:rPr lang="en-US" altLang="en-US" b="1"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altLang="en-US" b="1" dirty="0" smtClean="0">
                <a:solidFill>
                  <a:srgbClr val="222222"/>
                </a:solidFill>
                <a:latin typeface="Tahoma" panose="020B0604030504040204" pitchFamily="34" charset="0"/>
                <a:ea typeface="Tahoma" panose="020B0604030504040204" pitchFamily="34" charset="0"/>
                <a:cs typeface="Tahoma" panose="020B0604030504040204" pitchFamily="34" charset="0"/>
              </a:rPr>
              <a:t>||</a:t>
            </a:r>
            <a:r>
              <a:rPr lang="en-US" altLang="en-US" sz="2400" b="1" baseline="30000" dirty="0" smtClean="0">
                <a:solidFill>
                  <a:srgbClr val="222222"/>
                </a:solidFill>
                <a:latin typeface="Tahoma" panose="020B0604030504040204" pitchFamily="34" charset="0"/>
                <a:ea typeface="Tahoma" panose="020B0604030504040204" pitchFamily="34" charset="0"/>
                <a:cs typeface="Tahoma" panose="020B0604030504040204" pitchFamily="34" charset="0"/>
              </a:rPr>
              <a:t>2</a:t>
            </a:r>
            <a:r>
              <a:rPr kumimoji="0" lang="en-US" altLang="en-US" b="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4400" b="1"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0" lang="en-US" altLang="en-US" b="1" u="none" strike="noStrike" cap="none" normalizeH="0" baseline="0" dirty="0" smtClean="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3" name="AutoShape 10" descr="{\ displaystyle \ mathbf {x} \ cdot \ mathbf {y} + \ left \ | \ mathbf {x} \ right \ | ^ {2} \ left \ | \ mathbf {y} \ right \ | ^ {2} }"/>
          <p:cNvSpPr>
            <a:spLocks noChangeAspect="1" noChangeArrowheads="1"/>
          </p:cNvSpPr>
          <p:nvPr/>
        </p:nvSpPr>
        <p:spPr bwMode="auto">
          <a:xfrm>
            <a:off x="42291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https://ongxuanhong.files.wordpress.com/2015/09/svm-classification1.png"/>
          <p:cNvSpPr>
            <a:spLocks noChangeAspect="1" noChangeArrowheads="1"/>
          </p:cNvSpPr>
          <p:nvPr/>
        </p:nvSpPr>
        <p:spPr bwMode="auto">
          <a:xfrm>
            <a:off x="883363" y="4371967"/>
            <a:ext cx="2027788" cy="20277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3"/>
          <a:stretch>
            <a:fillRect/>
          </a:stretch>
        </p:blipFill>
        <p:spPr>
          <a:xfrm>
            <a:off x="6555443" y="2784946"/>
            <a:ext cx="5403825" cy="3024159"/>
          </a:xfrm>
          <a:prstGeom prst="rect">
            <a:avLst/>
          </a:prstGeom>
        </p:spPr>
      </p:pic>
    </p:spTree>
    <p:extLst>
      <p:ext uri="{BB962C8B-B14F-4D97-AF65-F5344CB8AC3E}">
        <p14:creationId xmlns:p14="http://schemas.microsoft.com/office/powerpoint/2010/main" val="281217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049065" y="2113424"/>
            <a:ext cx="3513953" cy="3467100"/>
          </a:xfrm>
          <a:prstGeom prst="rect">
            <a:avLst/>
          </a:prstGeom>
        </p:spPr>
      </p:pic>
      <p:pic>
        <p:nvPicPr>
          <p:cNvPr id="1026" name="Picture 2" descr="https://machinelearningcoban.com/assets/21_kernelsvm/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72" y="2113423"/>
            <a:ext cx="3493323" cy="3467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chinelearningcoban.com/assets/21_kernelsvm/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5949" y="5676422"/>
            <a:ext cx="13395325" cy="119543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machinelearningcoban.com/assets/21_kernelsvm/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8678" y="2113423"/>
            <a:ext cx="3885024" cy="346710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p:txBody>
          <a:bodyPr/>
          <a:lstStyle/>
          <a:p>
            <a:endParaRPr lang="en-US"/>
          </a:p>
        </p:txBody>
      </p:sp>
      <p:sp>
        <p:nvSpPr>
          <p:cNvPr id="14" name="Title 5"/>
          <p:cNvSpPr txBox="1">
            <a:spLocks/>
          </p:cNvSpPr>
          <p:nvPr/>
        </p:nvSpPr>
        <p:spPr>
          <a:xfrm>
            <a:off x="20452" y="2666"/>
            <a:ext cx="8534400"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Minh họa SVM kernel</a:t>
            </a:r>
            <a:br>
              <a:rPr lang="en-US" sz="4400" b="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010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56770"/>
            <a:ext cx="12192000" cy="4926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y2mate.com - svm_with_polynomial_kernel_visualization_3liCbRZPrZA_360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99184" y="1256770"/>
            <a:ext cx="6568751" cy="4926563"/>
          </a:xfrm>
          <a:prstGeom prst="rect">
            <a:avLst/>
          </a:prstGeom>
        </p:spPr>
      </p:pic>
      <p:sp>
        <p:nvSpPr>
          <p:cNvPr id="6" name="Title 5"/>
          <p:cNvSpPr>
            <a:spLocks noGrp="1"/>
          </p:cNvSpPr>
          <p:nvPr>
            <p:ph type="title"/>
          </p:nvPr>
        </p:nvSpPr>
        <p:spPr/>
        <p:txBody>
          <a:bodyPr/>
          <a:lstStyle/>
          <a:p>
            <a:endParaRPr lang="en-US"/>
          </a:p>
        </p:txBody>
      </p:sp>
      <p:sp>
        <p:nvSpPr>
          <p:cNvPr id="7" name="Title 5"/>
          <p:cNvSpPr txBox="1">
            <a:spLocks/>
          </p:cNvSpPr>
          <p:nvPr/>
        </p:nvSpPr>
        <p:spPr>
          <a:xfrm>
            <a:off x="20452" y="2666"/>
            <a:ext cx="8534400"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Minh họa SVM kernel</a:t>
            </a:r>
            <a:br>
              <a:rPr lang="en-US" sz="4400" b="1" smtClean="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0020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478</TotalTime>
  <Words>420</Words>
  <Application>Microsoft Office PowerPoint</Application>
  <PresentationFormat>Widescreen</PresentationFormat>
  <Paragraphs>61</Paragraphs>
  <Slides>14</Slides>
  <Notes>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Tahoma</vt:lpstr>
      <vt:lpstr>Wingdings 3</vt:lpstr>
      <vt:lpstr>Slice</vt:lpstr>
      <vt:lpstr>SVM Kernel (Support vector machine) </vt:lpstr>
      <vt:lpstr>Tổng quan</vt:lpstr>
      <vt:lpstr>Khái niệm SVM kernel</vt:lpstr>
      <vt:lpstr>PowerPoint Presentation</vt:lpstr>
      <vt:lpstr>PowerPoint Presentation</vt:lpstr>
      <vt:lpstr>PowerPoint Presentation</vt:lpstr>
      <vt:lpstr>Minh họa SVM kernel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Kernel</dc:title>
  <dc:creator>Phúc Nguyễn Phan Hoàng</dc:creator>
  <cp:lastModifiedBy>Nguyen Duc Huy</cp:lastModifiedBy>
  <cp:revision>32</cp:revision>
  <dcterms:created xsi:type="dcterms:W3CDTF">2019-10-29T15:49:33Z</dcterms:created>
  <dcterms:modified xsi:type="dcterms:W3CDTF">2019-10-31T08:21:37Z</dcterms:modified>
</cp:coreProperties>
</file>