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78" r:id="rId6"/>
    <p:sldId id="260" r:id="rId7"/>
    <p:sldId id="261" r:id="rId8"/>
    <p:sldId id="262" r:id="rId9"/>
    <p:sldId id="263" r:id="rId10"/>
    <p:sldId id="264" r:id="rId11"/>
    <p:sldId id="265" r:id="rId12"/>
    <p:sldId id="266" r:id="rId13"/>
    <p:sldId id="267" r:id="rId14"/>
    <p:sldId id="277" r:id="rId15"/>
    <p:sldId id="279" r:id="rId16"/>
    <p:sldId id="280" r:id="rId17"/>
    <p:sldId id="281" r:id="rId18"/>
    <p:sldId id="268" r:id="rId19"/>
    <p:sldId id="269" r:id="rId20"/>
    <p:sldId id="270" r:id="rId21"/>
    <p:sldId id="271" r:id="rId22"/>
    <p:sldId id="272" r:id="rId23"/>
    <p:sldId id="273" r:id="rId24"/>
    <p:sldId id="274" r:id="rId25"/>
    <p:sldId id="275" r:id="rId26"/>
    <p:sldId id="276" r:id="rId27"/>
    <p:sldId id="282" r:id="rId28"/>
    <p:sldId id="283" r:id="rId29"/>
    <p:sldId id="284" r:id="rId30"/>
    <p:sldId id="28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62"/>
      </p:cViewPr>
      <p:guideLst>
        <p:guide orient="horz" pos="162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2C6709-C511-4DE8-ABD6-DB2E81FC1149}" type="datetimeFigureOut">
              <a:rPr lang="en-US" smtClean="0"/>
              <a:t>9/5/2019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71500-0CA2-491C-B1F7-B0628857563E}" type="slidenum">
              <a:rPr lang="en-US" smtClean="0"/>
              <a:t>‹#›</a:t>
            </a:fld>
            <a:endParaRPr lang="en-US"/>
          </a:p>
        </p:txBody>
      </p:sp>
    </p:spTree>
    <p:extLst>
      <p:ext uri="{BB962C8B-B14F-4D97-AF65-F5344CB8AC3E}">
        <p14:creationId xmlns:p14="http://schemas.microsoft.com/office/powerpoint/2010/main" val="183326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Tree>
    <p:extLst>
      <p:ext uri="{BB962C8B-B14F-4D97-AF65-F5344CB8AC3E}">
        <p14:creationId xmlns:p14="http://schemas.microsoft.com/office/powerpoint/2010/main" val="3240666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
        <p:nvSpPr>
          <p:cNvPr id="5" name="Footer Placeholder 4"/>
          <p:cNvSpPr>
            <a:spLocks noGrp="1"/>
          </p:cNvSpPr>
          <p:nvPr>
            <p:ph type="ftr" sz="quarter" idx="11"/>
          </p:nvPr>
        </p:nvSpPr>
        <p:spPr>
          <a:xfrm>
            <a:off x="5137810" y="3992564"/>
            <a:ext cx="2895600" cy="1017586"/>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359552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
        <p:nvSpPr>
          <p:cNvPr id="5" name="Footer Placeholder 4"/>
          <p:cNvSpPr>
            <a:spLocks noGrp="1"/>
          </p:cNvSpPr>
          <p:nvPr>
            <p:ph type="ftr" sz="quarter" idx="11"/>
          </p:nvPr>
        </p:nvSpPr>
        <p:spPr>
          <a:xfrm>
            <a:off x="5137810" y="3992564"/>
            <a:ext cx="2895600" cy="1017586"/>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66843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29717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66224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
        <p:nvSpPr>
          <p:cNvPr id="5" name="Footer Placeholder 4"/>
          <p:cNvSpPr>
            <a:spLocks noGrp="1"/>
          </p:cNvSpPr>
          <p:nvPr>
            <p:ph type="ftr" sz="quarter" idx="11"/>
          </p:nvPr>
        </p:nvSpPr>
        <p:spPr>
          <a:xfrm>
            <a:off x="5137810" y="3992564"/>
            <a:ext cx="2895600" cy="1017586"/>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128630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
        <p:nvSpPr>
          <p:cNvPr id="6" name="Footer Placeholder 5"/>
          <p:cNvSpPr>
            <a:spLocks noGrp="1"/>
          </p:cNvSpPr>
          <p:nvPr>
            <p:ph type="ftr" sz="quarter" idx="11"/>
          </p:nvPr>
        </p:nvSpPr>
        <p:spPr>
          <a:xfrm>
            <a:off x="5137810" y="3992564"/>
            <a:ext cx="2895600" cy="1017586"/>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293777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
        <p:nvSpPr>
          <p:cNvPr id="8" name="Footer Placeholder 7"/>
          <p:cNvSpPr>
            <a:spLocks noGrp="1"/>
          </p:cNvSpPr>
          <p:nvPr>
            <p:ph type="ftr" sz="quarter" idx="11"/>
          </p:nvPr>
        </p:nvSpPr>
        <p:spPr>
          <a:xfrm>
            <a:off x="5137810" y="3992564"/>
            <a:ext cx="2895600" cy="1017586"/>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182266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
        <p:nvSpPr>
          <p:cNvPr id="4" name="Footer Placeholder 3"/>
          <p:cNvSpPr>
            <a:spLocks noGrp="1"/>
          </p:cNvSpPr>
          <p:nvPr>
            <p:ph type="ftr" sz="quarter" idx="11"/>
          </p:nvPr>
        </p:nvSpPr>
        <p:spPr>
          <a:xfrm>
            <a:off x="5137810" y="3992564"/>
            <a:ext cx="2895600" cy="1017586"/>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83125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
        <p:nvSpPr>
          <p:cNvPr id="3" name="Footer Placeholder 2"/>
          <p:cNvSpPr>
            <a:spLocks noGrp="1"/>
          </p:cNvSpPr>
          <p:nvPr>
            <p:ph type="ftr" sz="quarter" idx="11"/>
          </p:nvPr>
        </p:nvSpPr>
        <p:spPr>
          <a:xfrm>
            <a:off x="5137810" y="3992564"/>
            <a:ext cx="2895600" cy="1017586"/>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61028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
        <p:nvSpPr>
          <p:cNvPr id="6" name="Footer Placeholder 5"/>
          <p:cNvSpPr>
            <a:spLocks noGrp="1"/>
          </p:cNvSpPr>
          <p:nvPr>
            <p:ph type="ftr" sz="quarter" idx="11"/>
          </p:nvPr>
        </p:nvSpPr>
        <p:spPr>
          <a:xfrm>
            <a:off x="5137810" y="3992564"/>
            <a:ext cx="2895600" cy="1017586"/>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261291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9/5/2019</a:t>
            </a:fld>
            <a:endParaRPr lang="en-US"/>
          </a:p>
        </p:txBody>
      </p:sp>
      <p:sp>
        <p:nvSpPr>
          <p:cNvPr id="6" name="Footer Placeholder 5"/>
          <p:cNvSpPr>
            <a:spLocks noGrp="1"/>
          </p:cNvSpPr>
          <p:nvPr>
            <p:ph type="ftr" sz="quarter" idx="11"/>
          </p:nvPr>
        </p:nvSpPr>
        <p:spPr>
          <a:xfrm>
            <a:off x="5137810" y="3992564"/>
            <a:ext cx="2895600" cy="1017586"/>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226444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361950"/>
            <a:ext cx="7086600" cy="646332"/>
          </a:xfrm>
          <a:prstGeom prst="rect">
            <a:avLst/>
          </a:prstGeom>
          <a:solidFill>
            <a:schemeClr val="tx2">
              <a:lumMod val="75000"/>
            </a:schemeClr>
          </a:solidFill>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050"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92397" y="4291367"/>
            <a:ext cx="560206" cy="64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6215990" y="4291367"/>
            <a:ext cx="2013610" cy="646331"/>
          </a:xfrm>
          <a:prstGeom prst="rect">
            <a:avLst/>
          </a:prstGeom>
          <a:noFill/>
        </p:spPr>
        <p:txBody>
          <a:bodyPr wrap="square" rtlCol="0">
            <a:spAutoFit/>
          </a:bodyPr>
          <a:lstStyle/>
          <a:p>
            <a:pPr algn="r"/>
            <a:r>
              <a:rPr lang="en-US" sz="1200" b="1" dirty="0" smtClean="0">
                <a:latin typeface="+mj-lt"/>
              </a:rPr>
              <a:t>AP Computer Science A</a:t>
            </a:r>
          </a:p>
          <a:p>
            <a:pPr algn="r"/>
            <a:r>
              <a:rPr lang="en-US" sz="1200" dirty="0" smtClean="0">
                <a:latin typeface="+mj-lt"/>
              </a:rPr>
              <a:t>Fall</a:t>
            </a:r>
            <a:r>
              <a:rPr lang="en-US" sz="1200" baseline="0" dirty="0" smtClean="0">
                <a:latin typeface="+mj-lt"/>
              </a:rPr>
              <a:t> 2019/2020</a:t>
            </a:r>
          </a:p>
          <a:p>
            <a:pPr algn="r"/>
            <a:r>
              <a:rPr lang="en-US" sz="1200" baseline="0" dirty="0" smtClean="0">
                <a:latin typeface="+mj-lt"/>
              </a:rPr>
              <a:t>Wawrzyn</a:t>
            </a:r>
          </a:p>
        </p:txBody>
      </p:sp>
      <p:sp>
        <p:nvSpPr>
          <p:cNvPr id="8" name="Rectangle 7"/>
          <p:cNvSpPr/>
          <p:nvPr userDrawn="1"/>
        </p:nvSpPr>
        <p:spPr>
          <a:xfrm>
            <a:off x="0" y="4291368"/>
            <a:ext cx="6400800" cy="6463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23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000" kern="1200" baseline="0">
          <a:solidFill>
            <a:schemeClr val="bg1"/>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file:///C:\var\folders\fy\8nz4jxdd4sd1q5cldd_qgm8c0000gn\T\com.microsoft.Word\WebArchiveCopyPasteTempFiles\page2image373366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 </a:t>
            </a:r>
            <a:r>
              <a:rPr lang="en-US" smtClean="0"/>
              <a:t>Computer Science A</a:t>
            </a:r>
            <a:endParaRPr lang="en-US" dirty="0"/>
          </a:p>
        </p:txBody>
      </p:sp>
      <p:sp>
        <p:nvSpPr>
          <p:cNvPr id="3" name="Subtitle 2"/>
          <p:cNvSpPr>
            <a:spLocks noGrp="1"/>
          </p:cNvSpPr>
          <p:nvPr>
            <p:ph type="subTitle" idx="1"/>
          </p:nvPr>
        </p:nvSpPr>
        <p:spPr/>
        <p:txBody>
          <a:bodyPr/>
          <a:lstStyle/>
          <a:p>
            <a:r>
              <a:rPr lang="en-US" dirty="0" smtClean="0"/>
              <a:t>Week 1</a:t>
            </a:r>
          </a:p>
          <a:p>
            <a:r>
              <a:rPr lang="en-US" dirty="0" smtClean="0"/>
              <a:t>Code, variables, conditions and logic</a:t>
            </a:r>
          </a:p>
        </p:txBody>
      </p:sp>
    </p:spTree>
    <p:extLst>
      <p:ext uri="{BB962C8B-B14F-4D97-AF65-F5344CB8AC3E}">
        <p14:creationId xmlns:p14="http://schemas.microsoft.com/office/powerpoint/2010/main" val="203763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a:xfrm>
            <a:off x="457200" y="1200151"/>
            <a:ext cx="8229600" cy="2971799"/>
          </a:xfrm>
        </p:spPr>
        <p:txBody>
          <a:bodyPr>
            <a:normAutofit/>
          </a:bodyPr>
          <a:lstStyle/>
          <a:p>
            <a:pPr marL="0" indent="0">
              <a:buNone/>
            </a:pPr>
            <a:r>
              <a:rPr lang="en-US" b="1" dirty="0" smtClean="0"/>
              <a:t>Semicolon:</a:t>
            </a:r>
          </a:p>
          <a:p>
            <a:pPr marL="0" indent="0">
              <a:buNone/>
            </a:pPr>
            <a:r>
              <a:rPr lang="en-US" dirty="0"/>
              <a:t>	</a:t>
            </a:r>
            <a:r>
              <a:rPr lang="en-US" sz="2800" dirty="0"/>
              <a:t>A semicolon ; is used to separate different commands. The compiler and the interpreter both ignore line breaks in the source code, so we could write the entire program on a single line.</a:t>
            </a:r>
          </a:p>
        </p:txBody>
      </p:sp>
    </p:spTree>
    <p:extLst>
      <p:ext uri="{BB962C8B-B14F-4D97-AF65-F5344CB8AC3E}">
        <p14:creationId xmlns:p14="http://schemas.microsoft.com/office/powerpoint/2010/main" val="353488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Parameters:</a:t>
            </a:r>
          </a:p>
          <a:p>
            <a:pPr marL="0" indent="0">
              <a:buNone/>
            </a:pPr>
            <a:r>
              <a:rPr lang="en-US" dirty="0"/>
              <a:t>	</a:t>
            </a:r>
            <a:r>
              <a:rPr lang="en-US" sz="2800" dirty="0"/>
              <a:t>The information processed by a command are the </a:t>
            </a:r>
            <a:r>
              <a:rPr lang="en-US" sz="2800" i="1" dirty="0"/>
              <a:t>parameters of a command</a:t>
            </a:r>
            <a:r>
              <a:rPr lang="en-US" sz="2800" dirty="0"/>
              <a:t>. They are passed to the command by placing them between () brackets that follow the command name.</a:t>
            </a:r>
          </a:p>
        </p:txBody>
      </p:sp>
    </p:spTree>
    <p:extLst>
      <p:ext uri="{BB962C8B-B14F-4D97-AF65-F5344CB8AC3E}">
        <p14:creationId xmlns:p14="http://schemas.microsoft.com/office/powerpoint/2010/main" val="182034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p:txBody>
          <a:bodyPr/>
          <a:lstStyle/>
          <a:p>
            <a:pPr marL="0" indent="0">
              <a:buNone/>
            </a:pPr>
            <a:r>
              <a:rPr lang="en-US" b="1" dirty="0" smtClean="0"/>
              <a:t>Comments:</a:t>
            </a:r>
          </a:p>
          <a:p>
            <a:pPr marL="0" indent="0">
              <a:buNone/>
            </a:pPr>
            <a:r>
              <a:rPr lang="en-US" b="1" dirty="0"/>
              <a:t>	</a:t>
            </a:r>
            <a:r>
              <a:rPr lang="en-US" sz="2800" i="1" dirty="0"/>
              <a:t>Comments</a:t>
            </a:r>
            <a:r>
              <a:rPr lang="en-US" sz="2800" dirty="0"/>
              <a:t> are a useful way to make notes in the source code for yourself and others. Everything on a line after two forward slashes // is treated as a comment.</a:t>
            </a:r>
            <a:endParaRPr lang="en-US" sz="2800" b="1" dirty="0"/>
          </a:p>
        </p:txBody>
      </p:sp>
    </p:spTree>
    <p:extLst>
      <p:ext uri="{BB962C8B-B14F-4D97-AF65-F5344CB8AC3E}">
        <p14:creationId xmlns:p14="http://schemas.microsoft.com/office/powerpoint/2010/main" val="98086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p:txBody>
          <a:bodyPr/>
          <a:lstStyle/>
          <a:p>
            <a:pPr marL="0" indent="0">
              <a:buNone/>
            </a:pPr>
            <a:r>
              <a:rPr lang="en-US" b="1" dirty="0" smtClean="0"/>
              <a:t>Main program body:</a:t>
            </a:r>
          </a:p>
          <a:p>
            <a:pPr marL="0" indent="0">
              <a:buNone/>
            </a:pPr>
            <a:r>
              <a:rPr lang="en-US" b="1" dirty="0"/>
              <a:t>	</a:t>
            </a:r>
            <a:r>
              <a:rPr lang="en-US" sz="2800" dirty="0"/>
              <a:t>The program is stored in a text file named after the program with the </a:t>
            </a:r>
            <a:r>
              <a:rPr lang="en-US" sz="2800" i="1" dirty="0"/>
              <a:t>.java</a:t>
            </a:r>
            <a:r>
              <a:rPr lang="en-US" sz="2800" dirty="0"/>
              <a:t> extension. For a program named </a:t>
            </a:r>
            <a:r>
              <a:rPr lang="en-US" sz="2800" i="1" dirty="0"/>
              <a:t>Example</a:t>
            </a:r>
            <a:r>
              <a:rPr lang="en-US" sz="2800" dirty="0"/>
              <a:t>, the file should be named Example.java.</a:t>
            </a:r>
            <a:endParaRPr lang="en-US" sz="2800" b="1" dirty="0"/>
          </a:p>
        </p:txBody>
      </p:sp>
    </p:spTree>
    <p:extLst>
      <p:ext uri="{BB962C8B-B14F-4D97-AF65-F5344CB8AC3E}">
        <p14:creationId xmlns:p14="http://schemas.microsoft.com/office/powerpoint/2010/main" val="147231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practice using the IDE</a:t>
            </a:r>
            <a:endParaRPr lang="en-US" dirty="0"/>
          </a:p>
        </p:txBody>
      </p:sp>
      <p:sp>
        <p:nvSpPr>
          <p:cNvPr id="4" name="Subtitle 3"/>
          <p:cNvSpPr>
            <a:spLocks noGrp="1"/>
          </p:cNvSpPr>
          <p:nvPr>
            <p:ph type="subTitle" idx="1"/>
          </p:nvPr>
        </p:nvSpPr>
        <p:spPr/>
        <p:txBody>
          <a:bodyPr/>
          <a:lstStyle/>
          <a:p>
            <a:r>
              <a:rPr lang="en-US" dirty="0" smtClean="0"/>
              <a:t>Complete exercises 1-3</a:t>
            </a:r>
            <a:endParaRPr lang="en-US" dirty="0"/>
          </a:p>
        </p:txBody>
      </p:sp>
    </p:spTree>
    <p:extLst>
      <p:ext uri="{BB962C8B-B14F-4D97-AF65-F5344CB8AC3E}">
        <p14:creationId xmlns:p14="http://schemas.microsoft.com/office/powerpoint/2010/main" val="2625776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normAutofit/>
          </a:bodyPr>
          <a:lstStyle/>
          <a:p>
            <a:r>
              <a:rPr lang="en-US" dirty="0" smtClean="0"/>
              <a:t>Name</a:t>
            </a:r>
          </a:p>
          <a:p>
            <a:pPr lvl="1"/>
            <a:r>
              <a:rPr lang="en-US" dirty="0"/>
              <a:t>Create a program that prints your name to the screen.</a:t>
            </a:r>
          </a:p>
          <a:p>
            <a:pPr lvl="1"/>
            <a:r>
              <a:rPr lang="en-US" dirty="0"/>
              <a:t>The program output should resemble the </a:t>
            </a:r>
            <a:r>
              <a:rPr lang="en-US" dirty="0" smtClean="0"/>
              <a:t>following:</a:t>
            </a:r>
          </a:p>
          <a:p>
            <a:pPr marL="914400" lvl="2" indent="0">
              <a:buNone/>
            </a:pPr>
            <a:endParaRPr lang="en-US" dirty="0"/>
          </a:p>
        </p:txBody>
      </p:sp>
      <p:sp>
        <p:nvSpPr>
          <p:cNvPr id="4" name="Rectangle 3"/>
          <p:cNvSpPr/>
          <p:nvPr/>
        </p:nvSpPr>
        <p:spPr>
          <a:xfrm>
            <a:off x="1685925" y="3648075"/>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smtClean="0"/>
              <a:t>Jane Doe</a:t>
            </a:r>
            <a:endParaRPr lang="en-US" dirty="0"/>
          </a:p>
        </p:txBody>
      </p:sp>
    </p:spTree>
    <p:extLst>
      <p:ext uri="{BB962C8B-B14F-4D97-AF65-F5344CB8AC3E}">
        <p14:creationId xmlns:p14="http://schemas.microsoft.com/office/powerpoint/2010/main" val="751396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a:bodyPr>
          <a:lstStyle/>
          <a:p>
            <a:r>
              <a:rPr lang="en-US" dirty="0" smtClean="0"/>
              <a:t>Hello World!</a:t>
            </a:r>
          </a:p>
          <a:p>
            <a:pPr lvl="1"/>
            <a:r>
              <a:rPr lang="en-US" dirty="0"/>
              <a:t>Create a program that prints out the following</a:t>
            </a:r>
            <a:r>
              <a:rPr lang="en-US" dirty="0" smtClean="0"/>
              <a:t>:</a:t>
            </a:r>
            <a:endParaRPr lang="en-US" dirty="0"/>
          </a:p>
        </p:txBody>
      </p:sp>
      <p:sp>
        <p:nvSpPr>
          <p:cNvPr id="4" name="Rectangle 3"/>
          <p:cNvSpPr/>
          <p:nvPr/>
        </p:nvSpPr>
        <p:spPr>
          <a:xfrm>
            <a:off x="1590675" y="2571750"/>
            <a:ext cx="5334000" cy="762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Hello world! </a:t>
            </a:r>
            <a:endParaRPr lang="en-US" dirty="0" smtClean="0"/>
          </a:p>
          <a:p>
            <a:r>
              <a:rPr lang="en-US" dirty="0" smtClean="0"/>
              <a:t>(</a:t>
            </a:r>
            <a:r>
              <a:rPr lang="en-US" dirty="0"/>
              <a:t>And all the people of the world)</a:t>
            </a:r>
          </a:p>
        </p:txBody>
      </p:sp>
    </p:spTree>
    <p:extLst>
      <p:ext uri="{BB962C8B-B14F-4D97-AF65-F5344CB8AC3E}">
        <p14:creationId xmlns:p14="http://schemas.microsoft.com/office/powerpoint/2010/main" val="4212199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normAutofit/>
          </a:bodyPr>
          <a:lstStyle/>
          <a:p>
            <a:r>
              <a:rPr lang="en-US" dirty="0" smtClean="0"/>
              <a:t>Spruce</a:t>
            </a:r>
          </a:p>
          <a:p>
            <a:pPr lvl="1"/>
            <a:r>
              <a:rPr lang="en-US" dirty="0"/>
              <a:t>Create a program that prints the following:</a:t>
            </a:r>
          </a:p>
          <a:p>
            <a:pPr marL="0" indent="0">
              <a:buNone/>
            </a:pPr>
            <a:endParaRPr lang="en-US" dirty="0"/>
          </a:p>
        </p:txBody>
      </p:sp>
      <p:sp>
        <p:nvSpPr>
          <p:cNvPr id="4" name="Rectangle 3"/>
          <p:cNvSpPr/>
          <p:nvPr/>
        </p:nvSpPr>
        <p:spPr>
          <a:xfrm>
            <a:off x="1600200" y="2419350"/>
            <a:ext cx="5334000" cy="1676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 </a:t>
            </a:r>
            <a:r>
              <a:rPr lang="en-US" dirty="0" smtClean="0"/>
              <a:t>       *</a:t>
            </a:r>
            <a:endParaRPr lang="en-US" dirty="0"/>
          </a:p>
          <a:p>
            <a:r>
              <a:rPr lang="en-US" dirty="0"/>
              <a:t>   </a:t>
            </a:r>
            <a:r>
              <a:rPr lang="en-US" dirty="0" smtClean="0"/>
              <a:t>   ***</a:t>
            </a:r>
            <a:endParaRPr lang="en-US" dirty="0"/>
          </a:p>
          <a:p>
            <a:r>
              <a:rPr lang="en-US" dirty="0"/>
              <a:t>  </a:t>
            </a:r>
            <a:r>
              <a:rPr lang="en-US" dirty="0" smtClean="0"/>
              <a:t>  *****</a:t>
            </a:r>
            <a:endParaRPr lang="en-US" dirty="0"/>
          </a:p>
          <a:p>
            <a:r>
              <a:rPr lang="en-US" dirty="0"/>
              <a:t> </a:t>
            </a:r>
            <a:r>
              <a:rPr lang="en-US" dirty="0" smtClean="0"/>
              <a:t> *******</a:t>
            </a:r>
            <a:endParaRPr lang="en-US" dirty="0"/>
          </a:p>
          <a:p>
            <a:r>
              <a:rPr lang="en-US" dirty="0"/>
              <a:t>*********</a:t>
            </a:r>
          </a:p>
          <a:p>
            <a:r>
              <a:rPr lang="en-US" dirty="0"/>
              <a:t>    </a:t>
            </a:r>
            <a:r>
              <a:rPr lang="en-US" dirty="0" smtClean="0"/>
              <a:t>     *</a:t>
            </a:r>
            <a:endParaRPr lang="en-US" dirty="0"/>
          </a:p>
        </p:txBody>
      </p:sp>
    </p:spTree>
    <p:extLst>
      <p:ext uri="{BB962C8B-B14F-4D97-AF65-F5344CB8AC3E}">
        <p14:creationId xmlns:p14="http://schemas.microsoft.com/office/powerpoint/2010/main" val="1988232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25000" lnSpcReduction="20000"/>
          </a:bodyPr>
          <a:lstStyle/>
          <a:p>
            <a:r>
              <a:rPr lang="en-US" sz="9600" dirty="0"/>
              <a:t>A </a:t>
            </a:r>
            <a:r>
              <a:rPr lang="en-US" sz="9600" i="1" dirty="0"/>
              <a:t>variable</a:t>
            </a:r>
            <a:r>
              <a:rPr lang="en-US" sz="9600" dirty="0"/>
              <a:t> is one of the most important concepts in computer </a:t>
            </a:r>
            <a:r>
              <a:rPr lang="en-US" sz="9600" dirty="0" smtClean="0"/>
              <a:t>programming.</a:t>
            </a:r>
          </a:p>
          <a:p>
            <a:r>
              <a:rPr lang="en-US" sz="9600" dirty="0" smtClean="0"/>
              <a:t>A </a:t>
            </a:r>
            <a:r>
              <a:rPr lang="en-US" sz="9600" dirty="0"/>
              <a:t>variable should be imagined as a box in which you can store </a:t>
            </a:r>
            <a:r>
              <a:rPr lang="en-US" sz="9600" dirty="0" smtClean="0"/>
              <a:t>information.</a:t>
            </a:r>
          </a:p>
          <a:p>
            <a:r>
              <a:rPr lang="en-US" sz="9600" dirty="0" smtClean="0"/>
              <a:t>The </a:t>
            </a:r>
            <a:r>
              <a:rPr lang="en-US" sz="9600" dirty="0"/>
              <a:t>information stored in a variable always has a </a:t>
            </a:r>
            <a:r>
              <a:rPr lang="en-US" sz="9600" dirty="0" smtClean="0"/>
              <a:t>type.</a:t>
            </a:r>
          </a:p>
          <a:p>
            <a:r>
              <a:rPr lang="en-US" sz="9600" dirty="0" smtClean="0"/>
              <a:t>These </a:t>
            </a:r>
            <a:r>
              <a:rPr lang="en-US" sz="9600" dirty="0"/>
              <a:t>types include text (</a:t>
            </a:r>
            <a:r>
              <a:rPr lang="en-US" sz="9600" i="1" dirty="0"/>
              <a:t>String</a:t>
            </a:r>
            <a:r>
              <a:rPr lang="en-US" sz="9600" dirty="0"/>
              <a:t>), whole numbers (</a:t>
            </a:r>
            <a:r>
              <a:rPr lang="en-US" sz="9600" i="1" dirty="0" err="1"/>
              <a:t>int</a:t>
            </a:r>
            <a:r>
              <a:rPr lang="en-US" sz="9600" dirty="0"/>
              <a:t>), decimal numbers (</a:t>
            </a:r>
            <a:r>
              <a:rPr lang="en-US" sz="9600" i="1" dirty="0"/>
              <a:t>double</a:t>
            </a:r>
            <a:r>
              <a:rPr lang="en-US" sz="9600" dirty="0"/>
              <a:t>), and truth values (</a:t>
            </a:r>
            <a:r>
              <a:rPr lang="en-US" sz="9600" i="1" dirty="0" err="1"/>
              <a:t>boolean</a:t>
            </a:r>
            <a:r>
              <a:rPr lang="en-US" sz="9600" dirty="0"/>
              <a:t>). A </a:t>
            </a:r>
            <a:r>
              <a:rPr lang="en-US" sz="9600" i="1" dirty="0"/>
              <a:t>value</a:t>
            </a:r>
            <a:r>
              <a:rPr lang="en-US" sz="9600" dirty="0"/>
              <a:t> can be assigned to a variable using the equals sign </a:t>
            </a:r>
            <a:r>
              <a:rPr lang="en-US" sz="9600" dirty="0" smtClean="0"/>
              <a:t>(=).</a:t>
            </a:r>
          </a:p>
          <a:p>
            <a:r>
              <a:rPr lang="en-US" sz="9600" dirty="0" smtClean="0"/>
              <a:t>Variable types are </a:t>
            </a:r>
            <a:r>
              <a:rPr lang="en-US" sz="9600" u="sng" dirty="0" smtClean="0"/>
              <a:t>immutable</a:t>
            </a:r>
            <a:r>
              <a:rPr lang="en-US" sz="9600" dirty="0" smtClean="0"/>
              <a:t>.</a:t>
            </a:r>
            <a:endParaRPr lang="en-US" sz="9600" dirty="0"/>
          </a:p>
          <a:p>
            <a:pPr marL="0" indent="0">
              <a:buNone/>
            </a:pP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03443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certain limitations on the naming of our variables</a:t>
            </a:r>
            <a:r>
              <a:rPr lang="en-US" dirty="0" smtClean="0"/>
              <a:t>.</a:t>
            </a:r>
          </a:p>
          <a:p>
            <a:r>
              <a:rPr lang="en-US" dirty="0"/>
              <a:t>Variable names must not contain certain special characters like exclamation marks </a:t>
            </a:r>
            <a:r>
              <a:rPr lang="en-US" dirty="0" smtClean="0"/>
              <a:t>(!)</a:t>
            </a:r>
          </a:p>
          <a:p>
            <a:r>
              <a:rPr lang="en-US" dirty="0"/>
              <a:t>Variable names can contain numbers as long it does not start with one. </a:t>
            </a:r>
            <a:endParaRPr lang="en-US" dirty="0" smtClean="0"/>
          </a:p>
          <a:p>
            <a:r>
              <a:rPr lang="en-US" dirty="0"/>
              <a:t>Variable names that have been defined before cannot be used.</a:t>
            </a:r>
          </a:p>
        </p:txBody>
      </p:sp>
    </p:spTree>
    <p:extLst>
      <p:ext uri="{BB962C8B-B14F-4D97-AF65-F5344CB8AC3E}">
        <p14:creationId xmlns:p14="http://schemas.microsoft.com/office/powerpoint/2010/main" val="258400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550583"/>
              </p:ext>
            </p:extLst>
          </p:nvPr>
        </p:nvGraphicFramePr>
        <p:xfrm>
          <a:off x="304800" y="1047750"/>
          <a:ext cx="6172199" cy="3835104"/>
        </p:xfrm>
        <a:graphic>
          <a:graphicData uri="http://schemas.openxmlformats.org/drawingml/2006/table">
            <a:tbl>
              <a:tblPr firstRow="1" firstCol="1" bandRow="1">
                <a:tableStyleId>{5C22544A-7EE6-4342-B048-85BDC9FD1C3A}</a:tableStyleId>
              </a:tblPr>
              <a:tblGrid>
                <a:gridCol w="736238"/>
                <a:gridCol w="1033780"/>
                <a:gridCol w="939017"/>
                <a:gridCol w="3463164"/>
              </a:tblGrid>
              <a:tr h="285540">
                <a:tc>
                  <a:txBody>
                    <a:bodyPr/>
                    <a:lstStyle/>
                    <a:p>
                      <a:pPr marL="0" marR="0" algn="ctr">
                        <a:lnSpc>
                          <a:spcPct val="107000"/>
                        </a:lnSpc>
                        <a:spcBef>
                          <a:spcPts val="0"/>
                        </a:spcBef>
                        <a:spcAft>
                          <a:spcPts val="800"/>
                        </a:spcAft>
                      </a:pPr>
                      <a:r>
                        <a:rPr lang="en-US" sz="1000" dirty="0">
                          <a:effectLst/>
                        </a:rPr>
                        <a:t>WEEK</a:t>
                      </a:r>
                      <a:endParaRPr lang="en-US" sz="1000" dirty="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000">
                          <a:effectLst/>
                        </a:rPr>
                        <a:t>DATE</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0"/>
                        </a:spcAft>
                      </a:pPr>
                      <a:r>
                        <a:rPr lang="en-US" sz="1100">
                          <a:effectLst/>
                        </a:rPr>
                        <a:t>SECTION</a:t>
                      </a:r>
                      <a:endParaRPr lang="en-US" sz="1100">
                        <a:effectLst/>
                        <a:latin typeface="Times New Roman"/>
                        <a:ea typeface="Times New Roman"/>
                        <a:cs typeface="Times New Roman"/>
                      </a:endParaRPr>
                    </a:p>
                  </a:txBody>
                  <a:tcPr marL="8905" marR="8905" marT="8905" marB="8905" anchor="ctr"/>
                </a:tc>
                <a:tc>
                  <a:txBody>
                    <a:bodyPr/>
                    <a:lstStyle/>
                    <a:p>
                      <a:pPr marL="0" marR="0" algn="ctr">
                        <a:lnSpc>
                          <a:spcPct val="107000"/>
                        </a:lnSpc>
                        <a:spcBef>
                          <a:spcPts val="0"/>
                        </a:spcBef>
                        <a:spcAft>
                          <a:spcPts val="0"/>
                        </a:spcAft>
                      </a:pPr>
                      <a:r>
                        <a:rPr lang="en-US" sz="1000">
                          <a:effectLst/>
                        </a:rPr>
                        <a:t>TOPIC</a:t>
                      </a:r>
                      <a:endParaRPr lang="en-US" sz="100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26-30 Aug</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Code, variables, conditionals and logic</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2</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2-6 Sept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Loops and basics of methods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3</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9-12 Sept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Methods and </a:t>
                      </a:r>
                      <a:r>
                        <a:rPr lang="en-US" sz="1100" dirty="0" err="1">
                          <a:effectLst/>
                        </a:rPr>
                        <a:t>ArrayList</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4</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16-20 Sept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Basics of objects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5</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23-27 Sept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Further on objects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6</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8-11 Oct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Tables, searching and sorting</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7</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14-18 Oct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Mid-term preparation and mid-term project</a:t>
                      </a:r>
                      <a:endParaRPr lang="en-US" sz="110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8</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21-25 Oct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MID-TERM EXAM</a:t>
                      </a:r>
                      <a:endParaRPr lang="en-US" sz="110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9</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28 Oct - 1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err="1">
                          <a:effectLst/>
                        </a:rPr>
                        <a:t>HashMap</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10</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4-8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Interfaces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11</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11-15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Exceptions and reading from files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12</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18-22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Inheritance</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13</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25-29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Writing into files and GUI</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14</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2-6 Dec</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Regex, iterators, </a:t>
                      </a:r>
                      <a:r>
                        <a:rPr lang="en-US" sz="1100" dirty="0" err="1">
                          <a:effectLst/>
                        </a:rPr>
                        <a:t>enum</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15</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9-13 Dec</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FINAL PROJECT</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16</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16-20 Dec</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FINAL PROJECT</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17</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2-10 Jan</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Final Exam preparation</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0"/>
                        </a:spcAft>
                      </a:pPr>
                      <a:r>
                        <a:rPr lang="en-US" sz="900">
                          <a:effectLst/>
                        </a:rPr>
                        <a:t>18</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0"/>
                        </a:spcAft>
                      </a:pPr>
                      <a:r>
                        <a:rPr lang="en-US" sz="1100">
                          <a:effectLst/>
                        </a:rPr>
                        <a:t>15-16 Jan</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FINAL EXAM</a:t>
                      </a:r>
                      <a:endParaRPr lang="en-US" sz="1100" dirty="0">
                        <a:effectLst/>
                        <a:latin typeface="Calibri"/>
                        <a:ea typeface="等线"/>
                        <a:cs typeface="Times New Roman"/>
                      </a:endParaRPr>
                    </a:p>
                  </a:txBody>
                  <a:tcPr marL="8905" marR="8905" marT="8905" marB="8905" anchor="ctr"/>
                </a:tc>
              </a:tr>
            </a:tbl>
          </a:graphicData>
        </a:graphic>
      </p:graphicFrame>
      <p:pic>
        <p:nvPicPr>
          <p:cNvPr id="1025" name="Picture 25" descr="Description: page2image3733664"/>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806575" y="120015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22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a:t>
            </a:r>
            <a:endParaRPr lang="en-US" dirty="0"/>
          </a:p>
        </p:txBody>
      </p:sp>
      <p:sp>
        <p:nvSpPr>
          <p:cNvPr id="3" name="Content Placeholder 2"/>
          <p:cNvSpPr>
            <a:spLocks noGrp="1"/>
          </p:cNvSpPr>
          <p:nvPr>
            <p:ph idx="1"/>
          </p:nvPr>
        </p:nvSpPr>
        <p:spPr/>
        <p:txBody>
          <a:bodyPr>
            <a:normAutofit/>
          </a:bodyPr>
          <a:lstStyle/>
          <a:p>
            <a:r>
              <a:rPr lang="en-US" sz="2400" dirty="0"/>
              <a:t>The calculation operations are pretty straightforward: +, -, * and </a:t>
            </a:r>
            <a:r>
              <a:rPr lang="en-US" sz="2400" dirty="0" smtClean="0"/>
              <a:t>/.</a:t>
            </a:r>
          </a:p>
          <a:p>
            <a:r>
              <a:rPr lang="en-US" sz="2400" dirty="0"/>
              <a:t>A more peculiar operation is the modulo operation %, which calculates the remainder of a division</a:t>
            </a:r>
            <a:r>
              <a:rPr lang="en-US" sz="2400" dirty="0" smtClean="0"/>
              <a:t>.</a:t>
            </a:r>
          </a:p>
          <a:p>
            <a:r>
              <a:rPr lang="en-US" sz="2400" dirty="0"/>
              <a:t>The order of operations is also pretty straightforward: the operations are calculated from left to right taking the parentheses into account.</a:t>
            </a:r>
          </a:p>
        </p:txBody>
      </p:sp>
    </p:spTree>
    <p:extLst>
      <p:ext uri="{BB962C8B-B14F-4D97-AF65-F5344CB8AC3E}">
        <p14:creationId xmlns:p14="http://schemas.microsoft.com/office/powerpoint/2010/main" val="251128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numbers</a:t>
            </a:r>
            <a:endParaRPr lang="en-US" dirty="0"/>
          </a:p>
        </p:txBody>
      </p:sp>
      <p:sp>
        <p:nvSpPr>
          <p:cNvPr id="3" name="Content Placeholder 2"/>
          <p:cNvSpPr>
            <a:spLocks noGrp="1"/>
          </p:cNvSpPr>
          <p:nvPr>
            <p:ph idx="1"/>
          </p:nvPr>
        </p:nvSpPr>
        <p:spPr/>
        <p:txBody>
          <a:bodyPr>
            <a:normAutofit/>
          </a:bodyPr>
          <a:lstStyle/>
          <a:p>
            <a:r>
              <a:rPr lang="en-US" sz="2800" dirty="0"/>
              <a:t>Calculating the division and remainder of whole numbers is a little trickier</a:t>
            </a:r>
            <a:r>
              <a:rPr lang="en-US" sz="2800" dirty="0" smtClean="0"/>
              <a:t>.</a:t>
            </a:r>
          </a:p>
          <a:p>
            <a:r>
              <a:rPr lang="en-US" sz="2800" dirty="0"/>
              <a:t>A floating point number (decimal number) and integer (whole number) often get mixed up</a:t>
            </a:r>
            <a:r>
              <a:rPr lang="en-US" sz="2800" dirty="0" smtClean="0"/>
              <a:t>.</a:t>
            </a:r>
          </a:p>
          <a:p>
            <a:r>
              <a:rPr lang="en-US" sz="2800" dirty="0"/>
              <a:t>If all the variables in a calculation operation are integers, the end result will also be an integer.</a:t>
            </a:r>
          </a:p>
        </p:txBody>
      </p:sp>
    </p:spTree>
    <p:extLst>
      <p:ext uri="{BB962C8B-B14F-4D97-AF65-F5344CB8AC3E}">
        <p14:creationId xmlns:p14="http://schemas.microsoft.com/office/powerpoint/2010/main" val="171902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a:t>
            </a:r>
            <a:endParaRPr lang="en-US" dirty="0"/>
          </a:p>
        </p:txBody>
      </p:sp>
      <p:sp>
        <p:nvSpPr>
          <p:cNvPr id="3" name="Content Placeholder 2"/>
          <p:cNvSpPr>
            <a:spLocks noGrp="1"/>
          </p:cNvSpPr>
          <p:nvPr>
            <p:ph idx="1"/>
          </p:nvPr>
        </p:nvSpPr>
        <p:spPr/>
        <p:txBody>
          <a:bodyPr>
            <a:normAutofit/>
          </a:bodyPr>
          <a:lstStyle/>
          <a:p>
            <a:r>
              <a:rPr lang="en-US" sz="2800" dirty="0"/>
              <a:t>If the + operator is used between two strings, a new string is created with the two strings combined.</a:t>
            </a:r>
          </a:p>
        </p:txBody>
      </p:sp>
    </p:spTree>
    <p:extLst>
      <p:ext uri="{BB962C8B-B14F-4D97-AF65-F5344CB8AC3E}">
        <p14:creationId xmlns:p14="http://schemas.microsoft.com/office/powerpoint/2010/main" val="32698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User Input</a:t>
            </a:r>
            <a:endParaRPr lang="en-US" dirty="0"/>
          </a:p>
        </p:txBody>
      </p:sp>
      <p:sp>
        <p:nvSpPr>
          <p:cNvPr id="3" name="Content Placeholder 2"/>
          <p:cNvSpPr>
            <a:spLocks noGrp="1"/>
          </p:cNvSpPr>
          <p:nvPr>
            <p:ph idx="1"/>
          </p:nvPr>
        </p:nvSpPr>
        <p:spPr/>
        <p:txBody>
          <a:bodyPr>
            <a:normAutofit/>
          </a:bodyPr>
          <a:lstStyle/>
          <a:p>
            <a:r>
              <a:rPr lang="en-US" sz="2800" dirty="0" smtClean="0"/>
              <a:t>To receive user input we can use the Scanner tool.</a:t>
            </a:r>
          </a:p>
          <a:p>
            <a:r>
              <a:rPr lang="en-US" sz="2800" dirty="0" smtClean="0"/>
              <a:t>The Scanner tool outputs string, to read integers we need to parse it using </a:t>
            </a:r>
            <a:r>
              <a:rPr lang="en-US" sz="2800" dirty="0" err="1" smtClean="0"/>
              <a:t>parseInt</a:t>
            </a:r>
            <a:r>
              <a:rPr lang="en-US" sz="2800" dirty="0" smtClean="0"/>
              <a:t>.</a:t>
            </a:r>
            <a:endParaRPr lang="en-US" sz="2800" dirty="0"/>
          </a:p>
        </p:txBody>
      </p:sp>
    </p:spTree>
    <p:extLst>
      <p:ext uri="{BB962C8B-B14F-4D97-AF65-F5344CB8AC3E}">
        <p14:creationId xmlns:p14="http://schemas.microsoft.com/office/powerpoint/2010/main" val="7311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In order for the program to </a:t>
            </a:r>
            <a:r>
              <a:rPr lang="en-US" sz="2800" i="1" dirty="0"/>
              <a:t>branch</a:t>
            </a:r>
            <a:r>
              <a:rPr lang="en-US" sz="2800" dirty="0"/>
              <a:t> to different execution paths based on e.g. user input, we need conditional </a:t>
            </a:r>
            <a:r>
              <a:rPr lang="en-US" sz="2800" dirty="0" smtClean="0"/>
              <a:t>statements: if, else if, else</a:t>
            </a:r>
          </a:p>
          <a:p>
            <a:r>
              <a:rPr lang="en-US" sz="2800" dirty="0" smtClean="0"/>
              <a:t>We can use </a:t>
            </a:r>
            <a:r>
              <a:rPr lang="en-US" sz="2800" i="1" dirty="0" smtClean="0"/>
              <a:t>comparison operators </a:t>
            </a:r>
            <a:r>
              <a:rPr lang="en-US" sz="2800" dirty="0" smtClean="0"/>
              <a:t>to determine where to go: &gt;, &lt;, &gt;=, &lt;=, ==, !=</a:t>
            </a:r>
          </a:p>
          <a:p>
            <a:r>
              <a:rPr lang="en-US" sz="2800" dirty="0" smtClean="0"/>
              <a:t>We can compare strings with the </a:t>
            </a:r>
            <a:r>
              <a:rPr lang="en-US" sz="2800" i="1" dirty="0" smtClean="0"/>
              <a:t>equals</a:t>
            </a:r>
            <a:r>
              <a:rPr lang="en-US" sz="2800" dirty="0" smtClean="0"/>
              <a:t> command.</a:t>
            </a:r>
            <a:endParaRPr lang="en-US" sz="2800" i="1" dirty="0" smtClean="0"/>
          </a:p>
          <a:p>
            <a:r>
              <a:rPr lang="en-US" sz="2800" dirty="0" smtClean="0"/>
              <a:t>Code indentation is very important.</a:t>
            </a:r>
          </a:p>
        </p:txBody>
      </p:sp>
    </p:spTree>
    <p:extLst>
      <p:ext uri="{BB962C8B-B14F-4D97-AF65-F5344CB8AC3E}">
        <p14:creationId xmlns:p14="http://schemas.microsoft.com/office/powerpoint/2010/main" val="258069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Operations</a:t>
            </a:r>
            <a:endParaRPr lang="en-US" dirty="0"/>
          </a:p>
        </p:txBody>
      </p:sp>
      <p:sp>
        <p:nvSpPr>
          <p:cNvPr id="3" name="Content Placeholder 2"/>
          <p:cNvSpPr>
            <a:spLocks noGrp="1"/>
          </p:cNvSpPr>
          <p:nvPr>
            <p:ph idx="1"/>
          </p:nvPr>
        </p:nvSpPr>
        <p:spPr/>
        <p:txBody>
          <a:bodyPr>
            <a:normAutofit fontScale="92500"/>
          </a:bodyPr>
          <a:lstStyle/>
          <a:p>
            <a:r>
              <a:rPr lang="en-US" sz="2800" dirty="0"/>
              <a:t>The condition statements can be made more complicated using logical operations</a:t>
            </a:r>
            <a:r>
              <a:rPr lang="en-US" sz="2800" dirty="0" smtClean="0"/>
              <a:t>.</a:t>
            </a:r>
          </a:p>
          <a:p>
            <a:r>
              <a:rPr lang="en-US" sz="2800" dirty="0"/>
              <a:t>The logical operations are:</a:t>
            </a:r>
          </a:p>
          <a:p>
            <a:pPr lvl="1"/>
            <a:r>
              <a:rPr lang="en-US" sz="2400" dirty="0"/>
              <a:t>condition1 &amp;&amp; condition2 is true if both conditions are true.</a:t>
            </a:r>
          </a:p>
          <a:p>
            <a:pPr lvl="1"/>
            <a:r>
              <a:rPr lang="en-US" sz="2400" dirty="0"/>
              <a:t>condition1 || condition2 is true if either of the conditions are true.</a:t>
            </a:r>
          </a:p>
          <a:p>
            <a:pPr lvl="1"/>
            <a:r>
              <a:rPr lang="en-US" sz="2400" dirty="0"/>
              <a:t>!condition is true if the condition is false.</a:t>
            </a:r>
          </a:p>
          <a:p>
            <a:endParaRPr lang="en-US" dirty="0"/>
          </a:p>
        </p:txBody>
      </p:sp>
    </p:spTree>
    <p:extLst>
      <p:ext uri="{BB962C8B-B14F-4D97-AF65-F5344CB8AC3E}">
        <p14:creationId xmlns:p14="http://schemas.microsoft.com/office/powerpoint/2010/main" val="222086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a:t>In addition to conditions we also need repetitions</a:t>
            </a:r>
            <a:r>
              <a:rPr lang="en-US" dirty="0" smtClean="0"/>
              <a:t>.</a:t>
            </a:r>
          </a:p>
          <a:p>
            <a:r>
              <a:rPr lang="en-US" dirty="0"/>
              <a:t>The most simple repetition is an infinite </a:t>
            </a:r>
            <a:r>
              <a:rPr lang="en-US" dirty="0" smtClean="0"/>
              <a:t>loop using </a:t>
            </a:r>
            <a:r>
              <a:rPr lang="en-US" i="1" dirty="0" smtClean="0"/>
              <a:t>while(true)</a:t>
            </a:r>
            <a:endParaRPr lang="en-US" dirty="0"/>
          </a:p>
        </p:txBody>
      </p:sp>
    </p:spTree>
    <p:extLst>
      <p:ext uri="{BB962C8B-B14F-4D97-AF65-F5344CB8AC3E}">
        <p14:creationId xmlns:p14="http://schemas.microsoft.com/office/powerpoint/2010/main" val="7381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normAutofit fontScale="25000" lnSpcReduction="20000"/>
          </a:bodyPr>
          <a:lstStyle/>
          <a:p>
            <a:r>
              <a:rPr lang="en-US" sz="7200" dirty="0"/>
              <a:t>Varying variables</a:t>
            </a:r>
            <a:endParaRPr lang="en-US" sz="7200" dirty="0" smtClean="0"/>
          </a:p>
          <a:p>
            <a:pPr lvl="1"/>
            <a:r>
              <a:rPr lang="en-US" sz="6400" dirty="0"/>
              <a:t>The exercise file </a:t>
            </a:r>
            <a:r>
              <a:rPr lang="en-US" sz="6400" dirty="0" smtClean="0"/>
              <a:t>initially </a:t>
            </a:r>
          </a:p>
          <a:p>
            <a:pPr marL="457200" lvl="1" indent="0">
              <a:buNone/>
            </a:pPr>
            <a:r>
              <a:rPr lang="en-US" sz="6400" dirty="0" smtClean="0"/>
              <a:t>contains </a:t>
            </a:r>
            <a:r>
              <a:rPr lang="en-US" sz="6400" dirty="0"/>
              <a:t>a program which prints</a:t>
            </a:r>
            <a:r>
              <a:rPr lang="en-US" sz="6400" dirty="0" smtClean="0"/>
              <a:t>:</a:t>
            </a:r>
          </a:p>
          <a:p>
            <a:pPr marL="457200" lvl="1" indent="0">
              <a:buNone/>
            </a:pPr>
            <a:endParaRPr lang="en-US" sz="6400" dirty="0"/>
          </a:p>
          <a:p>
            <a:pPr marL="457200" lvl="1" indent="0">
              <a:buNone/>
            </a:pPr>
            <a:endParaRPr lang="en-US" sz="6400" dirty="0" smtClean="0"/>
          </a:p>
          <a:p>
            <a:pPr marL="457200" lvl="1" indent="0">
              <a:buNone/>
            </a:pPr>
            <a:endParaRPr lang="en-US" sz="6400" dirty="0" smtClean="0"/>
          </a:p>
          <a:p>
            <a:pPr lvl="1"/>
            <a:r>
              <a:rPr lang="en-US" sz="6400" dirty="0"/>
              <a:t>Change the program in </a:t>
            </a:r>
            <a:endParaRPr lang="en-US" sz="6400" dirty="0" smtClean="0"/>
          </a:p>
          <a:p>
            <a:pPr marL="457200" lvl="1" indent="0">
              <a:buNone/>
            </a:pPr>
            <a:r>
              <a:rPr lang="en-US" sz="6400" dirty="0" smtClean="0"/>
              <a:t>the </a:t>
            </a:r>
            <a:r>
              <a:rPr lang="en-US" sz="6400" dirty="0"/>
              <a:t>specified places so that </a:t>
            </a:r>
            <a:r>
              <a:rPr lang="en-US" sz="6400" dirty="0" smtClean="0"/>
              <a:t>it</a:t>
            </a:r>
          </a:p>
          <a:p>
            <a:pPr marL="457200" lvl="1" indent="0">
              <a:buNone/>
            </a:pPr>
            <a:r>
              <a:rPr lang="en-US" sz="6400" dirty="0" smtClean="0"/>
              <a:t>will </a:t>
            </a:r>
            <a:r>
              <a:rPr lang="en-US" sz="6400" dirty="0"/>
              <a:t>print:</a:t>
            </a:r>
          </a:p>
          <a:p>
            <a:pPr marL="0" indent="0">
              <a:buNone/>
            </a:pPr>
            <a:r>
              <a:rPr lang="en-US" dirty="0"/>
              <a:t/>
            </a:r>
            <a:br>
              <a:rPr lang="en-US" dirty="0"/>
            </a:br>
            <a:r>
              <a:rPr lang="en-US" dirty="0"/>
              <a:t/>
            </a:r>
            <a:br>
              <a:rPr lang="en-US" dirty="0"/>
            </a:br>
            <a:endParaRPr lang="en-US" dirty="0"/>
          </a:p>
        </p:txBody>
      </p:sp>
      <p:sp>
        <p:nvSpPr>
          <p:cNvPr id="4" name="Rectangle 3"/>
          <p:cNvSpPr/>
          <p:nvPr/>
        </p:nvSpPr>
        <p:spPr>
          <a:xfrm>
            <a:off x="4572000" y="1123950"/>
            <a:ext cx="3124200" cy="13716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sz="800" dirty="0"/>
              <a:t>Chickens: </a:t>
            </a:r>
            <a:endParaRPr lang="en-US" sz="800" dirty="0" smtClean="0"/>
          </a:p>
          <a:p>
            <a:r>
              <a:rPr lang="en-US" sz="800" dirty="0" smtClean="0"/>
              <a:t>3 </a:t>
            </a:r>
          </a:p>
          <a:p>
            <a:r>
              <a:rPr lang="en-US" sz="800" dirty="0" smtClean="0"/>
              <a:t>Bacon </a:t>
            </a:r>
            <a:r>
              <a:rPr lang="en-US" sz="800" dirty="0"/>
              <a:t>(kg</a:t>
            </a:r>
            <a:r>
              <a:rPr lang="en-US" sz="800" dirty="0" smtClean="0"/>
              <a:t>):</a:t>
            </a:r>
          </a:p>
          <a:p>
            <a:r>
              <a:rPr lang="en-US" sz="800" dirty="0" smtClean="0"/>
              <a:t>5.5</a:t>
            </a:r>
          </a:p>
          <a:p>
            <a:r>
              <a:rPr lang="en-US" sz="800" dirty="0" smtClean="0"/>
              <a:t>A tractor:</a:t>
            </a:r>
          </a:p>
          <a:p>
            <a:r>
              <a:rPr lang="en-US" sz="800" dirty="0" smtClean="0"/>
              <a:t>There </a:t>
            </a:r>
            <a:r>
              <a:rPr lang="en-US" sz="800" dirty="0"/>
              <a:t>is </a:t>
            </a:r>
            <a:r>
              <a:rPr lang="en-US" sz="800" dirty="0" smtClean="0"/>
              <a:t>none!</a:t>
            </a:r>
          </a:p>
          <a:p>
            <a:endParaRPr lang="en-US" sz="800" dirty="0" smtClean="0"/>
          </a:p>
          <a:p>
            <a:r>
              <a:rPr lang="en-US" sz="800" dirty="0" smtClean="0"/>
              <a:t>In </a:t>
            </a:r>
            <a:r>
              <a:rPr lang="en-US" sz="800" dirty="0"/>
              <a:t>a nutshell: </a:t>
            </a:r>
            <a:endParaRPr lang="en-US" sz="800" dirty="0" smtClean="0"/>
          </a:p>
          <a:p>
            <a:r>
              <a:rPr lang="en-US" sz="800" dirty="0" smtClean="0"/>
              <a:t>3 </a:t>
            </a:r>
          </a:p>
          <a:p>
            <a:r>
              <a:rPr lang="en-US" sz="800" dirty="0" smtClean="0"/>
              <a:t>5.5 </a:t>
            </a:r>
          </a:p>
          <a:p>
            <a:r>
              <a:rPr lang="en-US" sz="800" dirty="0" smtClean="0"/>
              <a:t>There </a:t>
            </a:r>
            <a:r>
              <a:rPr lang="en-US" sz="800" dirty="0"/>
              <a:t>is none!</a:t>
            </a:r>
          </a:p>
        </p:txBody>
      </p:sp>
      <p:sp>
        <p:nvSpPr>
          <p:cNvPr id="5" name="Rectangle 4"/>
          <p:cNvSpPr/>
          <p:nvPr/>
        </p:nvSpPr>
        <p:spPr>
          <a:xfrm>
            <a:off x="4572000" y="2724150"/>
            <a:ext cx="3124200" cy="13716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sz="800" dirty="0"/>
              <a:t>Chickens: </a:t>
            </a:r>
          </a:p>
          <a:p>
            <a:r>
              <a:rPr lang="en-US" sz="800" dirty="0" smtClean="0"/>
              <a:t>9000</a:t>
            </a:r>
            <a:endParaRPr lang="en-US" sz="800" dirty="0"/>
          </a:p>
          <a:p>
            <a:r>
              <a:rPr lang="en-US" sz="800" dirty="0"/>
              <a:t>Bacon (kg):</a:t>
            </a:r>
          </a:p>
          <a:p>
            <a:r>
              <a:rPr lang="en-US" sz="800" dirty="0" smtClean="0"/>
              <a:t>0.1</a:t>
            </a:r>
            <a:endParaRPr lang="en-US" sz="800" dirty="0"/>
          </a:p>
          <a:p>
            <a:r>
              <a:rPr lang="en-US" sz="800" dirty="0"/>
              <a:t>A tractor:</a:t>
            </a:r>
          </a:p>
          <a:p>
            <a:r>
              <a:rPr lang="en-US" sz="800" dirty="0" err="1" smtClean="0"/>
              <a:t>Zetor</a:t>
            </a:r>
            <a:endParaRPr lang="en-US" sz="800" dirty="0" smtClean="0"/>
          </a:p>
          <a:p>
            <a:endParaRPr lang="en-US" sz="800" dirty="0"/>
          </a:p>
          <a:p>
            <a:r>
              <a:rPr lang="en-US" sz="800" dirty="0"/>
              <a:t>In a nutshell: </a:t>
            </a:r>
          </a:p>
          <a:p>
            <a:r>
              <a:rPr lang="en-US" sz="800" dirty="0" smtClean="0"/>
              <a:t>9000</a:t>
            </a:r>
            <a:endParaRPr lang="en-US" sz="800" dirty="0"/>
          </a:p>
          <a:p>
            <a:r>
              <a:rPr lang="en-US" sz="800" dirty="0" smtClean="0"/>
              <a:t>0.1</a:t>
            </a:r>
            <a:endParaRPr lang="en-US" sz="800" dirty="0"/>
          </a:p>
          <a:p>
            <a:r>
              <a:rPr lang="en-US" sz="800" dirty="0" err="1" smtClean="0"/>
              <a:t>Zetor</a:t>
            </a:r>
            <a:endParaRPr lang="en-US" sz="800" dirty="0"/>
          </a:p>
        </p:txBody>
      </p:sp>
    </p:spTree>
    <p:extLst>
      <p:ext uri="{BB962C8B-B14F-4D97-AF65-F5344CB8AC3E}">
        <p14:creationId xmlns:p14="http://schemas.microsoft.com/office/powerpoint/2010/main" val="1869822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Seconds in a year</a:t>
            </a:r>
          </a:p>
          <a:p>
            <a:pPr lvl="1"/>
            <a:r>
              <a:rPr lang="en-US" dirty="0"/>
              <a:t>Create a program that counts how many seconds there are in a year. You can assume that a year consists of 365 days (therefore the year is not a leap year</a:t>
            </a:r>
            <a:r>
              <a:rPr lang="en-US" dirty="0" smtClean="0"/>
              <a:t>).</a:t>
            </a:r>
          </a:p>
          <a:p>
            <a:pPr lvl="1"/>
            <a:r>
              <a:rPr lang="en-US" dirty="0" smtClean="0"/>
              <a:t>The </a:t>
            </a:r>
            <a:r>
              <a:rPr lang="en-US" dirty="0"/>
              <a:t>program should print the following:</a:t>
            </a:r>
          </a:p>
          <a:p>
            <a:pPr marL="0" indent="0">
              <a:buNone/>
            </a:pPr>
            <a:r>
              <a:rPr lang="en-US" dirty="0"/>
              <a:t/>
            </a:r>
            <a:br>
              <a:rPr lang="en-US" dirty="0"/>
            </a:br>
            <a:endParaRPr lang="en-US" dirty="0" smtClean="0"/>
          </a:p>
          <a:p>
            <a:pPr marL="914400" lvl="2" indent="0">
              <a:buNone/>
            </a:pPr>
            <a:r>
              <a:rPr lang="en-US" dirty="0"/>
              <a:t>X should be replaced with the calculation of your program.</a:t>
            </a:r>
          </a:p>
          <a:p>
            <a:pPr marL="914400" lvl="2" indent="0">
              <a:buNone/>
            </a:pPr>
            <a:endParaRPr lang="en-US" dirty="0"/>
          </a:p>
          <a:p>
            <a:pPr marL="914400" lvl="2" indent="0">
              <a:buNone/>
            </a:pPr>
            <a:endParaRPr lang="en-US" dirty="0"/>
          </a:p>
        </p:txBody>
      </p:sp>
      <p:sp>
        <p:nvSpPr>
          <p:cNvPr id="4" name="Rectangle 3"/>
          <p:cNvSpPr/>
          <p:nvPr/>
        </p:nvSpPr>
        <p:spPr>
          <a:xfrm>
            <a:off x="1676400" y="2981325"/>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There are X seconds in a year. </a:t>
            </a:r>
          </a:p>
        </p:txBody>
      </p:sp>
    </p:spTree>
    <p:extLst>
      <p:ext uri="{BB962C8B-B14F-4D97-AF65-F5344CB8AC3E}">
        <p14:creationId xmlns:p14="http://schemas.microsoft.com/office/powerpoint/2010/main" val="1869822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a:t>
            </a:r>
            <a:endParaRPr lang="en-US" dirty="0"/>
          </a:p>
        </p:txBody>
      </p:sp>
      <p:sp>
        <p:nvSpPr>
          <p:cNvPr id="3" name="Content Placeholder 2"/>
          <p:cNvSpPr>
            <a:spLocks noGrp="1"/>
          </p:cNvSpPr>
          <p:nvPr>
            <p:ph idx="1"/>
          </p:nvPr>
        </p:nvSpPr>
        <p:spPr/>
        <p:txBody>
          <a:bodyPr>
            <a:normAutofit fontScale="85000" lnSpcReduction="20000"/>
          </a:bodyPr>
          <a:lstStyle/>
          <a:p>
            <a:r>
              <a:rPr lang="en-US" sz="1800" dirty="0" smtClean="0"/>
              <a:t>Addition</a:t>
            </a:r>
          </a:p>
          <a:p>
            <a:pPr lvl="1"/>
            <a:r>
              <a:rPr lang="en-US" sz="1600" dirty="0"/>
              <a:t>Create a program to calculate the sum of two numbers. At the beginning of the program two variables are introduced and those variables hold the numbers to be summed. Feel free to use other variables if you need </a:t>
            </a:r>
            <a:r>
              <a:rPr lang="en-US" sz="1600" dirty="0" smtClean="0"/>
              <a:t>to.</a:t>
            </a:r>
          </a:p>
          <a:p>
            <a:pPr lvl="1"/>
            <a:r>
              <a:rPr lang="en-US" sz="1600" dirty="0"/>
              <a:t>For example, if the variables hold numbers 5 and 4, the program should output</a:t>
            </a:r>
            <a:r>
              <a:rPr lang="en-US" sz="1600" dirty="0" smtClean="0"/>
              <a:t>:</a:t>
            </a:r>
            <a:endParaRPr lang="en-US" sz="1800" dirty="0"/>
          </a:p>
          <a:p>
            <a:pPr lvl="1"/>
            <a:endParaRPr lang="en-US" sz="1900" dirty="0" smtClean="0"/>
          </a:p>
          <a:p>
            <a:pPr lvl="1"/>
            <a:endParaRPr lang="en-US" sz="1900" dirty="0"/>
          </a:p>
          <a:p>
            <a:pPr lvl="1"/>
            <a:endParaRPr lang="en-US" sz="1900" dirty="0" smtClean="0"/>
          </a:p>
          <a:p>
            <a:pPr lvl="1"/>
            <a:endParaRPr lang="en-US" sz="1900" dirty="0"/>
          </a:p>
          <a:p>
            <a:pPr lvl="1"/>
            <a:r>
              <a:rPr lang="en-US" sz="1900" dirty="0" smtClean="0"/>
              <a:t>If </a:t>
            </a:r>
            <a:r>
              <a:rPr lang="en-US" sz="1900" dirty="0"/>
              <a:t>the variables hold numbers 73457 and 12888, the program output should be:</a:t>
            </a:r>
          </a:p>
          <a:p>
            <a:pPr marL="0" indent="0">
              <a:buNone/>
            </a:pPr>
            <a:r>
              <a:rPr lang="en-US" dirty="0"/>
              <a:t/>
            </a:r>
            <a:br>
              <a:rPr lang="en-US" dirty="0"/>
            </a:br>
            <a:endParaRPr lang="en-US" sz="1600" dirty="0"/>
          </a:p>
        </p:txBody>
      </p:sp>
      <p:sp>
        <p:nvSpPr>
          <p:cNvPr id="4" name="Rectangle 3"/>
          <p:cNvSpPr/>
          <p:nvPr/>
        </p:nvSpPr>
        <p:spPr>
          <a:xfrm>
            <a:off x="1524000" y="2362200"/>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5 + 4 = 9</a:t>
            </a:r>
          </a:p>
        </p:txBody>
      </p:sp>
      <p:sp>
        <p:nvSpPr>
          <p:cNvPr id="5" name="Rectangle 4"/>
          <p:cNvSpPr/>
          <p:nvPr/>
        </p:nvSpPr>
        <p:spPr>
          <a:xfrm>
            <a:off x="1524000" y="3562350"/>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73457 + 12888 = 86345 </a:t>
            </a:r>
          </a:p>
        </p:txBody>
      </p:sp>
    </p:spTree>
    <p:extLst>
      <p:ext uri="{BB962C8B-B14F-4D97-AF65-F5344CB8AC3E}">
        <p14:creationId xmlns:p14="http://schemas.microsoft.com/office/powerpoint/2010/main" val="1869822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0261555"/>
              </p:ext>
            </p:extLst>
          </p:nvPr>
        </p:nvGraphicFramePr>
        <p:xfrm>
          <a:off x="1524000" y="1352550"/>
          <a:ext cx="5562600" cy="2282952"/>
        </p:xfrm>
        <a:graphic>
          <a:graphicData uri="http://schemas.openxmlformats.org/drawingml/2006/table">
            <a:tbl>
              <a:tblPr firstRow="1" firstCol="1" bandRow="1">
                <a:tableStyleId>{5C22544A-7EE6-4342-B048-85BDC9FD1C3A}</a:tableStyleId>
              </a:tblPr>
              <a:tblGrid>
                <a:gridCol w="3352800"/>
                <a:gridCol w="1254261"/>
                <a:gridCol w="955539"/>
              </a:tblGrid>
              <a:tr h="295275">
                <a:tc>
                  <a:txBody>
                    <a:bodyPr/>
                    <a:lstStyle/>
                    <a:p>
                      <a:pPr marL="0" marR="0">
                        <a:lnSpc>
                          <a:spcPct val="107000"/>
                        </a:lnSpc>
                        <a:spcBef>
                          <a:spcPts val="0"/>
                        </a:spcBef>
                        <a:spcAft>
                          <a:spcPts val="0"/>
                        </a:spcAft>
                      </a:pPr>
                      <a:r>
                        <a:rPr lang="en-US" sz="2000" dirty="0">
                          <a:effectLst/>
                        </a:rPr>
                        <a:t>Title</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of grade</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Week</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a:effectLst/>
                        </a:rPr>
                        <a:t>Participation</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smtClean="0">
                          <a:effectLst/>
                        </a:rPr>
                        <a:t>15%</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dirty="0">
                          <a:effectLst/>
                        </a:rPr>
                        <a:t>Homework</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smtClean="0">
                          <a:effectLst/>
                        </a:rPr>
                        <a:t>15%</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dirty="0">
                          <a:effectLst/>
                        </a:rPr>
                        <a:t>Mid-Term Exam</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20%</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a:effectLst/>
                        </a:rPr>
                        <a:t>Final Exam</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30%</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dirty="0" smtClean="0">
                          <a:effectLst/>
                        </a:rPr>
                        <a:t>Projects</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20%</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a:effectLst/>
                        </a:rPr>
                        <a:t>TOTAL</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effectLst/>
                        </a:rPr>
                        <a:t>100%</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effectLst/>
                        </a:rPr>
                        <a:t> </a:t>
                      </a:r>
                      <a:endParaRPr lang="en-US" sz="2000" dirty="0">
                        <a:effectLst/>
                        <a:latin typeface="Calibri"/>
                        <a:ea typeface="等线"/>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584866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normAutofit fontScale="85000" lnSpcReduction="10000"/>
          </a:bodyPr>
          <a:lstStyle/>
          <a:p>
            <a:r>
              <a:rPr lang="en-US" sz="1800" dirty="0" smtClean="0"/>
              <a:t>Multiplication</a:t>
            </a:r>
          </a:p>
          <a:p>
            <a:pPr lvl="1"/>
            <a:r>
              <a:rPr lang="en-US" sz="1900" dirty="0"/>
              <a:t>Create a program similar to the previous one except that it multiplies the two numbers instead of adding them</a:t>
            </a:r>
            <a:r>
              <a:rPr lang="en-US" sz="1900" dirty="0" smtClean="0"/>
              <a:t>.</a:t>
            </a:r>
          </a:p>
          <a:p>
            <a:pPr lvl="1"/>
            <a:r>
              <a:rPr lang="en-US" sz="1900" dirty="0"/>
              <a:t>For example, if the variables hold numbers 2 and 8, the program output should be:</a:t>
            </a:r>
          </a:p>
          <a:p>
            <a:pPr marL="0" indent="0">
              <a:buNone/>
            </a:pPr>
            <a:endParaRPr lang="en-US" dirty="0" smtClean="0"/>
          </a:p>
          <a:p>
            <a:pPr marL="0" indent="0">
              <a:buNone/>
            </a:pPr>
            <a:endParaRPr lang="en-US" sz="1900" dirty="0"/>
          </a:p>
          <a:p>
            <a:pPr lvl="1"/>
            <a:r>
              <a:rPr lang="en-US" sz="1900" dirty="0"/>
              <a:t>If the variables hold numbers 277 and 111, the program output should be:</a:t>
            </a:r>
          </a:p>
          <a:p>
            <a:pPr lvl="1"/>
            <a:endParaRPr lang="en-US" sz="1900" dirty="0"/>
          </a:p>
          <a:p>
            <a:pPr marL="0" indent="0">
              <a:buNone/>
            </a:pPr>
            <a:r>
              <a:rPr lang="en-US" dirty="0" smtClean="0"/>
              <a:t/>
            </a:r>
            <a:br>
              <a:rPr lang="en-US" dirty="0" smtClean="0"/>
            </a:br>
            <a:endParaRPr lang="en-US" sz="1600" dirty="0"/>
          </a:p>
        </p:txBody>
      </p:sp>
      <p:sp>
        <p:nvSpPr>
          <p:cNvPr id="4" name="Rectangle 3"/>
          <p:cNvSpPr/>
          <p:nvPr/>
        </p:nvSpPr>
        <p:spPr>
          <a:xfrm>
            <a:off x="1543050" y="2305050"/>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2 * 8 = 16</a:t>
            </a:r>
          </a:p>
        </p:txBody>
      </p:sp>
      <p:sp>
        <p:nvSpPr>
          <p:cNvPr id="5" name="Rectangle 4"/>
          <p:cNvSpPr/>
          <p:nvPr/>
        </p:nvSpPr>
        <p:spPr>
          <a:xfrm>
            <a:off x="1524000" y="3409950"/>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277 * 111 = 30747 </a:t>
            </a:r>
          </a:p>
        </p:txBody>
      </p:sp>
    </p:spTree>
    <p:extLst>
      <p:ext uri="{BB962C8B-B14F-4D97-AF65-F5344CB8AC3E}">
        <p14:creationId xmlns:p14="http://schemas.microsoft.com/office/powerpoint/2010/main" val="3328490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p:txBody>
          <a:bodyPr/>
          <a:lstStyle/>
          <a:p>
            <a:r>
              <a:rPr lang="en-US" dirty="0" smtClean="0"/>
              <a:t>Rules</a:t>
            </a:r>
          </a:p>
          <a:p>
            <a:pPr lvl="1"/>
            <a:r>
              <a:rPr lang="en-US" dirty="0" smtClean="0"/>
              <a:t>Attendance</a:t>
            </a:r>
          </a:p>
          <a:p>
            <a:pPr lvl="1"/>
            <a:r>
              <a:rPr lang="en-US" dirty="0" smtClean="0"/>
              <a:t>Language</a:t>
            </a:r>
          </a:p>
          <a:p>
            <a:pPr lvl="1"/>
            <a:r>
              <a:rPr lang="en-US" dirty="0" smtClean="0"/>
              <a:t>Honesty</a:t>
            </a:r>
          </a:p>
          <a:p>
            <a:pPr lvl="1"/>
            <a:r>
              <a:rPr lang="en-US" dirty="0" smtClean="0"/>
              <a:t>Cell Phones/Laptops</a:t>
            </a:r>
            <a:endParaRPr lang="en-US" dirty="0"/>
          </a:p>
        </p:txBody>
      </p:sp>
    </p:spTree>
    <p:extLst>
      <p:ext uri="{BB962C8B-B14F-4D97-AF65-F5344CB8AC3E}">
        <p14:creationId xmlns:p14="http://schemas.microsoft.com/office/powerpoint/2010/main" val="209742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a:p>
          <a:p>
            <a:pPr marL="0" indent="0" algn="ctr">
              <a:buNone/>
            </a:pPr>
            <a:r>
              <a:rPr lang="en-US" smtClean="0"/>
              <a:t>Go </a:t>
            </a:r>
            <a:r>
              <a:rPr lang="en-US" dirty="0" smtClean="0"/>
              <a:t>to http://cs.stefanw.co</a:t>
            </a:r>
            <a:endParaRPr lang="en-US" dirty="0"/>
          </a:p>
        </p:txBody>
      </p:sp>
    </p:spTree>
    <p:extLst>
      <p:ext uri="{BB962C8B-B14F-4D97-AF65-F5344CB8AC3E}">
        <p14:creationId xmlns:p14="http://schemas.microsoft.com/office/powerpoint/2010/main" val="57589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3" name="Content Placeholder 2"/>
          <p:cNvSpPr>
            <a:spLocks noGrp="1"/>
          </p:cNvSpPr>
          <p:nvPr>
            <p:ph idx="1"/>
          </p:nvPr>
        </p:nvSpPr>
        <p:spPr/>
        <p:txBody>
          <a:bodyPr/>
          <a:lstStyle/>
          <a:p>
            <a:r>
              <a:rPr lang="en-US" dirty="0" smtClean="0"/>
              <a:t>Requirement for AP Computer Science A</a:t>
            </a:r>
          </a:p>
          <a:p>
            <a:r>
              <a:rPr lang="en-US" dirty="0" smtClean="0"/>
              <a:t>Kind of old, and boring, but used everywhere</a:t>
            </a:r>
          </a:p>
          <a:p>
            <a:r>
              <a:rPr lang="en-US" dirty="0" smtClean="0"/>
              <a:t>Most important concepts learned</a:t>
            </a:r>
          </a:p>
          <a:p>
            <a:r>
              <a:rPr lang="en-US" dirty="0" smtClean="0"/>
              <a:t>After this course, can learn any (most) other languages in 1 hr.</a:t>
            </a:r>
          </a:p>
        </p:txBody>
      </p:sp>
    </p:spTree>
    <p:extLst>
      <p:ext uri="{BB962C8B-B14F-4D97-AF65-F5344CB8AC3E}">
        <p14:creationId xmlns:p14="http://schemas.microsoft.com/office/powerpoint/2010/main" val="358135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start the course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7659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a:xfrm>
            <a:off x="457200" y="1200151"/>
            <a:ext cx="8229600" cy="3047999"/>
          </a:xfrm>
        </p:spPr>
        <p:txBody>
          <a:bodyPr>
            <a:normAutofit/>
          </a:bodyPr>
          <a:lstStyle/>
          <a:p>
            <a:pPr marL="0" indent="0">
              <a:buNone/>
            </a:pPr>
            <a:r>
              <a:rPr lang="en-US" sz="2800" b="1" dirty="0" smtClean="0"/>
              <a:t>Source code:</a:t>
            </a:r>
          </a:p>
          <a:p>
            <a:pPr marL="0" indent="0">
              <a:buNone/>
            </a:pPr>
            <a:r>
              <a:rPr lang="en-US" sz="2800" dirty="0"/>
              <a:t>	A computer program is composed of commands written in the </a:t>
            </a:r>
            <a:r>
              <a:rPr lang="en-US" sz="2800" i="1" dirty="0"/>
              <a:t>source code</a:t>
            </a:r>
            <a:r>
              <a:rPr lang="en-US" sz="2800" dirty="0"/>
              <a:t>. A computer generally runs </a:t>
            </a:r>
            <a:r>
              <a:rPr lang="en-US" sz="2800" i="1" dirty="0"/>
              <a:t>commands</a:t>
            </a:r>
            <a:r>
              <a:rPr lang="en-US" sz="2800" dirty="0"/>
              <a:t> in the source code from </a:t>
            </a:r>
            <a:r>
              <a:rPr lang="en-US" sz="2800" i="1" dirty="0"/>
              <a:t>top to bottom</a:t>
            </a:r>
            <a:r>
              <a:rPr lang="en-US" sz="2800" dirty="0"/>
              <a:t> and </a:t>
            </a:r>
            <a:r>
              <a:rPr lang="en-US" sz="2800" i="1" dirty="0"/>
              <a:t>from left to right</a:t>
            </a:r>
            <a:r>
              <a:rPr lang="en-US" sz="2800" dirty="0"/>
              <a:t>. Source code is saved in a </a:t>
            </a:r>
            <a:r>
              <a:rPr lang="en-US" sz="2800" dirty="0" smtClean="0"/>
              <a:t>text </a:t>
            </a:r>
            <a:r>
              <a:rPr lang="en-US" sz="2800" dirty="0"/>
              <a:t>format and will be </a:t>
            </a:r>
            <a:r>
              <a:rPr lang="en-US" sz="2800" i="1" dirty="0"/>
              <a:t>executed</a:t>
            </a:r>
            <a:r>
              <a:rPr lang="en-US" sz="2800" dirty="0"/>
              <a:t> somehow.</a:t>
            </a:r>
            <a:endParaRPr lang="en-US" sz="2800" dirty="0" smtClean="0"/>
          </a:p>
        </p:txBody>
      </p:sp>
    </p:spTree>
    <p:extLst>
      <p:ext uri="{BB962C8B-B14F-4D97-AF65-F5344CB8AC3E}">
        <p14:creationId xmlns:p14="http://schemas.microsoft.com/office/powerpoint/2010/main" val="181099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a:xfrm>
            <a:off x="457200" y="1200151"/>
            <a:ext cx="8229600" cy="3047999"/>
          </a:xfrm>
        </p:spPr>
        <p:txBody>
          <a:bodyPr/>
          <a:lstStyle/>
          <a:p>
            <a:pPr marL="0" indent="0">
              <a:buNone/>
            </a:pPr>
            <a:r>
              <a:rPr lang="en-US" b="1" dirty="0" smtClean="0"/>
              <a:t>Commands:</a:t>
            </a:r>
          </a:p>
          <a:p>
            <a:pPr marL="0" indent="0">
              <a:buNone/>
            </a:pPr>
            <a:r>
              <a:rPr lang="en-US" sz="2400" dirty="0" smtClean="0"/>
              <a:t>	</a:t>
            </a:r>
            <a:r>
              <a:rPr lang="en-US" sz="2800" dirty="0" smtClean="0"/>
              <a:t>Computers </a:t>
            </a:r>
            <a:r>
              <a:rPr lang="en-US" sz="2800" dirty="0"/>
              <a:t>execute different </a:t>
            </a:r>
            <a:r>
              <a:rPr lang="en-US" sz="2800" i="1" dirty="0"/>
              <a:t>operations</a:t>
            </a:r>
            <a:r>
              <a:rPr lang="en-US" sz="2800" dirty="0"/>
              <a:t>, or actions, based on the commands. For example, when printing the text "Hello world!" on the screen, it is done by the command </a:t>
            </a:r>
            <a:r>
              <a:rPr lang="en-US" sz="2800" dirty="0" err="1"/>
              <a:t>System.out.println</a:t>
            </a:r>
            <a:r>
              <a:rPr lang="en-US" sz="2800" dirty="0" smtClean="0"/>
              <a:t>.</a:t>
            </a:r>
          </a:p>
        </p:txBody>
      </p:sp>
    </p:spTree>
    <p:extLst>
      <p:ext uri="{BB962C8B-B14F-4D97-AF65-F5344CB8AC3E}">
        <p14:creationId xmlns:p14="http://schemas.microsoft.com/office/powerpoint/2010/main" val="315666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795</Words>
  <Application>Microsoft Office PowerPoint</Application>
  <PresentationFormat>On-screen Show (16:9)</PresentationFormat>
  <Paragraphs>259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AP Computer Science A</vt:lpstr>
      <vt:lpstr>Course Introduction</vt:lpstr>
      <vt:lpstr>Course Introduction</vt:lpstr>
      <vt:lpstr>Course Introduction</vt:lpstr>
      <vt:lpstr>Setup</vt:lpstr>
      <vt:lpstr>Why Java?</vt:lpstr>
      <vt:lpstr>Let’s start the course</vt:lpstr>
      <vt:lpstr>The Program</vt:lpstr>
      <vt:lpstr>The Program</vt:lpstr>
      <vt:lpstr>The Program</vt:lpstr>
      <vt:lpstr>The Program</vt:lpstr>
      <vt:lpstr>The Program</vt:lpstr>
      <vt:lpstr>The Program</vt:lpstr>
      <vt:lpstr>Let’s practice using the IDE</vt:lpstr>
      <vt:lpstr>Exercise 1</vt:lpstr>
      <vt:lpstr>Exercise 2</vt:lpstr>
      <vt:lpstr>Exercise 3</vt:lpstr>
      <vt:lpstr>Variables</vt:lpstr>
      <vt:lpstr>Variable Names</vt:lpstr>
      <vt:lpstr>Calculation</vt:lpstr>
      <vt:lpstr>Floating point numbers</vt:lpstr>
      <vt:lpstr>Concatenation</vt:lpstr>
      <vt:lpstr>Reading User Input</vt:lpstr>
      <vt:lpstr>Conditional Statements</vt:lpstr>
      <vt:lpstr>Logical Operations</vt:lpstr>
      <vt:lpstr>Loops</vt:lpstr>
      <vt:lpstr>Exercise 4</vt:lpstr>
      <vt:lpstr>Exercise 5</vt:lpstr>
      <vt:lpstr>Exercise 6</vt:lpstr>
      <vt:lpstr>Exercise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thinkpad</cp:lastModifiedBy>
  <cp:revision>20</cp:revision>
  <dcterms:created xsi:type="dcterms:W3CDTF">2019-08-26T06:17:29Z</dcterms:created>
  <dcterms:modified xsi:type="dcterms:W3CDTF">2019-09-05T08:22:21Z</dcterms:modified>
</cp:coreProperties>
</file>