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C6709-C511-4DE8-ABD6-DB2E81FC114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71500-0CA2-491C-B1F7-B06288575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971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2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0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7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6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1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361950"/>
            <a:ext cx="7086600" cy="646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397" y="4291367"/>
            <a:ext cx="560206" cy="64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215990" y="4291367"/>
            <a:ext cx="201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AP Computer Science A</a:t>
            </a:r>
          </a:p>
          <a:p>
            <a:pPr algn="r"/>
            <a:r>
              <a:rPr lang="en-US" sz="1200" dirty="0" smtClean="0">
                <a:latin typeface="+mj-lt"/>
              </a:rPr>
              <a:t>Fall</a:t>
            </a:r>
            <a:r>
              <a:rPr lang="en-US" sz="1200" baseline="0" dirty="0" smtClean="0">
                <a:latin typeface="+mj-lt"/>
              </a:rPr>
              <a:t> 2019/2020</a:t>
            </a:r>
          </a:p>
          <a:p>
            <a:pPr algn="r"/>
            <a:r>
              <a:rPr lang="en-US" sz="1200" baseline="0" dirty="0" smtClean="0">
                <a:latin typeface="+mj-lt"/>
              </a:rPr>
              <a:t>Wawrzyn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291368"/>
            <a:ext cx="6400800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var\folders\fy\8nz4jxdd4sd1q5cldd_qgm8c0000gn\T\com.microsoft.Word\WebArchiveCopyPasteTempFiles\page2image373366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 </a:t>
            </a:r>
            <a:r>
              <a:rPr lang="en-US" smtClean="0"/>
              <a:t>Computer Science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</a:p>
          <a:p>
            <a:r>
              <a:rPr lang="en-US" dirty="0" smtClean="0"/>
              <a:t>Code, variables, conditions and logic</a:t>
            </a:r>
          </a:p>
        </p:txBody>
      </p:sp>
    </p:spTree>
    <p:extLst>
      <p:ext uri="{BB962C8B-B14F-4D97-AF65-F5344CB8AC3E}">
        <p14:creationId xmlns:p14="http://schemas.microsoft.com/office/powerpoint/2010/main" val="20376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Parameters: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/>
              <a:t>The information processed by a command are the </a:t>
            </a:r>
            <a:r>
              <a:rPr lang="en-US" sz="2800" i="1" dirty="0"/>
              <a:t>parameters of a command</a:t>
            </a:r>
            <a:r>
              <a:rPr lang="en-US" sz="2800" dirty="0"/>
              <a:t>. They are passed to the command by placing them between () brackets that follow the command name.</a:t>
            </a:r>
          </a:p>
        </p:txBody>
      </p:sp>
    </p:spTree>
    <p:extLst>
      <p:ext uri="{BB962C8B-B14F-4D97-AF65-F5344CB8AC3E}">
        <p14:creationId xmlns:p14="http://schemas.microsoft.com/office/powerpoint/2010/main" val="182034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Comments: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800" i="1" dirty="0"/>
              <a:t>Comments</a:t>
            </a:r>
            <a:r>
              <a:rPr lang="en-US" sz="2800" dirty="0"/>
              <a:t> are a useful way to make notes in the source code for yourself and others. Everything on a line after two forward slashes // is treated as a comment.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8086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Main program body: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800" dirty="0"/>
              <a:t>The program is stored in a text file named after the program with the </a:t>
            </a:r>
            <a:r>
              <a:rPr lang="en-US" sz="2800" i="1" dirty="0"/>
              <a:t>.java</a:t>
            </a:r>
            <a:r>
              <a:rPr lang="en-US" sz="2800" dirty="0"/>
              <a:t> extension. For a program named </a:t>
            </a:r>
            <a:r>
              <a:rPr lang="en-US" sz="2800" i="1" dirty="0"/>
              <a:t>Example</a:t>
            </a:r>
            <a:r>
              <a:rPr lang="en-US" sz="2800" dirty="0"/>
              <a:t>, the file should be named Example.java.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231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practice using the IDE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Complete exercises 1-3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A </a:t>
            </a:r>
            <a:r>
              <a:rPr lang="en-US" sz="9600" i="1" dirty="0"/>
              <a:t>variable</a:t>
            </a:r>
            <a:r>
              <a:rPr lang="en-US" sz="9600" dirty="0"/>
              <a:t> is one of the most important concepts in computer </a:t>
            </a:r>
            <a:r>
              <a:rPr lang="en-US" sz="9600" dirty="0" smtClean="0"/>
              <a:t>programming.</a:t>
            </a:r>
          </a:p>
          <a:p>
            <a:r>
              <a:rPr lang="en-US" sz="9600" dirty="0" smtClean="0"/>
              <a:t>A </a:t>
            </a:r>
            <a:r>
              <a:rPr lang="en-US" sz="9600" dirty="0"/>
              <a:t>variable should be imagined as a box in which you can store </a:t>
            </a:r>
            <a:r>
              <a:rPr lang="en-US" sz="9600" dirty="0" smtClean="0"/>
              <a:t>information.</a:t>
            </a:r>
          </a:p>
          <a:p>
            <a:r>
              <a:rPr lang="en-US" sz="9600" dirty="0" smtClean="0"/>
              <a:t>The </a:t>
            </a:r>
            <a:r>
              <a:rPr lang="en-US" sz="9600" dirty="0"/>
              <a:t>information stored in a variable always has a </a:t>
            </a:r>
            <a:r>
              <a:rPr lang="en-US" sz="9600" dirty="0" smtClean="0"/>
              <a:t>type.</a:t>
            </a:r>
          </a:p>
          <a:p>
            <a:r>
              <a:rPr lang="en-US" sz="9600" dirty="0" smtClean="0"/>
              <a:t>These </a:t>
            </a:r>
            <a:r>
              <a:rPr lang="en-US" sz="9600" dirty="0"/>
              <a:t>types include text (</a:t>
            </a:r>
            <a:r>
              <a:rPr lang="en-US" sz="9600" i="1" dirty="0"/>
              <a:t>String</a:t>
            </a:r>
            <a:r>
              <a:rPr lang="en-US" sz="9600" dirty="0"/>
              <a:t>), whole numbers (</a:t>
            </a:r>
            <a:r>
              <a:rPr lang="en-US" sz="9600" i="1" dirty="0" err="1"/>
              <a:t>int</a:t>
            </a:r>
            <a:r>
              <a:rPr lang="en-US" sz="9600" dirty="0"/>
              <a:t>), decimal numbers (</a:t>
            </a:r>
            <a:r>
              <a:rPr lang="en-US" sz="9600" i="1" dirty="0"/>
              <a:t>double</a:t>
            </a:r>
            <a:r>
              <a:rPr lang="en-US" sz="9600" dirty="0"/>
              <a:t>), and truth values (</a:t>
            </a:r>
            <a:r>
              <a:rPr lang="en-US" sz="9600" i="1" dirty="0" err="1"/>
              <a:t>boolean</a:t>
            </a:r>
            <a:r>
              <a:rPr lang="en-US" sz="9600" dirty="0"/>
              <a:t>). A </a:t>
            </a:r>
            <a:r>
              <a:rPr lang="en-US" sz="9600" i="1" dirty="0"/>
              <a:t>value</a:t>
            </a:r>
            <a:r>
              <a:rPr lang="en-US" sz="9600" dirty="0"/>
              <a:t> can be assigned to a variable using the equals sign </a:t>
            </a:r>
            <a:r>
              <a:rPr lang="en-US" sz="9600" dirty="0" smtClean="0"/>
              <a:t>(=).</a:t>
            </a:r>
          </a:p>
          <a:p>
            <a:r>
              <a:rPr lang="en-US" sz="9600" dirty="0" smtClean="0"/>
              <a:t>Variable types are </a:t>
            </a:r>
            <a:r>
              <a:rPr lang="en-US" sz="9600" u="sng" dirty="0" smtClean="0"/>
              <a:t>immutable</a:t>
            </a:r>
            <a:r>
              <a:rPr lang="en-US" sz="9600" dirty="0" smtClean="0"/>
              <a:t>.</a:t>
            </a:r>
            <a:endParaRPr lang="en-US" sz="96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3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are certain limitations on the naming of our variables</a:t>
            </a:r>
            <a:r>
              <a:rPr lang="en-US" dirty="0" smtClean="0"/>
              <a:t>.</a:t>
            </a:r>
          </a:p>
          <a:p>
            <a:r>
              <a:rPr lang="en-US" dirty="0"/>
              <a:t>Variable names must not contain certain special characters like exclamation marks </a:t>
            </a:r>
            <a:r>
              <a:rPr lang="en-US" dirty="0" smtClean="0"/>
              <a:t>(!)</a:t>
            </a:r>
          </a:p>
          <a:p>
            <a:r>
              <a:rPr lang="en-US" dirty="0"/>
              <a:t>Variable names can contain numbers as long it does not start with one. </a:t>
            </a:r>
            <a:endParaRPr lang="en-US" dirty="0" smtClean="0"/>
          </a:p>
          <a:p>
            <a:r>
              <a:rPr lang="en-US" dirty="0"/>
              <a:t>Variable names that have been defined before cannot be used.</a:t>
            </a:r>
          </a:p>
        </p:txBody>
      </p:sp>
    </p:spTree>
    <p:extLst>
      <p:ext uri="{BB962C8B-B14F-4D97-AF65-F5344CB8AC3E}">
        <p14:creationId xmlns:p14="http://schemas.microsoft.com/office/powerpoint/2010/main" val="258400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calculation operations are pretty straightforward: +, -, * and </a:t>
            </a:r>
            <a:r>
              <a:rPr lang="en-US" sz="2400" dirty="0" smtClean="0"/>
              <a:t>/.</a:t>
            </a:r>
          </a:p>
          <a:p>
            <a:r>
              <a:rPr lang="en-US" sz="2400" dirty="0"/>
              <a:t>A more peculiar operation is the modulo operation %, which calculates the remainder of a division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order of operations is also pretty straightforward: the operations are calculated from left to right taking the parentheses into account.</a:t>
            </a:r>
          </a:p>
        </p:txBody>
      </p:sp>
    </p:spTree>
    <p:extLst>
      <p:ext uri="{BB962C8B-B14F-4D97-AF65-F5344CB8AC3E}">
        <p14:creationId xmlns:p14="http://schemas.microsoft.com/office/powerpoint/2010/main" val="251128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Calculating the division and remainder of whole numbers is a little trickier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 floating point number (decimal number) and integer (whole number) often get mixed up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If all the variables in a calculation operation are integers, the end result will also be an integer.</a:t>
            </a:r>
          </a:p>
        </p:txBody>
      </p:sp>
    </p:spTree>
    <p:extLst>
      <p:ext uri="{BB962C8B-B14F-4D97-AF65-F5344CB8AC3E}">
        <p14:creationId xmlns:p14="http://schemas.microsoft.com/office/powerpoint/2010/main" val="171902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the + operator is used between two strings, a new string is created with the two strings combined.</a:t>
            </a:r>
          </a:p>
        </p:txBody>
      </p:sp>
    </p:spTree>
    <p:extLst>
      <p:ext uri="{BB962C8B-B14F-4D97-AF65-F5344CB8AC3E}">
        <p14:creationId xmlns:p14="http://schemas.microsoft.com/office/powerpoint/2010/main" val="326988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receive user input we can use the Scanner tool.</a:t>
            </a:r>
          </a:p>
          <a:p>
            <a:r>
              <a:rPr lang="en-US" sz="2800" dirty="0" smtClean="0"/>
              <a:t>The Scanner tool outputs string, to read integers we need to parse it using </a:t>
            </a:r>
            <a:r>
              <a:rPr lang="en-US" sz="2800" dirty="0" err="1" smtClean="0"/>
              <a:t>parseInt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1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0583"/>
              </p:ext>
            </p:extLst>
          </p:nvPr>
        </p:nvGraphicFramePr>
        <p:xfrm>
          <a:off x="304800" y="1047750"/>
          <a:ext cx="6172199" cy="3835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6238"/>
                <a:gridCol w="1033780"/>
                <a:gridCol w="939017"/>
                <a:gridCol w="3463164"/>
              </a:tblGrid>
              <a:tr h="2855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WEEK</a:t>
                      </a:r>
                      <a:endParaRPr lang="en-US" sz="1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SECTION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TOPIC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26-30 Aug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Code, variables, conditionals and logic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2-6 Sept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Loops and basics of methods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9-12 Sept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Methods and </a:t>
                      </a:r>
                      <a:r>
                        <a:rPr lang="en-US" sz="1100" dirty="0" err="1">
                          <a:effectLst/>
                        </a:rPr>
                        <a:t>ArrayList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16-20 Sept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Basics of objects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23-27 Sept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Further on objects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8-11 Oct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Tables, searching and sorting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14-18 Oct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Mid-term preparation and mid-term project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21-25 Oct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MID-TERM EXAM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28 Oct - 1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</a:rPr>
                        <a:t>HashMap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4-8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Interfaces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11-15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Exceptions and reading from files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18-22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Inheritance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25-29 Nov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Writing into files and GUI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2-6 Dec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Regex, iterators, </a:t>
                      </a:r>
                      <a:r>
                        <a:rPr lang="en-US" sz="1100" dirty="0" err="1">
                          <a:effectLst/>
                        </a:rPr>
                        <a:t>enum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9-13 Dec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FINAL PROJECT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16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16-20 Dec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FINAL PROJECT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17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2-10 Jan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Final Exam preparation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  <a:tr h="161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15-16 Jan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FINAL EXAM</a:t>
                      </a:r>
                      <a:endParaRPr lang="en-US" sz="11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8905" marR="8905" marT="8905" marB="8905" anchor="ctr"/>
                </a:tc>
              </a:tr>
            </a:tbl>
          </a:graphicData>
        </a:graphic>
      </p:graphicFrame>
      <p:pic>
        <p:nvPicPr>
          <p:cNvPr id="1025" name="Picture 25" descr="Description: page2image3733664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2001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2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In order for the program to </a:t>
            </a:r>
            <a:r>
              <a:rPr lang="en-US" sz="2800" i="1" dirty="0"/>
              <a:t>branch</a:t>
            </a:r>
            <a:r>
              <a:rPr lang="en-US" sz="2800" dirty="0"/>
              <a:t> to different execution paths based on e.g. user input, we need conditional </a:t>
            </a:r>
            <a:r>
              <a:rPr lang="en-US" sz="2800" dirty="0" smtClean="0"/>
              <a:t>statements: if, else if, else</a:t>
            </a:r>
          </a:p>
          <a:p>
            <a:r>
              <a:rPr lang="en-US" sz="2800" dirty="0" smtClean="0"/>
              <a:t>We can use </a:t>
            </a:r>
            <a:r>
              <a:rPr lang="en-US" sz="2800" i="1" dirty="0" smtClean="0"/>
              <a:t>comparison operators </a:t>
            </a:r>
            <a:r>
              <a:rPr lang="en-US" sz="2800" dirty="0" smtClean="0"/>
              <a:t>to determine where to go: &gt;, &lt;, &gt;=, &lt;=, ==, !=</a:t>
            </a:r>
          </a:p>
          <a:p>
            <a:r>
              <a:rPr lang="en-US" sz="2800" dirty="0" smtClean="0"/>
              <a:t>We can compare strings with the </a:t>
            </a:r>
            <a:r>
              <a:rPr lang="en-US" sz="2800" i="1" dirty="0" smtClean="0"/>
              <a:t>equals</a:t>
            </a:r>
            <a:r>
              <a:rPr lang="en-US" sz="2800" dirty="0" smtClean="0"/>
              <a:t> command.</a:t>
            </a:r>
            <a:endParaRPr lang="en-US" sz="2800" i="1" dirty="0" smtClean="0"/>
          </a:p>
          <a:p>
            <a:r>
              <a:rPr lang="en-US" sz="2800" dirty="0" smtClean="0"/>
              <a:t>Code indentation is very important.</a:t>
            </a:r>
          </a:p>
        </p:txBody>
      </p:sp>
    </p:spTree>
    <p:extLst>
      <p:ext uri="{BB962C8B-B14F-4D97-AF65-F5344CB8AC3E}">
        <p14:creationId xmlns:p14="http://schemas.microsoft.com/office/powerpoint/2010/main" val="258069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The condition statements can be made more complicated using logical operations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logical operations are:</a:t>
            </a:r>
          </a:p>
          <a:p>
            <a:pPr lvl="1"/>
            <a:r>
              <a:rPr lang="en-US" sz="2400" dirty="0"/>
              <a:t>condition1 &amp;&amp; condition2 is true if both conditions are true.</a:t>
            </a:r>
          </a:p>
          <a:p>
            <a:pPr lvl="1"/>
            <a:r>
              <a:rPr lang="en-US" sz="2400" dirty="0"/>
              <a:t>condition1 || condition2 is true if either of the conditions are true.</a:t>
            </a:r>
          </a:p>
          <a:p>
            <a:pPr lvl="1"/>
            <a:r>
              <a:rPr lang="en-US" sz="2400" dirty="0"/>
              <a:t>!condition is true if the condition is false.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6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conditions we also need repetitions</a:t>
            </a:r>
            <a:r>
              <a:rPr lang="en-US" dirty="0" smtClean="0"/>
              <a:t>.</a:t>
            </a:r>
          </a:p>
          <a:p>
            <a:r>
              <a:rPr lang="en-US" dirty="0"/>
              <a:t>The most simple repetition is an infinite </a:t>
            </a:r>
            <a:r>
              <a:rPr lang="en-US" dirty="0" smtClean="0"/>
              <a:t>loop using </a:t>
            </a:r>
            <a:r>
              <a:rPr lang="en-US" i="1" dirty="0" smtClean="0"/>
              <a:t>while(true)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6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61555"/>
              </p:ext>
            </p:extLst>
          </p:nvPr>
        </p:nvGraphicFramePr>
        <p:xfrm>
          <a:off x="1524000" y="1352550"/>
          <a:ext cx="5562600" cy="2282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2800"/>
                <a:gridCol w="1254261"/>
                <a:gridCol w="955539"/>
              </a:tblGrid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Title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 of grade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Week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Participation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15%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Homework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15%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Mid-Term Exam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20%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Final Exam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30%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Projects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20%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en-US" sz="200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100%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8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Attendance</a:t>
            </a:r>
          </a:p>
          <a:p>
            <a:pPr lvl="1"/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Honesty</a:t>
            </a:r>
          </a:p>
          <a:p>
            <a:pPr lvl="1"/>
            <a:r>
              <a:rPr lang="en-US" dirty="0" smtClean="0"/>
              <a:t>Cell Phones/Laptops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2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for AP Computer Science A</a:t>
            </a:r>
          </a:p>
          <a:p>
            <a:r>
              <a:rPr lang="en-US" dirty="0" smtClean="0"/>
              <a:t>Kind of old, and boring, but used everywhere</a:t>
            </a:r>
          </a:p>
          <a:p>
            <a:r>
              <a:rPr lang="en-US" dirty="0" smtClean="0"/>
              <a:t>Most important concepts learned</a:t>
            </a:r>
          </a:p>
          <a:p>
            <a:r>
              <a:rPr lang="en-US" dirty="0" smtClean="0"/>
              <a:t>After this course, can learn any (most) other languages in 1 hr.</a:t>
            </a:r>
          </a:p>
        </p:txBody>
      </p:sp>
    </p:spTree>
    <p:extLst>
      <p:ext uri="{BB962C8B-B14F-4D97-AF65-F5344CB8AC3E}">
        <p14:creationId xmlns:p14="http://schemas.microsoft.com/office/powerpoint/2010/main" val="358135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start the course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4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Source code:</a:t>
            </a:r>
          </a:p>
          <a:p>
            <a:pPr marL="0" indent="0">
              <a:buNone/>
            </a:pPr>
            <a:r>
              <a:rPr lang="en-US" sz="2800" dirty="0"/>
              <a:t>	A computer program is composed of commands written in the </a:t>
            </a:r>
            <a:r>
              <a:rPr lang="en-US" sz="2800" i="1" dirty="0"/>
              <a:t>source code</a:t>
            </a:r>
            <a:r>
              <a:rPr lang="en-US" sz="2800" dirty="0"/>
              <a:t>. A computer generally runs </a:t>
            </a:r>
            <a:r>
              <a:rPr lang="en-US" sz="2800" i="1" dirty="0"/>
              <a:t>commands</a:t>
            </a:r>
            <a:r>
              <a:rPr lang="en-US" sz="2800" dirty="0"/>
              <a:t> in the source code from </a:t>
            </a:r>
            <a:r>
              <a:rPr lang="en-US" sz="2800" i="1" dirty="0"/>
              <a:t>top to bottom</a:t>
            </a:r>
            <a:r>
              <a:rPr lang="en-US" sz="2800" dirty="0"/>
              <a:t> and </a:t>
            </a:r>
            <a:r>
              <a:rPr lang="en-US" sz="2800" i="1" dirty="0"/>
              <a:t>from left to right</a:t>
            </a:r>
            <a:r>
              <a:rPr lang="en-US" sz="2800" dirty="0"/>
              <a:t>. Source code is saved in </a:t>
            </a:r>
            <a:r>
              <a:rPr lang="en-US" sz="2800"/>
              <a:t>a </a:t>
            </a:r>
            <a:r>
              <a:rPr lang="en-US" sz="2800" smtClean="0"/>
              <a:t>text </a:t>
            </a:r>
            <a:r>
              <a:rPr lang="en-US" sz="2800" dirty="0"/>
              <a:t>format and will be </a:t>
            </a:r>
            <a:r>
              <a:rPr lang="en-US" sz="2800" i="1" dirty="0"/>
              <a:t>executed</a:t>
            </a:r>
            <a:r>
              <a:rPr lang="en-US" sz="2800" dirty="0"/>
              <a:t> somehow.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1099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479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Commands: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800" dirty="0" smtClean="0"/>
              <a:t>Computers </a:t>
            </a:r>
            <a:r>
              <a:rPr lang="en-US" sz="2800" dirty="0"/>
              <a:t>execute different </a:t>
            </a:r>
            <a:r>
              <a:rPr lang="en-US" sz="2800" i="1" dirty="0"/>
              <a:t>operations</a:t>
            </a:r>
            <a:r>
              <a:rPr lang="en-US" sz="2800" dirty="0"/>
              <a:t>, or actions, based on the commands. For example, when printing the text "Hello world!" on the screen, it is done by the command </a:t>
            </a:r>
            <a:r>
              <a:rPr lang="en-US" sz="2800" dirty="0" err="1"/>
              <a:t>System.out.println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666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971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Semicolon: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/>
              <a:t>A semicolon ; is used to separate different commands. The compiler and the interpreter both ignore line breaks in the source code, so we could write the entire program on a single line.</a:t>
            </a:r>
          </a:p>
        </p:txBody>
      </p:sp>
    </p:spTree>
    <p:extLst>
      <p:ext uri="{BB962C8B-B14F-4D97-AF65-F5344CB8AC3E}">
        <p14:creationId xmlns:p14="http://schemas.microsoft.com/office/powerpoint/2010/main" val="353488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438</Words>
  <Application>Microsoft Office PowerPoint</Application>
  <PresentationFormat>On-screen Show (16:9)</PresentationFormat>
  <Paragraphs>173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AP Computer Science A</vt:lpstr>
      <vt:lpstr>Course Introduction</vt:lpstr>
      <vt:lpstr>Course Introduction</vt:lpstr>
      <vt:lpstr>Course Introduction</vt:lpstr>
      <vt:lpstr>Why Java?</vt:lpstr>
      <vt:lpstr>Let’s start the course</vt:lpstr>
      <vt:lpstr>The Program</vt:lpstr>
      <vt:lpstr>The Program</vt:lpstr>
      <vt:lpstr>The Program</vt:lpstr>
      <vt:lpstr>The Program</vt:lpstr>
      <vt:lpstr>The Program</vt:lpstr>
      <vt:lpstr>The Program</vt:lpstr>
      <vt:lpstr>Let’s practice using the IDE</vt:lpstr>
      <vt:lpstr>Variables</vt:lpstr>
      <vt:lpstr>Variable Names</vt:lpstr>
      <vt:lpstr>Calculation</vt:lpstr>
      <vt:lpstr>Floating point numbers</vt:lpstr>
      <vt:lpstr>Concatenation</vt:lpstr>
      <vt:lpstr>Reading User Input</vt:lpstr>
      <vt:lpstr>Conditional Statements</vt:lpstr>
      <vt:lpstr>Logical Operations</vt:lpstr>
      <vt:lpstr>Loops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thinkpad</cp:lastModifiedBy>
  <cp:revision>15</cp:revision>
  <dcterms:created xsi:type="dcterms:W3CDTF">2019-08-26T06:17:29Z</dcterms:created>
  <dcterms:modified xsi:type="dcterms:W3CDTF">2019-08-27T08:33:37Z</dcterms:modified>
</cp:coreProperties>
</file>