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3"/>
    <p:sldId id="259" r:id="rId4"/>
    <p:sldId id="276" r:id="rId5"/>
    <p:sldId id="268" r:id="rId6"/>
    <p:sldId id="277" r:id="rId7"/>
    <p:sldId id="269" r:id="rId8"/>
    <p:sldId id="260" r:id="rId9"/>
    <p:sldId id="279" r:id="rId10"/>
    <p:sldId id="281" r:id="rId11"/>
    <p:sldId id="293" r:id="rId13"/>
    <p:sldId id="280" r:id="rId14"/>
    <p:sldId id="282" r:id="rId15"/>
    <p:sldId id="283" r:id="rId16"/>
    <p:sldId id="285" r:id="rId17"/>
    <p:sldId id="284" r:id="rId18"/>
    <p:sldId id="290" r:id="rId19"/>
    <p:sldId id="291" r:id="rId20"/>
    <p:sldId id="292" r:id="rId21"/>
    <p:sldId id="286" r:id="rId22"/>
    <p:sldId id="295" r:id="rId23"/>
    <p:sldId id="294" r:id="rId24"/>
    <p:sldId id="296" r:id="rId25"/>
    <p:sldId id="297" r:id="rId26"/>
    <p:sldId id="298" r:id="rId27"/>
    <p:sldId id="299" r:id="rId28"/>
    <p:sldId id="287" r:id="rId29"/>
    <p:sldId id="288" r:id="rId30"/>
    <p:sldId id="289" r:id="rId31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1C3E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9762" autoAdjust="0"/>
  </p:normalViewPr>
  <p:slideViewPr>
    <p:cSldViewPr snapToGrid="0" snapToObjects="1">
      <p:cViewPr>
        <p:scale>
          <a:sx n="50" d="100"/>
          <a:sy n="50" d="100"/>
        </p:scale>
        <p:origin x="1884" y="582"/>
      </p:cViewPr>
      <p:guideLst>
        <p:guide orient="horz" pos="1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A0D7C-8621-428A-B0B5-BA7C6087A1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odoc.org/github.com/hyperledger/fabric/core/chaincode/shim" TargetMode="External"/><Relationship Id="rId1" Type="http://schemas.openxmlformats.org/officeDocument/2006/relationships/hyperlink" Target="https://hyperledger-fabric.readthedocs.io/en/release-1.0/prereq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00197" y="2080634"/>
            <a:ext cx="4337824" cy="1274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200" b="1" dirty="0" err="1" smtClean="0">
                <a:solidFill>
                  <a:srgbClr val="FFFFFF"/>
                </a:solidFill>
              </a:rPr>
              <a:t>HyperLedger</a:t>
            </a:r>
            <a:r>
              <a:rPr kumimoji="1" lang="en-US" altLang="zh-CN" sz="3200" b="1" dirty="0" smtClean="0">
                <a:solidFill>
                  <a:srgbClr val="FFFFFF"/>
                </a:solidFill>
              </a:rPr>
              <a:t>/fabric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实验指导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0966" y="3840203"/>
            <a:ext cx="140208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区块链技术及应用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的区块数据结构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2" y="1247404"/>
            <a:ext cx="1128346" cy="1128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6" y="1206748"/>
            <a:ext cx="1160586" cy="1160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52005" y="2434797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0000"/>
                </a:solidFill>
              </a:rPr>
              <a:t>Ledger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572" y="2384951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tate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955" y="2659864"/>
            <a:ext cx="403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</a:t>
            </a:r>
            <a:r>
              <a:rPr lang="en-US" altLang="zh-CN" b="1" dirty="0" smtClean="0">
                <a:solidFill>
                  <a:srgbClr val="000000"/>
                </a:solidFill>
              </a:rPr>
              <a:t>K-V</a:t>
            </a:r>
            <a:r>
              <a:rPr lang="zh-CN" altLang="en-US" b="1" dirty="0" smtClean="0">
                <a:solidFill>
                  <a:srgbClr val="000000"/>
                </a:solidFill>
              </a:rPr>
              <a:t>键值对，每一个</a:t>
            </a:r>
            <a:r>
              <a:rPr lang="en-US" altLang="zh-CN" b="1" dirty="0" smtClean="0">
                <a:solidFill>
                  <a:srgbClr val="000000"/>
                </a:solidFill>
              </a:rPr>
              <a:t>Key</a:t>
            </a:r>
            <a:r>
              <a:rPr lang="zh-CN" altLang="en-US" b="1" dirty="0" smtClean="0">
                <a:solidFill>
                  <a:srgbClr val="000000"/>
                </a:solidFill>
              </a:rPr>
              <a:t>对应一个</a:t>
            </a:r>
            <a:r>
              <a:rPr lang="en-US" altLang="zh-CN" b="1" dirty="0" smtClean="0">
                <a:solidFill>
                  <a:srgbClr val="000000"/>
                </a:solidFill>
              </a:rPr>
              <a:t>Value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017" y="2828607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记录对键值对的有效或无效的更改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3284866"/>
            <a:ext cx="91440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04" y="3568791"/>
            <a:ext cx="1095375" cy="9525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04248" y="4546378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 smtClean="0">
                <a:solidFill>
                  <a:srgbClr val="000000"/>
                </a:solidFill>
              </a:rPr>
              <a:t>Chaincode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6189" y="4135572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zh-CN" b="1" dirty="0"/>
          </a:p>
        </p:txBody>
      </p:sp>
      <p:sp>
        <p:nvSpPr>
          <p:cNvPr id="19" name="矩形 18"/>
          <p:cNvSpPr/>
          <p:nvPr/>
        </p:nvSpPr>
        <p:spPr>
          <a:xfrm>
            <a:off x="3568527" y="4160659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 smtClean="0">
                <a:solidFill>
                  <a:srgbClr val="000000"/>
                </a:solidFill>
              </a:rPr>
              <a:t>Chaincode</a:t>
            </a:r>
            <a:r>
              <a:rPr lang="zh-CN" altLang="en-US" b="1" dirty="0" smtClean="0">
                <a:solidFill>
                  <a:srgbClr val="000000"/>
                </a:solidFill>
              </a:rPr>
              <a:t>制定对</a:t>
            </a:r>
            <a:r>
              <a:rPr lang="en-US" altLang="zh-CN" b="1" dirty="0" smtClean="0">
                <a:solidFill>
                  <a:srgbClr val="000000"/>
                </a:solidFill>
              </a:rPr>
              <a:t>State</a:t>
            </a:r>
            <a:r>
              <a:rPr lang="zh-CN" altLang="en-US" b="1" dirty="0" smtClean="0">
                <a:solidFill>
                  <a:srgbClr val="000000"/>
                </a:solidFill>
              </a:rPr>
              <a:t>的处理逻辑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374682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组织结构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050" name="Picture 2" descr="multichain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" r="17526" b="2906"/>
          <a:stretch>
            <a:fillRect/>
          </a:stretch>
        </p:blipFill>
        <p:spPr bwMode="auto">
          <a:xfrm>
            <a:off x="0" y="942426"/>
            <a:ext cx="5744308" cy="413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955323" y="618274"/>
            <a:ext cx="0" cy="4525226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7456" y="975749"/>
            <a:ext cx="174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节点分为</a:t>
            </a:r>
            <a:r>
              <a:rPr lang="en-US" altLang="zh-CN" b="1" dirty="0" smtClean="0"/>
              <a:t>Peer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Order</a:t>
            </a:r>
            <a:r>
              <a:rPr lang="zh-CN" altLang="en-US" b="1" dirty="0" smtClean="0"/>
              <a:t>节点</a:t>
            </a:r>
            <a:endParaRPr lang="zh-CN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6376949" y="2234556"/>
            <a:ext cx="262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每一个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维护一个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Ledger+State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6387456" y="3508211"/>
            <a:ext cx="262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一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peer</a:t>
            </a:r>
            <a:r>
              <a:rPr lang="zh-CN" altLang="en-US" b="1" dirty="0" smtClean="0"/>
              <a:t>可以在多个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中</a:t>
            </a:r>
            <a:endParaRPr lang="zh-CN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7942" y="3617475"/>
            <a:ext cx="82776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SDK将对应的请求包装成gRPC格式的数据报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得到用户的credentials 来生成签名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背书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Peer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收集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Proposal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</p:txBody>
      </p:sp>
      <p:pic>
        <p:nvPicPr>
          <p:cNvPr id="3074" name="Picture 2" descr="D:\Documents\My Knowledge\temp\90b16ea7-5e35-49a5-aeae-b307031e9012\128\index_files\79aaa820-070f-4e2a-abee-8ed928d8207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2" y="813493"/>
            <a:ext cx="6900335" cy="27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3819" y="3449648"/>
            <a:ext cx="84595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背书节点需要验证：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</a:rPr>
              <a:t>proposal</a:t>
            </a:r>
            <a:r>
              <a:rPr lang="zh-CN" altLang="en-US" sz="2000" dirty="0">
                <a:solidFill>
                  <a:srgbClr val="000000"/>
                </a:solidFill>
              </a:rPr>
              <a:t>格式正确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不是</a:t>
            </a:r>
            <a:r>
              <a:rPr lang="zh-CN" altLang="en-US" sz="2000" dirty="0">
                <a:solidFill>
                  <a:srgbClr val="000000"/>
                </a:solidFill>
              </a:rPr>
              <a:t>重放攻击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签名</a:t>
            </a:r>
            <a:r>
              <a:rPr lang="zh-CN" altLang="en-US" sz="2000" dirty="0">
                <a:solidFill>
                  <a:srgbClr val="000000"/>
                </a:solidFill>
              </a:rPr>
              <a:t>有效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</a:rPr>
              <a:t>Client </a:t>
            </a: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</a:rPr>
              <a:t>被授权去做相应的操作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D:\Documents\My Knowledge\temp\90b16ea7-5e35-49a5-aeae-b307031e9012\128\index_files\5b9d258e-82f8-497d-b4f3-71e45d3e999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7" y="726669"/>
            <a:ext cx="6876886" cy="275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0486" y="658266"/>
            <a:ext cx="26565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背书节点需要验证：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</a:rPr>
              <a:t>proposal</a:t>
            </a:r>
            <a:r>
              <a:rPr lang="zh-CN" altLang="en-US" sz="2000" dirty="0">
                <a:solidFill>
                  <a:srgbClr val="000000"/>
                </a:solidFill>
              </a:rPr>
              <a:t>格式正确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不是</a:t>
            </a:r>
            <a:r>
              <a:rPr lang="zh-CN" altLang="en-US" sz="2000" dirty="0">
                <a:solidFill>
                  <a:srgbClr val="000000"/>
                </a:solidFill>
              </a:rPr>
              <a:t>重放攻击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签名</a:t>
            </a:r>
            <a:r>
              <a:rPr lang="zh-CN" altLang="en-US" sz="2000" dirty="0">
                <a:solidFill>
                  <a:srgbClr val="000000"/>
                </a:solidFill>
              </a:rPr>
              <a:t>有效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</a:rPr>
              <a:t>Client </a:t>
            </a: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</a:rPr>
              <a:t>被授权去做相应的操作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D:\Documents\My Knowledge\temp\90b16ea7-5e35-49a5-aeae-b307031e9012\128\index_files\5b9d258e-82f8-497d-b4f3-71e45d3e999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5" y="788560"/>
            <a:ext cx="6293368" cy="25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2465" y="3587261"/>
            <a:ext cx="8525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然后针对当前状态数据库执行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Chaincode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以产生包括响应值，读取集和写入集的事务结果。这时还没有更改数据库。</a:t>
            </a:r>
            <a:b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这些值的集合以及背书对等点的签名作为“提案响应”传回给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SDK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，该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SDK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解析应用程序要使用的有效负载。</a:t>
            </a:r>
            <a:b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7170" name="Picture 2" descr="D:\Documents\My Knowledge\temp\90b16ea7-5e35-49a5-aeae-b307031e9012\128\index_files\e35f8bdc-bf6e-432e-a8ef-5071a182770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44" y="726669"/>
            <a:ext cx="5681293" cy="35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61277" y="427591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收集响应，检查响应是否一致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0242" name="Picture 2" descr="D:\Documents\My Knowledge\temp\90b16ea7-5e35-49a5-aeae-b307031e9012\128\index_files\fc38d897-13ba-41fb-b52d-33e52f6ccc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9" y="1141027"/>
            <a:ext cx="8380530" cy="24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7417" y="4184097"/>
            <a:ext cx="8389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如果需要更新账本，则在满足背书策略之后，将对应的结果转给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Ordering Service,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更新账本</a:t>
            </a:r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Ordering Service 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没有重新执行一遍，只是根据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channel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排序，创建区块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636" y="4273957"/>
            <a:ext cx="838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验证是否满足背书</a:t>
            </a:r>
            <a:r>
              <a:rPr lang="zh-CN" altLang="en-US" dirty="0" smtClean="0">
                <a:solidFill>
                  <a:srgbClr val="000000"/>
                </a:solidFill>
              </a:rPr>
              <a:t>策略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13314" name="Picture 2" descr="D:\Documents\My Knowledge\temp\90b16ea7-5e35-49a5-aeae-b307031e9012\128\index_files\1fd3bbb0-c7e8-4a3d-86e2-f2bc383c267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7" y="1165348"/>
            <a:ext cx="8789504" cy="26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4338" name="Picture 2" descr="D:\Documents\My Knowledge\temp\90b16ea7-5e35-49a5-aeae-b307031e9012\128\index_files\783aeacf-ceae-43e6-857c-1005701684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5" y="880534"/>
            <a:ext cx="7183072" cy="29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342307" y="4040037"/>
            <a:ext cx="178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告知是否有效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运行时架构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880745"/>
            <a:ext cx="7358380" cy="382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432220" cy="2657138"/>
            <a:chOff x="1440256" y="1277530"/>
            <a:chExt cx="3432220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实验</a:t>
              </a:r>
              <a:r>
                <a:rPr kumimoji="1" lang="zh-CN" altLang="en-US" sz="3200" b="1" dirty="0" smtClean="0">
                  <a:solidFill>
                    <a:srgbClr val="DD1C3E"/>
                  </a:solidFill>
                </a:rPr>
                <a:t>简介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757" y="348657"/>
            <a:ext cx="6208674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事务流（</a:t>
            </a:r>
            <a:r>
              <a:rPr kumimoji="1" lang="en-US" altLang="zh-CN" sz="2800" b="1" dirty="0">
                <a:solidFill>
                  <a:srgbClr val="1E2327"/>
                </a:solidFill>
              </a:rPr>
              <a:t>peer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节点内）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050" name="Picture 2" descr="https://images2015.cnblogs.com/blog/292888/201707/292888-20170705094625284-6221807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828"/>
            <a:ext cx="8943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多通道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026" name="Picture 2" descr="https://images2015.cnblogs.com/blog/292888/201707/292888-20170705094004565-120442008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425"/>
            <a:ext cx="8862647" cy="41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多通道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3074" name="Picture 2" descr="https://images2015.cnblogs.com/blog/292888/201707/292888-20170705085334847-82680874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54129"/>
            <a:ext cx="7505700" cy="42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账本设计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4100" name="Picture 4" descr="https://images2015.cnblogs.com/blog/292888/201707/292888-20170705084325862-10379520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-3774"/>
          <a:stretch>
            <a:fillRect/>
          </a:stretch>
        </p:blipFill>
        <p:spPr bwMode="auto">
          <a:xfrm>
            <a:off x="1181735" y="1080770"/>
            <a:ext cx="7035800" cy="39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账本设计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5122" name="Picture 2" descr="https://images2015.cnblogs.com/blog/292888/201707/292888-20170705084523815-155786833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1" r="-2464"/>
          <a:stretch>
            <a:fillRect/>
          </a:stretch>
        </p:blipFill>
        <p:spPr bwMode="auto">
          <a:xfrm>
            <a:off x="948055" y="862965"/>
            <a:ext cx="7367270" cy="389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账本设计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5091"/>
            <a:ext cx="8941147" cy="3576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85" y="222251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err="1" smtClean="0">
                <a:solidFill>
                  <a:srgbClr val="1E2327"/>
                </a:solidFill>
              </a:rPr>
              <a:t>Chaincode</a:t>
            </a:r>
            <a:r>
              <a:rPr kumimoji="1" lang="en-US" altLang="zh-CN" sz="2800" b="1" dirty="0" smtClean="0">
                <a:solidFill>
                  <a:srgbClr val="1E2327"/>
                </a:solidFill>
              </a:rPr>
              <a:t>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1" y="1016672"/>
            <a:ext cx="8104418" cy="41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85" y="222251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err="1" smtClean="0">
                <a:solidFill>
                  <a:srgbClr val="1E2327"/>
                </a:solidFill>
              </a:rPr>
              <a:t>Chaincode</a:t>
            </a:r>
            <a:r>
              <a:rPr kumimoji="1" lang="en-US" altLang="zh-CN" sz="2800" b="1" dirty="0" smtClean="0">
                <a:solidFill>
                  <a:srgbClr val="1E2327"/>
                </a:solidFill>
              </a:rPr>
              <a:t>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简析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5973"/>
            <a:ext cx="9070751" cy="3939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85" y="222251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err="1" smtClean="0">
                <a:solidFill>
                  <a:srgbClr val="1E2327"/>
                </a:solidFill>
              </a:rPr>
              <a:t>Chaincode</a:t>
            </a:r>
            <a:r>
              <a:rPr kumimoji="1" lang="en-US" altLang="zh-CN" sz="2800" b="1" dirty="0" smtClean="0">
                <a:solidFill>
                  <a:srgbClr val="1E2327"/>
                </a:solidFill>
              </a:rPr>
              <a:t>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简析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11893" b="1040"/>
          <a:stretch>
            <a:fillRect/>
          </a:stretch>
        </p:blipFill>
        <p:spPr>
          <a:xfrm>
            <a:off x="1" y="915329"/>
            <a:ext cx="9144000" cy="4184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94190"/>
            <a:ext cx="5620912" cy="4149310"/>
            <a:chOff x="0" y="994190"/>
            <a:chExt cx="4749024" cy="3769316"/>
          </a:xfrm>
        </p:grpSpPr>
        <p:sp>
          <p:nvSpPr>
            <p:cNvPr id="14" name="等腰三角形 13"/>
            <p:cNvSpPr/>
            <p:nvPr/>
          </p:nvSpPr>
          <p:spPr>
            <a:xfrm>
              <a:off x="0" y="994190"/>
              <a:ext cx="4749024" cy="3769316"/>
            </a:xfrm>
            <a:prstGeom prst="triangle">
              <a:avLst/>
            </a:prstGeom>
            <a:solidFill>
              <a:srgbClr val="DD1C3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21" name="直接连接符 20"/>
            <p:cNvCxnSpPr/>
            <p:nvPr/>
          </p:nvCxnSpPr>
          <p:spPr>
            <a:xfrm>
              <a:off x="1683129" y="2071331"/>
              <a:ext cx="1382765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5241" y="3421450"/>
              <a:ext cx="3018540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262467" y="160360"/>
            <a:ext cx="160734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2538988" y="1288849"/>
            <a:ext cx="2696737" cy="6571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panose="020B0503020204020204" charset="-122"/>
              </a:rPr>
              <a:t>实验结果提交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258652" y="2628133"/>
            <a:ext cx="3064997" cy="746494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智能合约编写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2207071" y="3926300"/>
            <a:ext cx="3116578" cy="11263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 smtClean="0">
                <a:solidFill>
                  <a:srgbClr val="F6F5F3"/>
                </a:solidFill>
              </a:rPr>
              <a:t>Fabric1.4</a:t>
            </a:r>
            <a:endParaRPr lang="en-US" altLang="zh-CN" sz="3200" b="1" dirty="0" smtClean="0">
              <a:solidFill>
                <a:srgbClr val="F6F5F3"/>
              </a:solidFill>
            </a:endParaRPr>
          </a:p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rgbClr val="F6F5F3"/>
                </a:solidFill>
              </a:rPr>
              <a:t>网络搭建</a:t>
            </a:r>
            <a:endParaRPr lang="en-US" altLang="zh-CN" sz="5400" b="1" dirty="0">
              <a:solidFill>
                <a:srgbClr val="F6F5F3"/>
              </a:solidFill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8523" y="1208882"/>
            <a:ext cx="4033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/>
              <a:t>根据本实验指导书完成实验</a:t>
            </a:r>
            <a:r>
              <a:rPr lang="zh-CN" altLang="zh-CN" sz="2400" b="1" dirty="0" smtClean="0"/>
              <a:t>内容</a:t>
            </a:r>
            <a:r>
              <a:rPr lang="zh-CN" altLang="en-US" sz="2400" b="1" dirty="0" smtClean="0"/>
              <a:t>，并</a:t>
            </a:r>
            <a:r>
              <a:rPr lang="zh-CN" altLang="zh-CN" sz="2400" b="1" dirty="0" smtClean="0"/>
              <a:t>提交实验报告</a:t>
            </a:r>
            <a:endParaRPr lang="zh-CN" altLang="zh-CN" b="1" dirty="0"/>
          </a:p>
        </p:txBody>
      </p:sp>
      <p:sp>
        <p:nvSpPr>
          <p:cNvPr id="24" name="矩形 23"/>
          <p:cNvSpPr/>
          <p:nvPr/>
        </p:nvSpPr>
        <p:spPr>
          <a:xfrm>
            <a:off x="5459211" y="2475082"/>
            <a:ext cx="352996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/>
              <a:t>熟悉如何在</a:t>
            </a:r>
            <a:r>
              <a:rPr lang="en-US" altLang="zh-CN" sz="2400" b="1" dirty="0"/>
              <a:t>fabric</a:t>
            </a:r>
            <a:r>
              <a:rPr lang="zh-CN" altLang="zh-CN" sz="2400" b="1" dirty="0"/>
              <a:t>中使用</a:t>
            </a:r>
            <a:r>
              <a:rPr lang="en-US" altLang="zh-CN" sz="2400" b="1" dirty="0"/>
              <a:t>go</a:t>
            </a:r>
            <a:r>
              <a:rPr lang="zh-CN" altLang="zh-CN" sz="2400" b="1" dirty="0"/>
              <a:t>语言编写</a:t>
            </a:r>
            <a:r>
              <a:rPr lang="en-US" altLang="zh-CN" sz="2400" b="1" dirty="0" err="1"/>
              <a:t>chaincode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23601" y="4191394"/>
            <a:ext cx="3303876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b="1" dirty="0"/>
              <a:t>了解</a:t>
            </a:r>
            <a:r>
              <a:rPr lang="en-US" altLang="zh-CN" sz="2400" b="1" dirty="0"/>
              <a:t>fabric1.4</a:t>
            </a:r>
            <a:r>
              <a:rPr lang="zh-CN" altLang="zh-CN" sz="2400" b="1" dirty="0"/>
              <a:t>的运行流程与原理</a:t>
            </a:r>
            <a:endParaRPr lang="en-US" altLang="zh-CN" sz="4400" b="1" dirty="0"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604030" y="2223765"/>
            <a:ext cx="325819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b="1" dirty="0">
                <a:solidFill>
                  <a:srgbClr val="000000"/>
                </a:solidFill>
              </a:rPr>
              <a:t>根据参考链接的资料，在不使用官方</a:t>
            </a:r>
            <a:r>
              <a:rPr lang="en-US" altLang="zh-CN" b="1" dirty="0">
                <a:solidFill>
                  <a:srgbClr val="000000"/>
                </a:solidFill>
              </a:rPr>
              <a:t>bash</a:t>
            </a:r>
            <a:r>
              <a:rPr lang="zh-CN" altLang="zh-CN" b="1" dirty="0">
                <a:solidFill>
                  <a:srgbClr val="000000"/>
                </a:solidFill>
              </a:rPr>
              <a:t>脚本，使用现有工具的前提的情况下，使用终端逐步完成部署、链码安装、初始化、调用、查询等相关操作。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209929" y="2125298"/>
            <a:ext cx="3525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olidFill>
                  <a:srgbClr val="000000"/>
                </a:solidFill>
              </a:rPr>
              <a:t>在完成前一个任务的前提下，使用</a:t>
            </a:r>
            <a:r>
              <a:rPr lang="en-US" altLang="zh-CN" b="1" dirty="0">
                <a:solidFill>
                  <a:srgbClr val="000000"/>
                </a:solidFill>
              </a:rPr>
              <a:t>Go</a:t>
            </a:r>
            <a:r>
              <a:rPr lang="zh-CN" altLang="zh-CN" b="1" dirty="0">
                <a:solidFill>
                  <a:srgbClr val="000000"/>
                </a:solidFill>
              </a:rPr>
              <a:t>语言编写一个用于投票的</a:t>
            </a:r>
            <a:r>
              <a:rPr lang="en-US" altLang="zh-CN" b="1" dirty="0" err="1">
                <a:solidFill>
                  <a:srgbClr val="000000"/>
                </a:solidFill>
              </a:rPr>
              <a:t>chaincode</a:t>
            </a:r>
            <a:r>
              <a:rPr lang="zh-CN" altLang="zh-CN" b="1" dirty="0">
                <a:solidFill>
                  <a:srgbClr val="000000"/>
                </a:solidFill>
              </a:rPr>
              <a:t>，并完成其功能性测试（如投票，统计，查询等）。可以选择多种测试手段，如编写</a:t>
            </a:r>
            <a:r>
              <a:rPr lang="en-US" altLang="zh-CN" b="1" dirty="0" err="1">
                <a:solidFill>
                  <a:srgbClr val="000000"/>
                </a:solidFill>
              </a:rPr>
              <a:t>chaincode</a:t>
            </a:r>
            <a:r>
              <a:rPr lang="zh-CN" altLang="zh-CN" b="1" dirty="0">
                <a:solidFill>
                  <a:srgbClr val="000000"/>
                </a:solidFill>
              </a:rPr>
              <a:t>的测试代码，或者是在</a:t>
            </a:r>
            <a:r>
              <a:rPr lang="en-US" altLang="zh-CN" b="1" dirty="0">
                <a:solidFill>
                  <a:srgbClr val="000000"/>
                </a:solidFill>
              </a:rPr>
              <a:t>dev</a:t>
            </a:r>
            <a:r>
              <a:rPr lang="zh-CN" altLang="zh-CN" b="1" dirty="0">
                <a:solidFill>
                  <a:srgbClr val="000000"/>
                </a:solidFill>
              </a:rPr>
              <a:t>模式下，使用命令行测试。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237335" y="1259160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6052018" y="1233696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88" y="2051426"/>
            <a:ext cx="3393280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510" y="2059412"/>
            <a:ext cx="3551155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285453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实验要求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335" y="1256487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</a:t>
            </a:r>
            <a:r>
              <a:rPr lang="zh-CN" altLang="en-US" sz="3600" b="1" dirty="0">
                <a:solidFill>
                  <a:srgbClr val="FFFFFF"/>
                </a:solidFill>
              </a:rPr>
              <a:t>一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438" y="1241022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实验二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0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实验环境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68844" y="1397720"/>
            <a:ext cx="1545805" cy="523220"/>
            <a:chOff x="455890" y="1292424"/>
            <a:chExt cx="2034485" cy="677108"/>
          </a:xfrm>
        </p:grpSpPr>
        <p:sp>
          <p:nvSpPr>
            <p:cNvPr id="5" name="五边形 4"/>
            <p:cNvSpPr/>
            <p:nvPr/>
          </p:nvSpPr>
          <p:spPr>
            <a:xfrm>
              <a:off x="498788" y="1292424"/>
              <a:ext cx="1991587" cy="677108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5890" y="1446312"/>
              <a:ext cx="191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 smtClean="0">
                  <a:solidFill>
                    <a:schemeClr val="bg1"/>
                  </a:solidFill>
                </a:rPr>
                <a:t>curl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7687" y="4117188"/>
            <a:ext cx="6762810" cy="565372"/>
            <a:chOff x="488246" y="1292423"/>
            <a:chExt cx="2002129" cy="677107"/>
          </a:xfrm>
        </p:grpSpPr>
        <p:sp>
          <p:nvSpPr>
            <p:cNvPr id="28" name="五边形 27"/>
            <p:cNvSpPr/>
            <p:nvPr/>
          </p:nvSpPr>
          <p:spPr>
            <a:xfrm>
              <a:off x="498788" y="1292423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88246" y="1410293"/>
              <a:ext cx="1919957" cy="44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Seed  Ubuntu20.04</a:t>
              </a:r>
              <a:r>
                <a:rPr lang="zh-CN" altLang="zh-CN" b="1" dirty="0">
                  <a:solidFill>
                    <a:schemeClr val="bg1"/>
                  </a:solidFill>
                </a:rPr>
                <a:t>（版本非必须）的</a:t>
              </a:r>
              <a:r>
                <a:rPr lang="en-US" altLang="zh-CN" b="1" dirty="0">
                  <a:solidFill>
                    <a:schemeClr val="bg1"/>
                  </a:solidFill>
                </a:rPr>
                <a:t>VMware</a:t>
              </a:r>
              <a:r>
                <a:rPr lang="zh-CN" altLang="zh-CN" b="1" dirty="0">
                  <a:solidFill>
                    <a:schemeClr val="bg1"/>
                  </a:solidFill>
                </a:rPr>
                <a:t>虚拟机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7686" y="2285011"/>
            <a:ext cx="7400763" cy="721143"/>
            <a:chOff x="498788" y="1292424"/>
            <a:chExt cx="1991587" cy="933243"/>
          </a:xfrm>
        </p:grpSpPr>
        <p:sp>
          <p:nvSpPr>
            <p:cNvPr id="31" name="五边形 30"/>
            <p:cNvSpPr/>
            <p:nvPr/>
          </p:nvSpPr>
          <p:spPr>
            <a:xfrm>
              <a:off x="498788" y="1292424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98788" y="1389239"/>
              <a:ext cx="1919957" cy="836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Docker  17.03.0-ce</a:t>
              </a:r>
              <a:r>
                <a:rPr lang="zh-CN" altLang="zh-CN" b="1" dirty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>
                  <a:solidFill>
                    <a:schemeClr val="bg1"/>
                  </a:solidFill>
                </a:rPr>
                <a:t> Docker Compose 1.8</a:t>
              </a:r>
              <a:r>
                <a:rPr lang="zh-CN" altLang="zh-CN" b="1" dirty="0">
                  <a:solidFill>
                    <a:schemeClr val="bg1"/>
                  </a:solidFill>
                </a:rPr>
                <a:t>，支持更高版本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0738" y="3215609"/>
            <a:ext cx="6809748" cy="506767"/>
            <a:chOff x="497895" y="1292424"/>
            <a:chExt cx="1992480" cy="677108"/>
          </a:xfrm>
        </p:grpSpPr>
        <p:sp>
          <p:nvSpPr>
            <p:cNvPr id="34" name="五边形 33"/>
            <p:cNvSpPr/>
            <p:nvPr/>
          </p:nvSpPr>
          <p:spPr>
            <a:xfrm>
              <a:off x="498788" y="1292424"/>
              <a:ext cx="1991587" cy="677108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7895" y="1415848"/>
              <a:ext cx="1919957" cy="49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Go programming language 1.11.x</a:t>
              </a:r>
              <a:r>
                <a:rPr lang="zh-CN" altLang="zh-CN" b="1" dirty="0">
                  <a:solidFill>
                    <a:schemeClr val="bg1"/>
                  </a:solidFill>
                </a:rPr>
                <a:t>或更高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2467" y="160360"/>
            <a:ext cx="250303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参考链接总览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445" y="1045210"/>
            <a:ext cx="70529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auto" latinLnBrk="1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https://hyperledger-fabric.readthedocs.io/zh_CN/release-1.4/prereqs.html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fabric1.4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官方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文档</a:t>
            </a:r>
            <a:endParaRPr lang="zh-CN" altLang="en-US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231" y="1690352"/>
            <a:ext cx="6916339" cy="646331"/>
          </a:xfrm>
          <a:prstGeom prst="rect">
            <a:avLst/>
          </a:prstGeom>
        </p:spPr>
        <p:txBody>
          <a:bodyPr wrap="square">
            <a:spAutoFit/>
          </a:bodyPr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godoc.org/github.com/hyperledger/fabric/core/chaincode/shim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Shim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包的接口文档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chaincode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中涉及到的函数的介绍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7329521" cy="2657138"/>
            <a:chOff x="1440256" y="1277530"/>
            <a:chExt cx="7329521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5727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b="1" dirty="0" err="1" smtClean="0">
                  <a:solidFill>
                    <a:schemeClr val="bg1"/>
                  </a:solidFill>
                </a:rPr>
                <a:t>HyperLedger</a:t>
              </a:r>
              <a:r>
                <a:rPr kumimoji="1" lang="en-US" altLang="zh-CN" sz="3200" b="1" dirty="0" smtClean="0">
                  <a:solidFill>
                    <a:schemeClr val="bg1"/>
                  </a:solidFill>
                </a:rPr>
                <a:t>/fabric</a:t>
              </a:r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架构介绍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270347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比特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币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的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区块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" y="1538899"/>
            <a:ext cx="9091166" cy="286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Fabric1.4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的区块数据结构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89" y="1990257"/>
            <a:ext cx="1128346" cy="1128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8" y="1920020"/>
            <a:ext cx="1160586" cy="1160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52005" y="3442981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0000"/>
                </a:solidFill>
              </a:rPr>
              <a:t>Ledger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572" y="3422908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tate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4740" y="3836791"/>
            <a:ext cx="403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</a:t>
            </a:r>
            <a:r>
              <a:rPr lang="en-US" altLang="zh-CN" b="1" dirty="0" smtClean="0">
                <a:solidFill>
                  <a:srgbClr val="000000"/>
                </a:solidFill>
              </a:rPr>
              <a:t>K-V</a:t>
            </a:r>
            <a:r>
              <a:rPr lang="zh-CN" altLang="en-US" b="1" dirty="0" smtClean="0">
                <a:solidFill>
                  <a:srgbClr val="000000"/>
                </a:solidFill>
              </a:rPr>
              <a:t>键值对，每一个</a:t>
            </a:r>
            <a:r>
              <a:rPr lang="en-US" altLang="zh-CN" b="1" dirty="0" smtClean="0">
                <a:solidFill>
                  <a:srgbClr val="000000"/>
                </a:solidFill>
              </a:rPr>
              <a:t>Key</a:t>
            </a:r>
            <a:r>
              <a:rPr lang="zh-CN" altLang="en-US" b="1" dirty="0" smtClean="0">
                <a:solidFill>
                  <a:srgbClr val="000000"/>
                </a:solidFill>
              </a:rPr>
              <a:t>对应一个</a:t>
            </a:r>
            <a:r>
              <a:rPr lang="en-US" altLang="zh-CN" b="1" dirty="0" smtClean="0">
                <a:solidFill>
                  <a:srgbClr val="000000"/>
                </a:solidFill>
              </a:rPr>
              <a:t>Value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017" y="3836791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记录对键值对的有效或无效的更改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6cd2a741-5c26-4ca9-a1ea-3451aebc8556"/>
  <p:tag name="COMMONDATA" val="eyJoZGlkIjoiMzM1YmMyNGY0MjJmMTM1OWQyODEzMDUyMmIyNTE4MDgifQ=="/>
</p:tagLst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演示</Application>
  <PresentationFormat>全屏显示(16:9)</PresentationFormat>
  <Paragraphs>152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Arial</vt:lpstr>
      <vt:lpstr>微软雅黑</vt:lpstr>
      <vt:lpstr>Times New Roman</vt:lpstr>
      <vt:lpstr>Century Gothic</vt:lpstr>
      <vt:lpstr>Arial Unicode MS</vt:lpstr>
      <vt:lpstr>等线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31774</cp:lastModifiedBy>
  <cp:revision>85</cp:revision>
  <dcterms:created xsi:type="dcterms:W3CDTF">2015-04-26T00:57:00Z</dcterms:created>
  <dcterms:modified xsi:type="dcterms:W3CDTF">2022-11-02T10:32:49Z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DB09248565FD4073A6319ED6870E8ADA</vt:lpwstr>
  </property>
  <property fmtid="{D5CDD505-2E9C-101B-9397-08002B2CF9AE}" pid="3" name="KSOProductBuildVer">
    <vt:lpwstr>2052-11.1.0.11372</vt:lpwstr>
  </property>
</Properties>
</file>