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89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 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Swayam Sharma</a:t>
            </a:r>
          </a:p>
          <a:p>
            <a:r>
              <a:rPr lang="en-US" sz="2000" b="1" dirty="0">
                <a:solidFill>
                  <a:schemeClr val="accent1">
                    <a:lumMod val="75000"/>
                  </a:schemeClr>
                </a:solidFill>
                <a:latin typeface="Arial"/>
                <a:cs typeface="Arial"/>
              </a:rPr>
              <a:t>College Name &amp; Department :  Parul University, Department of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AEE43DB1-DF58-BC62-0AFB-19A4AC4F0A37}"/>
              </a:ext>
            </a:extLst>
          </p:cNvPr>
          <p:cNvPicPr>
            <a:picLocks noChangeAspect="1"/>
          </p:cNvPicPr>
          <p:nvPr/>
        </p:nvPicPr>
        <p:blipFill>
          <a:blip r:embed="rId2"/>
          <a:stretch>
            <a:fillRect/>
          </a:stretch>
        </p:blipFill>
        <p:spPr>
          <a:xfrm>
            <a:off x="581192" y="1173189"/>
            <a:ext cx="9625419" cy="568481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solidFill>
                  <a:srgbClr val="404040"/>
                </a:solidFill>
                <a:latin typeface="Calibri"/>
                <a:ea typeface="Calibri"/>
                <a:cs typeface="Calibri"/>
              </a:rPr>
              <a:t>The Research Agent AI assists with literature review, drafting, citation management, and hypothesis generation. It improves research quality, saves time, and fosters interdisciplinary work. The agent enhances both academic and industrial research workflows using AI.</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GitHub Link: https://github.com/swayam1604/research-agent-ai_ibm</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 Multilingual support for regional researchers  </a:t>
            </a:r>
          </a:p>
          <a:p>
            <a:pPr marL="305435" indent="-305435"/>
            <a:r>
              <a:rPr lang="en-US" sz="2800" dirty="0">
                <a:latin typeface="Calibri"/>
                <a:ea typeface="+mn-lt"/>
                <a:cs typeface="+mn-lt"/>
              </a:rPr>
              <a:t> Voice-activated research interaction  </a:t>
            </a:r>
          </a:p>
          <a:p>
            <a:pPr marL="305435" indent="-305435"/>
            <a:r>
              <a:rPr lang="en-US" sz="2800" dirty="0">
                <a:latin typeface="Calibri"/>
                <a:ea typeface="+mn-lt"/>
                <a:cs typeface="+mn-lt"/>
              </a:rPr>
              <a:t> Real-time collaboration dashboard  </a:t>
            </a:r>
          </a:p>
          <a:p>
            <a:pPr marL="305435" indent="-305435"/>
            <a:r>
              <a:rPr lang="en-US" sz="2800" dirty="0">
                <a:latin typeface="Calibri"/>
                <a:ea typeface="+mn-lt"/>
                <a:cs typeface="+mn-lt"/>
              </a:rPr>
              <a:t> Automatic </a:t>
            </a:r>
            <a:r>
              <a:rPr lang="en-US" sz="2800" dirty="0" err="1">
                <a:latin typeface="Calibri"/>
                <a:ea typeface="+mn-lt"/>
                <a:cs typeface="+mn-lt"/>
              </a:rPr>
              <a:t>BibTeX</a:t>
            </a:r>
            <a:r>
              <a:rPr lang="en-US" sz="2800" dirty="0">
                <a:latin typeface="Calibri"/>
                <a:ea typeface="+mn-lt"/>
                <a:cs typeface="+mn-lt"/>
              </a:rPr>
              <a:t> citation exports  </a:t>
            </a:r>
          </a:p>
          <a:p>
            <a:pPr marL="305435" indent="-305435"/>
            <a:r>
              <a:rPr lang="en-US" sz="2800" dirty="0">
                <a:latin typeface="Calibri"/>
                <a:ea typeface="+mn-lt"/>
                <a:cs typeface="+mn-lt"/>
              </a:rPr>
              <a:t> Research topic suggestion &amp; gap detection  </a:t>
            </a:r>
          </a:p>
          <a:p>
            <a:pPr marL="305435" indent="-305435"/>
            <a:r>
              <a:rPr lang="en-US" sz="2800" dirty="0">
                <a:latin typeface="Calibri"/>
                <a:ea typeface="+mn-lt"/>
                <a:cs typeface="+mn-lt"/>
              </a:rPr>
              <a:t> AI-assisted full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8BEBDC6-7DDC-7DEE-58F1-641774E69B38}"/>
              </a:ext>
            </a:extLst>
          </p:cNvPr>
          <p:cNvPicPr>
            <a:picLocks noGrp="1" noChangeAspect="1"/>
          </p:cNvPicPr>
          <p:nvPr>
            <p:ph idx="1"/>
          </p:nvPr>
        </p:nvPicPr>
        <p:blipFill>
          <a:blip r:embed="rId2"/>
          <a:stretch>
            <a:fillRect/>
          </a:stretch>
        </p:blipFill>
        <p:spPr>
          <a:xfrm>
            <a:off x="2688371" y="1482244"/>
            <a:ext cx="608373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8E0D73-6642-63FC-48E0-5124EC04138C}"/>
              </a:ext>
            </a:extLst>
          </p:cNvPr>
          <p:cNvPicPr>
            <a:picLocks noChangeAspect="1"/>
          </p:cNvPicPr>
          <p:nvPr/>
        </p:nvPicPr>
        <p:blipFill>
          <a:blip r:embed="rId2"/>
          <a:stretch>
            <a:fillRect/>
          </a:stretch>
        </p:blipFill>
        <p:spPr>
          <a:xfrm>
            <a:off x="2300911" y="1104668"/>
            <a:ext cx="7590178" cy="534970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7500" lnSpcReduction="20000"/>
          </a:bodyPr>
          <a:lstStyle/>
          <a:p>
            <a:pPr marL="0" indent="0">
              <a:buNone/>
            </a:pPr>
            <a:r>
              <a:rPr lang="en-US" sz="2800" b="1" dirty="0">
                <a:latin typeface="Calibri"/>
                <a:ea typeface="+mn-lt"/>
                <a:cs typeface="+mn-lt"/>
              </a:rPr>
              <a:t>Research Agent </a:t>
            </a:r>
          </a:p>
          <a:p>
            <a:pPr marL="0" indent="0">
              <a:buNone/>
            </a:pPr>
            <a:r>
              <a:rPr lang="en-US" sz="2800" dirty="0">
                <a:latin typeface="Calibri"/>
                <a:ea typeface="+mn-lt"/>
                <a:cs typeface="+mn-lt"/>
              </a:rPr>
              <a:t>Researchers, students, and professionals often struggle to stay updated with the rapidly growing volume of academic publications, technical articles, and datasets. Manually reviewing and synthesizing this data is time-consuming and inefficient.</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An AI-powered Research Agent that leverages Natural Language Processing (NLP) and Retrieval-Augmented Generation (RAG) to:</a:t>
            </a:r>
          </a:p>
          <a:p>
            <a:pPr marL="0" indent="0">
              <a:buNone/>
            </a:pPr>
            <a:r>
              <a:rPr lang="en-US" sz="2800" dirty="0">
                <a:latin typeface="Calibri"/>
                <a:ea typeface="+mn-lt"/>
                <a:cs typeface="+mn-lt"/>
              </a:rPr>
              <a:t>- Summarize research papers</a:t>
            </a:r>
          </a:p>
          <a:p>
            <a:pPr marL="0" indent="0">
              <a:buNone/>
            </a:pPr>
            <a:r>
              <a:rPr lang="en-US" sz="2800" dirty="0">
                <a:latin typeface="Calibri"/>
                <a:ea typeface="+mn-lt"/>
                <a:cs typeface="+mn-lt"/>
              </a:rPr>
              <a:t>- Identify research gaps</a:t>
            </a:r>
          </a:p>
          <a:p>
            <a:pPr marL="0" indent="0">
              <a:buNone/>
            </a:pPr>
            <a:r>
              <a:rPr lang="en-US" sz="2800" dirty="0">
                <a:latin typeface="Calibri"/>
                <a:ea typeface="+mn-lt"/>
                <a:cs typeface="+mn-lt"/>
              </a:rPr>
              <a:t>- Generate hypotheses</a:t>
            </a:r>
          </a:p>
          <a:p>
            <a:pPr marL="0" indent="0">
              <a:buNone/>
            </a:pPr>
            <a:r>
              <a:rPr lang="en-US" sz="2800" dirty="0">
                <a:latin typeface="Calibri"/>
                <a:ea typeface="+mn-lt"/>
                <a:cs typeface="+mn-lt"/>
              </a:rPr>
              <a:t>- Recommend datasets, collaborators, and more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 IBM Watsonx.ai Studio – for building the agent  </a:t>
            </a:r>
          </a:p>
          <a:p>
            <a:pPr marL="0" indent="0">
              <a:buNone/>
            </a:pPr>
            <a:r>
              <a:rPr lang="en-US" sz="2800" dirty="0">
                <a:solidFill>
                  <a:srgbClr val="000000"/>
                </a:solidFill>
                <a:latin typeface="Calibri"/>
                <a:ea typeface="Calibri"/>
                <a:cs typeface="Calibri"/>
              </a:rPr>
              <a:t>• IBM Granite Foundation Model – core reasoning and generation model  </a:t>
            </a:r>
          </a:p>
          <a:p>
            <a:pPr marL="0" indent="0">
              <a:buNone/>
            </a:pPr>
            <a:r>
              <a:rPr lang="en-US" sz="2800" dirty="0">
                <a:solidFill>
                  <a:srgbClr val="000000"/>
                </a:solidFill>
                <a:latin typeface="Calibri"/>
                <a:ea typeface="Calibri"/>
                <a:cs typeface="Calibri"/>
              </a:rPr>
              <a:t>• Retrieval-Augmented Generation (RAG) – for grounded document-based responses  </a:t>
            </a:r>
          </a:p>
          <a:p>
            <a:pPr marL="0" indent="0">
              <a:buNone/>
            </a:pPr>
            <a:r>
              <a:rPr lang="en-US" sz="2800" dirty="0">
                <a:solidFill>
                  <a:srgbClr val="000000"/>
                </a:solidFill>
                <a:latin typeface="Calibri"/>
                <a:ea typeface="Calibri"/>
                <a:cs typeface="Calibri"/>
              </a:rPr>
              <a:t>• Natural Language Processing (NLP) – to understand academic queries  </a:t>
            </a:r>
          </a:p>
          <a:p>
            <a:pPr marL="0" indent="0">
              <a:buNone/>
            </a:pPr>
            <a:r>
              <a:rPr lang="en-US" sz="2800" dirty="0">
                <a:solidFill>
                  <a:srgbClr val="000000"/>
                </a:solidFill>
                <a:latin typeface="Calibri"/>
                <a:ea typeface="Calibri"/>
                <a:cs typeface="Calibri"/>
              </a:rPr>
              <a:t>• IBM Cloud Object Storage (Lite) – for storing research papers  </a:t>
            </a:r>
          </a:p>
          <a:p>
            <a:pPr marL="0" indent="0">
              <a:buNone/>
            </a:pPr>
            <a:r>
              <a:rPr lang="en-US" sz="2800" dirty="0">
                <a:solidFill>
                  <a:srgbClr val="000000"/>
                </a:solidFill>
                <a:latin typeface="Calibri"/>
                <a:ea typeface="Calibri"/>
                <a:cs typeface="Calibri"/>
              </a:rPr>
              <a:t>• </a:t>
            </a:r>
            <a:r>
              <a:rPr lang="en-US" sz="2800" dirty="0" err="1">
                <a:solidFill>
                  <a:srgbClr val="000000"/>
                </a:solidFill>
                <a:latin typeface="Calibri"/>
                <a:ea typeface="Calibri"/>
                <a:cs typeface="Calibri"/>
              </a:rPr>
              <a:t>Watsonx</a:t>
            </a:r>
            <a:r>
              <a:rPr lang="en-US" sz="2800" dirty="0">
                <a:solidFill>
                  <a:srgbClr val="000000"/>
                </a:solidFill>
                <a:latin typeface="Calibri"/>
                <a:ea typeface="Calibri"/>
                <a:cs typeface="Calibri"/>
              </a:rPr>
              <a:t> Agent Builder – no-code interface for agent creation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US" dirty="0"/>
              <a:t>- IBM Watsonx.ai Studio  </a:t>
            </a:r>
          </a:p>
          <a:p>
            <a:pPr marL="305435" indent="-305435"/>
            <a:r>
              <a:rPr lang="en-US" dirty="0"/>
              <a:t>- IBM </a:t>
            </a:r>
            <a:r>
              <a:rPr lang="en-US" dirty="0" err="1"/>
              <a:t>Watsonx</a:t>
            </a:r>
            <a:r>
              <a:rPr lang="en-US" dirty="0"/>
              <a:t> Runtime  </a:t>
            </a:r>
          </a:p>
          <a:p>
            <a:pPr marL="305435" indent="-305435"/>
            <a:r>
              <a:rPr lang="en-US" dirty="0"/>
              <a:t>- IBM Cloud Object Storage (Lite)  </a:t>
            </a:r>
          </a:p>
          <a:p>
            <a:pPr marL="305435" indent="-305435"/>
            <a:r>
              <a:rPr lang="en-US" dirty="0"/>
              <a:t>- IBM Granite Model (13B)  </a:t>
            </a:r>
          </a:p>
          <a:p>
            <a:pPr marL="305435" indent="-305435"/>
            <a:r>
              <a:rPr lang="en-US" dirty="0"/>
              <a:t>- </a:t>
            </a:r>
            <a:r>
              <a:rPr lang="en-US" dirty="0" err="1"/>
              <a:t>Watsonx</a:t>
            </a:r>
            <a:r>
              <a:rPr lang="en-US" dirty="0"/>
              <a:t> Agent Builder (No-code)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dirty="0">
                <a:solidFill>
                  <a:srgbClr val="0F0F0F"/>
                </a:solidFill>
                <a:latin typeface="Calibri"/>
                <a:ea typeface="+mn-lt"/>
                <a:cs typeface="+mn-lt"/>
              </a:rPr>
              <a:t> Automates literature reviews and research drafting  </a:t>
            </a:r>
          </a:p>
          <a:p>
            <a:pPr marL="0" indent="0">
              <a:buNone/>
            </a:pPr>
            <a:r>
              <a:rPr lang="en-IN" sz="2800" dirty="0">
                <a:solidFill>
                  <a:srgbClr val="0F0F0F"/>
                </a:solidFill>
                <a:latin typeface="Calibri"/>
                <a:ea typeface="+mn-lt"/>
                <a:cs typeface="+mn-lt"/>
              </a:rPr>
              <a:t> Semantic search across uploaded papers and documents  </a:t>
            </a:r>
          </a:p>
          <a:p>
            <a:pPr marL="0" indent="0">
              <a:buNone/>
            </a:pPr>
            <a:r>
              <a:rPr lang="en-IN" sz="2800" dirty="0">
                <a:solidFill>
                  <a:srgbClr val="0F0F0F"/>
                </a:solidFill>
                <a:latin typeface="Calibri"/>
                <a:ea typeface="+mn-lt"/>
                <a:cs typeface="+mn-lt"/>
              </a:rPr>
              <a:t> Auto-summarization of technical content  </a:t>
            </a:r>
          </a:p>
          <a:p>
            <a:pPr marL="0" indent="0">
              <a:buNone/>
            </a:pPr>
            <a:r>
              <a:rPr lang="en-IN" sz="2800" dirty="0">
                <a:solidFill>
                  <a:srgbClr val="0F0F0F"/>
                </a:solidFill>
                <a:latin typeface="Calibri"/>
                <a:ea typeface="+mn-lt"/>
                <a:cs typeface="+mn-lt"/>
              </a:rPr>
              <a:t> Identifies research gaps and trends  </a:t>
            </a:r>
          </a:p>
          <a:p>
            <a:pPr marL="0" indent="0">
              <a:buNone/>
            </a:pPr>
            <a:r>
              <a:rPr lang="en-IN" sz="2800" dirty="0">
                <a:solidFill>
                  <a:srgbClr val="0F0F0F"/>
                </a:solidFill>
                <a:latin typeface="Calibri"/>
                <a:ea typeface="+mn-lt"/>
                <a:cs typeface="+mn-lt"/>
              </a:rPr>
              <a:t> Collaboration mapping for co-author suggestions  </a:t>
            </a:r>
          </a:p>
          <a:p>
            <a:pPr marL="0" indent="0">
              <a:buNone/>
            </a:pPr>
            <a:r>
              <a:rPr lang="en-IN" sz="2800" dirty="0">
                <a:solidFill>
                  <a:srgbClr val="0F0F0F"/>
                </a:solidFill>
                <a:latin typeface="Calibri"/>
                <a:ea typeface="+mn-lt"/>
                <a:cs typeface="+mn-lt"/>
              </a:rPr>
              <a:t> Citation influence tracking</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a:ea typeface="+mn-lt"/>
                <a:cs typeface="+mn-lt"/>
              </a:rPr>
              <a:t> Academic Researchers  </a:t>
            </a:r>
          </a:p>
          <a:p>
            <a:pPr marL="305435" indent="-305435"/>
            <a:r>
              <a:rPr lang="en-US" sz="2800" dirty="0">
                <a:latin typeface="Calibri"/>
                <a:ea typeface="+mn-lt"/>
                <a:cs typeface="+mn-lt"/>
              </a:rPr>
              <a:t> Research Institutions and Universities  </a:t>
            </a:r>
          </a:p>
          <a:p>
            <a:pPr marL="305435" indent="-305435"/>
            <a:r>
              <a:rPr lang="en-US" sz="2800" dirty="0">
                <a:latin typeface="Calibri"/>
                <a:ea typeface="+mn-lt"/>
                <a:cs typeface="+mn-lt"/>
              </a:rPr>
              <a:t> Industry R&amp;D Labs  </a:t>
            </a:r>
          </a:p>
          <a:p>
            <a:pPr marL="305435" indent="-305435"/>
            <a:r>
              <a:rPr lang="en-US" sz="2800" dirty="0">
                <a:latin typeface="Calibri"/>
                <a:ea typeface="+mn-lt"/>
                <a:cs typeface="+mn-lt"/>
              </a:rPr>
              <a:t> Educators and Ph.D. Guides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4B0CD6E-589C-C337-7DA8-DE4C98422050}"/>
              </a:ext>
            </a:extLst>
          </p:cNvPr>
          <p:cNvPicPr>
            <a:picLocks noChangeAspect="1"/>
          </p:cNvPicPr>
          <p:nvPr/>
        </p:nvPicPr>
        <p:blipFill>
          <a:blip r:embed="rId2"/>
          <a:stretch>
            <a:fillRect/>
          </a:stretch>
        </p:blipFill>
        <p:spPr>
          <a:xfrm>
            <a:off x="0" y="1232452"/>
            <a:ext cx="12192000" cy="524137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A474D9F6-A151-D89C-1D9B-246E2EE8C4A8}"/>
              </a:ext>
            </a:extLst>
          </p:cNvPr>
          <p:cNvPicPr>
            <a:picLocks noGrp="1" noChangeAspect="1"/>
          </p:cNvPicPr>
          <p:nvPr>
            <p:ph idx="1"/>
          </p:nvPr>
        </p:nvPicPr>
        <p:blipFill>
          <a:blip r:embed="rId2"/>
          <a:stretch>
            <a:fillRect/>
          </a:stretch>
        </p:blipFill>
        <p:spPr>
          <a:xfrm>
            <a:off x="573212" y="1301750"/>
            <a:ext cx="9794302" cy="535813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49</TotalTime>
  <Words>398</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Research Agent AI</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Swayam Sharma</cp:lastModifiedBy>
  <cp:revision>143</cp:revision>
  <dcterms:created xsi:type="dcterms:W3CDTF">2021-05-26T16:50:10Z</dcterms:created>
  <dcterms:modified xsi:type="dcterms:W3CDTF">2025-08-01T18:42:56Z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