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77FC3-F134-4842-A501-84CC9562B057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C5987FDD-1E7D-418C-AC78-C45B36B1E9AA}">
      <dgm:prSet phldrT="[Text]" custT="1"/>
      <dgm:spPr/>
      <dgm:t>
        <a:bodyPr lIns="0" tIns="0" rIns="0" bIns="0"/>
        <a:lstStyle/>
        <a:p>
          <a:r>
            <a:rPr lang="en-US" sz="800" dirty="0" smtClean="0"/>
            <a:t>Sourcing &amp; Procurement</a:t>
          </a:r>
          <a:endParaRPr lang="en-US" sz="800" dirty="0"/>
        </a:p>
      </dgm:t>
    </dgm:pt>
    <dgm:pt modelId="{7DD2CDC5-BD4C-412F-BA24-4BFC191D4752}" type="parTrans" cxnId="{983487D9-0181-4445-81D1-F828B57FAE01}">
      <dgm:prSet/>
      <dgm:spPr/>
      <dgm:t>
        <a:bodyPr/>
        <a:lstStyle/>
        <a:p>
          <a:endParaRPr lang="en-US"/>
        </a:p>
      </dgm:t>
    </dgm:pt>
    <dgm:pt modelId="{311BCBAC-410E-4B2E-80C9-5231E0C77F5A}" type="sibTrans" cxnId="{983487D9-0181-4445-81D1-F828B57FAE01}">
      <dgm:prSet/>
      <dgm:spPr/>
      <dgm:t>
        <a:bodyPr/>
        <a:lstStyle/>
        <a:p>
          <a:endParaRPr lang="en-US"/>
        </a:p>
      </dgm:t>
    </dgm:pt>
    <dgm:pt modelId="{6B164D88-37C4-4204-9334-29C3F8FFE4AF}">
      <dgm:prSet phldrT="[Text]" custT="1"/>
      <dgm:spPr/>
      <dgm:t>
        <a:bodyPr lIns="0" tIns="0" rIns="0" bIns="0"/>
        <a:lstStyle/>
        <a:p>
          <a:r>
            <a:rPr lang="en-US" sz="800" dirty="0" smtClean="0"/>
            <a:t>Inventory Maint.</a:t>
          </a:r>
          <a:endParaRPr lang="en-US" sz="800" dirty="0"/>
        </a:p>
      </dgm:t>
    </dgm:pt>
    <dgm:pt modelId="{A17D1C92-967C-4370-8F02-B439AFF6688B}" type="parTrans" cxnId="{4E184ED6-5E09-46CB-AA38-41A3303EA4C6}">
      <dgm:prSet/>
      <dgm:spPr/>
      <dgm:t>
        <a:bodyPr/>
        <a:lstStyle/>
        <a:p>
          <a:endParaRPr lang="en-US"/>
        </a:p>
      </dgm:t>
    </dgm:pt>
    <dgm:pt modelId="{7C5BBB73-E66E-4E36-88A2-240B8488F9D7}" type="sibTrans" cxnId="{4E184ED6-5E09-46CB-AA38-41A3303EA4C6}">
      <dgm:prSet/>
      <dgm:spPr/>
      <dgm:t>
        <a:bodyPr/>
        <a:lstStyle/>
        <a:p>
          <a:endParaRPr lang="en-US"/>
        </a:p>
      </dgm:t>
    </dgm:pt>
    <dgm:pt modelId="{0BFEDFE6-DF5F-42DD-A77E-60C68FAFC76D}">
      <dgm:prSet phldrT="[Text]" custT="1"/>
      <dgm:spPr/>
      <dgm:t>
        <a:bodyPr lIns="0" tIns="0" rIns="0" bIns="0"/>
        <a:lstStyle/>
        <a:p>
          <a:r>
            <a:rPr lang="en-US" sz="800" dirty="0" smtClean="0"/>
            <a:t>Subcontracting</a:t>
          </a:r>
          <a:endParaRPr lang="en-US" sz="800" dirty="0"/>
        </a:p>
      </dgm:t>
    </dgm:pt>
    <dgm:pt modelId="{64153437-3DE2-4B75-B89A-02178318AC29}" type="parTrans" cxnId="{8819DAA7-D39E-4AA7-8BFD-DB8722C5669C}">
      <dgm:prSet/>
      <dgm:spPr/>
      <dgm:t>
        <a:bodyPr/>
        <a:lstStyle/>
        <a:p>
          <a:endParaRPr lang="en-US"/>
        </a:p>
      </dgm:t>
    </dgm:pt>
    <dgm:pt modelId="{43468FC0-5211-4AE6-A76E-C1EA6738359E}" type="sibTrans" cxnId="{8819DAA7-D39E-4AA7-8BFD-DB8722C5669C}">
      <dgm:prSet/>
      <dgm:spPr/>
      <dgm:t>
        <a:bodyPr/>
        <a:lstStyle/>
        <a:p>
          <a:endParaRPr lang="en-US"/>
        </a:p>
      </dgm:t>
    </dgm:pt>
    <dgm:pt modelId="{9B92DEF7-2E26-4501-8C3A-17FECC1D68E0}" type="pres">
      <dgm:prSet presAssocID="{60177FC3-F134-4842-A501-84CC9562B05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09070C0-0701-41B9-A749-3FB8EB23A3E9}" type="pres">
      <dgm:prSet presAssocID="{C5987FDD-1E7D-418C-AC78-C45B36B1E9A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86D3D-CD24-4C5F-93DF-1CBEB74AC436}" type="pres">
      <dgm:prSet presAssocID="{C5987FDD-1E7D-418C-AC78-C45B36B1E9AA}" presName="gear1srcNode" presStyleLbl="node1" presStyleIdx="0" presStyleCnt="3"/>
      <dgm:spPr/>
      <dgm:t>
        <a:bodyPr/>
        <a:lstStyle/>
        <a:p>
          <a:endParaRPr lang="en-US"/>
        </a:p>
      </dgm:t>
    </dgm:pt>
    <dgm:pt modelId="{04D82D12-117A-47DD-B4D1-A1EE30B7E712}" type="pres">
      <dgm:prSet presAssocID="{C5987FDD-1E7D-418C-AC78-C45B36B1E9AA}" presName="gear1dstNode" presStyleLbl="node1" presStyleIdx="0" presStyleCnt="3"/>
      <dgm:spPr/>
      <dgm:t>
        <a:bodyPr/>
        <a:lstStyle/>
        <a:p>
          <a:endParaRPr lang="en-US"/>
        </a:p>
      </dgm:t>
    </dgm:pt>
    <dgm:pt modelId="{AD9F1457-D241-49AF-A379-2E21DB455ADA}" type="pres">
      <dgm:prSet presAssocID="{6B164D88-37C4-4204-9334-29C3F8FFE4AF}" presName="gear2" presStyleLbl="node1" presStyleIdx="1" presStyleCnt="3" custScaleX="125112" custScaleY="119509" custLinFactNeighborX="-12544" custLinFactNeighborY="443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296-CDD6-4CEA-AE25-26593C8D525E}" type="pres">
      <dgm:prSet presAssocID="{6B164D88-37C4-4204-9334-29C3F8FFE4AF}" presName="gear2srcNode" presStyleLbl="node1" presStyleIdx="1" presStyleCnt="3"/>
      <dgm:spPr/>
      <dgm:t>
        <a:bodyPr/>
        <a:lstStyle/>
        <a:p>
          <a:endParaRPr lang="en-US"/>
        </a:p>
      </dgm:t>
    </dgm:pt>
    <dgm:pt modelId="{D0E40B8F-8D51-4BCB-AB5F-B9974B1087F1}" type="pres">
      <dgm:prSet presAssocID="{6B164D88-37C4-4204-9334-29C3F8FFE4AF}" presName="gear2dstNode" presStyleLbl="node1" presStyleIdx="1" presStyleCnt="3"/>
      <dgm:spPr/>
      <dgm:t>
        <a:bodyPr/>
        <a:lstStyle/>
        <a:p>
          <a:endParaRPr lang="en-US"/>
        </a:p>
      </dgm:t>
    </dgm:pt>
    <dgm:pt modelId="{4B6108EC-E15C-4C0F-98D4-102CCDDF360C}" type="pres">
      <dgm:prSet presAssocID="{0BFEDFE6-DF5F-42DD-A77E-60C68FAFC76D}" presName="gear3" presStyleLbl="node1" presStyleIdx="2" presStyleCnt="3" custLinFactNeighborX="-18187" custLinFactNeighborY="31745"/>
      <dgm:spPr/>
      <dgm:t>
        <a:bodyPr/>
        <a:lstStyle/>
        <a:p>
          <a:endParaRPr lang="en-US"/>
        </a:p>
      </dgm:t>
    </dgm:pt>
    <dgm:pt modelId="{ED9D5020-289F-4AC5-ABCC-E4812C54A367}" type="pres">
      <dgm:prSet presAssocID="{0BFEDFE6-DF5F-42DD-A77E-60C68FAFC76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A113C-BCD5-4596-8B69-3FB1D687023D}" type="pres">
      <dgm:prSet presAssocID="{0BFEDFE6-DF5F-42DD-A77E-60C68FAFC76D}" presName="gear3srcNode" presStyleLbl="node1" presStyleIdx="2" presStyleCnt="3"/>
      <dgm:spPr/>
      <dgm:t>
        <a:bodyPr/>
        <a:lstStyle/>
        <a:p>
          <a:endParaRPr lang="en-US"/>
        </a:p>
      </dgm:t>
    </dgm:pt>
    <dgm:pt modelId="{35C846D0-9211-4D51-B8BF-9A0D1933CA95}" type="pres">
      <dgm:prSet presAssocID="{0BFEDFE6-DF5F-42DD-A77E-60C68FAFC76D}" presName="gear3dstNode" presStyleLbl="node1" presStyleIdx="2" presStyleCnt="3"/>
      <dgm:spPr/>
      <dgm:t>
        <a:bodyPr/>
        <a:lstStyle/>
        <a:p>
          <a:endParaRPr lang="en-US"/>
        </a:p>
      </dgm:t>
    </dgm:pt>
    <dgm:pt modelId="{037B9D50-050F-4868-B82B-0130B7823274}" type="pres">
      <dgm:prSet presAssocID="{311BCBAC-410E-4B2E-80C9-5231E0C77F5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6DE5727-12D6-4054-8F3D-0FC2E4F4CB62}" type="pres">
      <dgm:prSet presAssocID="{7C5BBB73-E66E-4E36-88A2-240B8488F9D7}" presName="connector2" presStyleLbl="sibTrans2D1" presStyleIdx="1" presStyleCnt="3" custLinFactNeighborX="-10576" custLinFactNeighborY="25987"/>
      <dgm:spPr/>
      <dgm:t>
        <a:bodyPr/>
        <a:lstStyle/>
        <a:p>
          <a:endParaRPr lang="en-US"/>
        </a:p>
      </dgm:t>
    </dgm:pt>
    <dgm:pt modelId="{E2E67E04-603E-4837-B0D3-59EE415E4665}" type="pres">
      <dgm:prSet presAssocID="{43468FC0-5211-4AE6-A76E-C1EA6738359E}" presName="connector3" presStyleLbl="sibTrans2D1" presStyleIdx="2" presStyleCnt="3" custLinFactNeighborX="-11341" custLinFactNeighborY="24781"/>
      <dgm:spPr/>
      <dgm:t>
        <a:bodyPr/>
        <a:lstStyle/>
        <a:p>
          <a:endParaRPr lang="en-US"/>
        </a:p>
      </dgm:t>
    </dgm:pt>
  </dgm:ptLst>
  <dgm:cxnLst>
    <dgm:cxn modelId="{70997F6C-79C7-4371-B31B-2191F6CD9166}" type="presOf" srcId="{6B164D88-37C4-4204-9334-29C3F8FFE4AF}" destId="{D0E40B8F-8D51-4BCB-AB5F-B9974B1087F1}" srcOrd="2" destOrd="0" presId="urn:microsoft.com/office/officeart/2005/8/layout/gear1"/>
    <dgm:cxn modelId="{DDFCB484-44E1-4C88-BF80-767FB1E53464}" type="presOf" srcId="{311BCBAC-410E-4B2E-80C9-5231E0C77F5A}" destId="{037B9D50-050F-4868-B82B-0130B7823274}" srcOrd="0" destOrd="0" presId="urn:microsoft.com/office/officeart/2005/8/layout/gear1"/>
    <dgm:cxn modelId="{4E184ED6-5E09-46CB-AA38-41A3303EA4C6}" srcId="{60177FC3-F134-4842-A501-84CC9562B057}" destId="{6B164D88-37C4-4204-9334-29C3F8FFE4AF}" srcOrd="1" destOrd="0" parTransId="{A17D1C92-967C-4370-8F02-B439AFF6688B}" sibTransId="{7C5BBB73-E66E-4E36-88A2-240B8488F9D7}"/>
    <dgm:cxn modelId="{B50F5364-FD35-4B22-BA84-40B5702F3B4C}" type="presOf" srcId="{43468FC0-5211-4AE6-A76E-C1EA6738359E}" destId="{E2E67E04-603E-4837-B0D3-59EE415E4665}" srcOrd="0" destOrd="0" presId="urn:microsoft.com/office/officeart/2005/8/layout/gear1"/>
    <dgm:cxn modelId="{03549B5D-5302-4EF1-8BC6-ACECFFF55436}" type="presOf" srcId="{0BFEDFE6-DF5F-42DD-A77E-60C68FAFC76D}" destId="{4B6108EC-E15C-4C0F-98D4-102CCDDF360C}" srcOrd="0" destOrd="0" presId="urn:microsoft.com/office/officeart/2005/8/layout/gear1"/>
    <dgm:cxn modelId="{D4B91D7B-19B1-4D26-A6A5-6007D71904CF}" type="presOf" srcId="{0BFEDFE6-DF5F-42DD-A77E-60C68FAFC76D}" destId="{35C846D0-9211-4D51-B8BF-9A0D1933CA95}" srcOrd="3" destOrd="0" presId="urn:microsoft.com/office/officeart/2005/8/layout/gear1"/>
    <dgm:cxn modelId="{219CA8CD-175C-4B78-87C7-F3CC84196A93}" type="presOf" srcId="{0BFEDFE6-DF5F-42DD-A77E-60C68FAFC76D}" destId="{E0EA113C-BCD5-4596-8B69-3FB1D687023D}" srcOrd="2" destOrd="0" presId="urn:microsoft.com/office/officeart/2005/8/layout/gear1"/>
    <dgm:cxn modelId="{983487D9-0181-4445-81D1-F828B57FAE01}" srcId="{60177FC3-F134-4842-A501-84CC9562B057}" destId="{C5987FDD-1E7D-418C-AC78-C45B36B1E9AA}" srcOrd="0" destOrd="0" parTransId="{7DD2CDC5-BD4C-412F-BA24-4BFC191D4752}" sibTransId="{311BCBAC-410E-4B2E-80C9-5231E0C77F5A}"/>
    <dgm:cxn modelId="{C0433A43-A4D7-4D45-AC25-C2F5E4411A0F}" type="presOf" srcId="{C5987FDD-1E7D-418C-AC78-C45B36B1E9AA}" destId="{17886D3D-CD24-4C5F-93DF-1CBEB74AC436}" srcOrd="1" destOrd="0" presId="urn:microsoft.com/office/officeart/2005/8/layout/gear1"/>
    <dgm:cxn modelId="{74062636-8906-4025-832E-0E2C9521230E}" type="presOf" srcId="{6B164D88-37C4-4204-9334-29C3F8FFE4AF}" destId="{26B2B296-CDD6-4CEA-AE25-26593C8D525E}" srcOrd="1" destOrd="0" presId="urn:microsoft.com/office/officeart/2005/8/layout/gear1"/>
    <dgm:cxn modelId="{9D191714-ED4C-4E3B-A4B3-8612D8A68354}" type="presOf" srcId="{6B164D88-37C4-4204-9334-29C3F8FFE4AF}" destId="{AD9F1457-D241-49AF-A379-2E21DB455ADA}" srcOrd="0" destOrd="0" presId="urn:microsoft.com/office/officeart/2005/8/layout/gear1"/>
    <dgm:cxn modelId="{A6AB5DFB-DE57-4C4D-8FAB-ABC3AC3AF244}" type="presOf" srcId="{7C5BBB73-E66E-4E36-88A2-240B8488F9D7}" destId="{16DE5727-12D6-4054-8F3D-0FC2E4F4CB62}" srcOrd="0" destOrd="0" presId="urn:microsoft.com/office/officeart/2005/8/layout/gear1"/>
    <dgm:cxn modelId="{8F1B9340-EC3F-4758-8984-EFB68ED7D04A}" type="presOf" srcId="{0BFEDFE6-DF5F-42DD-A77E-60C68FAFC76D}" destId="{ED9D5020-289F-4AC5-ABCC-E4812C54A367}" srcOrd="1" destOrd="0" presId="urn:microsoft.com/office/officeart/2005/8/layout/gear1"/>
    <dgm:cxn modelId="{1066E7D0-01A9-4987-A1D6-5F184E7A66CB}" type="presOf" srcId="{C5987FDD-1E7D-418C-AC78-C45B36B1E9AA}" destId="{209070C0-0701-41B9-A749-3FB8EB23A3E9}" srcOrd="0" destOrd="0" presId="urn:microsoft.com/office/officeart/2005/8/layout/gear1"/>
    <dgm:cxn modelId="{9FBB84D7-D8D6-47A1-8F72-376D4864A035}" type="presOf" srcId="{C5987FDD-1E7D-418C-AC78-C45B36B1E9AA}" destId="{04D82D12-117A-47DD-B4D1-A1EE30B7E712}" srcOrd="2" destOrd="0" presId="urn:microsoft.com/office/officeart/2005/8/layout/gear1"/>
    <dgm:cxn modelId="{8819DAA7-D39E-4AA7-8BFD-DB8722C5669C}" srcId="{60177FC3-F134-4842-A501-84CC9562B057}" destId="{0BFEDFE6-DF5F-42DD-A77E-60C68FAFC76D}" srcOrd="2" destOrd="0" parTransId="{64153437-3DE2-4B75-B89A-02178318AC29}" sibTransId="{43468FC0-5211-4AE6-A76E-C1EA6738359E}"/>
    <dgm:cxn modelId="{CE87E814-0A7C-45A9-AE77-C4DF1CE03326}" type="presOf" srcId="{60177FC3-F134-4842-A501-84CC9562B057}" destId="{9B92DEF7-2E26-4501-8C3A-17FECC1D68E0}" srcOrd="0" destOrd="0" presId="urn:microsoft.com/office/officeart/2005/8/layout/gear1"/>
    <dgm:cxn modelId="{A3C5298B-A929-47CA-A880-3EBE5B782C44}" type="presParOf" srcId="{9B92DEF7-2E26-4501-8C3A-17FECC1D68E0}" destId="{209070C0-0701-41B9-A749-3FB8EB23A3E9}" srcOrd="0" destOrd="0" presId="urn:microsoft.com/office/officeart/2005/8/layout/gear1"/>
    <dgm:cxn modelId="{4D58206B-C897-433A-AF89-D861F747DF7A}" type="presParOf" srcId="{9B92DEF7-2E26-4501-8C3A-17FECC1D68E0}" destId="{17886D3D-CD24-4C5F-93DF-1CBEB74AC436}" srcOrd="1" destOrd="0" presId="urn:microsoft.com/office/officeart/2005/8/layout/gear1"/>
    <dgm:cxn modelId="{160A764E-3BC2-493D-9530-EAD93F341652}" type="presParOf" srcId="{9B92DEF7-2E26-4501-8C3A-17FECC1D68E0}" destId="{04D82D12-117A-47DD-B4D1-A1EE30B7E712}" srcOrd="2" destOrd="0" presId="urn:microsoft.com/office/officeart/2005/8/layout/gear1"/>
    <dgm:cxn modelId="{61042DF4-7034-4996-92AF-FCFD88399CA4}" type="presParOf" srcId="{9B92DEF7-2E26-4501-8C3A-17FECC1D68E0}" destId="{AD9F1457-D241-49AF-A379-2E21DB455ADA}" srcOrd="3" destOrd="0" presId="urn:microsoft.com/office/officeart/2005/8/layout/gear1"/>
    <dgm:cxn modelId="{916F1DF4-6ABD-4D4F-90C0-2554941B366B}" type="presParOf" srcId="{9B92DEF7-2E26-4501-8C3A-17FECC1D68E0}" destId="{26B2B296-CDD6-4CEA-AE25-26593C8D525E}" srcOrd="4" destOrd="0" presId="urn:microsoft.com/office/officeart/2005/8/layout/gear1"/>
    <dgm:cxn modelId="{5FAE5161-E194-4956-81B5-4CAF1FAA249E}" type="presParOf" srcId="{9B92DEF7-2E26-4501-8C3A-17FECC1D68E0}" destId="{D0E40B8F-8D51-4BCB-AB5F-B9974B1087F1}" srcOrd="5" destOrd="0" presId="urn:microsoft.com/office/officeart/2005/8/layout/gear1"/>
    <dgm:cxn modelId="{096BC14D-3206-4655-ACE0-DEC326954415}" type="presParOf" srcId="{9B92DEF7-2E26-4501-8C3A-17FECC1D68E0}" destId="{4B6108EC-E15C-4C0F-98D4-102CCDDF360C}" srcOrd="6" destOrd="0" presId="urn:microsoft.com/office/officeart/2005/8/layout/gear1"/>
    <dgm:cxn modelId="{C7EFDCE4-3ADE-4BB5-9B99-BE6843912E9D}" type="presParOf" srcId="{9B92DEF7-2E26-4501-8C3A-17FECC1D68E0}" destId="{ED9D5020-289F-4AC5-ABCC-E4812C54A367}" srcOrd="7" destOrd="0" presId="urn:microsoft.com/office/officeart/2005/8/layout/gear1"/>
    <dgm:cxn modelId="{31612415-7242-4ACC-BBA1-2611FEF2F48A}" type="presParOf" srcId="{9B92DEF7-2E26-4501-8C3A-17FECC1D68E0}" destId="{E0EA113C-BCD5-4596-8B69-3FB1D687023D}" srcOrd="8" destOrd="0" presId="urn:microsoft.com/office/officeart/2005/8/layout/gear1"/>
    <dgm:cxn modelId="{72943714-ED73-4140-9EE8-79CCA9E46872}" type="presParOf" srcId="{9B92DEF7-2E26-4501-8C3A-17FECC1D68E0}" destId="{35C846D0-9211-4D51-B8BF-9A0D1933CA95}" srcOrd="9" destOrd="0" presId="urn:microsoft.com/office/officeart/2005/8/layout/gear1"/>
    <dgm:cxn modelId="{B4034DD4-D723-4E9F-8F17-140C784AB634}" type="presParOf" srcId="{9B92DEF7-2E26-4501-8C3A-17FECC1D68E0}" destId="{037B9D50-050F-4868-B82B-0130B7823274}" srcOrd="10" destOrd="0" presId="urn:microsoft.com/office/officeart/2005/8/layout/gear1"/>
    <dgm:cxn modelId="{4926B83D-A0B0-41A9-9CCD-75024247C842}" type="presParOf" srcId="{9B92DEF7-2E26-4501-8C3A-17FECC1D68E0}" destId="{16DE5727-12D6-4054-8F3D-0FC2E4F4CB62}" srcOrd="11" destOrd="0" presId="urn:microsoft.com/office/officeart/2005/8/layout/gear1"/>
    <dgm:cxn modelId="{4A6765EE-49CD-48C0-83BB-6AAA14C5131C}" type="presParOf" srcId="{9B92DEF7-2E26-4501-8C3A-17FECC1D68E0}" destId="{E2E67E04-603E-4837-B0D3-59EE415E466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77FC3-F134-4842-A501-84CC9562B057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C5987FDD-1E7D-418C-AC78-C45B36B1E9AA}">
      <dgm:prSet phldrT="[Text]" custT="1"/>
      <dgm:spPr/>
      <dgm:t>
        <a:bodyPr lIns="0" tIns="0" rIns="0" bIns="0"/>
        <a:lstStyle/>
        <a:p>
          <a:r>
            <a:rPr lang="en-US" sz="800" dirty="0" smtClean="0"/>
            <a:t>Delivery Mgmt.</a:t>
          </a:r>
          <a:endParaRPr lang="en-US" sz="800" dirty="0"/>
        </a:p>
      </dgm:t>
    </dgm:pt>
    <dgm:pt modelId="{7DD2CDC5-BD4C-412F-BA24-4BFC191D4752}" type="parTrans" cxnId="{983487D9-0181-4445-81D1-F828B57FAE01}">
      <dgm:prSet/>
      <dgm:spPr/>
      <dgm:t>
        <a:bodyPr/>
        <a:lstStyle/>
        <a:p>
          <a:endParaRPr lang="en-US"/>
        </a:p>
      </dgm:t>
    </dgm:pt>
    <dgm:pt modelId="{311BCBAC-410E-4B2E-80C9-5231E0C77F5A}" type="sibTrans" cxnId="{983487D9-0181-4445-81D1-F828B57FAE01}">
      <dgm:prSet/>
      <dgm:spPr/>
      <dgm:t>
        <a:bodyPr/>
        <a:lstStyle/>
        <a:p>
          <a:endParaRPr lang="en-US"/>
        </a:p>
      </dgm:t>
    </dgm:pt>
    <dgm:pt modelId="{6B164D88-37C4-4204-9334-29C3F8FFE4AF}">
      <dgm:prSet phldrT="[Text]" custT="1"/>
      <dgm:spPr/>
      <dgm:t>
        <a:bodyPr lIns="0" tIns="0" rIns="0" bIns="0"/>
        <a:lstStyle/>
        <a:p>
          <a:r>
            <a:rPr lang="en-US" sz="800" dirty="0" smtClean="0"/>
            <a:t>Logistics</a:t>
          </a:r>
          <a:endParaRPr lang="en-US" sz="800" dirty="0"/>
        </a:p>
      </dgm:t>
    </dgm:pt>
    <dgm:pt modelId="{A17D1C92-967C-4370-8F02-B439AFF6688B}" type="parTrans" cxnId="{4E184ED6-5E09-46CB-AA38-41A3303EA4C6}">
      <dgm:prSet/>
      <dgm:spPr/>
      <dgm:t>
        <a:bodyPr/>
        <a:lstStyle/>
        <a:p>
          <a:endParaRPr lang="en-US"/>
        </a:p>
      </dgm:t>
    </dgm:pt>
    <dgm:pt modelId="{7C5BBB73-E66E-4E36-88A2-240B8488F9D7}" type="sibTrans" cxnId="{4E184ED6-5E09-46CB-AA38-41A3303EA4C6}">
      <dgm:prSet/>
      <dgm:spPr/>
      <dgm:t>
        <a:bodyPr/>
        <a:lstStyle/>
        <a:p>
          <a:endParaRPr lang="en-US"/>
        </a:p>
      </dgm:t>
    </dgm:pt>
    <dgm:pt modelId="{0BFEDFE6-DF5F-42DD-A77E-60C68FAFC76D}">
      <dgm:prSet phldrT="[Text]" custT="1"/>
      <dgm:spPr/>
      <dgm:t>
        <a:bodyPr lIns="0" tIns="0" rIns="0" bIns="0"/>
        <a:lstStyle/>
        <a:p>
          <a:r>
            <a:rPr lang="en-US" sz="800" dirty="0" smtClean="0"/>
            <a:t>3</a:t>
          </a:r>
          <a:r>
            <a:rPr lang="en-US" sz="800" baseline="30000" dirty="0" smtClean="0"/>
            <a:t>rd</a:t>
          </a:r>
          <a:r>
            <a:rPr lang="en-US" sz="800" dirty="0" smtClean="0"/>
            <a:t> Party</a:t>
          </a:r>
          <a:endParaRPr lang="en-US" sz="800" dirty="0"/>
        </a:p>
      </dgm:t>
    </dgm:pt>
    <dgm:pt modelId="{64153437-3DE2-4B75-B89A-02178318AC29}" type="parTrans" cxnId="{8819DAA7-D39E-4AA7-8BFD-DB8722C5669C}">
      <dgm:prSet/>
      <dgm:spPr/>
      <dgm:t>
        <a:bodyPr/>
        <a:lstStyle/>
        <a:p>
          <a:endParaRPr lang="en-US"/>
        </a:p>
      </dgm:t>
    </dgm:pt>
    <dgm:pt modelId="{43468FC0-5211-4AE6-A76E-C1EA6738359E}" type="sibTrans" cxnId="{8819DAA7-D39E-4AA7-8BFD-DB8722C5669C}">
      <dgm:prSet/>
      <dgm:spPr/>
      <dgm:t>
        <a:bodyPr/>
        <a:lstStyle/>
        <a:p>
          <a:endParaRPr lang="en-US"/>
        </a:p>
      </dgm:t>
    </dgm:pt>
    <dgm:pt modelId="{9B92DEF7-2E26-4501-8C3A-17FECC1D68E0}" type="pres">
      <dgm:prSet presAssocID="{60177FC3-F134-4842-A501-84CC9562B05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09070C0-0701-41B9-A749-3FB8EB23A3E9}" type="pres">
      <dgm:prSet presAssocID="{C5987FDD-1E7D-418C-AC78-C45B36B1E9A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86D3D-CD24-4C5F-93DF-1CBEB74AC436}" type="pres">
      <dgm:prSet presAssocID="{C5987FDD-1E7D-418C-AC78-C45B36B1E9AA}" presName="gear1srcNode" presStyleLbl="node1" presStyleIdx="0" presStyleCnt="3"/>
      <dgm:spPr/>
      <dgm:t>
        <a:bodyPr/>
        <a:lstStyle/>
        <a:p>
          <a:endParaRPr lang="en-US"/>
        </a:p>
      </dgm:t>
    </dgm:pt>
    <dgm:pt modelId="{04D82D12-117A-47DD-B4D1-A1EE30B7E712}" type="pres">
      <dgm:prSet presAssocID="{C5987FDD-1E7D-418C-AC78-C45B36B1E9AA}" presName="gear1dstNode" presStyleLbl="node1" presStyleIdx="0" presStyleCnt="3"/>
      <dgm:spPr/>
      <dgm:t>
        <a:bodyPr/>
        <a:lstStyle/>
        <a:p>
          <a:endParaRPr lang="en-US"/>
        </a:p>
      </dgm:t>
    </dgm:pt>
    <dgm:pt modelId="{AD9F1457-D241-49AF-A379-2E21DB455ADA}" type="pres">
      <dgm:prSet presAssocID="{6B164D88-37C4-4204-9334-29C3F8FFE4AF}" presName="gear2" presStyleLbl="node1" presStyleIdx="1" presStyleCnt="3" custLinFactNeighborX="-12078" custLinFactNeighborY="332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296-CDD6-4CEA-AE25-26593C8D525E}" type="pres">
      <dgm:prSet presAssocID="{6B164D88-37C4-4204-9334-29C3F8FFE4AF}" presName="gear2srcNode" presStyleLbl="node1" presStyleIdx="1" presStyleCnt="3"/>
      <dgm:spPr/>
      <dgm:t>
        <a:bodyPr/>
        <a:lstStyle/>
        <a:p>
          <a:endParaRPr lang="en-US"/>
        </a:p>
      </dgm:t>
    </dgm:pt>
    <dgm:pt modelId="{D0E40B8F-8D51-4BCB-AB5F-B9974B1087F1}" type="pres">
      <dgm:prSet presAssocID="{6B164D88-37C4-4204-9334-29C3F8FFE4AF}" presName="gear2dstNode" presStyleLbl="node1" presStyleIdx="1" presStyleCnt="3"/>
      <dgm:spPr/>
      <dgm:t>
        <a:bodyPr/>
        <a:lstStyle/>
        <a:p>
          <a:endParaRPr lang="en-US"/>
        </a:p>
      </dgm:t>
    </dgm:pt>
    <dgm:pt modelId="{4B6108EC-E15C-4C0F-98D4-102CCDDF360C}" type="pres">
      <dgm:prSet presAssocID="{0BFEDFE6-DF5F-42DD-A77E-60C68FAFC76D}" presName="gear3" presStyleLbl="node1" presStyleIdx="2" presStyleCnt="3" custLinFactNeighborX="-18187" custLinFactNeighborY="31745"/>
      <dgm:spPr/>
      <dgm:t>
        <a:bodyPr/>
        <a:lstStyle/>
        <a:p>
          <a:endParaRPr lang="en-US"/>
        </a:p>
      </dgm:t>
    </dgm:pt>
    <dgm:pt modelId="{ED9D5020-289F-4AC5-ABCC-E4812C54A367}" type="pres">
      <dgm:prSet presAssocID="{0BFEDFE6-DF5F-42DD-A77E-60C68FAFC76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A113C-BCD5-4596-8B69-3FB1D687023D}" type="pres">
      <dgm:prSet presAssocID="{0BFEDFE6-DF5F-42DD-A77E-60C68FAFC76D}" presName="gear3srcNode" presStyleLbl="node1" presStyleIdx="2" presStyleCnt="3"/>
      <dgm:spPr/>
      <dgm:t>
        <a:bodyPr/>
        <a:lstStyle/>
        <a:p>
          <a:endParaRPr lang="en-US"/>
        </a:p>
      </dgm:t>
    </dgm:pt>
    <dgm:pt modelId="{35C846D0-9211-4D51-B8BF-9A0D1933CA95}" type="pres">
      <dgm:prSet presAssocID="{0BFEDFE6-DF5F-42DD-A77E-60C68FAFC76D}" presName="gear3dstNode" presStyleLbl="node1" presStyleIdx="2" presStyleCnt="3"/>
      <dgm:spPr/>
      <dgm:t>
        <a:bodyPr/>
        <a:lstStyle/>
        <a:p>
          <a:endParaRPr lang="en-US"/>
        </a:p>
      </dgm:t>
    </dgm:pt>
    <dgm:pt modelId="{037B9D50-050F-4868-B82B-0130B7823274}" type="pres">
      <dgm:prSet presAssocID="{311BCBAC-410E-4B2E-80C9-5231E0C77F5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6DE5727-12D6-4054-8F3D-0FC2E4F4CB62}" type="pres">
      <dgm:prSet presAssocID="{7C5BBB73-E66E-4E36-88A2-240B8488F9D7}" presName="connector2" presStyleLbl="sibTrans2D1" presStyleIdx="1" presStyleCnt="3" custLinFactNeighborX="-10576" custLinFactNeighborY="25987"/>
      <dgm:spPr/>
      <dgm:t>
        <a:bodyPr/>
        <a:lstStyle/>
        <a:p>
          <a:endParaRPr lang="en-US"/>
        </a:p>
      </dgm:t>
    </dgm:pt>
    <dgm:pt modelId="{E2E67E04-603E-4837-B0D3-59EE415E4665}" type="pres">
      <dgm:prSet presAssocID="{43468FC0-5211-4AE6-A76E-C1EA6738359E}" presName="connector3" presStyleLbl="sibTrans2D1" presStyleIdx="2" presStyleCnt="3" custLinFactNeighborX="-11341" custLinFactNeighborY="24781"/>
      <dgm:spPr/>
      <dgm:t>
        <a:bodyPr/>
        <a:lstStyle/>
        <a:p>
          <a:endParaRPr lang="en-US"/>
        </a:p>
      </dgm:t>
    </dgm:pt>
  </dgm:ptLst>
  <dgm:cxnLst>
    <dgm:cxn modelId="{70997F6C-79C7-4371-B31B-2191F6CD9166}" type="presOf" srcId="{6B164D88-37C4-4204-9334-29C3F8FFE4AF}" destId="{D0E40B8F-8D51-4BCB-AB5F-B9974B1087F1}" srcOrd="2" destOrd="0" presId="urn:microsoft.com/office/officeart/2005/8/layout/gear1"/>
    <dgm:cxn modelId="{DDFCB484-44E1-4C88-BF80-767FB1E53464}" type="presOf" srcId="{311BCBAC-410E-4B2E-80C9-5231E0C77F5A}" destId="{037B9D50-050F-4868-B82B-0130B7823274}" srcOrd="0" destOrd="0" presId="urn:microsoft.com/office/officeart/2005/8/layout/gear1"/>
    <dgm:cxn modelId="{4E184ED6-5E09-46CB-AA38-41A3303EA4C6}" srcId="{60177FC3-F134-4842-A501-84CC9562B057}" destId="{6B164D88-37C4-4204-9334-29C3F8FFE4AF}" srcOrd="1" destOrd="0" parTransId="{A17D1C92-967C-4370-8F02-B439AFF6688B}" sibTransId="{7C5BBB73-E66E-4E36-88A2-240B8488F9D7}"/>
    <dgm:cxn modelId="{B50F5364-FD35-4B22-BA84-40B5702F3B4C}" type="presOf" srcId="{43468FC0-5211-4AE6-A76E-C1EA6738359E}" destId="{E2E67E04-603E-4837-B0D3-59EE415E4665}" srcOrd="0" destOrd="0" presId="urn:microsoft.com/office/officeart/2005/8/layout/gear1"/>
    <dgm:cxn modelId="{03549B5D-5302-4EF1-8BC6-ACECFFF55436}" type="presOf" srcId="{0BFEDFE6-DF5F-42DD-A77E-60C68FAFC76D}" destId="{4B6108EC-E15C-4C0F-98D4-102CCDDF360C}" srcOrd="0" destOrd="0" presId="urn:microsoft.com/office/officeart/2005/8/layout/gear1"/>
    <dgm:cxn modelId="{D4B91D7B-19B1-4D26-A6A5-6007D71904CF}" type="presOf" srcId="{0BFEDFE6-DF5F-42DD-A77E-60C68FAFC76D}" destId="{35C846D0-9211-4D51-B8BF-9A0D1933CA95}" srcOrd="3" destOrd="0" presId="urn:microsoft.com/office/officeart/2005/8/layout/gear1"/>
    <dgm:cxn modelId="{219CA8CD-175C-4B78-87C7-F3CC84196A93}" type="presOf" srcId="{0BFEDFE6-DF5F-42DD-A77E-60C68FAFC76D}" destId="{E0EA113C-BCD5-4596-8B69-3FB1D687023D}" srcOrd="2" destOrd="0" presId="urn:microsoft.com/office/officeart/2005/8/layout/gear1"/>
    <dgm:cxn modelId="{983487D9-0181-4445-81D1-F828B57FAE01}" srcId="{60177FC3-F134-4842-A501-84CC9562B057}" destId="{C5987FDD-1E7D-418C-AC78-C45B36B1E9AA}" srcOrd="0" destOrd="0" parTransId="{7DD2CDC5-BD4C-412F-BA24-4BFC191D4752}" sibTransId="{311BCBAC-410E-4B2E-80C9-5231E0C77F5A}"/>
    <dgm:cxn modelId="{C0433A43-A4D7-4D45-AC25-C2F5E4411A0F}" type="presOf" srcId="{C5987FDD-1E7D-418C-AC78-C45B36B1E9AA}" destId="{17886D3D-CD24-4C5F-93DF-1CBEB74AC436}" srcOrd="1" destOrd="0" presId="urn:microsoft.com/office/officeart/2005/8/layout/gear1"/>
    <dgm:cxn modelId="{74062636-8906-4025-832E-0E2C9521230E}" type="presOf" srcId="{6B164D88-37C4-4204-9334-29C3F8FFE4AF}" destId="{26B2B296-CDD6-4CEA-AE25-26593C8D525E}" srcOrd="1" destOrd="0" presId="urn:microsoft.com/office/officeart/2005/8/layout/gear1"/>
    <dgm:cxn modelId="{9D191714-ED4C-4E3B-A4B3-8612D8A68354}" type="presOf" srcId="{6B164D88-37C4-4204-9334-29C3F8FFE4AF}" destId="{AD9F1457-D241-49AF-A379-2E21DB455ADA}" srcOrd="0" destOrd="0" presId="urn:microsoft.com/office/officeart/2005/8/layout/gear1"/>
    <dgm:cxn modelId="{A6AB5DFB-DE57-4C4D-8FAB-ABC3AC3AF244}" type="presOf" srcId="{7C5BBB73-E66E-4E36-88A2-240B8488F9D7}" destId="{16DE5727-12D6-4054-8F3D-0FC2E4F4CB62}" srcOrd="0" destOrd="0" presId="urn:microsoft.com/office/officeart/2005/8/layout/gear1"/>
    <dgm:cxn modelId="{8F1B9340-EC3F-4758-8984-EFB68ED7D04A}" type="presOf" srcId="{0BFEDFE6-DF5F-42DD-A77E-60C68FAFC76D}" destId="{ED9D5020-289F-4AC5-ABCC-E4812C54A367}" srcOrd="1" destOrd="0" presId="urn:microsoft.com/office/officeart/2005/8/layout/gear1"/>
    <dgm:cxn modelId="{1066E7D0-01A9-4987-A1D6-5F184E7A66CB}" type="presOf" srcId="{C5987FDD-1E7D-418C-AC78-C45B36B1E9AA}" destId="{209070C0-0701-41B9-A749-3FB8EB23A3E9}" srcOrd="0" destOrd="0" presId="urn:microsoft.com/office/officeart/2005/8/layout/gear1"/>
    <dgm:cxn modelId="{9FBB84D7-D8D6-47A1-8F72-376D4864A035}" type="presOf" srcId="{C5987FDD-1E7D-418C-AC78-C45B36B1E9AA}" destId="{04D82D12-117A-47DD-B4D1-A1EE30B7E712}" srcOrd="2" destOrd="0" presId="urn:microsoft.com/office/officeart/2005/8/layout/gear1"/>
    <dgm:cxn modelId="{8819DAA7-D39E-4AA7-8BFD-DB8722C5669C}" srcId="{60177FC3-F134-4842-A501-84CC9562B057}" destId="{0BFEDFE6-DF5F-42DD-A77E-60C68FAFC76D}" srcOrd="2" destOrd="0" parTransId="{64153437-3DE2-4B75-B89A-02178318AC29}" sibTransId="{43468FC0-5211-4AE6-A76E-C1EA6738359E}"/>
    <dgm:cxn modelId="{CE87E814-0A7C-45A9-AE77-C4DF1CE03326}" type="presOf" srcId="{60177FC3-F134-4842-A501-84CC9562B057}" destId="{9B92DEF7-2E26-4501-8C3A-17FECC1D68E0}" srcOrd="0" destOrd="0" presId="urn:microsoft.com/office/officeart/2005/8/layout/gear1"/>
    <dgm:cxn modelId="{A3C5298B-A929-47CA-A880-3EBE5B782C44}" type="presParOf" srcId="{9B92DEF7-2E26-4501-8C3A-17FECC1D68E0}" destId="{209070C0-0701-41B9-A749-3FB8EB23A3E9}" srcOrd="0" destOrd="0" presId="urn:microsoft.com/office/officeart/2005/8/layout/gear1"/>
    <dgm:cxn modelId="{4D58206B-C897-433A-AF89-D861F747DF7A}" type="presParOf" srcId="{9B92DEF7-2E26-4501-8C3A-17FECC1D68E0}" destId="{17886D3D-CD24-4C5F-93DF-1CBEB74AC436}" srcOrd="1" destOrd="0" presId="urn:microsoft.com/office/officeart/2005/8/layout/gear1"/>
    <dgm:cxn modelId="{160A764E-3BC2-493D-9530-EAD93F341652}" type="presParOf" srcId="{9B92DEF7-2E26-4501-8C3A-17FECC1D68E0}" destId="{04D82D12-117A-47DD-B4D1-A1EE30B7E712}" srcOrd="2" destOrd="0" presId="urn:microsoft.com/office/officeart/2005/8/layout/gear1"/>
    <dgm:cxn modelId="{61042DF4-7034-4996-92AF-FCFD88399CA4}" type="presParOf" srcId="{9B92DEF7-2E26-4501-8C3A-17FECC1D68E0}" destId="{AD9F1457-D241-49AF-A379-2E21DB455ADA}" srcOrd="3" destOrd="0" presId="urn:microsoft.com/office/officeart/2005/8/layout/gear1"/>
    <dgm:cxn modelId="{916F1DF4-6ABD-4D4F-90C0-2554941B366B}" type="presParOf" srcId="{9B92DEF7-2E26-4501-8C3A-17FECC1D68E0}" destId="{26B2B296-CDD6-4CEA-AE25-26593C8D525E}" srcOrd="4" destOrd="0" presId="urn:microsoft.com/office/officeart/2005/8/layout/gear1"/>
    <dgm:cxn modelId="{5FAE5161-E194-4956-81B5-4CAF1FAA249E}" type="presParOf" srcId="{9B92DEF7-2E26-4501-8C3A-17FECC1D68E0}" destId="{D0E40B8F-8D51-4BCB-AB5F-B9974B1087F1}" srcOrd="5" destOrd="0" presId="urn:microsoft.com/office/officeart/2005/8/layout/gear1"/>
    <dgm:cxn modelId="{096BC14D-3206-4655-ACE0-DEC326954415}" type="presParOf" srcId="{9B92DEF7-2E26-4501-8C3A-17FECC1D68E0}" destId="{4B6108EC-E15C-4C0F-98D4-102CCDDF360C}" srcOrd="6" destOrd="0" presId="urn:microsoft.com/office/officeart/2005/8/layout/gear1"/>
    <dgm:cxn modelId="{C7EFDCE4-3ADE-4BB5-9B99-BE6843912E9D}" type="presParOf" srcId="{9B92DEF7-2E26-4501-8C3A-17FECC1D68E0}" destId="{ED9D5020-289F-4AC5-ABCC-E4812C54A367}" srcOrd="7" destOrd="0" presId="urn:microsoft.com/office/officeart/2005/8/layout/gear1"/>
    <dgm:cxn modelId="{31612415-7242-4ACC-BBA1-2611FEF2F48A}" type="presParOf" srcId="{9B92DEF7-2E26-4501-8C3A-17FECC1D68E0}" destId="{E0EA113C-BCD5-4596-8B69-3FB1D687023D}" srcOrd="8" destOrd="0" presId="urn:microsoft.com/office/officeart/2005/8/layout/gear1"/>
    <dgm:cxn modelId="{72943714-ED73-4140-9EE8-79CCA9E46872}" type="presParOf" srcId="{9B92DEF7-2E26-4501-8C3A-17FECC1D68E0}" destId="{35C846D0-9211-4D51-B8BF-9A0D1933CA95}" srcOrd="9" destOrd="0" presId="urn:microsoft.com/office/officeart/2005/8/layout/gear1"/>
    <dgm:cxn modelId="{B4034DD4-D723-4E9F-8F17-140C784AB634}" type="presParOf" srcId="{9B92DEF7-2E26-4501-8C3A-17FECC1D68E0}" destId="{037B9D50-050F-4868-B82B-0130B7823274}" srcOrd="10" destOrd="0" presId="urn:microsoft.com/office/officeart/2005/8/layout/gear1"/>
    <dgm:cxn modelId="{4926B83D-A0B0-41A9-9CCD-75024247C842}" type="presParOf" srcId="{9B92DEF7-2E26-4501-8C3A-17FECC1D68E0}" destId="{16DE5727-12D6-4054-8F3D-0FC2E4F4CB62}" srcOrd="11" destOrd="0" presId="urn:microsoft.com/office/officeart/2005/8/layout/gear1"/>
    <dgm:cxn modelId="{4A6765EE-49CD-48C0-83BB-6AAA14C5131C}" type="presParOf" srcId="{9B92DEF7-2E26-4501-8C3A-17FECC1D68E0}" destId="{E2E67E04-603E-4837-B0D3-59EE415E466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070C0-0701-41B9-A749-3FB8EB23A3E9}">
      <dsp:nvSpPr>
        <dsp:cNvPr id="0" name=""/>
        <dsp:cNvSpPr/>
      </dsp:nvSpPr>
      <dsp:spPr>
        <a:xfrm>
          <a:off x="1340496" y="915052"/>
          <a:ext cx="1118396" cy="1118396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Sourcing &amp; Procurement</a:t>
          </a:r>
          <a:endParaRPr lang="en-US" sz="800" kern="1200" dirty="0"/>
        </a:p>
      </dsp:txBody>
      <dsp:txXfrm>
        <a:off x="1565343" y="1177031"/>
        <a:ext cx="668702" cy="574879"/>
      </dsp:txXfrm>
    </dsp:sp>
    <dsp:sp modelId="{AD9F1457-D241-49AF-A379-2E21DB455ADA}">
      <dsp:nvSpPr>
        <dsp:cNvPr id="0" name=""/>
        <dsp:cNvSpPr/>
      </dsp:nvSpPr>
      <dsp:spPr>
        <a:xfrm>
          <a:off x="485634" y="931958"/>
          <a:ext cx="1017635" cy="972061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Inventory Maint.</a:t>
          </a:r>
          <a:endParaRPr lang="en-US" sz="800" kern="1200" dirty="0"/>
        </a:p>
      </dsp:txBody>
      <dsp:txXfrm>
        <a:off x="736978" y="1178156"/>
        <a:ext cx="514947" cy="479665"/>
      </dsp:txXfrm>
    </dsp:sp>
    <dsp:sp modelId="{4B6108EC-E15C-4C0F-98D4-102CCDDF360C}">
      <dsp:nvSpPr>
        <dsp:cNvPr id="0" name=""/>
        <dsp:cNvSpPr/>
      </dsp:nvSpPr>
      <dsp:spPr>
        <a:xfrm rot="20700000">
          <a:off x="967852" y="399403"/>
          <a:ext cx="796945" cy="79694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Subcontracting</a:t>
          </a:r>
          <a:endParaRPr lang="en-US" sz="800" kern="1200" dirty="0"/>
        </a:p>
      </dsp:txBody>
      <dsp:txXfrm rot="-20700000">
        <a:off x="1142646" y="574197"/>
        <a:ext cx="447358" cy="447358"/>
      </dsp:txXfrm>
    </dsp:sp>
    <dsp:sp modelId="{037B9D50-050F-4868-B82B-0130B7823274}">
      <dsp:nvSpPr>
        <dsp:cNvPr id="0" name=""/>
        <dsp:cNvSpPr/>
      </dsp:nvSpPr>
      <dsp:spPr>
        <a:xfrm>
          <a:off x="1232750" y="758272"/>
          <a:ext cx="1431548" cy="1431548"/>
        </a:xfrm>
        <a:prstGeom prst="circularArrow">
          <a:avLst>
            <a:gd name="adj1" fmla="val 4688"/>
            <a:gd name="adj2" fmla="val 299029"/>
            <a:gd name="adj3" fmla="val 2423765"/>
            <a:gd name="adj4" fmla="val 16077038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DE5727-12D6-4054-8F3D-0FC2E4F4CB62}">
      <dsp:nvSpPr>
        <dsp:cNvPr id="0" name=""/>
        <dsp:cNvSpPr/>
      </dsp:nvSpPr>
      <dsp:spPr>
        <a:xfrm>
          <a:off x="435742" y="750300"/>
          <a:ext cx="1040109" cy="10401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2E67E04-603E-4837-B0D3-59EE415E4665}">
      <dsp:nvSpPr>
        <dsp:cNvPr id="0" name=""/>
        <dsp:cNvSpPr/>
      </dsp:nvSpPr>
      <dsp:spPr>
        <a:xfrm>
          <a:off x="833842" y="202172"/>
          <a:ext cx="1121447" cy="112144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070C0-0701-41B9-A749-3FB8EB23A3E9}">
      <dsp:nvSpPr>
        <dsp:cNvPr id="0" name=""/>
        <dsp:cNvSpPr/>
      </dsp:nvSpPr>
      <dsp:spPr>
        <a:xfrm>
          <a:off x="1053533" y="594882"/>
          <a:ext cx="727078" cy="727078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Delivery Mgmt.</a:t>
          </a:r>
          <a:endParaRPr lang="en-US" sz="800" kern="1200" dirty="0"/>
        </a:p>
      </dsp:txBody>
      <dsp:txXfrm>
        <a:off x="1199708" y="765197"/>
        <a:ext cx="434728" cy="373733"/>
      </dsp:txXfrm>
    </dsp:sp>
    <dsp:sp modelId="{AD9F1457-D241-49AF-A379-2E21DB455ADA}">
      <dsp:nvSpPr>
        <dsp:cNvPr id="0" name=""/>
        <dsp:cNvSpPr/>
      </dsp:nvSpPr>
      <dsp:spPr>
        <a:xfrm>
          <a:off x="566639" y="598747"/>
          <a:ext cx="528784" cy="52878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Logistics</a:t>
          </a:r>
          <a:endParaRPr lang="en-US" sz="800" kern="1200" dirty="0"/>
        </a:p>
      </dsp:txBody>
      <dsp:txXfrm>
        <a:off x="699762" y="732675"/>
        <a:ext cx="262538" cy="260928"/>
      </dsp:txXfrm>
    </dsp:sp>
    <dsp:sp modelId="{4B6108EC-E15C-4C0F-98D4-102CCDDF360C}">
      <dsp:nvSpPr>
        <dsp:cNvPr id="0" name=""/>
        <dsp:cNvSpPr/>
      </dsp:nvSpPr>
      <dsp:spPr>
        <a:xfrm rot="20700000">
          <a:off x="811275" y="259655"/>
          <a:ext cx="518100" cy="51810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3</a:t>
          </a:r>
          <a:r>
            <a:rPr lang="en-US" sz="800" kern="1200" baseline="30000" dirty="0" smtClean="0"/>
            <a:t>rd</a:t>
          </a:r>
          <a:r>
            <a:rPr lang="en-US" sz="800" kern="1200" dirty="0" smtClean="0"/>
            <a:t> Party</a:t>
          </a:r>
          <a:endParaRPr lang="en-US" sz="800" kern="1200" dirty="0"/>
        </a:p>
      </dsp:txBody>
      <dsp:txXfrm rot="-20700000">
        <a:off x="924910" y="373290"/>
        <a:ext cx="290831" cy="290831"/>
      </dsp:txXfrm>
    </dsp:sp>
    <dsp:sp modelId="{037B9D50-050F-4868-B82B-0130B7823274}">
      <dsp:nvSpPr>
        <dsp:cNvPr id="0" name=""/>
        <dsp:cNvSpPr/>
      </dsp:nvSpPr>
      <dsp:spPr>
        <a:xfrm>
          <a:off x="970805" y="499396"/>
          <a:ext cx="930660" cy="930660"/>
        </a:xfrm>
        <a:prstGeom prst="circularArrow">
          <a:avLst>
            <a:gd name="adj1" fmla="val 4687"/>
            <a:gd name="adj2" fmla="val 299029"/>
            <a:gd name="adj3" fmla="val 2349212"/>
            <a:gd name="adj4" fmla="val 1628493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DE5727-12D6-4054-8F3D-0FC2E4F4CB62}">
      <dsp:nvSpPr>
        <dsp:cNvPr id="0" name=""/>
        <dsp:cNvSpPr/>
      </dsp:nvSpPr>
      <dsp:spPr>
        <a:xfrm>
          <a:off x="465346" y="494073"/>
          <a:ext cx="676183" cy="67618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2E67E04-603E-4837-B0D3-59EE415E4665}">
      <dsp:nvSpPr>
        <dsp:cNvPr id="0" name=""/>
        <dsp:cNvSpPr/>
      </dsp:nvSpPr>
      <dsp:spPr>
        <a:xfrm>
          <a:off x="724154" y="137732"/>
          <a:ext cx="729061" cy="72906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1AAE-EB80-413D-865C-38EC53BA1F4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BF78A-95D2-40D9-B342-1B14C02D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3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BF78A-95D2-40D9-B342-1B14C02DA5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8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BF78A-95D2-40D9-B342-1B14C02DA5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BF78A-95D2-40D9-B342-1B14C02DA5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BF78A-95D2-40D9-B342-1B14C02DA5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Pharmaceutical and medical supplies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B2B Business Process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1440"/>
            <a:ext cx="9905998" cy="914400"/>
          </a:xfrm>
        </p:spPr>
        <p:txBody>
          <a:bodyPr/>
          <a:lstStyle/>
          <a:p>
            <a:r>
              <a:rPr lang="en-US" dirty="0" smtClean="0"/>
              <a:t>Systems architecture and personas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5171" y="1365247"/>
            <a:ext cx="1020279" cy="1391103"/>
            <a:chOff x="1588166" y="3118585"/>
            <a:chExt cx="1020279" cy="1391103"/>
          </a:xfrm>
        </p:grpSpPr>
        <p:sp>
          <p:nvSpPr>
            <p:cNvPr id="3" name="Chord 2"/>
            <p:cNvSpPr/>
            <p:nvPr/>
          </p:nvSpPr>
          <p:spPr>
            <a:xfrm rot="6791072">
              <a:off x="1838425" y="3513221"/>
              <a:ext cx="519764" cy="490888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895837" y="3118585"/>
              <a:ext cx="404939" cy="3850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88166" y="3863357"/>
              <a:ext cx="10202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Purchaser or Retailer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059" y="3658985"/>
            <a:ext cx="1277770" cy="1206437"/>
            <a:chOff x="1459421" y="3118585"/>
            <a:chExt cx="1277770" cy="1206437"/>
          </a:xfrm>
        </p:grpSpPr>
        <p:sp>
          <p:nvSpPr>
            <p:cNvPr id="12" name="Chord 11"/>
            <p:cNvSpPr/>
            <p:nvPr/>
          </p:nvSpPr>
          <p:spPr>
            <a:xfrm rot="6791072">
              <a:off x="1838425" y="3513221"/>
              <a:ext cx="519764" cy="490888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1895837" y="3118585"/>
              <a:ext cx="404939" cy="3850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9421" y="3863357"/>
              <a:ext cx="1277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Supplier or Manufacturer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04799" y="1273969"/>
            <a:ext cx="875899" cy="1391103"/>
            <a:chOff x="1742173" y="2666198"/>
            <a:chExt cx="875899" cy="1391103"/>
          </a:xfrm>
        </p:grpSpPr>
        <p:sp>
          <p:nvSpPr>
            <p:cNvPr id="19" name="Rounded Rectangle 18"/>
            <p:cNvSpPr/>
            <p:nvPr/>
          </p:nvSpPr>
          <p:spPr>
            <a:xfrm>
              <a:off x="1742173" y="2666198"/>
              <a:ext cx="875899" cy="139110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38425" y="2762451"/>
              <a:ext cx="693019" cy="10106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Front Store App</a:t>
              </a:r>
              <a:endParaRPr lang="en-US" sz="1600" b="1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103120" y="3822869"/>
              <a:ext cx="120316" cy="152365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82432" y="3545667"/>
            <a:ext cx="875899" cy="1391103"/>
            <a:chOff x="1742173" y="2666198"/>
            <a:chExt cx="875899" cy="1391103"/>
          </a:xfrm>
        </p:grpSpPr>
        <p:sp>
          <p:nvSpPr>
            <p:cNvPr id="24" name="Rounded Rectangle 23"/>
            <p:cNvSpPr/>
            <p:nvPr/>
          </p:nvSpPr>
          <p:spPr>
            <a:xfrm>
              <a:off x="1742173" y="2666198"/>
              <a:ext cx="875899" cy="139110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38425" y="2762451"/>
              <a:ext cx="693019" cy="10106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Back Store App</a:t>
              </a:r>
              <a:endParaRPr lang="en-US" sz="1600" b="1" dirty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2103120" y="3822869"/>
              <a:ext cx="120316" cy="152365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95" y="2544182"/>
            <a:ext cx="891639" cy="802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4759" y="2252923"/>
            <a:ext cx="126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Front-end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394759" y="3360917"/>
            <a:ext cx="126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Run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04071" y="3402506"/>
            <a:ext cx="126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Pub/Sub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913330" y="993268"/>
            <a:ext cx="1482291" cy="1093734"/>
            <a:chOff x="3307230" y="2544182"/>
            <a:chExt cx="1482291" cy="109373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9395" y="2544182"/>
              <a:ext cx="891639" cy="802475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307230" y="3360917"/>
              <a:ext cx="1482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Inventory Service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67885" y="2097344"/>
            <a:ext cx="1973179" cy="1084560"/>
            <a:chOff x="3048175" y="2544182"/>
            <a:chExt cx="1973179" cy="108456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9395" y="2544182"/>
              <a:ext cx="891639" cy="80247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048175" y="3351743"/>
              <a:ext cx="1973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Authentication Service</a:t>
              </a:r>
              <a:endParaRPr lang="en-US" sz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13331" y="3204876"/>
            <a:ext cx="1482290" cy="2210440"/>
            <a:chOff x="3284071" y="2544182"/>
            <a:chExt cx="1482290" cy="221044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9395" y="2544182"/>
              <a:ext cx="891639" cy="802475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94759" y="3360917"/>
              <a:ext cx="1260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Order Service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84071" y="4477623"/>
              <a:ext cx="1482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Location Service</a:t>
              </a:r>
              <a:endParaRPr lang="en-US" sz="1200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655" y="4321582"/>
            <a:ext cx="900699" cy="8167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72" y="2472666"/>
            <a:ext cx="953725" cy="95372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95" y="4933716"/>
            <a:ext cx="891639" cy="89163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394757" y="5823180"/>
            <a:ext cx="126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Storage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94758" y="4708240"/>
            <a:ext cx="126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Static Images</a:t>
            </a:r>
            <a:endParaRPr lang="en-US" sz="12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9561597" y="400969"/>
            <a:ext cx="1260909" cy="1384993"/>
            <a:chOff x="9522792" y="682969"/>
            <a:chExt cx="1260909" cy="1384993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018" y="996621"/>
              <a:ext cx="856079" cy="85607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522792" y="682969"/>
              <a:ext cx="1260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RDBMS</a:t>
              </a:r>
              <a:endParaRPr 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522792" y="1790963"/>
              <a:ext cx="1260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Cloud SQL</a:t>
              </a:r>
              <a:endParaRPr lang="en-US" sz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573805" y="1993983"/>
            <a:ext cx="1260909" cy="1384993"/>
            <a:chOff x="9558984" y="1984200"/>
            <a:chExt cx="1260909" cy="138499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3738" y="2200587"/>
              <a:ext cx="998604" cy="93834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9558984" y="1984200"/>
              <a:ext cx="1260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Doc. DBMS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558984" y="3092194"/>
              <a:ext cx="1260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Fire store</a:t>
              </a:r>
              <a:endParaRPr lang="en-US" sz="12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363281" y="3598361"/>
            <a:ext cx="1591694" cy="1384993"/>
            <a:chOff x="9354222" y="3325786"/>
            <a:chExt cx="1591694" cy="138499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7551" y="3493751"/>
              <a:ext cx="974791" cy="974791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9354222" y="3325786"/>
              <a:ext cx="1591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Data warehouse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7007" y="4433780"/>
              <a:ext cx="1260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BigQuery</a:t>
              </a:r>
              <a:endParaRPr lang="en-US" sz="12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355955" y="4996642"/>
            <a:ext cx="1645790" cy="1380536"/>
            <a:chOff x="9355955" y="4593100"/>
            <a:chExt cx="1645790" cy="138053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8209" y="4823363"/>
              <a:ext cx="954133" cy="873274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9355955" y="4593100"/>
              <a:ext cx="1645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Logging &amp; Tracing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64131" y="5696637"/>
              <a:ext cx="1282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Cloud Logging</a:t>
              </a:r>
              <a:endParaRPr lang="en-US" sz="1200" dirty="0"/>
            </a:p>
          </p:txBody>
        </p:sp>
      </p:grpSp>
      <p:cxnSp>
        <p:nvCxnSpPr>
          <p:cNvPr id="74" name="Straight Arrow Connector 73"/>
          <p:cNvCxnSpPr>
            <a:endCxn id="19" idx="1"/>
          </p:cNvCxnSpPr>
          <p:nvPr/>
        </p:nvCxnSpPr>
        <p:spPr>
          <a:xfrm>
            <a:off x="1245450" y="1969520"/>
            <a:ext cx="4593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215264" y="4246304"/>
            <a:ext cx="4593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9" idx="3"/>
            <a:endCxn id="7" idx="1"/>
          </p:cNvCxnSpPr>
          <p:nvPr/>
        </p:nvCxnSpPr>
        <p:spPr>
          <a:xfrm>
            <a:off x="2580698" y="1969521"/>
            <a:ext cx="998697" cy="9758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4" idx="3"/>
            <a:endCxn id="7" idx="1"/>
          </p:cNvCxnSpPr>
          <p:nvPr/>
        </p:nvCxnSpPr>
        <p:spPr>
          <a:xfrm flipV="1">
            <a:off x="2558331" y="2945420"/>
            <a:ext cx="1021064" cy="12957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3"/>
            <a:endCxn id="17" idx="1"/>
          </p:cNvCxnSpPr>
          <p:nvPr/>
        </p:nvCxnSpPr>
        <p:spPr>
          <a:xfrm>
            <a:off x="4471034" y="2945420"/>
            <a:ext cx="563138" cy="4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7" idx="0"/>
            <a:endCxn id="49" idx="0"/>
          </p:cNvCxnSpPr>
          <p:nvPr/>
        </p:nvCxnSpPr>
        <p:spPr>
          <a:xfrm>
            <a:off x="4025214" y="3360917"/>
            <a:ext cx="1" cy="157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17" idx="3"/>
            <a:endCxn id="29" idx="1"/>
          </p:cNvCxnSpPr>
          <p:nvPr/>
        </p:nvCxnSpPr>
        <p:spPr>
          <a:xfrm flipV="1">
            <a:off x="5987897" y="1394506"/>
            <a:ext cx="1197598" cy="15550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7" idx="3"/>
            <a:endCxn id="33" idx="1"/>
          </p:cNvCxnSpPr>
          <p:nvPr/>
        </p:nvCxnSpPr>
        <p:spPr>
          <a:xfrm flipV="1">
            <a:off x="5987897" y="2498582"/>
            <a:ext cx="1211208" cy="4509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7" idx="3"/>
            <a:endCxn id="37" idx="1"/>
          </p:cNvCxnSpPr>
          <p:nvPr/>
        </p:nvCxnSpPr>
        <p:spPr>
          <a:xfrm>
            <a:off x="5987897" y="2949529"/>
            <a:ext cx="1220758" cy="6565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7" idx="3"/>
            <a:endCxn id="15" idx="1"/>
          </p:cNvCxnSpPr>
          <p:nvPr/>
        </p:nvCxnSpPr>
        <p:spPr>
          <a:xfrm>
            <a:off x="5987897" y="2949529"/>
            <a:ext cx="1220758" cy="17804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Flowchart: Connector 121"/>
          <p:cNvSpPr/>
          <p:nvPr/>
        </p:nvSpPr>
        <p:spPr>
          <a:xfrm>
            <a:off x="8816771" y="992185"/>
            <a:ext cx="298384" cy="2876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22" idx="6"/>
            <a:endCxn id="43" idx="1"/>
          </p:cNvCxnSpPr>
          <p:nvPr/>
        </p:nvCxnSpPr>
        <p:spPr>
          <a:xfrm>
            <a:off x="9115155" y="1135986"/>
            <a:ext cx="664668" cy="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/>
          <p:cNvSpPr/>
          <p:nvPr/>
        </p:nvSpPr>
        <p:spPr>
          <a:xfrm>
            <a:off x="8816771" y="2542680"/>
            <a:ext cx="298384" cy="2876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stCxn id="126" idx="6"/>
          </p:cNvCxnSpPr>
          <p:nvPr/>
        </p:nvCxnSpPr>
        <p:spPr>
          <a:xfrm>
            <a:off x="9115155" y="2686481"/>
            <a:ext cx="593255" cy="6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380170" y="1774730"/>
            <a:ext cx="126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OR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1" name="Straight Arrow Connector 130"/>
          <p:cNvCxnSpPr>
            <a:stCxn id="29" idx="3"/>
            <a:endCxn id="122" idx="2"/>
          </p:cNvCxnSpPr>
          <p:nvPr/>
        </p:nvCxnSpPr>
        <p:spPr>
          <a:xfrm flipV="1">
            <a:off x="8077134" y="1135986"/>
            <a:ext cx="739637" cy="258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3" idx="3"/>
            <a:endCxn id="122" idx="2"/>
          </p:cNvCxnSpPr>
          <p:nvPr/>
        </p:nvCxnSpPr>
        <p:spPr>
          <a:xfrm flipV="1">
            <a:off x="8090744" y="1135986"/>
            <a:ext cx="726027" cy="1362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37" idx="3"/>
            <a:endCxn id="122" idx="2"/>
          </p:cNvCxnSpPr>
          <p:nvPr/>
        </p:nvCxnSpPr>
        <p:spPr>
          <a:xfrm flipV="1">
            <a:off x="8100294" y="1135986"/>
            <a:ext cx="716477" cy="2470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5" idx="3"/>
            <a:endCxn id="122" idx="2"/>
          </p:cNvCxnSpPr>
          <p:nvPr/>
        </p:nvCxnSpPr>
        <p:spPr>
          <a:xfrm flipV="1">
            <a:off x="8109354" y="1135986"/>
            <a:ext cx="707417" cy="3593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9" idx="3"/>
            <a:endCxn id="126" idx="2"/>
          </p:cNvCxnSpPr>
          <p:nvPr/>
        </p:nvCxnSpPr>
        <p:spPr>
          <a:xfrm>
            <a:off x="8077134" y="1394506"/>
            <a:ext cx="739637" cy="1291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33" idx="3"/>
            <a:endCxn id="126" idx="2"/>
          </p:cNvCxnSpPr>
          <p:nvPr/>
        </p:nvCxnSpPr>
        <p:spPr>
          <a:xfrm>
            <a:off x="8090744" y="2498582"/>
            <a:ext cx="726027" cy="187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37" idx="3"/>
            <a:endCxn id="126" idx="2"/>
          </p:cNvCxnSpPr>
          <p:nvPr/>
        </p:nvCxnSpPr>
        <p:spPr>
          <a:xfrm flipV="1">
            <a:off x="8100294" y="2686481"/>
            <a:ext cx="716477" cy="91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5" idx="3"/>
            <a:endCxn id="126" idx="2"/>
          </p:cNvCxnSpPr>
          <p:nvPr/>
        </p:nvCxnSpPr>
        <p:spPr>
          <a:xfrm flipV="1">
            <a:off x="8109354" y="2686481"/>
            <a:ext cx="707417" cy="2043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43" idx="3"/>
            <a:endCxn id="47" idx="3"/>
          </p:cNvCxnSpPr>
          <p:nvPr/>
        </p:nvCxnSpPr>
        <p:spPr>
          <a:xfrm>
            <a:off x="10635902" y="1142661"/>
            <a:ext cx="35499" cy="3111061"/>
          </a:xfrm>
          <a:prstGeom prst="bentConnector3">
            <a:avLst>
              <a:gd name="adj1" fmla="val 283175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46" idx="3"/>
            <a:endCxn id="47" idx="3"/>
          </p:cNvCxnSpPr>
          <p:nvPr/>
        </p:nvCxnSpPr>
        <p:spPr>
          <a:xfrm flipH="1">
            <a:off x="10671401" y="2679542"/>
            <a:ext cx="5762" cy="1574180"/>
          </a:xfrm>
          <a:prstGeom prst="bentConnector3">
            <a:avLst>
              <a:gd name="adj1" fmla="val -1181858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6023809" y="4161210"/>
            <a:ext cx="3951890" cy="11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Share Your Account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23809" y="2332410"/>
            <a:ext cx="3951890" cy="11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Secure Your Account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17044" y="2332410"/>
            <a:ext cx="3917482" cy="294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Create Commercial Account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1440"/>
            <a:ext cx="9905998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registration and commercial account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84518" y="1005840"/>
            <a:ext cx="1020279" cy="1021771"/>
            <a:chOff x="1588166" y="3118585"/>
            <a:chExt cx="1020279" cy="1021771"/>
          </a:xfrm>
        </p:grpSpPr>
        <p:sp>
          <p:nvSpPr>
            <p:cNvPr id="81" name="Chord 80"/>
            <p:cNvSpPr/>
            <p:nvPr/>
          </p:nvSpPr>
          <p:spPr>
            <a:xfrm rot="6791072">
              <a:off x="1838425" y="3513221"/>
              <a:ext cx="519764" cy="490888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81"/>
            <p:cNvSpPr/>
            <p:nvPr/>
          </p:nvSpPr>
          <p:spPr>
            <a:xfrm>
              <a:off x="1895837" y="3118585"/>
              <a:ext cx="404939" cy="3850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88166" y="3863357"/>
              <a:ext cx="1020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End User</a:t>
              </a:r>
              <a:endParaRPr lang="en-US" sz="12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1141413" y="1390851"/>
            <a:ext cx="620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61423" y="1100250"/>
            <a:ext cx="1549668" cy="58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User Registration / Sign-in</a:t>
            </a:r>
            <a:endParaRPr lang="en-US" sz="1200" dirty="0"/>
          </a:p>
        </p:txBody>
      </p:sp>
      <p:sp>
        <p:nvSpPr>
          <p:cNvPr id="86" name="Snip Single Corner Rectangle 85"/>
          <p:cNvSpPr/>
          <p:nvPr/>
        </p:nvSpPr>
        <p:spPr>
          <a:xfrm>
            <a:off x="3800374" y="1100250"/>
            <a:ext cx="1549668" cy="58120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ID, Name, Email, Phone No.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1761423" y="2696411"/>
            <a:ext cx="1549668" cy="581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Create/Maintain Commercial Account</a:t>
            </a:r>
            <a:endParaRPr lang="en-US" sz="1200" dirty="0"/>
          </a:p>
        </p:txBody>
      </p:sp>
      <p:sp>
        <p:nvSpPr>
          <p:cNvPr id="90" name="Snip Single Corner Rectangle 89"/>
          <p:cNvSpPr/>
          <p:nvPr/>
        </p:nvSpPr>
        <p:spPr>
          <a:xfrm>
            <a:off x="3800374" y="2688152"/>
            <a:ext cx="1549668" cy="58120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Name, </a:t>
            </a:r>
            <a:r>
              <a:rPr lang="en-US" sz="1200" u="sng" dirty="0" smtClean="0"/>
              <a:t>Industry, Primary Business, Role</a:t>
            </a:r>
            <a:endParaRPr lang="en-US" sz="1200" u="sng" dirty="0"/>
          </a:p>
        </p:txBody>
      </p:sp>
      <p:sp>
        <p:nvSpPr>
          <p:cNvPr id="92" name="Snip Single Corner Rectangle 91"/>
          <p:cNvSpPr/>
          <p:nvPr/>
        </p:nvSpPr>
        <p:spPr>
          <a:xfrm>
            <a:off x="3800374" y="3552345"/>
            <a:ext cx="1549668" cy="58120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Buyer </a:t>
            </a:r>
            <a:r>
              <a:rPr lang="en-US" sz="1200" dirty="0" smtClean="0"/>
              <a:t>User, </a:t>
            </a:r>
            <a:r>
              <a:rPr lang="en-US" sz="1200" dirty="0"/>
              <a:t>Budget </a:t>
            </a:r>
            <a:r>
              <a:rPr lang="en-US" sz="1200" dirty="0" smtClean="0"/>
              <a:t>limit, Level, Approval</a:t>
            </a:r>
            <a:endParaRPr lang="en-US" sz="1200" dirty="0"/>
          </a:p>
        </p:txBody>
      </p:sp>
      <p:sp>
        <p:nvSpPr>
          <p:cNvPr id="94" name="Rectangle 93"/>
          <p:cNvSpPr/>
          <p:nvPr/>
        </p:nvSpPr>
        <p:spPr>
          <a:xfrm>
            <a:off x="1761423" y="3552345"/>
            <a:ext cx="1549668" cy="581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Maintain/Update Buyer Information</a:t>
            </a:r>
            <a:endParaRPr lang="en-US" sz="1200" dirty="0"/>
          </a:p>
        </p:txBody>
      </p:sp>
      <p:sp>
        <p:nvSpPr>
          <p:cNvPr id="96" name="Snip Single Corner Rectangle 95"/>
          <p:cNvSpPr/>
          <p:nvPr/>
        </p:nvSpPr>
        <p:spPr>
          <a:xfrm>
            <a:off x="3800374" y="4408279"/>
            <a:ext cx="1549668" cy="58120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Sales User(s), Segment, Region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761423" y="4408279"/>
            <a:ext cx="1549668" cy="581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Maintain/Update </a:t>
            </a:r>
            <a:r>
              <a:rPr lang="en-US" sz="1200" dirty="0" smtClean="0"/>
              <a:t>Commercial </a:t>
            </a:r>
            <a:r>
              <a:rPr lang="en-US" sz="1200" dirty="0"/>
              <a:t>Information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156017" y="2688153"/>
            <a:ext cx="1549668" cy="581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Two Factor Authentication &amp; Recovery Setup</a:t>
            </a:r>
            <a:endParaRPr lang="en-US" sz="1200" dirty="0"/>
          </a:p>
        </p:txBody>
      </p:sp>
      <p:sp>
        <p:nvSpPr>
          <p:cNvPr id="99" name="Snip Single Corner Rectangle 98"/>
          <p:cNvSpPr/>
          <p:nvPr/>
        </p:nvSpPr>
        <p:spPr>
          <a:xfrm>
            <a:off x="8194968" y="2679894"/>
            <a:ext cx="1549668" cy="58120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2FA (Google), Recovery Code, Question, Email</a:t>
            </a:r>
          </a:p>
        </p:txBody>
      </p:sp>
      <p:sp>
        <p:nvSpPr>
          <p:cNvPr id="100" name="Snip Single Corner Rectangle 99"/>
          <p:cNvSpPr/>
          <p:nvPr/>
        </p:nvSpPr>
        <p:spPr>
          <a:xfrm>
            <a:off x="8194968" y="4552317"/>
            <a:ext cx="1549668" cy="58120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With </a:t>
            </a:r>
            <a:r>
              <a:rPr lang="en-US" sz="1200" dirty="0"/>
              <a:t>other </a:t>
            </a:r>
            <a:r>
              <a:rPr lang="en-US" sz="1200" dirty="0" smtClean="0"/>
              <a:t>employee(s),  Vendor(s)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6156017" y="4552317"/>
            <a:ext cx="1549668" cy="581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Share Your Account</a:t>
            </a:r>
            <a:endParaRPr lang="en-US" sz="1200" dirty="0"/>
          </a:p>
        </p:txBody>
      </p:sp>
      <p:cxnSp>
        <p:nvCxnSpPr>
          <p:cNvPr id="44" name="Elbow Connector 43"/>
          <p:cNvCxnSpPr>
            <a:stCxn id="16" idx="2"/>
            <a:endCxn id="18" idx="0"/>
          </p:cNvCxnSpPr>
          <p:nvPr/>
        </p:nvCxnSpPr>
        <p:spPr>
          <a:xfrm rot="16200000" flipH="1">
            <a:off x="2730542" y="1487167"/>
            <a:ext cx="650958" cy="10395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1"/>
          </p:cNvCxnSpPr>
          <p:nvPr/>
        </p:nvCxnSpPr>
        <p:spPr>
          <a:xfrm flipV="1">
            <a:off x="5534526" y="2889902"/>
            <a:ext cx="489283" cy="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534525" y="4776286"/>
            <a:ext cx="489283" cy="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370650" y="3485922"/>
            <a:ext cx="3258207" cy="6367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Determines Company Executive’s Role as a Buyer (Front Store) or Seller (Back Store) or Both. </a:t>
            </a:r>
            <a:endParaRPr lang="en-US" sz="1200" dirty="0"/>
          </a:p>
        </p:txBody>
      </p:sp>
      <p:cxnSp>
        <p:nvCxnSpPr>
          <p:cNvPr id="69" name="Elbow Connector 68"/>
          <p:cNvCxnSpPr>
            <a:endCxn id="57" idx="1"/>
          </p:cNvCxnSpPr>
          <p:nvPr/>
        </p:nvCxnSpPr>
        <p:spPr>
          <a:xfrm>
            <a:off x="5018747" y="3211190"/>
            <a:ext cx="1351903" cy="5931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020278" y="3851141"/>
            <a:ext cx="10972799" cy="272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dirty="0" smtClean="0"/>
              <a:t>Back-Store App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020279" y="1071132"/>
            <a:ext cx="10972799" cy="2726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 smtClean="0"/>
              <a:t>Front-Store App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393" y="-127367"/>
            <a:ext cx="9905998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Purchasing process – user searches &amp; orders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3393" y="1254382"/>
            <a:ext cx="2597267" cy="1469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Custom Home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7772" y="1618382"/>
            <a:ext cx="887333" cy="367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Highlights</a:t>
            </a:r>
            <a:endParaRPr lang="en-US" sz="8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267059" y="1623417"/>
            <a:ext cx="1354693" cy="36211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New Products/Deals, Current </a:t>
            </a:r>
            <a:r>
              <a:rPr lang="en-US" sz="800" dirty="0"/>
              <a:t>Orders, </a:t>
            </a:r>
            <a:r>
              <a:rPr lang="en-US" sz="800" dirty="0" smtClean="0"/>
              <a:t>Alternatives</a:t>
            </a:r>
            <a:endParaRPr lang="en-US" sz="800" u="sng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2267059" y="2040948"/>
            <a:ext cx="1354693" cy="28145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Products, Suppliers, Manufacturers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7772" y="2028502"/>
            <a:ext cx="887333" cy="29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Recommendation</a:t>
            </a:r>
            <a:endParaRPr lang="en-US" sz="800" b="1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2281189" y="2364659"/>
            <a:ext cx="1354693" cy="274528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 Entry/ Auto-Detect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1297772" y="2371046"/>
            <a:ext cx="887333" cy="2681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Location</a:t>
            </a:r>
            <a:endParaRPr lang="en-US" sz="8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1688272"/>
            <a:ext cx="1020279" cy="1021771"/>
            <a:chOff x="184518" y="1005840"/>
            <a:chExt cx="1020279" cy="1021771"/>
          </a:xfrm>
        </p:grpSpPr>
        <p:sp>
          <p:nvSpPr>
            <p:cNvPr id="11" name="Chord 10"/>
            <p:cNvSpPr/>
            <p:nvPr/>
          </p:nvSpPr>
          <p:spPr>
            <a:xfrm rot="6791072">
              <a:off x="434777" y="1400476"/>
              <a:ext cx="519764" cy="490888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492189" y="1005840"/>
              <a:ext cx="404939" cy="3850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518" y="1750612"/>
              <a:ext cx="1020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Buyer User</a:t>
              </a:r>
              <a:endParaRPr lang="en-US" sz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621752" y="1112628"/>
            <a:ext cx="102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Free Text Search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708135" y="2904669"/>
            <a:ext cx="2546656" cy="67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Catalog/Product List</a:t>
            </a:r>
          </a:p>
          <a:p>
            <a:pPr algn="ctr"/>
            <a:r>
              <a:rPr lang="en-US" sz="800" dirty="0" smtClean="0"/>
              <a:t>Segment/Vendor/Manufacturer/Price/Spec. </a:t>
            </a:r>
            <a:r>
              <a:rPr lang="en-US" sz="800" dirty="0"/>
              <a:t>wise listing, </a:t>
            </a:r>
            <a:r>
              <a:rPr lang="en-US" sz="800" dirty="0" smtClean="0"/>
              <a:t>filtration </a:t>
            </a:r>
            <a:r>
              <a:rPr lang="en-US" sz="800" dirty="0"/>
              <a:t>and </a:t>
            </a:r>
            <a:r>
              <a:rPr lang="en-US" sz="800" dirty="0" smtClean="0"/>
              <a:t>sorting, Add to Cart</a:t>
            </a:r>
            <a:endParaRPr lang="en-US" sz="800" dirty="0"/>
          </a:p>
        </p:txBody>
      </p:sp>
      <p:sp>
        <p:nvSpPr>
          <p:cNvPr id="24" name="Freeform 23"/>
          <p:cNvSpPr/>
          <p:nvPr/>
        </p:nvSpPr>
        <p:spPr>
          <a:xfrm>
            <a:off x="4440304" y="1076876"/>
            <a:ext cx="1125335" cy="1006321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Product Search</a:t>
            </a:r>
          </a:p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Engine</a:t>
            </a:r>
            <a:endParaRPr lang="en-US" sz="1200" kern="1200" dirty="0"/>
          </a:p>
        </p:txBody>
      </p:sp>
      <p:cxnSp>
        <p:nvCxnSpPr>
          <p:cNvPr id="27" name="Straight Arrow Connector 26"/>
          <p:cNvCxnSpPr>
            <a:endCxn id="24" idx="24"/>
          </p:cNvCxnSpPr>
          <p:nvPr/>
        </p:nvCxnSpPr>
        <p:spPr>
          <a:xfrm flipV="1">
            <a:off x="3710763" y="1568550"/>
            <a:ext cx="842258" cy="11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97850" y="1557064"/>
            <a:ext cx="457200" cy="11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65835" y="2060659"/>
            <a:ext cx="117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Navigational Search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5710223" y="2081305"/>
            <a:ext cx="2302869" cy="57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Product Details</a:t>
            </a:r>
          </a:p>
          <a:p>
            <a:pPr algn="ctr"/>
            <a:r>
              <a:rPr lang="en-US" sz="800" dirty="0" smtClean="0"/>
              <a:t>Price, Availability, Specs</a:t>
            </a:r>
            <a:r>
              <a:rPr lang="en-US" sz="800" dirty="0"/>
              <a:t>, </a:t>
            </a:r>
            <a:r>
              <a:rPr lang="en-US" sz="800" dirty="0" smtClean="0"/>
              <a:t>Desc., </a:t>
            </a:r>
            <a:r>
              <a:rPr lang="en-US" sz="800" dirty="0"/>
              <a:t>Image, </a:t>
            </a:r>
            <a:r>
              <a:rPr lang="en-US" sz="800" dirty="0" smtClean="0"/>
              <a:t>Components, Service Info., Cart Summary </a:t>
            </a:r>
            <a:endParaRPr lang="en-US" sz="800" dirty="0"/>
          </a:p>
        </p:txBody>
      </p:sp>
      <p:sp>
        <p:nvSpPr>
          <p:cNvPr id="47" name="Freeform 46"/>
          <p:cNvSpPr/>
          <p:nvPr/>
        </p:nvSpPr>
        <p:spPr>
          <a:xfrm>
            <a:off x="5861386" y="1071132"/>
            <a:ext cx="1125335" cy="1006321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Location</a:t>
            </a:r>
          </a:p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Engine</a:t>
            </a:r>
            <a:endParaRPr lang="en-US" sz="1200" kern="1200" dirty="0"/>
          </a:p>
        </p:txBody>
      </p:sp>
      <p:sp>
        <p:nvSpPr>
          <p:cNvPr id="51" name="Rectangle 50"/>
          <p:cNvSpPr/>
          <p:nvPr/>
        </p:nvSpPr>
        <p:spPr>
          <a:xfrm>
            <a:off x="8505317" y="2100725"/>
            <a:ext cx="1781139" cy="62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Check-out</a:t>
            </a:r>
          </a:p>
          <a:p>
            <a:pPr algn="ctr"/>
            <a:r>
              <a:rPr lang="en-US" sz="800" dirty="0" smtClean="0"/>
              <a:t>Cart Summary, Shipping &amp; Billing Address, Payment Methods</a:t>
            </a:r>
            <a:endParaRPr lang="en-US" sz="800" dirty="0"/>
          </a:p>
        </p:txBody>
      </p:sp>
      <p:sp>
        <p:nvSpPr>
          <p:cNvPr id="57" name="Rectangle 56"/>
          <p:cNvSpPr/>
          <p:nvPr/>
        </p:nvSpPr>
        <p:spPr>
          <a:xfrm>
            <a:off x="7490693" y="1273501"/>
            <a:ext cx="1852487" cy="62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Shopping Cart</a:t>
            </a:r>
          </a:p>
          <a:p>
            <a:pPr algn="ctr"/>
            <a:r>
              <a:rPr lang="en-US" sz="800" dirty="0"/>
              <a:t>Item Details, Order Summary, Promos/Offers, Licenses</a:t>
            </a:r>
          </a:p>
        </p:txBody>
      </p:sp>
      <p:cxnSp>
        <p:nvCxnSpPr>
          <p:cNvPr id="59" name="Elbow Connector 58"/>
          <p:cNvCxnSpPr>
            <a:stCxn id="46" idx="3"/>
          </p:cNvCxnSpPr>
          <p:nvPr/>
        </p:nvCxnSpPr>
        <p:spPr>
          <a:xfrm flipV="1">
            <a:off x="8013092" y="1891732"/>
            <a:ext cx="148827" cy="4785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4" idx="3"/>
          </p:cNvCxnSpPr>
          <p:nvPr/>
        </p:nvCxnSpPr>
        <p:spPr>
          <a:xfrm flipV="1">
            <a:off x="8254791" y="1789940"/>
            <a:ext cx="69874" cy="14540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7" idx="3"/>
            <a:endCxn id="51" idx="0"/>
          </p:cNvCxnSpPr>
          <p:nvPr/>
        </p:nvCxnSpPr>
        <p:spPr>
          <a:xfrm>
            <a:off x="9343180" y="1585284"/>
            <a:ext cx="52707" cy="5154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994381" y="2499467"/>
            <a:ext cx="510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" idx="3"/>
            <a:endCxn id="24" idx="22"/>
          </p:cNvCxnSpPr>
          <p:nvPr/>
        </p:nvCxnSpPr>
        <p:spPr>
          <a:xfrm flipV="1">
            <a:off x="3750660" y="1794128"/>
            <a:ext cx="746353" cy="195209"/>
          </a:xfrm>
          <a:prstGeom prst="bentConnector5">
            <a:avLst>
              <a:gd name="adj1" fmla="val 46201"/>
              <a:gd name="adj2" fmla="val -165187"/>
              <a:gd name="adj3" fmla="val 13062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871949" y="2831195"/>
            <a:ext cx="1781139" cy="62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Order</a:t>
            </a:r>
          </a:p>
          <a:p>
            <a:pPr algn="ctr"/>
            <a:r>
              <a:rPr lang="en-US" sz="800" dirty="0" smtClean="0"/>
              <a:t>Order Summary, Logistics info. Order Invoice, Payment Receipt</a:t>
            </a:r>
            <a:endParaRPr lang="en-US" sz="800" dirty="0"/>
          </a:p>
        </p:txBody>
      </p:sp>
      <p:cxnSp>
        <p:nvCxnSpPr>
          <p:cNvPr id="80" name="Elbow Connector 79"/>
          <p:cNvCxnSpPr>
            <a:stCxn id="51" idx="3"/>
            <a:endCxn id="78" idx="0"/>
          </p:cNvCxnSpPr>
          <p:nvPr/>
        </p:nvCxnSpPr>
        <p:spPr>
          <a:xfrm>
            <a:off x="10286456" y="2412508"/>
            <a:ext cx="476063" cy="418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4002456" y="3867650"/>
            <a:ext cx="1125335" cy="1006321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Stock Availability</a:t>
            </a:r>
          </a:p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Engine</a:t>
            </a:r>
            <a:endParaRPr lang="en-US" sz="1200" kern="1200" dirty="0"/>
          </a:p>
        </p:txBody>
      </p:sp>
      <p:sp>
        <p:nvSpPr>
          <p:cNvPr id="82" name="Snip Single Corner Rectangle 81"/>
          <p:cNvSpPr/>
          <p:nvPr/>
        </p:nvSpPr>
        <p:spPr>
          <a:xfrm>
            <a:off x="7155861" y="2641801"/>
            <a:ext cx="1074040" cy="19603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Store Locator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1294535" y="4059028"/>
            <a:ext cx="1781139" cy="62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Product Stock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Inventory Info, Vendor Stock, Souring Availability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7" name="Diagram 86"/>
          <p:cNvGraphicFramePr/>
          <p:nvPr>
            <p:extLst>
              <p:ext uri="{D42A27DB-BD31-4B8C-83A1-F6EECF244321}">
                <p14:modId xmlns:p14="http://schemas.microsoft.com/office/powerpoint/2010/main" val="1882376125"/>
              </p:ext>
            </p:extLst>
          </p:nvPr>
        </p:nvGraphicFramePr>
        <p:xfrm>
          <a:off x="663968" y="4519708"/>
          <a:ext cx="2884337" cy="2033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8" name="Rectangle 87"/>
          <p:cNvSpPr/>
          <p:nvPr/>
        </p:nvSpPr>
        <p:spPr>
          <a:xfrm>
            <a:off x="3328140" y="5137031"/>
            <a:ext cx="1781139" cy="62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Product Catalog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Update MFG/Supplier-wise Product Price, Specs, Desc., Images, Comps, Warranties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497849" y="5502455"/>
            <a:ext cx="1781139" cy="982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Order Mgmt. </a:t>
            </a: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Incoming/Outbound Order Fulfillment, Pricing, Delivery Scheduling, Logistics info., Invoicing &amp; Payment Terms, Penalties, Returns &amp; Refunds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82671" y="3019939"/>
            <a:ext cx="2313696" cy="67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Buyer’s Page</a:t>
            </a:r>
          </a:p>
          <a:p>
            <a:pPr algn="ctr"/>
            <a:r>
              <a:rPr lang="en-US" sz="800" dirty="0" smtClean="0"/>
              <a:t>Recommends, Current </a:t>
            </a:r>
            <a:r>
              <a:rPr lang="en-US" sz="800" dirty="0" smtClean="0"/>
              <a:t>PO, </a:t>
            </a:r>
            <a:r>
              <a:rPr lang="en-US" sz="800" dirty="0" smtClean="0"/>
              <a:t>Stock Sourcing Update, BP, Deals, </a:t>
            </a:r>
            <a:r>
              <a:rPr lang="en-US" sz="800" dirty="0" smtClean="0"/>
              <a:t>PO </a:t>
            </a:r>
            <a:r>
              <a:rPr lang="en-US" sz="800" dirty="0" smtClean="0"/>
              <a:t>Responses, Quotations, Add to Cart</a:t>
            </a:r>
            <a:endParaRPr lang="en-US" sz="800" dirty="0"/>
          </a:p>
        </p:txBody>
      </p:sp>
      <p:cxnSp>
        <p:nvCxnSpPr>
          <p:cNvPr id="102" name="Straight Arrow Connector 101"/>
          <p:cNvCxnSpPr>
            <a:stCxn id="3" idx="2"/>
          </p:cNvCxnSpPr>
          <p:nvPr/>
        </p:nvCxnSpPr>
        <p:spPr>
          <a:xfrm>
            <a:off x="2452027" y="2724291"/>
            <a:ext cx="2415" cy="295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496667" y="3414580"/>
            <a:ext cx="2211468" cy="8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531193" y="2748146"/>
            <a:ext cx="2142654" cy="579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Post Requirement</a:t>
            </a:r>
          </a:p>
          <a:p>
            <a:pPr algn="ctr"/>
            <a:r>
              <a:rPr lang="en-US" sz="800" dirty="0" smtClean="0"/>
              <a:t>Product/Product Type, Quantity, Price Range, Location of Fulfillment, RFQ</a:t>
            </a:r>
            <a:endParaRPr lang="en-US" sz="800" dirty="0"/>
          </a:p>
        </p:txBody>
      </p:sp>
      <p:cxnSp>
        <p:nvCxnSpPr>
          <p:cNvPr id="114" name="Elbow Connector 113"/>
          <p:cNvCxnSpPr/>
          <p:nvPr/>
        </p:nvCxnSpPr>
        <p:spPr>
          <a:xfrm flipV="1">
            <a:off x="2958535" y="2837042"/>
            <a:ext cx="572658" cy="2009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978293" y="1997419"/>
            <a:ext cx="0" cy="746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141787" y="2077453"/>
            <a:ext cx="0" cy="6196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141787" y="2709381"/>
            <a:ext cx="8132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955050" y="2724291"/>
            <a:ext cx="0" cy="287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17652" y="2181675"/>
            <a:ext cx="102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Search Results</a:t>
            </a:r>
            <a:endParaRPr lang="en-US" sz="1200" dirty="0"/>
          </a:p>
        </p:txBody>
      </p:sp>
      <p:sp>
        <p:nvSpPr>
          <p:cNvPr id="127" name="Snip Single Corner Rectangle 126"/>
          <p:cNvSpPr/>
          <p:nvPr/>
        </p:nvSpPr>
        <p:spPr>
          <a:xfrm>
            <a:off x="3806919" y="2602462"/>
            <a:ext cx="1049502" cy="20082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Store Locator</a:t>
            </a:r>
            <a:endParaRPr lang="en-US" sz="1000" dirty="0"/>
          </a:p>
        </p:txBody>
      </p:sp>
      <p:cxnSp>
        <p:nvCxnSpPr>
          <p:cNvPr id="129" name="Elbow Connector 128"/>
          <p:cNvCxnSpPr>
            <a:stCxn id="92" idx="2"/>
            <a:endCxn id="57" idx="2"/>
          </p:cNvCxnSpPr>
          <p:nvPr/>
        </p:nvCxnSpPr>
        <p:spPr>
          <a:xfrm rot="5400000" flipH="1" flipV="1">
            <a:off x="4477501" y="-240915"/>
            <a:ext cx="1801453" cy="6077418"/>
          </a:xfrm>
          <a:prstGeom prst="bentConnector3">
            <a:avLst>
              <a:gd name="adj1" fmla="val -30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0179475" y="1453887"/>
            <a:ext cx="1781139" cy="62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Wish List</a:t>
            </a:r>
          </a:p>
          <a:p>
            <a:pPr algn="ctr"/>
            <a:r>
              <a:rPr lang="en-US" sz="800" dirty="0" smtClean="0"/>
              <a:t>Order Summary, Logistics info. Order Invoice, Payment Receipt</a:t>
            </a:r>
            <a:endParaRPr lang="en-US" sz="800" dirty="0"/>
          </a:p>
        </p:txBody>
      </p:sp>
      <p:cxnSp>
        <p:nvCxnSpPr>
          <p:cNvPr id="136" name="Straight Arrow Connector 135"/>
          <p:cNvCxnSpPr>
            <a:endCxn id="86" idx="3"/>
          </p:cNvCxnSpPr>
          <p:nvPr/>
        </p:nvCxnSpPr>
        <p:spPr>
          <a:xfrm flipH="1">
            <a:off x="3075674" y="4370810"/>
            <a:ext cx="9267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endCxn id="81" idx="23"/>
          </p:cNvCxnSpPr>
          <p:nvPr/>
        </p:nvCxnSpPr>
        <p:spPr>
          <a:xfrm flipV="1">
            <a:off x="2331191" y="4519222"/>
            <a:ext cx="1815511" cy="557628"/>
          </a:xfrm>
          <a:prstGeom prst="bentConnector3">
            <a:avLst>
              <a:gd name="adj1" fmla="val 436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81" idx="16"/>
            <a:endCxn id="88" idx="0"/>
          </p:cNvCxnSpPr>
          <p:nvPr/>
        </p:nvCxnSpPr>
        <p:spPr>
          <a:xfrm flipH="1">
            <a:off x="4218710" y="4765067"/>
            <a:ext cx="255630" cy="371964"/>
          </a:xfrm>
          <a:prstGeom prst="bentConnector4">
            <a:avLst>
              <a:gd name="adj1" fmla="val -89426"/>
              <a:gd name="adj2" fmla="val 646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497849" y="4056776"/>
            <a:ext cx="1781139" cy="1044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Order Confirm </a:t>
            </a: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Incoming/Outbound Order Details incl. item quantities, selling/buying/quoted prices, Delivery Dates, Stock Info, Logistics, Invoicing &amp; Payment Terms, Stock Reservation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0" name="Elbow Connector 149"/>
          <p:cNvCxnSpPr>
            <a:stCxn id="81" idx="7"/>
            <a:endCxn id="148" idx="1"/>
          </p:cNvCxnSpPr>
          <p:nvPr/>
        </p:nvCxnSpPr>
        <p:spPr>
          <a:xfrm>
            <a:off x="5015074" y="4359323"/>
            <a:ext cx="482775" cy="2197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88" idx="3"/>
            <a:endCxn id="148" idx="1"/>
          </p:cNvCxnSpPr>
          <p:nvPr/>
        </p:nvCxnSpPr>
        <p:spPr>
          <a:xfrm flipV="1">
            <a:off x="5109279" y="4579057"/>
            <a:ext cx="388570" cy="869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48" idx="2"/>
            <a:endCxn id="89" idx="0"/>
          </p:cNvCxnSpPr>
          <p:nvPr/>
        </p:nvCxnSpPr>
        <p:spPr>
          <a:xfrm>
            <a:off x="6388419" y="5101337"/>
            <a:ext cx="0" cy="401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05" idx="2"/>
            <a:endCxn id="148" idx="0"/>
          </p:cNvCxnSpPr>
          <p:nvPr/>
        </p:nvCxnSpPr>
        <p:spPr>
          <a:xfrm rot="16200000" flipH="1">
            <a:off x="5130955" y="2799312"/>
            <a:ext cx="729028" cy="17858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78" idx="2"/>
            <a:endCxn id="148" idx="0"/>
          </p:cNvCxnSpPr>
          <p:nvPr/>
        </p:nvCxnSpPr>
        <p:spPr>
          <a:xfrm rot="5400000">
            <a:off x="8274462" y="1568718"/>
            <a:ext cx="602015" cy="4374100"/>
          </a:xfrm>
          <a:prstGeom prst="bentConnector3">
            <a:avLst>
              <a:gd name="adj1" fmla="val 292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24" idx="15"/>
          </p:cNvCxnSpPr>
          <p:nvPr/>
        </p:nvCxnSpPr>
        <p:spPr>
          <a:xfrm flipH="1">
            <a:off x="4901484" y="1974293"/>
            <a:ext cx="192271" cy="2032907"/>
          </a:xfrm>
          <a:prstGeom prst="bentConnector4">
            <a:avLst>
              <a:gd name="adj1" fmla="val -309127"/>
              <a:gd name="adj2" fmla="val 806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5" name="Diagram 174"/>
          <p:cNvGraphicFramePr/>
          <p:nvPr>
            <p:extLst>
              <p:ext uri="{D42A27DB-BD31-4B8C-83A1-F6EECF244321}">
                <p14:modId xmlns:p14="http://schemas.microsoft.com/office/powerpoint/2010/main" val="2142188822"/>
              </p:ext>
            </p:extLst>
          </p:nvPr>
        </p:nvGraphicFramePr>
        <p:xfrm>
          <a:off x="7180331" y="3668648"/>
          <a:ext cx="2239264" cy="1321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8" name="Rectangle 177"/>
          <p:cNvSpPr/>
          <p:nvPr/>
        </p:nvSpPr>
        <p:spPr>
          <a:xfrm>
            <a:off x="7989251" y="5028077"/>
            <a:ext cx="1728598" cy="695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Invoice Verify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Incoming Delivery, Quality Mgmt., Invoice, Payment Terms, Returns &amp; Refunds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994381" y="5760597"/>
            <a:ext cx="1486503" cy="6990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Billing</a:t>
            </a:r>
          </a:p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utbound Delivery Confirm, Bill with Payment Terms, Discounts, Penalties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0020499" y="4603523"/>
            <a:ext cx="1728598" cy="695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Payment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Customer/Vendor Payments, Monthly/Quarterly Statement, Penalties, Discounts, Refunds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82" name="Elbow Connector 181"/>
          <p:cNvCxnSpPr>
            <a:stCxn id="89" idx="3"/>
            <a:endCxn id="178" idx="1"/>
          </p:cNvCxnSpPr>
          <p:nvPr/>
        </p:nvCxnSpPr>
        <p:spPr>
          <a:xfrm flipV="1">
            <a:off x="7278988" y="5375603"/>
            <a:ext cx="710263" cy="61817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endCxn id="179" idx="1"/>
          </p:cNvCxnSpPr>
          <p:nvPr/>
        </p:nvCxnSpPr>
        <p:spPr>
          <a:xfrm>
            <a:off x="7289385" y="5993773"/>
            <a:ext cx="704996" cy="11637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78" idx="3"/>
            <a:endCxn id="180" idx="1"/>
          </p:cNvCxnSpPr>
          <p:nvPr/>
        </p:nvCxnSpPr>
        <p:spPr>
          <a:xfrm flipV="1">
            <a:off x="9717849" y="4951049"/>
            <a:ext cx="302650" cy="4245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endCxn id="180" idx="2"/>
          </p:cNvCxnSpPr>
          <p:nvPr/>
        </p:nvCxnSpPr>
        <p:spPr>
          <a:xfrm flipV="1">
            <a:off x="9480884" y="5298575"/>
            <a:ext cx="1403914" cy="8115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18574" y="4506888"/>
            <a:ext cx="1020279" cy="1021771"/>
            <a:chOff x="184518" y="1005840"/>
            <a:chExt cx="1020279" cy="1021771"/>
          </a:xfrm>
        </p:grpSpPr>
        <p:sp>
          <p:nvSpPr>
            <p:cNvPr id="190" name="Chord 189"/>
            <p:cNvSpPr/>
            <p:nvPr/>
          </p:nvSpPr>
          <p:spPr>
            <a:xfrm rot="6791072">
              <a:off x="434777" y="1400476"/>
              <a:ext cx="519764" cy="490888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lowchart: Connector 190"/>
            <p:cNvSpPr/>
            <p:nvPr/>
          </p:nvSpPr>
          <p:spPr>
            <a:xfrm>
              <a:off x="492189" y="1005840"/>
              <a:ext cx="404939" cy="3850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84518" y="1750612"/>
              <a:ext cx="1020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Supplier</a:t>
              </a:r>
              <a:endParaRPr lang="en-US" sz="1200" dirty="0"/>
            </a:p>
          </p:txBody>
        </p:sp>
      </p:grpSp>
      <p:sp>
        <p:nvSpPr>
          <p:cNvPr id="74" name="Title 1"/>
          <p:cNvSpPr txBox="1">
            <a:spLocks/>
          </p:cNvSpPr>
          <p:nvPr/>
        </p:nvSpPr>
        <p:spPr>
          <a:xfrm>
            <a:off x="1153393" y="528894"/>
            <a:ext cx="9905998" cy="300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cap="none" dirty="0" smtClean="0"/>
              <a:t>Purchasing by Institutional Buyer or Retailer from enlisted Supplier(s)</a:t>
            </a:r>
            <a:endParaRPr lang="en-US" sz="1400" cap="none" dirty="0"/>
          </a:p>
        </p:txBody>
      </p:sp>
    </p:spTree>
    <p:extLst>
      <p:ext uri="{BB962C8B-B14F-4D97-AF65-F5344CB8AC3E}">
        <p14:creationId xmlns:p14="http://schemas.microsoft.com/office/powerpoint/2010/main" val="553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44380" y="3882362"/>
            <a:ext cx="11848698" cy="27494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dirty="0" smtClean="0"/>
              <a:t>Back-Store </a:t>
            </a:r>
            <a:r>
              <a:rPr lang="en-US" dirty="0" smtClean="0"/>
              <a:t>App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Could DB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1440"/>
            <a:ext cx="9905998" cy="914400"/>
          </a:xfrm>
        </p:spPr>
        <p:txBody>
          <a:bodyPr/>
          <a:lstStyle/>
          <a:p>
            <a:r>
              <a:rPr lang="en-US" dirty="0" smtClean="0"/>
              <a:t>Sourcing and procurement 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380" y="1212783"/>
            <a:ext cx="11848698" cy="25968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 smtClean="0">
                <a:solidFill>
                  <a:schemeClr val="lt1"/>
                </a:solidFill>
              </a:rPr>
              <a:t>Front-Store </a:t>
            </a:r>
            <a:r>
              <a:rPr lang="en-US" dirty="0">
                <a:solidFill>
                  <a:schemeClr val="lt1"/>
                </a:solidFill>
              </a:rPr>
              <a:t>App</a:t>
            </a:r>
          </a:p>
          <a:p>
            <a:pPr algn="r"/>
            <a:endParaRPr lang="en-US" dirty="0">
              <a:solidFill>
                <a:schemeClr val="lt1"/>
              </a:solidFill>
            </a:endParaRPr>
          </a:p>
          <a:p>
            <a:pPr algn="r"/>
            <a:endParaRPr lang="en-US" dirty="0">
              <a:solidFill>
                <a:schemeClr val="lt1"/>
              </a:solidFill>
            </a:endParaRPr>
          </a:p>
          <a:p>
            <a:pPr algn="r"/>
            <a:endParaRPr lang="en-US" dirty="0">
              <a:solidFill>
                <a:schemeClr val="lt1"/>
              </a:solidFill>
            </a:endParaRPr>
          </a:p>
          <a:p>
            <a:pPr algn="r"/>
            <a:endParaRPr lang="en-US" dirty="0">
              <a:solidFill>
                <a:schemeClr val="lt1"/>
              </a:solidFill>
            </a:endParaRPr>
          </a:p>
          <a:p>
            <a:pPr algn="r"/>
            <a:endParaRPr lang="en-US" dirty="0">
              <a:solidFill>
                <a:schemeClr val="lt1"/>
              </a:solidFill>
            </a:endParaRPr>
          </a:p>
          <a:p>
            <a:pPr algn="r"/>
            <a:endParaRPr lang="en-US" dirty="0">
              <a:solidFill>
                <a:schemeClr val="lt1"/>
              </a:solidFill>
            </a:endParaRPr>
          </a:p>
          <a:p>
            <a:pPr algn="r"/>
            <a:endParaRPr lang="en-US" dirty="0">
              <a:solidFill>
                <a:schemeClr val="lt1"/>
              </a:solidFill>
            </a:endParaRPr>
          </a:p>
          <a:p>
            <a:pPr algn="r"/>
            <a:endParaRPr lang="en-US" dirty="0">
              <a:solidFill>
                <a:schemeClr val="lt1"/>
              </a:solidFill>
            </a:endParaRPr>
          </a:p>
          <a:p>
            <a:pPr algn="r"/>
            <a:endParaRPr lang="en-US" dirty="0">
              <a:solidFill>
                <a:schemeClr val="lt1"/>
              </a:solidFill>
            </a:endParaRPr>
          </a:p>
          <a:p>
            <a:pPr algn="r"/>
            <a:r>
              <a:rPr lang="en-US" dirty="0">
                <a:solidFill>
                  <a:schemeClr val="lt1"/>
                </a:solidFill>
              </a:rPr>
              <a:t>Could DB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1413" y="758594"/>
            <a:ext cx="9905998" cy="300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cap="none" dirty="0" smtClean="0"/>
              <a:t>Procurement by Supplier from manufacturers and stockiest (Vendor hereafter)</a:t>
            </a:r>
            <a:endParaRPr lang="en-US" sz="1400" cap="none" dirty="0"/>
          </a:p>
        </p:txBody>
      </p:sp>
      <p:grpSp>
        <p:nvGrpSpPr>
          <p:cNvPr id="7" name="Group 6"/>
          <p:cNvGrpSpPr/>
          <p:nvPr/>
        </p:nvGrpSpPr>
        <p:grpSpPr>
          <a:xfrm>
            <a:off x="250841" y="4059598"/>
            <a:ext cx="1781139" cy="1122107"/>
            <a:chOff x="250843" y="3962980"/>
            <a:chExt cx="1781139" cy="1122107"/>
          </a:xfrm>
        </p:grpSpPr>
        <p:sp>
          <p:nvSpPr>
            <p:cNvPr id="9" name="Rectangle 8"/>
            <p:cNvSpPr/>
            <p:nvPr/>
          </p:nvSpPr>
          <p:spPr>
            <a:xfrm>
              <a:off x="250843" y="3962980"/>
              <a:ext cx="1781139" cy="1122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Product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Stock</a:t>
              </a:r>
              <a:endParaRPr lang="en-US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578" y="4342281"/>
              <a:ext cx="1549668" cy="2010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Internal Stock</a:t>
              </a:r>
              <a:endParaRPr lang="en-US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6578" y="4589883"/>
              <a:ext cx="1549668" cy="2010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Partner Stock</a:t>
              </a:r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6578" y="4837485"/>
              <a:ext cx="1549668" cy="2010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Sourcing Stock</a:t>
              </a:r>
              <a:endParaRPr lang="en-US" sz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0643" y="5244168"/>
            <a:ext cx="2059220" cy="1235091"/>
            <a:chOff x="250843" y="5131684"/>
            <a:chExt cx="2059220" cy="1235091"/>
          </a:xfrm>
        </p:grpSpPr>
        <p:sp>
          <p:nvSpPr>
            <p:cNvPr id="10" name="Rectangle 9"/>
            <p:cNvSpPr/>
            <p:nvPr/>
          </p:nvSpPr>
          <p:spPr>
            <a:xfrm>
              <a:off x="250843" y="5131684"/>
              <a:ext cx="2059220" cy="1235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Vendor Catalog</a:t>
              </a:r>
            </a:p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</a:rPr>
                <a:t>Vendor Pers. &amp; Comm. Info, Product Catalog &amp; Stock Info.</a:t>
              </a:r>
              <a:endParaRPr lang="en-US" sz="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5619" y="5788990"/>
              <a:ext cx="1549668" cy="2010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Partner/Pref. Ven.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5619" y="6077882"/>
              <a:ext cx="1549668" cy="2010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Gen. Vendor/Sup.</a:t>
              </a:r>
              <a:endParaRPr lang="en-US" sz="12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0842" y="1321068"/>
            <a:ext cx="1781139" cy="62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Procure. Plan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Meet-to-stock/Demand, Stock Avail., Proc. Req., Vendors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75150" y="2995985"/>
            <a:ext cx="1781139" cy="62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Invite Quote.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Open/Private/Selective RFQ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5719" y="1447956"/>
            <a:ext cx="1781139" cy="365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Order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Confirm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94264" y="6040006"/>
            <a:ext cx="1781139" cy="501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Quote Req.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RFQ Response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91583" y="1439175"/>
            <a:ext cx="1781139" cy="365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Quote Conf.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17447" y="1429495"/>
            <a:ext cx="1925766" cy="3793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Purchase Order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89760" y="6062622"/>
            <a:ext cx="1781139" cy="365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 Confirm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8084986" y="3096302"/>
            <a:ext cx="1436119" cy="1292324"/>
            <a:chOff x="8084986" y="3096302"/>
            <a:chExt cx="1436119" cy="1292324"/>
          </a:xfrm>
        </p:grpSpPr>
        <p:sp>
          <p:nvSpPr>
            <p:cNvPr id="74" name="Freeform 73"/>
            <p:cNvSpPr/>
            <p:nvPr/>
          </p:nvSpPr>
          <p:spPr>
            <a:xfrm>
              <a:off x="8673173" y="3553452"/>
              <a:ext cx="727078" cy="727078"/>
            </a:xfrm>
            <a:custGeom>
              <a:avLst/>
              <a:gdLst>
                <a:gd name="connsiteX0" fmla="*/ 516083 w 727078"/>
                <a:gd name="connsiteY0" fmla="*/ 115924 h 727078"/>
                <a:gd name="connsiteX1" fmla="*/ 572638 w 727078"/>
                <a:gd name="connsiteY1" fmla="*/ 68466 h 727078"/>
                <a:gd name="connsiteX2" fmla="*/ 617819 w 727078"/>
                <a:gd name="connsiteY2" fmla="*/ 106378 h 727078"/>
                <a:gd name="connsiteX3" fmla="*/ 580903 w 727078"/>
                <a:gd name="connsiteY3" fmla="*/ 170315 h 727078"/>
                <a:gd name="connsiteX4" fmla="*/ 639558 w 727078"/>
                <a:gd name="connsiteY4" fmla="*/ 271909 h 727078"/>
                <a:gd name="connsiteX5" fmla="*/ 713387 w 727078"/>
                <a:gd name="connsiteY5" fmla="*/ 271907 h 727078"/>
                <a:gd name="connsiteX6" fmla="*/ 723629 w 727078"/>
                <a:gd name="connsiteY6" fmla="*/ 329990 h 727078"/>
                <a:gd name="connsiteX7" fmla="*/ 654252 w 727078"/>
                <a:gd name="connsiteY7" fmla="*/ 355239 h 727078"/>
                <a:gd name="connsiteX8" fmla="*/ 633881 w 727078"/>
                <a:gd name="connsiteY8" fmla="*/ 470767 h 727078"/>
                <a:gd name="connsiteX9" fmla="*/ 690439 w 727078"/>
                <a:gd name="connsiteY9" fmla="*/ 518223 h 727078"/>
                <a:gd name="connsiteX10" fmla="*/ 660949 w 727078"/>
                <a:gd name="connsiteY10" fmla="*/ 569301 h 727078"/>
                <a:gd name="connsiteX11" fmla="*/ 591573 w 727078"/>
                <a:gd name="connsiteY11" fmla="*/ 544048 h 727078"/>
                <a:gd name="connsiteX12" fmla="*/ 501708 w 727078"/>
                <a:gd name="connsiteY12" fmla="*/ 619454 h 727078"/>
                <a:gd name="connsiteX13" fmla="*/ 514530 w 727078"/>
                <a:gd name="connsiteY13" fmla="*/ 692161 h 727078"/>
                <a:gd name="connsiteX14" fmla="*/ 459107 w 727078"/>
                <a:gd name="connsiteY14" fmla="*/ 712333 h 727078"/>
                <a:gd name="connsiteX15" fmla="*/ 422194 w 727078"/>
                <a:gd name="connsiteY15" fmla="*/ 648394 h 727078"/>
                <a:gd name="connsiteX16" fmla="*/ 304884 w 727078"/>
                <a:gd name="connsiteY16" fmla="*/ 648394 h 727078"/>
                <a:gd name="connsiteX17" fmla="*/ 267971 w 727078"/>
                <a:gd name="connsiteY17" fmla="*/ 712333 h 727078"/>
                <a:gd name="connsiteX18" fmla="*/ 212548 w 727078"/>
                <a:gd name="connsiteY18" fmla="*/ 692161 h 727078"/>
                <a:gd name="connsiteX19" fmla="*/ 225370 w 727078"/>
                <a:gd name="connsiteY19" fmla="*/ 619453 h 727078"/>
                <a:gd name="connsiteX20" fmla="*/ 135505 w 727078"/>
                <a:gd name="connsiteY20" fmla="*/ 544047 h 727078"/>
                <a:gd name="connsiteX21" fmla="*/ 66129 w 727078"/>
                <a:gd name="connsiteY21" fmla="*/ 569301 h 727078"/>
                <a:gd name="connsiteX22" fmla="*/ 36639 w 727078"/>
                <a:gd name="connsiteY22" fmla="*/ 518223 h 727078"/>
                <a:gd name="connsiteX23" fmla="*/ 93197 w 727078"/>
                <a:gd name="connsiteY23" fmla="*/ 470768 h 727078"/>
                <a:gd name="connsiteX24" fmla="*/ 72826 w 727078"/>
                <a:gd name="connsiteY24" fmla="*/ 355240 h 727078"/>
                <a:gd name="connsiteX25" fmla="*/ 3449 w 727078"/>
                <a:gd name="connsiteY25" fmla="*/ 329990 h 727078"/>
                <a:gd name="connsiteX26" fmla="*/ 13691 w 727078"/>
                <a:gd name="connsiteY26" fmla="*/ 271907 h 727078"/>
                <a:gd name="connsiteX27" fmla="*/ 87520 w 727078"/>
                <a:gd name="connsiteY27" fmla="*/ 271908 h 727078"/>
                <a:gd name="connsiteX28" fmla="*/ 146175 w 727078"/>
                <a:gd name="connsiteY28" fmla="*/ 170314 h 727078"/>
                <a:gd name="connsiteX29" fmla="*/ 109259 w 727078"/>
                <a:gd name="connsiteY29" fmla="*/ 106378 h 727078"/>
                <a:gd name="connsiteX30" fmla="*/ 154440 w 727078"/>
                <a:gd name="connsiteY30" fmla="*/ 68466 h 727078"/>
                <a:gd name="connsiteX31" fmla="*/ 210995 w 727078"/>
                <a:gd name="connsiteY31" fmla="*/ 115924 h 727078"/>
                <a:gd name="connsiteX32" fmla="*/ 321231 w 727078"/>
                <a:gd name="connsiteY32" fmla="*/ 75801 h 727078"/>
                <a:gd name="connsiteX33" fmla="*/ 334049 w 727078"/>
                <a:gd name="connsiteY33" fmla="*/ 3094 h 727078"/>
                <a:gd name="connsiteX34" fmla="*/ 393029 w 727078"/>
                <a:gd name="connsiteY34" fmla="*/ 3094 h 727078"/>
                <a:gd name="connsiteX35" fmla="*/ 405847 w 727078"/>
                <a:gd name="connsiteY35" fmla="*/ 75802 h 727078"/>
                <a:gd name="connsiteX36" fmla="*/ 516083 w 727078"/>
                <a:gd name="connsiteY36" fmla="*/ 115925 h 727078"/>
                <a:gd name="connsiteX37" fmla="*/ 516083 w 727078"/>
                <a:gd name="connsiteY37" fmla="*/ 115924 h 72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7078" h="727078">
                  <a:moveTo>
                    <a:pt x="516083" y="115924"/>
                  </a:moveTo>
                  <a:lnTo>
                    <a:pt x="572638" y="68466"/>
                  </a:lnTo>
                  <a:lnTo>
                    <a:pt x="617819" y="106378"/>
                  </a:lnTo>
                  <a:lnTo>
                    <a:pt x="580903" y="170315"/>
                  </a:lnTo>
                  <a:cubicBezTo>
                    <a:pt x="607153" y="199844"/>
                    <a:pt x="627110" y="234412"/>
                    <a:pt x="639558" y="271909"/>
                  </a:cubicBezTo>
                  <a:lnTo>
                    <a:pt x="713387" y="271907"/>
                  </a:lnTo>
                  <a:lnTo>
                    <a:pt x="723629" y="329990"/>
                  </a:lnTo>
                  <a:lnTo>
                    <a:pt x="654252" y="355239"/>
                  </a:lnTo>
                  <a:cubicBezTo>
                    <a:pt x="655380" y="394732"/>
                    <a:pt x="648448" y="434041"/>
                    <a:pt x="633881" y="470767"/>
                  </a:cubicBezTo>
                  <a:lnTo>
                    <a:pt x="690439" y="518223"/>
                  </a:lnTo>
                  <a:lnTo>
                    <a:pt x="660949" y="569301"/>
                  </a:lnTo>
                  <a:lnTo>
                    <a:pt x="591573" y="544048"/>
                  </a:lnTo>
                  <a:cubicBezTo>
                    <a:pt x="567051" y="575026"/>
                    <a:pt x="536474" y="600684"/>
                    <a:pt x="501708" y="619454"/>
                  </a:cubicBezTo>
                  <a:lnTo>
                    <a:pt x="514530" y="692161"/>
                  </a:lnTo>
                  <a:lnTo>
                    <a:pt x="459107" y="712333"/>
                  </a:lnTo>
                  <a:lnTo>
                    <a:pt x="422194" y="648394"/>
                  </a:lnTo>
                  <a:cubicBezTo>
                    <a:pt x="383496" y="656362"/>
                    <a:pt x="343581" y="656362"/>
                    <a:pt x="304884" y="648394"/>
                  </a:cubicBezTo>
                  <a:lnTo>
                    <a:pt x="267971" y="712333"/>
                  </a:lnTo>
                  <a:lnTo>
                    <a:pt x="212548" y="692161"/>
                  </a:lnTo>
                  <a:lnTo>
                    <a:pt x="225370" y="619453"/>
                  </a:lnTo>
                  <a:cubicBezTo>
                    <a:pt x="190604" y="600683"/>
                    <a:pt x="160027" y="575026"/>
                    <a:pt x="135505" y="544047"/>
                  </a:cubicBezTo>
                  <a:lnTo>
                    <a:pt x="66129" y="569301"/>
                  </a:lnTo>
                  <a:lnTo>
                    <a:pt x="36639" y="518223"/>
                  </a:lnTo>
                  <a:lnTo>
                    <a:pt x="93197" y="470768"/>
                  </a:lnTo>
                  <a:cubicBezTo>
                    <a:pt x="78630" y="434042"/>
                    <a:pt x="71699" y="394733"/>
                    <a:pt x="72826" y="355240"/>
                  </a:cubicBezTo>
                  <a:lnTo>
                    <a:pt x="3449" y="329990"/>
                  </a:lnTo>
                  <a:lnTo>
                    <a:pt x="13691" y="271907"/>
                  </a:lnTo>
                  <a:lnTo>
                    <a:pt x="87520" y="271908"/>
                  </a:lnTo>
                  <a:cubicBezTo>
                    <a:pt x="99968" y="234411"/>
                    <a:pt x="119926" y="199843"/>
                    <a:pt x="146175" y="170314"/>
                  </a:cubicBezTo>
                  <a:lnTo>
                    <a:pt x="109259" y="106378"/>
                  </a:lnTo>
                  <a:lnTo>
                    <a:pt x="154440" y="68466"/>
                  </a:lnTo>
                  <a:lnTo>
                    <a:pt x="210995" y="115924"/>
                  </a:lnTo>
                  <a:cubicBezTo>
                    <a:pt x="244633" y="95201"/>
                    <a:pt x="282142" y="81549"/>
                    <a:pt x="321231" y="75801"/>
                  </a:cubicBezTo>
                  <a:lnTo>
                    <a:pt x="334049" y="3094"/>
                  </a:lnTo>
                  <a:lnTo>
                    <a:pt x="393029" y="3094"/>
                  </a:lnTo>
                  <a:lnTo>
                    <a:pt x="405847" y="75802"/>
                  </a:lnTo>
                  <a:cubicBezTo>
                    <a:pt x="444936" y="81550"/>
                    <a:pt x="482444" y="95201"/>
                    <a:pt x="516083" y="115925"/>
                  </a:cubicBezTo>
                  <a:lnTo>
                    <a:pt x="516083" y="11592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6175" tIns="170315" rIns="146175" bIns="18303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Delivery Mgmt.</a:t>
              </a:r>
              <a:endParaRPr lang="en-US" sz="800" kern="1200" dirty="0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8186279" y="3557317"/>
              <a:ext cx="528784" cy="528784"/>
            </a:xfrm>
            <a:custGeom>
              <a:avLst/>
              <a:gdLst>
                <a:gd name="connsiteX0" fmla="*/ 395661 w 528784"/>
                <a:gd name="connsiteY0" fmla="*/ 133928 h 528784"/>
                <a:gd name="connsiteX1" fmla="*/ 473675 w 528784"/>
                <a:gd name="connsiteY1" fmla="*/ 110416 h 528784"/>
                <a:gd name="connsiteX2" fmla="*/ 502381 w 528784"/>
                <a:gd name="connsiteY2" fmla="*/ 160136 h 528784"/>
                <a:gd name="connsiteX3" fmla="*/ 443012 w 528784"/>
                <a:gd name="connsiteY3" fmla="*/ 215942 h 528784"/>
                <a:gd name="connsiteX4" fmla="*/ 443012 w 528784"/>
                <a:gd name="connsiteY4" fmla="*/ 312842 h 528784"/>
                <a:gd name="connsiteX5" fmla="*/ 502381 w 528784"/>
                <a:gd name="connsiteY5" fmla="*/ 368648 h 528784"/>
                <a:gd name="connsiteX6" fmla="*/ 473675 w 528784"/>
                <a:gd name="connsiteY6" fmla="*/ 418368 h 528784"/>
                <a:gd name="connsiteX7" fmla="*/ 395661 w 528784"/>
                <a:gd name="connsiteY7" fmla="*/ 394856 h 528784"/>
                <a:gd name="connsiteX8" fmla="*/ 311743 w 528784"/>
                <a:gd name="connsiteY8" fmla="*/ 443306 h 528784"/>
                <a:gd name="connsiteX9" fmla="*/ 293098 w 528784"/>
                <a:gd name="connsiteY9" fmla="*/ 522624 h 528784"/>
                <a:gd name="connsiteX10" fmla="*/ 235686 w 528784"/>
                <a:gd name="connsiteY10" fmla="*/ 522624 h 528784"/>
                <a:gd name="connsiteX11" fmla="*/ 217041 w 528784"/>
                <a:gd name="connsiteY11" fmla="*/ 443307 h 528784"/>
                <a:gd name="connsiteX12" fmla="*/ 133123 w 528784"/>
                <a:gd name="connsiteY12" fmla="*/ 394857 h 528784"/>
                <a:gd name="connsiteX13" fmla="*/ 55109 w 528784"/>
                <a:gd name="connsiteY13" fmla="*/ 418368 h 528784"/>
                <a:gd name="connsiteX14" fmla="*/ 26403 w 528784"/>
                <a:gd name="connsiteY14" fmla="*/ 368648 h 528784"/>
                <a:gd name="connsiteX15" fmla="*/ 85772 w 528784"/>
                <a:gd name="connsiteY15" fmla="*/ 312842 h 528784"/>
                <a:gd name="connsiteX16" fmla="*/ 85772 w 528784"/>
                <a:gd name="connsiteY16" fmla="*/ 215942 h 528784"/>
                <a:gd name="connsiteX17" fmla="*/ 26403 w 528784"/>
                <a:gd name="connsiteY17" fmla="*/ 160136 h 528784"/>
                <a:gd name="connsiteX18" fmla="*/ 55109 w 528784"/>
                <a:gd name="connsiteY18" fmla="*/ 110416 h 528784"/>
                <a:gd name="connsiteX19" fmla="*/ 133123 w 528784"/>
                <a:gd name="connsiteY19" fmla="*/ 133928 h 528784"/>
                <a:gd name="connsiteX20" fmla="*/ 217041 w 528784"/>
                <a:gd name="connsiteY20" fmla="*/ 85478 h 528784"/>
                <a:gd name="connsiteX21" fmla="*/ 235686 w 528784"/>
                <a:gd name="connsiteY21" fmla="*/ 6160 h 528784"/>
                <a:gd name="connsiteX22" fmla="*/ 293098 w 528784"/>
                <a:gd name="connsiteY22" fmla="*/ 6160 h 528784"/>
                <a:gd name="connsiteX23" fmla="*/ 311743 w 528784"/>
                <a:gd name="connsiteY23" fmla="*/ 85477 h 528784"/>
                <a:gd name="connsiteX24" fmla="*/ 395661 w 528784"/>
                <a:gd name="connsiteY24" fmla="*/ 133927 h 528784"/>
                <a:gd name="connsiteX25" fmla="*/ 395661 w 528784"/>
                <a:gd name="connsiteY25" fmla="*/ 133928 h 5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28784" h="528784">
                  <a:moveTo>
                    <a:pt x="395661" y="133928"/>
                  </a:moveTo>
                  <a:lnTo>
                    <a:pt x="473675" y="110416"/>
                  </a:lnTo>
                  <a:lnTo>
                    <a:pt x="502381" y="160136"/>
                  </a:lnTo>
                  <a:lnTo>
                    <a:pt x="443012" y="215942"/>
                  </a:lnTo>
                  <a:cubicBezTo>
                    <a:pt x="451618" y="247669"/>
                    <a:pt x="451618" y="281115"/>
                    <a:pt x="443012" y="312842"/>
                  </a:cubicBezTo>
                  <a:lnTo>
                    <a:pt x="502381" y="368648"/>
                  </a:lnTo>
                  <a:lnTo>
                    <a:pt x="473675" y="418368"/>
                  </a:lnTo>
                  <a:lnTo>
                    <a:pt x="395661" y="394856"/>
                  </a:lnTo>
                  <a:cubicBezTo>
                    <a:pt x="372488" y="418172"/>
                    <a:pt x="343522" y="434895"/>
                    <a:pt x="311743" y="443306"/>
                  </a:cubicBezTo>
                  <a:lnTo>
                    <a:pt x="293098" y="522624"/>
                  </a:lnTo>
                  <a:lnTo>
                    <a:pt x="235686" y="522624"/>
                  </a:lnTo>
                  <a:lnTo>
                    <a:pt x="217041" y="443307"/>
                  </a:lnTo>
                  <a:cubicBezTo>
                    <a:pt x="185262" y="434896"/>
                    <a:pt x="156296" y="418173"/>
                    <a:pt x="133123" y="394857"/>
                  </a:cubicBezTo>
                  <a:lnTo>
                    <a:pt x="55109" y="418368"/>
                  </a:lnTo>
                  <a:lnTo>
                    <a:pt x="26403" y="368648"/>
                  </a:lnTo>
                  <a:lnTo>
                    <a:pt x="85772" y="312842"/>
                  </a:lnTo>
                  <a:cubicBezTo>
                    <a:pt x="77166" y="281115"/>
                    <a:pt x="77166" y="247669"/>
                    <a:pt x="85772" y="215942"/>
                  </a:cubicBezTo>
                  <a:lnTo>
                    <a:pt x="26403" y="160136"/>
                  </a:lnTo>
                  <a:lnTo>
                    <a:pt x="55109" y="110416"/>
                  </a:lnTo>
                  <a:lnTo>
                    <a:pt x="133123" y="133928"/>
                  </a:lnTo>
                  <a:cubicBezTo>
                    <a:pt x="156296" y="110612"/>
                    <a:pt x="185262" y="93889"/>
                    <a:pt x="217041" y="85478"/>
                  </a:cubicBezTo>
                  <a:lnTo>
                    <a:pt x="235686" y="6160"/>
                  </a:lnTo>
                  <a:lnTo>
                    <a:pt x="293098" y="6160"/>
                  </a:lnTo>
                  <a:lnTo>
                    <a:pt x="311743" y="85477"/>
                  </a:lnTo>
                  <a:cubicBezTo>
                    <a:pt x="343522" y="93888"/>
                    <a:pt x="372488" y="110611"/>
                    <a:pt x="395661" y="133927"/>
                  </a:cubicBezTo>
                  <a:lnTo>
                    <a:pt x="395661" y="13392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33123" tIns="133928" rIns="133123" bIns="1339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Logistics</a:t>
              </a:r>
              <a:endParaRPr lang="en-US" sz="800" kern="1200" dirty="0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8372694" y="3160004"/>
              <a:ext cx="634542" cy="634542"/>
            </a:xfrm>
            <a:custGeom>
              <a:avLst/>
              <a:gdLst>
                <a:gd name="connsiteX0" fmla="*/ 387667 w 518100"/>
                <a:gd name="connsiteY0" fmla="*/ 131222 h 518100"/>
                <a:gd name="connsiteX1" fmla="*/ 464104 w 518100"/>
                <a:gd name="connsiteY1" fmla="*/ 108185 h 518100"/>
                <a:gd name="connsiteX2" fmla="*/ 492230 w 518100"/>
                <a:gd name="connsiteY2" fmla="*/ 156901 h 518100"/>
                <a:gd name="connsiteX3" fmla="*/ 434061 w 518100"/>
                <a:gd name="connsiteY3" fmla="*/ 211579 h 518100"/>
                <a:gd name="connsiteX4" fmla="*/ 434061 w 518100"/>
                <a:gd name="connsiteY4" fmla="*/ 306521 h 518100"/>
                <a:gd name="connsiteX5" fmla="*/ 492230 w 518100"/>
                <a:gd name="connsiteY5" fmla="*/ 361199 h 518100"/>
                <a:gd name="connsiteX6" fmla="*/ 464104 w 518100"/>
                <a:gd name="connsiteY6" fmla="*/ 409915 h 518100"/>
                <a:gd name="connsiteX7" fmla="*/ 387667 w 518100"/>
                <a:gd name="connsiteY7" fmla="*/ 386878 h 518100"/>
                <a:gd name="connsiteX8" fmla="*/ 305445 w 518100"/>
                <a:gd name="connsiteY8" fmla="*/ 434349 h 518100"/>
                <a:gd name="connsiteX9" fmla="*/ 287176 w 518100"/>
                <a:gd name="connsiteY9" fmla="*/ 512065 h 518100"/>
                <a:gd name="connsiteX10" fmla="*/ 230924 w 518100"/>
                <a:gd name="connsiteY10" fmla="*/ 512065 h 518100"/>
                <a:gd name="connsiteX11" fmla="*/ 212656 w 518100"/>
                <a:gd name="connsiteY11" fmla="*/ 434350 h 518100"/>
                <a:gd name="connsiteX12" fmla="*/ 130434 w 518100"/>
                <a:gd name="connsiteY12" fmla="*/ 386879 h 518100"/>
                <a:gd name="connsiteX13" fmla="*/ 53996 w 518100"/>
                <a:gd name="connsiteY13" fmla="*/ 409915 h 518100"/>
                <a:gd name="connsiteX14" fmla="*/ 25870 w 518100"/>
                <a:gd name="connsiteY14" fmla="*/ 361199 h 518100"/>
                <a:gd name="connsiteX15" fmla="*/ 84039 w 518100"/>
                <a:gd name="connsiteY15" fmla="*/ 306521 h 518100"/>
                <a:gd name="connsiteX16" fmla="*/ 84039 w 518100"/>
                <a:gd name="connsiteY16" fmla="*/ 211579 h 518100"/>
                <a:gd name="connsiteX17" fmla="*/ 25870 w 518100"/>
                <a:gd name="connsiteY17" fmla="*/ 156901 h 518100"/>
                <a:gd name="connsiteX18" fmla="*/ 53996 w 518100"/>
                <a:gd name="connsiteY18" fmla="*/ 108185 h 518100"/>
                <a:gd name="connsiteX19" fmla="*/ 130433 w 518100"/>
                <a:gd name="connsiteY19" fmla="*/ 131222 h 518100"/>
                <a:gd name="connsiteX20" fmla="*/ 212655 w 518100"/>
                <a:gd name="connsiteY20" fmla="*/ 83751 h 518100"/>
                <a:gd name="connsiteX21" fmla="*/ 230924 w 518100"/>
                <a:gd name="connsiteY21" fmla="*/ 6035 h 518100"/>
                <a:gd name="connsiteX22" fmla="*/ 287176 w 518100"/>
                <a:gd name="connsiteY22" fmla="*/ 6035 h 518100"/>
                <a:gd name="connsiteX23" fmla="*/ 305444 w 518100"/>
                <a:gd name="connsiteY23" fmla="*/ 83750 h 518100"/>
                <a:gd name="connsiteX24" fmla="*/ 387666 w 518100"/>
                <a:gd name="connsiteY24" fmla="*/ 131221 h 518100"/>
                <a:gd name="connsiteX25" fmla="*/ 387667 w 518100"/>
                <a:gd name="connsiteY25" fmla="*/ 131222 h 51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8100" h="518100">
                  <a:moveTo>
                    <a:pt x="333474" y="131056"/>
                  </a:moveTo>
                  <a:lnTo>
                    <a:pt x="388889" y="96734"/>
                  </a:lnTo>
                  <a:lnTo>
                    <a:pt x="421366" y="129211"/>
                  </a:lnTo>
                  <a:lnTo>
                    <a:pt x="387045" y="184627"/>
                  </a:lnTo>
                  <a:cubicBezTo>
                    <a:pt x="400264" y="207362"/>
                    <a:pt x="407189" y="233207"/>
                    <a:pt x="407108" y="259505"/>
                  </a:cubicBezTo>
                  <a:lnTo>
                    <a:pt x="464539" y="290336"/>
                  </a:lnTo>
                  <a:lnTo>
                    <a:pt x="452652" y="334700"/>
                  </a:lnTo>
                  <a:lnTo>
                    <a:pt x="387500" y="332685"/>
                  </a:lnTo>
                  <a:cubicBezTo>
                    <a:pt x="374421" y="355500"/>
                    <a:pt x="355501" y="374421"/>
                    <a:pt x="332685" y="387499"/>
                  </a:cubicBezTo>
                  <a:lnTo>
                    <a:pt x="334700" y="452652"/>
                  </a:lnTo>
                  <a:lnTo>
                    <a:pt x="290336" y="464540"/>
                  </a:lnTo>
                  <a:lnTo>
                    <a:pt x="259505" y="407109"/>
                  </a:lnTo>
                  <a:cubicBezTo>
                    <a:pt x="233207" y="407189"/>
                    <a:pt x="207362" y="400264"/>
                    <a:pt x="184627" y="387045"/>
                  </a:cubicBezTo>
                  <a:lnTo>
                    <a:pt x="129211" y="421366"/>
                  </a:lnTo>
                  <a:lnTo>
                    <a:pt x="96734" y="388889"/>
                  </a:lnTo>
                  <a:lnTo>
                    <a:pt x="131055" y="333473"/>
                  </a:lnTo>
                  <a:cubicBezTo>
                    <a:pt x="117836" y="310738"/>
                    <a:pt x="110911" y="284893"/>
                    <a:pt x="110992" y="258595"/>
                  </a:cubicBezTo>
                  <a:lnTo>
                    <a:pt x="53561" y="227764"/>
                  </a:lnTo>
                  <a:lnTo>
                    <a:pt x="65448" y="183400"/>
                  </a:lnTo>
                  <a:lnTo>
                    <a:pt x="130600" y="185415"/>
                  </a:lnTo>
                  <a:cubicBezTo>
                    <a:pt x="143679" y="162600"/>
                    <a:pt x="162599" y="143679"/>
                    <a:pt x="185415" y="130601"/>
                  </a:cubicBezTo>
                  <a:lnTo>
                    <a:pt x="183400" y="65448"/>
                  </a:lnTo>
                  <a:lnTo>
                    <a:pt x="227764" y="53560"/>
                  </a:lnTo>
                  <a:lnTo>
                    <a:pt x="258595" y="110991"/>
                  </a:lnTo>
                  <a:cubicBezTo>
                    <a:pt x="284893" y="110911"/>
                    <a:pt x="310738" y="117836"/>
                    <a:pt x="333473" y="131055"/>
                  </a:cubicBezTo>
                  <a:lnTo>
                    <a:pt x="333474" y="13105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71856" tIns="171856" rIns="171855" bIns="171855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3</a:t>
              </a:r>
              <a:r>
                <a:rPr lang="en-US" sz="800" kern="1200" baseline="30000" dirty="0" smtClean="0"/>
                <a:t>rd</a:t>
              </a:r>
              <a:r>
                <a:rPr lang="en-US" sz="800" kern="1200" dirty="0" smtClean="0"/>
                <a:t> Party</a:t>
              </a:r>
              <a:endParaRPr lang="en-US" sz="800" kern="1200" dirty="0"/>
            </a:p>
          </p:txBody>
        </p:sp>
        <p:sp>
          <p:nvSpPr>
            <p:cNvPr id="77" name="Circular Arrow 76"/>
            <p:cNvSpPr/>
            <p:nvPr/>
          </p:nvSpPr>
          <p:spPr>
            <a:xfrm>
              <a:off x="8590445" y="3457966"/>
              <a:ext cx="930660" cy="930660"/>
            </a:xfrm>
            <a:prstGeom prst="circularArrow">
              <a:avLst>
                <a:gd name="adj1" fmla="val 4687"/>
                <a:gd name="adj2" fmla="val 299029"/>
                <a:gd name="adj3" fmla="val 2349212"/>
                <a:gd name="adj4" fmla="val 16284932"/>
                <a:gd name="adj5" fmla="val 5469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8" name="Shape 77"/>
            <p:cNvSpPr/>
            <p:nvPr/>
          </p:nvSpPr>
          <p:spPr>
            <a:xfrm>
              <a:off x="8084986" y="3452643"/>
              <a:ext cx="676183" cy="676183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9" name="Circular Arrow 78"/>
            <p:cNvSpPr/>
            <p:nvPr/>
          </p:nvSpPr>
          <p:spPr>
            <a:xfrm>
              <a:off x="8343794" y="3096302"/>
              <a:ext cx="729061" cy="729061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</p:grpSp>
      <p:sp>
        <p:nvSpPr>
          <p:cNvPr id="25" name="Rectangle 24"/>
          <p:cNvSpPr/>
          <p:nvPr/>
        </p:nvSpPr>
        <p:spPr>
          <a:xfrm>
            <a:off x="8146142" y="2409668"/>
            <a:ext cx="1781139" cy="365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Good Receipt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07236" y="1726636"/>
            <a:ext cx="2821267" cy="361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Invoice Verification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151648" y="3095406"/>
            <a:ext cx="1781139" cy="365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Payment Sch.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25304" y="2097102"/>
            <a:ext cx="2313696" cy="67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Buyer’s Page</a:t>
            </a:r>
          </a:p>
          <a:p>
            <a:pPr algn="ctr"/>
            <a:r>
              <a:rPr lang="en-US" sz="800" dirty="0" smtClean="0"/>
              <a:t>Recommends, Current </a:t>
            </a:r>
            <a:r>
              <a:rPr lang="en-US" sz="800" dirty="0" smtClean="0"/>
              <a:t>PO, </a:t>
            </a:r>
            <a:r>
              <a:rPr lang="en-US" sz="800" dirty="0" smtClean="0"/>
              <a:t>Stock Sourcing Update, BP, Deals, Order Responses, Quotations, Add to Cart</a:t>
            </a:r>
            <a:endParaRPr lang="en-US" sz="800" dirty="0"/>
          </a:p>
        </p:txBody>
      </p:sp>
      <p:cxnSp>
        <p:nvCxnSpPr>
          <p:cNvPr id="31" name="Elbow Connector 30"/>
          <p:cNvCxnSpPr>
            <a:stCxn id="29" idx="1"/>
          </p:cNvCxnSpPr>
          <p:nvPr/>
        </p:nvCxnSpPr>
        <p:spPr>
          <a:xfrm rot="10800000">
            <a:off x="1520792" y="1942453"/>
            <a:ext cx="2904512" cy="493940"/>
          </a:xfrm>
          <a:prstGeom prst="bentConnector3">
            <a:avLst>
              <a:gd name="adj1" fmla="val 10037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0"/>
            <a:endCxn id="16" idx="2"/>
          </p:cNvCxnSpPr>
          <p:nvPr/>
        </p:nvCxnSpPr>
        <p:spPr>
          <a:xfrm rot="5400000" flipH="1" flipV="1">
            <a:off x="83929" y="3002116"/>
            <a:ext cx="211496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0" idx="1"/>
            <a:endCxn id="16" idx="1"/>
          </p:cNvCxnSpPr>
          <p:nvPr/>
        </p:nvCxnSpPr>
        <p:spPr>
          <a:xfrm rot="10800000">
            <a:off x="250843" y="1632852"/>
            <a:ext cx="19801" cy="4228863"/>
          </a:xfrm>
          <a:prstGeom prst="bentConnector3">
            <a:avLst>
              <a:gd name="adj1" fmla="val 12544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9" idx="1"/>
            <a:endCxn id="16" idx="3"/>
          </p:cNvCxnSpPr>
          <p:nvPr/>
        </p:nvCxnSpPr>
        <p:spPr>
          <a:xfrm rot="10800000" flipV="1">
            <a:off x="2031981" y="1630669"/>
            <a:ext cx="733738" cy="21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425304" y="4679864"/>
            <a:ext cx="2313696" cy="67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Seller’s </a:t>
            </a:r>
            <a:r>
              <a:rPr lang="en-US" dirty="0" smtClean="0"/>
              <a:t>Page</a:t>
            </a:r>
          </a:p>
          <a:p>
            <a:pPr algn="ctr"/>
            <a:r>
              <a:rPr lang="en-US" sz="800" dirty="0" smtClean="0"/>
              <a:t>Recommends, Current </a:t>
            </a:r>
            <a:r>
              <a:rPr lang="en-US" sz="800" dirty="0"/>
              <a:t>P</a:t>
            </a:r>
            <a:r>
              <a:rPr lang="en-US" sz="800" dirty="0" smtClean="0"/>
              <a:t>O, </a:t>
            </a:r>
            <a:r>
              <a:rPr lang="en-US" sz="800" dirty="0" smtClean="0"/>
              <a:t>Stock Sourcing Update, BP, Deals, </a:t>
            </a:r>
            <a:r>
              <a:rPr lang="en-US" sz="800" dirty="0" smtClean="0"/>
              <a:t>Quote </a:t>
            </a:r>
            <a:r>
              <a:rPr lang="en-US" sz="800" dirty="0" smtClean="0"/>
              <a:t>Responses, </a:t>
            </a:r>
            <a:r>
              <a:rPr lang="en-US" sz="800" dirty="0" smtClean="0"/>
              <a:t>Invoice/Billing Updates, Summary</a:t>
            </a:r>
            <a:endParaRPr lang="en-US" sz="800" dirty="0"/>
          </a:p>
        </p:txBody>
      </p:sp>
      <p:cxnSp>
        <p:nvCxnSpPr>
          <p:cNvPr id="55" name="Elbow Connector 54"/>
          <p:cNvCxnSpPr>
            <a:stCxn id="49" idx="1"/>
            <a:endCxn id="9" idx="3"/>
          </p:cNvCxnSpPr>
          <p:nvPr/>
        </p:nvCxnSpPr>
        <p:spPr>
          <a:xfrm rot="10800000">
            <a:off x="2031980" y="4620653"/>
            <a:ext cx="2393324" cy="3985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10" idx="3"/>
          </p:cNvCxnSpPr>
          <p:nvPr/>
        </p:nvCxnSpPr>
        <p:spPr>
          <a:xfrm rot="10800000" flipV="1">
            <a:off x="2329863" y="5196794"/>
            <a:ext cx="2095440" cy="664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8" idx="2"/>
            <a:endCxn id="20" idx="1"/>
          </p:cNvCxnSpPr>
          <p:nvPr/>
        </p:nvCxnSpPr>
        <p:spPr>
          <a:xfrm rot="16200000" flipH="1">
            <a:off x="2394334" y="3990937"/>
            <a:ext cx="2671317" cy="19285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Freeform 79"/>
          <p:cNvSpPr/>
          <p:nvPr/>
        </p:nvSpPr>
        <p:spPr>
          <a:xfrm>
            <a:off x="8001861" y="4833003"/>
            <a:ext cx="897619" cy="853335"/>
          </a:xfrm>
          <a:custGeom>
            <a:avLst/>
            <a:gdLst>
              <a:gd name="connsiteX0" fmla="*/ 516083 w 727078"/>
              <a:gd name="connsiteY0" fmla="*/ 115924 h 727078"/>
              <a:gd name="connsiteX1" fmla="*/ 572638 w 727078"/>
              <a:gd name="connsiteY1" fmla="*/ 68466 h 727078"/>
              <a:gd name="connsiteX2" fmla="*/ 617819 w 727078"/>
              <a:gd name="connsiteY2" fmla="*/ 106378 h 727078"/>
              <a:gd name="connsiteX3" fmla="*/ 580903 w 727078"/>
              <a:gd name="connsiteY3" fmla="*/ 170315 h 727078"/>
              <a:gd name="connsiteX4" fmla="*/ 639558 w 727078"/>
              <a:gd name="connsiteY4" fmla="*/ 271909 h 727078"/>
              <a:gd name="connsiteX5" fmla="*/ 713387 w 727078"/>
              <a:gd name="connsiteY5" fmla="*/ 271907 h 727078"/>
              <a:gd name="connsiteX6" fmla="*/ 723629 w 727078"/>
              <a:gd name="connsiteY6" fmla="*/ 329990 h 727078"/>
              <a:gd name="connsiteX7" fmla="*/ 654252 w 727078"/>
              <a:gd name="connsiteY7" fmla="*/ 355239 h 727078"/>
              <a:gd name="connsiteX8" fmla="*/ 633881 w 727078"/>
              <a:gd name="connsiteY8" fmla="*/ 470767 h 727078"/>
              <a:gd name="connsiteX9" fmla="*/ 690439 w 727078"/>
              <a:gd name="connsiteY9" fmla="*/ 518223 h 727078"/>
              <a:gd name="connsiteX10" fmla="*/ 660949 w 727078"/>
              <a:gd name="connsiteY10" fmla="*/ 569301 h 727078"/>
              <a:gd name="connsiteX11" fmla="*/ 591573 w 727078"/>
              <a:gd name="connsiteY11" fmla="*/ 544048 h 727078"/>
              <a:gd name="connsiteX12" fmla="*/ 501708 w 727078"/>
              <a:gd name="connsiteY12" fmla="*/ 619454 h 727078"/>
              <a:gd name="connsiteX13" fmla="*/ 514530 w 727078"/>
              <a:gd name="connsiteY13" fmla="*/ 692161 h 727078"/>
              <a:gd name="connsiteX14" fmla="*/ 459107 w 727078"/>
              <a:gd name="connsiteY14" fmla="*/ 712333 h 727078"/>
              <a:gd name="connsiteX15" fmla="*/ 422194 w 727078"/>
              <a:gd name="connsiteY15" fmla="*/ 648394 h 727078"/>
              <a:gd name="connsiteX16" fmla="*/ 304884 w 727078"/>
              <a:gd name="connsiteY16" fmla="*/ 648394 h 727078"/>
              <a:gd name="connsiteX17" fmla="*/ 267971 w 727078"/>
              <a:gd name="connsiteY17" fmla="*/ 712333 h 727078"/>
              <a:gd name="connsiteX18" fmla="*/ 212548 w 727078"/>
              <a:gd name="connsiteY18" fmla="*/ 692161 h 727078"/>
              <a:gd name="connsiteX19" fmla="*/ 225370 w 727078"/>
              <a:gd name="connsiteY19" fmla="*/ 619453 h 727078"/>
              <a:gd name="connsiteX20" fmla="*/ 135505 w 727078"/>
              <a:gd name="connsiteY20" fmla="*/ 544047 h 727078"/>
              <a:gd name="connsiteX21" fmla="*/ 66129 w 727078"/>
              <a:gd name="connsiteY21" fmla="*/ 569301 h 727078"/>
              <a:gd name="connsiteX22" fmla="*/ 36639 w 727078"/>
              <a:gd name="connsiteY22" fmla="*/ 518223 h 727078"/>
              <a:gd name="connsiteX23" fmla="*/ 93197 w 727078"/>
              <a:gd name="connsiteY23" fmla="*/ 470768 h 727078"/>
              <a:gd name="connsiteX24" fmla="*/ 72826 w 727078"/>
              <a:gd name="connsiteY24" fmla="*/ 355240 h 727078"/>
              <a:gd name="connsiteX25" fmla="*/ 3449 w 727078"/>
              <a:gd name="connsiteY25" fmla="*/ 329990 h 727078"/>
              <a:gd name="connsiteX26" fmla="*/ 13691 w 727078"/>
              <a:gd name="connsiteY26" fmla="*/ 271907 h 727078"/>
              <a:gd name="connsiteX27" fmla="*/ 87520 w 727078"/>
              <a:gd name="connsiteY27" fmla="*/ 271908 h 727078"/>
              <a:gd name="connsiteX28" fmla="*/ 146175 w 727078"/>
              <a:gd name="connsiteY28" fmla="*/ 170314 h 727078"/>
              <a:gd name="connsiteX29" fmla="*/ 109259 w 727078"/>
              <a:gd name="connsiteY29" fmla="*/ 106378 h 727078"/>
              <a:gd name="connsiteX30" fmla="*/ 154440 w 727078"/>
              <a:gd name="connsiteY30" fmla="*/ 68466 h 727078"/>
              <a:gd name="connsiteX31" fmla="*/ 210995 w 727078"/>
              <a:gd name="connsiteY31" fmla="*/ 115924 h 727078"/>
              <a:gd name="connsiteX32" fmla="*/ 321231 w 727078"/>
              <a:gd name="connsiteY32" fmla="*/ 75801 h 727078"/>
              <a:gd name="connsiteX33" fmla="*/ 334049 w 727078"/>
              <a:gd name="connsiteY33" fmla="*/ 3094 h 727078"/>
              <a:gd name="connsiteX34" fmla="*/ 393029 w 727078"/>
              <a:gd name="connsiteY34" fmla="*/ 3094 h 727078"/>
              <a:gd name="connsiteX35" fmla="*/ 405847 w 727078"/>
              <a:gd name="connsiteY35" fmla="*/ 75802 h 727078"/>
              <a:gd name="connsiteX36" fmla="*/ 516083 w 727078"/>
              <a:gd name="connsiteY36" fmla="*/ 115925 h 727078"/>
              <a:gd name="connsiteX37" fmla="*/ 516083 w 727078"/>
              <a:gd name="connsiteY37" fmla="*/ 115924 h 72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7078" h="727078">
                <a:moveTo>
                  <a:pt x="516083" y="115924"/>
                </a:moveTo>
                <a:lnTo>
                  <a:pt x="572638" y="68466"/>
                </a:lnTo>
                <a:lnTo>
                  <a:pt x="617819" y="106378"/>
                </a:lnTo>
                <a:lnTo>
                  <a:pt x="580903" y="170315"/>
                </a:lnTo>
                <a:cubicBezTo>
                  <a:pt x="607153" y="199844"/>
                  <a:pt x="627110" y="234412"/>
                  <a:pt x="639558" y="271909"/>
                </a:cubicBezTo>
                <a:lnTo>
                  <a:pt x="713387" y="271907"/>
                </a:lnTo>
                <a:lnTo>
                  <a:pt x="723629" y="329990"/>
                </a:lnTo>
                <a:lnTo>
                  <a:pt x="654252" y="355239"/>
                </a:lnTo>
                <a:cubicBezTo>
                  <a:pt x="655380" y="394732"/>
                  <a:pt x="648448" y="434041"/>
                  <a:pt x="633881" y="470767"/>
                </a:cubicBezTo>
                <a:lnTo>
                  <a:pt x="690439" y="518223"/>
                </a:lnTo>
                <a:lnTo>
                  <a:pt x="660949" y="569301"/>
                </a:lnTo>
                <a:lnTo>
                  <a:pt x="591573" y="544048"/>
                </a:lnTo>
                <a:cubicBezTo>
                  <a:pt x="567051" y="575026"/>
                  <a:pt x="536474" y="600684"/>
                  <a:pt x="501708" y="619454"/>
                </a:cubicBezTo>
                <a:lnTo>
                  <a:pt x="514530" y="692161"/>
                </a:lnTo>
                <a:lnTo>
                  <a:pt x="459107" y="712333"/>
                </a:lnTo>
                <a:lnTo>
                  <a:pt x="422194" y="648394"/>
                </a:lnTo>
                <a:cubicBezTo>
                  <a:pt x="383496" y="656362"/>
                  <a:pt x="343581" y="656362"/>
                  <a:pt x="304884" y="648394"/>
                </a:cubicBezTo>
                <a:lnTo>
                  <a:pt x="267971" y="712333"/>
                </a:lnTo>
                <a:lnTo>
                  <a:pt x="212548" y="692161"/>
                </a:lnTo>
                <a:lnTo>
                  <a:pt x="225370" y="619453"/>
                </a:lnTo>
                <a:cubicBezTo>
                  <a:pt x="190604" y="600683"/>
                  <a:pt x="160027" y="575026"/>
                  <a:pt x="135505" y="544047"/>
                </a:cubicBezTo>
                <a:lnTo>
                  <a:pt x="66129" y="569301"/>
                </a:lnTo>
                <a:lnTo>
                  <a:pt x="36639" y="518223"/>
                </a:lnTo>
                <a:lnTo>
                  <a:pt x="93197" y="470768"/>
                </a:lnTo>
                <a:cubicBezTo>
                  <a:pt x="78630" y="434042"/>
                  <a:pt x="71699" y="394733"/>
                  <a:pt x="72826" y="355240"/>
                </a:cubicBezTo>
                <a:lnTo>
                  <a:pt x="3449" y="329990"/>
                </a:lnTo>
                <a:lnTo>
                  <a:pt x="13691" y="271907"/>
                </a:lnTo>
                <a:lnTo>
                  <a:pt x="87520" y="271908"/>
                </a:lnTo>
                <a:cubicBezTo>
                  <a:pt x="99968" y="234411"/>
                  <a:pt x="119926" y="199843"/>
                  <a:pt x="146175" y="170314"/>
                </a:cubicBezTo>
                <a:lnTo>
                  <a:pt x="109259" y="106378"/>
                </a:lnTo>
                <a:lnTo>
                  <a:pt x="154440" y="68466"/>
                </a:lnTo>
                <a:lnTo>
                  <a:pt x="210995" y="115924"/>
                </a:lnTo>
                <a:cubicBezTo>
                  <a:pt x="244633" y="95201"/>
                  <a:pt x="282142" y="81549"/>
                  <a:pt x="321231" y="75801"/>
                </a:cubicBezTo>
                <a:lnTo>
                  <a:pt x="334049" y="3094"/>
                </a:lnTo>
                <a:lnTo>
                  <a:pt x="393029" y="3094"/>
                </a:lnTo>
                <a:lnTo>
                  <a:pt x="405847" y="75802"/>
                </a:lnTo>
                <a:cubicBezTo>
                  <a:pt x="444936" y="81550"/>
                  <a:pt x="482444" y="95201"/>
                  <a:pt x="516083" y="115925"/>
                </a:cubicBezTo>
                <a:lnTo>
                  <a:pt x="516083" y="115924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6175" tIns="170315" rIns="146175" bIns="18303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 smtClean="0"/>
              <a:t>Goods Packaging</a:t>
            </a:r>
            <a:endParaRPr lang="en-US" sz="800" kern="1200" dirty="0"/>
          </a:p>
        </p:txBody>
      </p:sp>
      <p:cxnSp>
        <p:nvCxnSpPr>
          <p:cNvPr id="88" name="Elbow Connector 87"/>
          <p:cNvCxnSpPr>
            <a:endCxn id="80" idx="24"/>
          </p:cNvCxnSpPr>
          <p:nvPr/>
        </p:nvCxnSpPr>
        <p:spPr>
          <a:xfrm rot="5400000" flipH="1" flipV="1">
            <a:off x="7441011" y="5389250"/>
            <a:ext cx="790078" cy="511438"/>
          </a:xfrm>
          <a:prstGeom prst="bentConnector4">
            <a:avLst>
              <a:gd name="adj1" fmla="val 22382"/>
              <a:gd name="adj2" fmla="val -21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5400000" flipH="1" flipV="1">
            <a:off x="8427179" y="4598492"/>
            <a:ext cx="1047863" cy="243490"/>
          </a:xfrm>
          <a:prstGeom prst="bentConnector3">
            <a:avLst>
              <a:gd name="adj1" fmla="val -52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9036712" y="2768936"/>
            <a:ext cx="0" cy="754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18" idx="3"/>
          </p:cNvCxnSpPr>
          <p:nvPr/>
        </p:nvCxnSpPr>
        <p:spPr>
          <a:xfrm rot="10800000" flipV="1">
            <a:off x="3656290" y="2626470"/>
            <a:ext cx="769015" cy="681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9" idx="2"/>
          </p:cNvCxnSpPr>
          <p:nvPr/>
        </p:nvCxnSpPr>
        <p:spPr>
          <a:xfrm rot="10800000">
            <a:off x="3656289" y="1813383"/>
            <a:ext cx="769014" cy="3695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20" idx="0"/>
          </p:cNvCxnSpPr>
          <p:nvPr/>
        </p:nvCxnSpPr>
        <p:spPr>
          <a:xfrm>
            <a:off x="5582152" y="5380522"/>
            <a:ext cx="2682" cy="659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9" idx="0"/>
            <a:endCxn id="21" idx="2"/>
          </p:cNvCxnSpPr>
          <p:nvPr/>
        </p:nvCxnSpPr>
        <p:spPr>
          <a:xfrm flipV="1">
            <a:off x="5582152" y="1804601"/>
            <a:ext cx="1" cy="292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29" idx="3"/>
          </p:cNvCxnSpPr>
          <p:nvPr/>
        </p:nvCxnSpPr>
        <p:spPr>
          <a:xfrm flipV="1">
            <a:off x="6739000" y="1803342"/>
            <a:ext cx="467460" cy="6330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5400000">
            <a:off x="5240122" y="3764575"/>
            <a:ext cx="4218263" cy="377831"/>
          </a:xfrm>
          <a:prstGeom prst="bentConnector3">
            <a:avLst>
              <a:gd name="adj1" fmla="val 3265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9088882" y="6064937"/>
            <a:ext cx="1781139" cy="365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Invoice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9646233" y="2763712"/>
            <a:ext cx="0" cy="3298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10011433" y="2066351"/>
            <a:ext cx="34970" cy="399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26" idx="2"/>
            <a:endCxn id="27" idx="0"/>
          </p:cNvCxnSpPr>
          <p:nvPr/>
        </p:nvCxnSpPr>
        <p:spPr>
          <a:xfrm rot="16200000" flipH="1">
            <a:off x="10226571" y="2279759"/>
            <a:ext cx="1006946" cy="6243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0149524" y="4604290"/>
            <a:ext cx="1781139" cy="365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Payment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Upd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0" name="Straight Arrow Connector 139"/>
          <p:cNvCxnSpPr>
            <a:stCxn id="27" idx="2"/>
          </p:cNvCxnSpPr>
          <p:nvPr/>
        </p:nvCxnSpPr>
        <p:spPr>
          <a:xfrm>
            <a:off x="11042218" y="3460832"/>
            <a:ext cx="8382" cy="1159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91440"/>
            <a:ext cx="9905998" cy="914400"/>
          </a:xfrm>
        </p:spPr>
        <p:txBody>
          <a:bodyPr/>
          <a:lstStyle/>
          <a:p>
            <a:r>
              <a:rPr lang="en-US" dirty="0" smtClean="0"/>
              <a:t>Delivery and transportation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24" y="847022"/>
            <a:ext cx="12221624" cy="601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2015</TotalTime>
  <Words>642</Words>
  <Application>Microsoft Office PowerPoint</Application>
  <PresentationFormat>Widescreen</PresentationFormat>
  <Paragraphs>161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Mesh</vt:lpstr>
      <vt:lpstr>Pharmaceutical and medical supplies</vt:lpstr>
      <vt:lpstr>Systems architecture and personas</vt:lpstr>
      <vt:lpstr>User registration and commercial account</vt:lpstr>
      <vt:lpstr>Purchasing process – user searches &amp; orders</vt:lpstr>
      <vt:lpstr>Sourcing and procurement process</vt:lpstr>
      <vt:lpstr>Delivery and transportation process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Pharmaceutical and medical supplies</dc:title>
  <dc:creator>Adityaprakash Srivastava</dc:creator>
  <cp:lastModifiedBy>Adityaprakash Srivastava</cp:lastModifiedBy>
  <cp:revision>45</cp:revision>
  <dcterms:created xsi:type="dcterms:W3CDTF">2021-12-01T08:31:46Z</dcterms:created>
  <dcterms:modified xsi:type="dcterms:W3CDTF">2021-12-22T19:06:29Z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505fb2b4-d3fe-4c3d-bf6a-0b635ca59b00</vt:lpwstr>
  </property>
  <property fmtid="{D5CDD505-2E9C-101B-9397-08002B2CF9AE}" pid="3" name="HCLClassification">
    <vt:lpwstr>HCL_Cla5s_P3rs0nalUs3</vt:lpwstr>
  </property>
  <property fmtid="{D5CDD505-2E9C-101B-9397-08002B2CF9AE}" pid="4" name="HCLClassD6">
    <vt:lpwstr>False</vt:lpwstr>
  </property>
</Properties>
</file>