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</p:sldMasterIdLst>
  <p:sldIdLst>
    <p:sldId id="256" r:id="rId5"/>
    <p:sldId id="257" r:id="rId6"/>
    <p:sldId id="258" r:id="rId7"/>
  </p:sldIdLst>
  <p:sldSz cx="9144000" cy="6858000" type="screen4x3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382CF0C-75B0-623A-5241-4B8BD765C821}" v="354" dt="2023-09-21T17:54:16.279"/>
    <p1510:client id="{D691423D-C83B-4120-8C82-4B39D0EDB939}" v="12" dt="2023-09-18T16:13:09.4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671D4B82-97DB-49BE-AAB7-D56F99386C07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86A7B396-2B32-4B64-AA5E-EC30B74A8B80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0ED8215B-BF80-4E73-BACB-484C00F5431A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086B385E-1E29-4ECE-BB44-E15A154E43E5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9FC921B0-FA5D-4861-B8BC-A3E40225EFF1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8670A38F-3B43-48F7-A814-326A60B3594F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83A7013F-1348-4165-8ADE-3466A86FE763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299912DE-DF20-4F91-A794-B299B486E7DF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434327D5-5D14-4FC1-94FD-A1D06AA65497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DDD86223-D607-4E5E-9DAD-45CC46B39C8D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A6BF159A-7FC8-4A55-A981-415FC7AC24C2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1C04212-E6AB-48B9-8B41-DCE8686CC2D4}" type="slidenum">
              <a:t>‹#›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187EC264-AE37-40CA-AE35-21D1CDC0C17F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82C8ED32-2C56-4E0F-B839-A36F9B549BB3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796D6948-E4C2-4827-9141-1903D1AB0FD9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53C3CE2C-2A1C-4ABB-9A2D-9A5470F3C742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4708CD7D-2191-4E22-921F-71DEBDD1BADF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DC316103-FD6D-4C66-8DAE-18DAE532A332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25574760-BD9D-4484-9C40-6391001AE60B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2E9E66B0-AEC5-4FE8-ACE5-B8A75E349A75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0B4969FD-5B80-474C-BC7A-87B7C2E90FFA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871F366A-BB82-471F-8648-67FA420FA41A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1F49314C-8CBF-4520-B156-D1034494C529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E683C7E6-F9F9-4893-8F37-7EAD38794601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8A120BE3-22A7-4C99-9AEF-2B57E4005BB2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4BC03327-2523-4393-98A5-E7528162025C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C00D5A21-C6DE-43EE-AC81-69BC559FF087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DBDFDFF8-A484-4652-B88A-029323D27FFE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BC1C913E-6449-4EC3-B5AB-CE3CA2E683DA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F068FACF-741F-481A-B398-965B621C57A9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CFB6BC83-3C4C-4604-8407-E59D2CF0F645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32A4DD5C-B881-46FB-B40C-D3AF21678AB5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2F2D33-AA55-4D37-AA00-D49B8E5A643F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BB7DACEC-A17F-478B-93C3-A8FBDE09A7A2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A430CDDC-4CD3-4283-AB16-7D6B5F5FD5D4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D90F3418-D8B6-435B-9738-4925611A8DFD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F1967B5F-546E-4780-8623-32730B2A3F7B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51ED6873-FAC2-467D-B7B6-89DBF7174792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FF609108-461C-4BEC-B9D8-99C814B0ED53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E700924D-D148-4E4B-AFB5-D3EF7B93E614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44602343-A701-4649-B966-3E2E8724F072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6" name="PlaceHolder 5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E5BA72BE-14A7-4934-B029-8CB99D04CDB7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1" name="PlaceHolder 5"/>
          <p:cNvSpPr>
            <a:spLocks noGrp="1"/>
          </p:cNvSpPr>
          <p:nvPr>
            <p:ph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2" name="PlaceHolder 6"/>
          <p:cNvSpPr>
            <a:spLocks noGrp="1"/>
          </p:cNvSpPr>
          <p:nvPr>
            <p:ph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3" name="PlaceHolder 7"/>
          <p:cNvSpPr>
            <a:spLocks noGrp="1"/>
          </p:cNvSpPr>
          <p:nvPr>
            <p:ph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A9F66AE-5EDD-449C-98A9-FAEC41639D97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90AF07CC-A3FB-491E-B8E4-E427C9B1A303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9FD49165-98C6-499C-8131-7B140AEA726E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BCB8B407-2609-4B89-B99D-0DBD6104E66A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0C10520-BD45-4CB4-B10A-AAB3C126D74D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C3A9AD3F-8133-4A83-98AB-AEE786366E33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</a:rPr>
              <a:t>Click to edit Master title style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dt" idx="1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en-US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&lt;date/time&gt;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ctr">
              <a:buNone/>
            </a:pPr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F342127-13B9-4458-8750-FF310B2188DF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</a:rPr>
              <a:t>Click to edit Master title style</a:t>
            </a: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Click to edit Master text styles</a:t>
            </a:r>
          </a:p>
          <a:p>
            <a:pPr marL="743040" lvl="1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Second level</a:t>
            </a:r>
          </a:p>
          <a:p>
            <a:pPr marL="1143000" lvl="2" indent="-2286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Third level</a:t>
            </a:r>
          </a:p>
          <a:p>
            <a:pPr marL="1600200" lvl="3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Fourth level</a:t>
            </a:r>
          </a:p>
          <a:p>
            <a:pPr marL="2057400" lvl="4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Fifth level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dt" idx="4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en-US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&lt;date/time&gt;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 idx="5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ctr">
              <a:buNone/>
            </a:pPr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45" name="PlaceHolder 5"/>
          <p:cNvSpPr>
            <a:spLocks noGrp="1"/>
          </p:cNvSpPr>
          <p:nvPr>
            <p:ph type="sldNum" idx="6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570E2A3-E005-4EC9-8810-B077A09B16DD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1143000" y="1122120"/>
            <a:ext cx="6857640" cy="2386800"/>
          </a:xfrm>
          <a:prstGeom prst="rect">
            <a:avLst/>
          </a:prstGeom>
          <a:noFill/>
          <a:ln w="0">
            <a:noFill/>
          </a:ln>
        </p:spPr>
        <p:txBody>
          <a:bodyPr lIns="68400" tIns="34200" rIns="68400" bIns="34200" anchor="b">
            <a:normAutofit/>
          </a:bodyPr>
          <a:lstStyle/>
          <a:p>
            <a:r>
              <a:rPr lang="en-US" sz="45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83" name="PlaceHolder 2"/>
          <p:cNvSpPr>
            <a:spLocks noGrp="1"/>
          </p:cNvSpPr>
          <p:nvPr>
            <p:ph type="dt" idx="7"/>
          </p:nvPr>
        </p:nvSpPr>
        <p:spPr>
          <a:xfrm>
            <a:off x="628560" y="635580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lIns="68400" tIns="34200" rIns="68400" bIns="34200" anchor="ctr">
            <a:noAutofit/>
          </a:bodyPr>
          <a:lstStyle>
            <a:lvl1pPr>
              <a:defRPr lang="en-US" sz="1400" b="0" strike="noStrike" spc="-1">
                <a:latin typeface="Times New Roman"/>
              </a:defRPr>
            </a:lvl1pPr>
          </a:lstStyle>
          <a:p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84" name="PlaceHolder 3"/>
          <p:cNvSpPr>
            <a:spLocks noGrp="1"/>
          </p:cNvSpPr>
          <p:nvPr>
            <p:ph type="ftr" idx="8"/>
          </p:nvPr>
        </p:nvSpPr>
        <p:spPr>
          <a:xfrm>
            <a:off x="3029040" y="6355800"/>
            <a:ext cx="3085920" cy="364680"/>
          </a:xfrm>
          <a:prstGeom prst="rect">
            <a:avLst/>
          </a:prstGeom>
          <a:noFill/>
          <a:ln w="0">
            <a:noFill/>
          </a:ln>
        </p:spPr>
        <p:txBody>
          <a:bodyPr lIns="68400" tIns="34200" rIns="68400" bIns="34200" anchor="ctr">
            <a:noAutofit/>
          </a:bodyPr>
          <a:lstStyle>
            <a:lvl1pPr algn="ct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ctr">
              <a:buNone/>
            </a:pPr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85" name="PlaceHolder 4"/>
          <p:cNvSpPr>
            <a:spLocks noGrp="1"/>
          </p:cNvSpPr>
          <p:nvPr>
            <p:ph type="sldNum" idx="9"/>
          </p:nvPr>
        </p:nvSpPr>
        <p:spPr>
          <a:xfrm>
            <a:off x="6458040" y="635580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lIns="68400" tIns="34200" rIns="68400" bIns="3420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-GB" sz="900" b="0" strike="noStrike" spc="-1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AD0111B5-11E0-4310-BF42-DC099D29C572}" type="slidenum">
              <a:rPr lang="en-GB" sz="900" b="0" strike="noStrike" spc="-1">
                <a:solidFill>
                  <a:srgbClr val="888888"/>
                </a:solidFill>
                <a:latin typeface="Calibri"/>
                <a:ea typeface="Calibri"/>
              </a:rPr>
              <a:t>‹#›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88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7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508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7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113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7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75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7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37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7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37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7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37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7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68400" tIns="34200" rIns="68400" bIns="34200" anchor="ctr">
            <a:normAutofit/>
          </a:bodyPr>
          <a:lstStyle/>
          <a:p>
            <a:r>
              <a:rPr lang="en-US" sz="33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628560" y="1825200"/>
            <a:ext cx="7886520" cy="4350600"/>
          </a:xfrm>
          <a:prstGeom prst="rect">
            <a:avLst/>
          </a:prstGeom>
          <a:noFill/>
          <a:ln w="0">
            <a:noFill/>
          </a:ln>
        </p:spPr>
        <p:txBody>
          <a:bodyPr lIns="68400" tIns="34200" rIns="68400" bIns="34200" anchor="t">
            <a:normAutofit/>
          </a:bodyPr>
          <a:lstStyle/>
          <a:p>
            <a:pPr marL="432000" indent="-324000">
              <a:spcBef>
                <a:spcPts val="188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1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508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1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113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1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75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1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37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1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37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1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37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1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125" name="PlaceHolder 3"/>
          <p:cNvSpPr>
            <a:spLocks noGrp="1"/>
          </p:cNvSpPr>
          <p:nvPr>
            <p:ph type="dt" idx="10"/>
          </p:nvPr>
        </p:nvSpPr>
        <p:spPr>
          <a:xfrm>
            <a:off x="628560" y="635580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lIns="68400" tIns="34200" rIns="68400" bIns="34200" anchor="ctr">
            <a:noAutofit/>
          </a:bodyPr>
          <a:lstStyle>
            <a:lvl1pPr>
              <a:defRPr lang="en-US" sz="1400" b="0" strike="noStrike" spc="-1">
                <a:latin typeface="Times New Roman"/>
              </a:defRPr>
            </a:lvl1pPr>
          </a:lstStyle>
          <a:p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126" name="PlaceHolder 4"/>
          <p:cNvSpPr>
            <a:spLocks noGrp="1"/>
          </p:cNvSpPr>
          <p:nvPr>
            <p:ph type="ftr" idx="11"/>
          </p:nvPr>
        </p:nvSpPr>
        <p:spPr>
          <a:xfrm>
            <a:off x="3029040" y="6355800"/>
            <a:ext cx="3085920" cy="364680"/>
          </a:xfrm>
          <a:prstGeom prst="rect">
            <a:avLst/>
          </a:prstGeom>
          <a:noFill/>
          <a:ln w="0">
            <a:noFill/>
          </a:ln>
        </p:spPr>
        <p:txBody>
          <a:bodyPr lIns="68400" tIns="34200" rIns="68400" bIns="34200" anchor="ctr">
            <a:noAutofit/>
          </a:bodyPr>
          <a:lstStyle>
            <a:lvl1pPr algn="ct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ctr">
              <a:buNone/>
            </a:pPr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127" name="PlaceHolder 5"/>
          <p:cNvSpPr>
            <a:spLocks noGrp="1"/>
          </p:cNvSpPr>
          <p:nvPr>
            <p:ph type="sldNum" idx="12"/>
          </p:nvPr>
        </p:nvSpPr>
        <p:spPr>
          <a:xfrm>
            <a:off x="6458040" y="635580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lIns="68400" tIns="34200" rIns="68400" bIns="3420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-GB" sz="900" b="0" strike="noStrike" spc="-1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8F606828-236C-4BFB-A0B8-50152216E913}" type="slidenum">
              <a:rPr lang="en-GB" sz="900" b="0" strike="noStrike" spc="-1">
                <a:solidFill>
                  <a:srgbClr val="888888"/>
                </a:solidFill>
                <a:latin typeface="Calibri"/>
                <a:ea typeface="Calibri"/>
              </a:rPr>
              <a:t>‹#›</a:t>
            </a:fld>
            <a:endParaRPr lang="en-US" sz="9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29;p25"/>
          <p:cNvSpPr/>
          <p:nvPr/>
        </p:nvSpPr>
        <p:spPr>
          <a:xfrm>
            <a:off x="2782800" y="1668600"/>
            <a:ext cx="1809360" cy="5044320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4472C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3247200" y="0"/>
            <a:ext cx="3103920" cy="1002240"/>
          </a:xfrm>
          <a:prstGeom prst="rect">
            <a:avLst/>
          </a:prstGeom>
          <a:noFill/>
          <a:ln w="0">
            <a:noFill/>
          </a:ln>
        </p:spPr>
        <p:txBody>
          <a:bodyPr lIns="68400" tIns="34200" rIns="68400" bIns="34200" anchor="t">
            <a:normAutofit fontScale="90000"/>
          </a:bodyPr>
          <a:lstStyle/>
          <a:p>
            <a:pPr>
              <a:lnSpc>
                <a:spcPct val="90000"/>
              </a:lnSpc>
              <a:buNone/>
              <a:tabLst>
                <a:tab pos="0" algn="l"/>
              </a:tabLst>
            </a:pPr>
            <a:r>
              <a:rPr lang="en-GB" sz="1500" b="1" strike="noStrike" spc="-1">
                <a:solidFill>
                  <a:srgbClr val="000000"/>
                </a:solidFill>
                <a:latin typeface="Calibri"/>
                <a:ea typeface="Calibri"/>
              </a:rPr>
              <a:t>Application: ParkEz</a:t>
            </a:r>
            <a:br>
              <a:rPr sz="1500"/>
            </a:br>
            <a:r>
              <a:rPr lang="en-GB" sz="1500" b="1" strike="noStrike" spc="-1">
                <a:solidFill>
                  <a:srgbClr val="000000"/>
                </a:solidFill>
                <a:latin typeface="Calibri"/>
                <a:ea typeface="Calibri"/>
              </a:rPr>
              <a:t>Type: Application Architecture</a:t>
            </a:r>
            <a:br>
              <a:rPr sz="1500"/>
            </a:br>
            <a:r>
              <a:rPr lang="en-GB" sz="1500" b="1" strike="noStrike" spc="-1">
                <a:solidFill>
                  <a:srgbClr val="000000"/>
                </a:solidFill>
                <a:latin typeface="Calibri"/>
                <a:ea typeface="Calibri"/>
              </a:rPr>
              <a:t>View: Logical View</a:t>
            </a:r>
            <a:br>
              <a:rPr sz="1500"/>
            </a:br>
            <a:r>
              <a:rPr lang="en-GB" sz="1500" b="1" strike="noStrike" spc="-1">
                <a:solidFill>
                  <a:srgbClr val="000000"/>
                </a:solidFill>
                <a:latin typeface="Calibri"/>
                <a:ea typeface="Calibri"/>
              </a:rPr>
              <a:t>Style: Layered Architecture Pattern</a:t>
            </a:r>
            <a:endParaRPr lang="en-US" sz="15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Google Shape;132;p 2"/>
          <p:cNvSpPr/>
          <p:nvPr/>
        </p:nvSpPr>
        <p:spPr>
          <a:xfrm>
            <a:off x="229320" y="1091520"/>
            <a:ext cx="608040" cy="495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34200" rIns="68400" bIns="34200" anchor="t">
            <a:sp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Users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67" name="Google Shape;133;p 2"/>
          <p:cNvSpPr/>
          <p:nvPr/>
        </p:nvSpPr>
        <p:spPr>
          <a:xfrm>
            <a:off x="1155960" y="1107000"/>
            <a:ext cx="1572120" cy="495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34200" rIns="68400" bIns="34200" anchor="t">
            <a:sp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Delivery Channels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68" name="Google Shape;134;p 2"/>
          <p:cNvSpPr/>
          <p:nvPr/>
        </p:nvSpPr>
        <p:spPr>
          <a:xfrm>
            <a:off x="2741400" y="1097280"/>
            <a:ext cx="2002680" cy="495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34200" rIns="68400" bIns="34200" anchor="t">
            <a:sp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Core Business Processes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69" name="Google Shape;135;p 2"/>
          <p:cNvSpPr/>
          <p:nvPr/>
        </p:nvSpPr>
        <p:spPr>
          <a:xfrm>
            <a:off x="4816440" y="1107000"/>
            <a:ext cx="1836720" cy="495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34200" rIns="68400" bIns="34200" anchor="t">
            <a:sp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Data And Information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70" name="Google Shape;136;p 2"/>
          <p:cNvSpPr/>
          <p:nvPr/>
        </p:nvSpPr>
        <p:spPr>
          <a:xfrm>
            <a:off x="7112520" y="1104120"/>
            <a:ext cx="1715400" cy="495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34200" rIns="68400" bIns="34200" anchor="t">
            <a:sp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Technology Enablers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71" name="Google Shape;137;p 2"/>
          <p:cNvSpPr/>
          <p:nvPr/>
        </p:nvSpPr>
        <p:spPr>
          <a:xfrm>
            <a:off x="1280880" y="1439640"/>
            <a:ext cx="1316880" cy="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700">
            <a:solidFill>
              <a:srgbClr val="000000"/>
            </a:solidFill>
            <a:miter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2" name="Google Shape;138;p 2"/>
          <p:cNvSpPr/>
          <p:nvPr/>
        </p:nvSpPr>
        <p:spPr>
          <a:xfrm>
            <a:off x="4816440" y="1432800"/>
            <a:ext cx="1828800" cy="7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700">
            <a:solidFill>
              <a:srgbClr val="000000"/>
            </a:solidFill>
            <a:miter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3" name="Google Shape;139;p 2"/>
          <p:cNvSpPr/>
          <p:nvPr/>
        </p:nvSpPr>
        <p:spPr>
          <a:xfrm>
            <a:off x="2817720" y="1441080"/>
            <a:ext cx="1836720" cy="25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700">
            <a:solidFill>
              <a:srgbClr val="000000"/>
            </a:solidFill>
            <a:miter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4" name="Google Shape;140;p 2"/>
          <p:cNvSpPr/>
          <p:nvPr/>
        </p:nvSpPr>
        <p:spPr>
          <a:xfrm>
            <a:off x="6915240" y="1455120"/>
            <a:ext cx="2085120" cy="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700">
            <a:solidFill>
              <a:srgbClr val="000000"/>
            </a:solidFill>
            <a:miter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5" name="Google Shape;141;p 2"/>
          <p:cNvSpPr/>
          <p:nvPr/>
        </p:nvSpPr>
        <p:spPr>
          <a:xfrm rot="10800000" flipH="1">
            <a:off x="142200" y="1428840"/>
            <a:ext cx="815040" cy="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700">
            <a:solidFill>
              <a:srgbClr val="000000"/>
            </a:solidFill>
            <a:miter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6" name="Google Shape;143;p 2"/>
          <p:cNvSpPr/>
          <p:nvPr/>
        </p:nvSpPr>
        <p:spPr>
          <a:xfrm>
            <a:off x="1280880" y="3429000"/>
            <a:ext cx="1294560" cy="563040"/>
          </a:xfrm>
          <a:prstGeom prst="roundRect">
            <a:avLst>
              <a:gd name="adj" fmla="val 16667"/>
            </a:avLst>
          </a:prstGeom>
          <a:solidFill>
            <a:srgbClr val="1F3864"/>
          </a:solidFill>
          <a:ln w="127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34200" rIns="68400" bIns="34200" anchor="ctr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1400" b="0" strike="noStrike" spc="-1">
                <a:solidFill>
                  <a:srgbClr val="FFFFFF"/>
                </a:solidFill>
                <a:latin typeface="Calibri"/>
                <a:ea typeface="Calibri"/>
              </a:rPr>
              <a:t>Browser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77" name="Google Shape;144;p 2"/>
          <p:cNvSpPr/>
          <p:nvPr/>
        </p:nvSpPr>
        <p:spPr>
          <a:xfrm>
            <a:off x="3075120" y="1744200"/>
            <a:ext cx="1294560" cy="563040"/>
          </a:xfrm>
          <a:prstGeom prst="roundRect">
            <a:avLst>
              <a:gd name="adj" fmla="val 16667"/>
            </a:avLst>
          </a:prstGeom>
          <a:solidFill>
            <a:srgbClr val="1F3864"/>
          </a:solidFill>
          <a:ln w="127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34200" rIns="68400" bIns="34200" anchor="ctr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1400" b="0" strike="noStrike" spc="-1">
                <a:solidFill>
                  <a:srgbClr val="FFFFFF"/>
                </a:solidFill>
                <a:latin typeface="Calibri"/>
                <a:ea typeface="Calibri"/>
              </a:rPr>
              <a:t>Count Cars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78" name="Google Shape;145;p 2"/>
          <p:cNvSpPr/>
          <p:nvPr/>
        </p:nvSpPr>
        <p:spPr>
          <a:xfrm rot="10800000" flipH="1">
            <a:off x="6660000" y="3930480"/>
            <a:ext cx="230400" cy="7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700">
            <a:solidFill>
              <a:srgbClr val="000000"/>
            </a:solidFill>
            <a:miter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9" name="Google Shape;146;p 2"/>
          <p:cNvSpPr/>
          <p:nvPr/>
        </p:nvSpPr>
        <p:spPr>
          <a:xfrm>
            <a:off x="4592520" y="3926880"/>
            <a:ext cx="252720" cy="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700">
            <a:solidFill>
              <a:srgbClr val="000000"/>
            </a:solidFill>
            <a:miter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0" name="Google Shape;147;p 8"/>
          <p:cNvSpPr/>
          <p:nvPr/>
        </p:nvSpPr>
        <p:spPr>
          <a:xfrm>
            <a:off x="107280" y="2325960"/>
            <a:ext cx="679320" cy="1028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34200" rIns="68400" bIns="34200"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900" b="0" strike="noStrike" spc="-1">
                <a:solidFill>
                  <a:srgbClr val="000000"/>
                </a:solidFill>
                <a:latin typeface="Calibri"/>
                <a:ea typeface="Calibri"/>
              </a:rPr>
              <a:t>Subscribed Parking Lot Operators</a:t>
            </a:r>
            <a:endParaRPr lang="en-US" sz="9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n-US" sz="900" b="0" strike="noStrike" spc="-1">
              <a:latin typeface="Arial"/>
            </a:endParaRPr>
          </a:p>
        </p:txBody>
      </p:sp>
      <p:sp>
        <p:nvSpPr>
          <p:cNvPr id="181" name="Google Shape;157;p 7"/>
          <p:cNvSpPr/>
          <p:nvPr/>
        </p:nvSpPr>
        <p:spPr>
          <a:xfrm flipV="1">
            <a:off x="561960" y="3763080"/>
            <a:ext cx="708840" cy="15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44546A"/>
            </a:solidFill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2" name="Google Shape;158;p 2"/>
          <p:cNvSpPr/>
          <p:nvPr/>
        </p:nvSpPr>
        <p:spPr>
          <a:xfrm>
            <a:off x="2577600" y="3696120"/>
            <a:ext cx="204840" cy="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44546A"/>
            </a:solidFill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3" name="Google Shape;160;p 2"/>
          <p:cNvSpPr/>
          <p:nvPr/>
        </p:nvSpPr>
        <p:spPr>
          <a:xfrm>
            <a:off x="3075120" y="2353680"/>
            <a:ext cx="1294560" cy="563040"/>
          </a:xfrm>
          <a:prstGeom prst="roundRect">
            <a:avLst>
              <a:gd name="adj" fmla="val 16667"/>
            </a:avLst>
          </a:prstGeom>
          <a:solidFill>
            <a:srgbClr val="1F3864"/>
          </a:solidFill>
          <a:ln w="127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34200" rIns="68400" bIns="34200" anchor="ctr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1400" b="0" strike="noStrike" spc="-1">
                <a:solidFill>
                  <a:srgbClr val="FFFFFF"/>
                </a:solidFill>
                <a:latin typeface="Calibri"/>
                <a:ea typeface="Calibri"/>
              </a:rPr>
              <a:t>Track Plates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84" name="Google Shape;161;p 2"/>
          <p:cNvSpPr/>
          <p:nvPr/>
        </p:nvSpPr>
        <p:spPr>
          <a:xfrm>
            <a:off x="3075120" y="2963520"/>
            <a:ext cx="1294560" cy="563040"/>
          </a:xfrm>
          <a:prstGeom prst="roundRect">
            <a:avLst>
              <a:gd name="adj" fmla="val 16667"/>
            </a:avLst>
          </a:prstGeom>
          <a:solidFill>
            <a:srgbClr val="1F3864"/>
          </a:solidFill>
          <a:ln w="127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34200" rIns="68400" bIns="34200" anchor="ctr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1400" b="0" strike="noStrike" spc="-1">
                <a:solidFill>
                  <a:srgbClr val="FFFFFF"/>
                </a:solidFill>
                <a:latin typeface="Calibri"/>
                <a:ea typeface="Calibri"/>
              </a:rPr>
              <a:t>Get Best Space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85" name="Google Shape;162;p 2"/>
          <p:cNvSpPr/>
          <p:nvPr/>
        </p:nvSpPr>
        <p:spPr>
          <a:xfrm>
            <a:off x="3075120" y="3573000"/>
            <a:ext cx="1294560" cy="563040"/>
          </a:xfrm>
          <a:prstGeom prst="roundRect">
            <a:avLst>
              <a:gd name="adj" fmla="val 16667"/>
            </a:avLst>
          </a:prstGeom>
          <a:solidFill>
            <a:srgbClr val="1F3864"/>
          </a:solidFill>
          <a:ln w="127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34200" rIns="68400" bIns="34200" anchor="ctr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1200" b="0" strike="noStrike" spc="-1">
                <a:solidFill>
                  <a:srgbClr val="FFFFFF"/>
                </a:solidFill>
                <a:latin typeface="Calibri"/>
                <a:ea typeface="Calibri"/>
              </a:rPr>
              <a:t>Find Over parkers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86" name="Google Shape;163;p 2"/>
          <p:cNvSpPr/>
          <p:nvPr/>
        </p:nvSpPr>
        <p:spPr>
          <a:xfrm>
            <a:off x="3075120" y="4182480"/>
            <a:ext cx="1294560" cy="563040"/>
          </a:xfrm>
          <a:prstGeom prst="roundRect">
            <a:avLst>
              <a:gd name="adj" fmla="val 16667"/>
            </a:avLst>
          </a:prstGeom>
          <a:solidFill>
            <a:srgbClr val="1F3864"/>
          </a:solidFill>
          <a:ln w="127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34200" rIns="68400" bIns="34200" anchor="ctr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1400" b="0" strike="noStrike" spc="-1">
                <a:solidFill>
                  <a:srgbClr val="FFFFFF"/>
                </a:solidFill>
                <a:latin typeface="Calibri"/>
                <a:ea typeface="Calibri"/>
              </a:rPr>
              <a:t>Place Ads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87" name="Google Shape;164;p 2"/>
          <p:cNvSpPr/>
          <p:nvPr/>
        </p:nvSpPr>
        <p:spPr>
          <a:xfrm>
            <a:off x="3075120" y="4791960"/>
            <a:ext cx="1294560" cy="563040"/>
          </a:xfrm>
          <a:prstGeom prst="roundRect">
            <a:avLst>
              <a:gd name="adj" fmla="val 16667"/>
            </a:avLst>
          </a:prstGeom>
          <a:solidFill>
            <a:srgbClr val="1F3864"/>
          </a:solidFill>
          <a:ln w="127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34200" rIns="68400" bIns="34200" anchor="ctr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1400" b="0" strike="noStrike" spc="-1">
                <a:solidFill>
                  <a:srgbClr val="FFFFFF"/>
                </a:solidFill>
                <a:latin typeface="Calibri"/>
                <a:ea typeface="Calibri"/>
              </a:rPr>
              <a:t>View Footage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88" name="Google Shape;165;p 3"/>
          <p:cNvSpPr/>
          <p:nvPr/>
        </p:nvSpPr>
        <p:spPr>
          <a:xfrm>
            <a:off x="3064320" y="5423400"/>
            <a:ext cx="1294560" cy="563040"/>
          </a:xfrm>
          <a:prstGeom prst="roundRect">
            <a:avLst>
              <a:gd name="adj" fmla="val 16667"/>
            </a:avLst>
          </a:prstGeom>
          <a:solidFill>
            <a:srgbClr val="1F3864"/>
          </a:solidFill>
          <a:ln w="127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34200" rIns="68400" bIns="34200" anchor="ctr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1400" b="0" strike="noStrike" spc="-1">
                <a:solidFill>
                  <a:srgbClr val="FFFFFF"/>
                </a:solidFill>
                <a:latin typeface="Calibri"/>
                <a:ea typeface="Calibri"/>
              </a:rPr>
              <a:t>Access Old Footage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89" name="Google Shape;167;p 2"/>
          <p:cNvSpPr/>
          <p:nvPr/>
        </p:nvSpPr>
        <p:spPr>
          <a:xfrm>
            <a:off x="4840200" y="1668600"/>
            <a:ext cx="1809360" cy="5044320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4472C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0" name="Google Shape;168;p 2"/>
          <p:cNvSpPr/>
          <p:nvPr/>
        </p:nvSpPr>
        <p:spPr>
          <a:xfrm>
            <a:off x="5132520" y="1761840"/>
            <a:ext cx="1294560" cy="563040"/>
          </a:xfrm>
          <a:prstGeom prst="roundRect">
            <a:avLst>
              <a:gd name="adj" fmla="val 16667"/>
            </a:avLst>
          </a:prstGeom>
          <a:solidFill>
            <a:srgbClr val="1F3864"/>
          </a:solidFill>
          <a:ln w="127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34200" rIns="68400" bIns="34200" anchor="ctr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1400" b="0" strike="noStrike" spc="-1">
                <a:solidFill>
                  <a:srgbClr val="FFFFFF"/>
                </a:solidFill>
                <a:latin typeface="Calibri"/>
                <a:ea typeface="Calibri"/>
              </a:rPr>
              <a:t>User Information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91" name="Google Shape;169;p 2"/>
          <p:cNvSpPr/>
          <p:nvPr/>
        </p:nvSpPr>
        <p:spPr>
          <a:xfrm>
            <a:off x="5132520" y="2371680"/>
            <a:ext cx="1294560" cy="563040"/>
          </a:xfrm>
          <a:prstGeom prst="roundRect">
            <a:avLst>
              <a:gd name="adj" fmla="val 16667"/>
            </a:avLst>
          </a:prstGeom>
          <a:solidFill>
            <a:srgbClr val="1F3864"/>
          </a:solidFill>
          <a:ln w="127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34200" rIns="68400" bIns="34200" anchor="ctr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1400" b="0" strike="noStrike" spc="-1">
                <a:solidFill>
                  <a:srgbClr val="FFFFFF"/>
                </a:solidFill>
                <a:latin typeface="Calibri"/>
                <a:ea typeface="Calibri"/>
              </a:rPr>
              <a:t>Ad Metrics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92" name="Google Shape;170;p 2"/>
          <p:cNvSpPr/>
          <p:nvPr/>
        </p:nvSpPr>
        <p:spPr>
          <a:xfrm>
            <a:off x="5132520" y="2981160"/>
            <a:ext cx="1294560" cy="563040"/>
          </a:xfrm>
          <a:prstGeom prst="roundRect">
            <a:avLst>
              <a:gd name="adj" fmla="val 16667"/>
            </a:avLst>
          </a:prstGeom>
          <a:solidFill>
            <a:srgbClr val="1F3864"/>
          </a:solidFill>
          <a:ln w="127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34200" rIns="68400" bIns="34200" anchor="ctr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1400" b="0" strike="noStrike" spc="-1">
                <a:solidFill>
                  <a:srgbClr val="FFFFFF"/>
                </a:solidFill>
                <a:latin typeface="Calibri"/>
                <a:ea typeface="Calibri"/>
              </a:rPr>
              <a:t>Ad Content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93" name="Google Shape;171;p 2"/>
          <p:cNvSpPr/>
          <p:nvPr/>
        </p:nvSpPr>
        <p:spPr>
          <a:xfrm>
            <a:off x="5132520" y="3590640"/>
            <a:ext cx="1294560" cy="563040"/>
          </a:xfrm>
          <a:prstGeom prst="roundRect">
            <a:avLst>
              <a:gd name="adj" fmla="val 16667"/>
            </a:avLst>
          </a:prstGeom>
          <a:solidFill>
            <a:srgbClr val="1F3864"/>
          </a:solidFill>
          <a:ln w="127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34200" rIns="68400" bIns="34200" anchor="ctr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1400" b="0" strike="noStrike" spc="-1">
                <a:solidFill>
                  <a:srgbClr val="FFFFFF"/>
                </a:solidFill>
                <a:latin typeface="Calibri"/>
                <a:ea typeface="Calibri"/>
              </a:rPr>
              <a:t>Camera Feed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94" name="Google Shape;172;p 2"/>
          <p:cNvSpPr/>
          <p:nvPr/>
        </p:nvSpPr>
        <p:spPr>
          <a:xfrm>
            <a:off x="5132520" y="4200120"/>
            <a:ext cx="1294560" cy="563040"/>
          </a:xfrm>
          <a:prstGeom prst="roundRect">
            <a:avLst>
              <a:gd name="adj" fmla="val 16667"/>
            </a:avLst>
          </a:prstGeom>
          <a:solidFill>
            <a:srgbClr val="1F3864"/>
          </a:solidFill>
          <a:ln w="127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34200" rIns="68400" bIns="34200" anchor="ctr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1400" b="0" strike="noStrike" spc="-1">
                <a:solidFill>
                  <a:srgbClr val="FFFFFF"/>
                </a:solidFill>
                <a:latin typeface="Calibri"/>
                <a:ea typeface="Calibri"/>
              </a:rPr>
              <a:t>Saved footage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95" name="Google Shape;173;p 2"/>
          <p:cNvSpPr/>
          <p:nvPr/>
        </p:nvSpPr>
        <p:spPr>
          <a:xfrm>
            <a:off x="5132520" y="4809960"/>
            <a:ext cx="1294560" cy="563040"/>
          </a:xfrm>
          <a:prstGeom prst="roundRect">
            <a:avLst>
              <a:gd name="adj" fmla="val 16667"/>
            </a:avLst>
          </a:prstGeom>
          <a:solidFill>
            <a:srgbClr val="1F3864"/>
          </a:solidFill>
          <a:ln w="127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34200" rIns="68400" bIns="34200" anchor="ctr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1400" b="0" strike="noStrike" spc="-1">
                <a:solidFill>
                  <a:srgbClr val="FFFFFF"/>
                </a:solidFill>
                <a:latin typeface="Calibri"/>
                <a:ea typeface="Calibri"/>
              </a:rPr>
              <a:t>Lot Data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96" name="Google Shape;174;p 2"/>
          <p:cNvSpPr/>
          <p:nvPr/>
        </p:nvSpPr>
        <p:spPr>
          <a:xfrm>
            <a:off x="5132520" y="5419440"/>
            <a:ext cx="1294560" cy="563040"/>
          </a:xfrm>
          <a:prstGeom prst="roundRect">
            <a:avLst>
              <a:gd name="adj" fmla="val 16667"/>
            </a:avLst>
          </a:prstGeom>
          <a:solidFill>
            <a:srgbClr val="1F3864"/>
          </a:solidFill>
          <a:ln w="127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34200" rIns="68400" bIns="34200" anchor="ctr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1100" b="0" strike="noStrike" spc="-1">
                <a:solidFill>
                  <a:srgbClr val="FFFFFF"/>
                </a:solidFill>
                <a:latin typeface="Calibri"/>
                <a:ea typeface="Calibri"/>
              </a:rPr>
              <a:t>Support Requests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197" name="Google Shape;175;p 2"/>
          <p:cNvSpPr/>
          <p:nvPr/>
        </p:nvSpPr>
        <p:spPr>
          <a:xfrm>
            <a:off x="5132520" y="6028920"/>
            <a:ext cx="1294560" cy="563040"/>
          </a:xfrm>
          <a:prstGeom prst="roundRect">
            <a:avLst>
              <a:gd name="adj" fmla="val 16667"/>
            </a:avLst>
          </a:prstGeom>
          <a:solidFill>
            <a:srgbClr val="1F3864"/>
          </a:solidFill>
          <a:ln w="127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34200" rIns="68400" bIns="34200" anchor="ctr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1400" b="0" strike="noStrike" spc="-1">
                <a:solidFill>
                  <a:srgbClr val="FFFFFF"/>
                </a:solidFill>
                <a:latin typeface="Calibri"/>
                <a:ea typeface="Calibri"/>
              </a:rPr>
              <a:t>Payment Data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98" name="Google Shape;176;p 2"/>
          <p:cNvSpPr/>
          <p:nvPr/>
        </p:nvSpPr>
        <p:spPr>
          <a:xfrm>
            <a:off x="6897600" y="1668600"/>
            <a:ext cx="2113560" cy="5044320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4472C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9" name="Google Shape;177;p 3"/>
          <p:cNvSpPr/>
          <p:nvPr/>
        </p:nvSpPr>
        <p:spPr>
          <a:xfrm>
            <a:off x="7049880" y="5402520"/>
            <a:ext cx="1809360" cy="563040"/>
          </a:xfrm>
          <a:prstGeom prst="roundRect">
            <a:avLst>
              <a:gd name="adj" fmla="val 16667"/>
            </a:avLst>
          </a:prstGeom>
          <a:solidFill>
            <a:srgbClr val="1F3864"/>
          </a:solidFill>
          <a:ln w="127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34200" rIns="68400" bIns="34200" anchor="ctr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1100" b="0" strike="noStrike" spc="-1" dirty="0">
                <a:solidFill>
                  <a:srgbClr val="FFFFFF"/>
                </a:solidFill>
                <a:latin typeface="Calibri"/>
                <a:ea typeface="Calibri"/>
              </a:rPr>
              <a:t>ML Space Recognition</a:t>
            </a:r>
            <a:br>
              <a:rPr sz="1100" dirty="0"/>
            </a:br>
            <a:r>
              <a:rPr lang="en-GB" sz="1100" b="0" strike="noStrike" spc="-1" dirty="0">
                <a:solidFill>
                  <a:srgbClr val="FFFFFF"/>
                </a:solidFill>
                <a:latin typeface="Calibri"/>
                <a:ea typeface="Calibri"/>
              </a:rPr>
              <a:t>(</a:t>
            </a:r>
            <a:r>
              <a:rPr lang="en-GB" sz="1100" spc="-1" dirty="0" err="1">
                <a:solidFill>
                  <a:srgbClr val="FFFFFF"/>
                </a:solidFill>
                <a:latin typeface="Calibri"/>
                <a:ea typeface="Calibri"/>
              </a:rPr>
              <a:t>PyTorch</a:t>
            </a:r>
            <a:r>
              <a:rPr lang="en-GB" sz="1100" b="0" strike="noStrike" spc="-1" dirty="0">
                <a:solidFill>
                  <a:srgbClr val="FFFFFF"/>
                </a:solidFill>
                <a:latin typeface="Calibri"/>
                <a:ea typeface="Calibri"/>
              </a:rPr>
              <a:t>)</a:t>
            </a:r>
            <a:endParaRPr lang="en-US" sz="1100" b="0" strike="noStrike" spc="-1" dirty="0">
              <a:latin typeface="Arial"/>
            </a:endParaRPr>
          </a:p>
        </p:txBody>
      </p:sp>
      <p:sp>
        <p:nvSpPr>
          <p:cNvPr id="200" name="Google Shape;178;p 2"/>
          <p:cNvSpPr/>
          <p:nvPr/>
        </p:nvSpPr>
        <p:spPr>
          <a:xfrm>
            <a:off x="7080120" y="1863360"/>
            <a:ext cx="1809360" cy="563040"/>
          </a:xfrm>
          <a:prstGeom prst="roundRect">
            <a:avLst>
              <a:gd name="adj" fmla="val 16667"/>
            </a:avLst>
          </a:prstGeom>
          <a:solidFill>
            <a:srgbClr val="1F3864"/>
          </a:solidFill>
          <a:ln w="127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34200" rIns="68400" bIns="34200" anchor="ctr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1400" b="0" strike="noStrike" spc="-1">
                <a:solidFill>
                  <a:srgbClr val="FFFFFF"/>
                </a:solidFill>
                <a:latin typeface="Calibri"/>
                <a:ea typeface="Calibri"/>
              </a:rPr>
              <a:t>Connection for Database (Postgresql)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01" name="Google Shape;179;p 2"/>
          <p:cNvSpPr/>
          <p:nvPr/>
        </p:nvSpPr>
        <p:spPr>
          <a:xfrm>
            <a:off x="7080120" y="2575080"/>
            <a:ext cx="1809360" cy="563040"/>
          </a:xfrm>
          <a:prstGeom prst="roundRect">
            <a:avLst>
              <a:gd name="adj" fmla="val 16667"/>
            </a:avLst>
          </a:prstGeom>
          <a:solidFill>
            <a:srgbClr val="1F3864"/>
          </a:solidFill>
          <a:ln w="127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34200" rIns="68400" bIns="34200" anchor="ctr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1400" b="0" strike="noStrike" spc="-1">
                <a:solidFill>
                  <a:srgbClr val="FFFFFF"/>
                </a:solidFill>
                <a:latin typeface="Calibri"/>
                <a:ea typeface="Calibri"/>
              </a:rPr>
              <a:t>Lot Footage</a:t>
            </a:r>
            <a:br>
              <a:rPr sz="1400"/>
            </a:br>
            <a:r>
              <a:rPr lang="en-GB" sz="1400" b="0" strike="noStrike" spc="-1">
                <a:solidFill>
                  <a:srgbClr val="FFFFFF"/>
                </a:solidFill>
                <a:latin typeface="Calibri"/>
                <a:ea typeface="Calibri"/>
              </a:rPr>
              <a:t>(HTTP HLS)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02" name="Google Shape;180;p 2"/>
          <p:cNvSpPr/>
          <p:nvPr/>
        </p:nvSpPr>
        <p:spPr>
          <a:xfrm>
            <a:off x="7080120" y="3286080"/>
            <a:ext cx="1809360" cy="563040"/>
          </a:xfrm>
          <a:prstGeom prst="roundRect">
            <a:avLst>
              <a:gd name="adj" fmla="val 16667"/>
            </a:avLst>
          </a:prstGeom>
          <a:solidFill>
            <a:srgbClr val="1F3864"/>
          </a:solidFill>
          <a:ln w="127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34200" rIns="68400" bIns="34200" anchor="ctr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1400" b="0" strike="noStrike" spc="-1">
                <a:solidFill>
                  <a:srgbClr val="FFFFFF"/>
                </a:solidFill>
                <a:latin typeface="Calibri"/>
                <a:ea typeface="Calibri"/>
              </a:rPr>
              <a:t>User Interface (React)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03" name="Google Shape;181;p 2"/>
          <p:cNvSpPr/>
          <p:nvPr/>
        </p:nvSpPr>
        <p:spPr>
          <a:xfrm>
            <a:off x="7080120" y="3997080"/>
            <a:ext cx="1809360" cy="563040"/>
          </a:xfrm>
          <a:prstGeom prst="roundRect">
            <a:avLst>
              <a:gd name="adj" fmla="val 16667"/>
            </a:avLst>
          </a:prstGeom>
          <a:solidFill>
            <a:srgbClr val="1F3864"/>
          </a:solidFill>
          <a:ln w="127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34200" rIns="68400" bIns="34200" anchor="ctr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1400" b="0" strike="noStrike" spc="-1">
                <a:solidFill>
                  <a:srgbClr val="FFFFFF"/>
                </a:solidFill>
                <a:latin typeface="Calibri"/>
                <a:ea typeface="Calibri"/>
              </a:rPr>
              <a:t>Application Hosting Server (Vercel)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04" name="Google Shape;182;p 2"/>
          <p:cNvSpPr/>
          <p:nvPr/>
        </p:nvSpPr>
        <p:spPr>
          <a:xfrm>
            <a:off x="7080120" y="4708440"/>
            <a:ext cx="1809360" cy="563040"/>
          </a:xfrm>
          <a:prstGeom prst="roundRect">
            <a:avLst>
              <a:gd name="adj" fmla="val 16667"/>
            </a:avLst>
          </a:prstGeom>
          <a:solidFill>
            <a:srgbClr val="1F3864"/>
          </a:solidFill>
          <a:ln w="127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34200" rIns="68400" bIns="34200" anchor="ctr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1400" b="0" strike="noStrike" spc="-1">
                <a:solidFill>
                  <a:srgbClr val="FFFFFF"/>
                </a:solidFill>
                <a:latin typeface="Calibri"/>
                <a:ea typeface="Calibri"/>
              </a:rPr>
              <a:t>Github &amp; Delivery Pipeline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05" name="Google Shape;147;p 9"/>
          <p:cNvSpPr/>
          <p:nvPr/>
        </p:nvSpPr>
        <p:spPr>
          <a:xfrm>
            <a:off x="59400" y="3557520"/>
            <a:ext cx="679320" cy="480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34200" rIns="68400" bIns="34200"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900" b="0" strike="noStrike" spc="-1">
                <a:solidFill>
                  <a:srgbClr val="000000"/>
                </a:solidFill>
                <a:latin typeface="Calibri"/>
                <a:ea typeface="Calibri"/>
              </a:rPr>
              <a:t>Car Parking Users</a:t>
            </a:r>
            <a:endParaRPr lang="en-US" sz="900" b="0" strike="noStrike" spc="-1">
              <a:latin typeface="Arial"/>
            </a:endParaRPr>
          </a:p>
        </p:txBody>
      </p:sp>
      <p:sp>
        <p:nvSpPr>
          <p:cNvPr id="206" name="Google Shape;147;p 10"/>
          <p:cNvSpPr/>
          <p:nvPr/>
        </p:nvSpPr>
        <p:spPr>
          <a:xfrm>
            <a:off x="59400" y="4588920"/>
            <a:ext cx="679320" cy="617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34200" rIns="68400" bIns="34200"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900" b="0" strike="noStrike" spc="-1">
                <a:solidFill>
                  <a:srgbClr val="000000"/>
                </a:solidFill>
                <a:latin typeface="Calibri"/>
                <a:ea typeface="Calibri"/>
              </a:rPr>
              <a:t>Subscribed Advertisers</a:t>
            </a:r>
            <a:endParaRPr lang="en-US" sz="900" b="0" strike="noStrike" spc="-1">
              <a:latin typeface="Arial"/>
            </a:endParaRPr>
          </a:p>
        </p:txBody>
      </p:sp>
      <p:sp>
        <p:nvSpPr>
          <p:cNvPr id="207" name="Google Shape;147;p 11"/>
          <p:cNvSpPr/>
          <p:nvPr/>
        </p:nvSpPr>
        <p:spPr>
          <a:xfrm>
            <a:off x="107640" y="5844600"/>
            <a:ext cx="887400" cy="343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34200" rIns="68400" bIns="34200"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900" b="0" strike="noStrike" spc="-1">
                <a:solidFill>
                  <a:srgbClr val="000000"/>
                </a:solidFill>
                <a:latin typeface="Calibri"/>
                <a:ea typeface="Calibri"/>
              </a:rPr>
              <a:t>Ad &amp; Sales Rep</a:t>
            </a:r>
            <a:endParaRPr lang="en-US" sz="900" b="0" strike="noStrike" spc="-1">
              <a:latin typeface="Arial"/>
            </a:endParaRPr>
          </a:p>
        </p:txBody>
      </p:sp>
      <p:sp>
        <p:nvSpPr>
          <p:cNvPr id="208" name="Google Shape;147;p 12"/>
          <p:cNvSpPr/>
          <p:nvPr/>
        </p:nvSpPr>
        <p:spPr>
          <a:xfrm>
            <a:off x="627480" y="3089520"/>
            <a:ext cx="623880" cy="754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34200" rIns="68400" bIns="34200"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900" b="0" strike="noStrike" spc="-1">
                <a:solidFill>
                  <a:srgbClr val="000000"/>
                </a:solidFill>
                <a:latin typeface="Calibri"/>
                <a:ea typeface="Calibri"/>
              </a:rPr>
              <a:t>Customer Support Specialist</a:t>
            </a:r>
            <a:endParaRPr lang="en-US" sz="900" b="0" strike="noStrike" spc="-1">
              <a:latin typeface="Arial"/>
            </a:endParaRPr>
          </a:p>
        </p:txBody>
      </p:sp>
      <p:sp>
        <p:nvSpPr>
          <p:cNvPr id="209" name="Google Shape;147;p 13"/>
          <p:cNvSpPr/>
          <p:nvPr/>
        </p:nvSpPr>
        <p:spPr>
          <a:xfrm>
            <a:off x="392400" y="5373000"/>
            <a:ext cx="758160" cy="343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34200" rIns="68400" bIns="34200"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900" b="0" strike="noStrike" spc="-1">
                <a:solidFill>
                  <a:srgbClr val="000000"/>
                </a:solidFill>
                <a:latin typeface="Calibri"/>
                <a:ea typeface="Calibri"/>
              </a:rPr>
              <a:t>Accountant</a:t>
            </a:r>
            <a:endParaRPr lang="en-US" sz="900" b="0" strike="noStrike" spc="-1">
              <a:latin typeface="Arial"/>
            </a:endParaRPr>
          </a:p>
        </p:txBody>
      </p:sp>
      <p:sp>
        <p:nvSpPr>
          <p:cNvPr id="210" name="Google Shape;147;p 14"/>
          <p:cNvSpPr/>
          <p:nvPr/>
        </p:nvSpPr>
        <p:spPr>
          <a:xfrm>
            <a:off x="267120" y="8166600"/>
            <a:ext cx="887400" cy="708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34200" rIns="68400" bIns="34200"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Manager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n-US" sz="1400" b="0" strike="noStrike" spc="-1">
              <a:latin typeface="Arial"/>
            </a:endParaRPr>
          </a:p>
        </p:txBody>
      </p:sp>
      <p:pic>
        <p:nvPicPr>
          <p:cNvPr id="211" name="Google Shape;131;p 8"/>
          <p:cNvPicPr/>
          <p:nvPr/>
        </p:nvPicPr>
        <p:blipFill>
          <a:blip r:embed="rId2"/>
          <a:stretch/>
        </p:blipFill>
        <p:spPr>
          <a:xfrm>
            <a:off x="255600" y="1774800"/>
            <a:ext cx="213840" cy="567360"/>
          </a:xfrm>
          <a:prstGeom prst="rect">
            <a:avLst/>
          </a:prstGeom>
          <a:ln w="0">
            <a:noFill/>
          </a:ln>
        </p:spPr>
      </p:pic>
      <p:pic>
        <p:nvPicPr>
          <p:cNvPr id="212" name="Google Shape;131;p 9"/>
          <p:cNvPicPr/>
          <p:nvPr/>
        </p:nvPicPr>
        <p:blipFill>
          <a:blip r:embed="rId2"/>
          <a:stretch/>
        </p:blipFill>
        <p:spPr>
          <a:xfrm>
            <a:off x="267120" y="3007800"/>
            <a:ext cx="213840" cy="567360"/>
          </a:xfrm>
          <a:prstGeom prst="rect">
            <a:avLst/>
          </a:prstGeom>
          <a:ln w="0">
            <a:noFill/>
          </a:ln>
        </p:spPr>
      </p:pic>
      <p:pic>
        <p:nvPicPr>
          <p:cNvPr id="213" name="Google Shape;131;p 10"/>
          <p:cNvPicPr/>
          <p:nvPr/>
        </p:nvPicPr>
        <p:blipFill>
          <a:blip r:embed="rId2"/>
          <a:stretch/>
        </p:blipFill>
        <p:spPr>
          <a:xfrm>
            <a:off x="223200" y="4032000"/>
            <a:ext cx="213840" cy="567360"/>
          </a:xfrm>
          <a:prstGeom prst="rect">
            <a:avLst/>
          </a:prstGeom>
          <a:ln w="0">
            <a:noFill/>
          </a:ln>
        </p:spPr>
      </p:pic>
      <p:pic>
        <p:nvPicPr>
          <p:cNvPr id="214" name="Google Shape;131;p 11"/>
          <p:cNvPicPr/>
          <p:nvPr/>
        </p:nvPicPr>
        <p:blipFill>
          <a:blip r:embed="rId2"/>
          <a:stretch/>
        </p:blipFill>
        <p:spPr>
          <a:xfrm>
            <a:off x="223200" y="5276880"/>
            <a:ext cx="213840" cy="567360"/>
          </a:xfrm>
          <a:prstGeom prst="rect">
            <a:avLst/>
          </a:prstGeom>
          <a:ln w="0">
            <a:noFill/>
          </a:ln>
        </p:spPr>
      </p:pic>
      <p:pic>
        <p:nvPicPr>
          <p:cNvPr id="215" name="Google Shape;131;p 12"/>
          <p:cNvPicPr/>
          <p:nvPr/>
        </p:nvPicPr>
        <p:blipFill>
          <a:blip r:embed="rId2"/>
          <a:stretch/>
        </p:blipFill>
        <p:spPr>
          <a:xfrm>
            <a:off x="256320" y="1774800"/>
            <a:ext cx="213840" cy="567360"/>
          </a:xfrm>
          <a:prstGeom prst="rect">
            <a:avLst/>
          </a:prstGeom>
          <a:ln w="0">
            <a:noFill/>
          </a:ln>
        </p:spPr>
      </p:pic>
      <p:pic>
        <p:nvPicPr>
          <p:cNvPr id="216" name="Google Shape;131;p 13"/>
          <p:cNvPicPr/>
          <p:nvPr/>
        </p:nvPicPr>
        <p:blipFill>
          <a:blip r:embed="rId2"/>
          <a:stretch/>
        </p:blipFill>
        <p:spPr>
          <a:xfrm>
            <a:off x="721440" y="2563920"/>
            <a:ext cx="213840" cy="567360"/>
          </a:xfrm>
          <a:prstGeom prst="rect">
            <a:avLst/>
          </a:prstGeom>
          <a:ln w="0">
            <a:noFill/>
          </a:ln>
        </p:spPr>
      </p:pic>
      <p:pic>
        <p:nvPicPr>
          <p:cNvPr id="217" name="Google Shape;131;p 14"/>
          <p:cNvPicPr/>
          <p:nvPr/>
        </p:nvPicPr>
        <p:blipFill>
          <a:blip r:embed="rId2"/>
          <a:stretch/>
        </p:blipFill>
        <p:spPr>
          <a:xfrm>
            <a:off x="653760" y="4796280"/>
            <a:ext cx="213840" cy="567360"/>
          </a:xfrm>
          <a:prstGeom prst="rect">
            <a:avLst/>
          </a:prstGeom>
          <a:ln w="0">
            <a:noFill/>
          </a:ln>
        </p:spPr>
      </p:pic>
      <p:sp>
        <p:nvSpPr>
          <p:cNvPr id="218" name="Google Shape;157;p 8"/>
          <p:cNvSpPr/>
          <p:nvPr/>
        </p:nvSpPr>
        <p:spPr>
          <a:xfrm>
            <a:off x="909000" y="2828520"/>
            <a:ext cx="342360" cy="583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44546A"/>
            </a:solidFill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9" name="Google Shape;157;p 9"/>
          <p:cNvSpPr/>
          <p:nvPr/>
        </p:nvSpPr>
        <p:spPr>
          <a:xfrm>
            <a:off x="456480" y="1863720"/>
            <a:ext cx="954360" cy="14958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44546A"/>
            </a:solidFill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0" name="Google Shape;157;p 10"/>
          <p:cNvSpPr/>
          <p:nvPr/>
        </p:nvSpPr>
        <p:spPr>
          <a:xfrm flipV="1">
            <a:off x="437400" y="3900600"/>
            <a:ext cx="833040" cy="4140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44546A"/>
            </a:solidFill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1" name="Google Shape;157;p 11"/>
          <p:cNvSpPr/>
          <p:nvPr/>
        </p:nvSpPr>
        <p:spPr>
          <a:xfrm flipV="1">
            <a:off x="868320" y="4051800"/>
            <a:ext cx="465120" cy="1106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44546A"/>
            </a:solidFill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2" name="Google Shape;157;p 12"/>
          <p:cNvSpPr/>
          <p:nvPr/>
        </p:nvSpPr>
        <p:spPr>
          <a:xfrm flipV="1">
            <a:off x="995400" y="4051440"/>
            <a:ext cx="556560" cy="19299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44546A"/>
            </a:solidFill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3" name="Google Shape;165;p 4"/>
          <p:cNvSpPr/>
          <p:nvPr/>
        </p:nvSpPr>
        <p:spPr>
          <a:xfrm>
            <a:off x="3064320" y="6063480"/>
            <a:ext cx="1294560" cy="563040"/>
          </a:xfrm>
          <a:prstGeom prst="roundRect">
            <a:avLst>
              <a:gd name="adj" fmla="val 16667"/>
            </a:avLst>
          </a:prstGeom>
          <a:solidFill>
            <a:srgbClr val="1F3864"/>
          </a:solidFill>
          <a:ln w="127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34200" rIns="68400" bIns="34200" anchor="ctr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1400" b="0" strike="noStrike" spc="-1">
                <a:solidFill>
                  <a:srgbClr val="FFFFFF"/>
                </a:solidFill>
                <a:latin typeface="Calibri"/>
                <a:ea typeface="Calibri"/>
              </a:rPr>
              <a:t>Request Support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24" name="Google Shape;177;p 4"/>
          <p:cNvSpPr/>
          <p:nvPr/>
        </p:nvSpPr>
        <p:spPr>
          <a:xfrm>
            <a:off x="7043760" y="6021720"/>
            <a:ext cx="1809360" cy="563040"/>
          </a:xfrm>
          <a:prstGeom prst="roundRect">
            <a:avLst>
              <a:gd name="adj" fmla="val 16667"/>
            </a:avLst>
          </a:prstGeom>
          <a:solidFill>
            <a:srgbClr val="1F3864"/>
          </a:solidFill>
          <a:ln w="127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34200" rIns="68400" bIns="34200" anchor="ctr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1100" b="0" strike="noStrike" spc="-1">
                <a:solidFill>
                  <a:srgbClr val="FFFFFF"/>
                </a:solidFill>
                <a:latin typeface="Calibri"/>
                <a:ea typeface="Calibri"/>
              </a:rPr>
              <a:t>Payment Process System</a:t>
            </a:r>
            <a:endParaRPr lang="en-US" sz="11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471600" y="273960"/>
            <a:ext cx="5914800" cy="993960"/>
          </a:xfrm>
          <a:prstGeom prst="rect">
            <a:avLst/>
          </a:prstGeom>
          <a:noFill/>
          <a:ln w="0">
            <a:noFill/>
          </a:ln>
        </p:spPr>
        <p:txBody>
          <a:bodyPr lIns="68400" tIns="34200" rIns="68400" bIns="34200" anchor="ctr">
            <a:noAutofit/>
          </a:bodyPr>
          <a:lstStyle/>
          <a:p>
            <a:pPr algn="ctr">
              <a:lnSpc>
                <a:spcPct val="90000"/>
              </a:lnSpc>
              <a:buNone/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Application: ParkEz</a:t>
            </a:r>
            <a:br>
              <a:rPr sz="1800"/>
            </a:b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Type: Application Architecture</a:t>
            </a:r>
            <a:br>
              <a:rPr sz="1800"/>
            </a:b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View: Process View</a:t>
            </a:r>
            <a:br>
              <a:rPr sz="1800"/>
            </a:b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Style: Client-Server Pattern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26" name="Google Shape;188;p 6" descr="Diagram&#10;&#10;Description automatically generated"/>
          <p:cNvPicPr/>
          <p:nvPr/>
        </p:nvPicPr>
        <p:blipFill>
          <a:blip r:embed="rId2"/>
          <a:srcRect t="44854" r="80669"/>
          <a:stretch/>
        </p:blipFill>
        <p:spPr>
          <a:xfrm>
            <a:off x="365400" y="4050000"/>
            <a:ext cx="1617120" cy="2646720"/>
          </a:xfrm>
          <a:prstGeom prst="rect">
            <a:avLst/>
          </a:prstGeom>
          <a:ln w="0">
            <a:noFill/>
          </a:ln>
        </p:spPr>
      </p:pic>
      <p:pic>
        <p:nvPicPr>
          <p:cNvPr id="227" name="Google Shape;188;p 7" descr="Diagram&#10;&#10;Description automatically generated"/>
          <p:cNvPicPr/>
          <p:nvPr/>
        </p:nvPicPr>
        <p:blipFill>
          <a:blip r:embed="rId2"/>
          <a:srcRect l="19514" t="75100" r="66941" b="1846"/>
          <a:stretch/>
        </p:blipFill>
        <p:spPr>
          <a:xfrm>
            <a:off x="1982520" y="5477400"/>
            <a:ext cx="1132560" cy="1105920"/>
          </a:xfrm>
          <a:prstGeom prst="rect">
            <a:avLst/>
          </a:prstGeom>
          <a:ln w="0">
            <a:noFill/>
          </a:ln>
        </p:spPr>
      </p:pic>
      <p:pic>
        <p:nvPicPr>
          <p:cNvPr id="228" name="Graphic 2" descr="Security camera with solid fill"/>
          <p:cNvPicPr/>
          <p:nvPr/>
        </p:nvPicPr>
        <p:blipFill>
          <a:blip r:embed="rId3"/>
          <a:stretch/>
        </p:blipFill>
        <p:spPr>
          <a:xfrm>
            <a:off x="1951560" y="3859920"/>
            <a:ext cx="745560" cy="993960"/>
          </a:xfrm>
          <a:prstGeom prst="rect">
            <a:avLst/>
          </a:prstGeom>
          <a:ln w="0">
            <a:noFill/>
          </a:ln>
        </p:spPr>
      </p:pic>
      <p:sp>
        <p:nvSpPr>
          <p:cNvPr id="229" name="TextBox 2"/>
          <p:cNvSpPr/>
          <p:nvPr/>
        </p:nvSpPr>
        <p:spPr>
          <a:xfrm>
            <a:off x="1826640" y="4671000"/>
            <a:ext cx="1339920" cy="272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Arial"/>
              </a:rPr>
              <a:t>Lot Camera feed</a:t>
            </a:r>
            <a:endParaRPr lang="en-US" sz="1200" b="0" strike="noStrike" spc="-1">
              <a:latin typeface="Arial"/>
            </a:endParaRPr>
          </a:p>
        </p:txBody>
      </p:sp>
      <p:pic>
        <p:nvPicPr>
          <p:cNvPr id="230" name="Google Shape;188;p 9" descr="Diagram&#10;&#10;Description automatically generated"/>
          <p:cNvPicPr/>
          <p:nvPr/>
        </p:nvPicPr>
        <p:blipFill>
          <a:blip r:embed="rId2"/>
          <a:srcRect l="24748" t="-511" r="3016" b="23599"/>
          <a:stretch/>
        </p:blipFill>
        <p:spPr>
          <a:xfrm>
            <a:off x="2579760" y="1599480"/>
            <a:ext cx="6046560" cy="3691080"/>
          </a:xfrm>
          <a:prstGeom prst="rect">
            <a:avLst/>
          </a:prstGeom>
          <a:ln w="0">
            <a:noFill/>
          </a:ln>
        </p:spPr>
      </p:pic>
      <p:pic>
        <p:nvPicPr>
          <p:cNvPr id="231" name="Google Shape;188;p 10" descr="Diagram&#10;&#10;Description automatically generated"/>
          <p:cNvPicPr/>
          <p:nvPr/>
        </p:nvPicPr>
        <p:blipFill>
          <a:blip r:embed="rId2"/>
          <a:srcRect l="42273" t="-5485" r="-14509" b="-3320"/>
          <a:stretch/>
        </p:blipFill>
        <p:spPr>
          <a:xfrm>
            <a:off x="4047120" y="1360440"/>
            <a:ext cx="6046560" cy="5222520"/>
          </a:xfrm>
          <a:prstGeom prst="rect">
            <a:avLst/>
          </a:prstGeom>
          <a:ln w="0">
            <a:noFill/>
          </a:ln>
        </p:spPr>
      </p:pic>
      <p:sp>
        <p:nvSpPr>
          <p:cNvPr id="232" name="Rectangle 2"/>
          <p:cNvSpPr/>
          <p:nvPr/>
        </p:nvSpPr>
        <p:spPr>
          <a:xfrm>
            <a:off x="2448720" y="3353760"/>
            <a:ext cx="666360" cy="319320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3" name="TextBox 232"/>
          <p:cNvSpPr txBox="1"/>
          <p:nvPr/>
        </p:nvSpPr>
        <p:spPr>
          <a:xfrm>
            <a:off x="7520400" y="5850000"/>
            <a:ext cx="1155600" cy="78588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algn="ctr">
              <a:buNone/>
            </a:pPr>
            <a:r>
              <a:rPr lang="en-US" sz="1600" b="0" strike="noStrike" spc="-1">
                <a:latin typeface="Liberation Sans Narrow"/>
              </a:rPr>
              <a:t>Machine</a:t>
            </a:r>
            <a:br>
              <a:rPr sz="1600"/>
            </a:br>
            <a:r>
              <a:rPr lang="en-US" sz="1600" b="0" strike="noStrike" spc="-1">
                <a:latin typeface="Liberation Sans Narrow"/>
              </a:rPr>
              <a:t>Learning </a:t>
            </a:r>
            <a:br>
              <a:rPr sz="1600"/>
            </a:br>
            <a:r>
              <a:rPr lang="en-US" sz="1600" b="0" strike="noStrike" spc="-1">
                <a:latin typeface="Liberation Sans Narrow"/>
              </a:rPr>
              <a:t>Server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Picture 233"/>
          <p:cNvPicPr/>
          <p:nvPr/>
        </p:nvPicPr>
        <p:blipFill>
          <a:blip r:embed="rId2"/>
          <a:srcRect t="12646"/>
          <a:stretch/>
        </p:blipFill>
        <p:spPr>
          <a:xfrm>
            <a:off x="5364000" y="2815200"/>
            <a:ext cx="457200" cy="289080"/>
          </a:xfrm>
          <a:prstGeom prst="rect">
            <a:avLst/>
          </a:prstGeom>
          <a:ln w="0">
            <a:noFill/>
          </a:ln>
        </p:spPr>
      </p:pic>
      <p:sp>
        <p:nvSpPr>
          <p:cNvPr id="235" name="TextBox 234"/>
          <p:cNvSpPr txBox="1"/>
          <p:nvPr/>
        </p:nvSpPr>
        <p:spPr>
          <a:xfrm>
            <a:off x="2286000" y="228600"/>
            <a:ext cx="3405600" cy="925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1400" b="0" u="sng" strike="noStrike" spc="-1">
                <a:solidFill>
                  <a:srgbClr val="000000"/>
                </a:solidFill>
                <a:uFillTx/>
                <a:latin typeface="Cambria"/>
              </a:rPr>
              <a:t>ParkEz WebApp</a:t>
            </a:r>
            <a:br>
              <a:rPr sz="1400"/>
            </a:br>
            <a:r>
              <a:rPr lang="en-US" sz="1400" b="0" strike="noStrike" spc="-1">
                <a:solidFill>
                  <a:srgbClr val="000000"/>
                </a:solidFill>
                <a:latin typeface="Cambria"/>
              </a:rPr>
              <a:t>Type: Application Architecture</a:t>
            </a:r>
            <a:br>
              <a:rPr sz="1400"/>
            </a:br>
            <a:r>
              <a:rPr lang="en-US" sz="1400" b="0" strike="noStrike" spc="-1">
                <a:solidFill>
                  <a:srgbClr val="000000"/>
                </a:solidFill>
                <a:latin typeface="Cambria"/>
              </a:rPr>
              <a:t>View: Physical View</a:t>
            </a:r>
            <a:br>
              <a:rPr sz="1400"/>
            </a:br>
            <a:r>
              <a:rPr lang="en-US" sz="1400" b="0" strike="noStrike" spc="-1">
                <a:solidFill>
                  <a:srgbClr val="000000"/>
                </a:solidFill>
                <a:latin typeface="Cambria"/>
              </a:rPr>
              <a:t>Style: Layered Architecture Pattern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36" name="Rectangle 235"/>
          <p:cNvSpPr/>
          <p:nvPr/>
        </p:nvSpPr>
        <p:spPr>
          <a:xfrm>
            <a:off x="984600" y="3178800"/>
            <a:ext cx="2826000" cy="2057400"/>
          </a:xfrm>
          <a:prstGeom prst="rect">
            <a:avLst/>
          </a:prstGeom>
          <a:noFill/>
          <a:ln w="126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7" name="Rectangle 236"/>
          <p:cNvSpPr/>
          <p:nvPr/>
        </p:nvSpPr>
        <p:spPr>
          <a:xfrm>
            <a:off x="984600" y="2707200"/>
            <a:ext cx="2826000" cy="457200"/>
          </a:xfrm>
          <a:prstGeom prst="rect">
            <a:avLst/>
          </a:prstGeom>
          <a:noFill/>
          <a:ln w="126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8" name="TextBox 237"/>
          <p:cNvSpPr txBox="1"/>
          <p:nvPr/>
        </p:nvSpPr>
        <p:spPr>
          <a:xfrm>
            <a:off x="1631880" y="2815200"/>
            <a:ext cx="1710720" cy="2995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1400" b="0" strike="noStrike" spc="-1">
                <a:solidFill>
                  <a:srgbClr val="000000"/>
                </a:solidFill>
                <a:latin typeface="Cambria"/>
              </a:rPr>
              <a:t>External Layer</a:t>
            </a:r>
            <a:endParaRPr lang="en-US" sz="1400" b="0" strike="noStrike" spc="-1">
              <a:latin typeface="Arial"/>
            </a:endParaRPr>
          </a:p>
        </p:txBody>
      </p:sp>
      <p:pic>
        <p:nvPicPr>
          <p:cNvPr id="239" name="Picture 238"/>
          <p:cNvPicPr/>
          <p:nvPr/>
        </p:nvPicPr>
        <p:blipFill>
          <a:blip r:embed="rId3"/>
          <a:stretch/>
        </p:blipFill>
        <p:spPr>
          <a:xfrm>
            <a:off x="2187360" y="4416480"/>
            <a:ext cx="552240" cy="545400"/>
          </a:xfrm>
          <a:prstGeom prst="rect">
            <a:avLst/>
          </a:prstGeom>
          <a:ln w="0">
            <a:noFill/>
          </a:ln>
        </p:spPr>
      </p:pic>
      <p:sp>
        <p:nvSpPr>
          <p:cNvPr id="240" name="TextBox 239"/>
          <p:cNvSpPr txBox="1"/>
          <p:nvPr/>
        </p:nvSpPr>
        <p:spPr>
          <a:xfrm>
            <a:off x="2223360" y="4936680"/>
            <a:ext cx="480240" cy="2995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1400" b="0" strike="noStrike" spc="-1">
                <a:solidFill>
                  <a:srgbClr val="000000"/>
                </a:solidFill>
                <a:latin typeface="Cambria"/>
              </a:rPr>
              <a:t>PC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41" name="TextBox 240"/>
          <p:cNvSpPr txBox="1"/>
          <p:nvPr/>
        </p:nvSpPr>
        <p:spPr>
          <a:xfrm>
            <a:off x="2896200" y="4936680"/>
            <a:ext cx="914400" cy="2995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1400" b="0" strike="noStrike" spc="-1">
                <a:solidFill>
                  <a:srgbClr val="000000"/>
                </a:solidFill>
                <a:latin typeface="Cambria"/>
              </a:rPr>
              <a:t>Mobile</a:t>
            </a:r>
            <a:endParaRPr lang="en-US" sz="1400" b="0" strike="noStrike" spc="-1">
              <a:latin typeface="Arial"/>
            </a:endParaRPr>
          </a:p>
        </p:txBody>
      </p:sp>
      <p:pic>
        <p:nvPicPr>
          <p:cNvPr id="242" name="Picture 241"/>
          <p:cNvPicPr/>
          <p:nvPr/>
        </p:nvPicPr>
        <p:blipFill>
          <a:blip r:embed="rId4"/>
          <a:stretch/>
        </p:blipFill>
        <p:spPr>
          <a:xfrm>
            <a:off x="2210400" y="3531960"/>
            <a:ext cx="288000" cy="273600"/>
          </a:xfrm>
          <a:prstGeom prst="rect">
            <a:avLst/>
          </a:prstGeom>
          <a:ln w="0">
            <a:noFill/>
          </a:ln>
        </p:spPr>
      </p:pic>
      <p:sp>
        <p:nvSpPr>
          <p:cNvPr id="243" name="TextBox 242"/>
          <p:cNvSpPr txBox="1"/>
          <p:nvPr/>
        </p:nvSpPr>
        <p:spPr>
          <a:xfrm>
            <a:off x="1981800" y="3756600"/>
            <a:ext cx="914400" cy="2995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1400" b="0" strike="noStrike" spc="-1">
                <a:solidFill>
                  <a:srgbClr val="000000"/>
                </a:solidFill>
                <a:latin typeface="Cambria"/>
              </a:rPr>
              <a:t>Router</a:t>
            </a:r>
            <a:endParaRPr lang="en-US" sz="1400" b="0" strike="noStrike" spc="-1">
              <a:latin typeface="Arial"/>
            </a:endParaRPr>
          </a:p>
        </p:txBody>
      </p:sp>
      <p:pic>
        <p:nvPicPr>
          <p:cNvPr id="244" name="Picture 243"/>
          <p:cNvPicPr/>
          <p:nvPr/>
        </p:nvPicPr>
        <p:blipFill>
          <a:blip r:embed="rId5"/>
          <a:stretch/>
        </p:blipFill>
        <p:spPr>
          <a:xfrm>
            <a:off x="3173400" y="4514400"/>
            <a:ext cx="228600" cy="361440"/>
          </a:xfrm>
          <a:prstGeom prst="rect">
            <a:avLst/>
          </a:prstGeom>
          <a:ln w="0">
            <a:noFill/>
          </a:ln>
        </p:spPr>
      </p:pic>
      <p:pic>
        <p:nvPicPr>
          <p:cNvPr id="245" name="Picture 244"/>
          <p:cNvPicPr/>
          <p:nvPr/>
        </p:nvPicPr>
        <p:blipFill>
          <a:blip r:embed="rId6"/>
          <a:srcRect l="25624" t="11224" r="14361" b="16761"/>
          <a:stretch/>
        </p:blipFill>
        <p:spPr>
          <a:xfrm>
            <a:off x="2980800" y="3335400"/>
            <a:ext cx="685800" cy="685440"/>
          </a:xfrm>
          <a:prstGeom prst="rect">
            <a:avLst/>
          </a:prstGeom>
          <a:ln w="0">
            <a:noFill/>
          </a:ln>
        </p:spPr>
      </p:pic>
      <p:pic>
        <p:nvPicPr>
          <p:cNvPr id="246" name="Picture 245"/>
          <p:cNvPicPr/>
          <p:nvPr/>
        </p:nvPicPr>
        <p:blipFill>
          <a:blip r:embed="rId7"/>
          <a:stretch/>
        </p:blipFill>
        <p:spPr>
          <a:xfrm>
            <a:off x="2682663" y="5630400"/>
            <a:ext cx="336600" cy="613800"/>
          </a:xfrm>
          <a:prstGeom prst="rect">
            <a:avLst/>
          </a:prstGeom>
          <a:ln w="0">
            <a:noFill/>
          </a:ln>
        </p:spPr>
      </p:pic>
      <p:sp>
        <p:nvSpPr>
          <p:cNvPr id="247" name="TextBox 246"/>
          <p:cNvSpPr txBox="1"/>
          <p:nvPr/>
        </p:nvSpPr>
        <p:spPr>
          <a:xfrm>
            <a:off x="2596251" y="6196680"/>
            <a:ext cx="779040" cy="507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1400" b="0" strike="noStrike" spc="-1">
                <a:solidFill>
                  <a:srgbClr val="000000"/>
                </a:solidFill>
                <a:latin typeface="Cambria"/>
              </a:rPr>
              <a:t>User</a:t>
            </a:r>
            <a:endParaRPr lang="en-US" sz="1400" b="0" strike="noStrike" spc="-1">
              <a:latin typeface="Arial"/>
            </a:endParaRPr>
          </a:p>
        </p:txBody>
      </p:sp>
      <p:cxnSp>
        <p:nvCxnSpPr>
          <p:cNvPr id="248" name="Straight Arrow Connector 247"/>
          <p:cNvCxnSpPr>
            <a:cxnSpLocks/>
          </p:cNvCxnSpPr>
          <p:nvPr/>
        </p:nvCxnSpPr>
        <p:spPr>
          <a:xfrm flipH="1">
            <a:off x="3043518" y="5282280"/>
            <a:ext cx="253080" cy="655200"/>
          </a:xfrm>
          <a:prstGeom prst="straightConnector1">
            <a:avLst/>
          </a:prstGeom>
          <a:ln w="36720">
            <a:solidFill>
              <a:srgbClr val="000000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249" name="Straight Arrow Connector 248"/>
          <p:cNvCxnSpPr>
            <a:cxnSpLocks/>
          </p:cNvCxnSpPr>
          <p:nvPr/>
        </p:nvCxnSpPr>
        <p:spPr>
          <a:xfrm>
            <a:off x="2410672" y="5292000"/>
            <a:ext cx="254160" cy="645480"/>
          </a:xfrm>
          <a:prstGeom prst="straightConnector1">
            <a:avLst/>
          </a:prstGeom>
          <a:ln w="36720">
            <a:solidFill>
              <a:srgbClr val="000000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250" name="Straight Arrow Connector 249"/>
          <p:cNvCxnSpPr>
            <a:stCxn id="245" idx="2"/>
          </p:cNvCxnSpPr>
          <p:nvPr/>
        </p:nvCxnSpPr>
        <p:spPr>
          <a:xfrm flipH="1">
            <a:off x="3290400" y="4020840"/>
            <a:ext cx="33480" cy="428040"/>
          </a:xfrm>
          <a:prstGeom prst="straightConnector1">
            <a:avLst/>
          </a:prstGeom>
          <a:ln w="36720">
            <a:solidFill>
              <a:srgbClr val="000000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251" name="Straight Arrow Connector 250"/>
          <p:cNvCxnSpPr>
            <a:stCxn id="243" idx="2"/>
          </p:cNvCxnSpPr>
          <p:nvPr/>
        </p:nvCxnSpPr>
        <p:spPr>
          <a:xfrm>
            <a:off x="2439000" y="4056120"/>
            <a:ext cx="802080" cy="417600"/>
          </a:xfrm>
          <a:prstGeom prst="straightConnector1">
            <a:avLst/>
          </a:prstGeom>
          <a:ln w="36720">
            <a:solidFill>
              <a:srgbClr val="000000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252" name="Straight Arrow Connector 251"/>
          <p:cNvCxnSpPr>
            <a:stCxn id="243" idx="2"/>
          </p:cNvCxnSpPr>
          <p:nvPr/>
        </p:nvCxnSpPr>
        <p:spPr>
          <a:xfrm>
            <a:off x="2439000" y="4056120"/>
            <a:ext cx="3240" cy="360720"/>
          </a:xfrm>
          <a:prstGeom prst="straightConnector1">
            <a:avLst/>
          </a:prstGeom>
          <a:ln w="36720">
            <a:solidFill>
              <a:srgbClr val="000000"/>
            </a:solidFill>
            <a:round/>
            <a:headEnd type="triangle" w="med" len="med"/>
            <a:tailEnd type="triangle" w="med" len="med"/>
          </a:ln>
        </p:spPr>
      </p:cxnSp>
      <p:pic>
        <p:nvPicPr>
          <p:cNvPr id="253" name="Picture 252"/>
          <p:cNvPicPr/>
          <p:nvPr/>
        </p:nvPicPr>
        <p:blipFill>
          <a:blip r:embed="rId8"/>
          <a:stretch/>
        </p:blipFill>
        <p:spPr>
          <a:xfrm>
            <a:off x="3678840" y="1343520"/>
            <a:ext cx="828360" cy="713880"/>
          </a:xfrm>
          <a:prstGeom prst="rect">
            <a:avLst/>
          </a:prstGeom>
          <a:ln w="0">
            <a:noFill/>
          </a:ln>
        </p:spPr>
      </p:pic>
      <p:sp>
        <p:nvSpPr>
          <p:cNvPr id="254" name="TextBox 253"/>
          <p:cNvSpPr txBox="1"/>
          <p:nvPr/>
        </p:nvSpPr>
        <p:spPr>
          <a:xfrm>
            <a:off x="3556800" y="1950480"/>
            <a:ext cx="1024920" cy="2995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1400" b="0" strike="noStrike" spc="-1">
                <a:solidFill>
                  <a:srgbClr val="000000"/>
                </a:solidFill>
                <a:latin typeface="Cambria"/>
              </a:rPr>
              <a:t>Internet</a:t>
            </a:r>
            <a:endParaRPr lang="en-US" sz="1400" b="0" strike="noStrike" spc="-1">
              <a:latin typeface="Arial"/>
            </a:endParaRPr>
          </a:p>
        </p:txBody>
      </p:sp>
      <p:cxnSp>
        <p:nvCxnSpPr>
          <p:cNvPr id="255" name="Straight Arrow Connector 254"/>
          <p:cNvCxnSpPr/>
          <p:nvPr/>
        </p:nvCxnSpPr>
        <p:spPr>
          <a:xfrm>
            <a:off x="2301840" y="3272400"/>
            <a:ext cx="1802520" cy="25560"/>
          </a:xfrm>
          <a:prstGeom prst="straightConnector1">
            <a:avLst/>
          </a:prstGeom>
          <a:ln w="36720">
            <a:solidFill>
              <a:srgbClr val="000000"/>
            </a:solidFill>
            <a:round/>
          </a:ln>
        </p:spPr>
      </p:cxnSp>
      <p:sp>
        <p:nvSpPr>
          <p:cNvPr id="256" name="Straight Connector 255"/>
          <p:cNvSpPr/>
          <p:nvPr/>
        </p:nvSpPr>
        <p:spPr>
          <a:xfrm flipV="1">
            <a:off x="4098600" y="2250000"/>
            <a:ext cx="0" cy="1047600"/>
          </a:xfrm>
          <a:prstGeom prst="line">
            <a:avLst/>
          </a:prstGeom>
          <a:ln w="3672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7" name="Straight Connector 256"/>
          <p:cNvSpPr/>
          <p:nvPr/>
        </p:nvSpPr>
        <p:spPr>
          <a:xfrm>
            <a:off x="3268800" y="3297600"/>
            <a:ext cx="0" cy="190800"/>
          </a:xfrm>
          <a:prstGeom prst="line">
            <a:avLst/>
          </a:prstGeom>
          <a:ln w="3672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8" name="Straight Connector 257"/>
          <p:cNvSpPr/>
          <p:nvPr/>
        </p:nvSpPr>
        <p:spPr>
          <a:xfrm>
            <a:off x="2318040" y="3283920"/>
            <a:ext cx="0" cy="190800"/>
          </a:xfrm>
          <a:prstGeom prst="line">
            <a:avLst/>
          </a:prstGeom>
          <a:ln w="3672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cxnSp>
        <p:nvCxnSpPr>
          <p:cNvPr id="259" name="Straight Arrow Connector 258"/>
          <p:cNvCxnSpPr/>
          <p:nvPr/>
        </p:nvCxnSpPr>
        <p:spPr>
          <a:xfrm flipH="1">
            <a:off x="1493640" y="3776400"/>
            <a:ext cx="565920" cy="605880"/>
          </a:xfrm>
          <a:prstGeom prst="straightConnector1">
            <a:avLst/>
          </a:prstGeom>
          <a:ln w="36720">
            <a:solidFill>
              <a:srgbClr val="000000"/>
            </a:solidFill>
            <a:round/>
            <a:headEnd type="triangle" w="med" len="med"/>
            <a:tailEnd type="triangle" w="med" len="med"/>
          </a:ln>
        </p:spPr>
      </p:cxnSp>
      <p:pic>
        <p:nvPicPr>
          <p:cNvPr id="260" name="Picture 259"/>
          <p:cNvPicPr/>
          <p:nvPr/>
        </p:nvPicPr>
        <p:blipFill>
          <a:blip r:embed="rId9"/>
          <a:stretch/>
        </p:blipFill>
        <p:spPr>
          <a:xfrm>
            <a:off x="1513800" y="4521240"/>
            <a:ext cx="300600" cy="171360"/>
          </a:xfrm>
          <a:prstGeom prst="rect">
            <a:avLst/>
          </a:prstGeom>
          <a:ln w="0">
            <a:noFill/>
          </a:ln>
        </p:spPr>
      </p:pic>
      <p:pic>
        <p:nvPicPr>
          <p:cNvPr id="261" name="Picture 260"/>
          <p:cNvPicPr/>
          <p:nvPr/>
        </p:nvPicPr>
        <p:blipFill>
          <a:blip r:embed="rId10"/>
          <a:stretch/>
        </p:blipFill>
        <p:spPr>
          <a:xfrm>
            <a:off x="1213200" y="4415400"/>
            <a:ext cx="300600" cy="477000"/>
          </a:xfrm>
          <a:prstGeom prst="rect">
            <a:avLst/>
          </a:prstGeom>
          <a:ln w="0">
            <a:noFill/>
          </a:ln>
        </p:spPr>
      </p:pic>
      <p:sp>
        <p:nvSpPr>
          <p:cNvPr id="262" name="TextBox 261"/>
          <p:cNvSpPr txBox="1"/>
          <p:nvPr/>
        </p:nvSpPr>
        <p:spPr>
          <a:xfrm>
            <a:off x="927360" y="4864680"/>
            <a:ext cx="1128240" cy="556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algn="ctr">
              <a:buNone/>
              <a:tabLst>
                <a:tab pos="408240" algn="l"/>
              </a:tabLst>
            </a:pPr>
            <a:r>
              <a:rPr lang="en-US" sz="1050" b="0" strike="noStrike" spc="-1">
                <a:solidFill>
                  <a:srgbClr val="000000"/>
                </a:solidFill>
                <a:latin typeface="Cambria"/>
              </a:rPr>
              <a:t>Lot Cam &amp; Plate Reader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263" name="Rectangle 262"/>
          <p:cNvSpPr/>
          <p:nvPr/>
        </p:nvSpPr>
        <p:spPr>
          <a:xfrm>
            <a:off x="5088600" y="1774800"/>
            <a:ext cx="2826000" cy="2057400"/>
          </a:xfrm>
          <a:prstGeom prst="rect">
            <a:avLst/>
          </a:prstGeom>
          <a:noFill/>
          <a:ln w="126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4" name="Rectangle 263"/>
          <p:cNvSpPr/>
          <p:nvPr/>
        </p:nvSpPr>
        <p:spPr>
          <a:xfrm>
            <a:off x="5088600" y="1303200"/>
            <a:ext cx="2826000" cy="457200"/>
          </a:xfrm>
          <a:prstGeom prst="rect">
            <a:avLst/>
          </a:prstGeom>
          <a:noFill/>
          <a:ln w="126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5" name="TextBox 264"/>
          <p:cNvSpPr txBox="1"/>
          <p:nvPr/>
        </p:nvSpPr>
        <p:spPr>
          <a:xfrm>
            <a:off x="5472000" y="1407600"/>
            <a:ext cx="2142000" cy="2995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1400" b="0" strike="noStrike" spc="-1">
                <a:solidFill>
                  <a:srgbClr val="000000"/>
                </a:solidFill>
                <a:latin typeface="Cambria"/>
              </a:rPr>
              <a:t>Application Layer</a:t>
            </a:r>
            <a:endParaRPr lang="en-US" sz="1400" b="0" strike="noStrike" spc="-1">
              <a:latin typeface="Arial"/>
            </a:endParaRPr>
          </a:p>
        </p:txBody>
      </p:sp>
      <p:pic>
        <p:nvPicPr>
          <p:cNvPr id="266" name="Picture 265"/>
          <p:cNvPicPr/>
          <p:nvPr/>
        </p:nvPicPr>
        <p:blipFill>
          <a:blip r:embed="rId11"/>
          <a:stretch/>
        </p:blipFill>
        <p:spPr>
          <a:xfrm>
            <a:off x="5389920" y="1878840"/>
            <a:ext cx="418680" cy="443160"/>
          </a:xfrm>
          <a:prstGeom prst="rect">
            <a:avLst/>
          </a:prstGeom>
          <a:ln w="0">
            <a:noFill/>
          </a:ln>
        </p:spPr>
      </p:pic>
      <p:sp>
        <p:nvSpPr>
          <p:cNvPr id="267" name="TextBox 266"/>
          <p:cNvSpPr txBox="1"/>
          <p:nvPr/>
        </p:nvSpPr>
        <p:spPr>
          <a:xfrm>
            <a:off x="5279400" y="2286000"/>
            <a:ext cx="685800" cy="2286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900" b="0" strike="noStrike" spc="-1">
                <a:solidFill>
                  <a:srgbClr val="000000"/>
                </a:solidFill>
                <a:latin typeface="Cambria"/>
              </a:rPr>
              <a:t>Firewall</a:t>
            </a:r>
            <a:endParaRPr lang="en-US" sz="900" b="0" strike="noStrike" spc="-1">
              <a:latin typeface="Arial"/>
            </a:endParaRPr>
          </a:p>
        </p:txBody>
      </p:sp>
      <p:cxnSp>
        <p:nvCxnSpPr>
          <p:cNvPr id="268" name="Straight Arrow Connector 267"/>
          <p:cNvCxnSpPr/>
          <p:nvPr/>
        </p:nvCxnSpPr>
        <p:spPr>
          <a:xfrm flipV="1">
            <a:off x="4498368" y="1801200"/>
            <a:ext cx="543960" cy="3240"/>
          </a:xfrm>
          <a:prstGeom prst="straightConnector1">
            <a:avLst/>
          </a:prstGeom>
          <a:ln w="36720">
            <a:solidFill>
              <a:srgbClr val="000000"/>
            </a:solidFill>
            <a:round/>
            <a:headEnd type="triangle" w="med" len="med"/>
            <a:tailEnd type="triangle" w="med" len="med"/>
          </a:ln>
        </p:spPr>
      </p:cxnSp>
      <p:sp>
        <p:nvSpPr>
          <p:cNvPr id="269" name="TextBox 268"/>
          <p:cNvSpPr txBox="1"/>
          <p:nvPr/>
        </p:nvSpPr>
        <p:spPr>
          <a:xfrm>
            <a:off x="5044704" y="3043800"/>
            <a:ext cx="1140432" cy="867816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algn="ctr">
              <a:tabLst>
                <a:tab pos="408240" algn="l"/>
              </a:tabLst>
            </a:pPr>
            <a:r>
              <a:rPr lang="en-US" sz="700" dirty="0">
                <a:latin typeface="Cambria"/>
                <a:ea typeface="Cambria"/>
                <a:cs typeface="Arial"/>
              </a:rPr>
              <a:t>(Amazon AWS </a:t>
            </a:r>
            <a:br>
              <a:rPr lang="en-US" sz="700" dirty="0">
                <a:latin typeface="Cambria"/>
                <a:ea typeface="Cambria"/>
              </a:rPr>
            </a:br>
            <a:r>
              <a:rPr lang="en-US" sz="700" dirty="0">
                <a:latin typeface="Cambria"/>
                <a:ea typeface="Cambria"/>
                <a:cs typeface="Arial"/>
              </a:rPr>
              <a:t>data centers,</a:t>
            </a:r>
            <a:br>
              <a:rPr lang="en-US" sz="700" dirty="0">
                <a:latin typeface="Cambria"/>
                <a:ea typeface="Cambria"/>
              </a:rPr>
            </a:br>
            <a:r>
              <a:rPr lang="en-US" sz="700" dirty="0">
                <a:latin typeface="Cambria"/>
                <a:ea typeface="Cambria"/>
                <a:cs typeface="Arial"/>
              </a:rPr>
              <a:t>Linux VPS)</a:t>
            </a:r>
            <a:br>
              <a:rPr lang="en-US" sz="1050" dirty="0"/>
            </a:br>
            <a:r>
              <a:rPr lang="en-US" sz="1050" dirty="0">
                <a:latin typeface="Arial"/>
                <a:cs typeface="Arial"/>
              </a:rPr>
              <a:t>Nginx and </a:t>
            </a:r>
            <a:r>
              <a:rPr lang="en-US" sz="1050" dirty="0" err="1">
                <a:latin typeface="Arial"/>
                <a:cs typeface="Arial"/>
              </a:rPr>
              <a:t>Uvicorn</a:t>
            </a:r>
            <a:r>
              <a:rPr lang="en-US" sz="1050" dirty="0">
                <a:latin typeface="Arial"/>
                <a:cs typeface="Arial"/>
              </a:rPr>
              <a:t> Server</a:t>
            </a:r>
            <a:endParaRPr lang="en-US" sz="1050" b="0" strike="noStrike" spc="-1" dirty="0">
              <a:latin typeface="Cambria"/>
              <a:cs typeface="Arial"/>
            </a:endParaRPr>
          </a:p>
        </p:txBody>
      </p:sp>
      <p:cxnSp>
        <p:nvCxnSpPr>
          <p:cNvPr id="272" name="Straight Arrow Connector 271"/>
          <p:cNvCxnSpPr/>
          <p:nvPr/>
        </p:nvCxnSpPr>
        <p:spPr>
          <a:xfrm>
            <a:off x="5592600" y="2553480"/>
            <a:ext cx="5400" cy="259560"/>
          </a:xfrm>
          <a:prstGeom prst="straightConnector1">
            <a:avLst/>
          </a:prstGeom>
          <a:ln w="36720">
            <a:solidFill>
              <a:srgbClr val="000000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273" name="Straight Arrow Connector 272"/>
          <p:cNvCxnSpPr/>
          <p:nvPr/>
        </p:nvCxnSpPr>
        <p:spPr>
          <a:xfrm flipV="1">
            <a:off x="5988780" y="3208074"/>
            <a:ext cx="328920" cy="4736"/>
          </a:xfrm>
          <a:prstGeom prst="straightConnector1">
            <a:avLst/>
          </a:prstGeom>
          <a:ln w="36720">
            <a:solidFill>
              <a:srgbClr val="000000"/>
            </a:solidFill>
            <a:round/>
            <a:headEnd type="triangle" w="med" len="med"/>
            <a:tailEnd type="triangle" w="med" len="med"/>
          </a:ln>
        </p:spPr>
      </p:cxnSp>
      <p:pic>
        <p:nvPicPr>
          <p:cNvPr id="274" name="Picture 273"/>
          <p:cNvPicPr/>
          <p:nvPr/>
        </p:nvPicPr>
        <p:blipFill>
          <a:blip r:embed="rId2"/>
          <a:srcRect t="12646"/>
          <a:stretch/>
        </p:blipFill>
        <p:spPr>
          <a:xfrm>
            <a:off x="6953760" y="1794714"/>
            <a:ext cx="457200" cy="289080"/>
          </a:xfrm>
          <a:prstGeom prst="rect">
            <a:avLst/>
          </a:prstGeom>
          <a:ln w="0">
            <a:noFill/>
          </a:ln>
        </p:spPr>
      </p:pic>
      <p:sp>
        <p:nvSpPr>
          <p:cNvPr id="275" name="TextBox 274"/>
          <p:cNvSpPr txBox="1"/>
          <p:nvPr/>
        </p:nvSpPr>
        <p:spPr>
          <a:xfrm>
            <a:off x="6542003" y="2009293"/>
            <a:ext cx="1395106" cy="397455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algn="ctr">
              <a:tabLst>
                <a:tab pos="408240" algn="l"/>
              </a:tabLst>
            </a:pPr>
            <a:r>
              <a:rPr lang="en-US" sz="600" dirty="0">
                <a:solidFill>
                  <a:srgbClr val="0F1111"/>
                </a:solidFill>
                <a:ea typeface="+mn-lt"/>
                <a:cs typeface="+mn-lt"/>
              </a:rPr>
              <a:t>(AMD Ryzen 5 4500</a:t>
            </a:r>
            <a:endParaRPr lang="en-US" sz="600" dirty="0"/>
          </a:p>
          <a:p>
            <a:pPr algn="ctr">
              <a:tabLst>
                <a:tab pos="408240" algn="l"/>
              </a:tabLst>
            </a:pPr>
            <a:r>
              <a:rPr lang="en-US" sz="600" dirty="0">
                <a:solidFill>
                  <a:srgbClr val="0F1111"/>
                </a:solidFill>
                <a:ea typeface="+mn-lt"/>
                <a:cs typeface="+mn-lt"/>
              </a:rPr>
              <a:t>NVIDIA GPU GeForce MX350 </a:t>
            </a:r>
            <a:endParaRPr lang="en-US" sz="600"/>
          </a:p>
          <a:p>
            <a:pPr algn="ctr">
              <a:tabLst>
                <a:tab pos="408240" algn="l"/>
              </a:tabLst>
            </a:pPr>
            <a:r>
              <a:rPr lang="en-US" sz="600" dirty="0" err="1">
                <a:solidFill>
                  <a:srgbClr val="0F1111"/>
                </a:solidFill>
                <a:ea typeface="+mn-lt"/>
                <a:cs typeface="+mn-lt"/>
              </a:rPr>
              <a:t>Gunicorn</a:t>
            </a:r>
            <a:r>
              <a:rPr lang="en-US" sz="600" dirty="0">
                <a:solidFill>
                  <a:srgbClr val="0F1111"/>
                </a:solidFill>
                <a:ea typeface="+mn-lt"/>
                <a:cs typeface="+mn-lt"/>
              </a:rPr>
              <a:t>, Nginx, </a:t>
            </a:r>
            <a:r>
              <a:rPr lang="en-US" sz="600" dirty="0" err="1">
                <a:solidFill>
                  <a:srgbClr val="0F1111"/>
                </a:solidFill>
                <a:ea typeface="+mn-lt"/>
                <a:cs typeface="+mn-lt"/>
              </a:rPr>
              <a:t>PyTorch</a:t>
            </a:r>
            <a:r>
              <a:rPr lang="en-US" sz="600" dirty="0">
                <a:solidFill>
                  <a:srgbClr val="0F1111"/>
                </a:solidFill>
                <a:ea typeface="+mn-lt"/>
                <a:cs typeface="+mn-lt"/>
              </a:rPr>
              <a:t> Server)</a:t>
            </a:r>
            <a:endParaRPr lang="en-US" sz="600" dirty="0"/>
          </a:p>
        </p:txBody>
      </p:sp>
      <p:cxnSp>
        <p:nvCxnSpPr>
          <p:cNvPr id="276" name="Straight Arrow Connector 275"/>
          <p:cNvCxnSpPr/>
          <p:nvPr/>
        </p:nvCxnSpPr>
        <p:spPr>
          <a:xfrm flipH="1">
            <a:off x="7237388" y="2548446"/>
            <a:ext cx="9705" cy="491180"/>
          </a:xfrm>
          <a:prstGeom prst="straightConnector1">
            <a:avLst/>
          </a:prstGeom>
          <a:ln w="36720">
            <a:solidFill>
              <a:srgbClr val="000000"/>
            </a:solidFill>
            <a:round/>
            <a:headEnd type="triangle" w="med" len="med"/>
            <a:tailEnd type="triangle" w="med" len="med"/>
          </a:ln>
        </p:spPr>
      </p:cxnSp>
      <p:sp>
        <p:nvSpPr>
          <p:cNvPr id="277" name="Rectangle 276"/>
          <p:cNvSpPr/>
          <p:nvPr/>
        </p:nvSpPr>
        <p:spPr>
          <a:xfrm>
            <a:off x="5088600" y="4546800"/>
            <a:ext cx="2826000" cy="2057400"/>
          </a:xfrm>
          <a:prstGeom prst="rect">
            <a:avLst/>
          </a:prstGeom>
          <a:noFill/>
          <a:ln w="126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8" name="Rectangle 277"/>
          <p:cNvSpPr/>
          <p:nvPr/>
        </p:nvSpPr>
        <p:spPr>
          <a:xfrm>
            <a:off x="5088600" y="4075200"/>
            <a:ext cx="2826000" cy="457200"/>
          </a:xfrm>
          <a:prstGeom prst="rect">
            <a:avLst/>
          </a:prstGeom>
          <a:noFill/>
          <a:ln w="126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9" name="TextBox 278"/>
          <p:cNvSpPr txBox="1"/>
          <p:nvPr/>
        </p:nvSpPr>
        <p:spPr>
          <a:xfrm>
            <a:off x="5472000" y="4179600"/>
            <a:ext cx="2142000" cy="2995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1400" b="0" strike="noStrike" spc="-1">
                <a:solidFill>
                  <a:srgbClr val="000000"/>
                </a:solidFill>
                <a:latin typeface="Cambria"/>
              </a:rPr>
              <a:t>Internal Layer</a:t>
            </a:r>
            <a:endParaRPr lang="en-US" sz="1400" b="0" strike="noStrike" spc="-1">
              <a:latin typeface="Arial"/>
            </a:endParaRPr>
          </a:p>
        </p:txBody>
      </p:sp>
      <p:cxnSp>
        <p:nvCxnSpPr>
          <p:cNvPr id="280" name="Straight Arrow Connector 279"/>
          <p:cNvCxnSpPr/>
          <p:nvPr/>
        </p:nvCxnSpPr>
        <p:spPr>
          <a:xfrm>
            <a:off x="4327200" y="2252880"/>
            <a:ext cx="710640" cy="2274120"/>
          </a:xfrm>
          <a:prstGeom prst="straightConnector1">
            <a:avLst/>
          </a:prstGeom>
          <a:ln w="36720">
            <a:solidFill>
              <a:srgbClr val="000000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281" name="Straight Arrow Connector 280"/>
          <p:cNvCxnSpPr/>
          <p:nvPr/>
        </p:nvCxnSpPr>
        <p:spPr>
          <a:xfrm flipV="1">
            <a:off x="5884920" y="5445720"/>
            <a:ext cx="224280" cy="233640"/>
          </a:xfrm>
          <a:prstGeom prst="straightConnector1">
            <a:avLst/>
          </a:prstGeom>
          <a:ln w="36720">
            <a:solidFill>
              <a:srgbClr val="000000"/>
            </a:solidFill>
            <a:round/>
            <a:headEnd type="triangle" w="med" len="med"/>
            <a:tailEnd type="triangle" w="med" len="med"/>
          </a:ln>
        </p:spPr>
      </p:cxnSp>
      <p:pic>
        <p:nvPicPr>
          <p:cNvPr id="282" name="Picture 281"/>
          <p:cNvPicPr/>
          <p:nvPr/>
        </p:nvPicPr>
        <p:blipFill>
          <a:blip r:embed="rId7"/>
          <a:stretch/>
        </p:blipFill>
        <p:spPr>
          <a:xfrm>
            <a:off x="5504400" y="5555160"/>
            <a:ext cx="336600" cy="613800"/>
          </a:xfrm>
          <a:prstGeom prst="rect">
            <a:avLst/>
          </a:prstGeom>
          <a:ln w="0">
            <a:noFill/>
          </a:ln>
        </p:spPr>
      </p:pic>
      <p:sp>
        <p:nvSpPr>
          <p:cNvPr id="283" name="TextBox 282"/>
          <p:cNvSpPr txBox="1"/>
          <p:nvPr/>
        </p:nvSpPr>
        <p:spPr>
          <a:xfrm>
            <a:off x="5231160" y="6121440"/>
            <a:ext cx="1131840" cy="3862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1000" b="0" strike="noStrike" spc="-1">
                <a:solidFill>
                  <a:srgbClr val="000000"/>
                </a:solidFill>
                <a:latin typeface="Cambria"/>
              </a:rPr>
              <a:t>Engineers / Employees</a:t>
            </a:r>
            <a:endParaRPr lang="en-US" sz="1000" b="0" strike="noStrike" spc="-1">
              <a:latin typeface="Arial"/>
            </a:endParaRPr>
          </a:p>
        </p:txBody>
      </p:sp>
      <p:pic>
        <p:nvPicPr>
          <p:cNvPr id="284" name="Picture 283"/>
          <p:cNvPicPr/>
          <p:nvPr/>
        </p:nvPicPr>
        <p:blipFill>
          <a:blip r:embed="rId7"/>
          <a:stretch/>
        </p:blipFill>
        <p:spPr>
          <a:xfrm>
            <a:off x="7088400" y="5555160"/>
            <a:ext cx="336600" cy="613800"/>
          </a:xfrm>
          <a:prstGeom prst="rect">
            <a:avLst/>
          </a:prstGeom>
          <a:ln w="0">
            <a:noFill/>
          </a:ln>
        </p:spPr>
      </p:pic>
      <p:pic>
        <p:nvPicPr>
          <p:cNvPr id="285" name="Picture 284"/>
          <p:cNvPicPr/>
          <p:nvPr/>
        </p:nvPicPr>
        <p:blipFill>
          <a:blip r:embed="rId3"/>
          <a:stretch/>
        </p:blipFill>
        <p:spPr>
          <a:xfrm>
            <a:off x="6183360" y="5244840"/>
            <a:ext cx="552240" cy="545400"/>
          </a:xfrm>
          <a:prstGeom prst="rect">
            <a:avLst/>
          </a:prstGeom>
          <a:ln w="0">
            <a:noFill/>
          </a:ln>
        </p:spPr>
      </p:pic>
      <p:sp>
        <p:nvSpPr>
          <p:cNvPr id="286" name="TextBox 285"/>
          <p:cNvSpPr txBox="1"/>
          <p:nvPr/>
        </p:nvSpPr>
        <p:spPr>
          <a:xfrm>
            <a:off x="6219360" y="5765040"/>
            <a:ext cx="480240" cy="2995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1400" b="0" strike="noStrike" spc="-1">
                <a:solidFill>
                  <a:srgbClr val="000000"/>
                </a:solidFill>
                <a:latin typeface="Cambria"/>
              </a:rPr>
              <a:t>PC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87" name="TextBox 286"/>
          <p:cNvSpPr txBox="1"/>
          <p:nvPr/>
        </p:nvSpPr>
        <p:spPr>
          <a:xfrm>
            <a:off x="6975360" y="6172200"/>
            <a:ext cx="1131840" cy="2433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1000" b="0" strike="noStrike" spc="-1">
                <a:solidFill>
                  <a:srgbClr val="000000"/>
                </a:solidFill>
                <a:latin typeface="Cambria"/>
              </a:rPr>
              <a:t>Admin</a:t>
            </a:r>
            <a:endParaRPr lang="en-US" sz="1000" b="0" strike="noStrike" spc="-1">
              <a:latin typeface="Arial"/>
            </a:endParaRPr>
          </a:p>
        </p:txBody>
      </p:sp>
      <p:pic>
        <p:nvPicPr>
          <p:cNvPr id="288" name="Picture 287"/>
          <p:cNvPicPr/>
          <p:nvPr/>
        </p:nvPicPr>
        <p:blipFill>
          <a:blip r:embed="rId4"/>
          <a:stretch/>
        </p:blipFill>
        <p:spPr>
          <a:xfrm>
            <a:off x="5342400" y="4647960"/>
            <a:ext cx="288000" cy="273600"/>
          </a:xfrm>
          <a:prstGeom prst="rect">
            <a:avLst/>
          </a:prstGeom>
          <a:ln w="0">
            <a:noFill/>
          </a:ln>
        </p:spPr>
      </p:pic>
      <p:sp>
        <p:nvSpPr>
          <p:cNvPr id="289" name="TextBox 288"/>
          <p:cNvSpPr txBox="1"/>
          <p:nvPr/>
        </p:nvSpPr>
        <p:spPr>
          <a:xfrm>
            <a:off x="5113800" y="4872600"/>
            <a:ext cx="914400" cy="2995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1400" b="0" strike="noStrike" spc="-1">
                <a:solidFill>
                  <a:srgbClr val="000000"/>
                </a:solidFill>
                <a:latin typeface="Cambria"/>
              </a:rPr>
              <a:t>Router</a:t>
            </a:r>
            <a:endParaRPr lang="en-US" sz="1400" b="0" strike="noStrike" spc="-1">
              <a:latin typeface="Arial"/>
            </a:endParaRPr>
          </a:p>
        </p:txBody>
      </p:sp>
      <p:cxnSp>
        <p:nvCxnSpPr>
          <p:cNvPr id="290" name="Straight Arrow Connector 289"/>
          <p:cNvCxnSpPr/>
          <p:nvPr/>
        </p:nvCxnSpPr>
        <p:spPr>
          <a:xfrm>
            <a:off x="6776280" y="5491080"/>
            <a:ext cx="280800" cy="264600"/>
          </a:xfrm>
          <a:prstGeom prst="straightConnector1">
            <a:avLst/>
          </a:prstGeom>
          <a:ln w="36720">
            <a:solidFill>
              <a:srgbClr val="000000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291" name="Straight Arrow Connector 290"/>
          <p:cNvCxnSpPr/>
          <p:nvPr/>
        </p:nvCxnSpPr>
        <p:spPr>
          <a:xfrm>
            <a:off x="5849640" y="4930920"/>
            <a:ext cx="281520" cy="281520"/>
          </a:xfrm>
          <a:prstGeom prst="straightConnector1">
            <a:avLst/>
          </a:prstGeom>
          <a:ln w="36720">
            <a:solidFill>
              <a:srgbClr val="000000"/>
            </a:solidFill>
            <a:round/>
            <a:headEnd type="triangle" w="med" len="med"/>
            <a:tailEnd type="triangle" w="med" len="med"/>
          </a:ln>
        </p:spPr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A2CF8C9E-337A-742F-F242-583DE44C9901}"/>
              </a:ext>
            </a:extLst>
          </p:cNvPr>
          <p:cNvSpPr/>
          <p:nvPr/>
        </p:nvSpPr>
        <p:spPr>
          <a:xfrm>
            <a:off x="999927" y="1543151"/>
            <a:ext cx="1086655" cy="1051560"/>
          </a:xfrm>
          <a:prstGeom prst="rect">
            <a:avLst/>
          </a:prstGeom>
          <a:noFill/>
          <a:ln w="126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917EFD9-6AD5-B254-4FD6-350E255ABAF1}"/>
              </a:ext>
            </a:extLst>
          </p:cNvPr>
          <p:cNvSpPr/>
          <p:nvPr/>
        </p:nvSpPr>
        <p:spPr>
          <a:xfrm>
            <a:off x="999927" y="1083744"/>
            <a:ext cx="1086655" cy="457200"/>
          </a:xfrm>
          <a:prstGeom prst="rect">
            <a:avLst/>
          </a:prstGeom>
          <a:noFill/>
          <a:ln w="126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97E7E5-E344-78AD-BFF5-1ED45BD809F5}"/>
              </a:ext>
            </a:extLst>
          </p:cNvPr>
          <p:cNvSpPr txBox="1"/>
          <p:nvPr/>
        </p:nvSpPr>
        <p:spPr>
          <a:xfrm>
            <a:off x="1207392" y="1163759"/>
            <a:ext cx="1331232" cy="2995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1400" spc="-1" dirty="0">
                <a:solidFill>
                  <a:srgbClr val="000000"/>
                </a:solidFill>
                <a:latin typeface="Cambria"/>
              </a:rPr>
              <a:t>Venders</a:t>
            </a:r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40D895D-4421-EE26-ADE5-998E49C7CADE}"/>
              </a:ext>
            </a:extLst>
          </p:cNvPr>
          <p:cNvCxnSpPr>
            <a:cxnSpLocks/>
          </p:cNvCxnSpPr>
          <p:nvPr/>
        </p:nvCxnSpPr>
        <p:spPr>
          <a:xfrm>
            <a:off x="2154363" y="1795430"/>
            <a:ext cx="1363965" cy="734"/>
          </a:xfrm>
          <a:prstGeom prst="straightConnector1">
            <a:avLst/>
          </a:prstGeom>
          <a:ln w="36720">
            <a:solidFill>
              <a:srgbClr val="000000"/>
            </a:solidFill>
            <a:round/>
            <a:headEnd type="triangle" w="med" len="med"/>
            <a:tailEnd type="triangle" w="med" len="med"/>
          </a:ln>
        </p:spPr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61091EDF-6C96-F3AE-386F-1CF848438372}"/>
              </a:ext>
            </a:extLst>
          </p:cNvPr>
          <p:cNvPicPr/>
          <p:nvPr/>
        </p:nvPicPr>
        <p:blipFill>
          <a:blip r:embed="rId2"/>
          <a:srcRect t="12646"/>
          <a:stretch/>
        </p:blipFill>
        <p:spPr>
          <a:xfrm>
            <a:off x="1300299" y="1571616"/>
            <a:ext cx="457200" cy="289080"/>
          </a:xfrm>
          <a:prstGeom prst="rect">
            <a:avLst/>
          </a:prstGeom>
          <a:ln w="0"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B750A76-5179-C829-31C7-309D7AA9FDC5}"/>
              </a:ext>
            </a:extLst>
          </p:cNvPr>
          <p:cNvSpPr txBox="1"/>
          <p:nvPr/>
        </p:nvSpPr>
        <p:spPr>
          <a:xfrm>
            <a:off x="850295" y="1800701"/>
            <a:ext cx="1562400" cy="703344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algn="ctr">
              <a:tabLst>
                <a:tab pos="408240" algn="l"/>
              </a:tabLst>
            </a:pPr>
            <a:r>
              <a:rPr lang="en-US" sz="700" spc="-1" dirty="0">
                <a:latin typeface="Cambria"/>
                <a:ea typeface="Cambria"/>
              </a:rPr>
              <a:t>(many data centers,</a:t>
            </a:r>
            <a:br>
              <a:rPr lang="en-US" sz="700" spc="-1" dirty="0">
                <a:latin typeface="Cambria"/>
                <a:ea typeface="Cambria"/>
              </a:rPr>
            </a:br>
            <a:r>
              <a:rPr lang="en-US" sz="700" spc="-1" dirty="0">
                <a:latin typeface="Cambria"/>
                <a:ea typeface="Cambria"/>
              </a:rPr>
              <a:t>many server models)</a:t>
            </a:r>
            <a:br>
              <a:rPr lang="en-US" sz="1050" spc="-1" dirty="0">
                <a:solidFill>
                  <a:srgbClr val="000000"/>
                </a:solidFill>
                <a:latin typeface="Cambria"/>
              </a:rPr>
            </a:br>
            <a:r>
              <a:rPr lang="en-US" sz="1050" spc="-1" dirty="0">
                <a:solidFill>
                  <a:srgbClr val="000000"/>
                </a:solidFill>
                <a:latin typeface="Cambria"/>
              </a:rPr>
              <a:t>Stripe </a:t>
            </a:r>
            <a:br>
              <a:rPr lang="en-US" sz="1050" spc="-1" dirty="0">
                <a:solidFill>
                  <a:srgbClr val="000000"/>
                </a:solidFill>
                <a:latin typeface="Cambria"/>
              </a:rPr>
            </a:br>
            <a:r>
              <a:rPr lang="en-US" sz="1050" spc="-1" dirty="0">
                <a:solidFill>
                  <a:srgbClr val="000000"/>
                </a:solidFill>
                <a:latin typeface="Cambria"/>
              </a:rPr>
              <a:t>Servers</a:t>
            </a:r>
            <a:endParaRPr lang="en-US" sz="1050" spc="-1" dirty="0">
              <a:latin typeface="Cambria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BD73A0D-C1B1-B1DC-4E09-1EDCFDD29B71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7128782" y="3055561"/>
            <a:ext cx="288000" cy="273600"/>
          </a:xfrm>
          <a:prstGeom prst="rect">
            <a:avLst/>
          </a:prstGeom>
          <a:ln w="0"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9AEC8DE-3AF1-4FBA-E05A-CDD2D8F2E975}"/>
              </a:ext>
            </a:extLst>
          </p:cNvPr>
          <p:cNvSpPr txBox="1"/>
          <p:nvPr/>
        </p:nvSpPr>
        <p:spPr>
          <a:xfrm>
            <a:off x="6789407" y="3308290"/>
            <a:ext cx="914400" cy="444522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algn="ctr"/>
            <a:r>
              <a:rPr lang="en-US" sz="700" dirty="0">
                <a:solidFill>
                  <a:srgbClr val="0F1111"/>
                </a:solidFill>
              </a:rPr>
              <a:t>(</a:t>
            </a:r>
            <a:r>
              <a:rPr lang="en-US" sz="700" err="1">
                <a:solidFill>
                  <a:srgbClr val="0F1111"/>
                </a:solidFill>
              </a:rPr>
              <a:t>Netgear</a:t>
            </a:r>
            <a:r>
              <a:rPr lang="en-US" sz="700">
                <a:solidFill>
                  <a:srgbClr val="0F1111"/>
                </a:solidFill>
              </a:rPr>
              <a:t> R6700)</a:t>
            </a:r>
            <a:br>
              <a:rPr lang="en-US" sz="1400" spc="-1" dirty="0">
                <a:solidFill>
                  <a:srgbClr val="000000"/>
                </a:solidFill>
                <a:latin typeface="Cambria"/>
              </a:rPr>
            </a:br>
            <a:r>
              <a:rPr lang="en-US" sz="1400" b="0" strike="noStrike" spc="-1">
                <a:solidFill>
                  <a:srgbClr val="000000"/>
                </a:solidFill>
                <a:latin typeface="Cambria"/>
              </a:rPr>
              <a:t>Router</a:t>
            </a:r>
            <a:endParaRPr lang="en-US" sz="1400" b="0" strike="noStrike" spc="-1">
              <a:latin typeface="Arial"/>
            </a:endParaRPr>
          </a:p>
        </p:txBody>
      </p:sp>
      <p:pic>
        <p:nvPicPr>
          <p:cNvPr id="10" name="Picture 9" descr="A black and white cloud&#10;&#10;Description automatically generated">
            <a:extLst>
              <a:ext uri="{FF2B5EF4-FFF2-40B4-BE49-F238E27FC236}">
                <a16:creationId xmlns:a16="http://schemas.microsoft.com/office/drawing/2014/main" id="{A584C245-6801-F45B-85A9-D995BF8EA08A}"/>
              </a:ext>
            </a:extLst>
          </p:cNvPr>
          <p:cNvPicPr/>
          <p:nvPr/>
        </p:nvPicPr>
        <p:blipFill>
          <a:blip r:embed="rId8"/>
          <a:stretch/>
        </p:blipFill>
        <p:spPr>
          <a:xfrm>
            <a:off x="6372989" y="3100993"/>
            <a:ext cx="273624" cy="220104"/>
          </a:xfrm>
          <a:prstGeom prst="rect">
            <a:avLst/>
          </a:prstGeom>
          <a:ln w="0">
            <a:noFill/>
          </a:ln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D812198-01DF-5D22-88A1-8CE8BB62CF58}"/>
              </a:ext>
            </a:extLst>
          </p:cNvPr>
          <p:cNvCxnSpPr>
            <a:cxnSpLocks/>
          </p:cNvCxnSpPr>
          <p:nvPr/>
        </p:nvCxnSpPr>
        <p:spPr>
          <a:xfrm flipV="1">
            <a:off x="6678893" y="3208073"/>
            <a:ext cx="328920" cy="4736"/>
          </a:xfrm>
          <a:prstGeom prst="straightConnector1">
            <a:avLst/>
          </a:prstGeom>
          <a:ln w="36720">
            <a:solidFill>
              <a:srgbClr val="000000"/>
            </a:solidFill>
            <a:round/>
            <a:headEnd type="triangle" w="med" len="med"/>
            <a:tailEnd type="triangle" w="med" len="med"/>
          </a:ln>
        </p:spPr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9F87243-6724-9689-B7C9-3ED96521E228}"/>
              </a:ext>
            </a:extLst>
          </p:cNvPr>
          <p:cNvSpPr txBox="1"/>
          <p:nvPr/>
        </p:nvSpPr>
        <p:spPr>
          <a:xfrm>
            <a:off x="6744090" y="2286134"/>
            <a:ext cx="964752" cy="449557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algn="ctr"/>
            <a:r>
              <a:rPr lang="en-US" sz="1400" spc="-1" dirty="0">
                <a:solidFill>
                  <a:srgbClr val="000000"/>
                </a:solidFill>
                <a:latin typeface="Cambria"/>
              </a:rPr>
              <a:t>ML Server</a:t>
            </a:r>
            <a:endParaRPr lang="en-US" sz="1400" spc="-1" dirty="0">
              <a:latin typeface="Cambri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3A6CE41-154C-6FB5-C7F2-ACE483D62D0E}"/>
              </a:ext>
            </a:extLst>
          </p:cNvPr>
          <p:cNvSpPr txBox="1"/>
          <p:nvPr/>
        </p:nvSpPr>
        <p:spPr>
          <a:xfrm>
            <a:off x="974823" y="3190330"/>
            <a:ext cx="2743200" cy="20005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700" dirty="0">
                <a:latin typeface="Cambria"/>
              </a:rPr>
              <a:t>(generic hardware models)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ADD9FFC-4981-9A34-0CC0-BED0154CD48F}"/>
              </a:ext>
            </a:extLst>
          </p:cNvPr>
          <p:cNvSpPr txBox="1"/>
          <p:nvPr/>
        </p:nvSpPr>
        <p:spPr>
          <a:xfrm>
            <a:off x="6679751" y="4585091"/>
            <a:ext cx="2743200" cy="20005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700" dirty="0">
                <a:latin typeface="Cambria"/>
              </a:rPr>
              <a:t>(generic hardware models)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9947</TotalTime>
  <Application>Microsoft Office PowerPoint</Application>
  <PresentationFormat>On-screen Show (4:3)</PresentationFormat>
  <Slides>3</Slides>
  <Notes>0</Notes>
  <HiddenSlides>0</HiddenSlide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Office Theme</vt:lpstr>
      <vt:lpstr>Office Theme</vt:lpstr>
      <vt:lpstr>Office Theme</vt:lpstr>
      <vt:lpstr>Office Theme</vt:lpstr>
      <vt:lpstr>Application: ParkEz Type: Application Architecture View: Logical View Style: Layered Architecture Pattern</vt:lpstr>
      <vt:lpstr>Application: ParkEz Type: Application Architecture View: Process View Style: Client-Server Pattern</vt:lpstr>
      <vt:lpstr>PowerPoint Presentation</vt:lpstr>
    </vt:vector>
  </TitlesOfParts>
  <Company>jfna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 Diagram.  Tripmasters Android Mobile Application</dc:title>
  <dc:subject/>
  <dc:creator>Olga Fomicheva</dc:creator>
  <dc:description/>
  <cp:lastModifiedBy/>
  <cp:revision>190</cp:revision>
  <dcterms:created xsi:type="dcterms:W3CDTF">2016-11-14T23:01:23Z</dcterms:created>
  <dcterms:modified xsi:type="dcterms:W3CDTF">2023-11-02T20:32:58Z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  <property fmtid="{D5CDD505-2E9C-101B-9397-08002B2CF9AE}" pid="3" name="Slides">
    <vt:i4>3</vt:i4>
  </property>
</Properties>
</file>