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71" r:id="rId4"/>
    <p:sldId id="276" r:id="rId5"/>
    <p:sldId id="277" r:id="rId6"/>
    <p:sldId id="27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0D2"/>
    <a:srgbClr val="FAF0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4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56D88-7218-469C-B137-A8782B0DB04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A7036-B49F-42E5-81C5-268D0098A970}" type="slidenum">
              <a:rPr lang="en-US" smtClean="0"/>
              <a:t>‹#›</a:t>
            </a:fld>
            <a:endParaRPr lang="en-US"/>
          </a:p>
        </p:txBody>
      </p:sp>
    </p:spTree>
    <p:extLst>
      <p:ext uri="{BB962C8B-B14F-4D97-AF65-F5344CB8AC3E}">
        <p14:creationId xmlns:p14="http://schemas.microsoft.com/office/powerpoint/2010/main" val="358541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A7036-B49F-42E5-81C5-268D0098A970}" type="slidenum">
              <a:rPr lang="en-US" smtClean="0"/>
              <a:t>3</a:t>
            </a:fld>
            <a:endParaRPr lang="en-US"/>
          </a:p>
        </p:txBody>
      </p:sp>
    </p:spTree>
    <p:extLst>
      <p:ext uri="{BB962C8B-B14F-4D97-AF65-F5344CB8AC3E}">
        <p14:creationId xmlns:p14="http://schemas.microsoft.com/office/powerpoint/2010/main" val="11247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A7036-B49F-42E5-81C5-268D0098A970}" type="slidenum">
              <a:rPr lang="en-US" smtClean="0"/>
              <a:t>4</a:t>
            </a:fld>
            <a:endParaRPr lang="en-US"/>
          </a:p>
        </p:txBody>
      </p:sp>
    </p:spTree>
    <p:extLst>
      <p:ext uri="{BB962C8B-B14F-4D97-AF65-F5344CB8AC3E}">
        <p14:creationId xmlns:p14="http://schemas.microsoft.com/office/powerpoint/2010/main" val="1408108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A7036-B49F-42E5-81C5-268D0098A970}" type="slidenum">
              <a:rPr lang="en-US" smtClean="0"/>
              <a:t>5</a:t>
            </a:fld>
            <a:endParaRPr lang="en-US"/>
          </a:p>
        </p:txBody>
      </p:sp>
    </p:spTree>
    <p:extLst>
      <p:ext uri="{BB962C8B-B14F-4D97-AF65-F5344CB8AC3E}">
        <p14:creationId xmlns:p14="http://schemas.microsoft.com/office/powerpoint/2010/main" val="3786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A7036-B49F-42E5-81C5-268D0098A970}" type="slidenum">
              <a:rPr lang="en-US" smtClean="0"/>
              <a:t>6</a:t>
            </a:fld>
            <a:endParaRPr lang="en-US"/>
          </a:p>
        </p:txBody>
      </p:sp>
    </p:spTree>
    <p:extLst>
      <p:ext uri="{BB962C8B-B14F-4D97-AF65-F5344CB8AC3E}">
        <p14:creationId xmlns:p14="http://schemas.microsoft.com/office/powerpoint/2010/main" val="133519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6A7036-B49F-42E5-81C5-268D0098A970}" type="slidenum">
              <a:rPr lang="en-US" smtClean="0"/>
              <a:t>7</a:t>
            </a:fld>
            <a:endParaRPr lang="en-US"/>
          </a:p>
        </p:txBody>
      </p:sp>
    </p:spTree>
    <p:extLst>
      <p:ext uri="{BB962C8B-B14F-4D97-AF65-F5344CB8AC3E}">
        <p14:creationId xmlns:p14="http://schemas.microsoft.com/office/powerpoint/2010/main" val="208606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5727-E13A-46D8-12AD-B223D1FD1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89F3A7-7213-C174-DB38-5BE5A4F62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CF5E39-C0E1-847C-6D50-C0CA92E10B60}"/>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CAF0C14B-B19D-A18E-65B1-2915A7FEC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9BCAE-AA96-5AD1-8859-14C737E69FB3}"/>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7811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9E1C-0AB6-9A11-6C26-6DB73C3A17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94CAC4-F85B-ABE0-6B8A-F809DD58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9F68B-9791-FD36-5956-7C1EA5B1E270}"/>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40CA090B-CAC9-2E85-EC9B-6F7338280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B7908-8096-AC94-B0EE-2167CC5FC5E8}"/>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300939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3B265-CE23-5754-5456-2D88985DBC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6E5AAB-38CC-1E4F-E7D7-03BC42C4E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80D9-5C28-518C-0C15-A398F57A2BD9}"/>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7D64CD10-D2B7-6447-F83B-9F1F92C33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7254A-502F-88C1-4403-CF64A70DE671}"/>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10725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E157-DC09-E700-B962-5A8863D8D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80E306-45F4-0B02-469A-F5851C4C6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9C72-C46E-7790-EBC2-D5E6C46BECD8}"/>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A65CAEC8-ACE8-936B-721C-CDE074811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FD1E6-5D0E-79E2-3021-0D25DA4C4393}"/>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7591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1E65-312C-6B81-EF13-191F19515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8709B-C8DB-6803-8B3D-8FDCD9ACF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A518A-5283-2B52-9038-DCD68F065EDB}"/>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61216E8C-0CC2-89CB-C4AB-5F90D7A58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9CFD-4BFF-A299-1C53-97C67C4A9A0A}"/>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26158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D302-0DA6-7F0C-8DF4-8F5260FD5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8676D-EB1D-978F-5506-91915DBC16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72898-7F6F-DAC8-8061-A0FF6AA44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4D630C-4FA6-AD77-94BB-C4F74B985240}"/>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6" name="Footer Placeholder 5">
            <a:extLst>
              <a:ext uri="{FF2B5EF4-FFF2-40B4-BE49-F238E27FC236}">
                <a16:creationId xmlns:a16="http://schemas.microsoft.com/office/drawing/2014/main" id="{F2930031-9861-4A01-6A16-17D8233CB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F7588-360F-59D7-844F-E237B70C545C}"/>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347824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2EA7-DB65-3537-9A24-0F3BFE467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B144F-C5EE-FB03-8DC0-07ECD7510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E0F11-4012-36CD-1201-5C2AAED06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AF130-DAAE-3578-C8C5-5BDCAAD2C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C6907-4311-9723-2DC9-2F5BF65A7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E028C-E57D-668C-7F26-B2E1FC7F3218}"/>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8" name="Footer Placeholder 7">
            <a:extLst>
              <a:ext uri="{FF2B5EF4-FFF2-40B4-BE49-F238E27FC236}">
                <a16:creationId xmlns:a16="http://schemas.microsoft.com/office/drawing/2014/main" id="{04C1DAAD-C75A-1E35-E322-A9FA9CBEA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411346-61A2-2514-F692-C38B791DCB60}"/>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144497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BD7E-53C1-06E6-2946-23D9D49E6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57F4C-D96A-073B-E8F2-FDCD9FDA1F6D}"/>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4" name="Footer Placeholder 3">
            <a:extLst>
              <a:ext uri="{FF2B5EF4-FFF2-40B4-BE49-F238E27FC236}">
                <a16:creationId xmlns:a16="http://schemas.microsoft.com/office/drawing/2014/main" id="{A6372F0F-28D4-6440-5D76-208CCA9241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A64307-1CEF-2E25-308F-C8A5297138C8}"/>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348372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09F93-D6A8-9A2A-FABD-9F2CA2105C85}"/>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3" name="Footer Placeholder 2">
            <a:extLst>
              <a:ext uri="{FF2B5EF4-FFF2-40B4-BE49-F238E27FC236}">
                <a16:creationId xmlns:a16="http://schemas.microsoft.com/office/drawing/2014/main" id="{2BDF0C09-F7CB-76C1-1701-A46920B34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B4ED0-46E1-79CD-B21C-AEAF9133DB88}"/>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10987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551E-6700-9E8E-1217-D52087632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248840-ABF8-7B8A-16C7-0197D03A50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D5BE7-8F30-F6EF-E639-44EACC9CB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CA3C7-DCD3-97BA-C099-9FD744B5EA7B}"/>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6" name="Footer Placeholder 5">
            <a:extLst>
              <a:ext uri="{FF2B5EF4-FFF2-40B4-BE49-F238E27FC236}">
                <a16:creationId xmlns:a16="http://schemas.microsoft.com/office/drawing/2014/main" id="{8E2717BB-A6E7-72EC-50FB-C9204195D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46499-4C89-C53D-DC1F-D8D2673A7D2E}"/>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22629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3E50-D7C6-EB4D-29C4-946350C5A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8C8C65-3D3F-5868-D40C-B22530F87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7B0362-B7FA-A0F2-6960-81DDFC255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07D86-8A51-E8B6-3524-505ABC73FA28}"/>
              </a:ext>
            </a:extLst>
          </p:cNvPr>
          <p:cNvSpPr>
            <a:spLocks noGrp="1"/>
          </p:cNvSpPr>
          <p:nvPr>
            <p:ph type="dt" sz="half" idx="10"/>
          </p:nvPr>
        </p:nvSpPr>
        <p:spPr/>
        <p:txBody>
          <a:bodyPr/>
          <a:lstStyle/>
          <a:p>
            <a:fld id="{66593417-3A3C-4299-AB4D-AA709215B6C7}" type="datetimeFigureOut">
              <a:rPr lang="en-US" smtClean="0"/>
              <a:t>11/30/2023</a:t>
            </a:fld>
            <a:endParaRPr lang="en-US"/>
          </a:p>
        </p:txBody>
      </p:sp>
      <p:sp>
        <p:nvSpPr>
          <p:cNvPr id="6" name="Footer Placeholder 5">
            <a:extLst>
              <a:ext uri="{FF2B5EF4-FFF2-40B4-BE49-F238E27FC236}">
                <a16:creationId xmlns:a16="http://schemas.microsoft.com/office/drawing/2014/main" id="{E5A0ACC6-F6F1-9EA2-9233-B7C634A24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E363D-33EA-A554-2AC2-F056FC4D619D}"/>
              </a:ext>
            </a:extLst>
          </p:cNvPr>
          <p:cNvSpPr>
            <a:spLocks noGrp="1"/>
          </p:cNvSpPr>
          <p:nvPr>
            <p:ph type="sldNum" sz="quarter" idx="12"/>
          </p:nvPr>
        </p:nvSpPr>
        <p:spPr/>
        <p:txBody>
          <a:bodyPr/>
          <a:lstStyle/>
          <a:p>
            <a:fld id="{6E230BC2-8C74-4F8C-9A34-8EA8DD74E3C9}" type="slidenum">
              <a:rPr lang="en-US" smtClean="0"/>
              <a:t>‹#›</a:t>
            </a:fld>
            <a:endParaRPr lang="en-US"/>
          </a:p>
        </p:txBody>
      </p:sp>
    </p:spTree>
    <p:extLst>
      <p:ext uri="{BB962C8B-B14F-4D97-AF65-F5344CB8AC3E}">
        <p14:creationId xmlns:p14="http://schemas.microsoft.com/office/powerpoint/2010/main" val="243010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57D67-A947-EE0B-F3CC-E081C6AEF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13B1B-FC27-CFA2-BB5C-C6FA0FECB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AFD8A-9B34-09AE-E234-257D61976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93417-3A3C-4299-AB4D-AA709215B6C7}" type="datetimeFigureOut">
              <a:rPr lang="en-US" smtClean="0"/>
              <a:t>11/30/2023</a:t>
            </a:fld>
            <a:endParaRPr lang="en-US"/>
          </a:p>
        </p:txBody>
      </p:sp>
      <p:sp>
        <p:nvSpPr>
          <p:cNvPr id="5" name="Footer Placeholder 4">
            <a:extLst>
              <a:ext uri="{FF2B5EF4-FFF2-40B4-BE49-F238E27FC236}">
                <a16:creationId xmlns:a16="http://schemas.microsoft.com/office/drawing/2014/main" id="{0EA54B21-E744-2653-1ECD-207DB2134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882D6-9A2A-8414-3FCF-01E338F62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30BC2-8C74-4F8C-9A34-8EA8DD74E3C9}" type="slidenum">
              <a:rPr lang="en-US" smtClean="0"/>
              <a:t>‹#›</a:t>
            </a:fld>
            <a:endParaRPr lang="en-US"/>
          </a:p>
        </p:txBody>
      </p:sp>
    </p:spTree>
    <p:extLst>
      <p:ext uri="{BB962C8B-B14F-4D97-AF65-F5344CB8AC3E}">
        <p14:creationId xmlns:p14="http://schemas.microsoft.com/office/powerpoint/2010/main" val="373347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3A48-8983-0555-9CC2-DD1D7252A1BB}"/>
              </a:ext>
            </a:extLst>
          </p:cNvPr>
          <p:cNvSpPr>
            <a:spLocks noGrp="1"/>
          </p:cNvSpPr>
          <p:nvPr>
            <p:ph type="ctrTitle"/>
          </p:nvPr>
        </p:nvSpPr>
        <p:spPr/>
        <p:txBody>
          <a:bodyPr/>
          <a:lstStyle/>
          <a:p>
            <a:r>
              <a:rPr lang="en-US" dirty="0"/>
              <a:t>Team 2 </a:t>
            </a:r>
            <a:r>
              <a:rPr lang="en-US" dirty="0" err="1"/>
              <a:t>ParkEz</a:t>
            </a:r>
            <a:endParaRPr lang="en-US" dirty="0"/>
          </a:p>
        </p:txBody>
      </p:sp>
      <p:sp>
        <p:nvSpPr>
          <p:cNvPr id="3" name="Subtitle 2">
            <a:extLst>
              <a:ext uri="{FF2B5EF4-FFF2-40B4-BE49-F238E27FC236}">
                <a16:creationId xmlns:a16="http://schemas.microsoft.com/office/drawing/2014/main" id="{C347F605-3EF7-0B23-4A07-817C980118CD}"/>
              </a:ext>
            </a:extLst>
          </p:cNvPr>
          <p:cNvSpPr>
            <a:spLocks noGrp="1"/>
          </p:cNvSpPr>
          <p:nvPr>
            <p:ph type="subTitle" idx="1"/>
          </p:nvPr>
        </p:nvSpPr>
        <p:spPr/>
        <p:txBody>
          <a:bodyPr/>
          <a:lstStyle/>
          <a:p>
            <a:r>
              <a:rPr lang="en-US" dirty="0"/>
              <a:t>UML Class and Sequence Diagrams for Iteration 4</a:t>
            </a:r>
          </a:p>
        </p:txBody>
      </p:sp>
    </p:spTree>
    <p:extLst>
      <p:ext uri="{BB962C8B-B14F-4D97-AF65-F5344CB8AC3E}">
        <p14:creationId xmlns:p14="http://schemas.microsoft.com/office/powerpoint/2010/main" val="382503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any&#10;&#10;Description automatically generated with medium confidence">
            <a:extLst>
              <a:ext uri="{FF2B5EF4-FFF2-40B4-BE49-F238E27FC236}">
                <a16:creationId xmlns:a16="http://schemas.microsoft.com/office/drawing/2014/main" id="{1865D247-0E1A-150F-87FF-112783454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865" y="321908"/>
            <a:ext cx="8392605" cy="6154050"/>
          </a:xfrm>
          <a:prstGeom prst="rect">
            <a:avLst/>
          </a:prstGeom>
        </p:spPr>
      </p:pic>
    </p:spTree>
    <p:extLst>
      <p:ext uri="{BB962C8B-B14F-4D97-AF65-F5344CB8AC3E}">
        <p14:creationId xmlns:p14="http://schemas.microsoft.com/office/powerpoint/2010/main" val="61205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CA38F6-31BD-ECB0-E606-429AB9EFE514}"/>
              </a:ext>
            </a:extLst>
          </p:cNvPr>
          <p:cNvCxnSpPr>
            <a:cxnSpLocks/>
          </p:cNvCxnSpPr>
          <p:nvPr/>
        </p:nvCxnSpPr>
        <p:spPr>
          <a:xfrm flipH="1">
            <a:off x="8495241" y="1867189"/>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5B37D4-CCFA-D089-2DC0-869970777C27}"/>
              </a:ext>
            </a:extLst>
          </p:cNvPr>
          <p:cNvCxnSpPr>
            <a:cxnSpLocks/>
          </p:cNvCxnSpPr>
          <p:nvPr/>
        </p:nvCxnSpPr>
        <p:spPr>
          <a:xfrm flipH="1">
            <a:off x="4132763" y="1867188"/>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AC2CCC-1AD2-70D6-876B-8685BA998A38}"/>
              </a:ext>
            </a:extLst>
          </p:cNvPr>
          <p:cNvSpPr txBox="1"/>
          <p:nvPr/>
        </p:nvSpPr>
        <p:spPr>
          <a:xfrm>
            <a:off x="4803629" y="391352"/>
            <a:ext cx="3058578" cy="369332"/>
          </a:xfrm>
          <a:prstGeom prst="rect">
            <a:avLst/>
          </a:prstGeom>
          <a:noFill/>
        </p:spPr>
        <p:txBody>
          <a:bodyPr wrap="square">
            <a:spAutoFit/>
          </a:bodyPr>
          <a:lstStyle/>
          <a:p>
            <a:r>
              <a:rPr lang="en-US" b="1" dirty="0"/>
              <a:t>2.2 Access Footage Archive</a:t>
            </a:r>
          </a:p>
        </p:txBody>
      </p:sp>
      <p:pic>
        <p:nvPicPr>
          <p:cNvPr id="7" name="Picture 6">
            <a:extLst>
              <a:ext uri="{FF2B5EF4-FFF2-40B4-BE49-F238E27FC236}">
                <a16:creationId xmlns:a16="http://schemas.microsoft.com/office/drawing/2014/main" id="{6CB24A89-812C-2E96-55A4-6496FAA53A1B}"/>
              </a:ext>
            </a:extLst>
          </p:cNvPr>
          <p:cNvPicPr>
            <a:picLocks noChangeAspect="1"/>
          </p:cNvPicPr>
          <p:nvPr/>
        </p:nvPicPr>
        <p:blipFill>
          <a:blip r:embed="rId3"/>
          <a:stretch>
            <a:fillRect/>
          </a:stretch>
        </p:blipFill>
        <p:spPr>
          <a:xfrm>
            <a:off x="915947" y="531876"/>
            <a:ext cx="225631" cy="601683"/>
          </a:xfrm>
          <a:prstGeom prst="rect">
            <a:avLst/>
          </a:prstGeom>
        </p:spPr>
      </p:pic>
      <p:sp>
        <p:nvSpPr>
          <p:cNvPr id="8" name="TextBox 7">
            <a:extLst>
              <a:ext uri="{FF2B5EF4-FFF2-40B4-BE49-F238E27FC236}">
                <a16:creationId xmlns:a16="http://schemas.microsoft.com/office/drawing/2014/main" id="{6E3D51B7-51B7-0182-5F0A-73406F0760E0}"/>
              </a:ext>
            </a:extLst>
          </p:cNvPr>
          <p:cNvSpPr txBox="1"/>
          <p:nvPr/>
        </p:nvSpPr>
        <p:spPr>
          <a:xfrm>
            <a:off x="-59739" y="1138021"/>
            <a:ext cx="3046255" cy="923330"/>
          </a:xfrm>
          <a:prstGeom prst="rect">
            <a:avLst/>
          </a:prstGeom>
          <a:noFill/>
        </p:spPr>
        <p:txBody>
          <a:bodyPr wrap="square">
            <a:spAutoFit/>
          </a:bodyPr>
          <a:lstStyle/>
          <a:p>
            <a:pPr algn="ctr"/>
            <a:r>
              <a:rPr lang="en-US" dirty="0"/>
              <a:t>:Lot Business User</a:t>
            </a:r>
            <a:br>
              <a:rPr lang="en-US" dirty="0"/>
            </a:br>
            <a:r>
              <a:rPr lang="en-US" dirty="0"/>
              <a:t>Lot Business Manager</a:t>
            </a:r>
          </a:p>
          <a:p>
            <a:pPr algn="ctr"/>
            <a:r>
              <a:rPr lang="en-US" dirty="0"/>
              <a:t>Customer Support Manager </a:t>
            </a:r>
          </a:p>
        </p:txBody>
      </p:sp>
      <p:sp>
        <p:nvSpPr>
          <p:cNvPr id="9" name="Rectangle 8">
            <a:extLst>
              <a:ext uri="{FF2B5EF4-FFF2-40B4-BE49-F238E27FC236}">
                <a16:creationId xmlns:a16="http://schemas.microsoft.com/office/drawing/2014/main" id="{3E6999FD-418D-2517-6B1B-BFA7D8BF39B1}"/>
              </a:ext>
            </a:extLst>
          </p:cNvPr>
          <p:cNvSpPr/>
          <p:nvPr/>
        </p:nvSpPr>
        <p:spPr>
          <a:xfrm>
            <a:off x="826967" y="2164553"/>
            <a:ext cx="155448" cy="3502082"/>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B28B6D-23FC-FD6E-8745-9FC9AF1C6C6D}"/>
              </a:ext>
            </a:extLst>
          </p:cNvPr>
          <p:cNvSpPr txBox="1"/>
          <p:nvPr/>
        </p:nvSpPr>
        <p:spPr>
          <a:xfrm>
            <a:off x="342087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:Lot</a:t>
            </a:r>
          </a:p>
        </p:txBody>
      </p:sp>
      <p:sp>
        <p:nvSpPr>
          <p:cNvPr id="14" name="TextBox 13">
            <a:extLst>
              <a:ext uri="{FF2B5EF4-FFF2-40B4-BE49-F238E27FC236}">
                <a16:creationId xmlns:a16="http://schemas.microsoft.com/office/drawing/2014/main" id="{C16B1B2E-0D17-A495-5038-B1F6B8D3B075}"/>
              </a:ext>
            </a:extLst>
          </p:cNvPr>
          <p:cNvSpPr txBox="1"/>
          <p:nvPr/>
        </p:nvSpPr>
        <p:spPr>
          <a:xfrm>
            <a:off x="1095230" y="2338364"/>
            <a:ext cx="2820283" cy="369332"/>
          </a:xfrm>
          <a:prstGeom prst="rect">
            <a:avLst/>
          </a:prstGeom>
          <a:noFill/>
        </p:spPr>
        <p:txBody>
          <a:bodyPr wrap="square">
            <a:spAutoFit/>
          </a:bodyPr>
          <a:lstStyle/>
          <a:p>
            <a:pPr algn="ctr"/>
            <a:r>
              <a:rPr lang="en-US" dirty="0" err="1"/>
              <a:t>Get_Lot_History</a:t>
            </a:r>
            <a:endParaRPr lang="en-US" dirty="0"/>
          </a:p>
        </p:txBody>
      </p:sp>
      <p:cxnSp>
        <p:nvCxnSpPr>
          <p:cNvPr id="16" name="Straight Arrow Connector 15">
            <a:extLst>
              <a:ext uri="{FF2B5EF4-FFF2-40B4-BE49-F238E27FC236}">
                <a16:creationId xmlns:a16="http://schemas.microsoft.com/office/drawing/2014/main" id="{C14D4096-7AC5-6664-A87F-D0BD164996FB}"/>
              </a:ext>
            </a:extLst>
          </p:cNvPr>
          <p:cNvCxnSpPr>
            <a:cxnSpLocks/>
          </p:cNvCxnSpPr>
          <p:nvPr/>
        </p:nvCxnSpPr>
        <p:spPr>
          <a:xfrm>
            <a:off x="1055563" y="2776580"/>
            <a:ext cx="2928941" cy="19053"/>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C24AEE-A576-B46C-53FD-776C4D2AF983}"/>
              </a:ext>
            </a:extLst>
          </p:cNvPr>
          <p:cNvCxnSpPr>
            <a:cxnSpLocks/>
          </p:cNvCxnSpPr>
          <p:nvPr/>
        </p:nvCxnSpPr>
        <p:spPr>
          <a:xfrm flipH="1">
            <a:off x="6335435" y="1821947"/>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723492-50AA-6DFA-A7CF-708E209F3F80}"/>
              </a:ext>
            </a:extLst>
          </p:cNvPr>
          <p:cNvCxnSpPr>
            <a:cxnSpLocks/>
          </p:cNvCxnSpPr>
          <p:nvPr/>
        </p:nvCxnSpPr>
        <p:spPr>
          <a:xfrm>
            <a:off x="4279798" y="2790868"/>
            <a:ext cx="1940695"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406DCC-7786-299D-5787-D097FFFF9435}"/>
              </a:ext>
            </a:extLst>
          </p:cNvPr>
          <p:cNvSpPr txBox="1"/>
          <p:nvPr/>
        </p:nvSpPr>
        <p:spPr>
          <a:xfrm>
            <a:off x="6081428" y="1348880"/>
            <a:ext cx="660551"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r>
              <a:rPr lang="en-US" dirty="0"/>
              <a:t>:Cam</a:t>
            </a:r>
          </a:p>
        </p:txBody>
      </p:sp>
      <p:sp>
        <p:nvSpPr>
          <p:cNvPr id="4" name="Rectangle 3">
            <a:extLst>
              <a:ext uri="{FF2B5EF4-FFF2-40B4-BE49-F238E27FC236}">
                <a16:creationId xmlns:a16="http://schemas.microsoft.com/office/drawing/2014/main" id="{35C766F4-9E7C-D969-2414-A6C1B9CF55C3}"/>
              </a:ext>
            </a:extLst>
          </p:cNvPr>
          <p:cNvSpPr/>
          <p:nvPr/>
        </p:nvSpPr>
        <p:spPr>
          <a:xfrm>
            <a:off x="4065439" y="2302571"/>
            <a:ext cx="159243" cy="182880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33242E-A408-E7E1-416C-42AA3CD2B0EC}"/>
              </a:ext>
            </a:extLst>
          </p:cNvPr>
          <p:cNvSpPr/>
          <p:nvPr/>
        </p:nvSpPr>
        <p:spPr>
          <a:xfrm>
            <a:off x="6277771" y="2219280"/>
            <a:ext cx="115328" cy="191875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1EF8C9C-67FC-2B64-7F29-6DD145654EEA}"/>
              </a:ext>
            </a:extLst>
          </p:cNvPr>
          <p:cNvCxnSpPr>
            <a:cxnSpLocks/>
          </p:cNvCxnSpPr>
          <p:nvPr/>
        </p:nvCxnSpPr>
        <p:spPr>
          <a:xfrm flipH="1">
            <a:off x="4249472" y="40256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C0BBA2-4E6A-A189-90B4-8F09AAD8B3D9}"/>
              </a:ext>
            </a:extLst>
          </p:cNvPr>
          <p:cNvCxnSpPr>
            <a:cxnSpLocks/>
          </p:cNvCxnSpPr>
          <p:nvPr/>
        </p:nvCxnSpPr>
        <p:spPr>
          <a:xfrm flipH="1">
            <a:off x="1005075" y="4038600"/>
            <a:ext cx="2987986"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CC3C98-A750-58F6-D3D0-651BDE53CEE9}"/>
              </a:ext>
            </a:extLst>
          </p:cNvPr>
          <p:cNvSpPr txBox="1"/>
          <p:nvPr/>
        </p:nvSpPr>
        <p:spPr>
          <a:xfrm>
            <a:off x="1435525" y="3656336"/>
            <a:ext cx="2463577" cy="369332"/>
          </a:xfrm>
          <a:prstGeom prst="rect">
            <a:avLst/>
          </a:prstGeom>
          <a:noFill/>
        </p:spPr>
        <p:txBody>
          <a:bodyPr wrap="square">
            <a:spAutoFit/>
          </a:bodyPr>
          <a:lstStyle/>
          <a:p>
            <a:pPr algn="ctr"/>
            <a:r>
              <a:rPr lang="en-US" dirty="0"/>
              <a:t>Lot Overview</a:t>
            </a:r>
          </a:p>
        </p:txBody>
      </p:sp>
      <p:sp>
        <p:nvSpPr>
          <p:cNvPr id="6" name="TextBox 5">
            <a:extLst>
              <a:ext uri="{FF2B5EF4-FFF2-40B4-BE49-F238E27FC236}">
                <a16:creationId xmlns:a16="http://schemas.microsoft.com/office/drawing/2014/main" id="{DDEBBBB8-0363-CA02-BC2A-0C7FBFC67FF3}"/>
              </a:ext>
            </a:extLst>
          </p:cNvPr>
          <p:cNvSpPr txBox="1"/>
          <p:nvPr/>
        </p:nvSpPr>
        <p:spPr>
          <a:xfrm>
            <a:off x="7294069"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:Image</a:t>
            </a:r>
          </a:p>
        </p:txBody>
      </p:sp>
      <p:sp>
        <p:nvSpPr>
          <p:cNvPr id="10" name="Rectangle 9">
            <a:extLst>
              <a:ext uri="{FF2B5EF4-FFF2-40B4-BE49-F238E27FC236}">
                <a16:creationId xmlns:a16="http://schemas.microsoft.com/office/drawing/2014/main" id="{31465AF1-F93E-841B-C462-829796780451}"/>
              </a:ext>
            </a:extLst>
          </p:cNvPr>
          <p:cNvSpPr/>
          <p:nvPr/>
        </p:nvSpPr>
        <p:spPr>
          <a:xfrm>
            <a:off x="8449406" y="2164552"/>
            <a:ext cx="115328" cy="1918747"/>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1A4B3109-0C4B-D2C9-BED6-BE1FC7A95287}"/>
              </a:ext>
            </a:extLst>
          </p:cNvPr>
          <p:cNvCxnSpPr>
            <a:cxnSpLocks/>
          </p:cNvCxnSpPr>
          <p:nvPr/>
        </p:nvCxnSpPr>
        <p:spPr>
          <a:xfrm flipH="1">
            <a:off x="6443106" y="40322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1A2B06-E837-D4D3-20AD-0DA61949818B}"/>
              </a:ext>
            </a:extLst>
          </p:cNvPr>
          <p:cNvCxnSpPr>
            <a:cxnSpLocks/>
          </p:cNvCxnSpPr>
          <p:nvPr/>
        </p:nvCxnSpPr>
        <p:spPr>
          <a:xfrm>
            <a:off x="6411703" y="2786106"/>
            <a:ext cx="2002424"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1318B52-316F-FFA9-6763-3F6F5DA9A47D}"/>
              </a:ext>
            </a:extLst>
          </p:cNvPr>
          <p:cNvSpPr txBox="1"/>
          <p:nvPr/>
        </p:nvSpPr>
        <p:spPr>
          <a:xfrm>
            <a:off x="4187249" y="2345043"/>
            <a:ext cx="2072779" cy="369332"/>
          </a:xfrm>
          <a:prstGeom prst="rect">
            <a:avLst/>
          </a:prstGeom>
          <a:noFill/>
        </p:spPr>
        <p:txBody>
          <a:bodyPr wrap="square">
            <a:spAutoFit/>
          </a:bodyPr>
          <a:lstStyle/>
          <a:p>
            <a:pPr algn="ctr"/>
            <a:r>
              <a:rPr lang="en-US" dirty="0" err="1"/>
              <a:t>Get_Cam_History</a:t>
            </a:r>
            <a:endParaRPr lang="en-US" dirty="0"/>
          </a:p>
        </p:txBody>
      </p:sp>
      <p:sp>
        <p:nvSpPr>
          <p:cNvPr id="35" name="TextBox 34">
            <a:extLst>
              <a:ext uri="{FF2B5EF4-FFF2-40B4-BE49-F238E27FC236}">
                <a16:creationId xmlns:a16="http://schemas.microsoft.com/office/drawing/2014/main" id="{F518D869-4E57-C48B-8B76-2839AFF444D9}"/>
              </a:ext>
            </a:extLst>
          </p:cNvPr>
          <p:cNvSpPr txBox="1"/>
          <p:nvPr/>
        </p:nvSpPr>
        <p:spPr>
          <a:xfrm>
            <a:off x="6332440" y="2345043"/>
            <a:ext cx="2072779" cy="369332"/>
          </a:xfrm>
          <a:prstGeom prst="rect">
            <a:avLst/>
          </a:prstGeom>
          <a:noFill/>
        </p:spPr>
        <p:txBody>
          <a:bodyPr wrap="square">
            <a:spAutoFit/>
          </a:bodyPr>
          <a:lstStyle/>
          <a:p>
            <a:pPr algn="ctr"/>
            <a:r>
              <a:rPr lang="en-US" dirty="0" err="1"/>
              <a:t>Get_Image</a:t>
            </a:r>
            <a:endParaRPr lang="en-US" dirty="0"/>
          </a:p>
        </p:txBody>
      </p:sp>
      <p:sp>
        <p:nvSpPr>
          <p:cNvPr id="36" name="TextBox 35">
            <a:extLst>
              <a:ext uri="{FF2B5EF4-FFF2-40B4-BE49-F238E27FC236}">
                <a16:creationId xmlns:a16="http://schemas.microsoft.com/office/drawing/2014/main" id="{0592DEBB-B3A6-DDA6-665A-9B6B43F15715}"/>
              </a:ext>
            </a:extLst>
          </p:cNvPr>
          <p:cNvSpPr txBox="1"/>
          <p:nvPr/>
        </p:nvSpPr>
        <p:spPr>
          <a:xfrm>
            <a:off x="6363198" y="3628383"/>
            <a:ext cx="2072779" cy="369332"/>
          </a:xfrm>
          <a:prstGeom prst="rect">
            <a:avLst/>
          </a:prstGeom>
          <a:noFill/>
        </p:spPr>
        <p:txBody>
          <a:bodyPr wrap="square">
            <a:spAutoFit/>
          </a:bodyPr>
          <a:lstStyle/>
          <a:p>
            <a:pPr algn="ctr"/>
            <a:r>
              <a:rPr lang="en-US" dirty="0"/>
              <a:t>Image and Labels</a:t>
            </a:r>
          </a:p>
        </p:txBody>
      </p:sp>
      <p:sp>
        <p:nvSpPr>
          <p:cNvPr id="37" name="TextBox 36">
            <a:extLst>
              <a:ext uri="{FF2B5EF4-FFF2-40B4-BE49-F238E27FC236}">
                <a16:creationId xmlns:a16="http://schemas.microsoft.com/office/drawing/2014/main" id="{17F3D727-ED2A-1AAC-EB1D-1A877067C310}"/>
              </a:ext>
            </a:extLst>
          </p:cNvPr>
          <p:cNvSpPr txBox="1"/>
          <p:nvPr/>
        </p:nvSpPr>
        <p:spPr>
          <a:xfrm>
            <a:off x="4256023" y="3645660"/>
            <a:ext cx="2072779" cy="369332"/>
          </a:xfrm>
          <a:prstGeom prst="rect">
            <a:avLst/>
          </a:prstGeom>
          <a:noFill/>
        </p:spPr>
        <p:txBody>
          <a:bodyPr wrap="square">
            <a:spAutoFit/>
          </a:bodyPr>
          <a:lstStyle/>
          <a:p>
            <a:pPr algn="ctr"/>
            <a:r>
              <a:rPr lang="en-US" dirty="0"/>
              <a:t>Image and Labels</a:t>
            </a:r>
          </a:p>
        </p:txBody>
      </p:sp>
      <p:sp>
        <p:nvSpPr>
          <p:cNvPr id="3" name="TextBox 2">
            <a:extLst>
              <a:ext uri="{FF2B5EF4-FFF2-40B4-BE49-F238E27FC236}">
                <a16:creationId xmlns:a16="http://schemas.microsoft.com/office/drawing/2014/main" id="{C0465C86-F8F6-895A-EDD5-B85C3CEEB2BB}"/>
              </a:ext>
            </a:extLst>
          </p:cNvPr>
          <p:cNvSpPr txBox="1"/>
          <p:nvPr/>
        </p:nvSpPr>
        <p:spPr>
          <a:xfrm>
            <a:off x="8872190" y="23708"/>
            <a:ext cx="3382566" cy="7240444"/>
          </a:xfrm>
          <a:prstGeom prst="rect">
            <a:avLst/>
          </a:prstGeom>
          <a:noFill/>
        </p:spPr>
        <p:txBody>
          <a:bodyPr wrap="square" rtlCol="0">
            <a:spAutoFit/>
          </a:bodyPr>
          <a:lstStyle/>
          <a:p>
            <a:r>
              <a:rPr lang="en-US" u="sng" dirty="0"/>
              <a:t>Normal Flow of Events:</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1. The actors initiate the use case by navigating to the business website, where </a:t>
            </a:r>
            <a:r>
              <a:rPr lang="en-US" sz="1400" b="0" i="0" u="none" strike="noStrike" dirty="0" err="1">
                <a:solidFill>
                  <a:srgbClr val="000000"/>
                </a:solidFill>
                <a:effectLst/>
                <a:latin typeface="Calibri" panose="020F0502020204030204" pitchFamily="34" charset="0"/>
              </a:rPr>
              <a:t>ParkEz</a:t>
            </a:r>
            <a:r>
              <a:rPr lang="en-US" sz="1400" b="0" i="0" u="none" strike="noStrike" dirty="0">
                <a:solidFill>
                  <a:srgbClr val="000000"/>
                </a:solidFill>
                <a:effectLst/>
                <a:latin typeface="Calibri" panose="020F0502020204030204" pitchFamily="34" charset="0"/>
              </a:rPr>
              <a:t> parking information is seamlessly embedded.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2. Upon reaching the website, the actors access and review the current occupancy information. This includes detailed insights into the number of occupied and vacant parking spots over a specified period. </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3. Subsequently, the actors explore webcam images available on the website, providing a visual representation of the actual parking lot. These images feature indicators highlighting the status of occupied and vacant spots for the designated time frame. </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4. The system responds by presenting overparking confirmations, complete with car images captured at half-hour intervals during the specified period. This information is dynamically generated based on the usage of parking time. </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5. Armed with a comprehensive understanding of the parking and overparking scenarios, the actors leverage the provided information to make informed decisions regarding their parking strategy or addressing any overparking incidents that may have occurred during the specified period. </a:t>
            </a:r>
          </a:p>
          <a:p>
            <a:pPr rtl="0" fontAlgn="base">
              <a:spcBef>
                <a:spcPts val="300"/>
              </a:spcBef>
              <a:spcAft>
                <a:spcPts val="0"/>
              </a:spcAft>
            </a:pPr>
            <a:endParaRPr lang="en-US" sz="14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73642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CA38F6-31BD-ECB0-E606-429AB9EFE514}"/>
              </a:ext>
            </a:extLst>
          </p:cNvPr>
          <p:cNvCxnSpPr>
            <a:cxnSpLocks/>
          </p:cNvCxnSpPr>
          <p:nvPr/>
        </p:nvCxnSpPr>
        <p:spPr>
          <a:xfrm flipH="1">
            <a:off x="8495241" y="1867189"/>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5B37D4-CCFA-D089-2DC0-869970777C27}"/>
              </a:ext>
            </a:extLst>
          </p:cNvPr>
          <p:cNvCxnSpPr>
            <a:cxnSpLocks/>
          </p:cNvCxnSpPr>
          <p:nvPr/>
        </p:nvCxnSpPr>
        <p:spPr>
          <a:xfrm flipH="1">
            <a:off x="4132763" y="1867188"/>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AC2CCC-1AD2-70D6-876B-8685BA998A38}"/>
              </a:ext>
            </a:extLst>
          </p:cNvPr>
          <p:cNvSpPr txBox="1"/>
          <p:nvPr/>
        </p:nvSpPr>
        <p:spPr>
          <a:xfrm>
            <a:off x="4803629" y="391352"/>
            <a:ext cx="3058578" cy="369332"/>
          </a:xfrm>
          <a:prstGeom prst="rect">
            <a:avLst/>
          </a:prstGeom>
          <a:noFill/>
        </p:spPr>
        <p:txBody>
          <a:bodyPr wrap="square">
            <a:spAutoFit/>
          </a:bodyPr>
          <a:lstStyle/>
          <a:p>
            <a:r>
              <a:rPr lang="en-US" b="1" dirty="0"/>
              <a:t>2.2 Access Footage Archive</a:t>
            </a:r>
          </a:p>
        </p:txBody>
      </p:sp>
      <p:pic>
        <p:nvPicPr>
          <p:cNvPr id="7" name="Picture 6">
            <a:extLst>
              <a:ext uri="{FF2B5EF4-FFF2-40B4-BE49-F238E27FC236}">
                <a16:creationId xmlns:a16="http://schemas.microsoft.com/office/drawing/2014/main" id="{6CB24A89-812C-2E96-55A4-6496FAA53A1B}"/>
              </a:ext>
            </a:extLst>
          </p:cNvPr>
          <p:cNvPicPr>
            <a:picLocks noChangeAspect="1"/>
          </p:cNvPicPr>
          <p:nvPr/>
        </p:nvPicPr>
        <p:blipFill>
          <a:blip r:embed="rId3"/>
          <a:stretch>
            <a:fillRect/>
          </a:stretch>
        </p:blipFill>
        <p:spPr>
          <a:xfrm>
            <a:off x="915947" y="531876"/>
            <a:ext cx="225631" cy="601683"/>
          </a:xfrm>
          <a:prstGeom prst="rect">
            <a:avLst/>
          </a:prstGeom>
        </p:spPr>
      </p:pic>
      <p:sp>
        <p:nvSpPr>
          <p:cNvPr id="8" name="TextBox 7">
            <a:extLst>
              <a:ext uri="{FF2B5EF4-FFF2-40B4-BE49-F238E27FC236}">
                <a16:creationId xmlns:a16="http://schemas.microsoft.com/office/drawing/2014/main" id="{6E3D51B7-51B7-0182-5F0A-73406F0760E0}"/>
              </a:ext>
            </a:extLst>
          </p:cNvPr>
          <p:cNvSpPr txBox="1"/>
          <p:nvPr/>
        </p:nvSpPr>
        <p:spPr>
          <a:xfrm>
            <a:off x="-59739" y="1138021"/>
            <a:ext cx="3046255" cy="923330"/>
          </a:xfrm>
          <a:prstGeom prst="rect">
            <a:avLst/>
          </a:prstGeom>
          <a:noFill/>
        </p:spPr>
        <p:txBody>
          <a:bodyPr wrap="square">
            <a:spAutoFit/>
          </a:bodyPr>
          <a:lstStyle/>
          <a:p>
            <a:pPr algn="ctr"/>
            <a:r>
              <a:rPr lang="en-US" dirty="0"/>
              <a:t>:Lot Business User</a:t>
            </a:r>
            <a:br>
              <a:rPr lang="en-US" dirty="0"/>
            </a:br>
            <a:r>
              <a:rPr lang="en-US" dirty="0"/>
              <a:t>Lot Business Manager</a:t>
            </a:r>
          </a:p>
          <a:p>
            <a:pPr algn="ctr"/>
            <a:r>
              <a:rPr lang="en-US" dirty="0"/>
              <a:t>Customer Support Manager </a:t>
            </a:r>
          </a:p>
        </p:txBody>
      </p:sp>
      <p:sp>
        <p:nvSpPr>
          <p:cNvPr id="9" name="Rectangle 8">
            <a:extLst>
              <a:ext uri="{FF2B5EF4-FFF2-40B4-BE49-F238E27FC236}">
                <a16:creationId xmlns:a16="http://schemas.microsoft.com/office/drawing/2014/main" id="{3E6999FD-418D-2517-6B1B-BFA7D8BF39B1}"/>
              </a:ext>
            </a:extLst>
          </p:cNvPr>
          <p:cNvSpPr/>
          <p:nvPr/>
        </p:nvSpPr>
        <p:spPr>
          <a:xfrm>
            <a:off x="826967" y="2164553"/>
            <a:ext cx="155448" cy="3502082"/>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B28B6D-23FC-FD6E-8745-9FC9AF1C6C6D}"/>
              </a:ext>
            </a:extLst>
          </p:cNvPr>
          <p:cNvSpPr txBox="1"/>
          <p:nvPr/>
        </p:nvSpPr>
        <p:spPr>
          <a:xfrm>
            <a:off x="342087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:Lot</a:t>
            </a:r>
          </a:p>
        </p:txBody>
      </p:sp>
      <p:sp>
        <p:nvSpPr>
          <p:cNvPr id="14" name="TextBox 13">
            <a:extLst>
              <a:ext uri="{FF2B5EF4-FFF2-40B4-BE49-F238E27FC236}">
                <a16:creationId xmlns:a16="http://schemas.microsoft.com/office/drawing/2014/main" id="{C16B1B2E-0D17-A495-5038-B1F6B8D3B075}"/>
              </a:ext>
            </a:extLst>
          </p:cNvPr>
          <p:cNvSpPr txBox="1"/>
          <p:nvPr/>
        </p:nvSpPr>
        <p:spPr>
          <a:xfrm>
            <a:off x="1095230" y="2338364"/>
            <a:ext cx="2820283" cy="369332"/>
          </a:xfrm>
          <a:prstGeom prst="rect">
            <a:avLst/>
          </a:prstGeom>
          <a:noFill/>
        </p:spPr>
        <p:txBody>
          <a:bodyPr wrap="square">
            <a:spAutoFit/>
          </a:bodyPr>
          <a:lstStyle/>
          <a:p>
            <a:pPr algn="ctr"/>
            <a:r>
              <a:rPr lang="en-US" dirty="0" err="1"/>
              <a:t>Get_Lot_History</a:t>
            </a:r>
            <a:endParaRPr lang="en-US" dirty="0"/>
          </a:p>
        </p:txBody>
      </p:sp>
      <p:cxnSp>
        <p:nvCxnSpPr>
          <p:cNvPr id="16" name="Straight Arrow Connector 15">
            <a:extLst>
              <a:ext uri="{FF2B5EF4-FFF2-40B4-BE49-F238E27FC236}">
                <a16:creationId xmlns:a16="http://schemas.microsoft.com/office/drawing/2014/main" id="{C14D4096-7AC5-6664-A87F-D0BD164996FB}"/>
              </a:ext>
            </a:extLst>
          </p:cNvPr>
          <p:cNvCxnSpPr>
            <a:cxnSpLocks/>
          </p:cNvCxnSpPr>
          <p:nvPr/>
        </p:nvCxnSpPr>
        <p:spPr>
          <a:xfrm>
            <a:off x="1055563" y="2776580"/>
            <a:ext cx="2928941" cy="19053"/>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C24AEE-A576-B46C-53FD-776C4D2AF983}"/>
              </a:ext>
            </a:extLst>
          </p:cNvPr>
          <p:cNvCxnSpPr>
            <a:cxnSpLocks/>
          </p:cNvCxnSpPr>
          <p:nvPr/>
        </p:nvCxnSpPr>
        <p:spPr>
          <a:xfrm flipH="1">
            <a:off x="6335435" y="1821947"/>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723492-50AA-6DFA-A7CF-708E209F3F80}"/>
              </a:ext>
            </a:extLst>
          </p:cNvPr>
          <p:cNvCxnSpPr>
            <a:cxnSpLocks/>
          </p:cNvCxnSpPr>
          <p:nvPr/>
        </p:nvCxnSpPr>
        <p:spPr>
          <a:xfrm>
            <a:off x="4279798" y="2790868"/>
            <a:ext cx="1940695"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406DCC-7786-299D-5787-D097FFFF9435}"/>
              </a:ext>
            </a:extLst>
          </p:cNvPr>
          <p:cNvSpPr txBox="1"/>
          <p:nvPr/>
        </p:nvSpPr>
        <p:spPr>
          <a:xfrm>
            <a:off x="6081428" y="1348880"/>
            <a:ext cx="660551"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r>
              <a:rPr lang="en-US" dirty="0"/>
              <a:t>:Cam</a:t>
            </a:r>
          </a:p>
        </p:txBody>
      </p:sp>
      <p:sp>
        <p:nvSpPr>
          <p:cNvPr id="4" name="Rectangle 3">
            <a:extLst>
              <a:ext uri="{FF2B5EF4-FFF2-40B4-BE49-F238E27FC236}">
                <a16:creationId xmlns:a16="http://schemas.microsoft.com/office/drawing/2014/main" id="{35C766F4-9E7C-D969-2414-A6C1B9CF55C3}"/>
              </a:ext>
            </a:extLst>
          </p:cNvPr>
          <p:cNvSpPr/>
          <p:nvPr/>
        </p:nvSpPr>
        <p:spPr>
          <a:xfrm>
            <a:off x="4065439" y="2302571"/>
            <a:ext cx="159243" cy="182880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33242E-A408-E7E1-416C-42AA3CD2B0EC}"/>
              </a:ext>
            </a:extLst>
          </p:cNvPr>
          <p:cNvSpPr/>
          <p:nvPr/>
        </p:nvSpPr>
        <p:spPr>
          <a:xfrm>
            <a:off x="6277771" y="2219280"/>
            <a:ext cx="115328" cy="191875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1EF8C9C-67FC-2B64-7F29-6DD145654EEA}"/>
              </a:ext>
            </a:extLst>
          </p:cNvPr>
          <p:cNvCxnSpPr>
            <a:cxnSpLocks/>
          </p:cNvCxnSpPr>
          <p:nvPr/>
        </p:nvCxnSpPr>
        <p:spPr>
          <a:xfrm flipH="1">
            <a:off x="4249472" y="40256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C0BBA2-4E6A-A189-90B4-8F09AAD8B3D9}"/>
              </a:ext>
            </a:extLst>
          </p:cNvPr>
          <p:cNvCxnSpPr>
            <a:cxnSpLocks/>
          </p:cNvCxnSpPr>
          <p:nvPr/>
        </p:nvCxnSpPr>
        <p:spPr>
          <a:xfrm flipH="1">
            <a:off x="1005075" y="4038600"/>
            <a:ext cx="2987986"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CC3C98-A750-58F6-D3D0-651BDE53CEE9}"/>
              </a:ext>
            </a:extLst>
          </p:cNvPr>
          <p:cNvSpPr txBox="1"/>
          <p:nvPr/>
        </p:nvSpPr>
        <p:spPr>
          <a:xfrm>
            <a:off x="1435525" y="3656336"/>
            <a:ext cx="2463577" cy="369332"/>
          </a:xfrm>
          <a:prstGeom prst="rect">
            <a:avLst/>
          </a:prstGeom>
          <a:noFill/>
        </p:spPr>
        <p:txBody>
          <a:bodyPr wrap="square">
            <a:spAutoFit/>
          </a:bodyPr>
          <a:lstStyle/>
          <a:p>
            <a:pPr algn="ctr"/>
            <a:r>
              <a:rPr lang="en-US" dirty="0"/>
              <a:t>Lot Overview*</a:t>
            </a:r>
          </a:p>
        </p:txBody>
      </p:sp>
      <p:sp>
        <p:nvSpPr>
          <p:cNvPr id="6" name="TextBox 5">
            <a:extLst>
              <a:ext uri="{FF2B5EF4-FFF2-40B4-BE49-F238E27FC236}">
                <a16:creationId xmlns:a16="http://schemas.microsoft.com/office/drawing/2014/main" id="{DDEBBBB8-0363-CA02-BC2A-0C7FBFC67FF3}"/>
              </a:ext>
            </a:extLst>
          </p:cNvPr>
          <p:cNvSpPr txBox="1"/>
          <p:nvPr/>
        </p:nvSpPr>
        <p:spPr>
          <a:xfrm>
            <a:off x="7294069"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:Image</a:t>
            </a:r>
          </a:p>
        </p:txBody>
      </p:sp>
      <p:sp>
        <p:nvSpPr>
          <p:cNvPr id="10" name="Rectangle 9">
            <a:extLst>
              <a:ext uri="{FF2B5EF4-FFF2-40B4-BE49-F238E27FC236}">
                <a16:creationId xmlns:a16="http://schemas.microsoft.com/office/drawing/2014/main" id="{31465AF1-F93E-841B-C462-829796780451}"/>
              </a:ext>
            </a:extLst>
          </p:cNvPr>
          <p:cNvSpPr/>
          <p:nvPr/>
        </p:nvSpPr>
        <p:spPr>
          <a:xfrm>
            <a:off x="8449406" y="2164552"/>
            <a:ext cx="115328" cy="1918747"/>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1A4B3109-0C4B-D2C9-BED6-BE1FC7A95287}"/>
              </a:ext>
            </a:extLst>
          </p:cNvPr>
          <p:cNvCxnSpPr>
            <a:cxnSpLocks/>
          </p:cNvCxnSpPr>
          <p:nvPr/>
        </p:nvCxnSpPr>
        <p:spPr>
          <a:xfrm flipH="1">
            <a:off x="6443106" y="40322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1A2B06-E837-D4D3-20AD-0DA61949818B}"/>
              </a:ext>
            </a:extLst>
          </p:cNvPr>
          <p:cNvCxnSpPr>
            <a:cxnSpLocks/>
          </p:cNvCxnSpPr>
          <p:nvPr/>
        </p:nvCxnSpPr>
        <p:spPr>
          <a:xfrm>
            <a:off x="6411703" y="2786106"/>
            <a:ext cx="2002424"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1318B52-316F-FFA9-6763-3F6F5DA9A47D}"/>
              </a:ext>
            </a:extLst>
          </p:cNvPr>
          <p:cNvSpPr txBox="1"/>
          <p:nvPr/>
        </p:nvSpPr>
        <p:spPr>
          <a:xfrm>
            <a:off x="4187249" y="2345043"/>
            <a:ext cx="2072779" cy="369332"/>
          </a:xfrm>
          <a:prstGeom prst="rect">
            <a:avLst/>
          </a:prstGeom>
          <a:noFill/>
        </p:spPr>
        <p:txBody>
          <a:bodyPr wrap="square">
            <a:spAutoFit/>
          </a:bodyPr>
          <a:lstStyle/>
          <a:p>
            <a:pPr algn="ctr"/>
            <a:r>
              <a:rPr lang="en-US" dirty="0" err="1"/>
              <a:t>Get_Cam_History</a:t>
            </a:r>
            <a:endParaRPr lang="en-US" dirty="0"/>
          </a:p>
        </p:txBody>
      </p:sp>
      <p:sp>
        <p:nvSpPr>
          <p:cNvPr id="35" name="TextBox 34">
            <a:extLst>
              <a:ext uri="{FF2B5EF4-FFF2-40B4-BE49-F238E27FC236}">
                <a16:creationId xmlns:a16="http://schemas.microsoft.com/office/drawing/2014/main" id="{F518D869-4E57-C48B-8B76-2839AFF444D9}"/>
              </a:ext>
            </a:extLst>
          </p:cNvPr>
          <p:cNvSpPr txBox="1"/>
          <p:nvPr/>
        </p:nvSpPr>
        <p:spPr>
          <a:xfrm>
            <a:off x="6332440" y="2345043"/>
            <a:ext cx="2072779" cy="369332"/>
          </a:xfrm>
          <a:prstGeom prst="rect">
            <a:avLst/>
          </a:prstGeom>
          <a:noFill/>
        </p:spPr>
        <p:txBody>
          <a:bodyPr wrap="square">
            <a:spAutoFit/>
          </a:bodyPr>
          <a:lstStyle/>
          <a:p>
            <a:pPr algn="ctr"/>
            <a:r>
              <a:rPr lang="en-US" dirty="0" err="1"/>
              <a:t>Get_Image</a:t>
            </a:r>
            <a:endParaRPr lang="en-US" dirty="0"/>
          </a:p>
        </p:txBody>
      </p:sp>
      <p:sp>
        <p:nvSpPr>
          <p:cNvPr id="36" name="TextBox 35">
            <a:extLst>
              <a:ext uri="{FF2B5EF4-FFF2-40B4-BE49-F238E27FC236}">
                <a16:creationId xmlns:a16="http://schemas.microsoft.com/office/drawing/2014/main" id="{0592DEBB-B3A6-DDA6-665A-9B6B43F15715}"/>
              </a:ext>
            </a:extLst>
          </p:cNvPr>
          <p:cNvSpPr txBox="1"/>
          <p:nvPr/>
        </p:nvSpPr>
        <p:spPr>
          <a:xfrm>
            <a:off x="6363198" y="3628383"/>
            <a:ext cx="2072779" cy="369332"/>
          </a:xfrm>
          <a:prstGeom prst="rect">
            <a:avLst/>
          </a:prstGeom>
          <a:noFill/>
        </p:spPr>
        <p:txBody>
          <a:bodyPr wrap="square">
            <a:spAutoFit/>
          </a:bodyPr>
          <a:lstStyle/>
          <a:p>
            <a:pPr algn="ctr"/>
            <a:r>
              <a:rPr lang="en-US" dirty="0"/>
              <a:t>Image and Labels</a:t>
            </a:r>
          </a:p>
        </p:txBody>
      </p:sp>
      <p:sp>
        <p:nvSpPr>
          <p:cNvPr id="37" name="TextBox 36">
            <a:extLst>
              <a:ext uri="{FF2B5EF4-FFF2-40B4-BE49-F238E27FC236}">
                <a16:creationId xmlns:a16="http://schemas.microsoft.com/office/drawing/2014/main" id="{17F3D727-ED2A-1AAC-EB1D-1A877067C310}"/>
              </a:ext>
            </a:extLst>
          </p:cNvPr>
          <p:cNvSpPr txBox="1"/>
          <p:nvPr/>
        </p:nvSpPr>
        <p:spPr>
          <a:xfrm>
            <a:off x="4256023" y="3645660"/>
            <a:ext cx="2072779" cy="369332"/>
          </a:xfrm>
          <a:prstGeom prst="rect">
            <a:avLst/>
          </a:prstGeom>
          <a:noFill/>
        </p:spPr>
        <p:txBody>
          <a:bodyPr wrap="square">
            <a:spAutoFit/>
          </a:bodyPr>
          <a:lstStyle/>
          <a:p>
            <a:pPr algn="ctr"/>
            <a:r>
              <a:rPr lang="en-US" dirty="0"/>
              <a:t>Image and Labels</a:t>
            </a:r>
          </a:p>
        </p:txBody>
      </p:sp>
      <p:sp>
        <p:nvSpPr>
          <p:cNvPr id="3" name="TextBox 2">
            <a:extLst>
              <a:ext uri="{FF2B5EF4-FFF2-40B4-BE49-F238E27FC236}">
                <a16:creationId xmlns:a16="http://schemas.microsoft.com/office/drawing/2014/main" id="{C0465C86-F8F6-895A-EDD5-B85C3CEEB2BB}"/>
              </a:ext>
            </a:extLst>
          </p:cNvPr>
          <p:cNvSpPr txBox="1"/>
          <p:nvPr/>
        </p:nvSpPr>
        <p:spPr>
          <a:xfrm>
            <a:off x="8889702" y="1925005"/>
            <a:ext cx="3382566" cy="2131353"/>
          </a:xfrm>
          <a:prstGeom prst="rect">
            <a:avLst/>
          </a:prstGeom>
          <a:noFill/>
        </p:spPr>
        <p:txBody>
          <a:bodyPr wrap="square" rtlCol="0">
            <a:spAutoFit/>
          </a:bodyPr>
          <a:lstStyle/>
          <a:p>
            <a:r>
              <a:rPr lang="en-US" u="sng" dirty="0"/>
              <a:t>A1. “Parking Lot is Full”:</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1. If, upon reaching step 2, the system detects that the parking lot is at full capacity, it refrains from providing a best spot recommendation. The system explicitly communicates that there is no available spot through the best spot recommendation, which is indicated as "None."</a:t>
            </a:r>
          </a:p>
        </p:txBody>
      </p:sp>
      <p:sp>
        <p:nvSpPr>
          <p:cNvPr id="13" name="TextBox 12">
            <a:extLst>
              <a:ext uri="{FF2B5EF4-FFF2-40B4-BE49-F238E27FC236}">
                <a16:creationId xmlns:a16="http://schemas.microsoft.com/office/drawing/2014/main" id="{BFF97015-8982-C521-2DCB-0BB0D697AE62}"/>
              </a:ext>
            </a:extLst>
          </p:cNvPr>
          <p:cNvSpPr txBox="1"/>
          <p:nvPr/>
        </p:nvSpPr>
        <p:spPr>
          <a:xfrm>
            <a:off x="1469282" y="4315613"/>
            <a:ext cx="2463577" cy="461665"/>
          </a:xfrm>
          <a:prstGeom prst="rect">
            <a:avLst/>
          </a:prstGeom>
          <a:noFill/>
        </p:spPr>
        <p:txBody>
          <a:bodyPr wrap="square">
            <a:spAutoFit/>
          </a:bodyPr>
          <a:lstStyle/>
          <a:p>
            <a:pPr algn="ctr"/>
            <a:r>
              <a:rPr lang="en-US" sz="1200" dirty="0"/>
              <a:t>*Includes information indicating Parking Lot is full</a:t>
            </a:r>
          </a:p>
        </p:txBody>
      </p:sp>
    </p:spTree>
    <p:extLst>
      <p:ext uri="{BB962C8B-B14F-4D97-AF65-F5344CB8AC3E}">
        <p14:creationId xmlns:p14="http://schemas.microsoft.com/office/powerpoint/2010/main" val="414361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CA38F6-31BD-ECB0-E606-429AB9EFE514}"/>
              </a:ext>
            </a:extLst>
          </p:cNvPr>
          <p:cNvCxnSpPr>
            <a:cxnSpLocks/>
          </p:cNvCxnSpPr>
          <p:nvPr/>
        </p:nvCxnSpPr>
        <p:spPr>
          <a:xfrm flipH="1">
            <a:off x="8495241" y="1867189"/>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5B37D4-CCFA-D089-2DC0-869970777C27}"/>
              </a:ext>
            </a:extLst>
          </p:cNvPr>
          <p:cNvCxnSpPr>
            <a:cxnSpLocks/>
          </p:cNvCxnSpPr>
          <p:nvPr/>
        </p:nvCxnSpPr>
        <p:spPr>
          <a:xfrm flipH="1">
            <a:off x="4132763" y="1867188"/>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AC2CCC-1AD2-70D6-876B-8685BA998A38}"/>
              </a:ext>
            </a:extLst>
          </p:cNvPr>
          <p:cNvSpPr txBox="1"/>
          <p:nvPr/>
        </p:nvSpPr>
        <p:spPr>
          <a:xfrm>
            <a:off x="4803629" y="391352"/>
            <a:ext cx="3058578" cy="369332"/>
          </a:xfrm>
          <a:prstGeom prst="rect">
            <a:avLst/>
          </a:prstGeom>
          <a:noFill/>
        </p:spPr>
        <p:txBody>
          <a:bodyPr wrap="square">
            <a:spAutoFit/>
          </a:bodyPr>
          <a:lstStyle/>
          <a:p>
            <a:r>
              <a:rPr lang="en-US" b="1" dirty="0"/>
              <a:t>2.2 Access Footage Archive</a:t>
            </a:r>
          </a:p>
        </p:txBody>
      </p:sp>
      <p:pic>
        <p:nvPicPr>
          <p:cNvPr id="7" name="Picture 6">
            <a:extLst>
              <a:ext uri="{FF2B5EF4-FFF2-40B4-BE49-F238E27FC236}">
                <a16:creationId xmlns:a16="http://schemas.microsoft.com/office/drawing/2014/main" id="{6CB24A89-812C-2E96-55A4-6496FAA53A1B}"/>
              </a:ext>
            </a:extLst>
          </p:cNvPr>
          <p:cNvPicPr>
            <a:picLocks noChangeAspect="1"/>
          </p:cNvPicPr>
          <p:nvPr/>
        </p:nvPicPr>
        <p:blipFill>
          <a:blip r:embed="rId3"/>
          <a:stretch>
            <a:fillRect/>
          </a:stretch>
        </p:blipFill>
        <p:spPr>
          <a:xfrm>
            <a:off x="915947" y="531876"/>
            <a:ext cx="225631" cy="601683"/>
          </a:xfrm>
          <a:prstGeom prst="rect">
            <a:avLst/>
          </a:prstGeom>
        </p:spPr>
      </p:pic>
      <p:sp>
        <p:nvSpPr>
          <p:cNvPr id="8" name="TextBox 7">
            <a:extLst>
              <a:ext uri="{FF2B5EF4-FFF2-40B4-BE49-F238E27FC236}">
                <a16:creationId xmlns:a16="http://schemas.microsoft.com/office/drawing/2014/main" id="{6E3D51B7-51B7-0182-5F0A-73406F0760E0}"/>
              </a:ext>
            </a:extLst>
          </p:cNvPr>
          <p:cNvSpPr txBox="1"/>
          <p:nvPr/>
        </p:nvSpPr>
        <p:spPr>
          <a:xfrm>
            <a:off x="-59739" y="1138021"/>
            <a:ext cx="3046255" cy="923330"/>
          </a:xfrm>
          <a:prstGeom prst="rect">
            <a:avLst/>
          </a:prstGeom>
          <a:noFill/>
        </p:spPr>
        <p:txBody>
          <a:bodyPr wrap="square">
            <a:spAutoFit/>
          </a:bodyPr>
          <a:lstStyle/>
          <a:p>
            <a:pPr algn="ctr"/>
            <a:r>
              <a:rPr lang="en-US" dirty="0"/>
              <a:t>:Lot Business User</a:t>
            </a:r>
            <a:br>
              <a:rPr lang="en-US" dirty="0"/>
            </a:br>
            <a:r>
              <a:rPr lang="en-US" dirty="0"/>
              <a:t>Lot Business Manager</a:t>
            </a:r>
          </a:p>
          <a:p>
            <a:pPr algn="ctr"/>
            <a:r>
              <a:rPr lang="en-US" dirty="0"/>
              <a:t>Customer Support Manager </a:t>
            </a:r>
          </a:p>
        </p:txBody>
      </p:sp>
      <p:sp>
        <p:nvSpPr>
          <p:cNvPr id="9" name="Rectangle 8">
            <a:extLst>
              <a:ext uri="{FF2B5EF4-FFF2-40B4-BE49-F238E27FC236}">
                <a16:creationId xmlns:a16="http://schemas.microsoft.com/office/drawing/2014/main" id="{3E6999FD-418D-2517-6B1B-BFA7D8BF39B1}"/>
              </a:ext>
            </a:extLst>
          </p:cNvPr>
          <p:cNvSpPr/>
          <p:nvPr/>
        </p:nvSpPr>
        <p:spPr>
          <a:xfrm>
            <a:off x="826967" y="2164553"/>
            <a:ext cx="155448" cy="3502082"/>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B28B6D-23FC-FD6E-8745-9FC9AF1C6C6D}"/>
              </a:ext>
            </a:extLst>
          </p:cNvPr>
          <p:cNvSpPr txBox="1"/>
          <p:nvPr/>
        </p:nvSpPr>
        <p:spPr>
          <a:xfrm>
            <a:off x="342087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:Lot</a:t>
            </a:r>
          </a:p>
        </p:txBody>
      </p:sp>
      <p:sp>
        <p:nvSpPr>
          <p:cNvPr id="14" name="TextBox 13">
            <a:extLst>
              <a:ext uri="{FF2B5EF4-FFF2-40B4-BE49-F238E27FC236}">
                <a16:creationId xmlns:a16="http://schemas.microsoft.com/office/drawing/2014/main" id="{C16B1B2E-0D17-A495-5038-B1F6B8D3B075}"/>
              </a:ext>
            </a:extLst>
          </p:cNvPr>
          <p:cNvSpPr txBox="1"/>
          <p:nvPr/>
        </p:nvSpPr>
        <p:spPr>
          <a:xfrm>
            <a:off x="1095230" y="2338364"/>
            <a:ext cx="2820283" cy="369332"/>
          </a:xfrm>
          <a:prstGeom prst="rect">
            <a:avLst/>
          </a:prstGeom>
          <a:noFill/>
        </p:spPr>
        <p:txBody>
          <a:bodyPr wrap="square">
            <a:spAutoFit/>
          </a:bodyPr>
          <a:lstStyle/>
          <a:p>
            <a:pPr algn="ctr"/>
            <a:r>
              <a:rPr lang="en-US" dirty="0" err="1"/>
              <a:t>Get_Lot_History</a:t>
            </a:r>
            <a:endParaRPr lang="en-US" dirty="0"/>
          </a:p>
        </p:txBody>
      </p:sp>
      <p:cxnSp>
        <p:nvCxnSpPr>
          <p:cNvPr id="16" name="Straight Arrow Connector 15">
            <a:extLst>
              <a:ext uri="{FF2B5EF4-FFF2-40B4-BE49-F238E27FC236}">
                <a16:creationId xmlns:a16="http://schemas.microsoft.com/office/drawing/2014/main" id="{C14D4096-7AC5-6664-A87F-D0BD164996FB}"/>
              </a:ext>
            </a:extLst>
          </p:cNvPr>
          <p:cNvCxnSpPr>
            <a:cxnSpLocks/>
          </p:cNvCxnSpPr>
          <p:nvPr/>
        </p:nvCxnSpPr>
        <p:spPr>
          <a:xfrm>
            <a:off x="1055563" y="2776580"/>
            <a:ext cx="2928941" cy="19053"/>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C24AEE-A576-B46C-53FD-776C4D2AF983}"/>
              </a:ext>
            </a:extLst>
          </p:cNvPr>
          <p:cNvCxnSpPr>
            <a:cxnSpLocks/>
          </p:cNvCxnSpPr>
          <p:nvPr/>
        </p:nvCxnSpPr>
        <p:spPr>
          <a:xfrm flipH="1">
            <a:off x="6335435" y="1821947"/>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723492-50AA-6DFA-A7CF-708E209F3F80}"/>
              </a:ext>
            </a:extLst>
          </p:cNvPr>
          <p:cNvCxnSpPr>
            <a:cxnSpLocks/>
          </p:cNvCxnSpPr>
          <p:nvPr/>
        </p:nvCxnSpPr>
        <p:spPr>
          <a:xfrm>
            <a:off x="4279798" y="2790868"/>
            <a:ext cx="1940695"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406DCC-7786-299D-5787-D097FFFF9435}"/>
              </a:ext>
            </a:extLst>
          </p:cNvPr>
          <p:cNvSpPr txBox="1"/>
          <p:nvPr/>
        </p:nvSpPr>
        <p:spPr>
          <a:xfrm>
            <a:off x="6081428" y="1348880"/>
            <a:ext cx="660551"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r>
              <a:rPr lang="en-US" dirty="0"/>
              <a:t>:Cam</a:t>
            </a:r>
          </a:p>
        </p:txBody>
      </p:sp>
      <p:sp>
        <p:nvSpPr>
          <p:cNvPr id="4" name="Rectangle 3">
            <a:extLst>
              <a:ext uri="{FF2B5EF4-FFF2-40B4-BE49-F238E27FC236}">
                <a16:creationId xmlns:a16="http://schemas.microsoft.com/office/drawing/2014/main" id="{35C766F4-9E7C-D969-2414-A6C1B9CF55C3}"/>
              </a:ext>
            </a:extLst>
          </p:cNvPr>
          <p:cNvSpPr/>
          <p:nvPr/>
        </p:nvSpPr>
        <p:spPr>
          <a:xfrm>
            <a:off x="4065439" y="2302571"/>
            <a:ext cx="159243" cy="182880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33242E-A408-E7E1-416C-42AA3CD2B0EC}"/>
              </a:ext>
            </a:extLst>
          </p:cNvPr>
          <p:cNvSpPr/>
          <p:nvPr/>
        </p:nvSpPr>
        <p:spPr>
          <a:xfrm>
            <a:off x="6277771" y="2219280"/>
            <a:ext cx="115328" cy="191875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1EF8C9C-67FC-2B64-7F29-6DD145654EEA}"/>
              </a:ext>
            </a:extLst>
          </p:cNvPr>
          <p:cNvCxnSpPr>
            <a:cxnSpLocks/>
          </p:cNvCxnSpPr>
          <p:nvPr/>
        </p:nvCxnSpPr>
        <p:spPr>
          <a:xfrm flipH="1">
            <a:off x="4249472" y="40256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C0BBA2-4E6A-A189-90B4-8F09AAD8B3D9}"/>
              </a:ext>
            </a:extLst>
          </p:cNvPr>
          <p:cNvCxnSpPr>
            <a:cxnSpLocks/>
          </p:cNvCxnSpPr>
          <p:nvPr/>
        </p:nvCxnSpPr>
        <p:spPr>
          <a:xfrm flipH="1">
            <a:off x="1005075" y="4038600"/>
            <a:ext cx="2987986"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CC3C98-A750-58F6-D3D0-651BDE53CEE9}"/>
              </a:ext>
            </a:extLst>
          </p:cNvPr>
          <p:cNvSpPr txBox="1"/>
          <p:nvPr/>
        </p:nvSpPr>
        <p:spPr>
          <a:xfrm>
            <a:off x="1435525" y="3656336"/>
            <a:ext cx="2463577" cy="369332"/>
          </a:xfrm>
          <a:prstGeom prst="rect">
            <a:avLst/>
          </a:prstGeom>
          <a:noFill/>
        </p:spPr>
        <p:txBody>
          <a:bodyPr wrap="square">
            <a:spAutoFit/>
          </a:bodyPr>
          <a:lstStyle/>
          <a:p>
            <a:pPr algn="ctr"/>
            <a:r>
              <a:rPr lang="en-US" dirty="0"/>
              <a:t>Lot Overview*</a:t>
            </a:r>
          </a:p>
        </p:txBody>
      </p:sp>
      <p:sp>
        <p:nvSpPr>
          <p:cNvPr id="6" name="TextBox 5">
            <a:extLst>
              <a:ext uri="{FF2B5EF4-FFF2-40B4-BE49-F238E27FC236}">
                <a16:creationId xmlns:a16="http://schemas.microsoft.com/office/drawing/2014/main" id="{DDEBBBB8-0363-CA02-BC2A-0C7FBFC67FF3}"/>
              </a:ext>
            </a:extLst>
          </p:cNvPr>
          <p:cNvSpPr txBox="1"/>
          <p:nvPr/>
        </p:nvSpPr>
        <p:spPr>
          <a:xfrm>
            <a:off x="7294069"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:Image</a:t>
            </a:r>
          </a:p>
        </p:txBody>
      </p:sp>
      <p:sp>
        <p:nvSpPr>
          <p:cNvPr id="10" name="Rectangle 9">
            <a:extLst>
              <a:ext uri="{FF2B5EF4-FFF2-40B4-BE49-F238E27FC236}">
                <a16:creationId xmlns:a16="http://schemas.microsoft.com/office/drawing/2014/main" id="{31465AF1-F93E-841B-C462-829796780451}"/>
              </a:ext>
            </a:extLst>
          </p:cNvPr>
          <p:cNvSpPr/>
          <p:nvPr/>
        </p:nvSpPr>
        <p:spPr>
          <a:xfrm>
            <a:off x="8449406" y="2164552"/>
            <a:ext cx="115328" cy="1918747"/>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1A4B3109-0C4B-D2C9-BED6-BE1FC7A95287}"/>
              </a:ext>
            </a:extLst>
          </p:cNvPr>
          <p:cNvCxnSpPr>
            <a:cxnSpLocks/>
          </p:cNvCxnSpPr>
          <p:nvPr/>
        </p:nvCxnSpPr>
        <p:spPr>
          <a:xfrm flipH="1">
            <a:off x="6443106" y="40322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1A2B06-E837-D4D3-20AD-0DA61949818B}"/>
              </a:ext>
            </a:extLst>
          </p:cNvPr>
          <p:cNvCxnSpPr>
            <a:cxnSpLocks/>
          </p:cNvCxnSpPr>
          <p:nvPr/>
        </p:nvCxnSpPr>
        <p:spPr>
          <a:xfrm>
            <a:off x="6411703" y="2786106"/>
            <a:ext cx="2002424"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1318B52-316F-FFA9-6763-3F6F5DA9A47D}"/>
              </a:ext>
            </a:extLst>
          </p:cNvPr>
          <p:cNvSpPr txBox="1"/>
          <p:nvPr/>
        </p:nvSpPr>
        <p:spPr>
          <a:xfrm>
            <a:off x="4187249" y="2345043"/>
            <a:ext cx="2072779" cy="369332"/>
          </a:xfrm>
          <a:prstGeom prst="rect">
            <a:avLst/>
          </a:prstGeom>
          <a:noFill/>
        </p:spPr>
        <p:txBody>
          <a:bodyPr wrap="square">
            <a:spAutoFit/>
          </a:bodyPr>
          <a:lstStyle/>
          <a:p>
            <a:pPr algn="ctr"/>
            <a:r>
              <a:rPr lang="en-US" dirty="0" err="1"/>
              <a:t>Get_Cam_History</a:t>
            </a:r>
            <a:endParaRPr lang="en-US" dirty="0"/>
          </a:p>
        </p:txBody>
      </p:sp>
      <p:sp>
        <p:nvSpPr>
          <p:cNvPr id="35" name="TextBox 34">
            <a:extLst>
              <a:ext uri="{FF2B5EF4-FFF2-40B4-BE49-F238E27FC236}">
                <a16:creationId xmlns:a16="http://schemas.microsoft.com/office/drawing/2014/main" id="{F518D869-4E57-C48B-8B76-2839AFF444D9}"/>
              </a:ext>
            </a:extLst>
          </p:cNvPr>
          <p:cNvSpPr txBox="1"/>
          <p:nvPr/>
        </p:nvSpPr>
        <p:spPr>
          <a:xfrm>
            <a:off x="6332440" y="2345043"/>
            <a:ext cx="2072779" cy="369332"/>
          </a:xfrm>
          <a:prstGeom prst="rect">
            <a:avLst/>
          </a:prstGeom>
          <a:noFill/>
        </p:spPr>
        <p:txBody>
          <a:bodyPr wrap="square">
            <a:spAutoFit/>
          </a:bodyPr>
          <a:lstStyle/>
          <a:p>
            <a:pPr algn="ctr"/>
            <a:r>
              <a:rPr lang="en-US" dirty="0" err="1"/>
              <a:t>Get_Image</a:t>
            </a:r>
            <a:endParaRPr lang="en-US" dirty="0"/>
          </a:p>
        </p:txBody>
      </p:sp>
      <p:sp>
        <p:nvSpPr>
          <p:cNvPr id="36" name="TextBox 35">
            <a:extLst>
              <a:ext uri="{FF2B5EF4-FFF2-40B4-BE49-F238E27FC236}">
                <a16:creationId xmlns:a16="http://schemas.microsoft.com/office/drawing/2014/main" id="{0592DEBB-B3A6-DDA6-665A-9B6B43F15715}"/>
              </a:ext>
            </a:extLst>
          </p:cNvPr>
          <p:cNvSpPr txBox="1"/>
          <p:nvPr/>
        </p:nvSpPr>
        <p:spPr>
          <a:xfrm>
            <a:off x="6363198" y="3628383"/>
            <a:ext cx="2072779" cy="369332"/>
          </a:xfrm>
          <a:prstGeom prst="rect">
            <a:avLst/>
          </a:prstGeom>
          <a:noFill/>
        </p:spPr>
        <p:txBody>
          <a:bodyPr wrap="square">
            <a:spAutoFit/>
          </a:bodyPr>
          <a:lstStyle/>
          <a:p>
            <a:pPr algn="ctr"/>
            <a:r>
              <a:rPr lang="en-US" dirty="0"/>
              <a:t>Image and Labels</a:t>
            </a:r>
          </a:p>
        </p:txBody>
      </p:sp>
      <p:sp>
        <p:nvSpPr>
          <p:cNvPr id="37" name="TextBox 36">
            <a:extLst>
              <a:ext uri="{FF2B5EF4-FFF2-40B4-BE49-F238E27FC236}">
                <a16:creationId xmlns:a16="http://schemas.microsoft.com/office/drawing/2014/main" id="{17F3D727-ED2A-1AAC-EB1D-1A877067C310}"/>
              </a:ext>
            </a:extLst>
          </p:cNvPr>
          <p:cNvSpPr txBox="1"/>
          <p:nvPr/>
        </p:nvSpPr>
        <p:spPr>
          <a:xfrm>
            <a:off x="4256023" y="3645660"/>
            <a:ext cx="2072779" cy="369332"/>
          </a:xfrm>
          <a:prstGeom prst="rect">
            <a:avLst/>
          </a:prstGeom>
          <a:noFill/>
        </p:spPr>
        <p:txBody>
          <a:bodyPr wrap="square">
            <a:spAutoFit/>
          </a:bodyPr>
          <a:lstStyle/>
          <a:p>
            <a:pPr algn="ctr"/>
            <a:r>
              <a:rPr lang="en-US" dirty="0"/>
              <a:t>Image and Labels</a:t>
            </a:r>
          </a:p>
        </p:txBody>
      </p:sp>
      <p:sp>
        <p:nvSpPr>
          <p:cNvPr id="3" name="TextBox 2">
            <a:extLst>
              <a:ext uri="{FF2B5EF4-FFF2-40B4-BE49-F238E27FC236}">
                <a16:creationId xmlns:a16="http://schemas.microsoft.com/office/drawing/2014/main" id="{C0465C86-F8F6-895A-EDD5-B85C3CEEB2BB}"/>
              </a:ext>
            </a:extLst>
          </p:cNvPr>
          <p:cNvSpPr txBox="1"/>
          <p:nvPr/>
        </p:nvSpPr>
        <p:spPr>
          <a:xfrm>
            <a:off x="8889702" y="1925005"/>
            <a:ext cx="3382566" cy="4601260"/>
          </a:xfrm>
          <a:prstGeom prst="rect">
            <a:avLst/>
          </a:prstGeom>
          <a:noFill/>
        </p:spPr>
        <p:txBody>
          <a:bodyPr wrap="square" rtlCol="0">
            <a:spAutoFit/>
          </a:bodyPr>
          <a:lstStyle/>
          <a:p>
            <a:r>
              <a:rPr lang="en-US" u="sng" dirty="0"/>
              <a:t>E1. “Webcam or Transmitter Down”:</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1. In the event of a webcam service or image transmitter outage, the system gracefully handles the situation by displaying the last available image along with the corresponding parking lot information. This ensures that the actors still have access to the most recent data despite the temporary disruption.</a:t>
            </a:r>
          </a:p>
          <a:p>
            <a:pPr rtl="0" fontAlgn="base">
              <a:spcBef>
                <a:spcPts val="300"/>
              </a:spcBef>
              <a:spcAft>
                <a:spcPts val="0"/>
              </a:spcAft>
            </a:pPr>
            <a:r>
              <a:rPr lang="en-US" sz="1400" b="0" i="0" u="none" strike="noStrike" dirty="0">
                <a:solidFill>
                  <a:srgbClr val="000000"/>
                </a:solidFill>
                <a:effectLst/>
                <a:latin typeface="Calibri" panose="020F0502020204030204" pitchFamily="34" charset="0"/>
              </a:rPr>
              <a:t>2. If the webcam service or image transmitter is down, the system takes a proactive approach by refraining from saving any data in the archive for overparking confirmation footage. This precautionary measure prevents the storage of potentially incomplete or inaccurate information during the downtime, maintaining the integrity of the parking system records.</a:t>
            </a:r>
          </a:p>
        </p:txBody>
      </p:sp>
      <p:sp>
        <p:nvSpPr>
          <p:cNvPr id="13" name="TextBox 12">
            <a:extLst>
              <a:ext uri="{FF2B5EF4-FFF2-40B4-BE49-F238E27FC236}">
                <a16:creationId xmlns:a16="http://schemas.microsoft.com/office/drawing/2014/main" id="{BFF97015-8982-C521-2DCB-0BB0D697AE62}"/>
              </a:ext>
            </a:extLst>
          </p:cNvPr>
          <p:cNvSpPr txBox="1"/>
          <p:nvPr/>
        </p:nvSpPr>
        <p:spPr>
          <a:xfrm>
            <a:off x="1469282" y="4315613"/>
            <a:ext cx="2463577" cy="461665"/>
          </a:xfrm>
          <a:prstGeom prst="rect">
            <a:avLst/>
          </a:prstGeom>
          <a:noFill/>
        </p:spPr>
        <p:txBody>
          <a:bodyPr wrap="square">
            <a:spAutoFit/>
          </a:bodyPr>
          <a:lstStyle/>
          <a:p>
            <a:pPr algn="ctr"/>
            <a:r>
              <a:rPr lang="en-US" sz="1200" dirty="0"/>
              <a:t>*Frontend notes possible error and lang in receiving image</a:t>
            </a:r>
          </a:p>
        </p:txBody>
      </p:sp>
    </p:spTree>
    <p:extLst>
      <p:ext uri="{BB962C8B-B14F-4D97-AF65-F5344CB8AC3E}">
        <p14:creationId xmlns:p14="http://schemas.microsoft.com/office/powerpoint/2010/main" val="1020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CA38F6-31BD-ECB0-E606-429AB9EFE514}"/>
              </a:ext>
            </a:extLst>
          </p:cNvPr>
          <p:cNvCxnSpPr>
            <a:cxnSpLocks/>
          </p:cNvCxnSpPr>
          <p:nvPr/>
        </p:nvCxnSpPr>
        <p:spPr>
          <a:xfrm flipH="1">
            <a:off x="8495241" y="1867189"/>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5B37D4-CCFA-D089-2DC0-869970777C27}"/>
              </a:ext>
            </a:extLst>
          </p:cNvPr>
          <p:cNvCxnSpPr>
            <a:cxnSpLocks/>
          </p:cNvCxnSpPr>
          <p:nvPr/>
        </p:nvCxnSpPr>
        <p:spPr>
          <a:xfrm flipH="1">
            <a:off x="4132763" y="1867188"/>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AC2CCC-1AD2-70D6-876B-8685BA998A38}"/>
              </a:ext>
            </a:extLst>
          </p:cNvPr>
          <p:cNvSpPr txBox="1"/>
          <p:nvPr/>
        </p:nvSpPr>
        <p:spPr>
          <a:xfrm>
            <a:off x="4803629" y="391352"/>
            <a:ext cx="2602886" cy="369332"/>
          </a:xfrm>
          <a:prstGeom prst="rect">
            <a:avLst/>
          </a:prstGeom>
          <a:noFill/>
        </p:spPr>
        <p:txBody>
          <a:bodyPr wrap="square">
            <a:spAutoFit/>
          </a:bodyPr>
          <a:lstStyle/>
          <a:p>
            <a:r>
              <a:rPr lang="en-US" b="1" dirty="0"/>
              <a:t>2.3 Detect Overparking</a:t>
            </a:r>
          </a:p>
        </p:txBody>
      </p:sp>
      <p:pic>
        <p:nvPicPr>
          <p:cNvPr id="7" name="Picture 6">
            <a:extLst>
              <a:ext uri="{FF2B5EF4-FFF2-40B4-BE49-F238E27FC236}">
                <a16:creationId xmlns:a16="http://schemas.microsoft.com/office/drawing/2014/main" id="{6CB24A89-812C-2E96-55A4-6496FAA53A1B}"/>
              </a:ext>
            </a:extLst>
          </p:cNvPr>
          <p:cNvPicPr>
            <a:picLocks noChangeAspect="1"/>
          </p:cNvPicPr>
          <p:nvPr/>
        </p:nvPicPr>
        <p:blipFill>
          <a:blip r:embed="rId3"/>
          <a:stretch>
            <a:fillRect/>
          </a:stretch>
        </p:blipFill>
        <p:spPr>
          <a:xfrm>
            <a:off x="915947" y="531876"/>
            <a:ext cx="225631" cy="601683"/>
          </a:xfrm>
          <a:prstGeom prst="rect">
            <a:avLst/>
          </a:prstGeom>
        </p:spPr>
      </p:pic>
      <p:sp>
        <p:nvSpPr>
          <p:cNvPr id="8" name="TextBox 7">
            <a:extLst>
              <a:ext uri="{FF2B5EF4-FFF2-40B4-BE49-F238E27FC236}">
                <a16:creationId xmlns:a16="http://schemas.microsoft.com/office/drawing/2014/main" id="{6E3D51B7-51B7-0182-5F0A-73406F0760E0}"/>
              </a:ext>
            </a:extLst>
          </p:cNvPr>
          <p:cNvSpPr txBox="1"/>
          <p:nvPr/>
        </p:nvSpPr>
        <p:spPr>
          <a:xfrm>
            <a:off x="-59739" y="1138021"/>
            <a:ext cx="3046255" cy="923330"/>
          </a:xfrm>
          <a:prstGeom prst="rect">
            <a:avLst/>
          </a:prstGeom>
          <a:noFill/>
        </p:spPr>
        <p:txBody>
          <a:bodyPr wrap="square">
            <a:spAutoFit/>
          </a:bodyPr>
          <a:lstStyle/>
          <a:p>
            <a:pPr algn="ctr"/>
            <a:r>
              <a:rPr lang="en-US" dirty="0"/>
              <a:t>:Lot Business User</a:t>
            </a:r>
            <a:br>
              <a:rPr lang="en-US" dirty="0"/>
            </a:br>
            <a:r>
              <a:rPr lang="en-US" dirty="0"/>
              <a:t>Lot Business Manager</a:t>
            </a:r>
          </a:p>
          <a:p>
            <a:pPr algn="ctr"/>
            <a:r>
              <a:rPr lang="en-US" dirty="0"/>
              <a:t>Customer Support Manager </a:t>
            </a:r>
          </a:p>
        </p:txBody>
      </p:sp>
      <p:sp>
        <p:nvSpPr>
          <p:cNvPr id="9" name="Rectangle 8">
            <a:extLst>
              <a:ext uri="{FF2B5EF4-FFF2-40B4-BE49-F238E27FC236}">
                <a16:creationId xmlns:a16="http://schemas.microsoft.com/office/drawing/2014/main" id="{3E6999FD-418D-2517-6B1B-BFA7D8BF39B1}"/>
              </a:ext>
            </a:extLst>
          </p:cNvPr>
          <p:cNvSpPr/>
          <p:nvPr/>
        </p:nvSpPr>
        <p:spPr>
          <a:xfrm>
            <a:off x="826967" y="2164553"/>
            <a:ext cx="155448" cy="3502082"/>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B28B6D-23FC-FD6E-8745-9FC9AF1C6C6D}"/>
              </a:ext>
            </a:extLst>
          </p:cNvPr>
          <p:cNvSpPr txBox="1"/>
          <p:nvPr/>
        </p:nvSpPr>
        <p:spPr>
          <a:xfrm>
            <a:off x="342087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:Lot</a:t>
            </a:r>
          </a:p>
        </p:txBody>
      </p:sp>
      <p:sp>
        <p:nvSpPr>
          <p:cNvPr id="14" name="TextBox 13">
            <a:extLst>
              <a:ext uri="{FF2B5EF4-FFF2-40B4-BE49-F238E27FC236}">
                <a16:creationId xmlns:a16="http://schemas.microsoft.com/office/drawing/2014/main" id="{C16B1B2E-0D17-A495-5038-B1F6B8D3B075}"/>
              </a:ext>
            </a:extLst>
          </p:cNvPr>
          <p:cNvSpPr txBox="1"/>
          <p:nvPr/>
        </p:nvSpPr>
        <p:spPr>
          <a:xfrm>
            <a:off x="1095230" y="2338364"/>
            <a:ext cx="2820283" cy="369332"/>
          </a:xfrm>
          <a:prstGeom prst="rect">
            <a:avLst/>
          </a:prstGeom>
          <a:noFill/>
        </p:spPr>
        <p:txBody>
          <a:bodyPr wrap="square">
            <a:spAutoFit/>
          </a:bodyPr>
          <a:lstStyle/>
          <a:p>
            <a:pPr algn="ctr"/>
            <a:r>
              <a:rPr lang="en-US" dirty="0" err="1"/>
              <a:t>Detect_Overparking</a:t>
            </a:r>
            <a:endParaRPr lang="en-US" dirty="0"/>
          </a:p>
        </p:txBody>
      </p:sp>
      <p:cxnSp>
        <p:nvCxnSpPr>
          <p:cNvPr id="16" name="Straight Arrow Connector 15">
            <a:extLst>
              <a:ext uri="{FF2B5EF4-FFF2-40B4-BE49-F238E27FC236}">
                <a16:creationId xmlns:a16="http://schemas.microsoft.com/office/drawing/2014/main" id="{C14D4096-7AC5-6664-A87F-D0BD164996FB}"/>
              </a:ext>
            </a:extLst>
          </p:cNvPr>
          <p:cNvCxnSpPr>
            <a:cxnSpLocks/>
          </p:cNvCxnSpPr>
          <p:nvPr/>
        </p:nvCxnSpPr>
        <p:spPr>
          <a:xfrm>
            <a:off x="1055563" y="2776580"/>
            <a:ext cx="2928941" cy="19053"/>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C24AEE-A576-B46C-53FD-776C4D2AF983}"/>
              </a:ext>
            </a:extLst>
          </p:cNvPr>
          <p:cNvCxnSpPr>
            <a:cxnSpLocks/>
          </p:cNvCxnSpPr>
          <p:nvPr/>
        </p:nvCxnSpPr>
        <p:spPr>
          <a:xfrm flipH="1">
            <a:off x="6335435" y="1821947"/>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723492-50AA-6DFA-A7CF-708E209F3F80}"/>
              </a:ext>
            </a:extLst>
          </p:cNvPr>
          <p:cNvCxnSpPr>
            <a:cxnSpLocks/>
          </p:cNvCxnSpPr>
          <p:nvPr/>
        </p:nvCxnSpPr>
        <p:spPr>
          <a:xfrm>
            <a:off x="4279798" y="2790868"/>
            <a:ext cx="1940695"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406DCC-7786-299D-5787-D097FFFF9435}"/>
              </a:ext>
            </a:extLst>
          </p:cNvPr>
          <p:cNvSpPr txBox="1"/>
          <p:nvPr/>
        </p:nvSpPr>
        <p:spPr>
          <a:xfrm>
            <a:off x="6081428" y="1348880"/>
            <a:ext cx="660551"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r>
              <a:rPr lang="en-US" dirty="0"/>
              <a:t>:Cam</a:t>
            </a:r>
          </a:p>
        </p:txBody>
      </p:sp>
      <p:sp>
        <p:nvSpPr>
          <p:cNvPr id="4" name="Rectangle 3">
            <a:extLst>
              <a:ext uri="{FF2B5EF4-FFF2-40B4-BE49-F238E27FC236}">
                <a16:creationId xmlns:a16="http://schemas.microsoft.com/office/drawing/2014/main" id="{35C766F4-9E7C-D969-2414-A6C1B9CF55C3}"/>
              </a:ext>
            </a:extLst>
          </p:cNvPr>
          <p:cNvSpPr/>
          <p:nvPr/>
        </p:nvSpPr>
        <p:spPr>
          <a:xfrm>
            <a:off x="4065439" y="2302571"/>
            <a:ext cx="159243" cy="182880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33242E-A408-E7E1-416C-42AA3CD2B0EC}"/>
              </a:ext>
            </a:extLst>
          </p:cNvPr>
          <p:cNvSpPr/>
          <p:nvPr/>
        </p:nvSpPr>
        <p:spPr>
          <a:xfrm>
            <a:off x="6277771" y="2219280"/>
            <a:ext cx="115328" cy="191875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1EF8C9C-67FC-2B64-7F29-6DD145654EEA}"/>
              </a:ext>
            </a:extLst>
          </p:cNvPr>
          <p:cNvCxnSpPr>
            <a:cxnSpLocks/>
          </p:cNvCxnSpPr>
          <p:nvPr/>
        </p:nvCxnSpPr>
        <p:spPr>
          <a:xfrm flipH="1">
            <a:off x="4249472" y="40256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C0BBA2-4E6A-A189-90B4-8F09AAD8B3D9}"/>
              </a:ext>
            </a:extLst>
          </p:cNvPr>
          <p:cNvCxnSpPr>
            <a:cxnSpLocks/>
          </p:cNvCxnSpPr>
          <p:nvPr/>
        </p:nvCxnSpPr>
        <p:spPr>
          <a:xfrm flipH="1">
            <a:off x="1005075" y="4038600"/>
            <a:ext cx="2987986"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CC3C98-A750-58F6-D3D0-651BDE53CEE9}"/>
              </a:ext>
            </a:extLst>
          </p:cNvPr>
          <p:cNvSpPr txBox="1"/>
          <p:nvPr/>
        </p:nvSpPr>
        <p:spPr>
          <a:xfrm>
            <a:off x="1435525" y="3656336"/>
            <a:ext cx="2463577" cy="369332"/>
          </a:xfrm>
          <a:prstGeom prst="rect">
            <a:avLst/>
          </a:prstGeom>
          <a:noFill/>
        </p:spPr>
        <p:txBody>
          <a:bodyPr wrap="square">
            <a:spAutoFit/>
          </a:bodyPr>
          <a:lstStyle/>
          <a:p>
            <a:pPr algn="ctr"/>
            <a:r>
              <a:rPr lang="en-US" dirty="0"/>
              <a:t>Overparking by Spot</a:t>
            </a:r>
          </a:p>
        </p:txBody>
      </p:sp>
      <p:sp>
        <p:nvSpPr>
          <p:cNvPr id="6" name="TextBox 5">
            <a:extLst>
              <a:ext uri="{FF2B5EF4-FFF2-40B4-BE49-F238E27FC236}">
                <a16:creationId xmlns:a16="http://schemas.microsoft.com/office/drawing/2014/main" id="{DDEBBBB8-0363-CA02-BC2A-0C7FBFC67FF3}"/>
              </a:ext>
            </a:extLst>
          </p:cNvPr>
          <p:cNvSpPr txBox="1"/>
          <p:nvPr/>
        </p:nvSpPr>
        <p:spPr>
          <a:xfrm>
            <a:off x="765242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:Image</a:t>
            </a:r>
          </a:p>
        </p:txBody>
      </p:sp>
      <p:sp>
        <p:nvSpPr>
          <p:cNvPr id="10" name="Rectangle 9">
            <a:extLst>
              <a:ext uri="{FF2B5EF4-FFF2-40B4-BE49-F238E27FC236}">
                <a16:creationId xmlns:a16="http://schemas.microsoft.com/office/drawing/2014/main" id="{31465AF1-F93E-841B-C462-829796780451}"/>
              </a:ext>
            </a:extLst>
          </p:cNvPr>
          <p:cNvSpPr/>
          <p:nvPr/>
        </p:nvSpPr>
        <p:spPr>
          <a:xfrm>
            <a:off x="8449406" y="2164552"/>
            <a:ext cx="115328" cy="1918747"/>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1A4B3109-0C4B-D2C9-BED6-BE1FC7A95287}"/>
              </a:ext>
            </a:extLst>
          </p:cNvPr>
          <p:cNvCxnSpPr>
            <a:cxnSpLocks/>
          </p:cNvCxnSpPr>
          <p:nvPr/>
        </p:nvCxnSpPr>
        <p:spPr>
          <a:xfrm flipH="1">
            <a:off x="6443106" y="4032268"/>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1A2B06-E837-D4D3-20AD-0DA61949818B}"/>
              </a:ext>
            </a:extLst>
          </p:cNvPr>
          <p:cNvCxnSpPr>
            <a:cxnSpLocks/>
          </p:cNvCxnSpPr>
          <p:nvPr/>
        </p:nvCxnSpPr>
        <p:spPr>
          <a:xfrm>
            <a:off x="6411703" y="2786106"/>
            <a:ext cx="2002424"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1318B52-316F-FFA9-6763-3F6F5DA9A47D}"/>
              </a:ext>
            </a:extLst>
          </p:cNvPr>
          <p:cNvSpPr txBox="1"/>
          <p:nvPr/>
        </p:nvSpPr>
        <p:spPr>
          <a:xfrm>
            <a:off x="4186388" y="2130249"/>
            <a:ext cx="2072779" cy="646331"/>
          </a:xfrm>
          <a:prstGeom prst="rect">
            <a:avLst/>
          </a:prstGeom>
          <a:noFill/>
        </p:spPr>
        <p:txBody>
          <a:bodyPr wrap="square">
            <a:spAutoFit/>
          </a:bodyPr>
          <a:lstStyle/>
          <a:p>
            <a:pPr algn="ctr"/>
            <a:r>
              <a:rPr lang="en-US" dirty="0"/>
              <a:t>Get </a:t>
            </a:r>
            <a:r>
              <a:rPr lang="en-US" dirty="0" err="1"/>
              <a:t>Occupied_Time</a:t>
            </a:r>
            <a:r>
              <a:rPr lang="en-US" dirty="0"/>
              <a:t> </a:t>
            </a:r>
            <a:r>
              <a:rPr lang="en-US" dirty="0" err="1"/>
              <a:t>By_Space</a:t>
            </a:r>
            <a:endParaRPr lang="en-US" dirty="0"/>
          </a:p>
        </p:txBody>
      </p:sp>
      <p:sp>
        <p:nvSpPr>
          <p:cNvPr id="35" name="TextBox 34">
            <a:extLst>
              <a:ext uri="{FF2B5EF4-FFF2-40B4-BE49-F238E27FC236}">
                <a16:creationId xmlns:a16="http://schemas.microsoft.com/office/drawing/2014/main" id="{F518D869-4E57-C48B-8B76-2839AFF444D9}"/>
              </a:ext>
            </a:extLst>
          </p:cNvPr>
          <p:cNvSpPr txBox="1"/>
          <p:nvPr/>
        </p:nvSpPr>
        <p:spPr>
          <a:xfrm>
            <a:off x="6332440" y="2345043"/>
            <a:ext cx="2072779" cy="369332"/>
          </a:xfrm>
          <a:prstGeom prst="rect">
            <a:avLst/>
          </a:prstGeom>
          <a:noFill/>
        </p:spPr>
        <p:txBody>
          <a:bodyPr wrap="square">
            <a:spAutoFit/>
          </a:bodyPr>
          <a:lstStyle/>
          <a:p>
            <a:pPr algn="ctr"/>
            <a:r>
              <a:rPr lang="en-US" dirty="0" err="1"/>
              <a:t>Get_Image</a:t>
            </a:r>
            <a:endParaRPr lang="en-US" dirty="0"/>
          </a:p>
        </p:txBody>
      </p:sp>
      <p:sp>
        <p:nvSpPr>
          <p:cNvPr id="36" name="TextBox 35">
            <a:extLst>
              <a:ext uri="{FF2B5EF4-FFF2-40B4-BE49-F238E27FC236}">
                <a16:creationId xmlns:a16="http://schemas.microsoft.com/office/drawing/2014/main" id="{0592DEBB-B3A6-DDA6-665A-9B6B43F15715}"/>
              </a:ext>
            </a:extLst>
          </p:cNvPr>
          <p:cNvSpPr txBox="1"/>
          <p:nvPr/>
        </p:nvSpPr>
        <p:spPr>
          <a:xfrm>
            <a:off x="6363198" y="3628383"/>
            <a:ext cx="2072779" cy="369332"/>
          </a:xfrm>
          <a:prstGeom prst="rect">
            <a:avLst/>
          </a:prstGeom>
          <a:noFill/>
        </p:spPr>
        <p:txBody>
          <a:bodyPr wrap="square">
            <a:spAutoFit/>
          </a:bodyPr>
          <a:lstStyle/>
          <a:p>
            <a:pPr algn="ctr"/>
            <a:r>
              <a:rPr lang="en-US" dirty="0"/>
              <a:t>Image and Labels</a:t>
            </a:r>
          </a:p>
        </p:txBody>
      </p:sp>
      <p:sp>
        <p:nvSpPr>
          <p:cNvPr id="37" name="TextBox 36">
            <a:extLst>
              <a:ext uri="{FF2B5EF4-FFF2-40B4-BE49-F238E27FC236}">
                <a16:creationId xmlns:a16="http://schemas.microsoft.com/office/drawing/2014/main" id="{17F3D727-ED2A-1AAC-EB1D-1A877067C310}"/>
              </a:ext>
            </a:extLst>
          </p:cNvPr>
          <p:cNvSpPr txBox="1"/>
          <p:nvPr/>
        </p:nvSpPr>
        <p:spPr>
          <a:xfrm>
            <a:off x="4168316" y="3338900"/>
            <a:ext cx="2072779" cy="646331"/>
          </a:xfrm>
          <a:prstGeom prst="rect">
            <a:avLst/>
          </a:prstGeom>
          <a:noFill/>
        </p:spPr>
        <p:txBody>
          <a:bodyPr wrap="square">
            <a:spAutoFit/>
          </a:bodyPr>
          <a:lstStyle/>
          <a:p>
            <a:pPr algn="ctr"/>
            <a:r>
              <a:rPr lang="en-US" dirty="0"/>
              <a:t>Each Space and Time Occupied</a:t>
            </a:r>
          </a:p>
        </p:txBody>
      </p:sp>
      <p:sp>
        <p:nvSpPr>
          <p:cNvPr id="3" name="TextBox 2">
            <a:extLst>
              <a:ext uri="{FF2B5EF4-FFF2-40B4-BE49-F238E27FC236}">
                <a16:creationId xmlns:a16="http://schemas.microsoft.com/office/drawing/2014/main" id="{C0465C86-F8F6-895A-EDD5-B85C3CEEB2BB}"/>
              </a:ext>
            </a:extLst>
          </p:cNvPr>
          <p:cNvSpPr txBox="1"/>
          <p:nvPr/>
        </p:nvSpPr>
        <p:spPr>
          <a:xfrm>
            <a:off x="8938561" y="2164552"/>
            <a:ext cx="3107445" cy="4131900"/>
          </a:xfrm>
          <a:prstGeom prst="rect">
            <a:avLst/>
          </a:prstGeom>
          <a:noFill/>
        </p:spPr>
        <p:txBody>
          <a:bodyPr wrap="square" rtlCol="0">
            <a:spAutoFit/>
          </a:bodyPr>
          <a:lstStyle/>
          <a:p>
            <a:r>
              <a:rPr lang="en-US" sz="1100" u="sng" dirty="0"/>
              <a:t>Normal Flow of Events</a:t>
            </a: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The use case begins when the Actor logs into the system and navigates to 'Parking Monitoring'.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The System processes incoming images and identifies occupied parking spots.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The System calculates the duration each vehicle has been parked.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The System flags vehicles that exceed the parking time limit.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The System sends a notification to the Actor about the overparking incident.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The  Actor reviews the overparking details.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The  Actor takes necessary action, such as notifying enforcement.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The  Actor receives alerts for any data inconsistencies or processing errors and resolves them. </a:t>
            </a:r>
          </a:p>
          <a:p>
            <a:pPr marL="114300" marR="0">
              <a:spcBef>
                <a:spcPts val="300"/>
              </a:spcBef>
              <a:spcAft>
                <a:spcPts val="300"/>
              </a:spcAft>
            </a:pPr>
            <a:r>
              <a:rPr lang="en-US"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This use case ends when the  Actor logs out or navigates away from the 'Parking Monitoring' screen.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72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CA38F6-31BD-ECB0-E606-429AB9EFE514}"/>
              </a:ext>
            </a:extLst>
          </p:cNvPr>
          <p:cNvCxnSpPr>
            <a:cxnSpLocks/>
          </p:cNvCxnSpPr>
          <p:nvPr/>
        </p:nvCxnSpPr>
        <p:spPr>
          <a:xfrm flipH="1">
            <a:off x="8495241" y="1867189"/>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5B37D4-CCFA-D089-2DC0-869970777C27}"/>
              </a:ext>
            </a:extLst>
          </p:cNvPr>
          <p:cNvCxnSpPr>
            <a:cxnSpLocks/>
          </p:cNvCxnSpPr>
          <p:nvPr/>
        </p:nvCxnSpPr>
        <p:spPr>
          <a:xfrm flipH="1">
            <a:off x="4132763" y="1867188"/>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AC2CCC-1AD2-70D6-876B-8685BA998A38}"/>
              </a:ext>
            </a:extLst>
          </p:cNvPr>
          <p:cNvSpPr txBox="1"/>
          <p:nvPr/>
        </p:nvSpPr>
        <p:spPr>
          <a:xfrm>
            <a:off x="4803629" y="391352"/>
            <a:ext cx="2602886" cy="369332"/>
          </a:xfrm>
          <a:prstGeom prst="rect">
            <a:avLst/>
          </a:prstGeom>
          <a:noFill/>
        </p:spPr>
        <p:txBody>
          <a:bodyPr wrap="square">
            <a:spAutoFit/>
          </a:bodyPr>
          <a:lstStyle/>
          <a:p>
            <a:r>
              <a:rPr lang="en-US" b="1" dirty="0"/>
              <a:t>2.3 Detect Overparking</a:t>
            </a:r>
          </a:p>
        </p:txBody>
      </p:sp>
      <p:pic>
        <p:nvPicPr>
          <p:cNvPr id="7" name="Picture 6">
            <a:extLst>
              <a:ext uri="{FF2B5EF4-FFF2-40B4-BE49-F238E27FC236}">
                <a16:creationId xmlns:a16="http://schemas.microsoft.com/office/drawing/2014/main" id="{6CB24A89-812C-2E96-55A4-6496FAA53A1B}"/>
              </a:ext>
            </a:extLst>
          </p:cNvPr>
          <p:cNvPicPr>
            <a:picLocks noChangeAspect="1"/>
          </p:cNvPicPr>
          <p:nvPr/>
        </p:nvPicPr>
        <p:blipFill>
          <a:blip r:embed="rId3"/>
          <a:stretch>
            <a:fillRect/>
          </a:stretch>
        </p:blipFill>
        <p:spPr>
          <a:xfrm>
            <a:off x="915947" y="531876"/>
            <a:ext cx="225631" cy="601683"/>
          </a:xfrm>
          <a:prstGeom prst="rect">
            <a:avLst/>
          </a:prstGeom>
        </p:spPr>
      </p:pic>
      <p:sp>
        <p:nvSpPr>
          <p:cNvPr id="8" name="TextBox 7">
            <a:extLst>
              <a:ext uri="{FF2B5EF4-FFF2-40B4-BE49-F238E27FC236}">
                <a16:creationId xmlns:a16="http://schemas.microsoft.com/office/drawing/2014/main" id="{6E3D51B7-51B7-0182-5F0A-73406F0760E0}"/>
              </a:ext>
            </a:extLst>
          </p:cNvPr>
          <p:cNvSpPr txBox="1"/>
          <p:nvPr/>
        </p:nvSpPr>
        <p:spPr>
          <a:xfrm>
            <a:off x="-59739" y="1138021"/>
            <a:ext cx="3046255" cy="923330"/>
          </a:xfrm>
          <a:prstGeom prst="rect">
            <a:avLst/>
          </a:prstGeom>
          <a:noFill/>
        </p:spPr>
        <p:txBody>
          <a:bodyPr wrap="square">
            <a:spAutoFit/>
          </a:bodyPr>
          <a:lstStyle/>
          <a:p>
            <a:pPr algn="ctr"/>
            <a:r>
              <a:rPr lang="en-US" dirty="0"/>
              <a:t>:Lot Business User</a:t>
            </a:r>
            <a:br>
              <a:rPr lang="en-US" dirty="0"/>
            </a:br>
            <a:r>
              <a:rPr lang="en-US" dirty="0"/>
              <a:t>Lot Business Manager</a:t>
            </a:r>
          </a:p>
          <a:p>
            <a:pPr algn="ctr"/>
            <a:r>
              <a:rPr lang="en-US" dirty="0"/>
              <a:t>Customer Support Manager </a:t>
            </a:r>
          </a:p>
        </p:txBody>
      </p:sp>
      <p:sp>
        <p:nvSpPr>
          <p:cNvPr id="9" name="Rectangle 8">
            <a:extLst>
              <a:ext uri="{FF2B5EF4-FFF2-40B4-BE49-F238E27FC236}">
                <a16:creationId xmlns:a16="http://schemas.microsoft.com/office/drawing/2014/main" id="{3E6999FD-418D-2517-6B1B-BFA7D8BF39B1}"/>
              </a:ext>
            </a:extLst>
          </p:cNvPr>
          <p:cNvSpPr/>
          <p:nvPr/>
        </p:nvSpPr>
        <p:spPr>
          <a:xfrm>
            <a:off x="826967" y="2164553"/>
            <a:ext cx="155448" cy="3502082"/>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B28B6D-23FC-FD6E-8745-9FC9AF1C6C6D}"/>
              </a:ext>
            </a:extLst>
          </p:cNvPr>
          <p:cNvSpPr txBox="1"/>
          <p:nvPr/>
        </p:nvSpPr>
        <p:spPr>
          <a:xfrm>
            <a:off x="342087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:Lot</a:t>
            </a:r>
          </a:p>
        </p:txBody>
      </p:sp>
      <p:sp>
        <p:nvSpPr>
          <p:cNvPr id="14" name="TextBox 13">
            <a:extLst>
              <a:ext uri="{FF2B5EF4-FFF2-40B4-BE49-F238E27FC236}">
                <a16:creationId xmlns:a16="http://schemas.microsoft.com/office/drawing/2014/main" id="{C16B1B2E-0D17-A495-5038-B1F6B8D3B075}"/>
              </a:ext>
            </a:extLst>
          </p:cNvPr>
          <p:cNvSpPr txBox="1"/>
          <p:nvPr/>
        </p:nvSpPr>
        <p:spPr>
          <a:xfrm>
            <a:off x="1095230" y="2338364"/>
            <a:ext cx="2820283" cy="369332"/>
          </a:xfrm>
          <a:prstGeom prst="rect">
            <a:avLst/>
          </a:prstGeom>
          <a:noFill/>
        </p:spPr>
        <p:txBody>
          <a:bodyPr wrap="square">
            <a:spAutoFit/>
          </a:bodyPr>
          <a:lstStyle/>
          <a:p>
            <a:pPr algn="ctr"/>
            <a:r>
              <a:rPr lang="en-US" dirty="0" err="1"/>
              <a:t>Detect_Overparking</a:t>
            </a:r>
            <a:endParaRPr lang="en-US" dirty="0"/>
          </a:p>
        </p:txBody>
      </p:sp>
      <p:cxnSp>
        <p:nvCxnSpPr>
          <p:cNvPr id="16" name="Straight Arrow Connector 15">
            <a:extLst>
              <a:ext uri="{FF2B5EF4-FFF2-40B4-BE49-F238E27FC236}">
                <a16:creationId xmlns:a16="http://schemas.microsoft.com/office/drawing/2014/main" id="{C14D4096-7AC5-6664-A87F-D0BD164996FB}"/>
              </a:ext>
            </a:extLst>
          </p:cNvPr>
          <p:cNvCxnSpPr>
            <a:cxnSpLocks/>
          </p:cNvCxnSpPr>
          <p:nvPr/>
        </p:nvCxnSpPr>
        <p:spPr>
          <a:xfrm>
            <a:off x="1055563" y="2776580"/>
            <a:ext cx="2928941" cy="19053"/>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C24AEE-A576-B46C-53FD-776C4D2AF983}"/>
              </a:ext>
            </a:extLst>
          </p:cNvPr>
          <p:cNvCxnSpPr>
            <a:cxnSpLocks/>
          </p:cNvCxnSpPr>
          <p:nvPr/>
        </p:nvCxnSpPr>
        <p:spPr>
          <a:xfrm flipH="1">
            <a:off x="6335435" y="1821947"/>
            <a:ext cx="14798" cy="3943059"/>
          </a:xfrm>
          <a:prstGeom prst="line">
            <a:avLst/>
          </a:prstGeom>
          <a:ln w="254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723492-50AA-6DFA-A7CF-708E209F3F80}"/>
              </a:ext>
            </a:extLst>
          </p:cNvPr>
          <p:cNvCxnSpPr>
            <a:cxnSpLocks/>
          </p:cNvCxnSpPr>
          <p:nvPr/>
        </p:nvCxnSpPr>
        <p:spPr>
          <a:xfrm>
            <a:off x="4279798" y="2790868"/>
            <a:ext cx="1940695"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2406DCC-7786-299D-5787-D097FFFF9435}"/>
              </a:ext>
            </a:extLst>
          </p:cNvPr>
          <p:cNvSpPr txBox="1"/>
          <p:nvPr/>
        </p:nvSpPr>
        <p:spPr>
          <a:xfrm>
            <a:off x="6081428" y="1348880"/>
            <a:ext cx="660551"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r>
              <a:rPr lang="en-US" dirty="0"/>
              <a:t>:Cam</a:t>
            </a:r>
          </a:p>
        </p:txBody>
      </p:sp>
      <p:sp>
        <p:nvSpPr>
          <p:cNvPr id="4" name="Rectangle 3">
            <a:extLst>
              <a:ext uri="{FF2B5EF4-FFF2-40B4-BE49-F238E27FC236}">
                <a16:creationId xmlns:a16="http://schemas.microsoft.com/office/drawing/2014/main" id="{35C766F4-9E7C-D969-2414-A6C1B9CF55C3}"/>
              </a:ext>
            </a:extLst>
          </p:cNvPr>
          <p:cNvSpPr/>
          <p:nvPr/>
        </p:nvSpPr>
        <p:spPr>
          <a:xfrm>
            <a:off x="4065439" y="2302570"/>
            <a:ext cx="152889" cy="3309937"/>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33242E-A408-E7E1-416C-42AA3CD2B0EC}"/>
              </a:ext>
            </a:extLst>
          </p:cNvPr>
          <p:cNvSpPr/>
          <p:nvPr/>
        </p:nvSpPr>
        <p:spPr>
          <a:xfrm>
            <a:off x="6264322" y="2219279"/>
            <a:ext cx="154002" cy="3393233"/>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1EF8C9C-67FC-2B64-7F29-6DD145654EEA}"/>
              </a:ext>
            </a:extLst>
          </p:cNvPr>
          <p:cNvCxnSpPr>
            <a:cxnSpLocks/>
          </p:cNvCxnSpPr>
          <p:nvPr/>
        </p:nvCxnSpPr>
        <p:spPr>
          <a:xfrm flipH="1">
            <a:off x="4249472" y="4399946"/>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C0BBA2-4E6A-A189-90B4-8F09AAD8B3D9}"/>
              </a:ext>
            </a:extLst>
          </p:cNvPr>
          <p:cNvCxnSpPr>
            <a:cxnSpLocks/>
          </p:cNvCxnSpPr>
          <p:nvPr/>
        </p:nvCxnSpPr>
        <p:spPr>
          <a:xfrm flipH="1">
            <a:off x="1005075" y="4412878"/>
            <a:ext cx="2987986"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EBBBB8-0363-CA02-BC2A-0C7FBFC67FF3}"/>
              </a:ext>
            </a:extLst>
          </p:cNvPr>
          <p:cNvSpPr txBox="1"/>
          <p:nvPr/>
        </p:nvSpPr>
        <p:spPr>
          <a:xfrm>
            <a:off x="7652422" y="1348880"/>
            <a:ext cx="1494888" cy="369332"/>
          </a:xfrm>
          <a:prstGeom prst="rect">
            <a:avLst/>
          </a:prstGeom>
          <a:gradFill>
            <a:gsLst>
              <a:gs pos="0">
                <a:srgbClr val="FAF0D2"/>
              </a:gs>
              <a:gs pos="100000">
                <a:srgbClr val="FFFFFF"/>
              </a:gs>
            </a:gsLst>
            <a:lin ang="0" scaled="0"/>
          </a:gradFill>
          <a:ln>
            <a:solidFill>
              <a:schemeClr val="tx1"/>
            </a:solidFill>
          </a:ln>
        </p:spPr>
        <p:txBody>
          <a:bodyPr wrap="square">
            <a:spAutoFit/>
          </a:bodyPr>
          <a:lstStyle/>
          <a:p>
            <a:pPr algn="ctr"/>
            <a:r>
              <a:rPr lang="en-US" dirty="0"/>
              <a:t>:Image</a:t>
            </a:r>
          </a:p>
        </p:txBody>
      </p:sp>
      <p:sp>
        <p:nvSpPr>
          <p:cNvPr id="10" name="Rectangle 9">
            <a:extLst>
              <a:ext uri="{FF2B5EF4-FFF2-40B4-BE49-F238E27FC236}">
                <a16:creationId xmlns:a16="http://schemas.microsoft.com/office/drawing/2014/main" id="{31465AF1-F93E-841B-C462-829796780451}"/>
              </a:ext>
            </a:extLst>
          </p:cNvPr>
          <p:cNvSpPr/>
          <p:nvPr/>
        </p:nvSpPr>
        <p:spPr>
          <a:xfrm>
            <a:off x="8432731" y="2164552"/>
            <a:ext cx="132003" cy="3447970"/>
          </a:xfrm>
          <a:prstGeom prst="rect">
            <a:avLst/>
          </a:prstGeom>
          <a:gradFill>
            <a:gsLst>
              <a:gs pos="0">
                <a:srgbClr val="FAF0D2"/>
              </a:gs>
              <a:gs pos="100000">
                <a:srgbClr val="FFFFFF"/>
              </a:gs>
            </a:gsLst>
            <a:lin ang="0" scaled="0"/>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1A4B3109-0C4B-D2C9-BED6-BE1FC7A95287}"/>
              </a:ext>
            </a:extLst>
          </p:cNvPr>
          <p:cNvCxnSpPr>
            <a:cxnSpLocks/>
          </p:cNvCxnSpPr>
          <p:nvPr/>
        </p:nvCxnSpPr>
        <p:spPr>
          <a:xfrm flipH="1">
            <a:off x="6443106" y="4406546"/>
            <a:ext cx="1971021" cy="0"/>
          </a:xfrm>
          <a:prstGeom prst="straightConnector1">
            <a:avLst/>
          </a:prstGeom>
          <a:ln w="25400">
            <a:solidFill>
              <a:schemeClr val="tx1"/>
            </a:solidFill>
            <a:prstDash val="sysDot"/>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E1A2B06-E837-D4D3-20AD-0DA61949818B}"/>
              </a:ext>
            </a:extLst>
          </p:cNvPr>
          <p:cNvCxnSpPr>
            <a:cxnSpLocks/>
          </p:cNvCxnSpPr>
          <p:nvPr/>
        </p:nvCxnSpPr>
        <p:spPr>
          <a:xfrm>
            <a:off x="6411703" y="2786106"/>
            <a:ext cx="2002424" cy="0"/>
          </a:xfrm>
          <a:prstGeom prst="straightConnector1">
            <a:avLst/>
          </a:prstGeom>
          <a:ln w="41275">
            <a:headEnd w="lg" len="lg"/>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1318B52-316F-FFA9-6763-3F6F5DA9A47D}"/>
              </a:ext>
            </a:extLst>
          </p:cNvPr>
          <p:cNvSpPr txBox="1"/>
          <p:nvPr/>
        </p:nvSpPr>
        <p:spPr>
          <a:xfrm>
            <a:off x="4186388" y="2130249"/>
            <a:ext cx="2072779" cy="646331"/>
          </a:xfrm>
          <a:prstGeom prst="rect">
            <a:avLst/>
          </a:prstGeom>
          <a:noFill/>
        </p:spPr>
        <p:txBody>
          <a:bodyPr wrap="square">
            <a:spAutoFit/>
          </a:bodyPr>
          <a:lstStyle/>
          <a:p>
            <a:pPr algn="ctr"/>
            <a:r>
              <a:rPr lang="en-US" dirty="0"/>
              <a:t>Get </a:t>
            </a:r>
            <a:r>
              <a:rPr lang="en-US" dirty="0" err="1"/>
              <a:t>Occupied_Time</a:t>
            </a:r>
            <a:r>
              <a:rPr lang="en-US" dirty="0"/>
              <a:t> </a:t>
            </a:r>
            <a:r>
              <a:rPr lang="en-US" dirty="0" err="1"/>
              <a:t>By_Space</a:t>
            </a:r>
            <a:endParaRPr lang="en-US" dirty="0"/>
          </a:p>
        </p:txBody>
      </p:sp>
      <p:sp>
        <p:nvSpPr>
          <p:cNvPr id="35" name="TextBox 34">
            <a:extLst>
              <a:ext uri="{FF2B5EF4-FFF2-40B4-BE49-F238E27FC236}">
                <a16:creationId xmlns:a16="http://schemas.microsoft.com/office/drawing/2014/main" id="{F518D869-4E57-C48B-8B76-2839AFF444D9}"/>
              </a:ext>
            </a:extLst>
          </p:cNvPr>
          <p:cNvSpPr txBox="1"/>
          <p:nvPr/>
        </p:nvSpPr>
        <p:spPr>
          <a:xfrm>
            <a:off x="6332440" y="2345043"/>
            <a:ext cx="2072779" cy="369332"/>
          </a:xfrm>
          <a:prstGeom prst="rect">
            <a:avLst/>
          </a:prstGeom>
          <a:noFill/>
        </p:spPr>
        <p:txBody>
          <a:bodyPr wrap="square">
            <a:spAutoFit/>
          </a:bodyPr>
          <a:lstStyle/>
          <a:p>
            <a:pPr algn="ctr"/>
            <a:r>
              <a:rPr lang="en-US" dirty="0" err="1"/>
              <a:t>Get_Image</a:t>
            </a:r>
            <a:endParaRPr lang="en-US" dirty="0"/>
          </a:p>
        </p:txBody>
      </p:sp>
      <p:sp>
        <p:nvSpPr>
          <p:cNvPr id="36" name="TextBox 35">
            <a:extLst>
              <a:ext uri="{FF2B5EF4-FFF2-40B4-BE49-F238E27FC236}">
                <a16:creationId xmlns:a16="http://schemas.microsoft.com/office/drawing/2014/main" id="{0592DEBB-B3A6-DDA6-665A-9B6B43F15715}"/>
              </a:ext>
            </a:extLst>
          </p:cNvPr>
          <p:cNvSpPr txBox="1"/>
          <p:nvPr/>
        </p:nvSpPr>
        <p:spPr>
          <a:xfrm>
            <a:off x="6363198" y="4002661"/>
            <a:ext cx="2072779" cy="369332"/>
          </a:xfrm>
          <a:prstGeom prst="rect">
            <a:avLst/>
          </a:prstGeom>
          <a:noFill/>
        </p:spPr>
        <p:txBody>
          <a:bodyPr wrap="square">
            <a:spAutoFit/>
          </a:bodyPr>
          <a:lstStyle/>
          <a:p>
            <a:pPr algn="ctr"/>
            <a:r>
              <a:rPr lang="en-US" dirty="0"/>
              <a:t>Error Message</a:t>
            </a:r>
          </a:p>
        </p:txBody>
      </p:sp>
      <p:sp>
        <p:nvSpPr>
          <p:cNvPr id="37" name="TextBox 36">
            <a:extLst>
              <a:ext uri="{FF2B5EF4-FFF2-40B4-BE49-F238E27FC236}">
                <a16:creationId xmlns:a16="http://schemas.microsoft.com/office/drawing/2014/main" id="{17F3D727-ED2A-1AAC-EB1D-1A877067C310}"/>
              </a:ext>
            </a:extLst>
          </p:cNvPr>
          <p:cNvSpPr txBox="1"/>
          <p:nvPr/>
        </p:nvSpPr>
        <p:spPr>
          <a:xfrm>
            <a:off x="4162010" y="3971730"/>
            <a:ext cx="2072779" cy="369332"/>
          </a:xfrm>
          <a:prstGeom prst="rect">
            <a:avLst/>
          </a:prstGeom>
          <a:noFill/>
        </p:spPr>
        <p:txBody>
          <a:bodyPr wrap="square">
            <a:spAutoFit/>
          </a:bodyPr>
          <a:lstStyle/>
          <a:p>
            <a:pPr algn="ctr"/>
            <a:r>
              <a:rPr lang="en-US" dirty="0"/>
              <a:t>Error Message</a:t>
            </a:r>
          </a:p>
        </p:txBody>
      </p:sp>
      <p:sp>
        <p:nvSpPr>
          <p:cNvPr id="3" name="TextBox 2">
            <a:extLst>
              <a:ext uri="{FF2B5EF4-FFF2-40B4-BE49-F238E27FC236}">
                <a16:creationId xmlns:a16="http://schemas.microsoft.com/office/drawing/2014/main" id="{C0465C86-F8F6-895A-EDD5-B85C3CEEB2BB}"/>
              </a:ext>
            </a:extLst>
          </p:cNvPr>
          <p:cNvSpPr txBox="1"/>
          <p:nvPr/>
        </p:nvSpPr>
        <p:spPr>
          <a:xfrm>
            <a:off x="8938561" y="2164552"/>
            <a:ext cx="3107445" cy="2031325"/>
          </a:xfrm>
          <a:prstGeom prst="rect">
            <a:avLst/>
          </a:prstGeom>
          <a:noFill/>
        </p:spPr>
        <p:txBody>
          <a:bodyPr wrap="square" rtlCol="0">
            <a:spAutoFit/>
          </a:bodyPr>
          <a:lstStyle/>
          <a:p>
            <a:r>
              <a:rPr lang="en-US" u="sng" dirty="0"/>
              <a:t>E1. “System Failure”</a:t>
            </a:r>
            <a:br>
              <a:rPr lang="en-US" u="sng" kern="0" dirty="0">
                <a:solidFill>
                  <a:srgbClr val="000000"/>
                </a:solidFill>
                <a:latin typeface="Calibri" panose="020F0502020204030204" pitchFamily="34" charset="0"/>
                <a:cs typeface="Calibri" panose="020F0502020204030204" pitchFamily="34" charset="0"/>
              </a:rPr>
            </a:b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The System logs the error and alerts the Customer Support Manager.</a:t>
            </a:r>
          </a:p>
          <a:p>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 The Customer Support Manager investigates and resolves the issue.</a:t>
            </a:r>
            <a:r>
              <a:rPr lang="en-US" sz="1800" kern="0" dirty="0">
                <a:solidFill>
                  <a:srgbClr val="000000"/>
                </a:solidFill>
                <a:effectLst/>
                <a:latin typeface="Calibri" panose="020F0502020204030204" pitchFamily="34" charset="0"/>
                <a:ea typeface="Times New Roman" panose="02020603050405020304" pitchFamily="18" charset="0"/>
              </a:rPr>
              <a:t>.</a:t>
            </a:r>
            <a:endParaRPr lang="en-US" u="sng" dirty="0"/>
          </a:p>
        </p:txBody>
      </p:sp>
      <p:sp>
        <p:nvSpPr>
          <p:cNvPr id="15" name="TextBox 14">
            <a:extLst>
              <a:ext uri="{FF2B5EF4-FFF2-40B4-BE49-F238E27FC236}">
                <a16:creationId xmlns:a16="http://schemas.microsoft.com/office/drawing/2014/main" id="{E718536D-3435-CE44-D7F1-5ECC6DB2BC4C}"/>
              </a:ext>
            </a:extLst>
          </p:cNvPr>
          <p:cNvSpPr txBox="1"/>
          <p:nvPr/>
        </p:nvSpPr>
        <p:spPr>
          <a:xfrm>
            <a:off x="1419536" y="3983088"/>
            <a:ext cx="2072779" cy="369332"/>
          </a:xfrm>
          <a:prstGeom prst="rect">
            <a:avLst/>
          </a:prstGeom>
          <a:noFill/>
        </p:spPr>
        <p:txBody>
          <a:bodyPr wrap="square">
            <a:spAutoFit/>
          </a:bodyPr>
          <a:lstStyle/>
          <a:p>
            <a:pPr algn="ctr"/>
            <a:r>
              <a:rPr lang="en-US" dirty="0"/>
              <a:t>Error Message</a:t>
            </a:r>
          </a:p>
        </p:txBody>
      </p:sp>
    </p:spTree>
    <p:extLst>
      <p:ext uri="{BB962C8B-B14F-4D97-AF65-F5344CB8AC3E}">
        <p14:creationId xmlns:p14="http://schemas.microsoft.com/office/powerpoint/2010/main" val="76269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778</Words>
  <Application>Microsoft Office PowerPoint</Application>
  <PresentationFormat>Widescreen</PresentationFormat>
  <Paragraphs>91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2 ParkEz</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ParkEz</dc:title>
  <dc:creator>Cookson, Tom William</dc:creator>
  <cp:lastModifiedBy>Cookson, Tom William</cp:lastModifiedBy>
  <cp:revision>60</cp:revision>
  <dcterms:created xsi:type="dcterms:W3CDTF">2023-11-08T21:00:41Z</dcterms:created>
  <dcterms:modified xsi:type="dcterms:W3CDTF">2023-11-30T19:17:52Z</dcterms:modified>
</cp:coreProperties>
</file>