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wayamkumar4/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0" y="1821635"/>
            <a:ext cx="12192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865994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SWAYAM KUMAR PATRO</a:t>
            </a:r>
          </a:p>
          <a:p>
            <a:r>
              <a:rPr lang="en-US" sz="2000" b="1" dirty="0">
                <a:solidFill>
                  <a:schemeClr val="accent1">
                    <a:lumMod val="75000"/>
                  </a:schemeClr>
                </a:solidFill>
                <a:latin typeface="Arial"/>
                <a:cs typeface="Arial"/>
              </a:rPr>
              <a:t>College Name &amp; Department : C.V RAMAN GLOBAL UNIVERSITY &amp;          CSE(AI/ML)</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0939497" cy="4673324"/>
          </a:xfrm>
        </p:spPr>
        <p:txBody>
          <a:bodyPr>
            <a:normAutofit/>
          </a:bodyPr>
          <a:lstStyle/>
          <a:p>
            <a:pPr marL="0" indent="0" algn="just">
              <a:buNone/>
            </a:pPr>
            <a:r>
              <a:rPr lang="en-US" sz="2800" dirty="0">
                <a:solidFill>
                  <a:srgbClr val="0F0F0F"/>
                </a:solidFill>
                <a:latin typeface="Times New Roman" panose="02020603050405020304" pitchFamily="18" charset="0"/>
                <a:ea typeface="+mn-lt"/>
                <a:cs typeface="Times New Roman" panose="02020603050405020304" pitchFamily="18" charset="0"/>
              </a:rPr>
              <a:t>The goal is to implement a secure data hiding technique using steganography, where a secret message is embedded within an image. This method involves manipulating pixel values to encode the message, ensuring that the original image remains visually unchanged. The process includes both encryption of the message and a password-based decryption mechanism, allowing only authorized users to retrieve the hidden information.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Programming Language: Python</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Libraries: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OpenCV (cv2): For image processing and manipulation.</a:t>
            </a:r>
          </a:p>
          <a:p>
            <a:pPr>
              <a:buFont typeface="Arial" panose="020B0604020202020204" pitchFamily="34" charset="0"/>
              <a:buChar char="•"/>
            </a:pPr>
            <a:r>
              <a:rPr lang="en-IN" sz="2000" dirty="0" err="1">
                <a:latin typeface="Times New Roman" panose="02020603050405020304" pitchFamily="18" charset="0"/>
                <a:cs typeface="Times New Roman" panose="02020603050405020304" pitchFamily="18" charset="0"/>
              </a:rPr>
              <a:t>os</a:t>
            </a:r>
            <a:r>
              <a:rPr lang="en-IN" sz="2000" dirty="0">
                <a:latin typeface="Times New Roman" panose="02020603050405020304" pitchFamily="18" charset="0"/>
                <a:cs typeface="Times New Roman" panose="02020603050405020304" pitchFamily="18" charset="0"/>
              </a:rPr>
              <a:t>: For file operations and executing system commands.</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Script Environment: Python IDLE</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Platforms: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Windows: The script includes commands for opening images in the Windows environment.</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Supported Hardware: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RAM: Minimum 4 GB recommended for smooth image processing.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ROM: Sufficient storage for the operating system and libraries (at least 1 GB free space).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Hard Disk: Adequate space for image files and outputs (depending on image size, a few hundred MB recommended).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416274"/>
          </a:xfrm>
        </p:spPr>
        <p:txBody>
          <a:bodyPr>
            <a:noAutofit/>
          </a:bodyPr>
          <a:lstStyle/>
          <a:p>
            <a:pPr>
              <a:buFont typeface="Wingdings" panose="05000000000000000000" pitchFamily="2" charset="2"/>
              <a:buChar char="Ø"/>
            </a:pPr>
            <a:r>
              <a:rPr lang="en-US" sz="1800" dirty="0">
                <a:solidFill>
                  <a:srgbClr val="0F0F0F"/>
                </a:solidFill>
                <a:latin typeface="Times New Roman" panose="02020603050405020304" pitchFamily="18" charset="0"/>
                <a:cs typeface="Times New Roman" panose="02020603050405020304" pitchFamily="18" charset="0"/>
              </a:rPr>
              <a:t>Steganography Implementation: The project utilizes steganography to hide messages within images, offering a unique way to secure data without altering the image's appearance.</a:t>
            </a:r>
          </a:p>
          <a:p>
            <a:pPr marL="0" indent="0">
              <a:buNone/>
            </a:pPr>
            <a:endParaRPr lang="en-US" sz="1800" dirty="0">
              <a:solidFill>
                <a:srgbClr val="0F0F0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rgbClr val="0F0F0F"/>
                </a:solidFill>
                <a:latin typeface="Times New Roman" panose="02020603050405020304" pitchFamily="18" charset="0"/>
                <a:cs typeface="Times New Roman" panose="02020603050405020304" pitchFamily="18" charset="0"/>
              </a:rPr>
              <a:t>Password Protection: It features a password-based encryption and decryption mechanism, ensuring that only authorized users can access the hidden message.</a:t>
            </a:r>
          </a:p>
          <a:p>
            <a:pPr marL="0" indent="0">
              <a:buNone/>
            </a:pPr>
            <a:endParaRPr lang="en-US" sz="1800" dirty="0">
              <a:solidFill>
                <a:srgbClr val="0F0F0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rgbClr val="0F0F0F"/>
                </a:solidFill>
                <a:latin typeface="Times New Roman" panose="02020603050405020304" pitchFamily="18" charset="0"/>
                <a:cs typeface="Times New Roman" panose="02020603050405020304" pitchFamily="18" charset="0"/>
              </a:rPr>
              <a:t>Real-Time Image Manipulation: Users can see the immediate effect of their input on the image, enhancing interactivity and engagement.</a:t>
            </a:r>
          </a:p>
          <a:p>
            <a:pPr marL="0" indent="0">
              <a:buNone/>
            </a:pPr>
            <a:endParaRPr lang="en-US" sz="1800" dirty="0">
              <a:solidFill>
                <a:srgbClr val="0F0F0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rgbClr val="0F0F0F"/>
                </a:solidFill>
                <a:latin typeface="Times New Roman" panose="02020603050405020304" pitchFamily="18" charset="0"/>
                <a:cs typeface="Times New Roman" panose="02020603050405020304" pitchFamily="18" charset="0"/>
              </a:rPr>
              <a:t>Character Encoding: The use of character encoding for message embedding adds an extra layer of complexity, making it more challenging to decode without proper authorization.</a:t>
            </a:r>
          </a:p>
          <a:p>
            <a:pPr marL="0" indent="0">
              <a:buNone/>
            </a:pPr>
            <a:endParaRPr lang="en-US" sz="1800" dirty="0">
              <a:solidFill>
                <a:srgbClr val="0F0F0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solidFill>
                  <a:srgbClr val="0F0F0F"/>
                </a:solidFill>
                <a:latin typeface="Times New Roman" panose="02020603050405020304" pitchFamily="18" charset="0"/>
                <a:cs typeface="Times New Roman" panose="02020603050405020304" pitchFamily="18" charset="0"/>
              </a:rPr>
              <a:t>Cross-Platform Compatibility: While designed for Windows, the core logic can be easily adapted for other platforms, showcasing versatility in application.</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812800"/>
            <a:ext cx="11610808" cy="6045200"/>
          </a:xfrm>
        </p:spPr>
        <p:txBody>
          <a:bodyPr>
            <a:no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Individuals: Users who wish to securely share personal messages or sensitive information without detection.</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Businesses: Organizations needing to protect confidential data during transmission, such as proprietary information or client details.</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Researchers: Academics and researchers requiring a secure method for sharing findings or data without exposing it to unauthorized access.</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Developers: Software developers looking to implement steganography in applications for enhanced security features.</a:t>
            </a:r>
          </a:p>
          <a:p>
            <a:pPr marL="0" indent="0">
              <a:buNone/>
            </a:pP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Students: Learners studying cybersecurity or data protection techniques, using the project as a practical example.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C0A2394B-7BB4-CB1A-C547-9339F78E4450}"/>
              </a:ext>
            </a:extLst>
          </p:cNvPr>
          <p:cNvPicPr>
            <a:picLocks noGrp="1" noChangeAspect="1"/>
          </p:cNvPicPr>
          <p:nvPr>
            <p:ph idx="1"/>
          </p:nvPr>
        </p:nvPicPr>
        <p:blipFill>
          <a:blip r:embed="rId2"/>
          <a:stretch>
            <a:fillRect/>
          </a:stretch>
        </p:blipFill>
        <p:spPr>
          <a:xfrm>
            <a:off x="581192" y="1232453"/>
            <a:ext cx="6258798" cy="3136347"/>
          </a:xfrm>
        </p:spPr>
      </p:pic>
      <p:pic>
        <p:nvPicPr>
          <p:cNvPr id="13" name="Picture 12">
            <a:extLst>
              <a:ext uri="{FF2B5EF4-FFF2-40B4-BE49-F238E27FC236}">
                <a16:creationId xmlns:a16="http://schemas.microsoft.com/office/drawing/2014/main" id="{033298EF-27A0-E43F-59E4-0ACE56CD0C8B}"/>
              </a:ext>
            </a:extLst>
          </p:cNvPr>
          <p:cNvPicPr>
            <a:picLocks noChangeAspect="1"/>
          </p:cNvPicPr>
          <p:nvPr/>
        </p:nvPicPr>
        <p:blipFill>
          <a:blip r:embed="rId3"/>
          <a:stretch>
            <a:fillRect/>
          </a:stretch>
        </p:blipFill>
        <p:spPr>
          <a:xfrm>
            <a:off x="581192" y="4368800"/>
            <a:ext cx="6287377" cy="2349500"/>
          </a:xfrm>
          <a:prstGeom prst="rect">
            <a:avLst/>
          </a:prstGeom>
        </p:spPr>
      </p:pic>
      <p:pic>
        <p:nvPicPr>
          <p:cNvPr id="15" name="Picture 14">
            <a:extLst>
              <a:ext uri="{FF2B5EF4-FFF2-40B4-BE49-F238E27FC236}">
                <a16:creationId xmlns:a16="http://schemas.microsoft.com/office/drawing/2014/main" id="{8522AAD2-D7E0-58C9-3072-87A6DFF819D6}"/>
              </a:ext>
            </a:extLst>
          </p:cNvPr>
          <p:cNvPicPr>
            <a:picLocks noChangeAspect="1"/>
          </p:cNvPicPr>
          <p:nvPr/>
        </p:nvPicPr>
        <p:blipFill>
          <a:blip r:embed="rId4"/>
          <a:stretch>
            <a:fillRect/>
          </a:stretch>
        </p:blipFill>
        <p:spPr>
          <a:xfrm>
            <a:off x="7186366" y="1232451"/>
            <a:ext cx="3534268" cy="847843"/>
          </a:xfrm>
          <a:prstGeom prst="rect">
            <a:avLst/>
          </a:prstGeom>
        </p:spPr>
      </p:pic>
      <p:pic>
        <p:nvPicPr>
          <p:cNvPr id="17" name="Picture 16">
            <a:extLst>
              <a:ext uri="{FF2B5EF4-FFF2-40B4-BE49-F238E27FC236}">
                <a16:creationId xmlns:a16="http://schemas.microsoft.com/office/drawing/2014/main" id="{185E5DBD-5F3F-DC41-923A-0A3AB82F47E5}"/>
              </a:ext>
            </a:extLst>
          </p:cNvPr>
          <p:cNvPicPr>
            <a:picLocks noChangeAspect="1"/>
          </p:cNvPicPr>
          <p:nvPr/>
        </p:nvPicPr>
        <p:blipFill>
          <a:blip r:embed="rId5"/>
          <a:stretch>
            <a:fillRect/>
          </a:stretch>
        </p:blipFill>
        <p:spPr>
          <a:xfrm>
            <a:off x="7186366" y="2348627"/>
            <a:ext cx="3210373" cy="947339"/>
          </a:xfrm>
          <a:prstGeom prst="rect">
            <a:avLst/>
          </a:prstGeom>
        </p:spPr>
      </p:pic>
      <p:pic>
        <p:nvPicPr>
          <p:cNvPr id="19" name="Picture 18">
            <a:extLst>
              <a:ext uri="{FF2B5EF4-FFF2-40B4-BE49-F238E27FC236}">
                <a16:creationId xmlns:a16="http://schemas.microsoft.com/office/drawing/2014/main" id="{B08478AA-BA41-0FD6-92CE-09E2B3614B2D}"/>
              </a:ext>
            </a:extLst>
          </p:cNvPr>
          <p:cNvPicPr>
            <a:picLocks noChangeAspect="1"/>
          </p:cNvPicPr>
          <p:nvPr/>
        </p:nvPicPr>
        <p:blipFill>
          <a:blip r:embed="rId6"/>
          <a:stretch>
            <a:fillRect/>
          </a:stretch>
        </p:blipFill>
        <p:spPr>
          <a:xfrm>
            <a:off x="7205418" y="3562034"/>
            <a:ext cx="3324689" cy="847843"/>
          </a:xfrm>
          <a:prstGeom prst="rect">
            <a:avLst/>
          </a:prstGeom>
        </p:spPr>
      </p:pic>
      <p:pic>
        <p:nvPicPr>
          <p:cNvPr id="21" name="Picture 20">
            <a:extLst>
              <a:ext uri="{FF2B5EF4-FFF2-40B4-BE49-F238E27FC236}">
                <a16:creationId xmlns:a16="http://schemas.microsoft.com/office/drawing/2014/main" id="{4618A4AC-3B73-3577-C3F8-A763E19D92E2}"/>
              </a:ext>
            </a:extLst>
          </p:cNvPr>
          <p:cNvPicPr>
            <a:picLocks noChangeAspect="1"/>
          </p:cNvPicPr>
          <p:nvPr/>
        </p:nvPicPr>
        <p:blipFill>
          <a:blip r:embed="rId7"/>
          <a:stretch>
            <a:fillRect/>
          </a:stretch>
        </p:blipFill>
        <p:spPr>
          <a:xfrm>
            <a:off x="7243523" y="4661130"/>
            <a:ext cx="3286584" cy="134596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482520"/>
            <a:ext cx="11029615" cy="4673324"/>
          </a:xfrm>
        </p:spPr>
        <p:txBody>
          <a:bodyPr>
            <a:noAutofit/>
          </a:bodyPr>
          <a:lstStyle/>
          <a:p>
            <a:pPr marL="0" indent="0">
              <a:buNone/>
            </a:pPr>
            <a:r>
              <a:rPr lang="en-US" sz="2800" dirty="0">
                <a:latin typeface="Times New Roman" panose="02020603050405020304" pitchFamily="18" charset="0"/>
                <a:cs typeface="Times New Roman" panose="02020603050405020304" pitchFamily="18" charset="0"/>
              </a:rPr>
              <a:t>This project successfully demonstrates the implementation of secure data hiding using steganography, addressing the need for confidential communication in an increasingly digital world. By embedding secret messages within images, we maintain the visual integrity of the original content while ensuring that sensitive information is protected through a password-based encryption mechanism. The combination of real-time interaction and character encoding enhances the complexity and security of the hidden data. Overall, this project not only fulfills the problem statement but also provides a practical tool for individuals and organizations seeking secure methods for data transmission.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3600" dirty="0">
                <a:solidFill>
                  <a:schemeClr val="accent1"/>
                </a:solidFill>
                <a:hlinkClick r:id="rId2"/>
              </a:rPr>
              <a:t>GitHub Link</a:t>
            </a:r>
            <a:endParaRPr lang="en-IN" sz="3600" dirty="0">
              <a:solidFill>
                <a:schemeClr val="accent1"/>
              </a:solidFill>
            </a:endParaRP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4000" dirty="0">
                <a:latin typeface="Times New Roman" panose="02020603050405020304" pitchFamily="18" charset="0"/>
                <a:cs typeface="Times New Roman" panose="02020603050405020304" pitchFamily="18" charset="0"/>
              </a:rPr>
              <a:t>https://github.com/swayamkumar4/Steganography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123</TotalTime>
  <Words>554</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Calibri</vt:lpstr>
      <vt:lpstr>Calibri Light</vt:lpstr>
      <vt:lpstr>Franklin Gothic Book</vt:lpstr>
      <vt:lpstr>Franklin Gothic Demi</vt:lpstr>
      <vt:lpstr>Times New Roman</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Swayam kumar</cp:lastModifiedBy>
  <cp:revision>26</cp:revision>
  <dcterms:created xsi:type="dcterms:W3CDTF">2021-05-26T16:50:10Z</dcterms:created>
  <dcterms:modified xsi:type="dcterms:W3CDTF">2025-02-13T17:26:27Z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