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FB3668-A27D-4D20-9B00-0A6E48FF329F}">
  <a:tblStyle styleId="{DDFB3668-A27D-4D20-9B00-0A6E48FF329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83b41376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83b41376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83b41376d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83b41376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Ā</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83b41376d_1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83b41376d_1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83b41376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83b41376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83b41376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83b41376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83b41376d_1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83b41376d_1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83b41376d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83b41376d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83b41376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83b41376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Lgdlp go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83b41376d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83b41376d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83b41376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83b41376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83b41376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83b41376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83b41376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83b41376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83b41376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83b41376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83b41376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83b41376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83b41376d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83b41376d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761683" y="841650"/>
            <a:ext cx="7801500" cy="1730100"/>
          </a:xfrm>
          <a:prstGeom prst="rect">
            <a:avLst/>
          </a:prstGeom>
        </p:spPr>
        <p:txBody>
          <a:bodyPr anchorCtr="0" anchor="b" bIns="91425" lIns="91425" spcFirstLastPara="1" rIns="91425" wrap="square" tIns="91425">
            <a:noAutofit/>
          </a:bodyPr>
          <a:lstStyle/>
          <a:p>
            <a:pPr indent="0" lvl="0" marL="0" rtl="0" algn="just">
              <a:lnSpc>
                <a:spcPct val="120000"/>
              </a:lnSpc>
              <a:spcBef>
                <a:spcPts val="0"/>
              </a:spcBef>
              <a:spcAft>
                <a:spcPts val="0"/>
              </a:spcAft>
              <a:buNone/>
            </a:pPr>
            <a:r>
              <a:rPr b="1" lang="en" sz="3100">
                <a:solidFill>
                  <a:srgbClr val="000000"/>
                </a:solidFill>
                <a:highlight>
                  <a:srgbClr val="FFFFFF"/>
                </a:highlight>
                <a:latin typeface="Georgia"/>
                <a:ea typeface="Georgia"/>
                <a:cs typeface="Georgia"/>
                <a:sym typeface="Georgia"/>
              </a:rPr>
              <a:t>Huffman Coding</a:t>
            </a:r>
            <a:endParaRPr b="1" sz="3100">
              <a:solidFill>
                <a:srgbClr val="000000"/>
              </a:solidFill>
              <a:highlight>
                <a:srgbClr val="FFFFFF"/>
              </a:highlight>
              <a:latin typeface="Georgia"/>
              <a:ea typeface="Georgia"/>
              <a:cs typeface="Georgia"/>
              <a:sym typeface="Georgia"/>
            </a:endParaRPr>
          </a:p>
          <a:p>
            <a:pPr indent="0" lvl="0" marL="0" rtl="0" algn="ctr">
              <a:spcBef>
                <a:spcPts val="1100"/>
              </a:spcBef>
              <a:spcAft>
                <a:spcPts val="0"/>
              </a:spcAft>
              <a:buNone/>
            </a:pPr>
            <a:r>
              <a:t/>
            </a:r>
            <a:endParaRPr/>
          </a:p>
        </p:txBody>
      </p:sp>
      <p:sp>
        <p:nvSpPr>
          <p:cNvPr id="60" name="Google Shape;60;p13"/>
          <p:cNvSpPr txBox="1"/>
          <p:nvPr>
            <p:ph idx="1" type="subTitle"/>
          </p:nvPr>
        </p:nvSpPr>
        <p:spPr>
          <a:xfrm>
            <a:off x="430375" y="2642074"/>
            <a:ext cx="7801500" cy="17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Team members:-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Disha Jain (19BCT0219)</a:t>
            </a:r>
            <a:endParaRPr/>
          </a:p>
          <a:p>
            <a:pPr indent="0" lvl="0" marL="0" rtl="0" algn="l">
              <a:spcBef>
                <a:spcPts val="0"/>
              </a:spcBef>
              <a:spcAft>
                <a:spcPts val="0"/>
              </a:spcAft>
              <a:buNone/>
            </a:pPr>
            <a:r>
              <a:rPr lang="en"/>
              <a:t>Rachit Elhance(19BCT0187)</a:t>
            </a:r>
            <a:endParaRPr/>
          </a:p>
          <a:p>
            <a:pPr indent="0" lvl="0" marL="0" rtl="0" algn="l">
              <a:spcBef>
                <a:spcPts val="0"/>
              </a:spcBef>
              <a:spcAft>
                <a:spcPts val="0"/>
              </a:spcAft>
              <a:buNone/>
            </a:pPr>
            <a:r>
              <a:rPr lang="en"/>
              <a:t>Rahul Chetan Thakar(19BCT0192)</a:t>
            </a:r>
            <a:endParaRPr/>
          </a:p>
          <a:p>
            <a:pPr indent="0" lvl="0" marL="0" rtl="0" algn="l">
              <a:spcBef>
                <a:spcPts val="0"/>
              </a:spcBef>
              <a:spcAft>
                <a:spcPts val="0"/>
              </a:spcAft>
              <a:buNone/>
            </a:pPr>
            <a:r>
              <a:rPr lang="en"/>
              <a:t>Swayam Prakash Pati(19BCT0161)</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311700" y="131625"/>
            <a:ext cx="8520600" cy="47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Step 3: </a:t>
            </a:r>
            <a:r>
              <a:rPr lang="en"/>
              <a:t>Extract two minimum frequency nodes from heap. </a:t>
            </a:r>
            <a:endParaRPr/>
          </a:p>
          <a:p>
            <a:pPr indent="0" lvl="0" marL="0" rtl="0" algn="l">
              <a:spcBef>
                <a:spcPts val="1600"/>
              </a:spcBef>
              <a:spcAft>
                <a:spcPts val="0"/>
              </a:spcAft>
              <a:buNone/>
            </a:pPr>
            <a:r>
              <a:rPr lang="en"/>
              <a:t>Add a new internal node with frequency 12 + 13 = 25.</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2000">
                <a:solidFill>
                  <a:schemeClr val="dk1"/>
                </a:solidFill>
              </a:rPr>
              <a:t>Step 4</a:t>
            </a:r>
            <a:r>
              <a:rPr lang="en"/>
              <a:t>: Extract two minimum frequency nodes. Add a new internal node with frequency 14 + 16 = 30.</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16" name="Google Shape;116;p22"/>
          <p:cNvGraphicFramePr/>
          <p:nvPr/>
        </p:nvGraphicFramePr>
        <p:xfrm>
          <a:off x="6189975" y="131625"/>
          <a:ext cx="3000000" cy="3000000"/>
        </p:xfrm>
        <a:graphic>
          <a:graphicData uri="http://schemas.openxmlformats.org/drawingml/2006/table">
            <a:tbl>
              <a:tblPr>
                <a:noFill/>
                <a:tableStyleId>{DDFB3668-A27D-4D20-9B00-0A6E48FF329F}</a:tableStyleId>
              </a:tblPr>
              <a:tblGrid>
                <a:gridCol w="1202725"/>
                <a:gridCol w="1213825"/>
              </a:tblGrid>
              <a:tr h="481900">
                <a:tc>
                  <a:txBody>
                    <a:bodyPr/>
                    <a:lstStyle/>
                    <a:p>
                      <a:pPr indent="0" lvl="0" marL="0" rtl="0" algn="l">
                        <a:spcBef>
                          <a:spcPts val="0"/>
                        </a:spcBef>
                        <a:spcAft>
                          <a:spcPts val="0"/>
                        </a:spcAft>
                        <a:buNone/>
                      </a:pPr>
                      <a:r>
                        <a:rPr lang="en">
                          <a:solidFill>
                            <a:srgbClr val="FFFFFF"/>
                          </a:solidFill>
                        </a:rPr>
                        <a:t>Character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Frequency</a:t>
                      </a:r>
                      <a:endParaRPr>
                        <a:solidFill>
                          <a:srgbClr val="FFFFFF"/>
                        </a:solidFill>
                      </a:endParaRPr>
                    </a:p>
                  </a:txBody>
                  <a:tcPr marT="91425" marB="91425" marR="91425" marL="91425"/>
                </a:tc>
              </a:tr>
              <a:tr h="394150">
                <a:tc>
                  <a:txBody>
                    <a:bodyPr/>
                    <a:lstStyle/>
                    <a:p>
                      <a:pPr indent="0" lvl="0" marL="0" rtl="0" algn="l">
                        <a:spcBef>
                          <a:spcPts val="0"/>
                        </a:spcBef>
                        <a:spcAft>
                          <a:spcPts val="0"/>
                        </a:spcAft>
                        <a:buNone/>
                      </a:pPr>
                      <a:r>
                        <a:rPr lang="en">
                          <a:solidFill>
                            <a:srgbClr val="FFFFFF"/>
                          </a:solidFill>
                        </a:rPr>
                        <a:t>Internal Node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14</a:t>
                      </a:r>
                      <a:endParaRPr>
                        <a:solidFill>
                          <a:srgbClr val="FFFFFF"/>
                        </a:solidFill>
                      </a:endParaRPr>
                    </a:p>
                  </a:txBody>
                  <a:tcPr marT="91425" marB="91425" marR="91425" marL="91425"/>
                </a:tc>
              </a:tr>
              <a:tr h="394150">
                <a:tc>
                  <a:txBody>
                    <a:bodyPr/>
                    <a:lstStyle/>
                    <a:p>
                      <a:pPr indent="0" lvl="0" marL="0" rtl="0" algn="l">
                        <a:spcBef>
                          <a:spcPts val="0"/>
                        </a:spcBef>
                        <a:spcAft>
                          <a:spcPts val="0"/>
                        </a:spcAft>
                        <a:buNone/>
                      </a:pPr>
                      <a:r>
                        <a:rPr lang="en">
                          <a:solidFill>
                            <a:srgbClr val="FFFFFF"/>
                          </a:solidFill>
                        </a:rPr>
                        <a:t>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16</a:t>
                      </a:r>
                      <a:endParaRPr>
                        <a:solidFill>
                          <a:srgbClr val="FFFFFF"/>
                        </a:solidFill>
                      </a:endParaRPr>
                    </a:p>
                  </a:txBody>
                  <a:tcPr marT="91425" marB="91425" marR="91425" marL="91425"/>
                </a:tc>
              </a:tr>
              <a:tr h="394150">
                <a:tc>
                  <a:txBody>
                    <a:bodyPr/>
                    <a:lstStyle/>
                    <a:p>
                      <a:pPr indent="0" lvl="0" marL="0" rtl="0" algn="l">
                        <a:spcBef>
                          <a:spcPts val="0"/>
                        </a:spcBef>
                        <a:spcAft>
                          <a:spcPts val="0"/>
                        </a:spcAft>
                        <a:buNone/>
                      </a:pPr>
                      <a:r>
                        <a:rPr lang="en">
                          <a:solidFill>
                            <a:srgbClr val="FFFFFF"/>
                          </a:solidFill>
                        </a:rPr>
                        <a:t>Internal Node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25</a:t>
                      </a:r>
                      <a:endParaRPr>
                        <a:solidFill>
                          <a:srgbClr val="FFFFFF"/>
                        </a:solidFill>
                      </a:endParaRPr>
                    </a:p>
                  </a:txBody>
                  <a:tcPr marT="91425" marB="91425" marR="91425" marL="91425"/>
                </a:tc>
              </a:tr>
              <a:tr h="305475">
                <a:tc>
                  <a:txBody>
                    <a:bodyPr/>
                    <a:lstStyle/>
                    <a:p>
                      <a:pPr indent="0" lvl="0" marL="0" rtl="0" algn="l">
                        <a:spcBef>
                          <a:spcPts val="0"/>
                        </a:spcBef>
                        <a:spcAft>
                          <a:spcPts val="0"/>
                        </a:spcAft>
                        <a:buNone/>
                      </a:pPr>
                      <a:r>
                        <a:rPr lang="en">
                          <a:solidFill>
                            <a:srgbClr val="FFFFFF"/>
                          </a:solidFill>
                        </a:rPr>
                        <a:t>f</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45</a:t>
                      </a:r>
                      <a:endParaRPr>
                        <a:solidFill>
                          <a:srgbClr val="FFFFFF"/>
                        </a:solidFill>
                      </a:endParaRPr>
                    </a:p>
                  </a:txBody>
                  <a:tcPr marT="91425" marB="91425" marR="91425" marL="91425"/>
                </a:tc>
              </a:tr>
            </a:tbl>
          </a:graphicData>
        </a:graphic>
      </p:graphicFrame>
      <p:graphicFrame>
        <p:nvGraphicFramePr>
          <p:cNvPr id="117" name="Google Shape;117;p22"/>
          <p:cNvGraphicFramePr/>
          <p:nvPr/>
        </p:nvGraphicFramePr>
        <p:xfrm>
          <a:off x="6117725" y="2901625"/>
          <a:ext cx="3000000" cy="3000000"/>
        </p:xfrm>
        <a:graphic>
          <a:graphicData uri="http://schemas.openxmlformats.org/drawingml/2006/table">
            <a:tbl>
              <a:tblPr>
                <a:noFill/>
                <a:tableStyleId>{DDFB3668-A27D-4D20-9B00-0A6E48FF329F}</a:tableStyleId>
              </a:tblPr>
              <a:tblGrid>
                <a:gridCol w="1280525"/>
                <a:gridCol w="1280525"/>
              </a:tblGrid>
              <a:tr h="489100">
                <a:tc>
                  <a:txBody>
                    <a:bodyPr/>
                    <a:lstStyle/>
                    <a:p>
                      <a:pPr indent="0" lvl="0" marL="0" rtl="0" algn="l">
                        <a:spcBef>
                          <a:spcPts val="0"/>
                        </a:spcBef>
                        <a:spcAft>
                          <a:spcPts val="0"/>
                        </a:spcAft>
                        <a:buNone/>
                      </a:pPr>
                      <a:r>
                        <a:rPr lang="en">
                          <a:solidFill>
                            <a:schemeClr val="dk1"/>
                          </a:solidFill>
                        </a:rPr>
                        <a:t>Character</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Frequency</a:t>
                      </a:r>
                      <a:endParaRPr>
                        <a:solidFill>
                          <a:schemeClr val="dk1"/>
                        </a:solidFill>
                      </a:endParaRPr>
                    </a:p>
                  </a:txBody>
                  <a:tcPr marT="91425" marB="91425" marR="91425" marL="91425"/>
                </a:tc>
              </a:tr>
              <a:tr h="489100">
                <a:tc>
                  <a:txBody>
                    <a:bodyPr/>
                    <a:lstStyle/>
                    <a:p>
                      <a:pPr indent="0" lvl="0" marL="0" rtl="0" algn="l">
                        <a:spcBef>
                          <a:spcPts val="0"/>
                        </a:spcBef>
                        <a:spcAft>
                          <a:spcPts val="0"/>
                        </a:spcAft>
                        <a:buNone/>
                      </a:pPr>
                      <a:r>
                        <a:rPr lang="en">
                          <a:solidFill>
                            <a:schemeClr val="dk1"/>
                          </a:solidFill>
                        </a:rPr>
                        <a:t>Inter Node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25</a:t>
                      </a:r>
                      <a:endParaRPr>
                        <a:solidFill>
                          <a:schemeClr val="dk1"/>
                        </a:solidFill>
                      </a:endParaRPr>
                    </a:p>
                  </a:txBody>
                  <a:tcPr marT="91425" marB="91425" marR="91425" marL="91425"/>
                </a:tc>
              </a:tr>
              <a:tr h="489100">
                <a:tc>
                  <a:txBody>
                    <a:bodyPr/>
                    <a:lstStyle/>
                    <a:p>
                      <a:pPr indent="0" lvl="0" marL="0" rtl="0" algn="l">
                        <a:spcBef>
                          <a:spcPts val="0"/>
                        </a:spcBef>
                        <a:spcAft>
                          <a:spcPts val="0"/>
                        </a:spcAft>
                        <a:buNone/>
                      </a:pPr>
                      <a:r>
                        <a:rPr lang="en">
                          <a:solidFill>
                            <a:schemeClr val="dk1"/>
                          </a:solidFill>
                        </a:rPr>
                        <a:t>Inter Node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30</a:t>
                      </a:r>
                      <a:endParaRPr>
                        <a:solidFill>
                          <a:schemeClr val="dk1"/>
                        </a:solidFill>
                      </a:endParaRPr>
                    </a:p>
                  </a:txBody>
                  <a:tcPr marT="91425" marB="91425" marR="91425" marL="91425"/>
                </a:tc>
              </a:tr>
              <a:tr h="489100">
                <a:tc>
                  <a:txBody>
                    <a:bodyPr/>
                    <a:lstStyle/>
                    <a:p>
                      <a:pPr indent="0" lvl="0" marL="0" rtl="0" algn="l">
                        <a:spcBef>
                          <a:spcPts val="0"/>
                        </a:spcBef>
                        <a:spcAft>
                          <a:spcPts val="0"/>
                        </a:spcAft>
                        <a:buNone/>
                      </a:pPr>
                      <a:r>
                        <a:rPr lang="en">
                          <a:solidFill>
                            <a:schemeClr val="dk1"/>
                          </a:solidFill>
                        </a:rPr>
                        <a:t>f</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45</a:t>
                      </a:r>
                      <a:endParaRPr>
                        <a:solidFill>
                          <a:schemeClr val="dk1"/>
                        </a:solidFill>
                      </a:endParaRPr>
                    </a:p>
                  </a:txBody>
                  <a:tcPr marT="91425" marB="91425" marR="91425" marL="91425"/>
                </a:tc>
              </a:tr>
            </a:tbl>
          </a:graphicData>
        </a:graphic>
      </p:graphicFrame>
      <p:pic>
        <p:nvPicPr>
          <p:cNvPr id="118" name="Google Shape;118;p22"/>
          <p:cNvPicPr preferRelativeResize="0"/>
          <p:nvPr/>
        </p:nvPicPr>
        <p:blipFill>
          <a:blip r:embed="rId3">
            <a:alphaModFix/>
          </a:blip>
          <a:stretch>
            <a:fillRect/>
          </a:stretch>
        </p:blipFill>
        <p:spPr>
          <a:xfrm>
            <a:off x="1172774" y="1067098"/>
            <a:ext cx="1739875" cy="1272450"/>
          </a:xfrm>
          <a:prstGeom prst="rect">
            <a:avLst/>
          </a:prstGeom>
          <a:noFill/>
          <a:ln>
            <a:noFill/>
          </a:ln>
        </p:spPr>
      </p:pic>
      <p:pic>
        <p:nvPicPr>
          <p:cNvPr id="119" name="Google Shape;119;p22"/>
          <p:cNvPicPr preferRelativeResize="0"/>
          <p:nvPr/>
        </p:nvPicPr>
        <p:blipFill>
          <a:blip r:embed="rId4">
            <a:alphaModFix/>
          </a:blip>
          <a:stretch>
            <a:fillRect/>
          </a:stretch>
        </p:blipFill>
        <p:spPr>
          <a:xfrm>
            <a:off x="2727950" y="2713013"/>
            <a:ext cx="3016725" cy="2333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aphicFrame>
        <p:nvGraphicFramePr>
          <p:cNvPr id="124" name="Google Shape;124;p23"/>
          <p:cNvGraphicFramePr/>
          <p:nvPr/>
        </p:nvGraphicFramePr>
        <p:xfrm>
          <a:off x="5432225" y="860250"/>
          <a:ext cx="3000000" cy="3000000"/>
        </p:xfrm>
        <a:graphic>
          <a:graphicData uri="http://schemas.openxmlformats.org/drawingml/2006/table">
            <a:tbl>
              <a:tblPr>
                <a:noFill/>
                <a:tableStyleId>{DDFB3668-A27D-4D20-9B00-0A6E48FF329F}</a:tableStyleId>
              </a:tblPr>
              <a:tblGrid>
                <a:gridCol w="1390300"/>
                <a:gridCol w="1290525"/>
              </a:tblGrid>
              <a:tr h="449350">
                <a:tc>
                  <a:txBody>
                    <a:bodyPr/>
                    <a:lstStyle/>
                    <a:p>
                      <a:pPr indent="0" lvl="0" marL="0" rtl="0" algn="l">
                        <a:spcBef>
                          <a:spcPts val="0"/>
                        </a:spcBef>
                        <a:spcAft>
                          <a:spcPts val="0"/>
                        </a:spcAft>
                        <a:buNone/>
                      </a:pPr>
                      <a:r>
                        <a:rPr lang="en">
                          <a:solidFill>
                            <a:srgbClr val="FFFFFF"/>
                          </a:solidFill>
                        </a:rPr>
                        <a:t>Character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Frequency</a:t>
                      </a:r>
                      <a:endParaRPr>
                        <a:solidFill>
                          <a:srgbClr val="FFFFFF"/>
                        </a:solidFill>
                      </a:endParaRPr>
                    </a:p>
                  </a:txBody>
                  <a:tcPr marT="91425" marB="91425" marR="91425" marL="91425"/>
                </a:tc>
              </a:tr>
              <a:tr h="449350">
                <a:tc>
                  <a:txBody>
                    <a:bodyPr/>
                    <a:lstStyle/>
                    <a:p>
                      <a:pPr indent="0" lvl="0" marL="0" rtl="0" algn="l">
                        <a:spcBef>
                          <a:spcPts val="0"/>
                        </a:spcBef>
                        <a:spcAft>
                          <a:spcPts val="0"/>
                        </a:spcAft>
                        <a:buNone/>
                      </a:pPr>
                      <a:r>
                        <a:rPr lang="en">
                          <a:solidFill>
                            <a:srgbClr val="FFFFFF"/>
                          </a:solidFill>
                        </a:rPr>
                        <a:t>f</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45</a:t>
                      </a:r>
                      <a:endParaRPr>
                        <a:solidFill>
                          <a:srgbClr val="FFFFFF"/>
                        </a:solidFill>
                      </a:endParaRPr>
                    </a:p>
                  </a:txBody>
                  <a:tcPr marT="91425" marB="91425" marR="91425" marL="91425"/>
                </a:tc>
              </a:tr>
              <a:tr h="449350">
                <a:tc>
                  <a:txBody>
                    <a:bodyPr/>
                    <a:lstStyle/>
                    <a:p>
                      <a:pPr indent="0" lvl="0" marL="0" rtl="0" algn="l">
                        <a:spcBef>
                          <a:spcPts val="0"/>
                        </a:spcBef>
                        <a:spcAft>
                          <a:spcPts val="0"/>
                        </a:spcAft>
                        <a:buNone/>
                      </a:pPr>
                      <a:r>
                        <a:rPr lang="en">
                          <a:solidFill>
                            <a:srgbClr val="FFFFFF"/>
                          </a:solidFill>
                        </a:rPr>
                        <a:t>Internal Node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55</a:t>
                      </a:r>
                      <a:endParaRPr>
                        <a:solidFill>
                          <a:srgbClr val="FFFFFF"/>
                        </a:solidFill>
                      </a:endParaRPr>
                    </a:p>
                  </a:txBody>
                  <a:tcPr marT="91425" marB="91425" marR="91425" marL="91425"/>
                </a:tc>
              </a:tr>
            </a:tbl>
          </a:graphicData>
        </a:graphic>
      </p:graphicFrame>
      <p:sp>
        <p:nvSpPr>
          <p:cNvPr id="125" name="Google Shape;125;p23"/>
          <p:cNvSpPr txBox="1"/>
          <p:nvPr/>
        </p:nvSpPr>
        <p:spPr>
          <a:xfrm>
            <a:off x="234100" y="148050"/>
            <a:ext cx="8434500" cy="8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Average"/>
                <a:ea typeface="Average"/>
                <a:cs typeface="Average"/>
                <a:sym typeface="Average"/>
              </a:rPr>
              <a:t>Step 5</a:t>
            </a:r>
            <a:r>
              <a:rPr lang="en" sz="1800">
                <a:solidFill>
                  <a:srgbClr val="CCCCCC"/>
                </a:solidFill>
                <a:latin typeface="Average"/>
                <a:ea typeface="Average"/>
                <a:cs typeface="Average"/>
                <a:sym typeface="Average"/>
              </a:rPr>
              <a:t>: Extract two minimum frequency nodes. Add a new internal node with frequency 25 + 30 = 55</a:t>
            </a:r>
            <a:endParaRPr sz="1800">
              <a:solidFill>
                <a:srgbClr val="CCCCCC"/>
              </a:solidFill>
              <a:latin typeface="Average"/>
              <a:ea typeface="Average"/>
              <a:cs typeface="Average"/>
              <a:sym typeface="Average"/>
            </a:endParaRPr>
          </a:p>
        </p:txBody>
      </p:sp>
      <p:sp>
        <p:nvSpPr>
          <p:cNvPr id="126" name="Google Shape;126;p23"/>
          <p:cNvSpPr txBox="1"/>
          <p:nvPr>
            <p:ph idx="1" type="body"/>
          </p:nvPr>
        </p:nvSpPr>
        <p:spPr>
          <a:xfrm>
            <a:off x="311700" y="2689350"/>
            <a:ext cx="8520600" cy="62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chemeClr val="dk1"/>
                </a:solidFill>
              </a:rPr>
              <a:t>Step 6</a:t>
            </a:r>
            <a:r>
              <a:rPr lang="en"/>
              <a:t>: Extract two minimum frequency nodes. Add a new internal node with frequency 45 + 55 = 100</a:t>
            </a:r>
            <a:endParaRPr/>
          </a:p>
        </p:txBody>
      </p:sp>
      <p:graphicFrame>
        <p:nvGraphicFramePr>
          <p:cNvPr id="127" name="Google Shape;127;p23"/>
          <p:cNvGraphicFramePr/>
          <p:nvPr/>
        </p:nvGraphicFramePr>
        <p:xfrm>
          <a:off x="5432225" y="3868550"/>
          <a:ext cx="3000000" cy="3000000"/>
        </p:xfrm>
        <a:graphic>
          <a:graphicData uri="http://schemas.openxmlformats.org/drawingml/2006/table">
            <a:tbl>
              <a:tblPr>
                <a:noFill/>
                <a:tableStyleId>{DDFB3668-A27D-4D20-9B00-0A6E48FF329F}</a:tableStyleId>
              </a:tblPr>
              <a:tblGrid>
                <a:gridCol w="1524425"/>
                <a:gridCol w="1524425"/>
              </a:tblGrid>
              <a:tr h="395175">
                <a:tc>
                  <a:txBody>
                    <a:bodyPr/>
                    <a:lstStyle/>
                    <a:p>
                      <a:pPr indent="0" lvl="0" marL="0" rtl="0" algn="l">
                        <a:spcBef>
                          <a:spcPts val="0"/>
                        </a:spcBef>
                        <a:spcAft>
                          <a:spcPts val="0"/>
                        </a:spcAft>
                        <a:buNone/>
                      </a:pPr>
                      <a:r>
                        <a:rPr lang="en">
                          <a:solidFill>
                            <a:srgbClr val="FFFFFF"/>
                          </a:solidFill>
                        </a:rPr>
                        <a:t>Character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Frequency</a:t>
                      </a:r>
                      <a:endParaRPr>
                        <a:solidFill>
                          <a:srgbClr val="FFFFFF"/>
                        </a:solidFill>
                      </a:endParaRPr>
                    </a:p>
                  </a:txBody>
                  <a:tcPr marT="91425" marB="91425" marR="91425" marL="91425"/>
                </a:tc>
              </a:tr>
              <a:tr h="395175">
                <a:tc>
                  <a:txBody>
                    <a:bodyPr/>
                    <a:lstStyle/>
                    <a:p>
                      <a:pPr indent="0" lvl="0" marL="0" rtl="0" algn="l">
                        <a:spcBef>
                          <a:spcPts val="0"/>
                        </a:spcBef>
                        <a:spcAft>
                          <a:spcPts val="0"/>
                        </a:spcAft>
                        <a:buNone/>
                      </a:pPr>
                      <a:r>
                        <a:rPr lang="en">
                          <a:solidFill>
                            <a:srgbClr val="FFFFFF"/>
                          </a:solidFill>
                        </a:rPr>
                        <a:t>Internal Node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100</a:t>
                      </a:r>
                      <a:endParaRPr>
                        <a:solidFill>
                          <a:srgbClr val="FFFFFF"/>
                        </a:solidFill>
                      </a:endParaRPr>
                    </a:p>
                  </a:txBody>
                  <a:tcPr marT="91425" marB="91425" marR="91425" marL="91425"/>
                </a:tc>
              </a:tr>
            </a:tbl>
          </a:graphicData>
        </a:graphic>
      </p:graphicFrame>
      <p:pic>
        <p:nvPicPr>
          <p:cNvPr id="128" name="Google Shape;128;p23"/>
          <p:cNvPicPr preferRelativeResize="0"/>
          <p:nvPr/>
        </p:nvPicPr>
        <p:blipFill>
          <a:blip r:embed="rId3">
            <a:alphaModFix/>
          </a:blip>
          <a:stretch>
            <a:fillRect/>
          </a:stretch>
        </p:blipFill>
        <p:spPr>
          <a:xfrm>
            <a:off x="706675" y="889275"/>
            <a:ext cx="3309050" cy="189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4"/>
          <p:cNvPicPr preferRelativeResize="0"/>
          <p:nvPr/>
        </p:nvPicPr>
        <p:blipFill>
          <a:blip r:embed="rId3">
            <a:alphaModFix/>
          </a:blip>
          <a:stretch>
            <a:fillRect/>
          </a:stretch>
        </p:blipFill>
        <p:spPr>
          <a:xfrm>
            <a:off x="311700" y="445025"/>
            <a:ext cx="7756250" cy="4326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Steps to print codes from Huffman Tree:</a:t>
            </a:r>
            <a:endParaRPr>
              <a:latin typeface="Georgia"/>
              <a:ea typeface="Georgia"/>
              <a:cs typeface="Georgia"/>
              <a:sym typeface="Georgia"/>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1600"/>
              </a:spcBef>
              <a:spcAft>
                <a:spcPts val="1600"/>
              </a:spcAft>
              <a:buNone/>
            </a:pPr>
            <a:r>
              <a:rPr lang="en" sz="2400"/>
              <a:t>Traverse the tree formed starting from the root. Create an empty array to store the codes of the nodes. While moving to the left child, write 0 to the array. While moving to the right child, write 1 to the array. Print the array when a leaf node is encountered.</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idx="1" type="body"/>
          </p:nvPr>
        </p:nvSpPr>
        <p:spPr>
          <a:xfrm>
            <a:off x="311700" y="3432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traversal, the encoded code becomes :</a:t>
            </a:r>
            <a:endParaRPr/>
          </a:p>
          <a:p>
            <a:pPr indent="0" lvl="0" marL="0" rtl="0" algn="l">
              <a:spcBef>
                <a:spcPts val="1600"/>
              </a:spcBef>
              <a:spcAft>
                <a:spcPts val="1600"/>
              </a:spcAft>
              <a:buNone/>
            </a:pPr>
            <a:r>
              <a:t/>
            </a:r>
            <a:endParaRPr/>
          </a:p>
        </p:txBody>
      </p:sp>
      <p:graphicFrame>
        <p:nvGraphicFramePr>
          <p:cNvPr id="147" name="Google Shape;147;p26"/>
          <p:cNvGraphicFramePr/>
          <p:nvPr/>
        </p:nvGraphicFramePr>
        <p:xfrm>
          <a:off x="420425" y="872450"/>
          <a:ext cx="3000000" cy="3000000"/>
        </p:xfrm>
        <a:graphic>
          <a:graphicData uri="http://schemas.openxmlformats.org/drawingml/2006/table">
            <a:tbl>
              <a:tblPr>
                <a:noFill/>
                <a:tableStyleId>{DDFB3668-A27D-4D20-9B00-0A6E48FF329F}</a:tableStyleId>
              </a:tblPr>
              <a:tblGrid>
                <a:gridCol w="1566000"/>
                <a:gridCol w="1566000"/>
              </a:tblGrid>
              <a:tr h="394250">
                <a:tc>
                  <a:txBody>
                    <a:bodyPr/>
                    <a:lstStyle/>
                    <a:p>
                      <a:pPr indent="0" lvl="0" marL="0" rtl="0" algn="l">
                        <a:spcBef>
                          <a:spcPts val="0"/>
                        </a:spcBef>
                        <a:spcAft>
                          <a:spcPts val="0"/>
                        </a:spcAft>
                        <a:buNone/>
                      </a:pPr>
                      <a:r>
                        <a:rPr lang="en">
                          <a:solidFill>
                            <a:srgbClr val="FFFFFF"/>
                          </a:solidFill>
                        </a:rPr>
                        <a:t>Character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Code-word</a:t>
                      </a:r>
                      <a:endParaRPr>
                        <a:solidFill>
                          <a:srgbClr val="FFFFFF"/>
                        </a:solidFill>
                      </a:endParaRPr>
                    </a:p>
                  </a:txBody>
                  <a:tcPr marT="91425" marB="91425" marR="91425" marL="91425"/>
                </a:tc>
              </a:tr>
              <a:tr h="394250">
                <a:tc>
                  <a:txBody>
                    <a:bodyPr/>
                    <a:lstStyle/>
                    <a:p>
                      <a:pPr indent="0" lvl="0" marL="0" rtl="0" algn="l">
                        <a:spcBef>
                          <a:spcPts val="0"/>
                        </a:spcBef>
                        <a:spcAft>
                          <a:spcPts val="0"/>
                        </a:spcAft>
                        <a:buNone/>
                      </a:pPr>
                      <a:r>
                        <a:rPr lang="en">
                          <a:solidFill>
                            <a:srgbClr val="FFFFFF"/>
                          </a:solidFill>
                        </a:rPr>
                        <a:t>f</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tc>
              </a:tr>
              <a:tr h="394250">
                <a:tc>
                  <a:txBody>
                    <a:bodyPr/>
                    <a:lstStyle/>
                    <a:p>
                      <a:pPr indent="0" lvl="0" marL="0" rtl="0" algn="l">
                        <a:spcBef>
                          <a:spcPts val="0"/>
                        </a:spcBef>
                        <a:spcAft>
                          <a:spcPts val="0"/>
                        </a:spcAft>
                        <a:buNone/>
                      </a:pPr>
                      <a:r>
                        <a:rPr lang="en">
                          <a:solidFill>
                            <a:srgbClr val="FFFFFF"/>
                          </a:solidFill>
                        </a:rPr>
                        <a:t>c</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100</a:t>
                      </a:r>
                      <a:endParaRPr>
                        <a:solidFill>
                          <a:srgbClr val="FFFFFF"/>
                        </a:solidFill>
                      </a:endParaRPr>
                    </a:p>
                  </a:txBody>
                  <a:tcPr marT="91425" marB="91425" marR="91425" marL="91425"/>
                </a:tc>
              </a:tr>
              <a:tr h="394250">
                <a:tc>
                  <a:txBody>
                    <a:bodyPr/>
                    <a:lstStyle/>
                    <a:p>
                      <a:pPr indent="0" lvl="0" marL="0" rtl="0" algn="l">
                        <a:spcBef>
                          <a:spcPts val="0"/>
                        </a:spcBef>
                        <a:spcAft>
                          <a:spcPts val="0"/>
                        </a:spcAft>
                        <a:buNone/>
                      </a:pPr>
                      <a:r>
                        <a:rPr lang="en">
                          <a:solidFill>
                            <a:srgbClr val="FFFFFF"/>
                          </a:solidFill>
                        </a:rPr>
                        <a:t>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101</a:t>
                      </a:r>
                      <a:endParaRPr>
                        <a:solidFill>
                          <a:srgbClr val="FFFFFF"/>
                        </a:solidFill>
                      </a:endParaRPr>
                    </a:p>
                  </a:txBody>
                  <a:tcPr marT="91425" marB="91425" marR="91425" marL="91425"/>
                </a:tc>
              </a:tr>
              <a:tr h="394250">
                <a:tc>
                  <a:txBody>
                    <a:bodyPr/>
                    <a:lstStyle/>
                    <a:p>
                      <a:pPr indent="0" lvl="0" marL="0" rtl="0" algn="l">
                        <a:spcBef>
                          <a:spcPts val="0"/>
                        </a:spcBef>
                        <a:spcAft>
                          <a:spcPts val="0"/>
                        </a:spcAft>
                        <a:buNone/>
                      </a:pPr>
                      <a:r>
                        <a:rPr lang="en">
                          <a:solidFill>
                            <a:srgbClr val="FFFFFF"/>
                          </a:solidFill>
                        </a:rPr>
                        <a:t>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1100</a:t>
                      </a:r>
                      <a:endParaRPr>
                        <a:solidFill>
                          <a:srgbClr val="FFFFFF"/>
                        </a:solidFill>
                      </a:endParaRPr>
                    </a:p>
                  </a:txBody>
                  <a:tcPr marT="91425" marB="91425" marR="91425" marL="91425"/>
                </a:tc>
              </a:tr>
              <a:tr h="394250">
                <a:tc>
                  <a:txBody>
                    <a:bodyPr/>
                    <a:lstStyle/>
                    <a:p>
                      <a:pPr indent="0" lvl="0" marL="0" rtl="0" algn="l">
                        <a:spcBef>
                          <a:spcPts val="0"/>
                        </a:spcBef>
                        <a:spcAft>
                          <a:spcPts val="0"/>
                        </a:spcAft>
                        <a:buNone/>
                      </a:pPr>
                      <a:r>
                        <a:rPr lang="en">
                          <a:solidFill>
                            <a:srgbClr val="FFFFFF"/>
                          </a:solidFill>
                        </a:rPr>
                        <a:t>b</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1101</a:t>
                      </a:r>
                      <a:endParaRPr>
                        <a:solidFill>
                          <a:srgbClr val="FFFFFF"/>
                        </a:solidFill>
                      </a:endParaRPr>
                    </a:p>
                  </a:txBody>
                  <a:tcPr marT="91425" marB="91425" marR="91425" marL="91425"/>
                </a:tc>
              </a:tr>
              <a:tr h="394250">
                <a:tc>
                  <a:txBody>
                    <a:bodyPr/>
                    <a:lstStyle/>
                    <a:p>
                      <a:pPr indent="0" lvl="0" marL="0" rtl="0" algn="l">
                        <a:spcBef>
                          <a:spcPts val="0"/>
                        </a:spcBef>
                        <a:spcAft>
                          <a:spcPts val="0"/>
                        </a:spcAft>
                        <a:buNone/>
                      </a:pPr>
                      <a:r>
                        <a:rPr lang="en">
                          <a:solidFill>
                            <a:srgbClr val="FFFFFF"/>
                          </a:solidFill>
                        </a:rPr>
                        <a:t>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111</a:t>
                      </a:r>
                      <a:endParaRPr>
                        <a:solidFill>
                          <a:srgbClr val="FFFFFF"/>
                        </a:solidFill>
                      </a:endParaRPr>
                    </a:p>
                  </a:txBody>
                  <a:tcPr marT="91425" marB="91425" marR="91425" marL="91425"/>
                </a:tc>
              </a:tr>
            </a:tbl>
          </a:graphicData>
        </a:graphic>
      </p:graphicFrame>
      <p:pic>
        <p:nvPicPr>
          <p:cNvPr id="148" name="Google Shape;148;p26"/>
          <p:cNvPicPr preferRelativeResize="0"/>
          <p:nvPr/>
        </p:nvPicPr>
        <p:blipFill>
          <a:blip r:embed="rId3">
            <a:alphaModFix/>
          </a:blip>
          <a:stretch>
            <a:fillRect/>
          </a:stretch>
        </p:blipFill>
        <p:spPr>
          <a:xfrm>
            <a:off x="3743050" y="872450"/>
            <a:ext cx="5419600" cy="3257550"/>
          </a:xfrm>
          <a:prstGeom prst="rect">
            <a:avLst/>
          </a:prstGeom>
          <a:noFill/>
          <a:ln>
            <a:noFill/>
          </a:ln>
        </p:spPr>
      </p:pic>
      <p:sp>
        <p:nvSpPr>
          <p:cNvPr id="149" name="Google Shape;149;p26"/>
          <p:cNvSpPr txBox="1"/>
          <p:nvPr/>
        </p:nvSpPr>
        <p:spPr>
          <a:xfrm>
            <a:off x="613575" y="4313250"/>
            <a:ext cx="6376800" cy="7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700">
              <a:solidFill>
                <a:srgbClr val="FFFFFF"/>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6" name="Google Shape;156;p27"/>
          <p:cNvPicPr preferRelativeResize="0"/>
          <p:nvPr/>
        </p:nvPicPr>
        <p:blipFill>
          <a:blip r:embed="rId3">
            <a:alphaModFix/>
          </a:blip>
          <a:stretch>
            <a:fillRect/>
          </a:stretch>
        </p:blipFill>
        <p:spPr>
          <a:xfrm>
            <a:off x="311700" y="476000"/>
            <a:ext cx="5419600" cy="3257550"/>
          </a:xfrm>
          <a:prstGeom prst="rect">
            <a:avLst/>
          </a:prstGeom>
          <a:noFill/>
          <a:ln>
            <a:noFill/>
          </a:ln>
        </p:spPr>
      </p:pic>
      <p:sp>
        <p:nvSpPr>
          <p:cNvPr id="157" name="Google Shape;157;p27"/>
          <p:cNvSpPr txBox="1"/>
          <p:nvPr/>
        </p:nvSpPr>
        <p:spPr>
          <a:xfrm>
            <a:off x="311700" y="3733550"/>
            <a:ext cx="61845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FFFFFF"/>
                </a:solidFill>
                <a:latin typeface="Average"/>
                <a:ea typeface="Average"/>
                <a:cs typeface="Average"/>
                <a:sym typeface="Average"/>
              </a:rPr>
              <a:t>1100 1101 100 </a:t>
            </a:r>
            <a:endParaRPr>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8"/>
          <p:cNvSpPr txBox="1"/>
          <p:nvPr>
            <p:ph idx="1" type="body"/>
          </p:nvPr>
        </p:nvSpPr>
        <p:spPr>
          <a:xfrm>
            <a:off x="175300" y="1113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2700">
              <a:solidFill>
                <a:srgbClr val="FFFFFF"/>
              </a:solidFill>
            </a:endParaRPr>
          </a:p>
          <a:p>
            <a:pPr indent="0" lvl="0" marL="0" rtl="0" algn="l">
              <a:lnSpc>
                <a:spcPct val="100000"/>
              </a:lnSpc>
              <a:spcBef>
                <a:spcPts val="0"/>
              </a:spcBef>
              <a:spcAft>
                <a:spcPts val="0"/>
              </a:spcAft>
              <a:buNone/>
            </a:pPr>
            <a:r>
              <a:t/>
            </a:r>
            <a:endParaRPr sz="2700">
              <a:solidFill>
                <a:srgbClr val="FFFFFF"/>
              </a:solidFill>
            </a:endParaRPr>
          </a:p>
          <a:p>
            <a:pPr indent="0" lvl="0" marL="0" rtl="0" algn="l">
              <a:lnSpc>
                <a:spcPct val="100000"/>
              </a:lnSpc>
              <a:spcBef>
                <a:spcPts val="0"/>
              </a:spcBef>
              <a:spcAft>
                <a:spcPts val="0"/>
              </a:spcAft>
              <a:buNone/>
            </a:pPr>
            <a:r>
              <a:t/>
            </a:r>
            <a:endParaRPr sz="2700">
              <a:solidFill>
                <a:srgbClr val="FFFFFF"/>
              </a:solidFill>
            </a:endParaRPr>
          </a:p>
          <a:p>
            <a:pPr indent="0" lvl="0" marL="0" rtl="0" algn="l">
              <a:lnSpc>
                <a:spcPct val="100000"/>
              </a:lnSpc>
              <a:spcBef>
                <a:spcPts val="0"/>
              </a:spcBef>
              <a:spcAft>
                <a:spcPts val="0"/>
              </a:spcAft>
              <a:buNone/>
            </a:pPr>
            <a:r>
              <a:t/>
            </a:r>
            <a:endParaRPr sz="2700">
              <a:solidFill>
                <a:srgbClr val="FFFFFF"/>
              </a:solidFill>
            </a:endParaRPr>
          </a:p>
          <a:p>
            <a:pPr indent="0" lvl="0" marL="0" rtl="0" algn="l">
              <a:lnSpc>
                <a:spcPct val="100000"/>
              </a:lnSpc>
              <a:spcBef>
                <a:spcPts val="0"/>
              </a:spcBef>
              <a:spcAft>
                <a:spcPts val="0"/>
              </a:spcAft>
              <a:buNone/>
            </a:pPr>
            <a:r>
              <a:t/>
            </a:r>
            <a:endParaRPr sz="2700">
              <a:solidFill>
                <a:srgbClr val="FFFFFF"/>
              </a:solidFill>
            </a:endParaRPr>
          </a:p>
          <a:p>
            <a:pPr indent="0" lvl="0" marL="0" rtl="0" algn="l">
              <a:lnSpc>
                <a:spcPct val="100000"/>
              </a:lnSpc>
              <a:spcBef>
                <a:spcPts val="0"/>
              </a:spcBef>
              <a:spcAft>
                <a:spcPts val="0"/>
              </a:spcAft>
              <a:buNone/>
            </a:pPr>
            <a:r>
              <a:t/>
            </a:r>
            <a:endParaRPr sz="2700">
              <a:solidFill>
                <a:srgbClr val="FFFFFF"/>
              </a:solidFill>
            </a:endParaRPr>
          </a:p>
          <a:p>
            <a:pPr indent="0" lvl="0" marL="0" rtl="0" algn="l">
              <a:lnSpc>
                <a:spcPct val="100000"/>
              </a:lnSpc>
              <a:spcBef>
                <a:spcPts val="0"/>
              </a:spcBef>
              <a:spcAft>
                <a:spcPts val="0"/>
              </a:spcAft>
              <a:buNone/>
            </a:pPr>
            <a:r>
              <a:rPr lang="en" sz="2700">
                <a:solidFill>
                  <a:srgbClr val="FFFFFF"/>
                </a:solidFill>
              </a:rPr>
              <a:t>1100 1101 100 = a b c </a:t>
            </a:r>
            <a:endParaRPr sz="1400">
              <a:solidFill>
                <a:srgbClr val="000000"/>
              </a:solidFill>
            </a:endParaRPr>
          </a:p>
          <a:p>
            <a:pPr indent="0" lvl="0" marL="0" rtl="0" algn="l">
              <a:spcBef>
                <a:spcPts val="0"/>
              </a:spcBef>
              <a:spcAft>
                <a:spcPts val="1600"/>
              </a:spcAft>
              <a:buNone/>
            </a:pPr>
            <a:r>
              <a:t/>
            </a:r>
            <a:endParaRPr/>
          </a:p>
        </p:txBody>
      </p:sp>
      <p:pic>
        <p:nvPicPr>
          <p:cNvPr id="164" name="Google Shape;164;p28"/>
          <p:cNvPicPr preferRelativeResize="0"/>
          <p:nvPr/>
        </p:nvPicPr>
        <p:blipFill>
          <a:blip r:embed="rId3">
            <a:alphaModFix/>
          </a:blip>
          <a:stretch>
            <a:fillRect/>
          </a:stretch>
        </p:blipFill>
        <p:spPr>
          <a:xfrm>
            <a:off x="243525" y="329875"/>
            <a:ext cx="5419600" cy="3257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Data Compression</a:t>
            </a:r>
            <a:endParaRPr>
              <a:latin typeface="Georgia"/>
              <a:ea typeface="Georgia"/>
              <a:cs typeface="Georgia"/>
              <a:sym typeface="Georgia"/>
            </a:endParaRPr>
          </a:p>
        </p:txBody>
      </p:sp>
      <p:sp>
        <p:nvSpPr>
          <p:cNvPr id="66" name="Google Shape;66;p14"/>
          <p:cNvSpPr txBox="1"/>
          <p:nvPr>
            <p:ph idx="1" type="body"/>
          </p:nvPr>
        </p:nvSpPr>
        <p:spPr>
          <a:xfrm>
            <a:off x="311700" y="1383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Data compression is the process of modifying, encoding or converting the bits structure of data in such a way that it consumes less space on disk.</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It enables reducing the storage size of one or more data instances or elements. Data compression is also known as source coding or bit-rate reduction.</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24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Georgia"/>
                <a:ea typeface="Georgia"/>
                <a:cs typeface="Georgia"/>
                <a:sym typeface="Georgia"/>
              </a:rPr>
              <a:t>History of data compression:</a:t>
            </a:r>
            <a:endParaRPr u="sng">
              <a:latin typeface="Georgia"/>
              <a:ea typeface="Georgia"/>
              <a:cs typeface="Georgia"/>
              <a:sym typeface="Georgia"/>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Data compression has a history that predates physical computing. Morse code, for example, compresses information by assigning shorter codes to characters that are statistically common in the English language (such as the letters “e” and “t”). Huffman coding came about as the result of a class project at MIT by its then student, David Huffman.</a:t>
            </a:r>
            <a:endParaRPr/>
          </a:p>
          <a:p>
            <a:pPr indent="0" lvl="0" marL="0" rtl="0" algn="l">
              <a:spcBef>
                <a:spcPts val="1600"/>
              </a:spcBef>
              <a:spcAft>
                <a:spcPts val="0"/>
              </a:spcAft>
              <a:buNone/>
            </a:pPr>
            <a:r>
              <a:rPr lang="en"/>
              <a:t>This resulted in Huffman coding, which by the 1970s had become a prominent digital encoding algorithm</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Georgia"/>
                <a:ea typeface="Georgia"/>
                <a:cs typeface="Georgia"/>
                <a:sym typeface="Georgia"/>
              </a:rPr>
              <a:t>Huffman Coding: </a:t>
            </a:r>
            <a:endParaRPr u="sng">
              <a:latin typeface="Georgia"/>
              <a:ea typeface="Georgia"/>
              <a:cs typeface="Georgia"/>
              <a:sym typeface="Georgia"/>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Char char="●"/>
            </a:pPr>
            <a:r>
              <a:rPr lang="en"/>
              <a:t>Huffman coding is a lossless data encoding algorithm. The process behind its scheme includes sorting numerical values from a set in order of their frequency</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Amongst all the techniques, Huffman codes are formulated to be an optimal code, i.e., they achieve the minimum average code length, which may still be greater than or equal to the length of source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10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There are mainly two major parts in Huffman Coding</a:t>
            </a:r>
            <a:endParaRPr>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4" name="Google Shape;84;p17"/>
          <p:cNvSpPr txBox="1"/>
          <p:nvPr>
            <p:ph idx="1" type="body"/>
          </p:nvPr>
        </p:nvSpPr>
        <p:spPr>
          <a:xfrm>
            <a:off x="351825" y="1734550"/>
            <a:ext cx="8520600" cy="2934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000"/>
          </a:p>
          <a:p>
            <a:pPr indent="0" lvl="0" marL="457200" rtl="0" algn="l">
              <a:spcBef>
                <a:spcPts val="1600"/>
              </a:spcBef>
              <a:spcAft>
                <a:spcPts val="0"/>
              </a:spcAft>
              <a:buNone/>
            </a:pPr>
            <a:r>
              <a:rPr lang="en" sz="2000"/>
              <a:t>1) Build a Huffman Tree from input characters.</a:t>
            </a:r>
            <a:endParaRPr sz="2000"/>
          </a:p>
          <a:p>
            <a:pPr indent="0" lvl="0" marL="457200" rtl="0" algn="l">
              <a:spcBef>
                <a:spcPts val="1600"/>
              </a:spcBef>
              <a:spcAft>
                <a:spcPts val="0"/>
              </a:spcAft>
              <a:buNone/>
            </a:pPr>
            <a:r>
              <a:t/>
            </a:r>
            <a:endParaRPr sz="2000"/>
          </a:p>
          <a:p>
            <a:pPr indent="0" lvl="0" marL="457200" rtl="0" algn="l">
              <a:spcBef>
                <a:spcPts val="1600"/>
              </a:spcBef>
              <a:spcAft>
                <a:spcPts val="0"/>
              </a:spcAft>
              <a:buNone/>
            </a:pPr>
            <a:r>
              <a:rPr lang="en" sz="2000"/>
              <a:t>2) Traverse the Huffman Tree and assign codes to characters.</a:t>
            </a:r>
            <a:endParaRPr sz="2000"/>
          </a:p>
          <a:p>
            <a:pPr indent="0" lvl="0" marL="457200" rtl="0" algn="l">
              <a:spcBef>
                <a:spcPts val="1600"/>
              </a:spcBef>
              <a:spcAft>
                <a:spcPts val="160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44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Steps to build Huffman Tree</a:t>
            </a:r>
            <a:endParaRPr>
              <a:latin typeface="Georgia"/>
              <a:ea typeface="Georgia"/>
              <a:cs typeface="Georgia"/>
              <a:sym typeface="Georgia"/>
            </a:endParaRPr>
          </a:p>
        </p:txBody>
      </p:sp>
      <p:sp>
        <p:nvSpPr>
          <p:cNvPr id="90" name="Google Shape;90;p18"/>
          <p:cNvSpPr txBox="1"/>
          <p:nvPr>
            <p:ph idx="1" type="body"/>
          </p:nvPr>
        </p:nvSpPr>
        <p:spPr>
          <a:xfrm>
            <a:off x="291150" y="1142450"/>
            <a:ext cx="8561700" cy="38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Georgia"/>
                <a:ea typeface="Georgia"/>
                <a:cs typeface="Georgia"/>
                <a:sym typeface="Georgia"/>
              </a:rPr>
              <a:t>1. Create a leaf node for each unique character and build a min heap of all leaf nodes (Min Heap is used as a priority queue. The value of frequency field is used to compare two nodes in min heap. Initially, the least frequent character is at root)</a:t>
            </a:r>
            <a:endParaRPr sz="1500">
              <a:latin typeface="Georgia"/>
              <a:ea typeface="Georgia"/>
              <a:cs typeface="Georgia"/>
              <a:sym typeface="Georgia"/>
            </a:endParaRPr>
          </a:p>
          <a:p>
            <a:pPr indent="0" lvl="0" marL="0" rtl="0" algn="l">
              <a:spcBef>
                <a:spcPts val="1600"/>
              </a:spcBef>
              <a:spcAft>
                <a:spcPts val="0"/>
              </a:spcAft>
              <a:buNone/>
            </a:pPr>
            <a:r>
              <a:rPr lang="en" sz="1500">
                <a:latin typeface="Georgia"/>
                <a:ea typeface="Georgia"/>
                <a:cs typeface="Georgia"/>
                <a:sym typeface="Georgia"/>
              </a:rPr>
              <a:t>2. Extract two nodes with the minimum frequency from the min heap.</a:t>
            </a:r>
            <a:endParaRPr sz="1500">
              <a:latin typeface="Georgia"/>
              <a:ea typeface="Georgia"/>
              <a:cs typeface="Georgia"/>
              <a:sym typeface="Georgia"/>
            </a:endParaRPr>
          </a:p>
          <a:p>
            <a:pPr indent="0" lvl="0" marL="0" rtl="0" algn="l">
              <a:spcBef>
                <a:spcPts val="1600"/>
              </a:spcBef>
              <a:spcAft>
                <a:spcPts val="0"/>
              </a:spcAft>
              <a:buNone/>
            </a:pPr>
            <a:r>
              <a:rPr lang="en" sz="1500">
                <a:latin typeface="Georgia"/>
                <a:ea typeface="Georgia"/>
                <a:cs typeface="Georgia"/>
                <a:sym typeface="Georgia"/>
              </a:rPr>
              <a:t>3. Create a new internal node with a frequency equal to the sum of the two nodes frequencies. Make the first extracted node as its left child and the other extracted node as its right child. Add this node to the min heap.</a:t>
            </a:r>
            <a:endParaRPr sz="1500">
              <a:latin typeface="Georgia"/>
              <a:ea typeface="Georgia"/>
              <a:cs typeface="Georgia"/>
              <a:sym typeface="Georgia"/>
            </a:endParaRPr>
          </a:p>
          <a:p>
            <a:pPr indent="0" lvl="0" marL="0" rtl="0" algn="l">
              <a:spcBef>
                <a:spcPts val="1600"/>
              </a:spcBef>
              <a:spcAft>
                <a:spcPts val="0"/>
              </a:spcAft>
              <a:buNone/>
            </a:pPr>
            <a:r>
              <a:rPr lang="en" sz="1500">
                <a:latin typeface="Georgia"/>
                <a:ea typeface="Georgia"/>
                <a:cs typeface="Georgia"/>
                <a:sym typeface="Georgia"/>
              </a:rPr>
              <a:t>4. Repeat steps#2 and #3 until the heap contains only one node. The remaining node is the root node and the tree is complete</a:t>
            </a:r>
            <a:endParaRPr sz="1500">
              <a:latin typeface="Georgia"/>
              <a:ea typeface="Georgia"/>
              <a:cs typeface="Georgia"/>
              <a:sym typeface="Georgia"/>
            </a:endParaRPr>
          </a:p>
          <a:p>
            <a:pPr indent="0" lvl="0" marL="0" rtl="0" algn="l">
              <a:spcBef>
                <a:spcPts val="1600"/>
              </a:spcBef>
              <a:spcAft>
                <a:spcPts val="16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Example</a:t>
            </a:r>
            <a:endParaRPr>
              <a:latin typeface="Georgia"/>
              <a:ea typeface="Georgia"/>
              <a:cs typeface="Georgia"/>
              <a:sym typeface="Georgia"/>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consists of 6 unique characters and these are it’s sequences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graphicFrame>
        <p:nvGraphicFramePr>
          <p:cNvPr id="97" name="Google Shape;97;p19"/>
          <p:cNvGraphicFramePr/>
          <p:nvPr/>
        </p:nvGraphicFramePr>
        <p:xfrm>
          <a:off x="437050" y="1971925"/>
          <a:ext cx="3000000" cy="3000000"/>
        </p:xfrm>
        <a:graphic>
          <a:graphicData uri="http://schemas.openxmlformats.org/drawingml/2006/table">
            <a:tbl>
              <a:tblPr>
                <a:noFill/>
                <a:tableStyleId>{DDFB3668-A27D-4D20-9B00-0A6E48FF329F}</a:tableStyleId>
              </a:tblPr>
              <a:tblGrid>
                <a:gridCol w="1768825"/>
                <a:gridCol w="1768825"/>
              </a:tblGrid>
              <a:tr h="321625">
                <a:tc>
                  <a:txBody>
                    <a:bodyPr/>
                    <a:lstStyle/>
                    <a:p>
                      <a:pPr indent="0" lvl="0" marL="0" rtl="0" algn="l">
                        <a:spcBef>
                          <a:spcPts val="0"/>
                        </a:spcBef>
                        <a:spcAft>
                          <a:spcPts val="0"/>
                        </a:spcAft>
                        <a:buNone/>
                      </a:pPr>
                      <a:r>
                        <a:rPr lang="en">
                          <a:solidFill>
                            <a:srgbClr val="FFFFFF"/>
                          </a:solidFill>
                        </a:rPr>
                        <a:t>Character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Frequency</a:t>
                      </a:r>
                      <a:endParaRPr>
                        <a:solidFill>
                          <a:srgbClr val="FFFFFF"/>
                        </a:solidFill>
                      </a:endParaRPr>
                    </a:p>
                  </a:txBody>
                  <a:tcPr marT="91425" marB="91425" marR="91425" marL="91425"/>
                </a:tc>
              </a:tr>
              <a:tr h="321625">
                <a:tc>
                  <a:txBody>
                    <a:bodyPr/>
                    <a:lstStyle/>
                    <a:p>
                      <a:pPr indent="0" lvl="0" marL="0" rtl="0" algn="l">
                        <a:spcBef>
                          <a:spcPts val="0"/>
                        </a:spcBef>
                        <a:spcAft>
                          <a:spcPts val="0"/>
                        </a:spcAft>
                        <a:buNone/>
                      </a:pPr>
                      <a:r>
                        <a:rPr lang="en">
                          <a:solidFill>
                            <a:srgbClr val="FFFFFF"/>
                          </a:solidFill>
                        </a:rPr>
                        <a:t>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5</a:t>
                      </a:r>
                      <a:endParaRPr>
                        <a:solidFill>
                          <a:srgbClr val="FFFFFF"/>
                        </a:solidFill>
                      </a:endParaRPr>
                    </a:p>
                  </a:txBody>
                  <a:tcPr marT="91425" marB="91425" marR="91425" marL="91425"/>
                </a:tc>
              </a:tr>
              <a:tr h="321625">
                <a:tc>
                  <a:txBody>
                    <a:bodyPr/>
                    <a:lstStyle/>
                    <a:p>
                      <a:pPr indent="0" lvl="0" marL="0" rtl="0" algn="l">
                        <a:spcBef>
                          <a:spcPts val="0"/>
                        </a:spcBef>
                        <a:spcAft>
                          <a:spcPts val="0"/>
                        </a:spcAft>
                        <a:buNone/>
                      </a:pPr>
                      <a:r>
                        <a:rPr lang="en">
                          <a:solidFill>
                            <a:schemeClr val="dk1"/>
                          </a:solidFill>
                        </a:rPr>
                        <a:t>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9</a:t>
                      </a:r>
                      <a:endParaRPr>
                        <a:solidFill>
                          <a:srgbClr val="FFFFFF"/>
                        </a:solidFill>
                      </a:endParaRPr>
                    </a:p>
                  </a:txBody>
                  <a:tcPr marT="91425" marB="91425" marR="91425" marL="91425"/>
                </a:tc>
              </a:tr>
              <a:tr h="321625">
                <a:tc>
                  <a:txBody>
                    <a:bodyPr/>
                    <a:lstStyle/>
                    <a:p>
                      <a:pPr indent="0" lvl="0" marL="0" rtl="0" algn="l">
                        <a:spcBef>
                          <a:spcPts val="0"/>
                        </a:spcBef>
                        <a:spcAft>
                          <a:spcPts val="0"/>
                        </a:spcAft>
                        <a:buNone/>
                      </a:pPr>
                      <a:r>
                        <a:rPr lang="en">
                          <a:solidFill>
                            <a:srgbClr val="FFFFFF"/>
                          </a:solidFill>
                        </a:rPr>
                        <a:t>c</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12</a:t>
                      </a:r>
                      <a:endParaRPr>
                        <a:solidFill>
                          <a:srgbClr val="FFFFFF"/>
                        </a:solidFill>
                      </a:endParaRPr>
                    </a:p>
                  </a:txBody>
                  <a:tcPr marT="91425" marB="91425" marR="91425" marL="91425"/>
                </a:tc>
              </a:tr>
              <a:tr h="321625">
                <a:tc>
                  <a:txBody>
                    <a:bodyPr/>
                    <a:lstStyle/>
                    <a:p>
                      <a:pPr indent="0" lvl="0" marL="0" rtl="0" algn="l">
                        <a:spcBef>
                          <a:spcPts val="0"/>
                        </a:spcBef>
                        <a:spcAft>
                          <a:spcPts val="0"/>
                        </a:spcAft>
                        <a:buNone/>
                      </a:pPr>
                      <a:r>
                        <a:rPr lang="en">
                          <a:solidFill>
                            <a:srgbClr val="FFFFFF"/>
                          </a:solidFill>
                        </a:rPr>
                        <a:t>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13</a:t>
                      </a:r>
                      <a:endParaRPr>
                        <a:solidFill>
                          <a:srgbClr val="FFFFFF"/>
                        </a:solidFill>
                      </a:endParaRPr>
                    </a:p>
                  </a:txBody>
                  <a:tcPr marT="91425" marB="91425" marR="91425" marL="91425"/>
                </a:tc>
              </a:tr>
              <a:tr h="321625">
                <a:tc>
                  <a:txBody>
                    <a:bodyPr/>
                    <a:lstStyle/>
                    <a:p>
                      <a:pPr indent="0" lvl="0" marL="0" rtl="0" algn="l">
                        <a:spcBef>
                          <a:spcPts val="0"/>
                        </a:spcBef>
                        <a:spcAft>
                          <a:spcPts val="0"/>
                        </a:spcAft>
                        <a:buNone/>
                      </a:pPr>
                      <a:r>
                        <a:rPr lang="en">
                          <a:solidFill>
                            <a:srgbClr val="FFFFFF"/>
                          </a:solidFill>
                        </a:rPr>
                        <a:t>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16</a:t>
                      </a:r>
                      <a:endParaRPr>
                        <a:solidFill>
                          <a:srgbClr val="FFFFFF"/>
                        </a:solidFill>
                      </a:endParaRPr>
                    </a:p>
                  </a:txBody>
                  <a:tcPr marT="91425" marB="91425" marR="91425" marL="91425"/>
                </a:tc>
              </a:tr>
              <a:tr h="321625">
                <a:tc>
                  <a:txBody>
                    <a:bodyPr/>
                    <a:lstStyle/>
                    <a:p>
                      <a:pPr indent="0" lvl="0" marL="0" rtl="0" algn="l">
                        <a:spcBef>
                          <a:spcPts val="0"/>
                        </a:spcBef>
                        <a:spcAft>
                          <a:spcPts val="0"/>
                        </a:spcAft>
                        <a:buNone/>
                      </a:pPr>
                      <a:r>
                        <a:rPr lang="en">
                          <a:solidFill>
                            <a:srgbClr val="FFFFFF"/>
                          </a:solidFill>
                        </a:rPr>
                        <a:t>f</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45</a:t>
                      </a:r>
                      <a:endParaRPr>
                        <a:solidFill>
                          <a:srgbClr val="FFFFFF"/>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54850" y="208375"/>
            <a:ext cx="8970900" cy="48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Step 1</a:t>
            </a:r>
            <a:r>
              <a:rPr lang="en"/>
              <a:t>: </a:t>
            </a:r>
            <a:r>
              <a:rPr lang="en"/>
              <a:t>Build a min heap that contains 6 nodes where each node represents root of a tree with single node.</a:t>
            </a:r>
            <a:endParaRPr/>
          </a:p>
          <a:p>
            <a:pPr indent="0" lvl="0" marL="0" rtl="0" algn="l">
              <a:spcBef>
                <a:spcPts val="1600"/>
              </a:spcBef>
              <a:spcAft>
                <a:spcPts val="0"/>
              </a:spcAft>
              <a:buNone/>
            </a:pPr>
            <a:r>
              <a:rPr lang="en" sz="2100">
                <a:solidFill>
                  <a:schemeClr val="dk1"/>
                </a:solidFill>
              </a:rPr>
              <a:t>Step 2:  </a:t>
            </a:r>
            <a:r>
              <a:rPr lang="en"/>
              <a:t>Extract two minimum frequency nodes from min heap. Add a new internal node with frequency 5 + 9 = 14.</a:t>
            </a:r>
            <a:endParaRPr/>
          </a:p>
          <a:p>
            <a:pPr indent="0" lvl="0" marL="0" rtl="0" algn="l">
              <a:spcBef>
                <a:spcPts val="1600"/>
              </a:spcBef>
              <a:spcAft>
                <a:spcPts val="1600"/>
              </a:spcAft>
              <a:buNone/>
            </a:pPr>
            <a:r>
              <a:t/>
            </a:r>
            <a:endParaRPr/>
          </a:p>
        </p:txBody>
      </p:sp>
      <p:graphicFrame>
        <p:nvGraphicFramePr>
          <p:cNvPr id="103" name="Google Shape;103;p20"/>
          <p:cNvGraphicFramePr/>
          <p:nvPr/>
        </p:nvGraphicFramePr>
        <p:xfrm>
          <a:off x="393175" y="2308525"/>
          <a:ext cx="3000000" cy="3000000"/>
        </p:xfrm>
        <a:graphic>
          <a:graphicData uri="http://schemas.openxmlformats.org/drawingml/2006/table">
            <a:tbl>
              <a:tblPr>
                <a:noFill/>
                <a:tableStyleId>{DDFB3668-A27D-4D20-9B00-0A6E48FF329F}</a:tableStyleId>
              </a:tblPr>
              <a:tblGrid>
                <a:gridCol w="1938825"/>
                <a:gridCol w="1938825"/>
              </a:tblGrid>
              <a:tr h="312450">
                <a:tc>
                  <a:txBody>
                    <a:bodyPr/>
                    <a:lstStyle/>
                    <a:p>
                      <a:pPr indent="0" lvl="0" marL="0" rtl="0" algn="l">
                        <a:spcBef>
                          <a:spcPts val="0"/>
                        </a:spcBef>
                        <a:spcAft>
                          <a:spcPts val="0"/>
                        </a:spcAft>
                        <a:buNone/>
                      </a:pPr>
                      <a:r>
                        <a:rPr lang="en">
                          <a:solidFill>
                            <a:schemeClr val="dk1"/>
                          </a:solidFill>
                        </a:rPr>
                        <a:t>Character</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Frequency</a:t>
                      </a:r>
                      <a:endParaRPr>
                        <a:solidFill>
                          <a:schemeClr val="dk1"/>
                        </a:solidFill>
                      </a:endParaRPr>
                    </a:p>
                  </a:txBody>
                  <a:tcPr marT="91425" marB="91425" marR="91425" marL="91425"/>
                </a:tc>
              </a:tr>
              <a:tr h="312450">
                <a:tc>
                  <a:txBody>
                    <a:bodyPr/>
                    <a:lstStyle/>
                    <a:p>
                      <a:pPr indent="0" lvl="0" marL="0" rtl="0" algn="l">
                        <a:spcBef>
                          <a:spcPts val="0"/>
                        </a:spcBef>
                        <a:spcAft>
                          <a:spcPts val="0"/>
                        </a:spcAft>
                        <a:buNone/>
                      </a:pPr>
                      <a:r>
                        <a:rPr lang="en">
                          <a:solidFill>
                            <a:schemeClr val="dk1"/>
                          </a:solidFill>
                        </a:rPr>
                        <a:t>c</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r>
              <a:tr h="312450">
                <a:tc>
                  <a:txBody>
                    <a:bodyPr/>
                    <a:lstStyle/>
                    <a:p>
                      <a:pPr indent="0" lvl="0" marL="0" rtl="0" algn="l">
                        <a:spcBef>
                          <a:spcPts val="0"/>
                        </a:spcBef>
                        <a:spcAft>
                          <a:spcPts val="0"/>
                        </a:spcAft>
                        <a:buNone/>
                      </a:pPr>
                      <a:r>
                        <a:rPr lang="en">
                          <a:solidFill>
                            <a:schemeClr val="dk1"/>
                          </a:solidFill>
                        </a:rPr>
                        <a:t>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r>
              <a:tr h="312450">
                <a:tc>
                  <a:txBody>
                    <a:bodyPr/>
                    <a:lstStyle/>
                    <a:p>
                      <a:pPr indent="0" lvl="0" marL="0" rtl="0" algn="l">
                        <a:spcBef>
                          <a:spcPts val="0"/>
                        </a:spcBef>
                        <a:spcAft>
                          <a:spcPts val="0"/>
                        </a:spcAft>
                        <a:buNone/>
                      </a:pPr>
                      <a:r>
                        <a:rPr lang="en">
                          <a:solidFill>
                            <a:schemeClr val="dk1"/>
                          </a:solidFill>
                        </a:rPr>
                        <a:t>Internal Node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312450">
                <a:tc>
                  <a:txBody>
                    <a:bodyPr/>
                    <a:lstStyle/>
                    <a:p>
                      <a:pPr indent="0" lvl="0" marL="0" rtl="0" algn="l">
                        <a:spcBef>
                          <a:spcPts val="0"/>
                        </a:spcBef>
                        <a:spcAft>
                          <a:spcPts val="0"/>
                        </a:spcAft>
                        <a:buNone/>
                      </a:pPr>
                      <a:r>
                        <a:rPr lang="en">
                          <a:solidFill>
                            <a:schemeClr val="dk1"/>
                          </a:solidFill>
                        </a:rPr>
                        <a:t>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16</a:t>
                      </a:r>
                      <a:endParaRPr>
                        <a:solidFill>
                          <a:schemeClr val="dk1"/>
                        </a:solidFill>
                      </a:endParaRPr>
                    </a:p>
                  </a:txBody>
                  <a:tcPr marT="91425" marB="91425" marR="91425" marL="91425"/>
                </a:tc>
              </a:tr>
              <a:tr h="312450">
                <a:tc>
                  <a:txBody>
                    <a:bodyPr/>
                    <a:lstStyle/>
                    <a:p>
                      <a:pPr indent="0" lvl="0" marL="0" rtl="0" algn="l">
                        <a:spcBef>
                          <a:spcPts val="0"/>
                        </a:spcBef>
                        <a:spcAft>
                          <a:spcPts val="0"/>
                        </a:spcAft>
                        <a:buNone/>
                      </a:pPr>
                      <a:r>
                        <a:rPr lang="en">
                          <a:solidFill>
                            <a:schemeClr val="dk1"/>
                          </a:solidFill>
                        </a:rPr>
                        <a:t>f</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45</a:t>
                      </a:r>
                      <a:endParaRPr>
                        <a:solidFill>
                          <a:schemeClr val="dk1"/>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0" name="Google Shape;110;p21"/>
          <p:cNvPicPr preferRelativeResize="0"/>
          <p:nvPr/>
        </p:nvPicPr>
        <p:blipFill>
          <a:blip r:embed="rId3">
            <a:alphaModFix/>
          </a:blip>
          <a:stretch>
            <a:fillRect/>
          </a:stretch>
        </p:blipFill>
        <p:spPr>
          <a:xfrm>
            <a:off x="152400" y="526000"/>
            <a:ext cx="8455300" cy="4396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