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showGuides="1">
      <p:cViewPr varScale="1">
        <p:scale>
          <a:sx n="69" d="100"/>
          <a:sy n="69" d="100"/>
        </p:scale>
        <p:origin x="-696"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1048582"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3" name="Date Placeholder 3"/>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65"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1048666"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67"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8" name="Date Placeholder 4"/>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669" name="Footer Placeholder 5"/>
          <p:cNvSpPr>
            <a:spLocks noGrp="1"/>
          </p:cNvSpPr>
          <p:nvPr>
            <p:ph type="ftr" sz="quarter" idx="11"/>
          </p:nvPr>
        </p:nvSpPr>
        <p:spPr/>
        <p:txBody>
          <a:bodyPr/>
          <a:lstStyle/>
          <a:p>
            <a:endParaRPr lang="en-US" dirty="0"/>
          </a:p>
        </p:txBody>
      </p:sp>
      <p:sp>
        <p:nvSpPr>
          <p:cNvPr id="1048670"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07"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1048608"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09" name="Date Placeholder 4"/>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610" name="Footer Placeholder 5"/>
          <p:cNvSpPr>
            <a:spLocks noGrp="1"/>
          </p:cNvSpPr>
          <p:nvPr>
            <p:ph type="ftr" sz="quarter" idx="11"/>
          </p:nvPr>
        </p:nvSpPr>
        <p:spPr/>
        <p:txBody>
          <a:bodyPr/>
          <a:lstStyle/>
          <a:p>
            <a:endParaRPr lang="en-US" dirty="0"/>
          </a:p>
        </p:txBody>
      </p:sp>
      <p:sp>
        <p:nvSpPr>
          <p:cNvPr id="1048611"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5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048653"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5" name="Date Placeholder 4"/>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656" name="Footer Placeholder 5"/>
          <p:cNvSpPr>
            <a:spLocks noGrp="1"/>
          </p:cNvSpPr>
          <p:nvPr>
            <p:ph type="ftr" sz="quarter" idx="11"/>
          </p:nvPr>
        </p:nvSpPr>
        <p:spPr/>
        <p:txBody>
          <a:bodyPr/>
          <a:lstStyle/>
          <a:p>
            <a:endParaRPr lang="en-US" dirty="0"/>
          </a:p>
        </p:txBody>
      </p:sp>
      <p:sp>
        <p:nvSpPr>
          <p:cNvPr id="104865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048658"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659"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0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1048603"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04" name="Date Placeholder 4"/>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605" name="Footer Placeholder 5"/>
          <p:cNvSpPr>
            <a:spLocks noGrp="1"/>
          </p:cNvSpPr>
          <p:nvPr>
            <p:ph type="ftr" sz="quarter" idx="11"/>
          </p:nvPr>
        </p:nvSpPr>
        <p:spPr/>
        <p:txBody>
          <a:bodyPr/>
          <a:lstStyle/>
          <a:p>
            <a:endParaRPr lang="en-US" dirty="0"/>
          </a:p>
        </p:txBody>
      </p:sp>
      <p:sp>
        <p:nvSpPr>
          <p:cNvPr id="1048606"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677"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1048678"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9"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0"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1"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2"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3"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4" name="Date Placeholder 2"/>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685" name="Footer Placeholder 3"/>
          <p:cNvSpPr>
            <a:spLocks noGrp="1"/>
          </p:cNvSpPr>
          <p:nvPr>
            <p:ph type="ftr" sz="quarter" idx="11"/>
          </p:nvPr>
        </p:nvSpPr>
        <p:spPr/>
        <p:txBody>
          <a:bodyPr/>
          <a:lstStyle/>
          <a:p>
            <a:endParaRPr lang="en-US" dirty="0"/>
          </a:p>
        </p:txBody>
      </p:sp>
      <p:sp>
        <p:nvSpPr>
          <p:cNvPr id="1048686"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618"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0486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8" name="Date Placeholder 2"/>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629" name="Footer Placeholder 3"/>
          <p:cNvSpPr>
            <a:spLocks noGrp="1"/>
          </p:cNvSpPr>
          <p:nvPr>
            <p:ph type="ftr" sz="quarter" idx="11"/>
          </p:nvPr>
        </p:nvSpPr>
        <p:spPr/>
        <p:txBody>
          <a:bodyPr/>
          <a:lstStyle/>
          <a:p>
            <a:endParaRPr lang="en-US" dirty="0"/>
          </a:p>
        </p:txBody>
      </p:sp>
      <p:sp>
        <p:nvSpPr>
          <p:cNvPr id="1048630"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a:t>Click to edit Master title style</a:t>
            </a:r>
            <a:endParaRPr lang="en-US" dirty="0"/>
          </a:p>
        </p:txBody>
      </p:sp>
      <p:sp>
        <p:nvSpPr>
          <p:cNvPr id="104869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5" name="Date Placeholder 3"/>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696" name="Footer Placeholder 4"/>
          <p:cNvSpPr>
            <a:spLocks noGrp="1"/>
          </p:cNvSpPr>
          <p:nvPr>
            <p:ph type="ftr" sz="quarter" idx="11"/>
          </p:nvPr>
        </p:nvSpPr>
        <p:spPr/>
        <p:txBody>
          <a:bodyPr/>
          <a:lstStyle/>
          <a:p>
            <a:endParaRPr lang="en-US" dirty="0"/>
          </a:p>
        </p:txBody>
      </p:sp>
      <p:sp>
        <p:nvSpPr>
          <p:cNvPr id="1048697"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7"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lang="en-US" dirty="0"/>
          </a:p>
        </p:txBody>
      </p:sp>
      <p:sp>
        <p:nvSpPr>
          <p:cNvPr id="1048648"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9" name="Date Placeholder 3"/>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650" name="Footer Placeholder 4"/>
          <p:cNvSpPr>
            <a:spLocks noGrp="1"/>
          </p:cNvSpPr>
          <p:nvPr>
            <p:ph type="ftr" sz="quarter" idx="11"/>
          </p:nvPr>
        </p:nvSpPr>
        <p:spPr/>
        <p:txBody>
          <a:bodyPr/>
          <a:lstStyle/>
          <a:p>
            <a:endParaRPr lang="en-US" dirty="0"/>
          </a:p>
        </p:txBody>
      </p:sp>
      <p:sp>
        <p:nvSpPr>
          <p:cNvPr id="1048651"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t>Click to edit Master title style</a:t>
            </a:r>
            <a:endParaRPr lang="en-US" dirty="0"/>
          </a:p>
        </p:txBody>
      </p:sp>
      <p:sp>
        <p:nvSpPr>
          <p:cNvPr id="104866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2" name="Date Placeholder 3"/>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663" name="Footer Placeholder 4"/>
          <p:cNvSpPr>
            <a:spLocks noGrp="1"/>
          </p:cNvSpPr>
          <p:nvPr>
            <p:ph type="ftr" sz="quarter" idx="11"/>
          </p:nvPr>
        </p:nvSpPr>
        <p:spPr/>
        <p:txBody>
          <a:bodyPr/>
          <a:lstStyle/>
          <a:p>
            <a:endParaRPr lang="en-US" dirty="0"/>
          </a:p>
        </p:txBody>
      </p:sp>
      <p:sp>
        <p:nvSpPr>
          <p:cNvPr id="1048664"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1"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1048632"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3" name="Date Placeholder 3"/>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634" name="Footer Placeholder 4"/>
          <p:cNvSpPr>
            <a:spLocks noGrp="1"/>
          </p:cNvSpPr>
          <p:nvPr>
            <p:ph type="ftr" sz="quarter" idx="11"/>
          </p:nvPr>
        </p:nvSpPr>
        <p:spPr/>
        <p:txBody>
          <a:bodyPr/>
          <a:lstStyle/>
          <a:p>
            <a:endParaRPr lang="en-US" dirty="0"/>
          </a:p>
        </p:txBody>
      </p:sp>
      <p:sp>
        <p:nvSpPr>
          <p:cNvPr id="1048635"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1"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1048672"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3"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Date Placeholder 4"/>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675" name="Footer Placeholder 5"/>
          <p:cNvSpPr>
            <a:spLocks noGrp="1"/>
          </p:cNvSpPr>
          <p:nvPr>
            <p:ph type="ftr" sz="quarter" idx="11"/>
          </p:nvPr>
        </p:nvSpPr>
        <p:spPr/>
        <p:txBody>
          <a:bodyPr/>
          <a:lstStyle/>
          <a:p>
            <a:endParaRPr lang="en-US" dirty="0"/>
          </a:p>
        </p:txBody>
      </p:sp>
      <p:sp>
        <p:nvSpPr>
          <p:cNvPr id="1048676"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6"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1048637"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8"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9"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0"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1" name="Date Placeholder 6"/>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642" name="Footer Placeholder 7"/>
          <p:cNvSpPr>
            <a:spLocks noGrp="1"/>
          </p:cNvSpPr>
          <p:nvPr>
            <p:ph type="ftr" sz="quarter" idx="11"/>
          </p:nvPr>
        </p:nvSpPr>
        <p:spPr/>
        <p:txBody>
          <a:bodyPr/>
          <a:lstStyle/>
          <a:p>
            <a:endParaRPr lang="en-US" dirty="0"/>
          </a:p>
        </p:txBody>
      </p:sp>
      <p:sp>
        <p:nvSpPr>
          <p:cNvPr id="1048643"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a:t>Click to edit Master title style</a:t>
            </a:r>
            <a:endParaRPr lang="en-US" dirty="0"/>
          </a:p>
        </p:txBody>
      </p:sp>
      <p:sp>
        <p:nvSpPr>
          <p:cNvPr id="1048599" name="Date Placeholder 2"/>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600" name="Footer Placeholder 3"/>
          <p:cNvSpPr>
            <a:spLocks noGrp="1"/>
          </p:cNvSpPr>
          <p:nvPr>
            <p:ph type="ftr" sz="quarter" idx="11"/>
          </p:nvPr>
        </p:nvSpPr>
        <p:spPr/>
        <p:txBody>
          <a:bodyPr/>
          <a:lstStyle/>
          <a:p>
            <a:endParaRPr lang="en-US" dirty="0"/>
          </a:p>
        </p:txBody>
      </p:sp>
      <p:sp>
        <p:nvSpPr>
          <p:cNvPr id="1048601"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4" name="Date Placeholder 1"/>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645" name="Footer Placeholder 2"/>
          <p:cNvSpPr>
            <a:spLocks noGrp="1"/>
          </p:cNvSpPr>
          <p:nvPr>
            <p:ph type="ftr" sz="quarter" idx="11"/>
          </p:nvPr>
        </p:nvSpPr>
        <p:spPr/>
        <p:txBody>
          <a:bodyPr/>
          <a:lstStyle/>
          <a:p>
            <a:endParaRPr lang="en-US" dirty="0"/>
          </a:p>
        </p:txBody>
      </p:sp>
      <p:sp>
        <p:nvSpPr>
          <p:cNvPr id="1048646"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7"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1048688"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0" name="Date Placeholder 4"/>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691" name="Footer Placeholder 5"/>
          <p:cNvSpPr>
            <a:spLocks noGrp="1"/>
          </p:cNvSpPr>
          <p:nvPr>
            <p:ph type="ftr" sz="quarter" idx="11"/>
          </p:nvPr>
        </p:nvSpPr>
        <p:spPr/>
        <p:txBody>
          <a:bodyPr/>
          <a:lstStyle/>
          <a:p>
            <a:endParaRPr lang="en-US" dirty="0"/>
          </a:p>
        </p:txBody>
      </p:sp>
      <p:sp>
        <p:nvSpPr>
          <p:cNvPr id="1048692"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104861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1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15" name="Date Placeholder 4"/>
          <p:cNvSpPr>
            <a:spLocks noGrp="1"/>
          </p:cNvSpPr>
          <p:nvPr>
            <p:ph type="dt" sz="half" idx="10"/>
          </p:nvPr>
        </p:nvSpPr>
        <p:spPr/>
        <p:txBody>
          <a:bodyPr/>
          <a:lstStyle/>
          <a:p>
            <a:fld id="{48A87A34-81AB-432B-8DAE-1953F412C126}" type="datetimeFigureOut">
              <a:rPr lang="en-US" dirty="0"/>
              <a:pPr/>
              <a:t>28/02/2021</a:t>
            </a:fld>
            <a:endParaRPr lang="en-US" dirty="0"/>
          </a:p>
        </p:txBody>
      </p:sp>
      <p:sp>
        <p:nvSpPr>
          <p:cNvPr id="1048616" name="Footer Placeholder 5"/>
          <p:cNvSpPr>
            <a:spLocks noGrp="1"/>
          </p:cNvSpPr>
          <p:nvPr>
            <p:ph type="ftr" sz="quarter" idx="11"/>
          </p:nvPr>
        </p:nvSpPr>
        <p:spPr/>
        <p:txBody>
          <a:bodyPr/>
          <a:lstStyle/>
          <a:p>
            <a:endParaRPr lang="en-US" dirty="0"/>
          </a:p>
        </p:txBody>
      </p:sp>
      <p:sp>
        <p:nvSpPr>
          <p:cNvPr id="104861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28/02/2021</a:t>
            </a:fld>
            <a:endParaRPr lang="en-US" dirty="0"/>
          </a:p>
        </p:txBody>
      </p:sp>
      <p:sp>
        <p:nvSpPr>
          <p:cNvPr id="1048579"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1"/>
          <p:cNvSpPr txBox="1"/>
          <p:nvPr/>
        </p:nvSpPr>
        <p:spPr>
          <a:xfrm>
            <a:off x="754603" y="0"/>
            <a:ext cx="10025848" cy="2000548"/>
          </a:xfrm>
          <a:prstGeom prst="rect">
            <a:avLst/>
          </a:prstGeom>
          <a:noFill/>
        </p:spPr>
        <p:txBody>
          <a:bodyPr wrap="square" rtlCol="0">
            <a:spAutoFit/>
          </a:bodyPr>
          <a:lstStyle/>
          <a:p>
            <a:r>
              <a:rPr lang="en-US" sz="2400" dirty="0">
                <a:solidFill>
                  <a:srgbClr val="7030A0"/>
                </a:solidFill>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G.H.Raisoni College of Engineering and Management, Pune</a:t>
            </a:r>
            <a:r>
              <a:rPr lang="en-US" sz="2800" dirty="0">
                <a:latin typeface="Berlin Sans FB Demi" pitchFamily="34" charset="0"/>
              </a:rPr>
              <a:t/>
            </a:r>
            <a:br>
              <a:rPr lang="en-US" sz="2800" dirty="0">
                <a:latin typeface="Berlin Sans FB Demi" pitchFamily="34" charset="0"/>
              </a:rPr>
            </a:br>
            <a:r>
              <a:rPr lang="en-US" dirty="0">
                <a:latin typeface="Berlin Sans FB Demi" pitchFamily="34" charset="0"/>
              </a:rPr>
              <a:t>                                      </a:t>
            </a:r>
            <a:r>
              <a:rPr lang="en-US" sz="1400" dirty="0">
                <a:latin typeface="Arial" panose="020B0604020202020204" pitchFamily="34" charset="0"/>
              </a:rPr>
              <a:t>(An Autonomous Institute Affiliated to Savitribai Phule Pune University)</a:t>
            </a:r>
          </a:p>
          <a:p>
            <a:r>
              <a:rPr lang="en-US" sz="1400" dirty="0">
                <a:latin typeface="Arial" panose="020B0604020202020204" pitchFamily="34" charset="0"/>
              </a:rPr>
              <a:t>                                                                            </a:t>
            </a:r>
            <a:r>
              <a:rPr lang="en-US" sz="1400" dirty="0" smtClean="0">
                <a:latin typeface="Arial" panose="020B0604020202020204" pitchFamily="34" charset="0"/>
              </a:rPr>
              <a:t>(1st </a:t>
            </a:r>
            <a:r>
              <a:rPr lang="en-US" sz="1400" dirty="0" smtClean="0">
                <a:latin typeface="Arial" panose="020B0604020202020204" pitchFamily="34" charset="0"/>
              </a:rPr>
              <a:t>Year </a:t>
            </a:r>
            <a:r>
              <a:rPr lang="en-US" sz="1400" dirty="0">
                <a:latin typeface="Arial" panose="020B0604020202020204" pitchFamily="34" charset="0"/>
              </a:rPr>
              <a:t>Department)</a:t>
            </a:r>
          </a:p>
          <a:p>
            <a:r>
              <a:rPr lang="en-US" dirty="0">
                <a:latin typeface="Arial" panose="020B0604020202020204" pitchFamily="34" charset="0"/>
              </a:rPr>
              <a:t>                                                        </a:t>
            </a:r>
            <a:r>
              <a:rPr lang="en-US" dirty="0" smtClean="0">
                <a:latin typeface="Arial" panose="020B0604020202020204" pitchFamily="34" charset="0"/>
              </a:rPr>
              <a:t> </a:t>
            </a:r>
            <a:r>
              <a:rPr lang="en-US" sz="1200" dirty="0" smtClean="0">
                <a:latin typeface="Arial" panose="020B0604020202020204" pitchFamily="34" charset="0"/>
              </a:rPr>
              <a:t>sub:-Foundation of Data Analytics.</a:t>
            </a:r>
            <a:endParaRPr lang="en-US" sz="1400" dirty="0">
              <a:latin typeface="Arial" panose="020B0604020202020204" pitchFamily="34" charset="0"/>
            </a:endParaRPr>
          </a:p>
          <a:p>
            <a:r>
              <a:rPr lang="en-US" sz="2400" dirty="0">
                <a:latin typeface="Arial" panose="020B0604020202020204" pitchFamily="34" charset="0"/>
              </a:rPr>
              <a:t>                                            </a:t>
            </a:r>
            <a:r>
              <a:rPr lang="en-US" sz="2400" b="1" i="1" u="sng" dirty="0" smtClean="0">
                <a:latin typeface="Arial" panose="020B0604020202020204" pitchFamily="34" charset="0"/>
              </a:rPr>
              <a:t>Types Of Data</a:t>
            </a:r>
            <a:endParaRPr lang="en-IN" sz="2400" b="1" i="1" u="sng" dirty="0" smtClean="0"/>
          </a:p>
          <a:p>
            <a:endParaRPr lang="en-US" sz="2400" b="1" dirty="0">
              <a:latin typeface="Arial" panose="020B0604020202020204" pitchFamily="34" charset="0"/>
            </a:endParaRPr>
          </a:p>
        </p:txBody>
      </p:sp>
      <p:pic>
        <p:nvPicPr>
          <p:cNvPr id="2097152" name="Picture 36"/>
          <p:cNvPicPr>
            <a:picLocks/>
          </p:cNvPicPr>
          <p:nvPr/>
        </p:nvPicPr>
        <p:blipFill>
          <a:blip r:embed="rId2"/>
          <a:stretch>
            <a:fillRect/>
          </a:stretch>
        </p:blipFill>
        <p:spPr>
          <a:xfrm>
            <a:off x="0" y="0"/>
            <a:ext cx="1567543" cy="1314489"/>
          </a:xfrm>
          <a:prstGeom prst="rect">
            <a:avLst/>
          </a:prstGeom>
        </p:spPr>
      </p:pic>
      <p:pic>
        <p:nvPicPr>
          <p:cNvPr id="2097153" name="Picture 2"/>
          <p:cNvPicPr>
            <a:picLocks noChangeAspect="1"/>
          </p:cNvPicPr>
          <p:nvPr/>
        </p:nvPicPr>
        <p:blipFill>
          <a:blip r:embed="rId3"/>
          <a:stretch>
            <a:fillRect/>
          </a:stretch>
        </p:blipFill>
        <p:spPr>
          <a:xfrm>
            <a:off x="10780451" y="-1"/>
            <a:ext cx="1411549" cy="1314489"/>
          </a:xfrm>
          <a:prstGeom prst="rect">
            <a:avLst/>
          </a:prstGeom>
        </p:spPr>
      </p:pic>
      <p:cxnSp>
        <p:nvCxnSpPr>
          <p:cNvPr id="3145728" name="Straight Connector 7"/>
          <p:cNvCxnSpPr>
            <a:cxnSpLocks/>
          </p:cNvCxnSpPr>
          <p:nvPr/>
        </p:nvCxnSpPr>
        <p:spPr>
          <a:xfrm>
            <a:off x="0" y="153520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587" name="TextBox 8"/>
          <p:cNvSpPr txBox="1"/>
          <p:nvPr/>
        </p:nvSpPr>
        <p:spPr>
          <a:xfrm>
            <a:off x="295469" y="1613647"/>
            <a:ext cx="5472058" cy="338554"/>
          </a:xfrm>
          <a:prstGeom prst="rect">
            <a:avLst/>
          </a:prstGeom>
          <a:noFill/>
        </p:spPr>
        <p:txBody>
          <a:bodyPr wrap="square" rtlCol="0">
            <a:spAutoFit/>
          </a:bodyPr>
          <a:lstStyle/>
          <a:p>
            <a:r>
              <a:rPr lang="en-US" sz="1600" b="1" u="sng" dirty="0" smtClean="0"/>
              <a:t>Introduction</a:t>
            </a:r>
            <a:endParaRPr lang="en-US" sz="1600" b="1" u="sng" dirty="0"/>
          </a:p>
        </p:txBody>
      </p:sp>
      <p:sp>
        <p:nvSpPr>
          <p:cNvPr id="1048588" name="TextBox 16"/>
          <p:cNvSpPr txBox="1"/>
          <p:nvPr/>
        </p:nvSpPr>
        <p:spPr>
          <a:xfrm>
            <a:off x="6529168" y="3720758"/>
            <a:ext cx="2240759" cy="338554"/>
          </a:xfrm>
          <a:prstGeom prst="rect">
            <a:avLst/>
          </a:prstGeom>
          <a:noFill/>
        </p:spPr>
        <p:txBody>
          <a:bodyPr wrap="square" rtlCol="0">
            <a:spAutoFit/>
          </a:bodyPr>
          <a:lstStyle/>
          <a:p>
            <a:r>
              <a:rPr lang="en-US" sz="1600" b="1" u="sng" dirty="0">
                <a:cs typeface="Arial" panose="020B0604020202020204" pitchFamily="34" charset="0"/>
              </a:rPr>
              <a:t>Advantages </a:t>
            </a:r>
            <a:r>
              <a:rPr lang="en-US" sz="1600" b="1" u="sng" dirty="0" smtClean="0">
                <a:cs typeface="Arial" panose="020B0604020202020204" pitchFamily="34" charset="0"/>
              </a:rPr>
              <a:t>:-</a:t>
            </a:r>
            <a:endParaRPr lang="en-IN" sz="1600" b="1" u="sng" dirty="0">
              <a:cs typeface="Arial" panose="020B0604020202020204" pitchFamily="34" charset="0"/>
            </a:endParaRPr>
          </a:p>
        </p:txBody>
      </p:sp>
      <p:sp>
        <p:nvSpPr>
          <p:cNvPr id="1048589" name="TextBox 18"/>
          <p:cNvSpPr txBox="1"/>
          <p:nvPr/>
        </p:nvSpPr>
        <p:spPr>
          <a:xfrm>
            <a:off x="236980" y="1976719"/>
            <a:ext cx="5917509" cy="2529841"/>
          </a:xfrm>
          <a:prstGeom prst="rect">
            <a:avLst/>
          </a:prstGeom>
          <a:noFill/>
        </p:spPr>
        <p:txBody>
          <a:bodyPr wrap="square" rtlCol="0">
            <a:spAutoFit/>
          </a:bodyPr>
          <a:lstStyle/>
          <a:p>
            <a:r>
              <a:rPr lang="en-IN" sz="1400" dirty="0" smtClean="0"/>
              <a:t>Analysis of data is a vital part of running a successful business. When data is used effectively, it leads to better understanding of a business’s previous performance and better decision-making for its future activities. There are many ways that data can be utilized, at all levels of a company’s operations.</a:t>
            </a:r>
          </a:p>
          <a:p>
            <a:r>
              <a:rPr lang="en-IN" sz="1400" dirty="0" smtClean="0"/>
              <a:t>There are four types of data analysis that are in use across all industries. While we separate these into categories, they are all linked together and build upon each other. As you begin moving from the simplest type of analytics to more complex, the degree of difficulty and resources required increases. At the same time, the level of added insight and value also increases.</a:t>
            </a:r>
          </a:p>
          <a:p>
            <a:endParaRPr lang="en-US" sz="1400" dirty="0" smtClean="0"/>
          </a:p>
        </p:txBody>
      </p:sp>
      <p:sp>
        <p:nvSpPr>
          <p:cNvPr id="1048590" name="TextBox 20"/>
          <p:cNvSpPr txBox="1"/>
          <p:nvPr/>
        </p:nvSpPr>
        <p:spPr>
          <a:xfrm>
            <a:off x="6331528" y="3973401"/>
            <a:ext cx="4793672" cy="738664"/>
          </a:xfrm>
          <a:prstGeom prst="rect">
            <a:avLst/>
          </a:prstGeom>
          <a:noFill/>
        </p:spPr>
        <p:txBody>
          <a:bodyPr wrap="square" rtlCol="0">
            <a:spAutoFit/>
          </a:bodyPr>
          <a:lstStyle/>
          <a:p>
            <a:pPr>
              <a:buFont typeface="Wingdings" pitchFamily="2" charset="2"/>
              <a:buChar char="§"/>
            </a:pPr>
            <a:r>
              <a:rPr lang="en-IN" sz="1400" b="1" dirty="0" smtClean="0"/>
              <a:t>   Helps you monitor the progress of your mission</a:t>
            </a:r>
          </a:p>
          <a:p>
            <a:pPr>
              <a:buFont typeface="Wingdings" pitchFamily="2" charset="2"/>
              <a:buChar char="§"/>
            </a:pPr>
            <a:r>
              <a:rPr lang="en-IN" sz="1400" b="1" dirty="0" smtClean="0"/>
              <a:t>   Helps increase efficiency</a:t>
            </a:r>
          </a:p>
          <a:p>
            <a:pPr>
              <a:buFont typeface="Wingdings" pitchFamily="2" charset="2"/>
              <a:buChar char="§"/>
            </a:pPr>
            <a:r>
              <a:rPr lang="en-IN" sz="1400" b="1" dirty="0" smtClean="0"/>
              <a:t>   Helps you be updated</a:t>
            </a:r>
            <a:endParaRPr lang="en-IN" sz="1400" dirty="0" smtClean="0"/>
          </a:p>
        </p:txBody>
      </p:sp>
      <p:sp>
        <p:nvSpPr>
          <p:cNvPr id="1048591" name="TextBox 15"/>
          <p:cNvSpPr txBox="1"/>
          <p:nvPr/>
        </p:nvSpPr>
        <p:spPr>
          <a:xfrm>
            <a:off x="6534905" y="4656758"/>
            <a:ext cx="5657095" cy="338554"/>
          </a:xfrm>
          <a:prstGeom prst="rect">
            <a:avLst/>
          </a:prstGeom>
          <a:noFill/>
        </p:spPr>
        <p:txBody>
          <a:bodyPr wrap="square" rtlCol="0">
            <a:spAutoFit/>
          </a:bodyPr>
          <a:lstStyle/>
          <a:p>
            <a:r>
              <a:rPr lang="en-US" sz="1600" b="1" u="sng" dirty="0">
                <a:cs typeface="Arial" panose="020B0604020202020204" pitchFamily="34" charset="0"/>
              </a:rPr>
              <a:t>Disadvantages </a:t>
            </a:r>
            <a:r>
              <a:rPr lang="en-US" sz="1600" b="1" u="sng" dirty="0" smtClean="0">
                <a:cs typeface="Arial" panose="020B0604020202020204" pitchFamily="34" charset="0"/>
              </a:rPr>
              <a:t>:-</a:t>
            </a:r>
            <a:endParaRPr lang="en-IN" sz="1600" b="1" u="sng" dirty="0">
              <a:cs typeface="Arial" panose="020B0604020202020204" pitchFamily="34" charset="0"/>
            </a:endParaRPr>
          </a:p>
        </p:txBody>
      </p:sp>
      <p:sp>
        <p:nvSpPr>
          <p:cNvPr id="1048592" name="TextBox 21"/>
          <p:cNvSpPr txBox="1"/>
          <p:nvPr/>
        </p:nvSpPr>
        <p:spPr>
          <a:xfrm>
            <a:off x="6306263" y="4508432"/>
            <a:ext cx="4500282" cy="1169551"/>
          </a:xfrm>
          <a:prstGeom prst="rect">
            <a:avLst/>
          </a:prstGeom>
          <a:noFill/>
        </p:spPr>
        <p:txBody>
          <a:bodyPr wrap="square" rtlCol="0">
            <a:spAutoFit/>
          </a:bodyPr>
          <a:lstStyle/>
          <a:p>
            <a:pPr marL="285750" indent="-285750"/>
            <a:endParaRPr lang="en-IN" sz="1400" b="1" dirty="0" smtClean="0"/>
          </a:p>
          <a:p>
            <a:pPr marL="285750" indent="-285750"/>
            <a:endParaRPr lang="en-IN" sz="1400" b="1" dirty="0" smtClean="0"/>
          </a:p>
          <a:p>
            <a:pPr marL="285750" indent="-285750">
              <a:buFont typeface="Wingdings" pitchFamily="2" charset="2"/>
              <a:buChar char="§"/>
            </a:pPr>
            <a:r>
              <a:rPr lang="en-IN" sz="1400" b="1" dirty="0" smtClean="0"/>
              <a:t>Lack of alignment, availability and trust</a:t>
            </a:r>
          </a:p>
          <a:p>
            <a:pPr marL="285750" indent="-285750">
              <a:buFont typeface="Wingdings" pitchFamily="2" charset="2"/>
              <a:buChar char="§"/>
            </a:pPr>
            <a:r>
              <a:rPr lang="en-IN" sz="1400" b="1" dirty="0" smtClean="0"/>
              <a:t>Lack of Commitment</a:t>
            </a:r>
          </a:p>
          <a:p>
            <a:pPr marL="285750" indent="-285750">
              <a:buFont typeface="Wingdings" pitchFamily="2" charset="2"/>
              <a:buChar char="§"/>
            </a:pPr>
            <a:r>
              <a:rPr lang="en-IN" sz="1400" b="1" dirty="0" smtClean="0"/>
              <a:t>Low quality of underlying transactional data</a:t>
            </a:r>
            <a:endParaRPr lang="en-IN" sz="1400" dirty="0"/>
          </a:p>
        </p:txBody>
      </p:sp>
      <p:sp>
        <p:nvSpPr>
          <p:cNvPr id="1048593" name="TextBox 23"/>
          <p:cNvSpPr txBox="1"/>
          <p:nvPr/>
        </p:nvSpPr>
        <p:spPr>
          <a:xfrm>
            <a:off x="239171" y="4101352"/>
            <a:ext cx="5516170" cy="307777"/>
          </a:xfrm>
          <a:prstGeom prst="rect">
            <a:avLst/>
          </a:prstGeom>
          <a:noFill/>
        </p:spPr>
        <p:txBody>
          <a:bodyPr wrap="square" rtlCol="0">
            <a:spAutoFit/>
          </a:bodyPr>
          <a:lstStyle/>
          <a:p>
            <a:pPr marL="285750" indent="-285750">
              <a:buFont typeface="Arial" panose="020B0604020202020204" pitchFamily="34" charset="0"/>
              <a:buChar char="•"/>
            </a:pPr>
            <a:endParaRPr lang="en-IN" sz="1400" dirty="0"/>
          </a:p>
        </p:txBody>
      </p:sp>
      <p:sp>
        <p:nvSpPr>
          <p:cNvPr id="1048594" name="TextBox 24"/>
          <p:cNvSpPr txBox="1"/>
          <p:nvPr/>
        </p:nvSpPr>
        <p:spPr>
          <a:xfrm>
            <a:off x="295468" y="4487650"/>
            <a:ext cx="2988059" cy="1384995"/>
          </a:xfrm>
          <a:prstGeom prst="rect">
            <a:avLst/>
          </a:prstGeom>
          <a:noFill/>
        </p:spPr>
        <p:txBody>
          <a:bodyPr wrap="square" rtlCol="0">
            <a:spAutoFit/>
          </a:bodyPr>
          <a:lstStyle/>
          <a:p>
            <a:endParaRPr lang="en-IN" sz="1400" dirty="0" smtClean="0"/>
          </a:p>
          <a:p>
            <a:pPr>
              <a:buFont typeface="Wingdings" pitchFamily="2" charset="2"/>
              <a:buChar char="Ø"/>
            </a:pPr>
            <a:r>
              <a:rPr lang="en-IN" sz="1400" dirty="0" smtClean="0"/>
              <a:t>Descriptive </a:t>
            </a:r>
            <a:r>
              <a:rPr lang="en-IN" sz="1400" b="1" dirty="0" smtClean="0"/>
              <a:t>Analysis</a:t>
            </a:r>
            <a:r>
              <a:rPr lang="en-IN" sz="1400" dirty="0" smtClean="0"/>
              <a:t>.</a:t>
            </a:r>
          </a:p>
          <a:p>
            <a:pPr>
              <a:buFont typeface="Wingdings" pitchFamily="2" charset="2"/>
              <a:buChar char="Ø"/>
            </a:pPr>
            <a:r>
              <a:rPr lang="en-IN" sz="1400" dirty="0" smtClean="0"/>
              <a:t>Diagnostic </a:t>
            </a:r>
            <a:r>
              <a:rPr lang="en-IN" sz="1400" b="1" dirty="0" smtClean="0"/>
              <a:t>Analysis</a:t>
            </a:r>
            <a:r>
              <a:rPr lang="en-IN" sz="1400" dirty="0" smtClean="0"/>
              <a:t>.</a:t>
            </a:r>
          </a:p>
          <a:p>
            <a:pPr>
              <a:buFont typeface="Wingdings" pitchFamily="2" charset="2"/>
              <a:buChar char="Ø"/>
            </a:pPr>
            <a:r>
              <a:rPr lang="en-IN" sz="1400" dirty="0" smtClean="0"/>
              <a:t>Predictive </a:t>
            </a:r>
            <a:r>
              <a:rPr lang="en-IN" sz="1400" b="1" dirty="0" smtClean="0"/>
              <a:t>Analysis</a:t>
            </a:r>
            <a:r>
              <a:rPr lang="en-IN" sz="1400" dirty="0" smtClean="0"/>
              <a:t>.</a:t>
            </a:r>
          </a:p>
          <a:p>
            <a:pPr>
              <a:buFont typeface="Wingdings" pitchFamily="2" charset="2"/>
              <a:buChar char="Ø"/>
            </a:pPr>
            <a:r>
              <a:rPr lang="en-IN" sz="1400" dirty="0" smtClean="0"/>
              <a:t>Prescriptive </a:t>
            </a:r>
            <a:r>
              <a:rPr lang="en-IN" sz="1400" b="1" dirty="0" smtClean="0"/>
              <a:t>Analysis</a:t>
            </a:r>
            <a:r>
              <a:rPr lang="en-IN" sz="1400" dirty="0" smtClean="0"/>
              <a:t>.</a:t>
            </a:r>
            <a:br>
              <a:rPr lang="en-IN" sz="1400" dirty="0" smtClean="0"/>
            </a:br>
            <a:endParaRPr lang="en-IN" sz="1400" dirty="0"/>
          </a:p>
        </p:txBody>
      </p:sp>
      <p:sp>
        <p:nvSpPr>
          <p:cNvPr id="1048595" name="TextBox 19"/>
          <p:cNvSpPr txBox="1"/>
          <p:nvPr/>
        </p:nvSpPr>
        <p:spPr>
          <a:xfrm>
            <a:off x="336585" y="4353588"/>
            <a:ext cx="5558976" cy="369332"/>
          </a:xfrm>
          <a:prstGeom prst="rect">
            <a:avLst/>
          </a:prstGeom>
          <a:noFill/>
        </p:spPr>
        <p:txBody>
          <a:bodyPr wrap="square" rtlCol="0">
            <a:spAutoFit/>
          </a:bodyPr>
          <a:lstStyle/>
          <a:p>
            <a:r>
              <a:rPr lang="en-IN" b="1" dirty="0" smtClean="0"/>
              <a:t>The four types of data analysis are:</a:t>
            </a:r>
            <a:endParaRPr lang="en-IN" dirty="0"/>
          </a:p>
        </p:txBody>
      </p:sp>
      <p:sp>
        <p:nvSpPr>
          <p:cNvPr id="1048596" name="AutoShape 7" descr="4 Types of Data Analytics to Improve Decision-Mak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97155" name="Picture 27" descr="im.png"/>
          <p:cNvPicPr>
            <a:picLocks noChangeAspect="1"/>
          </p:cNvPicPr>
          <p:nvPr/>
        </p:nvPicPr>
        <p:blipFill>
          <a:blip r:embed="rId4"/>
          <a:stretch>
            <a:fillRect/>
          </a:stretch>
        </p:blipFill>
        <p:spPr>
          <a:xfrm>
            <a:off x="2396836" y="4682836"/>
            <a:ext cx="3906982" cy="2008909"/>
          </a:xfrm>
          <a:prstGeom prst="rect">
            <a:avLst/>
          </a:prstGeom>
        </p:spPr>
      </p:pic>
      <p:pic>
        <p:nvPicPr>
          <p:cNvPr id="2097156" name="Picture 28" descr="4-Types-of-Data-Analytics.jpg"/>
          <p:cNvPicPr>
            <a:picLocks noChangeAspect="1"/>
          </p:cNvPicPr>
          <p:nvPr/>
        </p:nvPicPr>
        <p:blipFill>
          <a:blip r:embed="rId5"/>
          <a:srcRect l="2753" r="4268"/>
          <a:stretch>
            <a:fillRect/>
          </a:stretch>
        </p:blipFill>
        <p:spPr>
          <a:xfrm>
            <a:off x="6567056" y="1593273"/>
            <a:ext cx="4876800" cy="2161309"/>
          </a:xfrm>
          <a:prstGeom prst="rect">
            <a:avLst/>
          </a:prstGeom>
        </p:spPr>
      </p:pic>
      <p:sp>
        <p:nvSpPr>
          <p:cNvPr id="1048597" name="TextBox 29"/>
          <p:cNvSpPr txBox="1"/>
          <p:nvPr/>
        </p:nvSpPr>
        <p:spPr>
          <a:xfrm>
            <a:off x="9254835" y="5583382"/>
            <a:ext cx="4095587" cy="1492716"/>
          </a:xfrm>
          <a:prstGeom prst="rect">
            <a:avLst/>
          </a:prstGeom>
          <a:noFill/>
        </p:spPr>
        <p:txBody>
          <a:bodyPr wrap="square" rtlCol="0">
            <a:spAutoFit/>
          </a:bodyPr>
          <a:lstStyle/>
          <a:p>
            <a:r>
              <a:rPr lang="en-US" sz="1300" u="sng" dirty="0" smtClean="0"/>
              <a:t>Guided By</a:t>
            </a:r>
            <a:r>
              <a:rPr lang="en-US" sz="1300" dirty="0" smtClean="0"/>
              <a:t>:-</a:t>
            </a:r>
            <a:r>
              <a:rPr lang="en-US" sz="1300" dirty="0" err="1" smtClean="0"/>
              <a:t>Prof.Nitesh</a:t>
            </a:r>
            <a:r>
              <a:rPr lang="en-US" sz="1300" dirty="0" smtClean="0"/>
              <a:t> </a:t>
            </a:r>
            <a:r>
              <a:rPr lang="en-US" sz="1300" dirty="0" err="1" smtClean="0"/>
              <a:t>Dangare</a:t>
            </a:r>
            <a:endParaRPr lang="en-US" sz="1300" dirty="0" smtClean="0"/>
          </a:p>
          <a:p>
            <a:r>
              <a:rPr lang="en-US" sz="1300" u="sng" dirty="0" smtClean="0"/>
              <a:t>Presented By:-</a:t>
            </a:r>
          </a:p>
          <a:p>
            <a:pPr marL="342900" indent="-342900">
              <a:buFont typeface="+mj-lt"/>
              <a:buAutoNum type="arabicPeriod"/>
            </a:pPr>
            <a:r>
              <a:rPr lang="en-US" sz="1300" dirty="0" err="1" smtClean="0"/>
              <a:t>Sushma</a:t>
            </a:r>
            <a:r>
              <a:rPr lang="en-US" sz="1300" dirty="0" smtClean="0"/>
              <a:t> D. </a:t>
            </a:r>
            <a:r>
              <a:rPr lang="en-US" sz="1300" dirty="0" err="1" smtClean="0"/>
              <a:t>Yemmewar</a:t>
            </a:r>
            <a:r>
              <a:rPr lang="en-US" sz="1300" dirty="0" smtClean="0"/>
              <a:t>    (C-69)</a:t>
            </a:r>
          </a:p>
          <a:p>
            <a:pPr marL="342900" indent="-342900">
              <a:buFont typeface="+mj-lt"/>
              <a:buAutoNum type="arabicPeriod"/>
            </a:pPr>
            <a:r>
              <a:rPr lang="en-US" sz="1300" dirty="0" err="1" smtClean="0"/>
              <a:t>Swayam</a:t>
            </a:r>
            <a:r>
              <a:rPr lang="en-US" sz="1300" dirty="0" smtClean="0"/>
              <a:t> P. </a:t>
            </a:r>
            <a:r>
              <a:rPr lang="en-US" sz="1300" dirty="0" err="1" smtClean="0"/>
              <a:t>Terode</a:t>
            </a:r>
            <a:r>
              <a:rPr lang="en-US" sz="1300" dirty="0" smtClean="0"/>
              <a:t>           (C-70)</a:t>
            </a:r>
          </a:p>
          <a:p>
            <a:pPr marL="342900" indent="-342900">
              <a:buFont typeface="+mj-lt"/>
              <a:buAutoNum type="arabicPeriod"/>
            </a:pPr>
            <a:r>
              <a:rPr lang="en-US" sz="1300" dirty="0" err="1" smtClean="0"/>
              <a:t>Tanmay</a:t>
            </a:r>
            <a:r>
              <a:rPr lang="en-US" sz="1300" dirty="0" smtClean="0"/>
              <a:t> R. </a:t>
            </a:r>
            <a:r>
              <a:rPr lang="en-US" sz="1300" dirty="0" err="1" smtClean="0"/>
              <a:t>Aswale</a:t>
            </a:r>
            <a:r>
              <a:rPr lang="en-US" sz="1300" dirty="0" smtClean="0"/>
              <a:t>           (C-71)</a:t>
            </a:r>
          </a:p>
          <a:p>
            <a:pPr marL="342900" indent="-342900">
              <a:buFont typeface="+mj-lt"/>
              <a:buAutoNum type="arabicPeriod"/>
            </a:pPr>
            <a:r>
              <a:rPr lang="en-US" sz="1300" dirty="0" err="1" smtClean="0"/>
              <a:t>Vallabh</a:t>
            </a:r>
            <a:r>
              <a:rPr lang="en-US" sz="1300" dirty="0" smtClean="0"/>
              <a:t> R. </a:t>
            </a:r>
            <a:r>
              <a:rPr lang="en-US" sz="1300" dirty="0" err="1" smtClean="0"/>
              <a:t>Shrimangale</a:t>
            </a:r>
            <a:r>
              <a:rPr lang="en-US" sz="1300" dirty="0" smtClean="0"/>
              <a:t> (C-72)</a:t>
            </a:r>
          </a:p>
          <a:p>
            <a:endParaRPr lang="en-IN" sz="13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Words>
  <Application>Microsoft Office PowerPoint</Application>
  <PresentationFormat>Custom</PresentationFormat>
  <Paragraphs>29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Damask</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riddhi nilawar</dc:creator>
  <cp:lastModifiedBy>hp</cp:lastModifiedBy>
  <cp:revision>1</cp:revision>
  <dcterms:created xsi:type="dcterms:W3CDTF">2020-03-30T19:46:42Z</dcterms:created>
  <dcterms:modified xsi:type="dcterms:W3CDTF">2021-02-28T15:19:49Z</dcterms:modified>
</cp:coreProperties>
</file>