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2" r:id="rId4"/>
    <p:sldId id="264" r:id="rId5"/>
    <p:sldId id="260" r:id="rId6"/>
    <p:sldId id="265" r:id="rId7"/>
    <p:sldId id="270" r:id="rId8"/>
    <p:sldId id="271" r:id="rId9"/>
    <p:sldId id="268" r:id="rId10"/>
    <p:sldId id="269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1AFCE-18D2-44F2-BA5E-0202BDB0E7DC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C1225-4CFF-4B94-B778-76588D0D0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9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0771-773C-41B2-A81C-3D52541BCF13}" type="datetime1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 : M I                                                                  Sub. Teacher: Urmila Navaghan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AB78-F3AE-432E-B777-DCAACB379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9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F3CF-42F7-41EE-A60A-1B51C3B31566}" type="datetime1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 : M I                                                                  Sub. Teacher: Urmila Navaghan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AB78-F3AE-432E-B777-DCAACB379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6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90CA-C64A-44E7-85F4-A0B1A2867C8C}" type="datetime1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 : M I                                                                  Sub. Teacher: Urmila Navaghan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AB78-F3AE-432E-B777-DCAACB37914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9205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BC17-1E53-45BC-A241-47DA92DC2C2C}" type="datetime1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 : M I                                                                  Sub. Teacher: Urmila Navaghan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AB78-F3AE-432E-B777-DCAACB379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0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F4A8-B5F1-47CE-995C-381BDD6BC0BF}" type="datetime1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 : M I                                                                  Sub. Teacher: Urmila Navaghan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AB78-F3AE-432E-B777-DCAACB37914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2815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CB37-FDD0-49DF-A773-F9E02FDA38A7}" type="datetime1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 : M I                                                                  Sub. Teacher: Urmila Navaghan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AB78-F3AE-432E-B777-DCAACB379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20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E2E1-AAD5-4A87-8EA9-E1CE5EAB0853}" type="datetime1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 : M I                                                                  Sub. Teacher: Urmila Navaghan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AB78-F3AE-432E-B777-DCAACB379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69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2D2F-0589-4B4D-8685-0DA61169260D}" type="datetime1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 : M I                                                                  Sub. Teacher: Urmila Navaghan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AB78-F3AE-432E-B777-DCAACB379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4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B146-B6BD-4CD8-A823-4B3DFCFBB010}" type="datetime1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 : M I                                                                  Sub. Teacher: Urmila Navaghan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AB78-F3AE-432E-B777-DCAACB379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C531-EC31-479A-AC95-C973D1F06D42}" type="datetime1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 : M I                                                                  Sub. Teacher: Urmila Navaghan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AB78-F3AE-432E-B777-DCAACB379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0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2BB3-FF6B-4F68-850C-46BF864F546D}" type="datetime1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 : M I                                                                  Sub. Teacher: Urmila Navaghan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AB78-F3AE-432E-B777-DCAACB379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5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CE7C-105A-469D-B624-BB09553F2E49}" type="datetime1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 : M I                                                                  Sub. Teacher: Urmila Navaghan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AB78-F3AE-432E-B777-DCAACB379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C0CD-7A2A-44D0-95C8-9634248D041A}" type="datetime1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 : M I                                                                  Sub. Teacher: Urmila Navaghan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AB78-F3AE-432E-B777-DCAACB379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3516-6FFB-4915-8664-D0E0DD7C2C56}" type="datetime1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 : M I                                                                  Sub. Teacher: Urmila Navaghan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AB78-F3AE-432E-B777-DCAACB379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4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C27E-F8CD-420B-AEE0-8821419862E1}" type="datetime1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 : M I                                                                  Sub. Teacher: Urmila Navaghan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AB78-F3AE-432E-B777-DCAACB379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6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9F7-9656-4648-8925-80E55EABF012}" type="datetime1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 : M I                                                                  Sub. Teacher: Urmila Navaghan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AB78-F3AE-432E-B777-DCAACB379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6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75F24-86D6-43A7-8AB4-FE02740FB9D4}" type="datetime1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Sub. : M I                                                                  Sub. Teacher: Urmila Navaghan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5EEAB78-F3AE-432E-B777-DCAACB379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5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10" Type="http://schemas.openxmlformats.org/officeDocument/2006/relationships/image" Target="../media/image39.emf"/><Relationship Id="rId4" Type="http://schemas.openxmlformats.org/officeDocument/2006/relationships/image" Target="../media/image33.emf"/><Relationship Id="rId9" Type="http://schemas.openxmlformats.org/officeDocument/2006/relationships/image" Target="../media/image3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12" Type="http://schemas.openxmlformats.org/officeDocument/2006/relationships/image" Target="../media/image14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11" Type="http://schemas.openxmlformats.org/officeDocument/2006/relationships/image" Target="../media/image13.emf"/><Relationship Id="rId5" Type="http://schemas.openxmlformats.org/officeDocument/2006/relationships/image" Target="../media/image7.png"/><Relationship Id="rId10" Type="http://schemas.openxmlformats.org/officeDocument/2006/relationships/image" Target="../media/image12.emf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F0A4142-F3AA-40BE-AE89-1536207EC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76" y="177751"/>
            <a:ext cx="1968670" cy="151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4CB880C-D40B-4667-BB6F-DAB95669E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591" y="52753"/>
            <a:ext cx="2143125" cy="151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F12E49-D909-4EE9-BDC6-7D9EA45E419A}"/>
              </a:ext>
            </a:extLst>
          </p:cNvPr>
          <p:cNvSpPr txBox="1"/>
          <p:nvPr/>
        </p:nvSpPr>
        <p:spPr>
          <a:xfrm>
            <a:off x="1153551" y="2218048"/>
            <a:ext cx="8018584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effectLst/>
                <a:latin typeface="Candara" panose="020E0502030303020204" pitchFamily="34" charset="0"/>
              </a:rPr>
              <a:t>A Presentation </a:t>
            </a:r>
            <a:endParaRPr lang="en-US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effectLst/>
                <a:latin typeface="Candara" panose="020E0502030303020204" pitchFamily="34" charset="0"/>
              </a:rPr>
              <a:t>On</a:t>
            </a:r>
            <a:endParaRPr lang="en-US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Eigenvalues and Eigenvectors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effectLst/>
                <a:latin typeface="Arial" panose="020B0604020202020204" pitchFamily="34" charset="0"/>
              </a:rPr>
              <a:t>By</a:t>
            </a:r>
            <a:endParaRPr lang="en-US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effectLst/>
                <a:latin typeface="Arial" panose="020B0604020202020204" pitchFamily="34" charset="0"/>
              </a:rPr>
              <a:t>Mr. Urmila Navaghan</a:t>
            </a:r>
            <a:endParaRPr lang="en-US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effectLst/>
                <a:latin typeface="Arial" panose="020B0604020202020204" pitchFamily="34" charset="0"/>
              </a:rPr>
              <a:t>Faculty of Engineering Mathematics</a:t>
            </a:r>
            <a:endParaRPr lang="en-US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effectLst/>
                <a:latin typeface="Arial" panose="020B0604020202020204" pitchFamily="34" charset="0"/>
              </a:rPr>
              <a:t>F. Y. B. Tech. Dept.</a:t>
            </a:r>
            <a:endParaRPr lang="en-US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effectLst/>
                <a:latin typeface="Arial" panose="020B0604020202020204" pitchFamily="34" charset="0"/>
              </a:rPr>
              <a:t>G. H. Raisoni College of Engineering &amp; Management</a:t>
            </a:r>
            <a:endParaRPr lang="en-US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9A3A45D-A2FF-4060-B9B2-2CC54AB0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38844" y="6145840"/>
            <a:ext cx="2143125" cy="556386"/>
          </a:xfrm>
        </p:spPr>
        <p:txBody>
          <a:bodyPr/>
          <a:lstStyle/>
          <a:p>
            <a:fld id="{AEDDAE00-815F-47E5-A11C-36798A70B79A}" type="datetime1">
              <a:rPr lang="en-US" sz="1200" smtClean="0">
                <a:solidFill>
                  <a:schemeClr val="tx1"/>
                </a:solidFill>
              </a:rPr>
              <a:t>8/24/2020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85FCFE0-8571-4FA7-AE18-74D35660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AB78-F3AE-432E-B777-DCAACB3791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10F6A8-6DD5-49F0-9B62-28E0922E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6262"/>
          </a:xfrm>
        </p:spPr>
        <p:txBody>
          <a:bodyPr>
            <a:normAutofit fontScale="90000"/>
          </a:bodyPr>
          <a:lstStyle/>
          <a:p>
            <a:r>
              <a:rPr lang="en-US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2: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5C06D63-552E-4F52-A41A-3B1AC466AC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2708" y="1556332"/>
            <a:ext cx="4185617" cy="491746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71EC28-1E75-47AE-9D6A-268DD9F26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80" y="384200"/>
            <a:ext cx="6063175" cy="885800"/>
          </a:xfrm>
          <a:prstGeom prst="rect">
            <a:avLst/>
          </a:prstGeo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17BDA9AB-28A8-4E77-81EF-1AB837E3306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614205" y="1643328"/>
            <a:ext cx="5022166" cy="4743473"/>
          </a:xfr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7586877-5A5E-48D0-BE47-6F64287A6BFB}"/>
              </a:ext>
            </a:extLst>
          </p:cNvPr>
          <p:cNvSpPr txBox="1"/>
          <p:nvPr/>
        </p:nvSpPr>
        <p:spPr>
          <a:xfrm>
            <a:off x="745588" y="1270000"/>
            <a:ext cx="1899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D2640F3B-1A17-4805-87C1-2A7B23DB7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7386" y="6392488"/>
            <a:ext cx="6297612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Sub. : M I                                                                  Sub. Teacher: Urmila Navaghan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2EC4C48-5A74-48B3-B724-9C7812A6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AB78-F3AE-432E-B777-DCAACB3791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95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0F6E0B3-9335-4D30-9EEC-58E91D9E88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14203" y="520507"/>
            <a:ext cx="5486399" cy="581698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3D13E7C-3F40-4BFC-83DE-B724D69D2F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95422" y="520506"/>
            <a:ext cx="4600135" cy="5697414"/>
          </a:xfrm>
        </p:spPr>
      </p:pic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557DC03-DBA6-4A2B-9DDE-C657173F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Sub. : M I                                                                  Sub. Teacher: Urmila Navaghan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3AD64A2-E652-4A1D-81A1-44858609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AB78-F3AE-432E-B777-DCAACB3791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43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92EB-8356-41C6-A8E4-CD82A0AA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3:Find eigen values and eigen vectors for</a:t>
            </a:r>
            <a:endParaRPr lang="en-IN" sz="1600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80839D0-A4CE-4299-A337-6AEBE87DC8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30728" y="1603717"/>
            <a:ext cx="4343274" cy="205388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550581-49CE-4DCA-B957-8BD655FCE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970" y="322931"/>
            <a:ext cx="1393226" cy="987413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A32AD35-B2E2-4377-B55A-203542668B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77334" y="1603717"/>
            <a:ext cx="4184033" cy="4644683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E69BD1-80D2-4C46-9FBC-030AC5E1D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728" y="3657600"/>
            <a:ext cx="5240213" cy="319323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67A56C9-B09E-46FC-9765-0A3C2075841C}"/>
              </a:ext>
            </a:extLst>
          </p:cNvPr>
          <p:cNvSpPr txBox="1"/>
          <p:nvPr/>
        </p:nvSpPr>
        <p:spPr>
          <a:xfrm>
            <a:off x="677334" y="1141067"/>
            <a:ext cx="1899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0E63978C-72BE-4FAE-B9BC-2BCFCD34C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5584" y="6372496"/>
            <a:ext cx="6297612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Sub. : M I                                                                  Sub. Teacher: Urmila Navaghan</a:t>
            </a:r>
          </a:p>
        </p:txBody>
      </p:sp>
    </p:spTree>
    <p:extLst>
      <p:ext uri="{BB962C8B-B14F-4D97-AF65-F5344CB8AC3E}">
        <p14:creationId xmlns:p14="http://schemas.microsoft.com/office/powerpoint/2010/main" val="4226423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2467-BF11-4152-92AA-325BCD1FF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4: Find eigen values and eigen vectors for   </a:t>
            </a:r>
            <a:b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505CCDD-0F08-4B36-9074-ED89A5AEBC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3895" y="1608555"/>
            <a:ext cx="4581774" cy="296123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14D784-FDC1-47A7-9407-220D52800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571" y="393870"/>
            <a:ext cx="1232597" cy="8761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7D3055-9F05-441B-9AC8-F546FFAF4EDB}"/>
              </a:ext>
            </a:extLst>
          </p:cNvPr>
          <p:cNvSpPr txBox="1"/>
          <p:nvPr/>
        </p:nvSpPr>
        <p:spPr>
          <a:xfrm>
            <a:off x="393895" y="1270000"/>
            <a:ext cx="1899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DF537C-C71C-487B-BF1B-713B77A3E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96" y="4739089"/>
            <a:ext cx="4248442" cy="1509311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550C70B3-3E04-4873-A1CB-3FBD0179A3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259108" y="1647120"/>
            <a:ext cx="4093029" cy="3091969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30B7F97-646C-49A8-A1BA-F877C911B2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21" r="20275" b="-1"/>
          <a:stretch/>
        </p:blipFill>
        <p:spPr>
          <a:xfrm>
            <a:off x="5510515" y="4739089"/>
            <a:ext cx="3000439" cy="8739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E1058CD-A992-4EC3-A19B-2C7FB4D83F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2646" y="4990542"/>
            <a:ext cx="1519311" cy="52399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CAE15C7-3D2E-4E84-B926-61B096BC77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0515" y="5776609"/>
            <a:ext cx="5251269" cy="873920"/>
          </a:xfrm>
          <a:prstGeom prst="rect">
            <a:avLst/>
          </a:prstGeom>
        </p:spPr>
      </p:pic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2D0EB2E7-062D-41E9-8500-17CAF014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3433" y="6248400"/>
            <a:ext cx="6297612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Sub. : M I                                                                  Sub. Teacher: Urmila Navaghan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CA3A249C-28B8-4134-98B3-A30B4E81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AB78-F3AE-432E-B777-DCAACB3791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99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F91E43-A2C7-4316-860C-F5FC5D4D1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1734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 the following questions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9D6515-0FD7-4129-BDCF-469025021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427" y="2039815"/>
            <a:ext cx="1045029" cy="5728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73DE45-E2DE-4A34-81A2-C0CDFB3D7C0E}"/>
              </a:ext>
            </a:extLst>
          </p:cNvPr>
          <p:cNvSpPr txBox="1"/>
          <p:nvPr/>
        </p:nvSpPr>
        <p:spPr>
          <a:xfrm>
            <a:off x="1153551" y="2039815"/>
            <a:ext cx="47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2D7B9D-55F7-4A12-A6CA-78A0FC1E52DC}"/>
              </a:ext>
            </a:extLst>
          </p:cNvPr>
          <p:cNvSpPr txBox="1"/>
          <p:nvPr/>
        </p:nvSpPr>
        <p:spPr>
          <a:xfrm>
            <a:off x="3277772" y="2039815"/>
            <a:ext cx="45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FB9A4BF-F8E1-46BB-BC43-5D8259C11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554" y="1918563"/>
            <a:ext cx="1132114" cy="78219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9BE6163-7B71-4092-8F31-92166B4039EC}"/>
              </a:ext>
            </a:extLst>
          </p:cNvPr>
          <p:cNvSpPr txBox="1"/>
          <p:nvPr/>
        </p:nvSpPr>
        <p:spPr>
          <a:xfrm>
            <a:off x="677333" y="1257617"/>
            <a:ext cx="8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Q.1  Find the sum and product of the eigenvalues of the given Matrices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0DBB87-96B4-48E2-B36A-6F296A41F795}"/>
              </a:ext>
            </a:extLst>
          </p:cNvPr>
          <p:cNvSpPr txBox="1"/>
          <p:nvPr/>
        </p:nvSpPr>
        <p:spPr>
          <a:xfrm>
            <a:off x="703385" y="2715065"/>
            <a:ext cx="92143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Q.2  If 3 and 15 are two eigenvalues of the Matrix                     then find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│A │without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expanding the Determinant.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BFD609E-5848-41C4-8456-9A55E0262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848" y="2612692"/>
            <a:ext cx="1175657" cy="74914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EC5D9BF-D7FC-4F25-BB8A-442206BB167B}"/>
              </a:ext>
            </a:extLst>
          </p:cNvPr>
          <p:cNvSpPr txBox="1"/>
          <p:nvPr/>
        </p:nvSpPr>
        <p:spPr>
          <a:xfrm>
            <a:off x="776679" y="3632152"/>
            <a:ext cx="921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Q.3  If 3 and 2 are two eigenvalues of the Matrix   A=                then find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value of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73306B4-9E74-4909-B41A-F91A60DA4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066" y="3496162"/>
            <a:ext cx="653143" cy="6499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AFFD7C0-31E2-4501-8544-F4DFC2E42F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9611" y="4075381"/>
            <a:ext cx="1045029" cy="74914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3552F70-0119-499B-B96B-7E2CC1C7FB0B}"/>
              </a:ext>
            </a:extLst>
          </p:cNvPr>
          <p:cNvSpPr txBox="1"/>
          <p:nvPr/>
        </p:nvSpPr>
        <p:spPr>
          <a:xfrm>
            <a:off x="804813" y="4231804"/>
            <a:ext cx="921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Q.4  If 2 is eigenvalues of the Matrix                       then find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remaining eigenvalues.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240514-29B1-4586-A688-9A24459902D3}"/>
              </a:ext>
            </a:extLst>
          </p:cNvPr>
          <p:cNvSpPr txBox="1"/>
          <p:nvPr/>
        </p:nvSpPr>
        <p:spPr>
          <a:xfrm>
            <a:off x="804813" y="4893522"/>
            <a:ext cx="8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Q.5 Find eigenvalues and Eigenvectors of the given Matrices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C39913B-503E-4685-B909-B212D4DDB4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2474" y="5350262"/>
            <a:ext cx="1088571" cy="63897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43699A4-83B1-4B2B-B817-3F799586EADA}"/>
              </a:ext>
            </a:extLst>
          </p:cNvPr>
          <p:cNvSpPr txBox="1"/>
          <p:nvPr/>
        </p:nvSpPr>
        <p:spPr>
          <a:xfrm>
            <a:off x="1153551" y="5415717"/>
            <a:ext cx="43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A7C92D-6E26-44F4-A092-B2EF24730A84}"/>
              </a:ext>
            </a:extLst>
          </p:cNvPr>
          <p:cNvSpPr txBox="1"/>
          <p:nvPr/>
        </p:nvSpPr>
        <p:spPr>
          <a:xfrm>
            <a:off x="3052689" y="5415717"/>
            <a:ext cx="45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  <a:endParaRPr lang="en-IN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DD07990-CD36-4434-B1DC-2B3EA4CF48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7728" y="5350262"/>
            <a:ext cx="870857" cy="68304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368C2F3-A610-4C39-A31C-D011CAE58C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8094" y="5295177"/>
            <a:ext cx="957943" cy="74914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C1EDBDD-4F2A-4690-A1F6-59BBCBF975D3}"/>
              </a:ext>
            </a:extLst>
          </p:cNvPr>
          <p:cNvSpPr txBox="1"/>
          <p:nvPr/>
        </p:nvSpPr>
        <p:spPr>
          <a:xfrm>
            <a:off x="4678256" y="5424154"/>
            <a:ext cx="45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C21D47-B549-4643-87D8-706F1EF581FE}"/>
              </a:ext>
            </a:extLst>
          </p:cNvPr>
          <p:cNvSpPr txBox="1"/>
          <p:nvPr/>
        </p:nvSpPr>
        <p:spPr>
          <a:xfrm>
            <a:off x="6559505" y="5424154"/>
            <a:ext cx="45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</a:t>
            </a:r>
            <a:endParaRPr lang="en-IN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2BC9AF4-A64E-48BD-B8F1-7E610E969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3139" y="5306194"/>
            <a:ext cx="914400" cy="771181"/>
          </a:xfrm>
          <a:prstGeom prst="rect">
            <a:avLst/>
          </a:prstGeom>
        </p:spPr>
      </p:pic>
      <p:sp>
        <p:nvSpPr>
          <p:cNvPr id="44" name="Footer Placeholder 43">
            <a:extLst>
              <a:ext uri="{FF2B5EF4-FFF2-40B4-BE49-F238E27FC236}">
                <a16:creationId xmlns:a16="http://schemas.microsoft.com/office/drawing/2014/main" id="{F0243EE5-B906-438A-9B5D-EBA278D04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850" y="6164126"/>
            <a:ext cx="6297612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Sub. : M I                                                                  Sub. Teacher: Urmila Navaghan</a:t>
            </a:r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1911B4ED-2400-44A8-B213-F613981F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AB78-F3AE-432E-B777-DCAACB3791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23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Write A Thank You Note In Five Easy Steps">
            <a:extLst>
              <a:ext uri="{FF2B5EF4-FFF2-40B4-BE49-F238E27FC236}">
                <a16:creationId xmlns:a16="http://schemas.microsoft.com/office/drawing/2014/main" id="{055E291A-BDC2-4768-8137-327C824CB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2" y="1041009"/>
            <a:ext cx="9340948" cy="47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15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11200" y="1365179"/>
            <a:ext cx="8955314" cy="2803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Definition </a:t>
            </a:r>
            <a:r>
              <a:rPr lang="en-US" sz="20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: A nonzero vector x is an eigenvector (or characteristic vector) of a square matrix A if there exists a scalar λ such that Ax = </a:t>
            </a:r>
            <a:r>
              <a:rPr lang="en-US" sz="2000" dirty="0" err="1">
                <a:latin typeface="Arial Rounded MT Bold" panose="020F0704030504030204" pitchFamily="34" charset="0"/>
                <a:cs typeface="Times New Roman" panose="02020603050405020304" pitchFamily="18" charset="0"/>
              </a:rPr>
              <a:t>λx</a:t>
            </a:r>
            <a:r>
              <a:rPr lang="en-US" sz="20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. Then λ is an eigenvalue (or characteristic value) of A.</a:t>
            </a:r>
          </a:p>
          <a:p>
            <a:pPr>
              <a:lnSpc>
                <a:spcPct val="150000"/>
              </a:lnSpc>
            </a:pPr>
            <a:r>
              <a:rPr lang="en-US" sz="2000" b="1" i="0" dirty="0">
                <a:solidFill>
                  <a:srgbClr val="555555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Every constant multiple of an eigenvector is an eigenvector, meaning there are an infinite number of eigenvectors. There are a finite amount of eigenvalues. Each eigenvalue will have its own set of eigenvectors.</a:t>
            </a:r>
            <a:endParaRPr lang="en-US" sz="20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1200" y="515648"/>
            <a:ext cx="80264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Eigenvalues and Eigenvectors.</a:t>
            </a:r>
          </a:p>
        </p:txBody>
      </p:sp>
      <p:sp>
        <p:nvSpPr>
          <p:cNvPr id="5" name="Rectangle 4"/>
          <p:cNvSpPr/>
          <p:nvPr/>
        </p:nvSpPr>
        <p:spPr>
          <a:xfrm>
            <a:off x="690880" y="4168190"/>
            <a:ext cx="9265920" cy="2341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Note: The zero vector can not be an eigenvector even though A0 = λ0. But λ = 0 can be an eigenvalue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Eigenvalues: Each n x n square matrix has n eigenvalues that are real or complex numbers.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Eigenvectors: Each eigenvalue has infinite eigenvectors.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4376A-9CE6-44E2-8992-20DD369D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7178" y="6426877"/>
            <a:ext cx="8919336" cy="365125"/>
          </a:xfrm>
        </p:spPr>
        <p:txBody>
          <a:bodyPr/>
          <a:lstStyle/>
          <a:p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Sub. : M I                                                                                                                                                                                                  Sub. Teacher: Urmila Navaghan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381FA-B3E3-4F2F-97F4-63E5AC58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AB78-F3AE-432E-B777-DCAACB37914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1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E7F2F8-0354-41AE-8173-0226F4416F21}"/>
              </a:ext>
            </a:extLst>
          </p:cNvPr>
          <p:cNvSpPr txBox="1"/>
          <p:nvPr/>
        </p:nvSpPr>
        <p:spPr>
          <a:xfrm>
            <a:off x="467360" y="2026708"/>
            <a:ext cx="10607040" cy="4191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0" dirty="0">
                <a:solidFill>
                  <a:srgbClr val="444444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An </a:t>
            </a:r>
            <a:r>
              <a:rPr lang="en-US" sz="2000" i="0" dirty="0" err="1">
                <a:solidFill>
                  <a:srgbClr val="444444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n×n</a:t>
            </a:r>
            <a:r>
              <a:rPr lang="en-US" sz="2000" i="0" dirty="0">
                <a:solidFill>
                  <a:srgbClr val="444444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 matrix A multiplied by n×1 vector x results in another n×1 vector y=Ax. Thus A can be considered as a transformation matrix.</a:t>
            </a:r>
          </a:p>
          <a:p>
            <a:pPr>
              <a:lnSpc>
                <a:spcPct val="150000"/>
              </a:lnSpc>
            </a:pPr>
            <a:r>
              <a:rPr lang="en-US" sz="2000" i="0" dirty="0">
                <a:solidFill>
                  <a:srgbClr val="444444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In general, a matrix acts on a vector by changing both its magnitude and its direction. However, a matrix may act on certain vectors by changing only their magnitude, and leaving their direction unchanged (or possibly reversing it). These vectors are the eigenvectors of the matrix.</a:t>
            </a:r>
          </a:p>
          <a:p>
            <a:pPr>
              <a:lnSpc>
                <a:spcPct val="150000"/>
              </a:lnSpc>
            </a:pPr>
            <a:r>
              <a:rPr lang="en-US" sz="2000" i="0" dirty="0">
                <a:solidFill>
                  <a:srgbClr val="444444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A matrix acts on an eigenvector by multiplying its magnitude by a factor, which is positive if its direction is unchanged and negative if its direction is reversed. This factor is the eigenvalue associated with that eigenvector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43B0F-D9D0-43B3-A3C7-030D47F5EEC7}"/>
              </a:ext>
            </a:extLst>
          </p:cNvPr>
          <p:cNvSpPr txBox="1"/>
          <p:nvPr/>
        </p:nvSpPr>
        <p:spPr>
          <a:xfrm>
            <a:off x="701040" y="640080"/>
            <a:ext cx="8615680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 interpretation of Eigenvalues and Eigenvectors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71854-BBB6-40F5-9851-54E10781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34693" y="6251742"/>
            <a:ext cx="911939" cy="365125"/>
          </a:xfrm>
        </p:spPr>
        <p:txBody>
          <a:bodyPr/>
          <a:lstStyle/>
          <a:p>
            <a:fld id="{7C035ACC-6229-4FFD-A126-C967D2288E82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3C3FBE-439C-4931-A274-262365C80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360" y="6217920"/>
            <a:ext cx="7030720" cy="365125"/>
          </a:xfrm>
        </p:spPr>
        <p:txBody>
          <a:bodyPr/>
          <a:lstStyle/>
          <a:p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Sub. : M I                                                                  Sub. Teacher: Urmila Navaghan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72985-2922-4B61-BD16-E778989E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AB78-F3AE-432E-B777-DCAACB37914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1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47D74B-232D-45D9-88ED-7D436DBBD030}"/>
                  </a:ext>
                </a:extLst>
              </p:cNvPr>
              <p:cNvSpPr txBox="1"/>
              <p:nvPr/>
            </p:nvSpPr>
            <p:spPr>
              <a:xfrm>
                <a:off x="680720" y="1315502"/>
                <a:ext cx="10160000" cy="54261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Arial Rounded MT Bold" panose="020F0704030504030204" pitchFamily="34" charset="0"/>
                  </a:rPr>
                  <a:t>Let x be an eigenvector of the matrix A. Then there must exist an eigenvalue λ such that Ax = </a:t>
                </a:r>
                <a:r>
                  <a:rPr lang="en-US" sz="2000" dirty="0" err="1">
                    <a:latin typeface="Arial Rounded MT Bold" panose="020F0704030504030204" pitchFamily="34" charset="0"/>
                  </a:rPr>
                  <a:t>λx</a:t>
                </a:r>
                <a:r>
                  <a:rPr lang="en-US" sz="2000" dirty="0">
                    <a:latin typeface="Arial Rounded MT Bold" panose="020F0704030504030204" pitchFamily="34" charset="0"/>
                  </a:rPr>
                  <a:t> or, equivalently,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Arial Rounded MT Bold" panose="020F0704030504030204" pitchFamily="34" charset="0"/>
                  </a:rPr>
                  <a:t>Ax - </a:t>
                </a:r>
                <a:r>
                  <a:rPr lang="en-US" sz="2000" dirty="0" err="1">
                    <a:latin typeface="Arial Rounded MT Bold" panose="020F0704030504030204" pitchFamily="34" charset="0"/>
                  </a:rPr>
                  <a:t>λx</a:t>
                </a:r>
                <a:r>
                  <a:rPr lang="en-US" sz="2000" dirty="0">
                    <a:latin typeface="Arial Rounded MT Bold" panose="020F0704030504030204" pitchFamily="34" charset="0"/>
                  </a:rPr>
                  <a:t> = 0 or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Arial Rounded MT Bold" panose="020F0704030504030204" pitchFamily="34" charset="0"/>
                  </a:rPr>
                  <a:t>(A – </a:t>
                </a:r>
                <a:r>
                  <a:rPr lang="en-US" sz="2000" dirty="0" err="1">
                    <a:latin typeface="Arial Rounded MT Bold" panose="020F0704030504030204" pitchFamily="34" charset="0"/>
                  </a:rPr>
                  <a:t>λI</a:t>
                </a:r>
                <a:r>
                  <a:rPr lang="en-US" sz="2000" dirty="0">
                    <a:latin typeface="Arial Rounded MT Bold" panose="020F0704030504030204" pitchFamily="34" charset="0"/>
                  </a:rPr>
                  <a:t>)x = 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Arial Rounded MT Bold" panose="020F0704030504030204" pitchFamily="34" charset="0"/>
                  </a:rPr>
                  <a:t>If we define a new matrix B = A – </a:t>
                </a:r>
                <a:r>
                  <a:rPr lang="en-US" sz="2000" dirty="0" err="1">
                    <a:latin typeface="Arial Rounded MT Bold" panose="020F0704030504030204" pitchFamily="34" charset="0"/>
                  </a:rPr>
                  <a:t>λI</a:t>
                </a:r>
                <a:r>
                  <a:rPr lang="en-US" sz="2000" dirty="0">
                    <a:latin typeface="Arial Rounded MT Bold" panose="020F0704030504030204" pitchFamily="34" charset="0"/>
                  </a:rPr>
                  <a:t>, then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Arial Rounded MT Bold" panose="020F0704030504030204" pitchFamily="34" charset="0"/>
                  </a:rPr>
                  <a:t>Bx = 0</a:t>
                </a:r>
              </a:p>
              <a:p>
                <a:r>
                  <a:rPr lang="en-US" sz="2000" dirty="0">
                    <a:latin typeface="Arial Rounded MT Bold" panose="020F0704030504030204" pitchFamily="34" charset="0"/>
                  </a:rPr>
                  <a:t>If B has an inverse then 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I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20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  <m:sup>
                        <m:r>
                          <a:rPr kumimoji="0" lang="en-US" sz="20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n-US" sz="20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0" lang="en-US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Arial Rounded MT Bold" panose="020F0704030504030204" pitchFamily="34" charset="0"/>
                  </a:rPr>
                  <a:t>0 = 0. But an eigenvector cannot be zero.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Arial Rounded MT Bold" panose="020F0704030504030204" pitchFamily="34" charset="0"/>
                  </a:rPr>
                  <a:t>Thus, it follows that x will be an eigenvector of A if and only if B does not have an inverse, or equivalently det(B)=0, or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Arial Rounded MT Bold" panose="020F0704030504030204" pitchFamily="34" charset="0"/>
                  </a:rPr>
                  <a:t>det(A – </a:t>
                </a:r>
                <a:r>
                  <a:rPr lang="en-US" sz="2000" dirty="0" err="1">
                    <a:latin typeface="Arial Rounded MT Bold" panose="020F0704030504030204" pitchFamily="34" charset="0"/>
                  </a:rPr>
                  <a:t>λI</a:t>
                </a:r>
                <a:r>
                  <a:rPr lang="en-US" sz="2000" dirty="0">
                    <a:latin typeface="Arial Rounded MT Bold" panose="020F0704030504030204" pitchFamily="34" charset="0"/>
                  </a:rPr>
                  <a:t>) = 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Arial Rounded MT Bold" panose="020F0704030504030204" pitchFamily="34" charset="0"/>
                  </a:rPr>
                  <a:t>This is called the </a:t>
                </a:r>
                <a:r>
                  <a:rPr lang="en-US" sz="2000" b="1" u="sng" dirty="0">
                    <a:latin typeface="Arial Rounded MT Bold" panose="020F0704030504030204" pitchFamily="34" charset="0"/>
                  </a:rPr>
                  <a:t>characteristic equation of A</a:t>
                </a:r>
                <a:r>
                  <a:rPr lang="en-US" sz="2000" dirty="0">
                    <a:latin typeface="Arial Rounded MT Bold" panose="020F0704030504030204" pitchFamily="34" charset="0"/>
                  </a:rPr>
                  <a:t>. Its roots determine the eigenvalues of A.</a:t>
                </a:r>
                <a:endParaRPr lang="en-IN" sz="2000" dirty="0"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47D74B-232D-45D9-88ED-7D436DBBD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20" y="1315502"/>
                <a:ext cx="10160000" cy="5426101"/>
              </a:xfrm>
              <a:prstGeom prst="rect">
                <a:avLst/>
              </a:prstGeom>
              <a:blipFill>
                <a:blip r:embed="rId2"/>
                <a:stretch>
                  <a:fillRect l="-660" r="-180" b="-10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38B68D0-1138-481B-8954-33ED0524855F}"/>
              </a:ext>
            </a:extLst>
          </p:cNvPr>
          <p:cNvSpPr txBox="1"/>
          <p:nvPr/>
        </p:nvSpPr>
        <p:spPr>
          <a:xfrm>
            <a:off x="782320" y="518160"/>
            <a:ext cx="844296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Eigenvalues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F7103-E811-458D-9C08-0CA4A508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5112" y="6376478"/>
            <a:ext cx="6651934" cy="365125"/>
          </a:xfrm>
        </p:spPr>
        <p:txBody>
          <a:bodyPr/>
          <a:lstStyle/>
          <a:p>
            <a:r>
              <a:rPr lang="en-US" sz="1000" dirty="0">
                <a:solidFill>
                  <a:schemeClr val="tx1"/>
                </a:solidFill>
              </a:rPr>
              <a:t>Sub. : M I                                                                  Sub. Teacher: Urmila Navaghan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B52B2-3690-4915-8A9E-9C1D52A5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1819429" cy="365125"/>
          </a:xfrm>
        </p:spPr>
        <p:txBody>
          <a:bodyPr/>
          <a:lstStyle/>
          <a:p>
            <a:fld id="{05EEAB78-F3AE-432E-B777-DCAACB37914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28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244ADF-EFB2-4A19-AA62-8F4C6942EB4E}"/>
                  </a:ext>
                </a:extLst>
              </p:cNvPr>
              <p:cNvSpPr txBox="1"/>
              <p:nvPr/>
            </p:nvSpPr>
            <p:spPr>
              <a:xfrm>
                <a:off x="355600" y="1510159"/>
                <a:ext cx="10495280" cy="55345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2000" b="1" i="0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Arial Rounded MT Bold" panose="020F0704030504030204" pitchFamily="34" charset="0"/>
                  </a:rPr>
                  <a:t>Definition</a:t>
                </a:r>
                <a:r>
                  <a:rPr lang="en-US" sz="2000" b="1" i="0" dirty="0">
                    <a:solidFill>
                      <a:srgbClr val="444444"/>
                    </a:solidFill>
                    <a:effectLst/>
                    <a:latin typeface="Arial Rounded MT Bold" panose="020F0704030504030204" pitchFamily="34" charset="0"/>
                  </a:rPr>
                  <a:t>: The trace of a matrix A, designated by tr(A), is the sum of the elements on the main diagonal.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2000" b="1" i="0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Arial Rounded MT Bold" panose="020F0704030504030204" pitchFamily="34" charset="0"/>
                  </a:rPr>
                  <a:t>Property 1</a:t>
                </a:r>
                <a:r>
                  <a:rPr lang="en-US" sz="2000" b="1" i="0" dirty="0">
                    <a:solidFill>
                      <a:srgbClr val="444444"/>
                    </a:solidFill>
                    <a:effectLst/>
                    <a:latin typeface="Arial Rounded MT Bold" panose="020F0704030504030204" pitchFamily="34" charset="0"/>
                  </a:rPr>
                  <a:t>: The sum of the eigenvalues of a matrix equals the trace of the matrix.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2000" b="1" i="0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Arial Rounded MT Bold" panose="020F0704030504030204" pitchFamily="34" charset="0"/>
                  </a:rPr>
                  <a:t>Property 2</a:t>
                </a:r>
                <a:r>
                  <a:rPr lang="en-US" sz="2000" b="1" i="0" dirty="0">
                    <a:solidFill>
                      <a:srgbClr val="444444"/>
                    </a:solidFill>
                    <a:effectLst/>
                    <a:latin typeface="Arial Rounded MT Bold" panose="020F0704030504030204" pitchFamily="34" charset="0"/>
                  </a:rPr>
                  <a:t>: A matrix is singular if and only if it has a zero eigenvalue.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2000" b="1" i="0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Arial Rounded MT Bold" panose="020F0704030504030204" pitchFamily="34" charset="0"/>
                  </a:rPr>
                  <a:t>Property 3</a:t>
                </a:r>
                <a:r>
                  <a:rPr lang="en-US" sz="2000" b="1" i="0" dirty="0">
                    <a:solidFill>
                      <a:srgbClr val="444444"/>
                    </a:solidFill>
                    <a:effectLst/>
                    <a:latin typeface="Arial Rounded MT Bold" panose="020F0704030504030204" pitchFamily="34" charset="0"/>
                  </a:rPr>
                  <a:t>: The eigenvalues of an upper (or lower) triangular matrix are the elements on the main diagonal.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2000" b="1" i="0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Arial Rounded MT Bold" panose="020F0704030504030204" pitchFamily="34" charset="0"/>
                  </a:rPr>
                  <a:t>Property 4</a:t>
                </a:r>
                <a:r>
                  <a:rPr lang="en-US" sz="2000" b="1" i="0" dirty="0">
                    <a:solidFill>
                      <a:srgbClr val="444444"/>
                    </a:solidFill>
                    <a:effectLst/>
                    <a:latin typeface="Arial Rounded MT Bold" panose="020F0704030504030204" pitchFamily="34" charset="0"/>
                  </a:rPr>
                  <a:t>: If λ is an eigenvalue of A and A is invertible, then 1/λ is an eigenvalue of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I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444444"/>
                            </a:solidFill>
                            <a:latin typeface="Arial Rounded MT Bold" panose="020F0704030504030204" pitchFamily="34" charset="0"/>
                          </a:rPr>
                          <m:t>A</m:t>
                        </m:r>
                      </m:e>
                      <m:sup>
                        <m:r>
                          <a:rPr kumimoji="0" lang="en-US" sz="20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n-US" sz="20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000" b="1" i="0" dirty="0">
                    <a:solidFill>
                      <a:srgbClr val="444444"/>
                    </a:solidFill>
                    <a:effectLst/>
                    <a:latin typeface="Arial Rounded MT Bold" panose="020F0704030504030204" pitchFamily="34" charset="0"/>
                  </a:rPr>
                  <a:t>.</a:t>
                </a:r>
                <a:br>
                  <a:rPr lang="en-US" sz="2000" b="1" dirty="0">
                    <a:latin typeface="Arial Rounded MT Bold" panose="020F0704030504030204" pitchFamily="34" charset="0"/>
                  </a:rPr>
                </a:br>
                <a:endParaRPr lang="en-IN" sz="2000" b="1" dirty="0"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244ADF-EFB2-4A19-AA62-8F4C6942E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1510159"/>
                <a:ext cx="10495280" cy="5534528"/>
              </a:xfrm>
              <a:prstGeom prst="rect">
                <a:avLst/>
              </a:prstGeom>
              <a:blipFill>
                <a:blip r:embed="rId2"/>
                <a:stretch>
                  <a:fillRect l="-5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C9C8DEB-9175-4B15-8AD2-5C7F0AC4C63B}"/>
              </a:ext>
            </a:extLst>
          </p:cNvPr>
          <p:cNvSpPr txBox="1"/>
          <p:nvPr/>
        </p:nvSpPr>
        <p:spPr>
          <a:xfrm>
            <a:off x="609600" y="579120"/>
            <a:ext cx="867664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Eigenvalues and Eigenvectors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C6959-8810-49AB-B85F-CF3A0C57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6143" y="6291524"/>
            <a:ext cx="911939" cy="365125"/>
          </a:xfrm>
        </p:spPr>
        <p:txBody>
          <a:bodyPr/>
          <a:lstStyle/>
          <a:p>
            <a:fld id="{33E48DF9-0B11-4E93-A2EE-CEDF2C399BD9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08188B-B60E-431D-9270-7C8EA545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8062" y="6304257"/>
            <a:ext cx="6297612" cy="365125"/>
          </a:xfrm>
        </p:spPr>
        <p:txBody>
          <a:bodyPr/>
          <a:lstStyle/>
          <a:p>
            <a:r>
              <a:rPr lang="en-US" sz="1000" dirty="0">
                <a:solidFill>
                  <a:schemeClr val="tx1"/>
                </a:solidFill>
              </a:rPr>
              <a:t>Sub. : M I                                                                  Sub. Teacher: Urmila Navaghan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CAD7A-DAEC-41C7-8BC4-E71BDBCF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AB78-F3AE-432E-B777-DCAACB3791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4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244ADF-EFB2-4A19-AA62-8F4C6942EB4E}"/>
                  </a:ext>
                </a:extLst>
              </p:cNvPr>
              <p:cNvSpPr txBox="1"/>
              <p:nvPr/>
            </p:nvSpPr>
            <p:spPr>
              <a:xfrm>
                <a:off x="393894" y="1510159"/>
                <a:ext cx="10456985" cy="49533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4A021">
                        <a:lumMod val="75000"/>
                      </a:srgbClr>
                    </a:solidFill>
                    <a:effectLst/>
                    <a:uLnTx/>
                    <a:uFillTx/>
                    <a:latin typeface="Arial Rounded MT Bold" panose="020F0704030504030204" pitchFamily="34" charset="0"/>
                  </a:rPr>
                  <a:t>Property 5: 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 Rounded MT Bold" panose="020F0704030504030204" pitchFamily="34" charset="0"/>
                  </a:rPr>
                  <a:t>If λ is an eigenvalue of A then </a:t>
                </a:r>
                <a:r>
                  <a:rPr kumimoji="0" lang="en-US" sz="2000" b="1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Arial Rounded MT Bold" panose="020F0704030504030204" pitchFamily="34" charset="0"/>
                  </a:rPr>
                  <a:t>kλ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 Rounded MT Bold" panose="020F0704030504030204" pitchFamily="34" charset="0"/>
                  </a:rPr>
                  <a:t> is an eigenvalue of kA where k is any arbitrary scalar.</a:t>
                </a:r>
              </a:p>
              <a:p>
                <a:pPr lvl="0">
                  <a:lnSpc>
                    <a:spcPct val="200000"/>
                  </a:lnSpc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4A021">
                        <a:lumMod val="75000"/>
                      </a:srgbClr>
                    </a:solidFill>
                    <a:effectLst/>
                    <a:uLnTx/>
                    <a:uFillTx/>
                    <a:latin typeface="Arial Rounded MT Bold" panose="020F0704030504030204" pitchFamily="34" charset="0"/>
                  </a:rPr>
                  <a:t>Property 6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 Rounded MT Bold" panose="020F0704030504030204" pitchFamily="34" charset="0"/>
                  </a:rPr>
                  <a:t>: If λ is an eigenvalue of A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I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1" dirty="0">
                            <a:latin typeface="Arial Rounded MT Bold" panose="020F0704030504030204" pitchFamily="34" charset="0"/>
                          </a:rPr>
                          <m:t>λ</m:t>
                        </m:r>
                      </m:e>
                      <m:sup>
                        <m:r>
                          <a:rPr kumimoji="0" lang="en-US" sz="20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𝐤</m:t>
                        </m:r>
                      </m:sup>
                    </m:sSup>
                  </m:oMath>
                </a14:m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 Rounded MT Bold" panose="020F0704030504030204" pitchFamily="34" charset="0"/>
                  </a:rPr>
                  <a:t> is an eigenvalue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444444"/>
                            </a:solidFill>
                            <a:latin typeface="Arial Rounded MT Bold" panose="020F0704030504030204" pitchFamily="34" charset="0"/>
                          </a:rPr>
                          <m:t>A</m:t>
                        </m:r>
                      </m:e>
                      <m:sup>
                        <m:r>
                          <a:rPr lang="en-US" sz="2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sup>
                    </m:sSup>
                  </m:oMath>
                </a14:m>
                <a:r>
                  <a:rPr lang="en-US" sz="2000" b="1" dirty="0">
                    <a:latin typeface="Arial Rounded MT Bold" panose="020F0704030504030204" pitchFamily="34" charset="0"/>
                  </a:rPr>
                  <a:t>f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 Rounded MT Bold" panose="020F0704030504030204" pitchFamily="34" charset="0"/>
                  </a:rPr>
                  <a:t>or any positive integer k.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4A021">
                        <a:lumMod val="75000"/>
                      </a:srgbClr>
                    </a:solidFill>
                    <a:effectLst/>
                    <a:uLnTx/>
                    <a:uFillTx/>
                    <a:latin typeface="Arial Rounded MT Bold" panose="020F0704030504030204" pitchFamily="34" charset="0"/>
                  </a:rPr>
                  <a:t>Property 8: 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 Rounded MT Bold" panose="020F0704030504030204" pitchFamily="34" charset="0"/>
                  </a:rPr>
                  <a:t>If λ is an eigenvalue of A then λ is an eigenvalue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I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444444"/>
                            </a:solidFill>
                            <a:latin typeface="Arial Rounded MT Bold" panose="020F0704030504030204" pitchFamily="34" charset="0"/>
                          </a:rPr>
                          <m:t>A</m:t>
                        </m:r>
                      </m:e>
                      <m:sup>
                        <m:r>
                          <a:rPr kumimoji="0" lang="en-US" sz="20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 Rounded MT Bold" panose="020F07040305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4A021">
                        <a:lumMod val="75000"/>
                      </a:srgbClr>
                    </a:solidFill>
                    <a:effectLst/>
                    <a:uLnTx/>
                    <a:uFillTx/>
                    <a:latin typeface="Arial Rounded MT Bold" panose="020F0704030504030204" pitchFamily="34" charset="0"/>
                  </a:rPr>
                  <a:t>Property 9: 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 Rounded MT Bold" panose="020F0704030504030204" pitchFamily="34" charset="0"/>
                  </a:rPr>
                  <a:t>The product of the eigenvalues (counting multiplicity) of a matrix equals the determinant of the matrix.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uLnTx/>
                    <a:uFillTx/>
                    <a:latin typeface="Arial Rounded MT Bold" panose="020F0704030504030204" pitchFamily="34" charset="0"/>
                  </a:rPr>
                  <a:t>Property 10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 Rounded MT Bold" panose="020F0704030504030204" pitchFamily="34" charset="0"/>
                  </a:rPr>
                  <a:t>: The eigenvalues of an orthogonal matrix are always ±1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244ADF-EFB2-4A19-AA62-8F4C6942E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94" y="1510159"/>
                <a:ext cx="10456985" cy="4953344"/>
              </a:xfrm>
              <a:prstGeom prst="rect">
                <a:avLst/>
              </a:prstGeom>
              <a:blipFill>
                <a:blip r:embed="rId2"/>
                <a:stretch>
                  <a:fillRect l="-641" r="-991" b="-13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C9C8DEB-9175-4B15-8AD2-5C7F0AC4C63B}"/>
              </a:ext>
            </a:extLst>
          </p:cNvPr>
          <p:cNvSpPr txBox="1"/>
          <p:nvPr/>
        </p:nvSpPr>
        <p:spPr>
          <a:xfrm>
            <a:off x="609600" y="579120"/>
            <a:ext cx="867664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Properties of Eigenvalues and Eigenvectors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4E76B-A163-4BFD-8B1C-7CE2FBC6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DD6C-3AA1-4F01-9DFF-C85872BE488D}" type="datetime1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FCC9D-15C3-4B71-B824-DD79BD8C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336452" cy="312230"/>
          </a:xfrm>
        </p:spPr>
        <p:txBody>
          <a:bodyPr/>
          <a:lstStyle/>
          <a:p>
            <a:r>
              <a:rPr lang="en-US" sz="1000" dirty="0">
                <a:solidFill>
                  <a:schemeClr val="tx1"/>
                </a:solidFill>
              </a:rPr>
              <a:t>Sub. : M I                                                                  Sub. Teacher: Urmila Navaghan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3F89F-5BD6-4069-97CA-5E5A4EFF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AB78-F3AE-432E-B777-DCAACB3791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2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96" y="275771"/>
            <a:ext cx="9631823" cy="13208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 to find eigenvalues and eigenvectors of a Matrix A of order n</a:t>
            </a:r>
          </a:p>
        </p:txBody>
      </p:sp>
      <p:sp>
        <p:nvSpPr>
          <p:cNvPr id="3" name="Rectangle 2"/>
          <p:cNvSpPr/>
          <p:nvPr/>
        </p:nvSpPr>
        <p:spPr>
          <a:xfrm>
            <a:off x="375920" y="1901372"/>
            <a:ext cx="95402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Step 1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: Set up the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characteristic equation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, using |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 −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λ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| = 0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Step 2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Solve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 the characteristic equation, giving us the  n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eigenvalues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Step 3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Substitute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 the eigenvalues into the </a:t>
            </a:r>
            <a:r>
              <a:rPr lang="en-US" sz="2000" b="1" dirty="0">
                <a:solidFill>
                  <a:srgbClr val="555555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Characteristic matrix </a:t>
            </a:r>
          </a:p>
          <a:p>
            <a:r>
              <a:rPr lang="en-US" sz="2000" b="1" dirty="0">
                <a:solidFill>
                  <a:srgbClr val="555555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             (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 −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λ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)x = 0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Step 4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: Solve the system  </a:t>
            </a:r>
            <a:r>
              <a:rPr lang="en-US" sz="2000" b="1" dirty="0">
                <a:solidFill>
                  <a:srgbClr val="555555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 −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λ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)x = 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 to find x </a:t>
            </a:r>
            <a:endParaRPr lang="en-US" sz="2000" b="0" i="0" baseline="-25000" dirty="0">
              <a:solidFill>
                <a:srgbClr val="000000"/>
              </a:solidFill>
              <a:effectLst/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endParaRPr lang="en-US" sz="2000" b="0" i="0" dirty="0">
              <a:solidFill>
                <a:srgbClr val="000000"/>
              </a:solidFill>
              <a:effectLst/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Step 5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: The resulting values form the corresponding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eigenvectors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 of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A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(n eigenvectors for a nxn system)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F5771-AB47-48C5-A87F-78C409673624}"/>
              </a:ext>
            </a:extLst>
          </p:cNvPr>
          <p:cNvSpPr txBox="1"/>
          <p:nvPr/>
        </p:nvSpPr>
        <p:spPr>
          <a:xfrm>
            <a:off x="622300" y="5684048"/>
            <a:ext cx="9293860" cy="965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 Rounded MT Bold" panose="020F0704030504030204" pitchFamily="34" charset="0"/>
              </a:rPr>
              <a:t>Note: The roots of the characteristic equation can be repeated. That is, λ1 = λ2 =…= λk. If that happens, the eigenvalue is said to be of multiplicity k.</a:t>
            </a:r>
            <a:endParaRPr lang="en-IN" sz="2000" dirty="0">
              <a:latin typeface="Arial Rounded MT Bold" panose="020F07040305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67469-0E82-4F67-8A8C-7F30BF819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90F2-CDD7-4EEA-B0B5-A923C55FC572}" type="datetime1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77FA5-5B14-4BC5-A9B3-C1EE29A1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 : M I                                                                  Sub. Teacher: Urmila Navaghan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C021F-9CB1-4083-83FE-6F5D87F7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AB78-F3AE-432E-B777-DCAACB3791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8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720" y="201201"/>
            <a:ext cx="10017760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Short cut method to solve Characteristic equation</a:t>
            </a:r>
            <a:endParaRPr lang="en-US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|A − </a:t>
            </a:r>
            <a:r>
              <a:rPr lang="en-US" sz="36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λI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9538" y="1758346"/>
                <a:ext cx="10431822" cy="2351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If A is a square matrix of order 2 then it’s</a:t>
                </a:r>
                <a:r>
                  <a:rPr lang="en-US" sz="2000" b="1" i="0" dirty="0">
                    <a:solidFill>
                      <a:srgbClr val="000000"/>
                    </a:solidFill>
                    <a:effectLst/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 Characteristic equation is   |A − </a:t>
                </a:r>
                <a:r>
                  <a:rPr lang="en-US" sz="2000" b="1" i="0" dirty="0" err="1">
                    <a:solidFill>
                      <a:srgbClr val="000000"/>
                    </a:solidFill>
                    <a:effectLst/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λI</a:t>
                </a:r>
                <a:r>
                  <a:rPr lang="en-US" sz="2000" b="1" i="0" dirty="0">
                    <a:solidFill>
                      <a:srgbClr val="000000"/>
                    </a:solidFill>
                    <a:effectLst/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| = 0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sz="2000" b="1" i="0" dirty="0">
                    <a:solidFill>
                      <a:srgbClr val="000000"/>
                    </a:solidFill>
                    <a:effectLst/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𝝀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000" b="1" i="0" dirty="0">
                    <a:solidFill>
                      <a:srgbClr val="000000"/>
                    </a:solidFill>
                    <a:effectLst/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b="1" i="0" dirty="0" smtClean="0">
                            <a:solidFill>
                              <a:srgbClr val="000000"/>
                            </a:solidFill>
                            <a:effectLst/>
                            <a:latin typeface="Arial Rounded MT Bold" panose="020F0704030504030204" pitchFamily="34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0000"/>
                    </a:solidFill>
                    <a:effectLst/>
                    <a:latin typeface="Arial Rounded MT Bold" panose="020F0704030504030204" pitchFamily="34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</m:oMath>
                </a14:m>
                <a:r>
                  <a:rPr lang="en-US" sz="2000" b="1" i="0" dirty="0">
                    <a:solidFill>
                      <a:srgbClr val="000000"/>
                    </a:solidFill>
                    <a:effectLst/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b="1" i="0" dirty="0" smtClean="0">
                            <a:solidFill>
                              <a:srgbClr val="000000"/>
                            </a:solidFill>
                            <a:effectLst/>
                            <a:latin typeface="Arial Rounded MT Bold" panose="020F0704030504030204" pitchFamily="34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b="1" i="0" dirty="0">
                    <a:solidFill>
                      <a:srgbClr val="000000"/>
                    </a:solidFill>
                    <a:effectLst/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= 0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b="1" i="0" dirty="0" smtClean="0">
                            <a:solidFill>
                              <a:srgbClr val="000000"/>
                            </a:solidFill>
                            <a:effectLst/>
                            <a:latin typeface="Arial Rounded MT Bold" panose="020F0704030504030204" pitchFamily="34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b="1" i="0" dirty="0">
                    <a:solidFill>
                      <a:srgbClr val="000000"/>
                    </a:solidFill>
                    <a:effectLst/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= Trace of A = Sum of principle diagonal elements,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b="1" i="0" dirty="0" smtClean="0">
                            <a:solidFill>
                              <a:srgbClr val="000000"/>
                            </a:solidFill>
                            <a:effectLst/>
                            <a:latin typeface="Arial Rounded MT Bold" panose="020F0704030504030204" pitchFamily="34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b="1" i="0" dirty="0">
                    <a:solidFill>
                      <a:srgbClr val="000000"/>
                    </a:solidFill>
                    <a:effectLst/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 = │A │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38" y="1758346"/>
                <a:ext cx="10431822" cy="2351862"/>
              </a:xfrm>
              <a:prstGeom prst="rect">
                <a:avLst/>
              </a:prstGeom>
              <a:blipFill>
                <a:blip r:embed="rId2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9538" y="4061144"/>
                <a:ext cx="10431822" cy="2353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If A is a square matrix of order 3 then it’s</a:t>
                </a:r>
                <a:r>
                  <a:rPr lang="en-US" sz="2000" b="1" i="0" dirty="0">
                    <a:solidFill>
                      <a:srgbClr val="000000"/>
                    </a:solidFill>
                    <a:effectLst/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 Characteristic equation is   |A − </a:t>
                </a:r>
                <a:r>
                  <a:rPr lang="en-US" sz="2000" b="1" i="0" dirty="0" err="1">
                    <a:solidFill>
                      <a:srgbClr val="000000"/>
                    </a:solidFill>
                    <a:effectLst/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λI</a:t>
                </a:r>
                <a:r>
                  <a:rPr lang="en-US" sz="2000" b="1" i="0" dirty="0">
                    <a:solidFill>
                      <a:srgbClr val="000000"/>
                    </a:solidFill>
                    <a:effectLst/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| = 0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sz="2000" b="1" i="0" dirty="0">
                    <a:solidFill>
                      <a:srgbClr val="000000"/>
                    </a:solidFill>
                    <a:effectLst/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𝝀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000" b="1" i="0" dirty="0">
                    <a:solidFill>
                      <a:srgbClr val="000000"/>
                    </a:solidFill>
                    <a:effectLst/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b="1" i="0" dirty="0" smtClean="0">
                            <a:solidFill>
                              <a:srgbClr val="000000"/>
                            </a:solidFill>
                            <a:effectLst/>
                            <a:latin typeface="Arial Rounded MT Bold" panose="020F0704030504030204" pitchFamily="34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0000"/>
                    </a:solidFill>
                    <a:effectLst/>
                    <a:latin typeface="Arial Rounded MT Bold" panose="020F0704030504030204" pitchFamily="34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𝝀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  <m:r>
                      <a:rPr lang="en-US" sz="2000" b="1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b="1" i="0" dirty="0">
                    <a:solidFill>
                      <a:srgbClr val="000000"/>
                    </a:solidFill>
                    <a:effectLst/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b="1" i="0" dirty="0" smtClean="0">
                            <a:solidFill>
                              <a:srgbClr val="000000"/>
                            </a:solidFill>
                            <a:effectLst/>
                            <a:latin typeface="Arial Rounded MT Bold" panose="020F0704030504030204" pitchFamily="34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1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</m:oMath>
                </a14:m>
                <a:r>
                  <a:rPr lang="en-US" sz="2000" b="1" i="0" dirty="0">
                    <a:solidFill>
                      <a:srgbClr val="000000"/>
                    </a:solidFill>
                    <a:effectLst/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 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b="1" i="0" dirty="0" smtClean="0">
                            <a:solidFill>
                              <a:srgbClr val="000000"/>
                            </a:solidFill>
                            <a:effectLst/>
                            <a:latin typeface="Arial Rounded MT Bold" panose="020F0704030504030204" pitchFamily="34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b="1" i="0" dirty="0">
                    <a:solidFill>
                      <a:srgbClr val="000000"/>
                    </a:solidFill>
                    <a:effectLst/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= 0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b="1" i="0" dirty="0" smtClean="0">
                            <a:solidFill>
                              <a:srgbClr val="000000"/>
                            </a:solidFill>
                            <a:effectLst/>
                            <a:latin typeface="Arial Rounded MT Bold" panose="020F0704030504030204" pitchFamily="34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b="1" i="0" dirty="0">
                    <a:solidFill>
                      <a:srgbClr val="000000"/>
                    </a:solidFill>
                    <a:effectLst/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= Trace of A = Sum of principle diagonal elements,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b="1" i="0" dirty="0" smtClean="0">
                            <a:solidFill>
                              <a:srgbClr val="000000"/>
                            </a:solidFill>
                            <a:effectLst/>
                            <a:latin typeface="Arial Rounded MT Bold" panose="020F0704030504030204" pitchFamily="34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b="1" i="0" dirty="0">
                    <a:solidFill>
                      <a:srgbClr val="000000"/>
                    </a:solidFill>
                    <a:effectLst/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 = Sum of minors of principle diagonal elements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b="1" i="0" dirty="0" smtClean="0">
                            <a:solidFill>
                              <a:srgbClr val="000000"/>
                            </a:solidFill>
                            <a:effectLst/>
                            <a:latin typeface="Arial Rounded MT Bold" panose="020F0704030504030204" pitchFamily="34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b="1" i="0" dirty="0">
                    <a:solidFill>
                      <a:srgbClr val="000000"/>
                    </a:solidFill>
                    <a:effectLst/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 = │A │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38" y="4061144"/>
                <a:ext cx="10431822" cy="2353721"/>
              </a:xfrm>
              <a:prstGeom prst="rect">
                <a:avLst/>
              </a:prstGeom>
              <a:blipFill>
                <a:blip r:embed="rId3"/>
                <a:stretch>
                  <a:fillRect l="-526" b="-38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8429C-C155-48AD-BD91-9097B1117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E05D-5D81-4826-9A3B-97A106B1A8B7}" type="datetime1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0FA87-6462-4CB8-A6EA-19A32CEB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 : M I                                                                  Sub. Teacher: Urmila Navaghan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901C2-35EB-47E4-8065-9880163A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AB78-F3AE-432E-B777-DCAACB3791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44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0AC953-3518-49A6-A5F7-74DD36047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75" y="791308"/>
            <a:ext cx="6008914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86B3B5-D6B9-4B90-AE69-E68409801891}"/>
              </a:ext>
            </a:extLst>
          </p:cNvPr>
          <p:cNvSpPr txBox="1"/>
          <p:nvPr/>
        </p:nvSpPr>
        <p:spPr>
          <a:xfrm>
            <a:off x="2658794" y="211015"/>
            <a:ext cx="4586068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7434D-8622-41A2-A218-ABABB6D1D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532" y="1763129"/>
            <a:ext cx="1219200" cy="5288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89497E-BF5B-404C-AC81-CAD871EE9E4E}"/>
              </a:ext>
            </a:extLst>
          </p:cNvPr>
          <p:cNvSpPr txBox="1"/>
          <p:nvPr/>
        </p:nvSpPr>
        <p:spPr>
          <a:xfrm>
            <a:off x="464234" y="1842868"/>
            <a:ext cx="198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10ACF1-1EE2-45DC-BE44-1D2A43738596}"/>
              </a:ext>
            </a:extLst>
          </p:cNvPr>
          <p:cNvSpPr txBox="1"/>
          <p:nvPr/>
        </p:nvSpPr>
        <p:spPr>
          <a:xfrm>
            <a:off x="464234" y="2616590"/>
            <a:ext cx="3530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Characteristic equation is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B49688-30C9-4BC3-B741-858B90575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532" y="2641317"/>
            <a:ext cx="2213317" cy="12554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37711E-DEE0-4EF7-ADF4-54BF69F3B416}"/>
                  </a:ext>
                </a:extLst>
              </p:cNvPr>
              <p:cNvSpPr txBox="1"/>
              <p:nvPr/>
            </p:nvSpPr>
            <p:spPr>
              <a:xfrm>
                <a:off x="464233" y="4107766"/>
                <a:ext cx="600891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Trace of A = Sum of principle diagonal elements=13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│A │=36</a:t>
                </a:r>
                <a:endPara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37711E-DEE0-4EF7-ADF4-54BF69F3B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33" y="4107766"/>
                <a:ext cx="6008913" cy="584775"/>
              </a:xfrm>
              <a:prstGeom prst="rect">
                <a:avLst/>
              </a:prstGeom>
              <a:blipFill>
                <a:blip r:embed="rId5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A09EEC13-24A7-4F42-AA54-188E9E8250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3471">
            <a:off x="1781333" y="4729313"/>
            <a:ext cx="2196525" cy="6279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679BE4E-01FB-48C3-8E94-1E46315215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723" y="5387980"/>
            <a:ext cx="4065563" cy="131100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DAE799B-720F-40FA-9456-12372B52EB85}"/>
              </a:ext>
            </a:extLst>
          </p:cNvPr>
          <p:cNvSpPr txBox="1"/>
          <p:nvPr/>
        </p:nvSpPr>
        <p:spPr>
          <a:xfrm>
            <a:off x="521318" y="4865052"/>
            <a:ext cx="1983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 values are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BD82D35-F21D-4EA4-AD79-5744566AA0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7920" y="2027534"/>
            <a:ext cx="2818227" cy="13540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5CF22BE-BCA3-439F-A9C9-183E7ADE3ECE}"/>
                  </a:ext>
                </a:extLst>
              </p:cNvPr>
              <p:cNvSpPr txBox="1"/>
              <p:nvPr/>
            </p:nvSpPr>
            <p:spPr>
              <a:xfrm>
                <a:off x="6382048" y="3233757"/>
                <a:ext cx="371387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X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eigen vector corresponding to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</m:oMath>
                </a14:m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4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5CF22BE-BCA3-439F-A9C9-183E7ADE3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048" y="3233757"/>
                <a:ext cx="3713871" cy="584775"/>
              </a:xfrm>
              <a:prstGeom prst="rect">
                <a:avLst/>
              </a:prstGeom>
              <a:blipFill>
                <a:blip r:embed="rId9"/>
                <a:stretch>
                  <a:fillRect l="-985" t="-3125" r="-657" b="-1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6F8ED8A4-EDBB-43E6-94EE-DB45350700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7920" y="3896804"/>
            <a:ext cx="3713870" cy="110168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D2DF28E-A060-4FCD-820F-1BC0A91688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73146" y="4998491"/>
            <a:ext cx="2966275" cy="11347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844212F-333A-41E8-97FF-132A9F897EFE}"/>
                  </a:ext>
                </a:extLst>
              </p:cNvPr>
              <p:cNvSpPr txBox="1"/>
              <p:nvPr/>
            </p:nvSpPr>
            <p:spPr>
              <a:xfrm>
                <a:off x="5718855" y="6141795"/>
                <a:ext cx="6105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X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eigen vector corresponding to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</m:oMath>
                </a14:m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9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844212F-333A-41E8-97FF-132A9F897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855" y="6141795"/>
                <a:ext cx="6105378" cy="338554"/>
              </a:xfrm>
              <a:prstGeom prst="rect">
                <a:avLst/>
              </a:prstGeom>
              <a:blipFill>
                <a:blip r:embed="rId12"/>
                <a:stretch>
                  <a:fillRect l="-499" t="-5455" b="-2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0866F3C8-AB80-43F9-A271-F499C5B0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3723" y="6463542"/>
            <a:ext cx="6297612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Sub. : M I                                                                  Sub. Teacher: Urmila Navaghan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04F07753-237D-42FF-AFF0-A761DFDD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AB78-F3AE-432E-B777-DCAACB3791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122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369</TotalTime>
  <Words>1260</Words>
  <Application>Microsoft Office PowerPoint</Application>
  <PresentationFormat>Widescreen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Rounded MT Bold</vt:lpstr>
      <vt:lpstr>Calibri</vt:lpstr>
      <vt:lpstr>Cambria Math</vt:lpstr>
      <vt:lpstr>Candara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Procedure to find eigenvalues and eigenvectors of a Matrix A of order n</vt:lpstr>
      <vt:lpstr>PowerPoint Presentation</vt:lpstr>
      <vt:lpstr>PowerPoint Presentation</vt:lpstr>
      <vt:lpstr>Example 2:  </vt:lpstr>
      <vt:lpstr>PowerPoint Presentation</vt:lpstr>
      <vt:lpstr>Example 3:Find eigen values and eigen vectors for</vt:lpstr>
      <vt:lpstr>Example 4: Find eigen values and eigen vectors for    </vt:lpstr>
      <vt:lpstr>Solve the following 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</dc:creator>
  <cp:lastModifiedBy>Student</cp:lastModifiedBy>
  <cp:revision>51</cp:revision>
  <dcterms:created xsi:type="dcterms:W3CDTF">2020-08-21T08:37:58Z</dcterms:created>
  <dcterms:modified xsi:type="dcterms:W3CDTF">2020-08-24T08:19:30Z</dcterms:modified>
</cp:coreProperties>
</file>