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5"/>
  </p:notesMasterIdLst>
  <p:sldIdLst>
    <p:sldId id="256" r:id="rId2"/>
    <p:sldId id="257" r:id="rId3"/>
    <p:sldId id="279" r:id="rId4"/>
    <p:sldId id="268" r:id="rId5"/>
    <p:sldId id="270" r:id="rId6"/>
    <p:sldId id="269" r:id="rId7"/>
    <p:sldId id="271" r:id="rId8"/>
    <p:sldId id="261" r:id="rId9"/>
    <p:sldId id="258" r:id="rId10"/>
    <p:sldId id="259" r:id="rId11"/>
    <p:sldId id="260" r:id="rId12"/>
    <p:sldId id="262" r:id="rId13"/>
    <p:sldId id="265" r:id="rId14"/>
    <p:sldId id="264" r:id="rId15"/>
    <p:sldId id="266" r:id="rId16"/>
    <p:sldId id="272" r:id="rId17"/>
    <p:sldId id="273" r:id="rId18"/>
    <p:sldId id="274" r:id="rId19"/>
    <p:sldId id="275" r:id="rId20"/>
    <p:sldId id="276" r:id="rId21"/>
    <p:sldId id="277" r:id="rId22"/>
    <p:sldId id="278" r:id="rId23"/>
    <p:sldId id="26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6D6D23C-78E0-4305-849E-DC62F70C90F3}" type="slidenum">
              <a:rPr lang="en-US"/>
              <a:pPr/>
              <a:t>‹#›</a:t>
            </a:fld>
            <a:endParaRPr lang="en-US"/>
          </a:p>
        </p:txBody>
      </p:sp>
    </p:spTree>
    <p:extLst>
      <p:ext uri="{BB962C8B-B14F-4D97-AF65-F5344CB8AC3E}">
        <p14:creationId xmlns:p14="http://schemas.microsoft.com/office/powerpoint/2010/main" val="15845186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927100"/>
            <a:ext cx="8991600" cy="4495800"/>
            <a:chOff x="0" y="584"/>
            <a:chExt cx="5664" cy="2832"/>
          </a:xfrm>
        </p:grpSpPr>
        <p:sp>
          <p:nvSpPr>
            <p:cNvPr id="5123"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p:spPr>
          <p:txBody>
            <a:bodyPr wrap="none" anchor="ctr"/>
            <a:lstStyle/>
            <a:p>
              <a:pPr algn="ctr"/>
              <a:endParaRPr lang="en-US" sz="2400">
                <a:latin typeface="Times New Roman" pitchFamily="18" charset="0"/>
              </a:endParaRPr>
            </a:p>
          </p:txBody>
        </p:sp>
        <p:sp>
          <p:nvSpPr>
            <p:cNvPr id="5124"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p:spPr>
          <p:txBody>
            <a:bodyPr wrap="none" anchor="ctr"/>
            <a:lstStyle/>
            <a:p>
              <a:pPr algn="ctr"/>
              <a:endParaRPr lang="en-US" sz="2400">
                <a:latin typeface="Times New Roman" pitchFamily="18" charset="0"/>
              </a:endParaRPr>
            </a:p>
          </p:txBody>
        </p:sp>
        <p:sp>
          <p:nvSpPr>
            <p:cNvPr id="5125" name="AutoShape 5"/>
            <p:cNvSpPr>
              <a:spLocks noChangeArrowheads="1"/>
            </p:cNvSpPr>
            <p:nvPr userDrawn="1"/>
          </p:nvSpPr>
          <p:spPr bwMode="blackWhite">
            <a:xfrm>
              <a:off x="0" y="872"/>
              <a:ext cx="5664" cy="1152"/>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4416" y="0"/>
                </a:cxn>
                <a:cxn ang="0">
                  <a:pos x="4917" y="500"/>
                </a:cxn>
                <a:cxn ang="0">
                  <a:pos x="4417" y="1000"/>
                </a:cxn>
                <a:cxn ang="0">
                  <a:pos x="0" y="1000"/>
                </a:cxn>
              </a:cxnLst>
              <a:rect l="T0" t="T1" r="T2" b="T3"/>
              <a:pathLst>
                <a:path w="4917" h="1000">
                  <a:moveTo>
                    <a:pt x="0" y="0"/>
                  </a:moveTo>
                  <a:lnTo>
                    <a:pt x="4416" y="0"/>
                  </a:lnTo>
                  <a:cubicBezTo>
                    <a:pt x="4693" y="0"/>
                    <a:pt x="4917" y="223"/>
                    <a:pt x="4917" y="500"/>
                  </a:cubicBezTo>
                  <a:cubicBezTo>
                    <a:pt x="4917" y="776"/>
                    <a:pt x="4693" y="999"/>
                    <a:pt x="4417" y="1000"/>
                  </a:cubicBezTo>
                  <a:lnTo>
                    <a:pt x="0" y="1000"/>
                  </a:lnTo>
                  <a:close/>
                </a:path>
              </a:pathLst>
            </a:custGeom>
            <a:solidFill>
              <a:schemeClr val="folHlink"/>
            </a:solidFill>
            <a:ln w="9525">
              <a:noFill/>
              <a:miter lim="800000"/>
              <a:headEnd/>
              <a:tailEnd/>
            </a:ln>
          </p:spPr>
          <p:txBody>
            <a:bodyPr/>
            <a:lstStyle/>
            <a:p>
              <a:endParaRPr lang="en-US" sz="2400">
                <a:latin typeface="Times New Roman" pitchFamily="18" charset="0"/>
              </a:endParaRPr>
            </a:p>
          </p:txBody>
        </p:sp>
        <p:sp>
          <p:nvSpPr>
            <p:cNvPr id="5126" name="Line 6"/>
            <p:cNvSpPr>
              <a:spLocks noChangeShapeType="1"/>
            </p:cNvSpPr>
            <p:nvPr userDrawn="1"/>
          </p:nvSpPr>
          <p:spPr bwMode="auto">
            <a:xfrm>
              <a:off x="0" y="1928"/>
              <a:ext cx="5232" cy="0"/>
            </a:xfrm>
            <a:prstGeom prst="line">
              <a:avLst/>
            </a:prstGeom>
            <a:noFill/>
            <a:ln w="50800">
              <a:solidFill>
                <a:schemeClr val="bg1"/>
              </a:solidFill>
              <a:round/>
              <a:headEnd/>
              <a:tailEnd/>
            </a:ln>
            <a:effectLst/>
          </p:spPr>
          <p:txBody>
            <a:bodyPr/>
            <a:lstStyle/>
            <a:p>
              <a:endParaRPr lang="en-US"/>
            </a:p>
          </p:txBody>
        </p:sp>
      </p:grpSp>
      <p:sp>
        <p:nvSpPr>
          <p:cNvPr id="5127" name="Rectangle 7"/>
          <p:cNvSpPr>
            <a:spLocks noGrp="1" noChangeArrowheads="1"/>
          </p:cNvSpPr>
          <p:nvPr>
            <p:ph type="ctrTitle"/>
          </p:nvPr>
        </p:nvSpPr>
        <p:spPr>
          <a:xfrm>
            <a:off x="228600" y="1427163"/>
            <a:ext cx="8077200" cy="1609725"/>
          </a:xfrm>
        </p:spPr>
        <p:txBody>
          <a:bodyPr/>
          <a:lstStyle>
            <a:lvl1pPr>
              <a:defRPr sz="4600"/>
            </a:lvl1pPr>
          </a:lstStyle>
          <a:p>
            <a:r>
              <a:rPr lang="en-US"/>
              <a:t>Click to edit Master title style</a:t>
            </a:r>
          </a:p>
        </p:txBody>
      </p:sp>
      <p:sp>
        <p:nvSpPr>
          <p:cNvPr id="512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en-US"/>
              <a:t>Click to edit Master subtitle style</a:t>
            </a:r>
          </a:p>
        </p:txBody>
      </p:sp>
      <p:sp>
        <p:nvSpPr>
          <p:cNvPr id="5129" name="Rectangle 9"/>
          <p:cNvSpPr>
            <a:spLocks noGrp="1" noChangeArrowheads="1"/>
          </p:cNvSpPr>
          <p:nvPr>
            <p:ph type="dt" sz="half" idx="2"/>
          </p:nvPr>
        </p:nvSpPr>
        <p:spPr>
          <a:xfrm>
            <a:off x="457200" y="6248400"/>
            <a:ext cx="2133600" cy="471488"/>
          </a:xfrm>
        </p:spPr>
        <p:txBody>
          <a:bodyPr/>
          <a:lstStyle>
            <a:lvl1pPr>
              <a:defRPr/>
            </a:lvl1pPr>
          </a:lstStyle>
          <a:p>
            <a:endParaRPr lang="en-US"/>
          </a:p>
        </p:txBody>
      </p:sp>
      <p:sp>
        <p:nvSpPr>
          <p:cNvPr id="5130" name="Rectangle 10"/>
          <p:cNvSpPr>
            <a:spLocks noGrp="1" noChangeArrowheads="1"/>
          </p:cNvSpPr>
          <p:nvPr>
            <p:ph type="ftr" sz="quarter" idx="3"/>
          </p:nvPr>
        </p:nvSpPr>
        <p:spPr>
          <a:xfrm>
            <a:off x="3124200" y="6253163"/>
            <a:ext cx="2895600" cy="457200"/>
          </a:xfrm>
        </p:spPr>
        <p:txBody>
          <a:bodyPr/>
          <a:lstStyle>
            <a:lvl1pPr>
              <a:defRPr/>
            </a:lvl1pPr>
          </a:lstStyle>
          <a:p>
            <a:r>
              <a:rPr lang="en-US" smtClean="0"/>
              <a:t>ENGINEERRING PHYSICS BY PROF. PRAVEEN JANGADE</a:t>
            </a:r>
            <a:endParaRPr lang="en-US"/>
          </a:p>
        </p:txBody>
      </p:sp>
      <p:sp>
        <p:nvSpPr>
          <p:cNvPr id="5131" name="Rectangle 11"/>
          <p:cNvSpPr>
            <a:spLocks noGrp="1" noChangeArrowheads="1"/>
          </p:cNvSpPr>
          <p:nvPr>
            <p:ph type="sldNum" sz="quarter" idx="4"/>
          </p:nvPr>
        </p:nvSpPr>
        <p:spPr>
          <a:xfrm>
            <a:off x="6553200" y="6248400"/>
            <a:ext cx="2133600" cy="471488"/>
          </a:xfrm>
        </p:spPr>
        <p:txBody>
          <a:bodyPr/>
          <a:lstStyle>
            <a:lvl1pPr>
              <a:defRPr/>
            </a:lvl1pPr>
          </a:lstStyle>
          <a:p>
            <a:fld id="{108AD207-CE83-4390-9C18-9DD9CEE77F3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ENGINEERRING PHYSICS BY PROF. PRAVEEN JANGADE</a:t>
            </a:r>
            <a:endParaRPr lang="en-US"/>
          </a:p>
        </p:txBody>
      </p:sp>
      <p:sp>
        <p:nvSpPr>
          <p:cNvPr id="6" name="Slide Number Placeholder 5"/>
          <p:cNvSpPr>
            <a:spLocks noGrp="1"/>
          </p:cNvSpPr>
          <p:nvPr>
            <p:ph type="sldNum" sz="quarter" idx="12"/>
          </p:nvPr>
        </p:nvSpPr>
        <p:spPr/>
        <p:txBody>
          <a:bodyPr/>
          <a:lstStyle>
            <a:lvl1pPr>
              <a:defRPr/>
            </a:lvl1pPr>
          </a:lstStyle>
          <a:p>
            <a:fld id="{AFC5FC35-C7A1-47C7-8495-A30E3AF61E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ENGINEERRING PHYSICS BY PROF. PRAVEEN JANGADE</a:t>
            </a:r>
            <a:endParaRPr lang="en-US"/>
          </a:p>
        </p:txBody>
      </p:sp>
      <p:sp>
        <p:nvSpPr>
          <p:cNvPr id="6" name="Slide Number Placeholder 5"/>
          <p:cNvSpPr>
            <a:spLocks noGrp="1"/>
          </p:cNvSpPr>
          <p:nvPr>
            <p:ph type="sldNum" sz="quarter" idx="12"/>
          </p:nvPr>
        </p:nvSpPr>
        <p:spPr/>
        <p:txBody>
          <a:bodyPr/>
          <a:lstStyle>
            <a:lvl1pPr>
              <a:defRPr/>
            </a:lvl1pPr>
          </a:lstStyle>
          <a:p>
            <a:fld id="{D816787B-FF6A-4EFE-9BCE-6741E30868B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ENGINEERRING PHYSICS BY PROF. PRAVEEN JANGADE</a:t>
            </a:r>
            <a:endParaRPr lang="en-US"/>
          </a:p>
        </p:txBody>
      </p:sp>
      <p:sp>
        <p:nvSpPr>
          <p:cNvPr id="6" name="Slide Number Placeholder 5"/>
          <p:cNvSpPr>
            <a:spLocks noGrp="1"/>
          </p:cNvSpPr>
          <p:nvPr>
            <p:ph type="sldNum" sz="quarter" idx="12"/>
          </p:nvPr>
        </p:nvSpPr>
        <p:spPr/>
        <p:txBody>
          <a:bodyPr/>
          <a:lstStyle>
            <a:lvl1pPr>
              <a:defRPr/>
            </a:lvl1pPr>
          </a:lstStyle>
          <a:p>
            <a:fld id="{456A0122-9363-48FB-A7D6-FC6A656AA92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ENGINEERRING PHYSICS BY PROF. PRAVEEN JANGADE</a:t>
            </a:r>
            <a:endParaRPr lang="en-US"/>
          </a:p>
        </p:txBody>
      </p:sp>
      <p:sp>
        <p:nvSpPr>
          <p:cNvPr id="6" name="Slide Number Placeholder 5"/>
          <p:cNvSpPr>
            <a:spLocks noGrp="1"/>
          </p:cNvSpPr>
          <p:nvPr>
            <p:ph type="sldNum" sz="quarter" idx="12"/>
          </p:nvPr>
        </p:nvSpPr>
        <p:spPr/>
        <p:txBody>
          <a:bodyPr/>
          <a:lstStyle>
            <a:lvl1pPr>
              <a:defRPr/>
            </a:lvl1pPr>
          </a:lstStyle>
          <a:p>
            <a:fld id="{71ECDCFC-1781-4328-93C7-02407F10705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ENGINEERRING PHYSICS BY PROF. PRAVEEN JANGADE</a:t>
            </a:r>
            <a:endParaRPr lang="en-US"/>
          </a:p>
        </p:txBody>
      </p:sp>
      <p:sp>
        <p:nvSpPr>
          <p:cNvPr id="7" name="Slide Number Placeholder 6"/>
          <p:cNvSpPr>
            <a:spLocks noGrp="1"/>
          </p:cNvSpPr>
          <p:nvPr>
            <p:ph type="sldNum" sz="quarter" idx="12"/>
          </p:nvPr>
        </p:nvSpPr>
        <p:spPr/>
        <p:txBody>
          <a:bodyPr/>
          <a:lstStyle>
            <a:lvl1pPr>
              <a:defRPr/>
            </a:lvl1pPr>
          </a:lstStyle>
          <a:p>
            <a:fld id="{F14F60BE-09F5-4D37-993D-BDBFB99FC7A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ENGINEERRING PHYSICS BY PROF. PRAVEEN JANGADE</a:t>
            </a:r>
            <a:endParaRPr lang="en-US"/>
          </a:p>
        </p:txBody>
      </p:sp>
      <p:sp>
        <p:nvSpPr>
          <p:cNvPr id="9" name="Slide Number Placeholder 8"/>
          <p:cNvSpPr>
            <a:spLocks noGrp="1"/>
          </p:cNvSpPr>
          <p:nvPr>
            <p:ph type="sldNum" sz="quarter" idx="12"/>
          </p:nvPr>
        </p:nvSpPr>
        <p:spPr/>
        <p:txBody>
          <a:bodyPr/>
          <a:lstStyle>
            <a:lvl1pPr>
              <a:defRPr/>
            </a:lvl1pPr>
          </a:lstStyle>
          <a:p>
            <a:fld id="{C0B1F76E-CA50-4F5E-B844-2AA8554E2A1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ENGINEERRING PHYSICS BY PROF. PRAVEEN JANGADE</a:t>
            </a:r>
            <a:endParaRPr lang="en-US"/>
          </a:p>
        </p:txBody>
      </p:sp>
      <p:sp>
        <p:nvSpPr>
          <p:cNvPr id="5" name="Slide Number Placeholder 4"/>
          <p:cNvSpPr>
            <a:spLocks noGrp="1"/>
          </p:cNvSpPr>
          <p:nvPr>
            <p:ph type="sldNum" sz="quarter" idx="12"/>
          </p:nvPr>
        </p:nvSpPr>
        <p:spPr/>
        <p:txBody>
          <a:bodyPr/>
          <a:lstStyle>
            <a:lvl1pPr>
              <a:defRPr/>
            </a:lvl1pPr>
          </a:lstStyle>
          <a:p>
            <a:fld id="{43CC8261-650C-4832-9D89-948AE90E934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ENGINEERRING PHYSICS BY PROF. PRAVEEN JANGADE</a:t>
            </a:r>
            <a:endParaRPr lang="en-US"/>
          </a:p>
        </p:txBody>
      </p:sp>
      <p:sp>
        <p:nvSpPr>
          <p:cNvPr id="4" name="Slide Number Placeholder 3"/>
          <p:cNvSpPr>
            <a:spLocks noGrp="1"/>
          </p:cNvSpPr>
          <p:nvPr>
            <p:ph type="sldNum" sz="quarter" idx="12"/>
          </p:nvPr>
        </p:nvSpPr>
        <p:spPr/>
        <p:txBody>
          <a:bodyPr/>
          <a:lstStyle>
            <a:lvl1pPr>
              <a:defRPr/>
            </a:lvl1pPr>
          </a:lstStyle>
          <a:p>
            <a:fld id="{CC67AA9D-BC21-4833-87E1-E9046114CD2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ENGINEERRING PHYSICS BY PROF. PRAVEEN JANGADE</a:t>
            </a:r>
            <a:endParaRPr lang="en-US"/>
          </a:p>
        </p:txBody>
      </p:sp>
      <p:sp>
        <p:nvSpPr>
          <p:cNvPr id="7" name="Slide Number Placeholder 6"/>
          <p:cNvSpPr>
            <a:spLocks noGrp="1"/>
          </p:cNvSpPr>
          <p:nvPr>
            <p:ph type="sldNum" sz="quarter" idx="12"/>
          </p:nvPr>
        </p:nvSpPr>
        <p:spPr/>
        <p:txBody>
          <a:bodyPr/>
          <a:lstStyle>
            <a:lvl1pPr>
              <a:defRPr/>
            </a:lvl1pPr>
          </a:lstStyle>
          <a:p>
            <a:fld id="{9BB854A7-D130-4BF5-9DE3-81C0049A398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ENGINEERRING PHYSICS BY PROF. PRAVEEN JANGADE</a:t>
            </a:r>
            <a:endParaRPr lang="en-US"/>
          </a:p>
        </p:txBody>
      </p:sp>
      <p:sp>
        <p:nvSpPr>
          <p:cNvPr id="7" name="Slide Number Placeholder 6"/>
          <p:cNvSpPr>
            <a:spLocks noGrp="1"/>
          </p:cNvSpPr>
          <p:nvPr>
            <p:ph type="sldNum" sz="quarter" idx="12"/>
          </p:nvPr>
        </p:nvSpPr>
        <p:spPr/>
        <p:txBody>
          <a:bodyPr/>
          <a:lstStyle>
            <a:lvl1pPr>
              <a:defRPr/>
            </a:lvl1pPr>
          </a:lstStyle>
          <a:p>
            <a:fld id="{944D54A0-3668-428A-9B4A-E2830D3A404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152400"/>
            <a:ext cx="8686800" cy="6096000"/>
            <a:chOff x="0" y="96"/>
            <a:chExt cx="5472" cy="3840"/>
          </a:xfrm>
        </p:grpSpPr>
        <p:sp>
          <p:nvSpPr>
            <p:cNvPr id="4099"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a:endParaRPr lang="en-US" sz="2400">
                <a:latin typeface="Times New Roman" pitchFamily="18" charset="0"/>
              </a:endParaRPr>
            </a:p>
          </p:txBody>
        </p:sp>
        <p:sp>
          <p:nvSpPr>
            <p:cNvPr id="4100"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499" y="0"/>
                </a:cxn>
                <a:cxn ang="0">
                  <a:pos x="7000" y="500"/>
                </a:cxn>
                <a:cxn ang="0">
                  <a:pos x="6500" y="1000"/>
                </a:cxn>
                <a:cxn ang="0">
                  <a:pos x="0" y="1000"/>
                </a:cxn>
              </a:cxnLst>
              <a:rect l="T0" t="T1" r="T2" b="T3"/>
              <a:pathLst>
                <a:path w="7000" h="1000">
                  <a:moveTo>
                    <a:pt x="0" y="0"/>
                  </a:moveTo>
                  <a:lnTo>
                    <a:pt x="6499" y="0"/>
                  </a:lnTo>
                  <a:cubicBezTo>
                    <a:pt x="6776" y="0"/>
                    <a:pt x="7000" y="223"/>
                    <a:pt x="7000" y="500"/>
                  </a:cubicBezTo>
                  <a:cubicBezTo>
                    <a:pt x="7000" y="776"/>
                    <a:pt x="6776" y="999"/>
                    <a:pt x="6500" y="1000"/>
                  </a:cubicBezTo>
                  <a:lnTo>
                    <a:pt x="0" y="1000"/>
                  </a:lnTo>
                  <a:close/>
                </a:path>
              </a:pathLst>
            </a:custGeom>
            <a:solidFill>
              <a:schemeClr val="folHlink"/>
            </a:solidFill>
            <a:ln w="9525">
              <a:noFill/>
              <a:miter lim="800000"/>
              <a:headEnd/>
              <a:tailEnd/>
            </a:ln>
          </p:spPr>
          <p:txBody>
            <a:bodyPr/>
            <a:lstStyle/>
            <a:p>
              <a:endParaRPr lang="en-US" sz="2400">
                <a:latin typeface="Times New Roman" pitchFamily="18" charset="0"/>
              </a:endParaRPr>
            </a:p>
          </p:txBody>
        </p:sp>
        <p:sp>
          <p:nvSpPr>
            <p:cNvPr id="4101"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endParaRPr lang="en-US"/>
            </a:p>
          </p:txBody>
        </p:sp>
      </p:grpSp>
      <p:sp>
        <p:nvSpPr>
          <p:cNvPr id="4102" name="Rectangle 6"/>
          <p:cNvSpPr>
            <a:spLocks noGrp="1" noChangeArrowheads="1"/>
          </p:cNvSpPr>
          <p:nvPr>
            <p:ph type="title"/>
          </p:nvPr>
        </p:nvSpPr>
        <p:spPr bwMode="auto">
          <a:xfrm>
            <a:off x="195263" y="228600"/>
            <a:ext cx="8015287"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3" name="Rectangle 7"/>
          <p:cNvSpPr>
            <a:spLocks noGrp="1" noChangeArrowheads="1"/>
          </p:cNvSpPr>
          <p:nvPr>
            <p:ph type="body" idx="1"/>
          </p:nvPr>
        </p:nvSpPr>
        <p:spPr bwMode="auto">
          <a:xfrm>
            <a:off x="609600" y="1600200"/>
            <a:ext cx="79248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r>
              <a:rPr lang="en-US" smtClean="0"/>
              <a:t>ENGINEERRING PHYSICS BY PROF. PRAVEEN JANGADE</a:t>
            </a:r>
            <a:endParaRPr 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FDAE6046-ABFE-46BC-9D93-E89EB14A073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Arial" charset="0"/>
          <a:cs typeface="Arial" charset="0"/>
        </a:defRPr>
      </a:lvl2pPr>
      <a:lvl3pPr algn="l" rtl="0" fontAlgn="base">
        <a:spcBef>
          <a:spcPct val="0"/>
        </a:spcBef>
        <a:spcAft>
          <a:spcPct val="0"/>
        </a:spcAft>
        <a:defRPr sz="4200">
          <a:solidFill>
            <a:schemeClr val="tx2"/>
          </a:solidFill>
          <a:latin typeface="Arial" charset="0"/>
          <a:cs typeface="Arial" charset="0"/>
        </a:defRPr>
      </a:lvl3pPr>
      <a:lvl4pPr algn="l" rtl="0" fontAlgn="base">
        <a:spcBef>
          <a:spcPct val="0"/>
        </a:spcBef>
        <a:spcAft>
          <a:spcPct val="0"/>
        </a:spcAft>
        <a:defRPr sz="4200">
          <a:solidFill>
            <a:schemeClr val="tx2"/>
          </a:solidFill>
          <a:latin typeface="Arial" charset="0"/>
          <a:cs typeface="Arial" charset="0"/>
        </a:defRPr>
      </a:lvl4pPr>
      <a:lvl5pPr algn="l" rtl="0" fontAlgn="base">
        <a:spcBef>
          <a:spcPct val="0"/>
        </a:spcBef>
        <a:spcAft>
          <a:spcPct val="0"/>
        </a:spcAft>
        <a:defRPr sz="4200">
          <a:solidFill>
            <a:schemeClr val="tx2"/>
          </a:solidFill>
          <a:latin typeface="Arial" charset="0"/>
          <a:cs typeface="Arial" charset="0"/>
        </a:defRPr>
      </a:lvl5pPr>
      <a:lvl6pPr marL="457200" algn="l" rtl="0" fontAlgn="base">
        <a:spcBef>
          <a:spcPct val="0"/>
        </a:spcBef>
        <a:spcAft>
          <a:spcPct val="0"/>
        </a:spcAft>
        <a:defRPr sz="4200">
          <a:solidFill>
            <a:schemeClr val="tx2"/>
          </a:solidFill>
          <a:latin typeface="Arial" charset="0"/>
          <a:cs typeface="Arial" charset="0"/>
        </a:defRPr>
      </a:lvl6pPr>
      <a:lvl7pPr marL="914400" algn="l" rtl="0" fontAlgn="base">
        <a:spcBef>
          <a:spcPct val="0"/>
        </a:spcBef>
        <a:spcAft>
          <a:spcPct val="0"/>
        </a:spcAft>
        <a:defRPr sz="4200">
          <a:solidFill>
            <a:schemeClr val="tx2"/>
          </a:solidFill>
          <a:latin typeface="Arial" charset="0"/>
          <a:cs typeface="Arial" charset="0"/>
        </a:defRPr>
      </a:lvl7pPr>
      <a:lvl8pPr marL="1371600" algn="l" rtl="0" fontAlgn="base">
        <a:spcBef>
          <a:spcPct val="0"/>
        </a:spcBef>
        <a:spcAft>
          <a:spcPct val="0"/>
        </a:spcAft>
        <a:defRPr sz="4200">
          <a:solidFill>
            <a:schemeClr val="tx2"/>
          </a:solidFill>
          <a:latin typeface="Arial" charset="0"/>
          <a:cs typeface="Arial" charset="0"/>
        </a:defRPr>
      </a:lvl8pPr>
      <a:lvl9pPr marL="1828800" algn="l" rtl="0" fontAlgn="base">
        <a:spcBef>
          <a:spcPct val="0"/>
        </a:spcBef>
        <a:spcAft>
          <a:spcPct val="0"/>
        </a:spcAft>
        <a:defRPr sz="4200">
          <a:solidFill>
            <a:schemeClr val="tx2"/>
          </a:solidFill>
          <a:latin typeface="Arial" charset="0"/>
          <a:cs typeface="Arial"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l"/>
        <a:defRPr sz="2400">
          <a:solidFill>
            <a:schemeClr val="tx1"/>
          </a:solidFill>
          <a:latin typeface="+mn-lt"/>
          <a:cs typeface="+mn-cs"/>
        </a:defRPr>
      </a:lvl3pPr>
      <a:lvl4pPr marL="1600200" indent="-228600" algn="l" rtl="0" fontAlgn="base">
        <a:spcBef>
          <a:spcPct val="20000"/>
        </a:spcBef>
        <a:spcAft>
          <a:spcPct val="0"/>
        </a:spcAft>
        <a:buClr>
          <a:schemeClr val="hlink"/>
        </a:buClr>
        <a:buSzPct val="6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3.w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7.png"/><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9.bin"/><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33.png"/><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4.png"/><Relationship Id="rId5" Type="http://schemas.openxmlformats.org/officeDocument/2006/relationships/image" Target="../media/image31.w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5.wmf"/></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inker.wjh.harvard.edu/photos/new_zealand/pages/pied%20shags%20Lion%20Rock.htm"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381000" y="1371600"/>
            <a:ext cx="8610600" cy="2209800"/>
          </a:xfrm>
          <a:prstGeom prst="rect">
            <a:avLst/>
          </a:prstGeom>
          <a:noFill/>
          <a:ln w="9525">
            <a:noFill/>
            <a:miter lim="800000"/>
            <a:headEnd/>
            <a:tailEnd/>
          </a:ln>
          <a:effectLst/>
        </p:spPr>
        <p:txBody>
          <a:bodyPr anchor="ctr"/>
          <a:lstStyle/>
          <a:p>
            <a:r>
              <a:rPr lang="en-US" sz="4000" b="1" dirty="0" smtClean="0">
                <a:solidFill>
                  <a:schemeClr val="tx2"/>
                </a:solidFill>
                <a:effectLst>
                  <a:outerShdw blurRad="38100" dist="38100" dir="2700000" algn="tl">
                    <a:srgbClr val="000000">
                      <a:alpha val="43137"/>
                    </a:srgbClr>
                  </a:outerShdw>
                </a:effectLst>
              </a:rPr>
              <a:t>ENGINEERING PHYSICS </a:t>
            </a:r>
          </a:p>
          <a:p>
            <a:r>
              <a:rPr lang="en-US" sz="4000" b="1" dirty="0" smtClean="0">
                <a:solidFill>
                  <a:schemeClr val="tx2"/>
                </a:solidFill>
                <a:effectLst>
                  <a:outerShdw blurRad="38100" dist="38100" dir="2700000" algn="tl">
                    <a:srgbClr val="000000">
                      <a:alpha val="43137"/>
                    </a:srgbClr>
                  </a:outerShdw>
                </a:effectLst>
              </a:rPr>
              <a:t>Subject Code: </a:t>
            </a:r>
            <a:r>
              <a:rPr lang="en-US" sz="4000" b="1" dirty="0" smtClean="0">
                <a:solidFill>
                  <a:srgbClr val="FFC000"/>
                </a:solidFill>
                <a:effectLst>
                  <a:outerShdw blurRad="38100" dist="38100" dir="2700000" algn="tl">
                    <a:srgbClr val="000000">
                      <a:alpha val="43137"/>
                    </a:srgbClr>
                  </a:outerShdw>
                </a:effectLst>
              </a:rPr>
              <a:t>UBSL101/UBSP101</a:t>
            </a:r>
            <a:endParaRPr lang="en-US" sz="4000" b="1" dirty="0">
              <a:solidFill>
                <a:srgbClr val="FFC000"/>
              </a:solidFill>
              <a:effectLst>
                <a:outerShdw blurRad="38100" dist="38100" dir="2700000" algn="tl">
                  <a:srgbClr val="000000">
                    <a:alpha val="43137"/>
                  </a:srgbClr>
                </a:outerShdw>
              </a:effectLst>
            </a:endParaRPr>
          </a:p>
          <a:p>
            <a:endParaRPr lang="en-US" sz="4600" dirty="0">
              <a:solidFill>
                <a:schemeClr val="tx2"/>
              </a:solidFill>
              <a:effectLst>
                <a:outerShdw blurRad="38100" dist="38100" dir="2700000" algn="tl">
                  <a:srgbClr val="000000">
                    <a:alpha val="43137"/>
                  </a:srgbClr>
                </a:outerShdw>
              </a:effectLst>
            </a:endParaRPr>
          </a:p>
        </p:txBody>
      </p:sp>
      <p:sp>
        <p:nvSpPr>
          <p:cNvPr id="2053" name="Rectangle 5"/>
          <p:cNvSpPr>
            <a:spLocks noChangeArrowheads="1"/>
          </p:cNvSpPr>
          <p:nvPr/>
        </p:nvSpPr>
        <p:spPr bwMode="auto">
          <a:xfrm>
            <a:off x="685800" y="3276600"/>
            <a:ext cx="7315200" cy="1600200"/>
          </a:xfrm>
          <a:prstGeom prst="rect">
            <a:avLst/>
          </a:prstGeom>
          <a:noFill/>
          <a:ln w="9525">
            <a:noFill/>
            <a:miter lim="800000"/>
            <a:headEnd/>
            <a:tailEnd/>
          </a:ln>
          <a:effectLst/>
        </p:spPr>
        <p:txBody>
          <a:bodyPr anchor="ctr"/>
          <a:lstStyle/>
          <a:p>
            <a:pPr algn="ctr">
              <a:spcBef>
                <a:spcPct val="20000"/>
              </a:spcBef>
              <a:buClr>
                <a:schemeClr val="hlink"/>
              </a:buClr>
              <a:buSzPct val="80000"/>
              <a:buFont typeface="Wingdings" pitchFamily="2" charset="2"/>
              <a:buNone/>
            </a:pPr>
            <a:r>
              <a:rPr lang="en-US" sz="3600" b="1" dirty="0" smtClean="0">
                <a:solidFill>
                  <a:srgbClr val="FF0000"/>
                </a:solidFill>
                <a:effectLst>
                  <a:outerShdw blurRad="38100" dist="38100" dir="2700000" algn="tl">
                    <a:srgbClr val="000000">
                      <a:alpha val="43137"/>
                    </a:srgbClr>
                  </a:outerShdw>
                </a:effectLst>
              </a:rPr>
              <a:t>TERM – I</a:t>
            </a:r>
          </a:p>
          <a:p>
            <a:pPr algn="ctr">
              <a:spcBef>
                <a:spcPct val="20000"/>
              </a:spcBef>
              <a:buClr>
                <a:schemeClr val="hlink"/>
              </a:buClr>
              <a:buSzPct val="80000"/>
              <a:buFont typeface="Wingdings" pitchFamily="2" charset="2"/>
              <a:buNone/>
            </a:pPr>
            <a:r>
              <a:rPr lang="en-US" sz="3600" b="1" dirty="0" smtClean="0">
                <a:effectLst>
                  <a:outerShdw blurRad="38100" dist="38100" dir="2700000" algn="tl">
                    <a:srgbClr val="000000">
                      <a:alpha val="43137"/>
                    </a:srgbClr>
                  </a:outerShdw>
                </a:effectLst>
              </a:rPr>
              <a:t>Academic Year: </a:t>
            </a:r>
            <a:r>
              <a:rPr lang="en-US" sz="3600" b="1" dirty="0" smtClean="0">
                <a:solidFill>
                  <a:srgbClr val="C00000"/>
                </a:solidFill>
                <a:effectLst>
                  <a:outerShdw blurRad="38100" dist="38100" dir="2700000" algn="tl">
                    <a:srgbClr val="000000">
                      <a:alpha val="43137"/>
                    </a:srgbClr>
                  </a:outerShdw>
                </a:effectLst>
              </a:rPr>
              <a:t>2020-21</a:t>
            </a:r>
            <a:endParaRPr lang="en-US" sz="3600" b="1" dirty="0">
              <a:solidFill>
                <a:srgbClr val="C00000"/>
              </a:solidFill>
              <a:effectLst>
                <a:outerShdw blurRad="38100" dist="38100" dir="2700000" algn="tl">
                  <a:srgbClr val="000000">
                    <a:alpha val="43137"/>
                  </a:srgbClr>
                </a:outerShdw>
              </a:effectLst>
            </a:endParaRPr>
          </a:p>
        </p:txBody>
      </p:sp>
      <p:pic>
        <p:nvPicPr>
          <p:cNvPr id="4100" name="Picture 4" descr="Physics Doodles With Lettering. Stock Vector - Illustration of handwriting,  sketch: 1378291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0809" y="4114800"/>
            <a:ext cx="3167991" cy="3114675"/>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2" name="Flowchart: Terminator 1"/>
          <p:cNvSpPr/>
          <p:nvPr/>
        </p:nvSpPr>
        <p:spPr>
          <a:xfrm>
            <a:off x="1905000" y="5638800"/>
            <a:ext cx="5486400" cy="914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D0E796-46D9-40BA-BA08-FB7D7E3ABBE2}" type="slidenum">
              <a:rPr lang="en-US"/>
              <a:pPr/>
              <a:t>10</a:t>
            </a:fld>
            <a:endParaRPr lang="en-US"/>
          </a:p>
        </p:txBody>
      </p:sp>
      <p:sp>
        <p:nvSpPr>
          <p:cNvPr id="9" name="Text Box 2"/>
          <p:cNvSpPr txBox="1">
            <a:spLocks noChangeArrowheads="1"/>
          </p:cNvSpPr>
          <p:nvPr/>
        </p:nvSpPr>
        <p:spPr bwMode="auto">
          <a:xfrm>
            <a:off x="396875" y="4572000"/>
            <a:ext cx="8366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400" b="0" dirty="0">
                <a:latin typeface="Tahoma" pitchFamily="34" charset="0"/>
              </a:rPr>
              <a:t>We will get </a:t>
            </a:r>
            <a:r>
              <a:rPr lang="en-US" altLang="en-US" sz="2400" dirty="0">
                <a:solidFill>
                  <a:srgbClr val="0000CC"/>
                </a:solidFill>
                <a:latin typeface="Tahoma" pitchFamily="34" charset="0"/>
              </a:rPr>
              <a:t>constructive interference</a:t>
            </a:r>
            <a:r>
              <a:rPr lang="en-US" altLang="en-US" sz="2400" b="0" dirty="0">
                <a:latin typeface="Tahoma" pitchFamily="34" charset="0"/>
              </a:rPr>
              <a:t> when the path difference is a half-integral number of wavelengths:</a:t>
            </a:r>
          </a:p>
        </p:txBody>
      </p:sp>
      <p:sp>
        <p:nvSpPr>
          <p:cNvPr id="10" name="Rectangle 3"/>
          <p:cNvSpPr>
            <a:spLocks noChangeArrowheads="1"/>
          </p:cNvSpPr>
          <p:nvPr/>
        </p:nvSpPr>
        <p:spPr bwMode="auto">
          <a:xfrm>
            <a:off x="152400" y="381000"/>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1" hangingPunct="1"/>
            <a:r>
              <a:rPr lang="en-US" altLang="en-US" sz="2400" b="0" dirty="0">
                <a:solidFill>
                  <a:schemeClr val="bg1"/>
                </a:solidFill>
              </a:rPr>
              <a:t>Assume the incident light is nearly perpendicular to the film surface.</a:t>
            </a:r>
          </a:p>
        </p:txBody>
      </p:sp>
      <p:sp>
        <p:nvSpPr>
          <p:cNvPr id="11" name="Line 4"/>
          <p:cNvSpPr>
            <a:spLocks noChangeShapeType="1"/>
          </p:cNvSpPr>
          <p:nvPr/>
        </p:nvSpPr>
        <p:spPr bwMode="auto">
          <a:xfrm>
            <a:off x="3840163" y="4305300"/>
            <a:ext cx="3505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Line 5"/>
          <p:cNvSpPr>
            <a:spLocks noChangeShapeType="1"/>
          </p:cNvSpPr>
          <p:nvPr/>
        </p:nvSpPr>
        <p:spPr bwMode="auto">
          <a:xfrm>
            <a:off x="3840163" y="3086100"/>
            <a:ext cx="3505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 name="Rectangle 6"/>
          <p:cNvSpPr>
            <a:spLocks noChangeArrowheads="1"/>
          </p:cNvSpPr>
          <p:nvPr/>
        </p:nvSpPr>
        <p:spPr bwMode="auto">
          <a:xfrm>
            <a:off x="3840163" y="3086100"/>
            <a:ext cx="3505200" cy="1219200"/>
          </a:xfrm>
          <a:prstGeom prst="rect">
            <a:avLst/>
          </a:prstGeom>
          <a:solidFill>
            <a:srgbClr val="3399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altLang="en-US" sz="2000" b="0"/>
          </a:p>
        </p:txBody>
      </p:sp>
      <p:sp>
        <p:nvSpPr>
          <p:cNvPr id="14" name="Line 7"/>
          <p:cNvSpPr>
            <a:spLocks noChangeShapeType="1"/>
          </p:cNvSpPr>
          <p:nvPr/>
        </p:nvSpPr>
        <p:spPr bwMode="auto">
          <a:xfrm>
            <a:off x="4449763" y="1790700"/>
            <a:ext cx="914400" cy="1295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Line 8"/>
          <p:cNvSpPr>
            <a:spLocks noChangeShapeType="1"/>
          </p:cNvSpPr>
          <p:nvPr/>
        </p:nvSpPr>
        <p:spPr bwMode="auto">
          <a:xfrm flipV="1">
            <a:off x="5364163" y="1714500"/>
            <a:ext cx="685800" cy="1371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 name="Line 9"/>
          <p:cNvSpPr>
            <a:spLocks noChangeShapeType="1"/>
          </p:cNvSpPr>
          <p:nvPr/>
        </p:nvSpPr>
        <p:spPr bwMode="auto">
          <a:xfrm>
            <a:off x="5364163" y="3086100"/>
            <a:ext cx="30480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 name="Line 10"/>
          <p:cNvSpPr>
            <a:spLocks noChangeShapeType="1"/>
          </p:cNvSpPr>
          <p:nvPr/>
        </p:nvSpPr>
        <p:spPr bwMode="auto">
          <a:xfrm flipV="1">
            <a:off x="5668963" y="3086100"/>
            <a:ext cx="30480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 name="Line 11"/>
          <p:cNvSpPr>
            <a:spLocks noChangeShapeType="1"/>
          </p:cNvSpPr>
          <p:nvPr/>
        </p:nvSpPr>
        <p:spPr bwMode="auto">
          <a:xfrm flipV="1">
            <a:off x="5973763" y="1866900"/>
            <a:ext cx="60960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19" name="Group 12"/>
          <p:cNvGrpSpPr>
            <a:grpSpLocks/>
          </p:cNvGrpSpPr>
          <p:nvPr/>
        </p:nvGrpSpPr>
        <p:grpSpPr bwMode="auto">
          <a:xfrm>
            <a:off x="5757863" y="2133600"/>
            <a:ext cx="2989262" cy="2082800"/>
            <a:chOff x="2888" y="1032"/>
            <a:chExt cx="1883" cy="1312"/>
          </a:xfrm>
        </p:grpSpPr>
        <p:sp>
          <p:nvSpPr>
            <p:cNvPr id="20" name="Line 13"/>
            <p:cNvSpPr>
              <a:spLocks noChangeShapeType="1"/>
            </p:cNvSpPr>
            <p:nvPr/>
          </p:nvSpPr>
          <p:spPr bwMode="auto">
            <a:xfrm flipV="1">
              <a:off x="2888" y="1240"/>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 name="Text Box 14"/>
            <p:cNvSpPr txBox="1">
              <a:spLocks noChangeArrowheads="1"/>
            </p:cNvSpPr>
            <p:nvPr/>
          </p:nvSpPr>
          <p:spPr bwMode="auto">
            <a:xfrm>
              <a:off x="3437" y="1032"/>
              <a:ext cx="13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dirty="0">
                  <a:latin typeface="Tahoma" pitchFamily="34" charset="0"/>
                </a:rPr>
                <a:t>No phase change</a:t>
              </a:r>
            </a:p>
          </p:txBody>
        </p:sp>
      </p:grpSp>
      <p:sp>
        <p:nvSpPr>
          <p:cNvPr id="22" name="Text Box 15"/>
          <p:cNvSpPr txBox="1">
            <a:spLocks noChangeArrowheads="1"/>
          </p:cNvSpPr>
          <p:nvPr/>
        </p:nvSpPr>
        <p:spPr bwMode="auto">
          <a:xfrm>
            <a:off x="3840163" y="4373563"/>
            <a:ext cx="48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Air</a:t>
            </a:r>
          </a:p>
        </p:txBody>
      </p:sp>
      <p:sp>
        <p:nvSpPr>
          <p:cNvPr id="23" name="Text Box 16"/>
          <p:cNvSpPr txBox="1">
            <a:spLocks noChangeArrowheads="1"/>
          </p:cNvSpPr>
          <p:nvPr/>
        </p:nvSpPr>
        <p:spPr bwMode="auto">
          <a:xfrm>
            <a:off x="3840163" y="2544763"/>
            <a:ext cx="48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Air</a:t>
            </a:r>
          </a:p>
        </p:txBody>
      </p:sp>
      <p:sp>
        <p:nvSpPr>
          <p:cNvPr id="24" name="Text Box 17"/>
          <p:cNvSpPr txBox="1">
            <a:spLocks noChangeArrowheads="1"/>
          </p:cNvSpPr>
          <p:nvPr/>
        </p:nvSpPr>
        <p:spPr bwMode="auto">
          <a:xfrm>
            <a:off x="3840163" y="3154363"/>
            <a:ext cx="646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Film</a:t>
            </a:r>
          </a:p>
        </p:txBody>
      </p:sp>
      <p:sp>
        <p:nvSpPr>
          <p:cNvPr id="25" name="Line 18"/>
          <p:cNvSpPr>
            <a:spLocks noChangeShapeType="1"/>
          </p:cNvSpPr>
          <p:nvPr/>
        </p:nvSpPr>
        <p:spPr bwMode="auto">
          <a:xfrm>
            <a:off x="6964363" y="3086100"/>
            <a:ext cx="0" cy="121920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26" name="Text Box 19"/>
          <p:cNvSpPr txBox="1">
            <a:spLocks noChangeArrowheads="1"/>
          </p:cNvSpPr>
          <p:nvPr/>
        </p:nvSpPr>
        <p:spPr bwMode="auto">
          <a:xfrm>
            <a:off x="6964363" y="3459163"/>
            <a:ext cx="269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t</a:t>
            </a:r>
          </a:p>
        </p:txBody>
      </p:sp>
      <p:sp>
        <p:nvSpPr>
          <p:cNvPr id="27" name="Text Box 20"/>
          <p:cNvSpPr txBox="1">
            <a:spLocks noChangeArrowheads="1"/>
          </p:cNvSpPr>
          <p:nvPr/>
        </p:nvSpPr>
        <p:spPr bwMode="auto">
          <a:xfrm>
            <a:off x="7239000" y="3467100"/>
            <a:ext cx="1547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400" b="0" dirty="0" err="1">
                <a:latin typeface="Tahoma" pitchFamily="34" charset="0"/>
              </a:rPr>
              <a:t>n</a:t>
            </a:r>
            <a:r>
              <a:rPr lang="en-US" altLang="en-US" sz="2400" b="0" baseline="-25000" dirty="0" err="1">
                <a:latin typeface="Tahoma" pitchFamily="34" charset="0"/>
              </a:rPr>
              <a:t>Air</a:t>
            </a:r>
            <a:r>
              <a:rPr lang="en-US" altLang="en-US" sz="2400" b="0" dirty="0">
                <a:latin typeface="Tahoma" pitchFamily="34" charset="0"/>
              </a:rPr>
              <a:t> &lt; </a:t>
            </a:r>
            <a:r>
              <a:rPr lang="en-US" altLang="en-US" sz="2400" b="0" dirty="0" err="1">
                <a:latin typeface="Tahoma" pitchFamily="34" charset="0"/>
              </a:rPr>
              <a:t>n</a:t>
            </a:r>
            <a:r>
              <a:rPr lang="en-US" altLang="en-US" sz="2400" b="0" baseline="-25000" dirty="0" err="1">
                <a:latin typeface="Tahoma" pitchFamily="34" charset="0"/>
              </a:rPr>
              <a:t>Film</a:t>
            </a:r>
            <a:endParaRPr lang="en-US" altLang="en-US" sz="2400" b="0" dirty="0">
              <a:latin typeface="Tahoma" pitchFamily="34" charset="0"/>
            </a:endParaRPr>
          </a:p>
        </p:txBody>
      </p:sp>
      <p:sp>
        <p:nvSpPr>
          <p:cNvPr id="28" name="Oval 21"/>
          <p:cNvSpPr>
            <a:spLocks noChangeArrowheads="1"/>
          </p:cNvSpPr>
          <p:nvPr/>
        </p:nvSpPr>
        <p:spPr bwMode="auto">
          <a:xfrm>
            <a:off x="5541963" y="41529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ltLang="en-US"/>
          </a:p>
        </p:txBody>
      </p:sp>
      <p:grpSp>
        <p:nvGrpSpPr>
          <p:cNvPr id="29" name="Group 22"/>
          <p:cNvGrpSpPr>
            <a:grpSpLocks/>
          </p:cNvGrpSpPr>
          <p:nvPr/>
        </p:nvGrpSpPr>
        <p:grpSpPr bwMode="auto">
          <a:xfrm>
            <a:off x="4525963" y="1325563"/>
            <a:ext cx="2343150" cy="1836737"/>
            <a:chOff x="2112" y="523"/>
            <a:chExt cx="1476" cy="1157"/>
          </a:xfrm>
        </p:grpSpPr>
        <p:sp>
          <p:nvSpPr>
            <p:cNvPr id="30" name="Line 23"/>
            <p:cNvSpPr>
              <a:spLocks noChangeShapeType="1"/>
            </p:cNvSpPr>
            <p:nvPr/>
          </p:nvSpPr>
          <p:spPr bwMode="auto">
            <a:xfrm flipV="1">
              <a:off x="2640" y="720"/>
              <a:ext cx="48"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 name="Text Box 24"/>
            <p:cNvSpPr txBox="1">
              <a:spLocks noChangeArrowheads="1"/>
            </p:cNvSpPr>
            <p:nvPr/>
          </p:nvSpPr>
          <p:spPr bwMode="auto">
            <a:xfrm>
              <a:off x="2112" y="523"/>
              <a:ext cx="1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180° phase change</a:t>
              </a:r>
            </a:p>
          </p:txBody>
        </p:sp>
        <p:sp>
          <p:nvSpPr>
            <p:cNvPr id="32" name="Oval 25"/>
            <p:cNvSpPr>
              <a:spLocks noChangeArrowheads="1"/>
            </p:cNvSpPr>
            <p:nvPr/>
          </p:nvSpPr>
          <p:spPr bwMode="auto">
            <a:xfrm>
              <a:off x="2560" y="1536"/>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ltLang="en-US"/>
            </a:p>
          </p:txBody>
        </p:sp>
      </p:grpSp>
      <p:sp>
        <p:nvSpPr>
          <p:cNvPr id="33" name="Text Box 26"/>
          <p:cNvSpPr txBox="1">
            <a:spLocks noChangeArrowheads="1"/>
          </p:cNvSpPr>
          <p:nvPr/>
        </p:nvSpPr>
        <p:spPr bwMode="auto">
          <a:xfrm>
            <a:off x="441325" y="1371600"/>
            <a:ext cx="29114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400" b="0" dirty="0">
                <a:latin typeface="Tahoma" pitchFamily="34" charset="0"/>
              </a:rPr>
              <a:t>We get constructive interference when the path difference is </a:t>
            </a:r>
            <a:r>
              <a:rPr lang="en-US" altLang="en-US" sz="2400" b="0" dirty="0">
                <a:latin typeface="Tahoma" pitchFamily="34" charset="0"/>
                <a:sym typeface="Symbol" pitchFamily="18" charset="2"/>
              </a:rPr>
              <a:t></a:t>
            </a:r>
            <a:r>
              <a:rPr lang="en-US" altLang="en-US" sz="2400" b="0" baseline="-25000" dirty="0">
                <a:latin typeface="Tahoma" pitchFamily="34" charset="0"/>
                <a:sym typeface="Symbol" pitchFamily="18" charset="2"/>
              </a:rPr>
              <a:t>film</a:t>
            </a:r>
            <a:r>
              <a:rPr lang="en-US" altLang="en-US" sz="2400" b="0" dirty="0">
                <a:latin typeface="Tahoma" pitchFamily="34" charset="0"/>
                <a:sym typeface="Symbol" pitchFamily="18" charset="2"/>
              </a:rPr>
              <a:t>/2, 3</a:t>
            </a:r>
            <a:r>
              <a:rPr lang="en-US" altLang="en-US" sz="2400" b="0" baseline="-25000" dirty="0">
                <a:latin typeface="Tahoma" pitchFamily="34" charset="0"/>
                <a:sym typeface="Symbol" pitchFamily="18" charset="2"/>
              </a:rPr>
              <a:t>film</a:t>
            </a:r>
            <a:r>
              <a:rPr lang="en-US" altLang="en-US" sz="2400" b="0" dirty="0">
                <a:latin typeface="Tahoma" pitchFamily="34" charset="0"/>
                <a:sym typeface="Symbol" pitchFamily="18" charset="2"/>
              </a:rPr>
              <a:t>/2, 5</a:t>
            </a:r>
            <a:r>
              <a:rPr lang="en-US" altLang="en-US" sz="2400" b="0" baseline="-25000" dirty="0">
                <a:latin typeface="Tahoma" pitchFamily="34" charset="0"/>
                <a:sym typeface="Symbol" pitchFamily="18" charset="2"/>
              </a:rPr>
              <a:t>film</a:t>
            </a:r>
            <a:r>
              <a:rPr lang="en-US" altLang="en-US" sz="2400" b="0" dirty="0">
                <a:latin typeface="Tahoma" pitchFamily="34" charset="0"/>
                <a:sym typeface="Symbol" pitchFamily="18" charset="2"/>
              </a:rPr>
              <a:t>/2, etc.</a:t>
            </a:r>
            <a:endParaRPr lang="en-US" altLang="en-US" sz="2400" b="0" dirty="0">
              <a:latin typeface="Tahoma" pitchFamily="34" charset="0"/>
              <a:sym typeface="Wingdings" pitchFamily="2" charset="2"/>
            </a:endParaRPr>
          </a:p>
        </p:txBody>
      </p:sp>
      <p:graphicFrame>
        <p:nvGraphicFramePr>
          <p:cNvPr id="34" name="Object 28"/>
          <p:cNvGraphicFramePr>
            <a:graphicFrameLocks noChangeAspect="1"/>
          </p:cNvGraphicFramePr>
          <p:nvPr>
            <p:extLst>
              <p:ext uri="{D42A27DB-BD31-4B8C-83A1-F6EECF244321}">
                <p14:modId xmlns:p14="http://schemas.microsoft.com/office/powerpoint/2010/main" val="1378339761"/>
              </p:ext>
            </p:extLst>
          </p:nvPr>
        </p:nvGraphicFramePr>
        <p:xfrm>
          <a:off x="3917950" y="3441700"/>
          <a:ext cx="1416050" cy="863600"/>
        </p:xfrm>
        <a:graphic>
          <a:graphicData uri="http://schemas.openxmlformats.org/presentationml/2006/ole">
            <mc:AlternateContent xmlns:mc="http://schemas.openxmlformats.org/markup-compatibility/2006">
              <mc:Choice xmlns:v="urn:schemas-microsoft-com:vml" Requires="v">
                <p:oleObj spid="_x0000_s2236" name="Equation" r:id="rId3" imgW="710891" imgH="431613" progId="Equation.DSMT4">
                  <p:embed/>
                </p:oleObj>
              </mc:Choice>
              <mc:Fallback>
                <p:oleObj name="Equation" r:id="rId3" imgW="710891"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950" y="3441700"/>
                        <a:ext cx="14160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29"/>
          <p:cNvGraphicFramePr>
            <a:graphicFrameLocks noChangeAspect="1"/>
          </p:cNvGraphicFramePr>
          <p:nvPr>
            <p:extLst>
              <p:ext uri="{D42A27DB-BD31-4B8C-83A1-F6EECF244321}">
                <p14:modId xmlns:p14="http://schemas.microsoft.com/office/powerpoint/2010/main" val="1674424978"/>
              </p:ext>
            </p:extLst>
          </p:nvPr>
        </p:nvGraphicFramePr>
        <p:xfrm>
          <a:off x="4624388" y="2197100"/>
          <a:ext cx="252412" cy="355600"/>
        </p:xfrm>
        <a:graphic>
          <a:graphicData uri="http://schemas.openxmlformats.org/presentationml/2006/ole">
            <mc:AlternateContent xmlns:mc="http://schemas.openxmlformats.org/markup-compatibility/2006">
              <mc:Choice xmlns:v="urn:schemas-microsoft-com:vml" Requires="v">
                <p:oleObj spid="_x0000_s2237" name="Equation" r:id="rId5" imgW="126725" imgH="177415" progId="Equation.DSMT4">
                  <p:embed/>
                </p:oleObj>
              </mc:Choice>
              <mc:Fallback>
                <p:oleObj name="Equation" r:id="rId5" imgW="126725" imgH="17741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4388" y="2197100"/>
                        <a:ext cx="2524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30"/>
          <p:cNvGraphicFramePr>
            <a:graphicFrameLocks noChangeAspect="1"/>
          </p:cNvGraphicFramePr>
          <p:nvPr>
            <p:extLst>
              <p:ext uri="{D42A27DB-BD31-4B8C-83A1-F6EECF244321}">
                <p14:modId xmlns:p14="http://schemas.microsoft.com/office/powerpoint/2010/main" val="3511614924"/>
              </p:ext>
            </p:extLst>
          </p:nvPr>
        </p:nvGraphicFramePr>
        <p:xfrm>
          <a:off x="533400" y="5257800"/>
          <a:ext cx="8001000" cy="914400"/>
        </p:xfrm>
        <a:graphic>
          <a:graphicData uri="http://schemas.openxmlformats.org/presentationml/2006/ole">
            <mc:AlternateContent xmlns:mc="http://schemas.openxmlformats.org/markup-compatibility/2006">
              <mc:Choice xmlns:v="urn:schemas-microsoft-com:vml" Requires="v">
                <p:oleObj spid="_x0000_s2238" name="Equation" r:id="rId7" imgW="4508500" imgH="444500" progId="Equation.DSMT4">
                  <p:embed/>
                </p:oleObj>
              </mc:Choice>
              <mc:Fallback>
                <p:oleObj name="Equation" r:id="rId7" imgW="4508500" imgH="444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5257800"/>
                        <a:ext cx="8001000" cy="9144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4BFEB8B-36AB-49A7-8DF5-9E0F98CBAA83}" type="slidenum">
              <a:rPr lang="en-US"/>
              <a:pPr/>
              <a:t>11</a:t>
            </a:fld>
            <a:endParaRPr lang="en-US"/>
          </a:p>
        </p:txBody>
      </p:sp>
      <p:sp>
        <p:nvSpPr>
          <p:cNvPr id="9" name="Title 1"/>
          <p:cNvSpPr>
            <a:spLocks noGrp="1"/>
          </p:cNvSpPr>
          <p:nvPr>
            <p:ph type="title"/>
          </p:nvPr>
        </p:nvSpPr>
        <p:spPr>
          <a:xfrm>
            <a:off x="304800" y="381000"/>
            <a:ext cx="8229600" cy="1143000"/>
          </a:xfrm>
        </p:spPr>
        <p:txBody>
          <a:bodyPr>
            <a:normAutofit/>
          </a:bodyPr>
          <a:lstStyle/>
          <a:p>
            <a:r>
              <a:rPr lang="en-US" sz="3200" b="1" dirty="0" smtClean="0"/>
              <a:t>Conditions for Bright and Dark Rings:</a:t>
            </a:r>
            <a:r>
              <a:rPr lang="en-US" sz="3200" dirty="0" smtClean="0"/>
              <a:t/>
            </a:r>
            <a:br>
              <a:rPr lang="en-US" sz="3200" dirty="0" smtClean="0"/>
            </a:br>
            <a:endParaRPr lang="en-US" sz="3200" dirty="0"/>
          </a:p>
        </p:txBody>
      </p:sp>
      <p:sp>
        <p:nvSpPr>
          <p:cNvPr id="10" name="Content Placeholder 2"/>
          <p:cNvSpPr>
            <a:spLocks noGrp="1"/>
          </p:cNvSpPr>
          <p:nvPr>
            <p:ph idx="1"/>
          </p:nvPr>
        </p:nvSpPr>
        <p:spPr>
          <a:xfrm>
            <a:off x="457200" y="1676400"/>
            <a:ext cx="8229600" cy="4389120"/>
          </a:xfrm>
        </p:spPr>
        <p:txBody>
          <a:bodyPr/>
          <a:lstStyle/>
          <a:p>
            <a:r>
              <a:rPr lang="en-US" sz="2400" dirty="0" smtClean="0"/>
              <a:t>The optical path difference between the rays is given by</a:t>
            </a:r>
          </a:p>
          <a:p>
            <a:pPr marL="0" indent="0">
              <a:buNone/>
            </a:pPr>
            <a:r>
              <a:rPr lang="en-US" sz="2400" dirty="0" smtClean="0"/>
              <a:t> </a:t>
            </a:r>
          </a:p>
          <a:p>
            <a:r>
              <a:rPr lang="en-US" sz="2400" dirty="0" smtClean="0"/>
              <a:t>But,           for air and                  for normal incident</a:t>
            </a:r>
          </a:p>
          <a:p>
            <a:pPr marL="0" indent="0">
              <a:buNone/>
            </a:pPr>
            <a:r>
              <a:rPr lang="en-US" sz="2400" dirty="0"/>
              <a:t> </a:t>
            </a:r>
            <a:r>
              <a:rPr lang="en-US" sz="2400" dirty="0" smtClean="0"/>
              <a:t>   </a:t>
            </a:r>
          </a:p>
          <a:p>
            <a:pPr marL="0" indent="0">
              <a:buNone/>
            </a:pPr>
            <a:r>
              <a:rPr lang="en-US" sz="2400" dirty="0" smtClean="0"/>
              <a:t>     Therefore,</a:t>
            </a:r>
          </a:p>
          <a:p>
            <a:pPr marL="0" indent="0">
              <a:buNone/>
            </a:pPr>
            <a:endParaRPr lang="en-US" sz="2000" dirty="0" smtClean="0"/>
          </a:p>
          <a:p>
            <a:r>
              <a:rPr lang="en-US" sz="2400" dirty="0" smtClean="0"/>
              <a:t>For maxima ,the optical path difference</a:t>
            </a:r>
          </a:p>
          <a:p>
            <a:r>
              <a:rPr lang="en-US" sz="2400" dirty="0" smtClean="0"/>
              <a:t>It is equal to an</a:t>
            </a:r>
            <a:r>
              <a:rPr lang="en-US" sz="2400" b="1" dirty="0" smtClean="0"/>
              <a:t> integral number of full waves,</a:t>
            </a:r>
            <a:r>
              <a:rPr lang="en-US" sz="2400" dirty="0" smtClean="0"/>
              <a:t> then the rays meet each other </a:t>
            </a:r>
            <a:r>
              <a:rPr lang="en-US" sz="2400" b="1" dirty="0" smtClean="0"/>
              <a:t>in phase</a:t>
            </a:r>
            <a:r>
              <a:rPr lang="en-US" sz="2400" dirty="0" smtClean="0"/>
              <a:t>. The crests of one wave falls on the crests of the other and the waves </a:t>
            </a:r>
            <a:r>
              <a:rPr lang="en-US" sz="2400" b="1" dirty="0" smtClean="0"/>
              <a:t>interference constructively</a:t>
            </a:r>
            <a:r>
              <a:rPr lang="en-US" sz="2400" dirty="0" smtClean="0"/>
              <a:t>. </a:t>
            </a:r>
            <a:endParaRPr lang="en-US" sz="2400" dirty="0"/>
          </a:p>
        </p:txBody>
      </p:sp>
      <p:pic>
        <p:nvPicPr>
          <p:cNvPr id="1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76600" y="2133600"/>
            <a:ext cx="2133600" cy="317988"/>
          </a:xfrm>
          <a:prstGeom prst="rect">
            <a:avLst/>
          </a:prstGeom>
          <a:noFill/>
        </p:spPr>
      </p:pic>
      <p:pic>
        <p:nvPicPr>
          <p:cNvPr id="12"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12905" y="2621106"/>
            <a:ext cx="671785" cy="320390"/>
          </a:xfrm>
          <a:prstGeom prst="rect">
            <a:avLst/>
          </a:prstGeom>
          <a:noFill/>
        </p:spPr>
      </p:pic>
      <p:pic>
        <p:nvPicPr>
          <p:cNvPr id="1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62400" y="2621105"/>
            <a:ext cx="1066800" cy="324224"/>
          </a:xfrm>
          <a:prstGeom prst="rect">
            <a:avLst/>
          </a:prstGeom>
          <a:noFill/>
        </p:spPr>
      </p:pic>
      <p:pic>
        <p:nvPicPr>
          <p:cNvPr id="14"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90800" y="3261492"/>
            <a:ext cx="1371600" cy="721272"/>
          </a:xfrm>
          <a:prstGeom prst="rect">
            <a:avLst/>
          </a:prstGeom>
          <a:noFill/>
        </p:spPr>
      </p:pic>
      <p:pic>
        <p:nvPicPr>
          <p:cNvPr id="15"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331525" y="4231774"/>
            <a:ext cx="990600" cy="38871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12</a:t>
            </a:fld>
            <a:endParaRPr lang="en-US"/>
          </a:p>
        </p:txBody>
      </p:sp>
      <p:sp>
        <p:nvSpPr>
          <p:cNvPr id="8" name="Content Placeholder 2"/>
          <p:cNvSpPr>
            <a:spLocks noGrp="1"/>
          </p:cNvSpPr>
          <p:nvPr>
            <p:ph idx="1"/>
          </p:nvPr>
        </p:nvSpPr>
        <p:spPr>
          <a:xfrm>
            <a:off x="457200" y="1554480"/>
            <a:ext cx="8229600" cy="4389120"/>
          </a:xfrm>
        </p:spPr>
        <p:txBody>
          <a:bodyPr>
            <a:normAutofit fontScale="85000" lnSpcReduction="20000"/>
          </a:bodyPr>
          <a:lstStyle/>
          <a:p>
            <a:pPr marL="0" indent="0">
              <a:buNone/>
            </a:pPr>
            <a:r>
              <a:rPr lang="en-US" dirty="0" smtClean="0"/>
              <a:t>    Therefore,                   or  </a:t>
            </a:r>
          </a:p>
          <a:p>
            <a:pPr marL="0" indent="0">
              <a:buNone/>
            </a:pPr>
            <a:endParaRPr lang="en-US" sz="1800" dirty="0" smtClean="0"/>
          </a:p>
          <a:p>
            <a:r>
              <a:rPr lang="en-US" b="1" dirty="0" smtClean="0"/>
              <a:t>This is the condition for obtaining bright fringe</a:t>
            </a:r>
          </a:p>
          <a:p>
            <a:r>
              <a:rPr lang="en-US" dirty="0" smtClean="0"/>
              <a:t>The minima occur when the optical path difference is</a:t>
            </a:r>
          </a:p>
          <a:p>
            <a:pPr marL="0" indent="0">
              <a:buNone/>
            </a:pPr>
            <a:endParaRPr lang="en-US" dirty="0" smtClean="0"/>
          </a:p>
          <a:p>
            <a:endParaRPr lang="en-US" dirty="0" smtClean="0"/>
          </a:p>
          <a:p>
            <a:r>
              <a:rPr lang="en-US" dirty="0" smtClean="0"/>
              <a:t>The optical path between the two rays is equal to </a:t>
            </a:r>
            <a:r>
              <a:rPr lang="en-US" b="1" dirty="0" smtClean="0"/>
              <a:t>an odd integral number of half-waves</a:t>
            </a:r>
            <a:r>
              <a:rPr lang="en-US" dirty="0" smtClean="0"/>
              <a:t>, then the rays meet each other in </a:t>
            </a:r>
            <a:r>
              <a:rPr lang="en-US" b="1" dirty="0" smtClean="0"/>
              <a:t>opposite phase</a:t>
            </a:r>
            <a:r>
              <a:rPr lang="en-US" dirty="0" smtClean="0"/>
              <a:t> . The crest of one wave fall on the troughs of the other and </a:t>
            </a:r>
            <a:r>
              <a:rPr lang="en-US" b="1" dirty="0" smtClean="0"/>
              <a:t>the waves interfere destructively</a:t>
            </a:r>
            <a:endParaRPr lang="en-US" dirty="0" smtClean="0"/>
          </a:p>
        </p:txBody>
      </p:sp>
      <p:pic>
        <p:nvPicPr>
          <p:cNvPr id="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14600" y="1371600"/>
            <a:ext cx="1524000" cy="650098"/>
          </a:xfrm>
          <a:prstGeom prst="rect">
            <a:avLst/>
          </a:prstGeom>
          <a:noFill/>
        </p:spPr>
      </p:pic>
      <p:pic>
        <p:nvPicPr>
          <p:cNvPr id="10"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00600" y="1551710"/>
            <a:ext cx="2209800" cy="317147"/>
          </a:xfrm>
          <a:prstGeom prst="rect">
            <a:avLst/>
          </a:prstGeom>
          <a:noFill/>
        </p:spPr>
      </p:pic>
      <p:pic>
        <p:nvPicPr>
          <p:cNvPr id="1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71800" y="3124199"/>
            <a:ext cx="1828800" cy="699911"/>
          </a:xfrm>
          <a:prstGeom prst="rect">
            <a:avLst/>
          </a:prstGeom>
          <a:noFill/>
        </p:spPr>
      </p:pic>
      <p:sp>
        <p:nvSpPr>
          <p:cNvPr id="12" name="Title 1"/>
          <p:cNvSpPr>
            <a:spLocks noGrp="1"/>
          </p:cNvSpPr>
          <p:nvPr>
            <p:ph type="title"/>
          </p:nvPr>
        </p:nvSpPr>
        <p:spPr>
          <a:xfrm>
            <a:off x="304800" y="381000"/>
            <a:ext cx="8229600" cy="1143000"/>
          </a:xfrm>
        </p:spPr>
        <p:txBody>
          <a:bodyPr>
            <a:normAutofit/>
          </a:bodyPr>
          <a:lstStyle/>
          <a:p>
            <a:r>
              <a:rPr lang="en-US" sz="3200" b="1" dirty="0" err="1" smtClean="0"/>
              <a:t>Contd</a:t>
            </a:r>
            <a:r>
              <a:rPr lang="en-US" sz="3200" b="1" dirty="0" smtClean="0"/>
              <a:t>….</a:t>
            </a:r>
            <a:r>
              <a:rPr lang="en-US" sz="3200" dirty="0" smtClean="0"/>
              <a:t/>
            </a:r>
            <a:br>
              <a:rPr lang="en-US" sz="3200" dirty="0" smtClean="0"/>
            </a:br>
            <a:endParaRPr lang="en-US" sz="3200" dirty="0"/>
          </a:p>
        </p:txBody>
      </p:sp>
    </p:spTree>
    <p:extLst>
      <p:ext uri="{BB962C8B-B14F-4D97-AF65-F5344CB8AC3E}">
        <p14:creationId xmlns:p14="http://schemas.microsoft.com/office/powerpoint/2010/main" val="757073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13</a:t>
            </a:fld>
            <a:endParaRPr lang="en-US"/>
          </a:p>
        </p:txBody>
      </p:sp>
      <p:sp>
        <p:nvSpPr>
          <p:cNvPr id="9" name="Rectangle 2"/>
          <p:cNvSpPr>
            <a:spLocks noChangeArrowheads="1"/>
          </p:cNvSpPr>
          <p:nvPr/>
        </p:nvSpPr>
        <p:spPr bwMode="auto">
          <a:xfrm>
            <a:off x="304800" y="30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0"/>
              </a:spcBef>
            </a:pPr>
            <a:r>
              <a:rPr lang="en-US" altLang="zh-TW" sz="3200" b="1" dirty="0">
                <a:solidFill>
                  <a:schemeClr val="bg1"/>
                </a:solidFill>
                <a:ea typeface="新細明體" pitchFamily="18" charset="-120"/>
              </a:rPr>
              <a:t>Wedge-shaped air </a:t>
            </a:r>
            <a:r>
              <a:rPr lang="en-US" altLang="zh-TW" sz="3200" b="1" dirty="0" smtClean="0">
                <a:solidFill>
                  <a:schemeClr val="bg1"/>
                </a:solidFill>
                <a:ea typeface="新細明體" pitchFamily="18" charset="-120"/>
              </a:rPr>
              <a:t>film (Non – uniform)</a:t>
            </a:r>
            <a:endParaRPr lang="en-US" altLang="zh-TW" sz="3200" b="1" dirty="0">
              <a:solidFill>
                <a:schemeClr val="bg1"/>
              </a:solidFill>
              <a:ea typeface="新細明體" pitchFamily="18" charset="-120"/>
            </a:endParaRPr>
          </a:p>
        </p:txBody>
      </p:sp>
      <p:pic>
        <p:nvPicPr>
          <p:cNvPr id="11" name="Picture 9" descr="\\Mm-server\mm-physics\AL_Phy_Figure&amp;photo(gif)\AL-Phy-B2\ch09\SB09-172D.gif"/>
          <p:cNvPicPr>
            <a:picLocks noChangeAspect="1" noChangeArrowheads="1"/>
          </p:cNvPicPr>
          <p:nvPr/>
        </p:nvPicPr>
        <p:blipFill>
          <a:blip r:embed="rId2">
            <a:extLst>
              <a:ext uri="{28A0092B-C50C-407E-A947-70E740481C1C}">
                <a14:useLocalDpi xmlns:a14="http://schemas.microsoft.com/office/drawing/2010/main" val="0"/>
              </a:ext>
            </a:extLst>
          </a:blip>
          <a:srcRect l="5988" t="10001" b="3703"/>
          <a:stretch>
            <a:fillRect/>
          </a:stretch>
        </p:blipFill>
        <p:spPr bwMode="auto">
          <a:xfrm>
            <a:off x="1143000" y="1523206"/>
            <a:ext cx="5943600" cy="4461669"/>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10"/>
          <p:cNvSpPr>
            <a:spLocks noChangeArrowheads="1"/>
          </p:cNvSpPr>
          <p:nvPr/>
        </p:nvSpPr>
        <p:spPr bwMode="auto">
          <a:xfrm>
            <a:off x="6068290" y="3581400"/>
            <a:ext cx="2590800" cy="1143000"/>
          </a:xfrm>
          <a:prstGeom prst="wedgeRoundRectCallout">
            <a:avLst>
              <a:gd name="adj1" fmla="val -121023"/>
              <a:gd name="adj2" fmla="val 97184"/>
              <a:gd name="adj3" fmla="val 16667"/>
            </a:avLst>
          </a:prstGeom>
          <a:solidFill>
            <a:schemeClr val="accent1">
              <a:lumMod val="60000"/>
              <a:lumOff val="40000"/>
            </a:schemeClr>
          </a:solidFill>
          <a:ln>
            <a:noFill/>
          </a:ln>
          <a:effectLst/>
        </p:spPr>
        <p:txBody>
          <a:bodyPr/>
          <a:lstStyle/>
          <a:p>
            <a:pPr>
              <a:spcBef>
                <a:spcPct val="20000"/>
              </a:spcBef>
            </a:pPr>
            <a:r>
              <a:rPr lang="en-US" altLang="zh-TW" sz="2000" dirty="0"/>
              <a:t>air wedge between glass slide and glass block</a:t>
            </a:r>
          </a:p>
        </p:txBody>
      </p:sp>
      <p:sp>
        <p:nvSpPr>
          <p:cNvPr id="13" name="Rectangle 12"/>
          <p:cNvSpPr/>
          <p:nvPr/>
        </p:nvSpPr>
        <p:spPr>
          <a:xfrm>
            <a:off x="6324600" y="1752600"/>
            <a:ext cx="1981200" cy="1676400"/>
          </a:xfrm>
          <a:prstGeom prst="rect">
            <a:avLst/>
          </a:prstGeom>
          <a:pattFill prst="dkVert">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6477000" y="1371600"/>
            <a:ext cx="1981200" cy="369332"/>
          </a:xfrm>
          <a:prstGeom prst="rect">
            <a:avLst/>
          </a:prstGeom>
          <a:noFill/>
        </p:spPr>
        <p:txBody>
          <a:bodyPr wrap="square" rtlCol="0">
            <a:spAutoFit/>
          </a:bodyPr>
          <a:lstStyle/>
          <a:p>
            <a:r>
              <a:rPr lang="en-US" dirty="0" smtClean="0"/>
              <a:t>Fringe Pattern</a:t>
            </a:r>
            <a:endParaRPr lang="en-IN" dirty="0"/>
          </a:p>
        </p:txBody>
      </p:sp>
    </p:spTree>
    <p:extLst>
      <p:ext uri="{BB962C8B-B14F-4D97-AF65-F5344CB8AC3E}">
        <p14:creationId xmlns:p14="http://schemas.microsoft.com/office/powerpoint/2010/main" val="182548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14</a:t>
            </a:fld>
            <a:endParaRPr lang="en-US"/>
          </a:p>
        </p:txBody>
      </p:sp>
      <p:sp>
        <p:nvSpPr>
          <p:cNvPr id="9" name="AutoShape 2" descr="The 12 Most Impactful Books to Read in 2018 | Inc.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2"/>
          <p:cNvSpPr>
            <a:spLocks noChangeArrowheads="1"/>
          </p:cNvSpPr>
          <p:nvPr/>
        </p:nvSpPr>
        <p:spPr bwMode="auto">
          <a:xfrm>
            <a:off x="304800" y="30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0"/>
              </a:spcBef>
            </a:pPr>
            <a:r>
              <a:rPr lang="en-US" altLang="zh-TW" sz="3200" b="1" dirty="0">
                <a:solidFill>
                  <a:schemeClr val="bg1"/>
                </a:solidFill>
                <a:ea typeface="新細明體" pitchFamily="18" charset="-120"/>
              </a:rPr>
              <a:t>Wedge-shaped air film</a:t>
            </a:r>
          </a:p>
        </p:txBody>
      </p:sp>
      <p:pic>
        <p:nvPicPr>
          <p:cNvPr id="12" name="Picture 7" descr="\\Mm-server\mm-physics\AL_Phy_Figure&amp;photo(gif)\AL-Phy-B2\ch09\SB09-173D.gif"/>
          <p:cNvPicPr>
            <a:picLocks noChangeAspect="1" noChangeArrowheads="1"/>
          </p:cNvPicPr>
          <p:nvPr/>
        </p:nvPicPr>
        <p:blipFill>
          <a:blip r:embed="rId3">
            <a:extLst>
              <a:ext uri="{28A0092B-C50C-407E-A947-70E740481C1C}">
                <a14:useLocalDpi xmlns:a14="http://schemas.microsoft.com/office/drawing/2010/main" val="0"/>
              </a:ext>
            </a:extLst>
          </a:blip>
          <a:srcRect l="14493" t="12593" r="15811" b="20741"/>
          <a:stretch>
            <a:fillRect/>
          </a:stretch>
        </p:blipFill>
        <p:spPr bwMode="auto">
          <a:xfrm>
            <a:off x="647700" y="2413972"/>
            <a:ext cx="4305300" cy="3662977"/>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8"/>
          <p:cNvSpPr>
            <a:spLocks noChangeArrowheads="1"/>
          </p:cNvSpPr>
          <p:nvPr/>
        </p:nvSpPr>
        <p:spPr bwMode="auto">
          <a:xfrm>
            <a:off x="307975" y="1885950"/>
            <a:ext cx="2511424" cy="857250"/>
          </a:xfrm>
          <a:prstGeom prst="wedgeRoundRectCallout">
            <a:avLst>
              <a:gd name="adj1" fmla="val 55097"/>
              <a:gd name="adj2" fmla="val 40185"/>
              <a:gd name="adj3" fmla="val 16667"/>
            </a:avLst>
          </a:prstGeom>
          <a:solidFill>
            <a:schemeClr val="accent1">
              <a:lumMod val="60000"/>
              <a:lumOff val="40000"/>
            </a:schemeClr>
          </a:solidFill>
          <a:ln>
            <a:noFill/>
          </a:ln>
          <a:effectLst/>
        </p:spPr>
        <p:txBody>
          <a:bodyPr/>
          <a:lstStyle/>
          <a:p>
            <a:pPr>
              <a:spcBef>
                <a:spcPct val="20000"/>
              </a:spcBef>
            </a:pPr>
            <a:r>
              <a:rPr lang="en-US" altLang="zh-TW" sz="2000" dirty="0"/>
              <a:t>ray 1 reflected </a:t>
            </a:r>
            <a:br>
              <a:rPr lang="en-US" altLang="zh-TW" sz="2000" dirty="0"/>
            </a:br>
            <a:r>
              <a:rPr lang="en-US" altLang="zh-TW" sz="2000" dirty="0"/>
              <a:t>(no phase change</a:t>
            </a:r>
            <a:r>
              <a:rPr lang="en-US" altLang="zh-TW" sz="2000" dirty="0">
                <a:sym typeface="Symbol" pitchFamily="18" charset="2"/>
              </a:rPr>
              <a:t>)</a:t>
            </a:r>
            <a:endParaRPr lang="en-US" altLang="zh-TW" sz="2000" dirty="0"/>
          </a:p>
        </p:txBody>
      </p:sp>
      <p:sp>
        <p:nvSpPr>
          <p:cNvPr id="14" name="AutoShape 9"/>
          <p:cNvSpPr>
            <a:spLocks noChangeArrowheads="1"/>
          </p:cNvSpPr>
          <p:nvPr/>
        </p:nvSpPr>
        <p:spPr bwMode="auto">
          <a:xfrm>
            <a:off x="3200400" y="1428750"/>
            <a:ext cx="2667000" cy="857250"/>
          </a:xfrm>
          <a:prstGeom prst="wedgeRoundRectCallout">
            <a:avLst>
              <a:gd name="adj1" fmla="val -47398"/>
              <a:gd name="adj2" fmla="val 105438"/>
              <a:gd name="adj3" fmla="val 16667"/>
            </a:avLst>
          </a:prstGeom>
          <a:solidFill>
            <a:schemeClr val="accent1">
              <a:lumMod val="60000"/>
              <a:lumOff val="40000"/>
            </a:schemeClr>
          </a:solidFill>
          <a:ln>
            <a:noFill/>
          </a:ln>
          <a:effectLst/>
        </p:spPr>
        <p:txBody>
          <a:bodyPr/>
          <a:lstStyle/>
          <a:p>
            <a:pPr>
              <a:spcBef>
                <a:spcPct val="20000"/>
              </a:spcBef>
            </a:pPr>
            <a:r>
              <a:rPr lang="en-US" altLang="zh-TW" sz="2000"/>
              <a:t>ray 2 reflected (phase change of </a:t>
            </a:r>
            <a:r>
              <a:rPr lang="en-US" altLang="zh-TW" sz="2000" i="1">
                <a:sym typeface="Symbol" pitchFamily="18" charset="2"/>
              </a:rPr>
              <a:t></a:t>
            </a:r>
            <a:r>
              <a:rPr lang="en-US" altLang="zh-TW" sz="2000">
                <a:sym typeface="Symbol" pitchFamily="18" charset="2"/>
              </a:rPr>
              <a:t>)</a:t>
            </a:r>
            <a:endParaRPr lang="en-US" altLang="zh-TW" sz="2000"/>
          </a:p>
        </p:txBody>
      </p:sp>
      <p:graphicFrame>
        <p:nvGraphicFramePr>
          <p:cNvPr id="15" name="Object 10"/>
          <p:cNvGraphicFramePr>
            <a:graphicFrameLocks noChangeAspect="1"/>
          </p:cNvGraphicFramePr>
          <p:nvPr>
            <p:extLst>
              <p:ext uri="{D42A27DB-BD31-4B8C-83A1-F6EECF244321}">
                <p14:modId xmlns:p14="http://schemas.microsoft.com/office/powerpoint/2010/main" val="2280454482"/>
              </p:ext>
            </p:extLst>
          </p:nvPr>
        </p:nvGraphicFramePr>
        <p:xfrm>
          <a:off x="5334000" y="2324100"/>
          <a:ext cx="3270250" cy="3009900"/>
        </p:xfrm>
        <a:graphic>
          <a:graphicData uri="http://schemas.openxmlformats.org/presentationml/2006/ole">
            <mc:AlternateContent xmlns:mc="http://schemas.openxmlformats.org/markup-compatibility/2006">
              <mc:Choice xmlns:v="urn:schemas-microsoft-com:vml" Requires="v">
                <p:oleObj spid="_x0000_s4137" name="Equation" r:id="rId4" imgW="2717640" imgH="2501640" progId="Equation.3">
                  <p:embed/>
                </p:oleObj>
              </mc:Choice>
              <mc:Fallback>
                <p:oleObj name="Equation" r:id="rId4" imgW="2717640" imgH="250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324100"/>
                        <a:ext cx="3270250" cy="3009900"/>
                      </a:xfrm>
                      <a:prstGeom prst="rect">
                        <a:avLst/>
                      </a:prstGeom>
                      <a:solidFill>
                        <a:srgbClr val="FCFDD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11"/>
          <p:cNvSpPr txBox="1">
            <a:spLocks noChangeArrowheads="1"/>
          </p:cNvSpPr>
          <p:nvPr/>
        </p:nvSpPr>
        <p:spPr bwMode="auto">
          <a:xfrm>
            <a:off x="4953000" y="5388114"/>
            <a:ext cx="3238500" cy="707886"/>
          </a:xfrm>
          <a:prstGeom prst="rect">
            <a:avLst/>
          </a:prstGeom>
          <a:solidFill>
            <a:schemeClr val="accent1">
              <a:lumMod val="60000"/>
              <a:lumOff val="40000"/>
            </a:schemeClr>
          </a:solidFill>
          <a:ln>
            <a:noFill/>
          </a:ln>
          <a:effectLst/>
        </p:spPr>
        <p:txBody>
          <a:bodyPr>
            <a:spAutoFit/>
          </a:bodyPr>
          <a:lstStyle/>
          <a:p>
            <a:pPr algn="l"/>
            <a:r>
              <a:rPr lang="en-US" altLang="zh-TW" sz="2000" b="1" dirty="0"/>
              <a:t>Note: </a:t>
            </a:r>
            <a:r>
              <a:rPr lang="en-US" altLang="zh-TW" sz="2000" dirty="0"/>
              <a:t>When </a:t>
            </a:r>
            <a:r>
              <a:rPr lang="en-US" altLang="zh-TW" sz="2000" i="1" dirty="0"/>
              <a:t>m </a:t>
            </a:r>
            <a:r>
              <a:rPr lang="en-US" altLang="zh-TW" sz="2000" dirty="0"/>
              <a:t>= 0, it gives rise to the first dark fringe.</a:t>
            </a:r>
            <a:endParaRPr lang="zh-TW" altLang="en-US" sz="2000" dirty="0"/>
          </a:p>
        </p:txBody>
      </p:sp>
    </p:spTree>
    <p:extLst>
      <p:ext uri="{BB962C8B-B14F-4D97-AF65-F5344CB8AC3E}">
        <p14:creationId xmlns:p14="http://schemas.microsoft.com/office/powerpoint/2010/main" val="54630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15</a:t>
            </a:fld>
            <a:endParaRPr lang="en-US"/>
          </a:p>
        </p:txBody>
      </p:sp>
      <p:pic>
        <p:nvPicPr>
          <p:cNvPr id="11" name="Picture 4"/>
          <p:cNvPicPr>
            <a:picLocks noChangeAspect="1" noChangeArrowheads="1"/>
          </p:cNvPicPr>
          <p:nvPr/>
        </p:nvPicPr>
        <p:blipFill>
          <a:blip r:embed="rId3"/>
          <a:srcRect/>
          <a:stretch>
            <a:fillRect/>
          </a:stretch>
        </p:blipFill>
        <p:spPr bwMode="auto">
          <a:xfrm>
            <a:off x="4738255" y="1447800"/>
            <a:ext cx="3872345" cy="2739737"/>
          </a:xfrm>
          <a:prstGeom prst="rect">
            <a:avLst/>
          </a:prstGeom>
          <a:noFill/>
          <a:ln w="9525">
            <a:noFill/>
            <a:miter lim="800000"/>
            <a:headEnd/>
            <a:tailEnd/>
          </a:ln>
          <a:effectLst/>
        </p:spPr>
      </p:pic>
      <p:pic>
        <p:nvPicPr>
          <p:cNvPr id="12" name="Picture 5"/>
          <p:cNvPicPr>
            <a:picLocks noChangeAspect="1" noChangeArrowheads="1"/>
          </p:cNvPicPr>
          <p:nvPr/>
        </p:nvPicPr>
        <p:blipFill>
          <a:blip r:embed="rId4"/>
          <a:srcRect/>
          <a:stretch>
            <a:fillRect/>
          </a:stretch>
        </p:blipFill>
        <p:spPr bwMode="auto">
          <a:xfrm>
            <a:off x="4724401" y="4177145"/>
            <a:ext cx="3886200" cy="1600200"/>
          </a:xfrm>
          <a:prstGeom prst="rect">
            <a:avLst/>
          </a:prstGeom>
          <a:noFill/>
          <a:ln w="9525">
            <a:noFill/>
            <a:miter lim="800000"/>
            <a:headEnd/>
            <a:tailEnd/>
          </a:ln>
          <a:effectLst/>
        </p:spPr>
      </p:pic>
      <p:graphicFrame>
        <p:nvGraphicFramePr>
          <p:cNvPr id="13" name="Object 8"/>
          <p:cNvGraphicFramePr>
            <a:graphicFrameLocks noChangeAspect="1"/>
          </p:cNvGraphicFramePr>
          <p:nvPr>
            <p:extLst>
              <p:ext uri="{D42A27DB-BD31-4B8C-83A1-F6EECF244321}">
                <p14:modId xmlns:p14="http://schemas.microsoft.com/office/powerpoint/2010/main" val="3725657542"/>
              </p:ext>
            </p:extLst>
          </p:nvPr>
        </p:nvGraphicFramePr>
        <p:xfrm>
          <a:off x="838200" y="1600200"/>
          <a:ext cx="2324100" cy="1389063"/>
        </p:xfrm>
        <a:graphic>
          <a:graphicData uri="http://schemas.openxmlformats.org/presentationml/2006/ole">
            <mc:AlternateContent xmlns:mc="http://schemas.openxmlformats.org/markup-compatibility/2006">
              <mc:Choice xmlns:v="urn:schemas-microsoft-com:vml" Requires="v">
                <p:oleObj spid="_x0000_s5196" name="Equation" r:id="rId5" imgW="1930320" imgH="1155600" progId="Equation.3">
                  <p:embed/>
                </p:oleObj>
              </mc:Choice>
              <mc:Fallback>
                <p:oleObj name="Equation" r:id="rId5" imgW="1930320" imgH="115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600200"/>
                        <a:ext cx="2324100" cy="1389063"/>
                      </a:xfrm>
                      <a:prstGeom prst="rect">
                        <a:avLst/>
                      </a:prstGeom>
                      <a:solidFill>
                        <a:srgbClr val="FCFDD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4"/>
          <p:cNvGrpSpPr>
            <a:grpSpLocks/>
          </p:cNvGrpSpPr>
          <p:nvPr/>
        </p:nvGrpSpPr>
        <p:grpSpPr bwMode="auto">
          <a:xfrm>
            <a:off x="3210792" y="1676400"/>
            <a:ext cx="1447800" cy="762000"/>
            <a:chOff x="3936" y="2304"/>
            <a:chExt cx="912" cy="480"/>
          </a:xfrm>
        </p:grpSpPr>
        <p:sp>
          <p:nvSpPr>
            <p:cNvPr id="15" name="AutoShape 12"/>
            <p:cNvSpPr>
              <a:spLocks noChangeArrowheads="1"/>
            </p:cNvSpPr>
            <p:nvPr/>
          </p:nvSpPr>
          <p:spPr bwMode="auto">
            <a:xfrm>
              <a:off x="3936" y="2304"/>
              <a:ext cx="912" cy="480"/>
            </a:xfrm>
            <a:prstGeom prst="foldedCorner">
              <a:avLst>
                <a:gd name="adj" fmla="val 12500"/>
              </a:avLst>
            </a:prstGeom>
            <a:gradFill rotWithShape="0">
              <a:gsLst>
                <a:gs pos="0">
                  <a:srgbClr val="FFEBFF"/>
                </a:gs>
                <a:gs pos="50000">
                  <a:srgbClr val="FBFFC5"/>
                </a:gs>
                <a:gs pos="100000">
                  <a:srgbClr val="FFEBFF"/>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107763" dir="13500000" algn="ctr" rotWithShape="0">
                      <a:srgbClr val="FF6600"/>
                    </a:outerShdw>
                  </a:effectLst>
                </a14:hiddenEffects>
              </a:ext>
            </a:extLst>
          </p:spPr>
          <p:txBody>
            <a:bodyPr wrap="none" anchor="ctr"/>
            <a:lstStyle/>
            <a:p>
              <a:endParaRPr lang="en-IN"/>
            </a:p>
          </p:txBody>
        </p:sp>
        <p:graphicFrame>
          <p:nvGraphicFramePr>
            <p:cNvPr id="16" name="Object 10"/>
            <p:cNvGraphicFramePr>
              <a:graphicFrameLocks noChangeAspect="1"/>
            </p:cNvGraphicFramePr>
            <p:nvPr/>
          </p:nvGraphicFramePr>
          <p:xfrm>
            <a:off x="3984" y="2304"/>
            <a:ext cx="816" cy="408"/>
          </p:xfrm>
          <a:graphic>
            <a:graphicData uri="http://schemas.openxmlformats.org/presentationml/2006/ole">
              <mc:AlternateContent xmlns:mc="http://schemas.openxmlformats.org/markup-compatibility/2006">
                <mc:Choice xmlns:v="urn:schemas-microsoft-com:vml" Requires="v">
                  <p:oleObj spid="_x0000_s5197" name="Equation" r:id="rId7" imgW="990360" imgH="495000" progId="Equation.3">
                    <p:embed/>
                  </p:oleObj>
                </mc:Choice>
                <mc:Fallback>
                  <p:oleObj name="Equation" r:id="rId7" imgW="990360" imgH="495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2304"/>
                          <a:ext cx="81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 name="Text Box 11"/>
          <p:cNvSpPr txBox="1">
            <a:spLocks noChangeArrowheads="1"/>
          </p:cNvSpPr>
          <p:nvPr/>
        </p:nvSpPr>
        <p:spPr bwMode="auto">
          <a:xfrm>
            <a:off x="609600" y="3081278"/>
            <a:ext cx="4648200" cy="2862322"/>
          </a:xfrm>
          <a:prstGeom prst="rect">
            <a:avLst/>
          </a:prstGeom>
          <a:solidFill>
            <a:srgbClr val="FCFD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rgbClr val="FF6600"/>
                  </a:outerShdw>
                </a:effectLst>
              </a14:hiddenEffects>
            </a:ext>
          </a:extLst>
        </p:spPr>
        <p:txBody>
          <a:bodyPr wrap="square">
            <a:spAutoFit/>
          </a:bodyPr>
          <a:lstStyle/>
          <a:p>
            <a:pPr algn="l"/>
            <a:r>
              <a:rPr lang="en-US" altLang="zh-TW" sz="2000" b="1" dirty="0"/>
              <a:t>Note: </a:t>
            </a:r>
            <a:br>
              <a:rPr lang="en-US" altLang="zh-TW" sz="2000" b="1" dirty="0"/>
            </a:br>
            <a:r>
              <a:rPr lang="en-US" altLang="zh-TW" sz="2000" b="1" dirty="0"/>
              <a:t>1. </a:t>
            </a:r>
            <a:r>
              <a:rPr lang="en-US" altLang="zh-TW" sz="2000" dirty="0"/>
              <a:t>The fringe separation is proportional to wavelength.</a:t>
            </a:r>
          </a:p>
          <a:p>
            <a:pPr algn="l"/>
            <a:r>
              <a:rPr lang="en-US" altLang="zh-TW" sz="2000" b="1" dirty="0"/>
              <a:t>2. </a:t>
            </a:r>
            <a:r>
              <a:rPr lang="en-US" altLang="zh-TW" sz="2000" dirty="0"/>
              <a:t>If white light is used, </a:t>
            </a:r>
            <a:r>
              <a:rPr lang="en-US" altLang="zh-TW" sz="2000" dirty="0" err="1"/>
              <a:t>colour</a:t>
            </a:r>
            <a:r>
              <a:rPr lang="en-US" altLang="zh-TW" sz="2000" dirty="0"/>
              <a:t> fringes will be observed. Red light is further apart as its wavelength is longer.</a:t>
            </a:r>
          </a:p>
          <a:p>
            <a:pPr algn="l"/>
            <a:r>
              <a:rPr lang="en-US" altLang="zh-TW" sz="2000" b="1" dirty="0"/>
              <a:t>3. </a:t>
            </a:r>
            <a:r>
              <a:rPr lang="en-US" altLang="zh-TW" sz="2000" dirty="0"/>
              <a:t>If the angle θ is too great, the fringes will be too close that no interference is observed.</a:t>
            </a:r>
            <a:endParaRPr lang="zh-TW" altLang="en-US" sz="2000" dirty="0"/>
          </a:p>
        </p:txBody>
      </p:sp>
    </p:spTree>
    <p:extLst>
      <p:ext uri="{BB962C8B-B14F-4D97-AF65-F5344CB8AC3E}">
        <p14:creationId xmlns:p14="http://schemas.microsoft.com/office/powerpoint/2010/main" val="56174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16</a:t>
            </a:fld>
            <a:endParaRPr lang="en-US"/>
          </a:p>
        </p:txBody>
      </p:sp>
      <p:sp>
        <p:nvSpPr>
          <p:cNvPr id="6" name="Rectangle 2"/>
          <p:cNvSpPr>
            <a:spLocks noChangeArrowheads="1"/>
          </p:cNvSpPr>
          <p:nvPr/>
        </p:nvSpPr>
        <p:spPr bwMode="auto">
          <a:xfrm>
            <a:off x="3048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0"/>
              </a:spcBef>
            </a:pPr>
            <a:r>
              <a:rPr lang="en-US" altLang="zh-TW" sz="3200" b="1" dirty="0">
                <a:solidFill>
                  <a:schemeClr val="bg1"/>
                </a:solidFill>
                <a:ea typeface="新細明體" pitchFamily="18" charset="-120"/>
              </a:rPr>
              <a:t>Newton’s ring</a:t>
            </a:r>
          </a:p>
        </p:txBody>
      </p:sp>
      <p:pic>
        <p:nvPicPr>
          <p:cNvPr id="9" name="Picture 8" descr="\\Mm-server\mm-physics\AL_Phy_Figure&amp;photo(gif)\AL-Phy-B2\ch09\SB09-188D.gif"/>
          <p:cNvPicPr>
            <a:picLocks noChangeAspect="1" noChangeArrowheads="1"/>
          </p:cNvPicPr>
          <p:nvPr/>
        </p:nvPicPr>
        <p:blipFill>
          <a:blip r:embed="rId2">
            <a:extLst>
              <a:ext uri="{28A0092B-C50C-407E-A947-70E740481C1C}">
                <a14:useLocalDpi xmlns:a14="http://schemas.microsoft.com/office/drawing/2010/main" val="0"/>
              </a:ext>
            </a:extLst>
          </a:blip>
          <a:srcRect t="13333" r="7132" b="5185"/>
          <a:stretch>
            <a:fillRect/>
          </a:stretch>
        </p:blipFill>
        <p:spPr bwMode="auto">
          <a:xfrm>
            <a:off x="1066800" y="1418230"/>
            <a:ext cx="5791200" cy="475397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9"/>
          <p:cNvSpPr>
            <a:spLocks noChangeArrowheads="1"/>
          </p:cNvSpPr>
          <p:nvPr/>
        </p:nvSpPr>
        <p:spPr bwMode="auto">
          <a:xfrm>
            <a:off x="5410200" y="4191000"/>
            <a:ext cx="3200400" cy="914400"/>
          </a:xfrm>
          <a:prstGeom prst="wedgeRoundRectCallout">
            <a:avLst>
              <a:gd name="adj1" fmla="val -64681"/>
              <a:gd name="adj2" fmla="val 82468"/>
              <a:gd name="adj3" fmla="val 16667"/>
            </a:avLst>
          </a:prstGeom>
          <a:solidFill>
            <a:schemeClr val="accent2">
              <a:lumMod val="40000"/>
              <a:lumOff val="60000"/>
            </a:schemeClr>
          </a:solidFill>
          <a:ln>
            <a:noFill/>
          </a:ln>
          <a:effectLst/>
        </p:spPr>
        <p:txBody>
          <a:bodyPr/>
          <a:lstStyle/>
          <a:p>
            <a:pPr>
              <a:spcBef>
                <a:spcPct val="20000"/>
              </a:spcBef>
            </a:pPr>
            <a:r>
              <a:rPr lang="en-US" altLang="zh-TW" sz="2400" dirty="0"/>
              <a:t>air wedge between lens and glass block</a:t>
            </a:r>
          </a:p>
        </p:txBody>
      </p:sp>
      <p:pic>
        <p:nvPicPr>
          <p:cNvPr id="12" name="Picture 7" descr="\\Mm-server\mm-physics\AL_Phy_Figure&amp;photo(gif)\AL-Phy-B2\ch09\SB09-178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744599"/>
            <a:ext cx="2743200" cy="229400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324600" y="1371600"/>
            <a:ext cx="1981200" cy="369332"/>
          </a:xfrm>
          <a:prstGeom prst="rect">
            <a:avLst/>
          </a:prstGeom>
          <a:noFill/>
        </p:spPr>
        <p:txBody>
          <a:bodyPr wrap="square" rtlCol="0">
            <a:spAutoFit/>
          </a:bodyPr>
          <a:lstStyle/>
          <a:p>
            <a:r>
              <a:rPr lang="en-US" dirty="0" smtClean="0"/>
              <a:t>Fringe Pattern</a:t>
            </a:r>
            <a:endParaRPr lang="en-IN" dirty="0"/>
          </a:p>
        </p:txBody>
      </p:sp>
    </p:spTree>
    <p:extLst>
      <p:ext uri="{BB962C8B-B14F-4D97-AF65-F5344CB8AC3E}">
        <p14:creationId xmlns:p14="http://schemas.microsoft.com/office/powerpoint/2010/main" val="2945359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17</a:t>
            </a:fld>
            <a:endParaRPr lang="en-US"/>
          </a:p>
        </p:txBody>
      </p:sp>
      <p:sp>
        <p:nvSpPr>
          <p:cNvPr id="6" name="Rectangle 2"/>
          <p:cNvSpPr>
            <a:spLocks noChangeArrowheads="1"/>
          </p:cNvSpPr>
          <p:nvPr/>
        </p:nvSpPr>
        <p:spPr bwMode="auto">
          <a:xfrm>
            <a:off x="304800" y="30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0"/>
              </a:spcBef>
            </a:pPr>
            <a:r>
              <a:rPr lang="en-US" altLang="zh-TW" sz="3200" b="1" dirty="0">
                <a:solidFill>
                  <a:schemeClr val="bg1"/>
                </a:solidFill>
                <a:ea typeface="新細明體" pitchFamily="18" charset="-120"/>
              </a:rPr>
              <a:t>Newton’s ring</a:t>
            </a:r>
          </a:p>
        </p:txBody>
      </p:sp>
      <p:pic>
        <p:nvPicPr>
          <p:cNvPr id="8" name="Picture 7" descr="\\Mm-server\mm-physics\AL_Phy_Figure&amp;photo(gif)\AL-Phy-B2\ch09\SB09-177D.gif"/>
          <p:cNvPicPr>
            <a:picLocks noChangeAspect="1" noChangeArrowheads="1"/>
          </p:cNvPicPr>
          <p:nvPr/>
        </p:nvPicPr>
        <p:blipFill>
          <a:blip r:embed="rId3">
            <a:extLst>
              <a:ext uri="{28A0092B-C50C-407E-A947-70E740481C1C}">
                <a14:useLocalDpi xmlns:a14="http://schemas.microsoft.com/office/drawing/2010/main" val="0"/>
              </a:ext>
            </a:extLst>
          </a:blip>
          <a:srcRect l="17805" t="4445" r="17514" b="21481"/>
          <a:stretch>
            <a:fillRect/>
          </a:stretch>
        </p:blipFill>
        <p:spPr bwMode="auto">
          <a:xfrm>
            <a:off x="533400" y="2057400"/>
            <a:ext cx="4221163" cy="38100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
          <p:cNvSpPr>
            <a:spLocks noChangeArrowheads="1"/>
          </p:cNvSpPr>
          <p:nvPr/>
        </p:nvSpPr>
        <p:spPr bwMode="auto">
          <a:xfrm>
            <a:off x="4857750" y="1657350"/>
            <a:ext cx="3124200" cy="857250"/>
          </a:xfrm>
          <a:prstGeom prst="wedgeRoundRectCallout">
            <a:avLst>
              <a:gd name="adj1" fmla="val -99542"/>
              <a:gd name="adj2" fmla="val 46852"/>
              <a:gd name="adj3" fmla="val 16667"/>
            </a:avLst>
          </a:prstGeom>
          <a:solidFill>
            <a:schemeClr val="accent2">
              <a:lumMod val="40000"/>
              <a:lumOff val="60000"/>
            </a:schemeClr>
          </a:solidFill>
          <a:ln>
            <a:noFill/>
          </a:ln>
          <a:effectLst/>
        </p:spPr>
        <p:txBody>
          <a:bodyPr/>
          <a:lstStyle/>
          <a:p>
            <a:pPr>
              <a:spcBef>
                <a:spcPct val="20000"/>
              </a:spcBef>
            </a:pPr>
            <a:r>
              <a:rPr lang="en-US" altLang="zh-TW" sz="2000" dirty="0"/>
              <a:t>ray 2 reflected (phase change of </a:t>
            </a:r>
            <a:r>
              <a:rPr lang="en-US" altLang="zh-TW" sz="2000" i="1" dirty="0">
                <a:sym typeface="Symbol" pitchFamily="18" charset="2"/>
              </a:rPr>
              <a:t></a:t>
            </a:r>
            <a:r>
              <a:rPr lang="en-US" altLang="zh-TW" sz="2000" dirty="0">
                <a:sym typeface="Symbol" pitchFamily="18" charset="2"/>
              </a:rPr>
              <a:t>)</a:t>
            </a:r>
            <a:endParaRPr lang="en-US" altLang="zh-TW" sz="2000" dirty="0"/>
          </a:p>
        </p:txBody>
      </p:sp>
      <p:sp>
        <p:nvSpPr>
          <p:cNvPr id="10" name="AutoShape 9"/>
          <p:cNvSpPr>
            <a:spLocks noChangeArrowheads="1"/>
          </p:cNvSpPr>
          <p:nvPr/>
        </p:nvSpPr>
        <p:spPr bwMode="auto">
          <a:xfrm>
            <a:off x="381001" y="1399310"/>
            <a:ext cx="2438400" cy="895350"/>
          </a:xfrm>
          <a:prstGeom prst="wedgeRoundRectCallout">
            <a:avLst>
              <a:gd name="adj1" fmla="val 50478"/>
              <a:gd name="adj2" fmla="val 107623"/>
              <a:gd name="adj3" fmla="val 16667"/>
            </a:avLst>
          </a:prstGeom>
          <a:solidFill>
            <a:schemeClr val="accent2">
              <a:lumMod val="40000"/>
              <a:lumOff val="60000"/>
            </a:schemeClr>
          </a:solidFill>
          <a:ln>
            <a:noFill/>
          </a:ln>
          <a:effectLst/>
        </p:spPr>
        <p:txBody>
          <a:bodyPr/>
          <a:lstStyle/>
          <a:p>
            <a:pPr>
              <a:spcBef>
                <a:spcPct val="20000"/>
              </a:spcBef>
            </a:pPr>
            <a:r>
              <a:rPr lang="en-US" altLang="zh-TW" sz="2000" dirty="0"/>
              <a:t>ray 1 reflected </a:t>
            </a:r>
            <a:br>
              <a:rPr lang="en-US" altLang="zh-TW" sz="2000" dirty="0"/>
            </a:br>
            <a:r>
              <a:rPr lang="en-US" altLang="zh-TW" sz="2000" dirty="0"/>
              <a:t>( no phase change</a:t>
            </a:r>
            <a:r>
              <a:rPr lang="en-US" altLang="zh-TW" sz="2000" dirty="0">
                <a:sym typeface="Symbol" pitchFamily="18" charset="2"/>
              </a:rPr>
              <a:t>)</a:t>
            </a:r>
            <a:endParaRPr lang="en-US" altLang="zh-TW" sz="2000" dirty="0"/>
          </a:p>
        </p:txBody>
      </p:sp>
      <p:graphicFrame>
        <p:nvGraphicFramePr>
          <p:cNvPr id="11" name="Object 10"/>
          <p:cNvGraphicFramePr>
            <a:graphicFrameLocks noChangeAspect="1"/>
          </p:cNvGraphicFramePr>
          <p:nvPr/>
        </p:nvGraphicFramePr>
        <p:xfrm>
          <a:off x="5010150" y="2562225"/>
          <a:ext cx="3270250" cy="1390650"/>
        </p:xfrm>
        <a:graphic>
          <a:graphicData uri="http://schemas.openxmlformats.org/presentationml/2006/ole">
            <mc:AlternateContent xmlns:mc="http://schemas.openxmlformats.org/markup-compatibility/2006">
              <mc:Choice xmlns:v="urn:schemas-microsoft-com:vml" Requires="v">
                <p:oleObj spid="_x0000_s6214" name="Equation" r:id="rId4" imgW="2717640" imgH="1155600" progId="Equation.3">
                  <p:embed/>
                </p:oleObj>
              </mc:Choice>
              <mc:Fallback>
                <p:oleObj name="Equation" r:id="rId4" imgW="2717640" imgH="11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150" y="2562225"/>
                        <a:ext cx="3270250" cy="1390650"/>
                      </a:xfrm>
                      <a:prstGeom prst="rect">
                        <a:avLst/>
                      </a:prstGeom>
                      <a:solidFill>
                        <a:srgbClr val="FCFDD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 name="Picture 11" descr="\\Mm-server\mm-physics\AL_Phy_Figure&amp;photo(gif)\AL-Phy-B2\ch09\SB09-179D.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3962400"/>
            <a:ext cx="2438400" cy="21558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3" name="Object 12"/>
          <p:cNvGraphicFramePr>
            <a:graphicFrameLocks noChangeAspect="1"/>
          </p:cNvGraphicFramePr>
          <p:nvPr>
            <p:extLst>
              <p:ext uri="{D42A27DB-BD31-4B8C-83A1-F6EECF244321}">
                <p14:modId xmlns:p14="http://schemas.microsoft.com/office/powerpoint/2010/main" val="2417084897"/>
              </p:ext>
            </p:extLst>
          </p:nvPr>
        </p:nvGraphicFramePr>
        <p:xfrm>
          <a:off x="6553200" y="4114800"/>
          <a:ext cx="2057400" cy="944563"/>
        </p:xfrm>
        <a:graphic>
          <a:graphicData uri="http://schemas.openxmlformats.org/presentationml/2006/ole">
            <mc:AlternateContent xmlns:mc="http://schemas.openxmlformats.org/markup-compatibility/2006">
              <mc:Choice xmlns:v="urn:schemas-microsoft-com:vml" Requires="v">
                <p:oleObj spid="_x0000_s6215" name="Equation" r:id="rId7" imgW="1854000" imgH="850680" progId="Equation.3">
                  <p:embed/>
                </p:oleObj>
              </mc:Choice>
              <mc:Fallback>
                <p:oleObj name="Equation" r:id="rId7" imgW="1854000" imgH="850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4114800"/>
                        <a:ext cx="2057400" cy="944563"/>
                      </a:xfrm>
                      <a:prstGeom prst="rect">
                        <a:avLst/>
                      </a:prstGeom>
                      <a:solidFill>
                        <a:srgbClr val="FCFDD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6"/>
          <p:cNvGrpSpPr>
            <a:grpSpLocks/>
          </p:cNvGrpSpPr>
          <p:nvPr/>
        </p:nvGrpSpPr>
        <p:grpSpPr bwMode="auto">
          <a:xfrm>
            <a:off x="6629400" y="5562600"/>
            <a:ext cx="1600200" cy="555625"/>
            <a:chOff x="240" y="1248"/>
            <a:chExt cx="1176" cy="396"/>
          </a:xfrm>
        </p:grpSpPr>
        <p:sp>
          <p:nvSpPr>
            <p:cNvPr id="15" name="AutoShape 14"/>
            <p:cNvSpPr>
              <a:spLocks noChangeArrowheads="1"/>
            </p:cNvSpPr>
            <p:nvPr/>
          </p:nvSpPr>
          <p:spPr bwMode="auto">
            <a:xfrm>
              <a:off x="240" y="1248"/>
              <a:ext cx="1176" cy="396"/>
            </a:xfrm>
            <a:prstGeom prst="foldedCorner">
              <a:avLst>
                <a:gd name="adj" fmla="val 12500"/>
              </a:avLst>
            </a:prstGeom>
            <a:gradFill rotWithShape="0">
              <a:gsLst>
                <a:gs pos="0">
                  <a:srgbClr val="FFEBFF"/>
                </a:gs>
                <a:gs pos="50000">
                  <a:srgbClr val="FBFFC5"/>
                </a:gs>
                <a:gs pos="100000">
                  <a:srgbClr val="FFEBFF"/>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107763" dir="13500000" algn="ctr" rotWithShape="0">
                      <a:srgbClr val="FF6600"/>
                    </a:outerShdw>
                  </a:effectLst>
                </a14:hiddenEffects>
              </a:ext>
            </a:extLst>
          </p:spPr>
          <p:txBody>
            <a:bodyPr wrap="none" anchor="ctr"/>
            <a:lstStyle/>
            <a:p>
              <a:endParaRPr lang="en-IN"/>
            </a:p>
          </p:txBody>
        </p:sp>
        <p:sp>
          <p:nvSpPr>
            <p:cNvPr id="16" name="Text Box 15"/>
            <p:cNvSpPr txBox="1">
              <a:spLocks noChangeArrowheads="1"/>
            </p:cNvSpPr>
            <p:nvPr/>
          </p:nvSpPr>
          <p:spPr bwMode="auto">
            <a:xfrm>
              <a:off x="276" y="1270"/>
              <a:ext cx="1140" cy="346"/>
            </a:xfrm>
            <a:prstGeom prst="rect">
              <a:avLst/>
            </a:prstGeom>
            <a:noFill/>
            <a:ln>
              <a:noFill/>
            </a:ln>
            <a:effectLst/>
            <a:extLst>
              <a:ext uri="{909E8E84-426E-40DD-AFC4-6F175D3DCCD1}">
                <a14:hiddenFill xmlns:a14="http://schemas.microsoft.com/office/drawing/2010/main">
                  <a:gradFill rotWithShape="0">
                    <a:gsLst>
                      <a:gs pos="0">
                        <a:srgbClr val="FFFFB5"/>
                      </a:gs>
                      <a:gs pos="100000">
                        <a:schemeClr val="hlink"/>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rgbClr val="FF6600"/>
                    </a:outerShdw>
                  </a:effectLst>
                </a14:hiddenEffects>
              </a:ext>
            </a:extLst>
          </p:spPr>
          <p:txBody>
            <a:bodyPr>
              <a:spAutoFit/>
            </a:bodyPr>
            <a:lstStyle/>
            <a:p>
              <a:pPr algn="l"/>
              <a:r>
                <a:rPr kumimoji="0" lang="en-US" altLang="zh-TW" i="1">
                  <a:solidFill>
                    <a:srgbClr val="0000FF"/>
                  </a:solidFill>
                </a:rPr>
                <a:t>r</a:t>
              </a:r>
              <a:r>
                <a:rPr kumimoji="0" lang="en-US" altLang="zh-TW" baseline="30000">
                  <a:solidFill>
                    <a:srgbClr val="0000FF"/>
                  </a:solidFill>
                </a:rPr>
                <a:t>2</a:t>
              </a:r>
              <a:r>
                <a:rPr kumimoji="0" lang="en-US" altLang="zh-TW">
                  <a:solidFill>
                    <a:srgbClr val="0000FF"/>
                  </a:solidFill>
                </a:rPr>
                <a:t> = </a:t>
              </a:r>
              <a:r>
                <a:rPr kumimoji="0" lang="en-US" altLang="zh-TW" i="1">
                  <a:solidFill>
                    <a:srgbClr val="0000FF"/>
                  </a:solidFill>
                </a:rPr>
                <a:t>mR</a:t>
              </a:r>
              <a:r>
                <a:rPr kumimoji="0" lang="en-US" altLang="zh-TW" i="1">
                  <a:solidFill>
                    <a:srgbClr val="0000FF"/>
                  </a:solidFill>
                  <a:sym typeface="Symbol" pitchFamily="18" charset="2"/>
                </a:rPr>
                <a:t></a:t>
              </a:r>
              <a:endParaRPr kumimoji="0" lang="en-US" altLang="zh-TW" i="1">
                <a:solidFill>
                  <a:srgbClr val="0000FF"/>
                </a:solidFill>
              </a:endParaRPr>
            </a:p>
          </p:txBody>
        </p:sp>
      </p:grpSp>
      <p:sp>
        <p:nvSpPr>
          <p:cNvPr id="17" name="Text Box 17"/>
          <p:cNvSpPr txBox="1">
            <a:spLocks noChangeArrowheads="1"/>
          </p:cNvSpPr>
          <p:nvPr/>
        </p:nvSpPr>
        <p:spPr bwMode="auto">
          <a:xfrm>
            <a:off x="6610350" y="5105400"/>
            <a:ext cx="2000250" cy="400110"/>
          </a:xfrm>
          <a:prstGeom prst="rect">
            <a:avLst/>
          </a:prstGeom>
          <a:solidFill>
            <a:schemeClr val="accent2">
              <a:lumMod val="40000"/>
              <a:lumOff val="60000"/>
            </a:schemeClr>
          </a:solidFill>
          <a:ln>
            <a:noFill/>
          </a:ln>
          <a:effectLst/>
        </p:spPr>
        <p:txBody>
          <a:bodyPr wrap="square">
            <a:spAutoFit/>
          </a:bodyPr>
          <a:lstStyle/>
          <a:p>
            <a:r>
              <a:rPr lang="en-US" altLang="zh-TW" sz="2000" dirty="0"/>
              <a:t>For dark rings</a:t>
            </a:r>
          </a:p>
        </p:txBody>
      </p:sp>
    </p:spTree>
    <p:extLst>
      <p:ext uri="{BB962C8B-B14F-4D97-AF65-F5344CB8AC3E}">
        <p14:creationId xmlns:p14="http://schemas.microsoft.com/office/powerpoint/2010/main" val="422495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7"/>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18</a:t>
            </a:fld>
            <a:endParaRPr lang="en-US"/>
          </a:p>
        </p:txBody>
      </p:sp>
      <p:sp>
        <p:nvSpPr>
          <p:cNvPr id="6" name="Text Box 15"/>
          <p:cNvSpPr txBox="1">
            <a:spLocks noChangeArrowheads="1"/>
          </p:cNvSpPr>
          <p:nvPr/>
        </p:nvSpPr>
        <p:spPr bwMode="auto">
          <a:xfrm>
            <a:off x="495300" y="1563231"/>
            <a:ext cx="8115300" cy="2246769"/>
          </a:xfrm>
          <a:prstGeom prst="rect">
            <a:avLst/>
          </a:prstGeom>
          <a:solidFill>
            <a:srgbClr val="FCFD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rgbClr val="FF6600"/>
                  </a:outerShdw>
                </a:effectLst>
              </a14:hiddenEffects>
            </a:ext>
          </a:extLst>
        </p:spPr>
        <p:txBody>
          <a:bodyPr wrap="square">
            <a:spAutoFit/>
          </a:bodyPr>
          <a:lstStyle/>
          <a:p>
            <a:pPr marL="457200" indent="-457200" algn="just">
              <a:buAutoNum type="arabicPeriod"/>
            </a:pPr>
            <a:r>
              <a:rPr lang="en-US" altLang="zh-TW" sz="2000" dirty="0" smtClean="0"/>
              <a:t>By                , </a:t>
            </a:r>
            <a:r>
              <a:rPr lang="en-US" altLang="zh-TW" sz="2000" dirty="0"/>
              <a:t>as the thickness of the air film increases gradually outwards non-uniformly, the separation between the fringes </a:t>
            </a:r>
            <a:r>
              <a:rPr lang="en-US" altLang="zh-TW" sz="2000" dirty="0" smtClean="0"/>
              <a:t>decreases.</a:t>
            </a:r>
          </a:p>
          <a:p>
            <a:pPr marL="457200" indent="-457200" algn="just">
              <a:buAutoNum type="arabicPeriod"/>
            </a:pPr>
            <a:r>
              <a:rPr lang="en-US" altLang="zh-TW" sz="2000" dirty="0" smtClean="0"/>
              <a:t>If </a:t>
            </a:r>
            <a:r>
              <a:rPr lang="en-US" altLang="zh-TW" sz="2000" dirty="0"/>
              <a:t>white light is used, </a:t>
            </a:r>
            <a:r>
              <a:rPr lang="en-US" altLang="zh-TW" sz="2000" dirty="0" err="1"/>
              <a:t>coloured</a:t>
            </a:r>
            <a:r>
              <a:rPr lang="en-US" altLang="zh-TW" sz="2000" dirty="0"/>
              <a:t> rings will be observed. For a given ring, the inner side is violet and outer side is red. This is because the radius is proportional to the square root of wavelength and red light has longer wavelength.</a:t>
            </a:r>
            <a:endParaRPr lang="zh-TW" altLang="en-US" sz="2000" dirty="0"/>
          </a:p>
        </p:txBody>
      </p:sp>
      <p:graphicFrame>
        <p:nvGraphicFramePr>
          <p:cNvPr id="7" name="Object 6"/>
          <p:cNvGraphicFramePr>
            <a:graphicFrameLocks noChangeAspect="1"/>
          </p:cNvGraphicFramePr>
          <p:nvPr>
            <p:extLst>
              <p:ext uri="{D42A27DB-BD31-4B8C-83A1-F6EECF244321}">
                <p14:modId xmlns:p14="http://schemas.microsoft.com/office/powerpoint/2010/main" val="1748092518"/>
              </p:ext>
            </p:extLst>
          </p:nvPr>
        </p:nvGraphicFramePr>
        <p:xfrm>
          <a:off x="1447800" y="1409700"/>
          <a:ext cx="1219200" cy="609600"/>
        </p:xfrm>
        <a:graphic>
          <a:graphicData uri="http://schemas.openxmlformats.org/presentationml/2006/ole">
            <mc:AlternateContent xmlns:mc="http://schemas.openxmlformats.org/markup-compatibility/2006">
              <mc:Choice xmlns:v="urn:schemas-microsoft-com:vml" Requires="v">
                <p:oleObj spid="_x0000_s7200" name="Equation" r:id="rId3" imgW="990170" imgH="495085" progId="Equation.3">
                  <p:embed/>
                </p:oleObj>
              </mc:Choice>
              <mc:Fallback>
                <p:oleObj name="Equation" r:id="rId3" imgW="990170" imgH="495085"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409700"/>
                        <a:ext cx="1219200" cy="609600"/>
                      </a:xfrm>
                      <a:prstGeom prst="rect">
                        <a:avLst/>
                      </a:prstGeom>
                      <a:noFill/>
                      <a:ln>
                        <a:noFill/>
                      </a:ln>
                      <a:effectLst/>
                    </p:spPr>
                  </p:pic>
                </p:oleObj>
              </mc:Fallback>
            </mc:AlternateContent>
          </a:graphicData>
        </a:graphic>
      </p:graphicFrame>
      <p:sp>
        <p:nvSpPr>
          <p:cNvPr id="8" name="Rectangle 2"/>
          <p:cNvSpPr>
            <a:spLocks noChangeArrowheads="1"/>
          </p:cNvSpPr>
          <p:nvPr/>
        </p:nvSpPr>
        <p:spPr bwMode="auto">
          <a:xfrm>
            <a:off x="304800" y="30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0"/>
              </a:spcBef>
            </a:pPr>
            <a:r>
              <a:rPr lang="en-US" altLang="zh-TW" sz="3200" b="1" dirty="0" smtClean="0">
                <a:solidFill>
                  <a:schemeClr val="bg1"/>
                </a:solidFill>
                <a:ea typeface="新細明體" pitchFamily="18" charset="-120"/>
              </a:rPr>
              <a:t>Important Points</a:t>
            </a:r>
            <a:endParaRPr lang="en-US" altLang="zh-TW" sz="3200" b="1" dirty="0">
              <a:solidFill>
                <a:schemeClr val="bg1"/>
              </a:solidFill>
              <a:ea typeface="新細明體" pitchFamily="18" charset="-120"/>
            </a:endParaRPr>
          </a:p>
        </p:txBody>
      </p:sp>
      <p:sp>
        <p:nvSpPr>
          <p:cNvPr id="10" name="Rectangle 9"/>
          <p:cNvSpPr/>
          <p:nvPr/>
        </p:nvSpPr>
        <p:spPr>
          <a:xfrm>
            <a:off x="533400" y="3934361"/>
            <a:ext cx="8153400" cy="1631216"/>
          </a:xfrm>
          <a:prstGeom prst="rect">
            <a:avLst/>
          </a:prstGeom>
        </p:spPr>
        <p:txBody>
          <a:bodyPr wrap="square">
            <a:spAutoFit/>
          </a:bodyPr>
          <a:lstStyle/>
          <a:p>
            <a:pPr marL="457200" indent="-457200" algn="just">
              <a:buAutoNum type="arabicPeriod" startAt="3"/>
            </a:pPr>
            <a:r>
              <a:rPr lang="en-US" altLang="zh-TW" sz="2000" dirty="0" smtClean="0"/>
              <a:t>It </a:t>
            </a:r>
            <a:r>
              <a:rPr lang="en-US" altLang="zh-TW" sz="2000" dirty="0"/>
              <a:t>is a dark spot at the </a:t>
            </a:r>
            <a:r>
              <a:rPr lang="en-US" altLang="zh-TW" sz="2000" dirty="0" err="1"/>
              <a:t>centre</a:t>
            </a:r>
            <a:r>
              <a:rPr lang="en-US" altLang="zh-TW" sz="2000" dirty="0"/>
              <a:t> of the lens. The path difference of the </a:t>
            </a:r>
            <a:endParaRPr lang="en-US" altLang="zh-TW" sz="2000" dirty="0" smtClean="0"/>
          </a:p>
          <a:p>
            <a:pPr algn="just"/>
            <a:r>
              <a:rPr lang="en-US" altLang="zh-TW" sz="2000" dirty="0" smtClean="0"/>
              <a:t>      two </a:t>
            </a:r>
            <a:r>
              <a:rPr lang="en-US" altLang="zh-TW" sz="2000" dirty="0"/>
              <a:t>reflected light is zero, but there is a 180°phase change on ray  </a:t>
            </a:r>
            <a:r>
              <a:rPr lang="en-US" altLang="zh-TW" sz="2000" dirty="0" smtClean="0"/>
              <a:t>   </a:t>
            </a:r>
          </a:p>
          <a:p>
            <a:pPr algn="just"/>
            <a:r>
              <a:rPr lang="en-US" altLang="zh-TW" sz="2000" dirty="0"/>
              <a:t> </a:t>
            </a:r>
            <a:r>
              <a:rPr lang="en-US" altLang="zh-TW" sz="2000" dirty="0" smtClean="0"/>
              <a:t>     Therefore</a:t>
            </a:r>
            <a:r>
              <a:rPr lang="en-US" altLang="zh-TW" sz="2000" dirty="0"/>
              <a:t>, an half wavelength path difference exists between the </a:t>
            </a:r>
            <a:r>
              <a:rPr lang="en-US" altLang="zh-TW" sz="2000" dirty="0" smtClean="0"/>
              <a:t> </a:t>
            </a:r>
          </a:p>
          <a:p>
            <a:pPr algn="just"/>
            <a:r>
              <a:rPr lang="en-US" altLang="zh-TW" sz="2000" dirty="0"/>
              <a:t> </a:t>
            </a:r>
            <a:r>
              <a:rPr lang="en-US" altLang="zh-TW" sz="2000" dirty="0" smtClean="0"/>
              <a:t>      two </a:t>
            </a:r>
            <a:r>
              <a:rPr lang="en-US" altLang="zh-TW" sz="2000" dirty="0"/>
              <a:t>rays. Thus, destructive interference occurs at </a:t>
            </a:r>
            <a:r>
              <a:rPr lang="en-US" altLang="zh-TW" sz="2000" dirty="0" err="1"/>
              <a:t>centre</a:t>
            </a:r>
            <a:r>
              <a:rPr lang="en-US" altLang="zh-TW" sz="2000" dirty="0" smtClean="0"/>
              <a:t>.</a:t>
            </a:r>
          </a:p>
          <a:p>
            <a:pPr algn="just"/>
            <a:endParaRPr lang="en-US" altLang="zh-TW" sz="2000" dirty="0"/>
          </a:p>
        </p:txBody>
      </p:sp>
    </p:spTree>
    <p:extLst>
      <p:ext uri="{BB962C8B-B14F-4D97-AF65-F5344CB8AC3E}">
        <p14:creationId xmlns:p14="http://schemas.microsoft.com/office/powerpoint/2010/main" val="1574291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a:t>
            </a:r>
            <a:endParaRPr lang="en-IN" dirty="0"/>
          </a:p>
        </p:txBody>
      </p:sp>
      <p:sp>
        <p:nvSpPr>
          <p:cNvPr id="3" name="Content Placeholder 2"/>
          <p:cNvSpPr>
            <a:spLocks noGrp="1"/>
          </p:cNvSpPr>
          <p:nvPr>
            <p:ph idx="1"/>
          </p:nvPr>
        </p:nvSpPr>
        <p:spPr>
          <a:xfrm>
            <a:off x="609600" y="1447800"/>
            <a:ext cx="7924800" cy="4419600"/>
          </a:xfrm>
        </p:spPr>
        <p:txBody>
          <a:bodyPr/>
          <a:lstStyle/>
          <a:p>
            <a:pPr algn="just"/>
            <a:r>
              <a:rPr lang="en-US" altLang="zh-TW" sz="2400" dirty="0">
                <a:latin typeface="+mj-lt"/>
              </a:rPr>
              <a:t>If the interference pattern is viewed from below the glass block, reversed bright and dark fringes will be observed, i.e. the </a:t>
            </a:r>
            <a:r>
              <a:rPr lang="en-US" altLang="zh-TW" sz="2400" dirty="0" err="1">
                <a:latin typeface="+mj-lt"/>
              </a:rPr>
              <a:t>centre</a:t>
            </a:r>
            <a:r>
              <a:rPr lang="en-US" altLang="zh-TW" sz="2400" dirty="0">
                <a:latin typeface="+mj-lt"/>
              </a:rPr>
              <a:t> becomes a bright spot. This is because of the two 180°phase changes due to the ray reflected twice by an optically denser medium. Thus, the transmitted rays are in phase</a:t>
            </a:r>
            <a:r>
              <a:rPr lang="en-US" altLang="zh-TW" sz="2400" dirty="0" smtClean="0">
                <a:latin typeface="+mj-lt"/>
              </a:rPr>
              <a:t>.</a:t>
            </a:r>
          </a:p>
          <a:p>
            <a:pPr algn="just"/>
            <a:r>
              <a:rPr lang="en-US" altLang="zh-TW" sz="2400" dirty="0">
                <a:latin typeface="+mj-lt"/>
                <a:ea typeface="新細明體" pitchFamily="18" charset="-120"/>
              </a:rPr>
              <a:t>As the rings produced by the transmitted light are complementary to that by the reflected light, i.e. constructive interference on one side of </a:t>
            </a:r>
          </a:p>
          <a:p>
            <a:pPr marL="0" indent="0" algn="just">
              <a:buNone/>
            </a:pPr>
            <a:r>
              <a:rPr lang="en-US" altLang="zh-TW" sz="2400" dirty="0">
                <a:latin typeface="+mj-lt"/>
                <a:ea typeface="新細明體" pitchFamily="18" charset="-120"/>
              </a:rPr>
              <a:t> </a:t>
            </a:r>
            <a:r>
              <a:rPr lang="en-US" altLang="zh-TW" sz="2400" dirty="0" smtClean="0">
                <a:latin typeface="+mj-lt"/>
                <a:ea typeface="新細明體" pitchFamily="18" charset="-120"/>
              </a:rPr>
              <a:t>   the </a:t>
            </a:r>
            <a:r>
              <a:rPr lang="en-US" altLang="zh-TW" sz="2400" dirty="0">
                <a:latin typeface="+mj-lt"/>
                <a:ea typeface="新細明體" pitchFamily="18" charset="-120"/>
              </a:rPr>
              <a:t>film while destructive interference on </a:t>
            </a:r>
            <a:endParaRPr lang="en-US" altLang="zh-TW" sz="2400" dirty="0" smtClean="0">
              <a:latin typeface="+mj-lt"/>
              <a:ea typeface="新細明體" pitchFamily="18" charset="-120"/>
            </a:endParaRPr>
          </a:p>
          <a:p>
            <a:pPr marL="0" indent="0" algn="just">
              <a:buNone/>
            </a:pPr>
            <a:r>
              <a:rPr lang="en-US" altLang="zh-TW" sz="2400" dirty="0">
                <a:latin typeface="+mj-lt"/>
                <a:ea typeface="新細明體" pitchFamily="18" charset="-120"/>
              </a:rPr>
              <a:t> </a:t>
            </a:r>
            <a:r>
              <a:rPr lang="en-US" altLang="zh-TW" sz="2400" dirty="0" smtClean="0">
                <a:latin typeface="+mj-lt"/>
                <a:ea typeface="新細明體" pitchFamily="18" charset="-120"/>
              </a:rPr>
              <a:t>   the </a:t>
            </a:r>
            <a:r>
              <a:rPr lang="en-US" altLang="zh-TW" sz="2400" dirty="0">
                <a:latin typeface="+mj-lt"/>
                <a:ea typeface="新細明體" pitchFamily="18" charset="-120"/>
              </a:rPr>
              <a:t>other side, it shows that energy is </a:t>
            </a:r>
            <a:endParaRPr lang="en-US" altLang="zh-TW" sz="2400" dirty="0" smtClean="0">
              <a:latin typeface="+mj-lt"/>
              <a:ea typeface="新細明體" pitchFamily="18" charset="-120"/>
            </a:endParaRPr>
          </a:p>
          <a:p>
            <a:pPr marL="0" indent="0" algn="just">
              <a:buNone/>
            </a:pPr>
            <a:r>
              <a:rPr lang="en-US" altLang="zh-TW" sz="2400" dirty="0">
                <a:latin typeface="+mj-lt"/>
                <a:ea typeface="新細明體" pitchFamily="18" charset="-120"/>
              </a:rPr>
              <a:t> </a:t>
            </a:r>
            <a:r>
              <a:rPr lang="en-US" altLang="zh-TW" sz="2400" dirty="0" smtClean="0">
                <a:latin typeface="+mj-lt"/>
                <a:ea typeface="新細明體" pitchFamily="18" charset="-120"/>
              </a:rPr>
              <a:t>   conserved</a:t>
            </a:r>
            <a:r>
              <a:rPr lang="en-US" altLang="zh-TW" sz="2400" dirty="0">
                <a:latin typeface="+mj-lt"/>
                <a:ea typeface="新細明體" pitchFamily="18" charset="-120"/>
              </a:rPr>
              <a:t>.</a:t>
            </a:r>
          </a:p>
          <a:p>
            <a:pPr algn="just"/>
            <a:endParaRPr lang="zh-TW" altLang="en-US" dirty="0"/>
          </a:p>
          <a:p>
            <a:endParaRPr lang="en-IN" dirty="0"/>
          </a:p>
        </p:txBody>
      </p:sp>
      <p:sp>
        <p:nvSpPr>
          <p:cNvPr id="5" name="Slide Number Placeholder 4"/>
          <p:cNvSpPr>
            <a:spLocks noGrp="1"/>
          </p:cNvSpPr>
          <p:nvPr>
            <p:ph type="sldNum" sz="quarter" idx="12"/>
          </p:nvPr>
        </p:nvSpPr>
        <p:spPr/>
        <p:txBody>
          <a:bodyPr/>
          <a:lstStyle/>
          <a:p>
            <a:fld id="{456A0122-9363-48FB-A7D6-FC6A656AA92A}" type="slidenum">
              <a:rPr lang="en-US" smtClean="0"/>
              <a:pPr/>
              <a:t>19</a:t>
            </a:fld>
            <a:endParaRPr lang="en-US"/>
          </a:p>
        </p:txBody>
      </p:sp>
      <p:pic>
        <p:nvPicPr>
          <p:cNvPr id="7" name="Picture 16" descr="\\Mm-server\mm-physics\AL_Phy_Figure&amp;photo(gif)\AL-Phy-B2\ch09\SB09-186P.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4572000"/>
            <a:ext cx="1600200" cy="155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28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4ABC153-F690-4FD3-9630-6D0885CB57E7}" type="slidenum">
              <a:rPr lang="en-US"/>
              <a:pPr/>
              <a:t>2</a:t>
            </a:fld>
            <a:endParaRPr lang="en-US"/>
          </a:p>
        </p:txBody>
      </p:sp>
      <p:sp>
        <p:nvSpPr>
          <p:cNvPr id="7172" name="Rectangle 4"/>
          <p:cNvSpPr>
            <a:spLocks noGrp="1" noChangeArrowheads="1"/>
          </p:cNvSpPr>
          <p:nvPr>
            <p:ph type="title"/>
          </p:nvPr>
        </p:nvSpPr>
        <p:spPr>
          <a:xfrm>
            <a:off x="304800" y="76200"/>
            <a:ext cx="7772400" cy="1143000"/>
          </a:xfrm>
          <a:noFill/>
          <a:ln/>
        </p:spPr>
        <p:txBody>
          <a:bodyPr/>
          <a:lstStyle/>
          <a:p>
            <a:r>
              <a:rPr lang="en-US" sz="3600" b="1" dirty="0" smtClean="0">
                <a:effectLst>
                  <a:outerShdw blurRad="38100" dist="38100" dir="2700000" algn="tl">
                    <a:srgbClr val="000000">
                      <a:alpha val="43137"/>
                    </a:srgbClr>
                  </a:outerShdw>
                </a:effectLst>
              </a:rPr>
              <a:t>UNIT – II: OPTICS</a:t>
            </a:r>
            <a:endParaRPr lang="en-US" sz="3600" b="1" dirty="0">
              <a:effectLst>
                <a:outerShdw blurRad="38100" dist="38100" dir="2700000" algn="tl">
                  <a:srgbClr val="000000">
                    <a:alpha val="43137"/>
                  </a:srgbClr>
                </a:outerShdw>
              </a:effectLst>
            </a:endParaRPr>
          </a:p>
        </p:txBody>
      </p:sp>
      <p:sp>
        <p:nvSpPr>
          <p:cNvPr id="7" name="Rectangle 3"/>
          <p:cNvSpPr txBox="1">
            <a:spLocks noChangeArrowheads="1"/>
          </p:cNvSpPr>
          <p:nvPr/>
        </p:nvSpPr>
        <p:spPr bwMode="auto">
          <a:xfrm>
            <a:off x="457200" y="1371600"/>
            <a:ext cx="79248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l"/>
              <a:defRPr sz="2400">
                <a:solidFill>
                  <a:schemeClr val="tx1"/>
                </a:solidFill>
                <a:latin typeface="+mn-lt"/>
                <a:cs typeface="+mn-cs"/>
              </a:defRPr>
            </a:lvl3pPr>
            <a:lvl4pPr marL="1600200" indent="-228600" algn="l" rtl="0" fontAlgn="base">
              <a:spcBef>
                <a:spcPct val="20000"/>
              </a:spcBef>
              <a:spcAft>
                <a:spcPct val="0"/>
              </a:spcAft>
              <a:buClr>
                <a:schemeClr val="hlink"/>
              </a:buClr>
              <a:buSzPct val="6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9pPr>
          </a:lstStyle>
          <a:p>
            <a:pPr marL="0" indent="0" algn="just">
              <a:lnSpc>
                <a:spcPct val="80000"/>
              </a:lnSpc>
              <a:buFont typeface="Wingdings" pitchFamily="2" charset="2"/>
              <a:buNone/>
            </a:pPr>
            <a:r>
              <a:rPr lang="en-US" b="1" dirty="0" smtClean="0"/>
              <a:t>Optics:</a:t>
            </a:r>
          </a:p>
          <a:p>
            <a:pPr algn="just">
              <a:lnSpc>
                <a:spcPct val="80000"/>
              </a:lnSpc>
            </a:pPr>
            <a:r>
              <a:rPr lang="en-US" dirty="0" smtClean="0">
                <a:solidFill>
                  <a:srgbClr val="C00000"/>
                </a:solidFill>
              </a:rPr>
              <a:t>Interference-Interference in uniform &amp; non-uniform thin films</a:t>
            </a:r>
          </a:p>
          <a:p>
            <a:pPr algn="just">
              <a:lnSpc>
                <a:spcPct val="80000"/>
              </a:lnSpc>
            </a:pPr>
            <a:r>
              <a:rPr lang="en-US" dirty="0" smtClean="0">
                <a:solidFill>
                  <a:srgbClr val="C00000"/>
                </a:solidFill>
              </a:rPr>
              <a:t>AR Coatings</a:t>
            </a:r>
          </a:p>
          <a:p>
            <a:pPr algn="just">
              <a:lnSpc>
                <a:spcPct val="80000"/>
              </a:lnSpc>
            </a:pPr>
            <a:r>
              <a:rPr lang="en-US" dirty="0" smtClean="0">
                <a:solidFill>
                  <a:srgbClr val="C00000"/>
                </a:solidFill>
              </a:rPr>
              <a:t>Surface Testing</a:t>
            </a:r>
          </a:p>
          <a:p>
            <a:pPr algn="just">
              <a:lnSpc>
                <a:spcPct val="80000"/>
              </a:lnSpc>
            </a:pPr>
            <a:r>
              <a:rPr lang="en-US" dirty="0" smtClean="0">
                <a:solidFill>
                  <a:srgbClr val="C00000"/>
                </a:solidFill>
              </a:rPr>
              <a:t>Branch specific applications</a:t>
            </a:r>
            <a:endParaRPr lang="en-US" dirty="0">
              <a:solidFill>
                <a:srgbClr val="C00000"/>
              </a:solidFill>
            </a:endParaRPr>
          </a:p>
        </p:txBody>
      </p:sp>
      <p:pic>
        <p:nvPicPr>
          <p:cNvPr id="8" name="Picture 29" descr="DSC_17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2942554"/>
            <a:ext cx="3825875" cy="3686846"/>
          </a:xfrm>
          <a:prstGeom prst="rect">
            <a:avLst/>
          </a:prstGeom>
          <a:noFill/>
          <a:ln>
            <a:noFill/>
          </a:ln>
          <a:effectLst>
            <a:softEdge rad="635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peacock">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t="12823"/>
          <a:stretch>
            <a:fillRect/>
          </a:stretch>
        </p:blipFill>
        <p:spPr bwMode="auto">
          <a:xfrm>
            <a:off x="76200" y="4342184"/>
            <a:ext cx="2438400" cy="1982416"/>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57"/>
          <p:cNvSpPr txBox="1">
            <a:spLocks noChangeArrowheads="1"/>
          </p:cNvSpPr>
          <p:nvPr/>
        </p:nvSpPr>
        <p:spPr bwMode="auto">
          <a:xfrm>
            <a:off x="2057400" y="4362271"/>
            <a:ext cx="4038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defRPr/>
            </a:pPr>
            <a:r>
              <a:rPr lang="en-US" altLang="en-US" sz="2400" b="1" dirty="0" smtClean="0">
                <a:solidFill>
                  <a:srgbClr val="FF0000"/>
                </a:solidFill>
                <a:latin typeface="Tahoma" pitchFamily="34" charset="0"/>
              </a:rPr>
              <a:t>Optics:</a:t>
            </a:r>
            <a:r>
              <a:rPr lang="en-US" altLang="en-US" sz="2400" dirty="0" smtClean="0">
                <a:solidFill>
                  <a:srgbClr val="000000"/>
                </a:solidFill>
                <a:latin typeface="Tahoma" pitchFamily="34" charset="0"/>
              </a:rPr>
              <a:t> physics of light</a:t>
            </a:r>
          </a:p>
          <a:p>
            <a:pPr marL="342900" indent="-342900" eaLnBrk="1" hangingPunct="1">
              <a:spcBef>
                <a:spcPct val="0"/>
              </a:spcBef>
              <a:defRPr/>
            </a:pPr>
            <a:r>
              <a:rPr lang="en-US" altLang="en-US" sz="2400" dirty="0" smtClean="0">
                <a:solidFill>
                  <a:srgbClr val="000000"/>
                </a:solidFill>
                <a:latin typeface="Tahoma" pitchFamily="34" charset="0"/>
              </a:rPr>
              <a:t>different layers of understanding/describing light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20</a:t>
            </a:fld>
            <a:endParaRPr lang="en-US"/>
          </a:p>
        </p:txBody>
      </p:sp>
      <p:sp>
        <p:nvSpPr>
          <p:cNvPr id="7" name="Rectangle 4"/>
          <p:cNvSpPr>
            <a:spLocks noGrp="1" noChangeArrowheads="1"/>
          </p:cNvSpPr>
          <p:nvPr>
            <p:ph type="title"/>
          </p:nvPr>
        </p:nvSpPr>
        <p:spPr>
          <a:xfrm>
            <a:off x="381000" y="457200"/>
            <a:ext cx="8229600" cy="533400"/>
          </a:xfrm>
        </p:spPr>
        <p:txBody>
          <a:bodyPr/>
          <a:lstStyle/>
          <a:p>
            <a:pPr algn="l"/>
            <a:r>
              <a:rPr lang="en-US" sz="3200" dirty="0">
                <a:solidFill>
                  <a:schemeClr val="bg1"/>
                </a:solidFill>
                <a:latin typeface="+mn-lt"/>
              </a:rPr>
              <a:t>Application: Anti-Reflective Coatings</a:t>
            </a:r>
          </a:p>
        </p:txBody>
      </p:sp>
      <p:sp>
        <p:nvSpPr>
          <p:cNvPr id="8" name="Rectangle 5"/>
          <p:cNvSpPr txBox="1">
            <a:spLocks noChangeArrowheads="1"/>
          </p:cNvSpPr>
          <p:nvPr/>
        </p:nvSpPr>
        <p:spPr bwMode="auto">
          <a:xfrm>
            <a:off x="381000" y="1371600"/>
            <a:ext cx="8229600" cy="167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itchFamily="2" charset="2"/>
              <a:buChar char="l"/>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l"/>
              <a:defRPr sz="2400">
                <a:solidFill>
                  <a:schemeClr val="tx1"/>
                </a:solidFill>
                <a:latin typeface="+mn-lt"/>
                <a:cs typeface="+mn-cs"/>
              </a:defRPr>
            </a:lvl3pPr>
            <a:lvl4pPr marL="1600200" indent="-228600" algn="l" rtl="0" fontAlgn="base">
              <a:spcBef>
                <a:spcPct val="20000"/>
              </a:spcBef>
              <a:spcAft>
                <a:spcPct val="0"/>
              </a:spcAft>
              <a:buClr>
                <a:schemeClr val="hlink"/>
              </a:buClr>
              <a:buSzPct val="60000"/>
              <a:buFont typeface="Wingdings" pitchFamily="2" charset="2"/>
              <a:buChar char="l"/>
              <a:defRPr sz="2000">
                <a:solidFill>
                  <a:schemeClr val="tx1"/>
                </a:solidFill>
                <a:latin typeface="+mn-lt"/>
                <a:cs typeface="+mn-cs"/>
              </a:defRPr>
            </a:lvl4pPr>
            <a:lvl5pPr marL="20574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cs typeface="+mn-cs"/>
              </a:defRPr>
            </a:lvl9pPr>
          </a:lstStyle>
          <a:p>
            <a:pPr>
              <a:lnSpc>
                <a:spcPct val="90000"/>
              </a:lnSpc>
            </a:pPr>
            <a:r>
              <a:rPr lang="en-US" sz="1800" dirty="0" smtClean="0"/>
              <a:t>Your eyeglasses (possibly) and sophisticated multi-element optical systems like telephoto lenses (definitely) rely on anti-reflective coatings to reduce extraneous images, loss of contrast, and other image degradation due to unwanted reflections. </a:t>
            </a:r>
          </a:p>
          <a:p>
            <a:pPr>
              <a:lnSpc>
                <a:spcPct val="90000"/>
              </a:lnSpc>
            </a:pPr>
            <a:r>
              <a:rPr lang="en-US" sz="1800" dirty="0" smtClean="0"/>
              <a:t>Straightforward application of thin-film interference:</a:t>
            </a:r>
            <a:endParaRPr lang="en-US" sz="1800" dirty="0"/>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746" y="2819400"/>
            <a:ext cx="3020354" cy="30104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7"/>
          <p:cNvSpPr txBox="1">
            <a:spLocks noChangeArrowheads="1"/>
          </p:cNvSpPr>
          <p:nvPr/>
        </p:nvSpPr>
        <p:spPr bwMode="auto">
          <a:xfrm>
            <a:off x="533400" y="2895600"/>
            <a:ext cx="350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b="0"/>
          </a:p>
        </p:txBody>
      </p:sp>
      <p:sp>
        <p:nvSpPr>
          <p:cNvPr id="11" name="Rectangle 8"/>
          <p:cNvSpPr>
            <a:spLocks noChangeArrowheads="1"/>
          </p:cNvSpPr>
          <p:nvPr/>
        </p:nvSpPr>
        <p:spPr bwMode="auto">
          <a:xfrm>
            <a:off x="609600" y="2895600"/>
            <a:ext cx="4495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Font typeface="Wingdings" pitchFamily="2" charset="2"/>
              <a:buChar char="ü"/>
            </a:pPr>
            <a:r>
              <a:rPr lang="en-US" b="0" dirty="0"/>
              <a:t>Coating of </a:t>
            </a:r>
            <a:r>
              <a:rPr lang="en-US" b="0" dirty="0" err="1"/>
              <a:t>SiO</a:t>
            </a:r>
            <a:r>
              <a:rPr lang="en-US" b="0" dirty="0"/>
              <a:t>, MgF</a:t>
            </a:r>
            <a:r>
              <a:rPr lang="en-US" b="0" baseline="-25000" dirty="0"/>
              <a:t>2</a:t>
            </a:r>
            <a:r>
              <a:rPr lang="en-US" b="0" dirty="0"/>
              <a:t> or other. Hard, transparent, and easy to apply in a thin uniform coating (e.g. by vapor deposition).</a:t>
            </a:r>
          </a:p>
          <a:p>
            <a:pPr marL="342900" indent="-342900">
              <a:lnSpc>
                <a:spcPct val="80000"/>
              </a:lnSpc>
              <a:spcBef>
                <a:spcPct val="20000"/>
              </a:spcBef>
              <a:buFont typeface="Wingdings" pitchFamily="2" charset="2"/>
              <a:buChar char="ü"/>
            </a:pPr>
            <a:r>
              <a:rPr lang="en-US" b="0" i="1" dirty="0" err="1"/>
              <a:t>n</a:t>
            </a:r>
            <a:r>
              <a:rPr lang="en-US" b="0" baseline="-25000" dirty="0" err="1"/>
              <a:t>air</a:t>
            </a:r>
            <a:r>
              <a:rPr lang="en-US" b="0" dirty="0"/>
              <a:t> &lt; </a:t>
            </a:r>
            <a:r>
              <a:rPr lang="en-US" b="0" i="1" dirty="0" err="1"/>
              <a:t>n</a:t>
            </a:r>
            <a:r>
              <a:rPr lang="en-US" b="0" baseline="-25000" dirty="0" err="1"/>
              <a:t>coating</a:t>
            </a:r>
            <a:r>
              <a:rPr lang="en-US" b="0" dirty="0"/>
              <a:t> &lt; </a:t>
            </a:r>
            <a:r>
              <a:rPr lang="en-US" b="0" i="1" dirty="0" err="1"/>
              <a:t>n</a:t>
            </a:r>
            <a:r>
              <a:rPr lang="en-US" b="0" baseline="-25000" dirty="0" err="1"/>
              <a:t>glass</a:t>
            </a:r>
            <a:r>
              <a:rPr lang="en-US" b="0" dirty="0"/>
              <a:t> – two phase jumps</a:t>
            </a:r>
          </a:p>
          <a:p>
            <a:pPr marL="342900" indent="-342900">
              <a:lnSpc>
                <a:spcPct val="80000"/>
              </a:lnSpc>
              <a:spcBef>
                <a:spcPct val="20000"/>
              </a:spcBef>
              <a:buFont typeface="Wingdings" pitchFamily="2" charset="2"/>
              <a:buChar char="ü"/>
            </a:pPr>
            <a:r>
              <a:rPr lang="en-US" b="0" dirty="0"/>
              <a:t>Thickness </a:t>
            </a:r>
            <a:r>
              <a:rPr lang="en-US" b="0" dirty="0">
                <a:sym typeface="Symbol" pitchFamily="18" charset="2"/>
              </a:rPr>
              <a:t>/4 for best transmission (destructive interference for reflection) where </a:t>
            </a:r>
            <a:r>
              <a:rPr lang="en-US" b="0" dirty="0">
                <a:latin typeface="Symbol" pitchFamily="18" charset="2"/>
                <a:sym typeface="Symbol" pitchFamily="18" charset="2"/>
              </a:rPr>
              <a:t>l</a:t>
            </a:r>
            <a:r>
              <a:rPr lang="en-US" b="0" dirty="0">
                <a:sym typeface="Symbol" pitchFamily="18" charset="2"/>
              </a:rPr>
              <a:t> is the wavelength in the film.</a:t>
            </a:r>
          </a:p>
          <a:p>
            <a:pPr marL="342900" indent="-342900">
              <a:lnSpc>
                <a:spcPct val="80000"/>
              </a:lnSpc>
              <a:spcBef>
                <a:spcPct val="20000"/>
              </a:spcBef>
              <a:buFont typeface="Wingdings" pitchFamily="2" charset="2"/>
              <a:buChar char="ü"/>
            </a:pPr>
            <a:r>
              <a:rPr lang="en-US" b="0" dirty="0">
                <a:sym typeface="Symbol" pitchFamily="18" charset="2"/>
              </a:rPr>
              <a:t>Explicitly, </a:t>
            </a:r>
            <a:r>
              <a:rPr lang="en-US" b="0" dirty="0" err="1">
                <a:latin typeface="Symbol" pitchFamily="18" charset="2"/>
                <a:sym typeface="Symbol" pitchFamily="18" charset="2"/>
              </a:rPr>
              <a:t>l</a:t>
            </a:r>
            <a:r>
              <a:rPr lang="en-US" b="0" baseline="-25000" dirty="0" err="1">
                <a:sym typeface="Symbol" pitchFamily="18" charset="2"/>
              </a:rPr>
              <a:t>film</a:t>
            </a:r>
            <a:r>
              <a:rPr lang="en-US" b="0" dirty="0">
                <a:sym typeface="Symbol" pitchFamily="18" charset="2"/>
              </a:rPr>
              <a:t>=</a:t>
            </a:r>
            <a:r>
              <a:rPr lang="en-US" b="0" dirty="0">
                <a:latin typeface="Symbol" pitchFamily="18" charset="2"/>
                <a:sym typeface="Symbol" pitchFamily="18" charset="2"/>
              </a:rPr>
              <a:t>l</a:t>
            </a:r>
            <a:r>
              <a:rPr lang="en-US" b="0" baseline="-25000" dirty="0">
                <a:sym typeface="Symbol" pitchFamily="18" charset="2"/>
              </a:rPr>
              <a:t>air</a:t>
            </a:r>
            <a:r>
              <a:rPr lang="en-US" b="0" dirty="0">
                <a:sym typeface="Symbol" pitchFamily="18" charset="2"/>
              </a:rPr>
              <a:t>/n</a:t>
            </a:r>
            <a:endParaRPr lang="en-US" b="0" dirty="0"/>
          </a:p>
          <a:p>
            <a:pPr marL="342900" indent="-342900">
              <a:lnSpc>
                <a:spcPct val="80000"/>
              </a:lnSpc>
              <a:spcBef>
                <a:spcPct val="20000"/>
              </a:spcBef>
              <a:buFont typeface="Wingdings" pitchFamily="2" charset="2"/>
              <a:buChar char="ü"/>
            </a:pPr>
            <a:r>
              <a:rPr lang="en-US" b="0" dirty="0"/>
              <a:t>Single-layer coating optimized for one wavelength, typically ~550 nm (yellow/green).  Visible color in white light is white-yellow/green </a:t>
            </a:r>
            <a:r>
              <a:rPr lang="en-US" b="0" dirty="0">
                <a:sym typeface="Symbol" pitchFamily="18" charset="2"/>
              </a:rPr>
              <a:t> purple</a:t>
            </a:r>
            <a:endParaRPr lang="en-US" b="0" i="1" dirty="0">
              <a:sym typeface="Symbol" pitchFamily="18" charset="2"/>
            </a:endParaRPr>
          </a:p>
        </p:txBody>
      </p:sp>
    </p:spTree>
    <p:extLst>
      <p:ext uri="{BB962C8B-B14F-4D97-AF65-F5344CB8AC3E}">
        <p14:creationId xmlns:p14="http://schemas.microsoft.com/office/powerpoint/2010/main" val="2676583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21</a:t>
            </a:fld>
            <a:endParaRPr lang="en-US"/>
          </a:p>
        </p:txBody>
      </p:sp>
      <p:sp>
        <p:nvSpPr>
          <p:cNvPr id="7" name="Rectangle 6"/>
          <p:cNvSpPr/>
          <p:nvPr/>
        </p:nvSpPr>
        <p:spPr>
          <a:xfrm>
            <a:off x="457200" y="1371600"/>
            <a:ext cx="4572000" cy="4708981"/>
          </a:xfrm>
          <a:prstGeom prst="rect">
            <a:avLst/>
          </a:prstGeom>
        </p:spPr>
        <p:txBody>
          <a:bodyPr>
            <a:spAutoFit/>
          </a:bodyPr>
          <a:lstStyle/>
          <a:p>
            <a:pPr algn="just"/>
            <a:r>
              <a:rPr lang="en-US" sz="2000" dirty="0"/>
              <a:t>Checking of flatness using optical flat </a:t>
            </a:r>
            <a:endParaRPr lang="en-US" sz="2000" dirty="0" smtClean="0"/>
          </a:p>
          <a:p>
            <a:pPr marL="342900" indent="-342900" algn="just">
              <a:buFont typeface="Wingdings" pitchFamily="2" charset="2"/>
              <a:buChar char="q"/>
            </a:pPr>
            <a:r>
              <a:rPr lang="en-US" sz="2000" dirty="0" smtClean="0"/>
              <a:t>A </a:t>
            </a:r>
            <a:r>
              <a:rPr lang="en-US" sz="2000" dirty="0"/>
              <a:t>perfectly flat surface will show straight and evenly spaced bands. </a:t>
            </a:r>
            <a:endParaRPr lang="en-US" sz="2000" dirty="0" smtClean="0"/>
          </a:p>
          <a:p>
            <a:pPr marL="342900" indent="-342900" algn="just">
              <a:buFont typeface="Wingdings" pitchFamily="2" charset="2"/>
              <a:buChar char="q"/>
            </a:pPr>
            <a:r>
              <a:rPr lang="en-US" sz="2000" dirty="0" smtClean="0"/>
              <a:t>A </a:t>
            </a:r>
            <a:r>
              <a:rPr lang="en-US" sz="2000" dirty="0"/>
              <a:t>convex surface displays a bright patch in the center, while a concave surface displays a dark patch in the center of the pattern. </a:t>
            </a:r>
            <a:endParaRPr lang="en-US" sz="2000" dirty="0" smtClean="0"/>
          </a:p>
          <a:p>
            <a:pPr marL="342900" indent="-342900" algn="just">
              <a:buFont typeface="Wingdings" pitchFamily="2" charset="2"/>
              <a:buChar char="q"/>
            </a:pPr>
            <a:r>
              <a:rPr lang="en-US" sz="2000" dirty="0" smtClean="0"/>
              <a:t>Testing </a:t>
            </a:r>
            <a:r>
              <a:rPr lang="en-US" sz="2000" dirty="0"/>
              <a:t>Using Finger Pressure: </a:t>
            </a:r>
            <a:endParaRPr lang="en-US" sz="2000" dirty="0" smtClean="0"/>
          </a:p>
          <a:p>
            <a:pPr marL="800100" lvl="1" indent="-342900" algn="just">
              <a:buFont typeface="Wingdings" pitchFamily="2" charset="2"/>
              <a:buChar char="§"/>
            </a:pPr>
            <a:r>
              <a:rPr lang="en-US" sz="2000" dirty="0" smtClean="0"/>
              <a:t>Convex</a:t>
            </a:r>
            <a:r>
              <a:rPr lang="en-US" sz="2000" dirty="0"/>
              <a:t>: If and edge is subjected to pressure, the flat will roll about the apex </a:t>
            </a:r>
          </a:p>
          <a:p>
            <a:pPr marL="800100" lvl="1" indent="-342900" algn="just">
              <a:buFont typeface="Wingdings" pitchFamily="2" charset="2"/>
              <a:buChar char="§"/>
            </a:pPr>
            <a:r>
              <a:rPr lang="en-US" sz="2000" dirty="0" smtClean="0"/>
              <a:t>Concave</a:t>
            </a:r>
            <a:r>
              <a:rPr lang="en-US" sz="2000" dirty="0"/>
              <a:t>: If light pressure is applied at the center, fringes move outward and reduce in number. </a:t>
            </a:r>
            <a:endParaRPr lang="en-IN"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587" y="1371600"/>
            <a:ext cx="4062413" cy="4750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195263" y="228600"/>
            <a:ext cx="8015287" cy="914400"/>
          </a:xfrm>
        </p:spPr>
        <p:txBody>
          <a:bodyPr/>
          <a:lstStyle/>
          <a:p>
            <a:r>
              <a:rPr lang="en-US" dirty="0" smtClean="0"/>
              <a:t>Surface Testing</a:t>
            </a:r>
            <a:endParaRPr lang="en-IN" dirty="0"/>
          </a:p>
        </p:txBody>
      </p:sp>
    </p:spTree>
    <p:extLst>
      <p:ext uri="{BB962C8B-B14F-4D97-AF65-F5344CB8AC3E}">
        <p14:creationId xmlns:p14="http://schemas.microsoft.com/office/powerpoint/2010/main" val="3545422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specific applications</a:t>
            </a:r>
            <a:endParaRPr lang="en-IN" dirty="0"/>
          </a:p>
        </p:txBody>
      </p:sp>
      <p:sp>
        <p:nvSpPr>
          <p:cNvPr id="5" name="Slide Number Placeholder 4"/>
          <p:cNvSpPr>
            <a:spLocks noGrp="1"/>
          </p:cNvSpPr>
          <p:nvPr>
            <p:ph type="sldNum" sz="quarter" idx="12"/>
          </p:nvPr>
        </p:nvSpPr>
        <p:spPr/>
        <p:txBody>
          <a:bodyPr/>
          <a:lstStyle/>
          <a:p>
            <a:fld id="{456A0122-9363-48FB-A7D6-FC6A656AA92A}" type="slidenum">
              <a:rPr lang="en-US" smtClean="0"/>
              <a:pPr/>
              <a:t>22</a:t>
            </a:fld>
            <a:endParaRPr lang="en-US"/>
          </a:p>
        </p:txBody>
      </p:sp>
      <p:sp>
        <p:nvSpPr>
          <p:cNvPr id="3" name="TextBox 2"/>
          <p:cNvSpPr txBox="1"/>
          <p:nvPr/>
        </p:nvSpPr>
        <p:spPr>
          <a:xfrm>
            <a:off x="685800" y="1354753"/>
            <a:ext cx="7772400" cy="4893647"/>
          </a:xfrm>
          <a:prstGeom prst="rect">
            <a:avLst/>
          </a:prstGeom>
          <a:noFill/>
        </p:spPr>
        <p:txBody>
          <a:bodyPr wrap="square" rtlCol="0">
            <a:spAutoFit/>
          </a:bodyPr>
          <a:lstStyle/>
          <a:p>
            <a:pPr marL="285750" indent="-285750">
              <a:buFont typeface="Wingdings" pitchFamily="2" charset="2"/>
              <a:buChar char="q"/>
            </a:pPr>
            <a:r>
              <a:rPr lang="en-US" sz="2400" dirty="0" smtClean="0"/>
              <a:t>Electromagnetic – Wave approach </a:t>
            </a:r>
            <a:r>
              <a:rPr lang="en-US" sz="2400" dirty="0" smtClean="0">
                <a:solidFill>
                  <a:srgbClr val="FF0000"/>
                </a:solidFill>
              </a:rPr>
              <a:t>(Electronics &amp; Telecommunication)</a:t>
            </a:r>
          </a:p>
          <a:p>
            <a:pPr marL="285750" indent="-285750">
              <a:buFont typeface="Wingdings" pitchFamily="2" charset="2"/>
              <a:buChar char="q"/>
            </a:pPr>
            <a:r>
              <a:rPr lang="en-US" sz="2400" dirty="0" err="1" smtClean="0"/>
              <a:t>Photoelasticity</a:t>
            </a:r>
            <a:r>
              <a:rPr lang="en-US" sz="2400" dirty="0" smtClean="0"/>
              <a:t> effect </a:t>
            </a:r>
            <a:r>
              <a:rPr lang="en-US" sz="2400" dirty="0">
                <a:solidFill>
                  <a:srgbClr val="FF0000"/>
                </a:solidFill>
              </a:rPr>
              <a:t>(Electronics &amp; Telecommunication)</a:t>
            </a:r>
            <a:endParaRPr lang="en-US" sz="2400" dirty="0" smtClean="0">
              <a:solidFill>
                <a:srgbClr val="FF0000"/>
              </a:solidFill>
            </a:endParaRPr>
          </a:p>
          <a:p>
            <a:pPr marL="285750" indent="-285750">
              <a:buFont typeface="Wingdings" pitchFamily="2" charset="2"/>
              <a:buChar char="q"/>
            </a:pPr>
            <a:r>
              <a:rPr lang="en-US" sz="2400" dirty="0" smtClean="0"/>
              <a:t>Digital Image Correlation </a:t>
            </a:r>
            <a:r>
              <a:rPr lang="en-US" sz="2400" dirty="0">
                <a:solidFill>
                  <a:srgbClr val="FF0000"/>
                </a:solidFill>
              </a:rPr>
              <a:t>(Electronics &amp; Telecommunication)</a:t>
            </a:r>
            <a:endParaRPr lang="en-US" sz="2400" dirty="0" smtClean="0">
              <a:solidFill>
                <a:srgbClr val="FF0000"/>
              </a:solidFill>
            </a:endParaRPr>
          </a:p>
          <a:p>
            <a:pPr marL="285750" indent="-285750">
              <a:buFont typeface="Wingdings" pitchFamily="2" charset="2"/>
              <a:buChar char="q"/>
            </a:pPr>
            <a:r>
              <a:rPr lang="en-US" sz="2400" dirty="0" err="1" smtClean="0"/>
              <a:t>Fiberoptic</a:t>
            </a:r>
            <a:r>
              <a:rPr lang="en-US" sz="2400" dirty="0" smtClean="0"/>
              <a:t> Sensors </a:t>
            </a:r>
            <a:r>
              <a:rPr lang="en-US" sz="2400" dirty="0">
                <a:solidFill>
                  <a:srgbClr val="FF0000"/>
                </a:solidFill>
              </a:rPr>
              <a:t>(Electronics &amp; Telecommunication)</a:t>
            </a:r>
            <a:endParaRPr lang="en-US" sz="2400" dirty="0" smtClean="0">
              <a:solidFill>
                <a:srgbClr val="FF0000"/>
              </a:solidFill>
            </a:endParaRPr>
          </a:p>
          <a:p>
            <a:pPr marL="285750" indent="-285750">
              <a:buFont typeface="Wingdings" pitchFamily="2" charset="2"/>
              <a:buChar char="q"/>
            </a:pPr>
            <a:r>
              <a:rPr lang="en-US" sz="2400" dirty="0" smtClean="0"/>
              <a:t>Metamaterials </a:t>
            </a:r>
            <a:r>
              <a:rPr lang="en-US" sz="2400" dirty="0" smtClean="0">
                <a:solidFill>
                  <a:srgbClr val="FF0000"/>
                </a:solidFill>
              </a:rPr>
              <a:t>(Mechanical Engineering)</a:t>
            </a:r>
          </a:p>
          <a:p>
            <a:pPr marL="742950" lvl="1" indent="-285750">
              <a:buFont typeface="Wingdings" pitchFamily="2" charset="2"/>
              <a:buChar char="§"/>
            </a:pPr>
            <a:r>
              <a:rPr lang="en-US" sz="2400" dirty="0" smtClean="0"/>
              <a:t>Non-destructive detection</a:t>
            </a:r>
          </a:p>
          <a:p>
            <a:pPr marL="742950" lvl="1" indent="-285750">
              <a:buFont typeface="Wingdings" pitchFamily="2" charset="2"/>
              <a:buChar char="§"/>
            </a:pPr>
            <a:r>
              <a:rPr lang="en-US" sz="2400" dirty="0" smtClean="0"/>
              <a:t>Spectrum measurement</a:t>
            </a:r>
          </a:p>
          <a:p>
            <a:pPr marL="285750" indent="-285750">
              <a:buFont typeface="Wingdings" pitchFamily="2" charset="2"/>
              <a:buChar char="q"/>
            </a:pPr>
            <a:r>
              <a:rPr lang="en-US" sz="2400" dirty="0" smtClean="0"/>
              <a:t>Monitoring of civil infrastructure using Fiber optics sensors </a:t>
            </a:r>
            <a:r>
              <a:rPr lang="en-US" sz="2400" dirty="0" smtClean="0">
                <a:solidFill>
                  <a:srgbClr val="FF0000"/>
                </a:solidFill>
              </a:rPr>
              <a:t>(Civil Engineering)</a:t>
            </a:r>
          </a:p>
          <a:p>
            <a:pPr marL="285750" indent="-285750">
              <a:buFont typeface="Wingdings" pitchFamily="2" charset="2"/>
              <a:buChar char="q"/>
            </a:pPr>
            <a:r>
              <a:rPr lang="en-US" sz="2400" dirty="0" smtClean="0"/>
              <a:t>Optical computing </a:t>
            </a:r>
            <a:r>
              <a:rPr lang="en-US" sz="2400" dirty="0" smtClean="0">
                <a:solidFill>
                  <a:srgbClr val="FF0000"/>
                </a:solidFill>
              </a:rPr>
              <a:t>(Computer Engineering/IT)</a:t>
            </a:r>
            <a:endParaRPr lang="en-IN" sz="2400" dirty="0">
              <a:solidFill>
                <a:srgbClr val="FF0000"/>
              </a:solidFill>
            </a:endParaRPr>
          </a:p>
        </p:txBody>
      </p:sp>
    </p:spTree>
    <p:extLst>
      <p:ext uri="{BB962C8B-B14F-4D97-AF65-F5344CB8AC3E}">
        <p14:creationId xmlns:p14="http://schemas.microsoft.com/office/powerpoint/2010/main" val="109849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a:t>
            </a:r>
            <a:endParaRPr lang="en-IN" dirty="0"/>
          </a:p>
        </p:txBody>
      </p:sp>
      <p:sp>
        <p:nvSpPr>
          <p:cNvPr id="5" name="Slide Number Placeholder 4"/>
          <p:cNvSpPr>
            <a:spLocks noGrp="1"/>
          </p:cNvSpPr>
          <p:nvPr>
            <p:ph type="sldNum" sz="quarter" idx="12"/>
          </p:nvPr>
        </p:nvSpPr>
        <p:spPr/>
        <p:txBody>
          <a:bodyPr/>
          <a:lstStyle/>
          <a:p>
            <a:fld id="{456A0122-9363-48FB-A7D6-FC6A656AA92A}" type="slidenum">
              <a:rPr lang="en-US" smtClean="0"/>
              <a:pPr/>
              <a:t>23</a:t>
            </a:fld>
            <a:endParaRPr lang="en-US"/>
          </a:p>
        </p:txBody>
      </p:sp>
      <p:pic>
        <p:nvPicPr>
          <p:cNvPr id="3074" name="Picture 2" descr="C:\Users\RGI\Desktop\AdobeStock_15922913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12472"/>
            <a:ext cx="6896927" cy="4595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3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3</a:t>
            </a:fld>
            <a:endParaRPr lang="en-US"/>
          </a:p>
        </p:txBody>
      </p:sp>
      <p:sp>
        <p:nvSpPr>
          <p:cNvPr id="6" name="Text Box 7"/>
          <p:cNvSpPr txBox="1">
            <a:spLocks noChangeArrowheads="1"/>
          </p:cNvSpPr>
          <p:nvPr/>
        </p:nvSpPr>
        <p:spPr bwMode="auto">
          <a:xfrm>
            <a:off x="228600" y="304800"/>
            <a:ext cx="8626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400" b="1" dirty="0">
                <a:solidFill>
                  <a:schemeClr val="bg1"/>
                </a:solidFill>
                <a:latin typeface="Tahoma" pitchFamily="34" charset="0"/>
              </a:rPr>
              <a:t>Reminder:</a:t>
            </a:r>
          </a:p>
          <a:p>
            <a:pPr eaLnBrk="1" hangingPunct="1"/>
            <a:r>
              <a:rPr lang="en-US" altLang="en-US" sz="2400" dirty="0">
                <a:solidFill>
                  <a:schemeClr val="bg1"/>
                </a:solidFill>
                <a:latin typeface="Tahoma" pitchFamily="34" charset="0"/>
              </a:rPr>
              <a:t>Visible light is a small part of the electromagnetic spectrum.</a:t>
            </a:r>
          </a:p>
        </p:txBody>
      </p:sp>
      <p:pic>
        <p:nvPicPr>
          <p:cNvPr id="7" name="Picture 7" descr="D:\Texte\Teaching\Physics24-Lectures\SP2017\lectures\lecture21\SURA_EMS_chart_th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66225" cy="2322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TextBox 1"/>
          <p:cNvSpPr txBox="1">
            <a:spLocks noChangeArrowheads="1"/>
          </p:cNvSpPr>
          <p:nvPr/>
        </p:nvSpPr>
        <p:spPr bwMode="auto">
          <a:xfrm>
            <a:off x="473075" y="4648200"/>
            <a:ext cx="836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2400" dirty="0" err="1">
                <a:latin typeface="Tahoma" pitchFamily="34" charset="0"/>
              </a:rPr>
              <a:t>Wavelenths</a:t>
            </a:r>
            <a:r>
              <a:rPr lang="en-US" altLang="en-US" sz="2400" dirty="0">
                <a:latin typeface="Tahoma" pitchFamily="34" charset="0"/>
              </a:rPr>
              <a:t> of visible light: 400 nm (violet) to 700 nm (red)</a:t>
            </a:r>
          </a:p>
        </p:txBody>
      </p:sp>
    </p:spTree>
    <p:extLst>
      <p:ext uri="{BB962C8B-B14F-4D97-AF65-F5344CB8AC3E}">
        <p14:creationId xmlns:p14="http://schemas.microsoft.com/office/powerpoint/2010/main" val="1489929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4</a:t>
            </a:fld>
            <a:endParaRPr lang="en-US"/>
          </a:p>
        </p:txBody>
      </p:sp>
      <p:sp>
        <p:nvSpPr>
          <p:cNvPr id="8" name="Text Box 3"/>
          <p:cNvSpPr txBox="1">
            <a:spLocks noChangeArrowheads="1"/>
          </p:cNvSpPr>
          <p:nvPr/>
        </p:nvSpPr>
        <p:spPr bwMode="auto">
          <a:xfrm>
            <a:off x="381000" y="1390471"/>
            <a:ext cx="8305800" cy="1200329"/>
          </a:xfrm>
          <a:prstGeom prst="rect">
            <a:avLst/>
          </a:prstGeom>
          <a:noFill/>
          <a:ln w="9525">
            <a:noFill/>
            <a:miter lim="800000"/>
            <a:headEnd/>
            <a:tailEnd/>
          </a:ln>
          <a:effectLst/>
        </p:spPr>
        <p:txBody>
          <a:bodyPr>
            <a:spAutoFit/>
          </a:bodyPr>
          <a:lstStyle/>
          <a:p>
            <a:pPr>
              <a:spcBef>
                <a:spcPct val="50000"/>
              </a:spcBef>
            </a:pPr>
            <a:r>
              <a:rPr lang="en-US" sz="2400" dirty="0"/>
              <a:t>If two waves occupy the same space, their amplitudes add at each point. They may interfere either constructively or destructively.</a:t>
            </a:r>
          </a:p>
        </p:txBody>
      </p:sp>
      <p:pic>
        <p:nvPicPr>
          <p:cNvPr id="9" name="Picture 4" descr="FG28_01"/>
          <p:cNvPicPr>
            <a:picLocks noChangeAspect="1" noChangeArrowheads="1"/>
          </p:cNvPicPr>
          <p:nvPr/>
        </p:nvPicPr>
        <p:blipFill>
          <a:blip r:embed="rId2"/>
          <a:srcRect t="9787" b="10213"/>
          <a:stretch>
            <a:fillRect/>
          </a:stretch>
        </p:blipFill>
        <p:spPr bwMode="auto">
          <a:xfrm>
            <a:off x="1028700" y="2574925"/>
            <a:ext cx="7277100" cy="3521075"/>
          </a:xfrm>
          <a:prstGeom prst="rect">
            <a:avLst/>
          </a:prstGeom>
          <a:noFill/>
        </p:spPr>
      </p:pic>
      <p:sp>
        <p:nvSpPr>
          <p:cNvPr id="10" name="Rectangle 9"/>
          <p:cNvSpPr/>
          <p:nvPr/>
        </p:nvSpPr>
        <p:spPr>
          <a:xfrm>
            <a:off x="237791" y="381000"/>
            <a:ext cx="6239209" cy="584775"/>
          </a:xfrm>
          <a:prstGeom prst="rect">
            <a:avLst/>
          </a:prstGeom>
        </p:spPr>
        <p:txBody>
          <a:bodyPr wrap="none">
            <a:spAutoFit/>
          </a:bodyPr>
          <a:lstStyle/>
          <a:p>
            <a:pPr algn="ctr">
              <a:spcBef>
                <a:spcPct val="50000"/>
              </a:spcBef>
            </a:pPr>
            <a:r>
              <a:rPr lang="en-US" sz="3200" b="1" dirty="0">
                <a:solidFill>
                  <a:schemeClr val="bg1"/>
                </a:solidFill>
              </a:rPr>
              <a:t>Superposition and Interference</a:t>
            </a:r>
          </a:p>
        </p:txBody>
      </p:sp>
    </p:spTree>
    <p:extLst>
      <p:ext uri="{BB962C8B-B14F-4D97-AF65-F5344CB8AC3E}">
        <p14:creationId xmlns:p14="http://schemas.microsoft.com/office/powerpoint/2010/main" val="723363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Conditions for </a:t>
            </a:r>
            <a:r>
              <a:rPr lang="en-US" sz="3200" b="1" dirty="0" smtClean="0"/>
              <a:t>Interference</a:t>
            </a:r>
            <a:endParaRPr lang="en-IN" sz="3200" dirty="0"/>
          </a:p>
        </p:txBody>
      </p:sp>
      <p:sp>
        <p:nvSpPr>
          <p:cNvPr id="5" name="Slide Number Placeholder 4"/>
          <p:cNvSpPr>
            <a:spLocks noGrp="1"/>
          </p:cNvSpPr>
          <p:nvPr>
            <p:ph type="sldNum" sz="quarter" idx="12"/>
          </p:nvPr>
        </p:nvSpPr>
        <p:spPr/>
        <p:txBody>
          <a:bodyPr/>
          <a:lstStyle/>
          <a:p>
            <a:fld id="{456A0122-9363-48FB-A7D6-FC6A656AA92A}" type="slidenum">
              <a:rPr lang="en-US" smtClean="0"/>
              <a:pPr/>
              <a:t>5</a:t>
            </a:fld>
            <a:endParaRPr lang="en-US"/>
          </a:p>
        </p:txBody>
      </p:sp>
      <p:sp>
        <p:nvSpPr>
          <p:cNvPr id="6" name="Rectangle 5"/>
          <p:cNvSpPr/>
          <p:nvPr/>
        </p:nvSpPr>
        <p:spPr>
          <a:xfrm>
            <a:off x="381000" y="1447800"/>
            <a:ext cx="8153400" cy="3816429"/>
          </a:xfrm>
          <a:prstGeom prst="rect">
            <a:avLst/>
          </a:prstGeom>
        </p:spPr>
        <p:txBody>
          <a:bodyPr wrap="square">
            <a:spAutoFit/>
          </a:bodyPr>
          <a:lstStyle/>
          <a:p>
            <a:r>
              <a:rPr lang="en-US" sz="2800" dirty="0" smtClean="0"/>
              <a:t>The following four conditions must be true in order for an interference pattern to be observed.</a:t>
            </a:r>
          </a:p>
          <a:p>
            <a:endParaRPr lang="en-US" sz="1400" dirty="0" smtClean="0"/>
          </a:p>
          <a:p>
            <a:pPr marL="457200" indent="-457200">
              <a:buFont typeface="Wingdings" pitchFamily="2" charset="2"/>
              <a:buChar char="q"/>
            </a:pPr>
            <a:r>
              <a:rPr lang="en-US" sz="2800" dirty="0" smtClean="0"/>
              <a:t> The source must be coherent – has a constant phase relationship</a:t>
            </a:r>
          </a:p>
          <a:p>
            <a:pPr marL="457200" indent="-457200">
              <a:buFont typeface="Wingdings" pitchFamily="2" charset="2"/>
              <a:buChar char="q"/>
            </a:pPr>
            <a:r>
              <a:rPr lang="en-US" sz="2800" dirty="0" smtClean="0"/>
              <a:t>Wavelengths must be the same –monochromatic</a:t>
            </a:r>
          </a:p>
          <a:p>
            <a:pPr marL="457200" indent="-457200">
              <a:buFont typeface="Wingdings" pitchFamily="2" charset="2"/>
              <a:buChar char="q"/>
            </a:pPr>
            <a:r>
              <a:rPr lang="en-US" sz="2800" dirty="0" smtClean="0"/>
              <a:t>The Principle of Superposition must apply</a:t>
            </a:r>
          </a:p>
          <a:p>
            <a:pPr marL="457200" indent="-457200">
              <a:buFont typeface="Wingdings" pitchFamily="2" charset="2"/>
              <a:buChar char="q"/>
            </a:pPr>
            <a:r>
              <a:rPr lang="en-US" sz="2800" dirty="0" smtClean="0"/>
              <a:t>The waves have the same polarization state</a:t>
            </a:r>
            <a:endParaRPr lang="en-US" sz="2800" dirty="0"/>
          </a:p>
        </p:txBody>
      </p:sp>
    </p:spTree>
    <p:extLst>
      <p:ext uri="{BB962C8B-B14F-4D97-AF65-F5344CB8AC3E}">
        <p14:creationId xmlns:p14="http://schemas.microsoft.com/office/powerpoint/2010/main" val="1003292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6</a:t>
            </a:fld>
            <a:endParaRPr lang="en-US"/>
          </a:p>
        </p:txBody>
      </p:sp>
      <p:sp>
        <p:nvSpPr>
          <p:cNvPr id="7" name="Text Box 9"/>
          <p:cNvSpPr txBox="1">
            <a:spLocks noChangeArrowheads="1"/>
          </p:cNvSpPr>
          <p:nvPr/>
        </p:nvSpPr>
        <p:spPr bwMode="auto">
          <a:xfrm>
            <a:off x="508000" y="1475125"/>
            <a:ext cx="8026400" cy="3477875"/>
          </a:xfrm>
          <a:prstGeom prst="rect">
            <a:avLst/>
          </a:prstGeom>
          <a:noFill/>
          <a:ln w="9525">
            <a:noFill/>
            <a:miter lim="800000"/>
            <a:headEnd/>
            <a:tailEnd/>
          </a:ln>
          <a:effectLst/>
        </p:spPr>
        <p:txBody>
          <a:bodyPr wrap="square">
            <a:spAutoFit/>
          </a:bodyPr>
          <a:lstStyle/>
          <a:p>
            <a:pPr eaLnBrk="1" hangingPunct="1">
              <a:buFontTx/>
              <a:buChar char="•"/>
            </a:pPr>
            <a:r>
              <a:rPr lang="en-US" sz="2000" dirty="0">
                <a:solidFill>
                  <a:srgbClr val="9900CC"/>
                </a:solidFill>
              </a:rPr>
              <a:t>When you combine two (or more) waves, you need to know the </a:t>
            </a:r>
            <a:r>
              <a:rPr lang="en-US" sz="2000" i="1" dirty="0">
                <a:solidFill>
                  <a:srgbClr val="9900CC"/>
                </a:solidFill>
              </a:rPr>
              <a:t>phase shift</a:t>
            </a:r>
            <a:r>
              <a:rPr lang="en-US" sz="2000" dirty="0">
                <a:solidFill>
                  <a:srgbClr val="9900CC"/>
                </a:solidFill>
              </a:rPr>
              <a:t> between them:</a:t>
            </a:r>
          </a:p>
          <a:p>
            <a:pPr lvl="1" eaLnBrk="1" hangingPunct="1">
              <a:buFontTx/>
              <a:buChar char="•"/>
            </a:pPr>
            <a:r>
              <a:rPr lang="en-US" sz="2000" dirty="0">
                <a:solidFill>
                  <a:srgbClr val="9900CC"/>
                </a:solidFill>
              </a:rPr>
              <a:t>The angle</a:t>
            </a:r>
            <a:r>
              <a:rPr lang="en-US" sz="2000" i="1" dirty="0">
                <a:solidFill>
                  <a:srgbClr val="9900CC"/>
                </a:solidFill>
                <a:sym typeface="Symbol" pitchFamily="18" charset="2"/>
              </a:rPr>
              <a:t> </a:t>
            </a:r>
            <a:r>
              <a:rPr lang="en-US" sz="2000" dirty="0">
                <a:solidFill>
                  <a:srgbClr val="9900CC"/>
                </a:solidFill>
                <a:sym typeface="Symbol" pitchFamily="18" charset="2"/>
              </a:rPr>
              <a:t> is the phase shift</a:t>
            </a:r>
          </a:p>
          <a:p>
            <a:pPr eaLnBrk="1" hangingPunct="1">
              <a:buFontTx/>
              <a:buChar char="•"/>
            </a:pPr>
            <a:r>
              <a:rPr lang="en-US" sz="2000" dirty="0">
                <a:solidFill>
                  <a:srgbClr val="008000"/>
                </a:solidFill>
                <a:sym typeface="Symbol" pitchFamily="18" charset="2"/>
              </a:rPr>
              <a:t>When the phase shift is zero, the waves add </a:t>
            </a:r>
            <a:r>
              <a:rPr lang="en-US" sz="2000" i="1" dirty="0">
                <a:solidFill>
                  <a:srgbClr val="008000"/>
                </a:solidFill>
                <a:sym typeface="Symbol" pitchFamily="18" charset="2"/>
              </a:rPr>
              <a:t>constructively</a:t>
            </a:r>
            <a:endParaRPr lang="en-US" sz="2000" dirty="0">
              <a:solidFill>
                <a:srgbClr val="008000"/>
              </a:solidFill>
              <a:sym typeface="Symbol" pitchFamily="18" charset="2"/>
            </a:endParaRPr>
          </a:p>
          <a:p>
            <a:pPr lvl="1" eaLnBrk="1" hangingPunct="1">
              <a:buFontTx/>
              <a:buChar char="•"/>
            </a:pPr>
            <a:r>
              <a:rPr lang="en-US" sz="2000" dirty="0">
                <a:solidFill>
                  <a:srgbClr val="008000"/>
                </a:solidFill>
                <a:sym typeface="Symbol" pitchFamily="18" charset="2"/>
              </a:rPr>
              <a:t>The result is bigger</a:t>
            </a:r>
          </a:p>
          <a:p>
            <a:pPr lvl="1" eaLnBrk="1" hangingPunct="1">
              <a:buFontTx/>
              <a:buChar char="•"/>
            </a:pPr>
            <a:r>
              <a:rPr lang="en-US" sz="2000" dirty="0">
                <a:solidFill>
                  <a:srgbClr val="008000"/>
                </a:solidFill>
                <a:sym typeface="Symbol" pitchFamily="18" charset="2"/>
              </a:rPr>
              <a:t>Same thing for any even multiple of </a:t>
            </a:r>
            <a:r>
              <a:rPr lang="en-US" sz="2000" dirty="0" smtClean="0">
                <a:solidFill>
                  <a:srgbClr val="008000"/>
                </a:solidFill>
                <a:sym typeface="Symbol" pitchFamily="18" charset="2"/>
              </a:rPr>
              <a:t>2</a:t>
            </a:r>
            <a:r>
              <a:rPr lang="en-US" sz="2000" i="1" dirty="0" smtClean="0">
                <a:solidFill>
                  <a:srgbClr val="008000"/>
                </a:solidFill>
                <a:sym typeface="Symbol" pitchFamily="18" charset="2"/>
              </a:rPr>
              <a:t></a:t>
            </a:r>
            <a:endParaRPr lang="en-US" sz="2000" dirty="0">
              <a:solidFill>
                <a:srgbClr val="008000"/>
              </a:solidFill>
              <a:sym typeface="Symbol" pitchFamily="18" charset="2"/>
            </a:endParaRPr>
          </a:p>
          <a:p>
            <a:pPr eaLnBrk="1" hangingPunct="1">
              <a:buFontTx/>
              <a:buChar char="•"/>
            </a:pPr>
            <a:r>
              <a:rPr lang="en-US" sz="2000" dirty="0">
                <a:solidFill>
                  <a:schemeClr val="accent2"/>
                </a:solidFill>
                <a:sym typeface="Symbol" pitchFamily="18" charset="2"/>
              </a:rPr>
              <a:t>When the phase shift is </a:t>
            </a:r>
            <a:r>
              <a:rPr lang="en-US" sz="2000" i="1" dirty="0">
                <a:solidFill>
                  <a:schemeClr val="accent2"/>
                </a:solidFill>
                <a:sym typeface="Symbol" pitchFamily="18" charset="2"/>
              </a:rPr>
              <a:t></a:t>
            </a:r>
            <a:r>
              <a:rPr lang="en-US" sz="2000" dirty="0">
                <a:solidFill>
                  <a:schemeClr val="accent2"/>
                </a:solidFill>
                <a:sym typeface="Symbol" pitchFamily="18" charset="2"/>
              </a:rPr>
              <a:t>, the waves add </a:t>
            </a:r>
            <a:r>
              <a:rPr lang="en-US" sz="2000" i="1" dirty="0">
                <a:solidFill>
                  <a:schemeClr val="accent2"/>
                </a:solidFill>
                <a:sym typeface="Symbol" pitchFamily="18" charset="2"/>
              </a:rPr>
              <a:t>destructively</a:t>
            </a:r>
          </a:p>
          <a:p>
            <a:pPr lvl="1" eaLnBrk="1" hangingPunct="1">
              <a:buFontTx/>
              <a:buChar char="•"/>
            </a:pPr>
            <a:r>
              <a:rPr lang="en-US" sz="2000" dirty="0">
                <a:solidFill>
                  <a:schemeClr val="accent2"/>
                </a:solidFill>
                <a:sym typeface="Symbol" pitchFamily="18" charset="2"/>
              </a:rPr>
              <a:t>The result is smaller</a:t>
            </a:r>
          </a:p>
          <a:p>
            <a:pPr lvl="1" eaLnBrk="1" hangingPunct="1">
              <a:buFontTx/>
              <a:buChar char="•"/>
            </a:pPr>
            <a:r>
              <a:rPr lang="en-US" sz="2000" dirty="0">
                <a:solidFill>
                  <a:schemeClr val="accent2"/>
                </a:solidFill>
                <a:sym typeface="Symbol" pitchFamily="18" charset="2"/>
              </a:rPr>
              <a:t>Same thing for any odd multiple of </a:t>
            </a:r>
            <a:r>
              <a:rPr lang="en-US" sz="2000" i="1" dirty="0">
                <a:solidFill>
                  <a:schemeClr val="accent2"/>
                </a:solidFill>
                <a:sym typeface="Symbol" pitchFamily="18" charset="2"/>
              </a:rPr>
              <a:t></a:t>
            </a:r>
          </a:p>
          <a:p>
            <a:pPr eaLnBrk="1" hangingPunct="1">
              <a:buFontTx/>
              <a:buChar char="•"/>
            </a:pPr>
            <a:r>
              <a:rPr lang="en-US" sz="2000" dirty="0">
                <a:solidFill>
                  <a:srgbClr val="FF0000"/>
                </a:solidFill>
                <a:sym typeface="Symbol" pitchFamily="18" charset="2"/>
              </a:rPr>
              <a:t>To find maximum/minimum effects, set phase shift to even/odd multiples of </a:t>
            </a:r>
            <a:r>
              <a:rPr lang="en-US" sz="2000" i="1" dirty="0">
                <a:solidFill>
                  <a:srgbClr val="FF0000"/>
                </a:solidFill>
                <a:sym typeface="Symbol" pitchFamily="18" charset="2"/>
              </a:rPr>
              <a:t></a:t>
            </a:r>
            <a:endParaRPr lang="en-US" sz="2000" dirty="0">
              <a:solidFill>
                <a:srgbClr val="FF0000"/>
              </a:solidFill>
              <a:sym typeface="Symbol" pitchFamily="18" charset="2"/>
            </a:endParaRPr>
          </a:p>
        </p:txBody>
      </p:sp>
      <p:graphicFrame>
        <p:nvGraphicFramePr>
          <p:cNvPr id="8" name="Object 10"/>
          <p:cNvGraphicFramePr>
            <a:graphicFrameLocks noChangeAspect="1"/>
          </p:cNvGraphicFramePr>
          <p:nvPr>
            <p:extLst>
              <p:ext uri="{D42A27DB-BD31-4B8C-83A1-F6EECF244321}">
                <p14:modId xmlns:p14="http://schemas.microsoft.com/office/powerpoint/2010/main" val="2322802710"/>
              </p:ext>
            </p:extLst>
          </p:nvPr>
        </p:nvGraphicFramePr>
        <p:xfrm>
          <a:off x="3939646" y="1769488"/>
          <a:ext cx="2813844" cy="508000"/>
        </p:xfrm>
        <a:graphic>
          <a:graphicData uri="http://schemas.openxmlformats.org/presentationml/2006/ole">
            <mc:AlternateContent xmlns:mc="http://schemas.openxmlformats.org/markup-compatibility/2006">
              <mc:Choice xmlns:v="urn:schemas-microsoft-com:vml" Requires="v">
                <p:oleObj spid="_x0000_s3133" name="Equation" r:id="rId3" imgW="1688367" imgH="253890" progId="">
                  <p:embed/>
                </p:oleObj>
              </mc:Choice>
              <mc:Fallback>
                <p:oleObj name="Equation" r:id="rId3" imgW="1688367" imgH="25389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9646" y="1769488"/>
                        <a:ext cx="281384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9900"/>
                            </a:solidFill>
                            <a:prstDash val="dash"/>
                            <a:miter lim="800000"/>
                            <a:headEnd/>
                            <a:tailEnd/>
                          </a14:hiddenLine>
                        </a:ext>
                      </a:extLst>
                    </p:spPr>
                  </p:pic>
                </p:oleObj>
              </mc:Fallback>
            </mc:AlternateContent>
          </a:graphicData>
        </a:graphic>
      </p:graphicFrame>
      <p:pic>
        <p:nvPicPr>
          <p:cNvPr id="9" name="Picture 11" descr="phase1"/>
          <p:cNvPicPr>
            <a:picLocks noChangeAspect="1" noChangeArrowheads="1" noCrop="1"/>
          </p:cNvPicPr>
          <p:nvPr/>
        </p:nvPicPr>
        <p:blipFill>
          <a:blip r:embed="rId5"/>
          <a:srcRect/>
          <a:stretch>
            <a:fillRect/>
          </a:stretch>
        </p:blipFill>
        <p:spPr bwMode="auto">
          <a:xfrm>
            <a:off x="1016000" y="4867276"/>
            <a:ext cx="3175000" cy="1304924"/>
          </a:xfrm>
          <a:prstGeom prst="rect">
            <a:avLst/>
          </a:prstGeom>
          <a:noFill/>
          <a:ln w="9525">
            <a:noFill/>
            <a:miter lim="800000"/>
            <a:headEnd/>
            <a:tailEnd/>
          </a:ln>
        </p:spPr>
      </p:pic>
      <p:pic>
        <p:nvPicPr>
          <p:cNvPr id="10" name="Picture 13" descr="phase2"/>
          <p:cNvPicPr>
            <a:picLocks noChangeAspect="1" noChangeArrowheads="1" noCrop="1"/>
          </p:cNvPicPr>
          <p:nvPr/>
        </p:nvPicPr>
        <p:blipFill>
          <a:blip r:embed="rId6"/>
          <a:srcRect/>
          <a:stretch>
            <a:fillRect/>
          </a:stretch>
        </p:blipFill>
        <p:spPr bwMode="auto">
          <a:xfrm>
            <a:off x="4635500" y="4738255"/>
            <a:ext cx="3175000" cy="1447800"/>
          </a:xfrm>
          <a:prstGeom prst="rect">
            <a:avLst/>
          </a:prstGeom>
          <a:noFill/>
          <a:ln w="9525">
            <a:noFill/>
            <a:miter lim="800000"/>
            <a:headEnd/>
            <a:tailEnd/>
          </a:ln>
        </p:spPr>
      </p:pic>
      <p:sp>
        <p:nvSpPr>
          <p:cNvPr id="11" name="Rectangle 10"/>
          <p:cNvSpPr/>
          <p:nvPr/>
        </p:nvSpPr>
        <p:spPr>
          <a:xfrm>
            <a:off x="209446" y="457200"/>
            <a:ext cx="8324954" cy="584775"/>
          </a:xfrm>
          <a:prstGeom prst="rect">
            <a:avLst/>
          </a:prstGeom>
        </p:spPr>
        <p:txBody>
          <a:bodyPr wrap="square">
            <a:spAutoFit/>
          </a:bodyPr>
          <a:lstStyle/>
          <a:p>
            <a:r>
              <a:rPr lang="en-US" sz="3200" b="1" dirty="0" smtClean="0">
                <a:solidFill>
                  <a:schemeClr val="bg1"/>
                </a:solidFill>
              </a:rPr>
              <a:t>Constructive &amp; Destructive conditions:</a:t>
            </a:r>
            <a:endParaRPr lang="en-US" sz="3200" b="1" dirty="0">
              <a:solidFill>
                <a:schemeClr val="bg1"/>
              </a:solidFill>
            </a:endParaRPr>
          </a:p>
        </p:txBody>
      </p:sp>
    </p:spTree>
    <p:extLst>
      <p:ext uri="{BB962C8B-B14F-4D97-AF65-F5344CB8AC3E}">
        <p14:creationId xmlns:p14="http://schemas.microsoft.com/office/powerpoint/2010/main" val="329367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 calcmode="lin" valueType="num">
                                      <p:cBhvr additive="base">
                                        <p:cTn id="39"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
                                            <p:txEl>
                                              <p:pRg st="5" end="5"/>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 calcmode="lin" valueType="num">
                                      <p:cBhvr additive="base">
                                        <p:cTn id="47"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9" presetClass="entr" presetSubtype="0"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anim calcmode="lin" valueType="num">
                                      <p:cBhvr additive="base">
                                        <p:cTn id="57"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Interference</a:t>
            </a:r>
            <a:endParaRPr lang="en-IN" dirty="0"/>
          </a:p>
        </p:txBody>
      </p:sp>
      <p:sp>
        <p:nvSpPr>
          <p:cNvPr id="5" name="Slide Number Placeholder 4"/>
          <p:cNvSpPr>
            <a:spLocks noGrp="1"/>
          </p:cNvSpPr>
          <p:nvPr>
            <p:ph type="sldNum" sz="quarter" idx="12"/>
          </p:nvPr>
        </p:nvSpPr>
        <p:spPr/>
        <p:txBody>
          <a:bodyPr/>
          <a:lstStyle/>
          <a:p>
            <a:fld id="{456A0122-9363-48FB-A7D6-FC6A656AA92A}" type="slidenum">
              <a:rPr lang="en-US" smtClean="0"/>
              <a:pPr/>
              <a:t>7</a:t>
            </a:fld>
            <a:endParaRPr lang="en-US"/>
          </a:p>
        </p:txBody>
      </p:sp>
      <p:sp>
        <p:nvSpPr>
          <p:cNvPr id="6" name="Text Box 5"/>
          <p:cNvSpPr txBox="1">
            <a:spLocks noChangeArrowheads="1"/>
          </p:cNvSpPr>
          <p:nvPr/>
        </p:nvSpPr>
        <p:spPr bwMode="auto">
          <a:xfrm>
            <a:off x="582613" y="1542395"/>
            <a:ext cx="802798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charset="0"/>
                <a:cs typeface="Arial" charset="0"/>
              </a:defRPr>
            </a:lvl1pPr>
            <a:lvl2pPr marL="800100" indent="-342900">
              <a:defRPr>
                <a:solidFill>
                  <a:schemeClr val="tx1"/>
                </a:solidFill>
                <a:latin typeface="Arial" charset="0"/>
                <a:cs typeface="Arial" charset="0"/>
              </a:defRPr>
            </a:lvl2pPr>
            <a:lvl3pPr marL="1257300" indent="-342900">
              <a:defRPr>
                <a:solidFill>
                  <a:schemeClr val="tx1"/>
                </a:solidFill>
                <a:latin typeface="Arial" charset="0"/>
                <a:cs typeface="Arial" charset="0"/>
              </a:defRPr>
            </a:lvl3pPr>
            <a:lvl4pPr marL="1714500" indent="-342900">
              <a:defRPr>
                <a:solidFill>
                  <a:schemeClr val="tx1"/>
                </a:solidFill>
                <a:latin typeface="Arial" charset="0"/>
                <a:cs typeface="Arial" charset="0"/>
              </a:defRPr>
            </a:lvl4pPr>
            <a:lvl5pPr marL="2171700" indent="-342900">
              <a:defRPr>
                <a:solidFill>
                  <a:schemeClr val="tx1"/>
                </a:solidFill>
                <a:latin typeface="Arial" charset="0"/>
                <a:cs typeface="Arial" charset="0"/>
              </a:defRPr>
            </a:lvl5pPr>
            <a:lvl6pPr marL="2628900" indent="-342900" fontAlgn="base">
              <a:spcBef>
                <a:spcPct val="0"/>
              </a:spcBef>
              <a:spcAft>
                <a:spcPct val="0"/>
              </a:spcAft>
              <a:defRPr>
                <a:solidFill>
                  <a:schemeClr val="tx1"/>
                </a:solidFill>
                <a:latin typeface="Arial" charset="0"/>
                <a:cs typeface="Arial" charset="0"/>
              </a:defRPr>
            </a:lvl6pPr>
            <a:lvl7pPr marL="3086100" indent="-342900" fontAlgn="base">
              <a:spcBef>
                <a:spcPct val="0"/>
              </a:spcBef>
              <a:spcAft>
                <a:spcPct val="0"/>
              </a:spcAft>
              <a:defRPr>
                <a:solidFill>
                  <a:schemeClr val="tx1"/>
                </a:solidFill>
                <a:latin typeface="Arial" charset="0"/>
                <a:cs typeface="Arial" charset="0"/>
              </a:defRPr>
            </a:lvl7pPr>
            <a:lvl8pPr marL="3543300" indent="-342900" fontAlgn="base">
              <a:spcBef>
                <a:spcPct val="0"/>
              </a:spcBef>
              <a:spcAft>
                <a:spcPct val="0"/>
              </a:spcAft>
              <a:defRPr>
                <a:solidFill>
                  <a:schemeClr val="tx1"/>
                </a:solidFill>
                <a:latin typeface="Arial" charset="0"/>
                <a:cs typeface="Arial" charset="0"/>
              </a:defRPr>
            </a:lvl8pPr>
            <a:lvl9pPr marL="4000500" indent="-342900" fontAlgn="base">
              <a:spcBef>
                <a:spcPct val="0"/>
              </a:spcBef>
              <a:spcAft>
                <a:spcPct val="0"/>
              </a:spcAft>
              <a:defRPr>
                <a:solidFill>
                  <a:schemeClr val="tx1"/>
                </a:solidFill>
                <a:latin typeface="Arial" charset="0"/>
                <a:cs typeface="Arial" charset="0"/>
              </a:defRPr>
            </a:lvl9pPr>
          </a:lstStyle>
          <a:p>
            <a:pPr algn="just"/>
            <a:r>
              <a:rPr lang="en-GB" sz="2000" dirty="0">
                <a:latin typeface="Tahoma" pitchFamily="34" charset="0"/>
              </a:rPr>
              <a:t>Interference of waves occurs when waves overlap. There are </a:t>
            </a:r>
            <a:endParaRPr lang="en-GB" sz="2000" dirty="0" smtClean="0">
              <a:latin typeface="Tahoma" pitchFamily="34" charset="0"/>
            </a:endParaRPr>
          </a:p>
          <a:p>
            <a:pPr algn="just"/>
            <a:r>
              <a:rPr lang="en-GB" sz="2000" dirty="0" smtClean="0">
                <a:latin typeface="Tahoma" pitchFamily="34" charset="0"/>
              </a:rPr>
              <a:t>two ways to produce an interference pattern for light:</a:t>
            </a:r>
          </a:p>
          <a:p>
            <a:pPr algn="just"/>
            <a:endParaRPr lang="en-GB" sz="2000" dirty="0">
              <a:latin typeface="Tahoma" pitchFamily="34" charset="0"/>
            </a:endParaRPr>
          </a:p>
          <a:p>
            <a:pPr algn="just">
              <a:buFontTx/>
              <a:buAutoNum type="arabicPeriod"/>
            </a:pPr>
            <a:r>
              <a:rPr lang="en-GB" sz="2000" dirty="0">
                <a:latin typeface="Tahoma" pitchFamily="34" charset="0"/>
              </a:rPr>
              <a:t>Division of </a:t>
            </a:r>
            <a:r>
              <a:rPr lang="en-GB" sz="2000" dirty="0" smtClean="0">
                <a:latin typeface="Tahoma" pitchFamily="34" charset="0"/>
              </a:rPr>
              <a:t>amplitude (Ex. Thin Film)</a:t>
            </a:r>
            <a:endParaRPr lang="en-GB" sz="2000" dirty="0">
              <a:latin typeface="Tahoma" pitchFamily="34" charset="0"/>
            </a:endParaRPr>
          </a:p>
          <a:p>
            <a:pPr algn="just">
              <a:buFontTx/>
              <a:buAutoNum type="arabicPeriod"/>
            </a:pPr>
            <a:r>
              <a:rPr lang="en-GB" sz="2000" dirty="0">
                <a:latin typeface="Tahoma" pitchFamily="34" charset="0"/>
              </a:rPr>
              <a:t>Division of </a:t>
            </a:r>
            <a:r>
              <a:rPr lang="en-GB" sz="2000" dirty="0" err="1" smtClean="0">
                <a:latin typeface="Tahoma" pitchFamily="34" charset="0"/>
              </a:rPr>
              <a:t>wavefront</a:t>
            </a:r>
            <a:r>
              <a:rPr lang="en-GB" sz="2000" dirty="0" smtClean="0">
                <a:latin typeface="Tahoma" pitchFamily="34" charset="0"/>
              </a:rPr>
              <a:t> (Ex. Young’s Experiment, </a:t>
            </a:r>
            <a:r>
              <a:rPr lang="en-GB" sz="2000" dirty="0" err="1" smtClean="0">
                <a:latin typeface="Tahoma" pitchFamily="34" charset="0"/>
              </a:rPr>
              <a:t>Biprism</a:t>
            </a:r>
            <a:r>
              <a:rPr lang="en-GB" sz="2000" dirty="0" smtClean="0">
                <a:latin typeface="Tahoma" pitchFamily="34" charset="0"/>
              </a:rPr>
              <a:t>)</a:t>
            </a:r>
            <a:endParaRPr lang="en-GB" sz="2000" dirty="0">
              <a:latin typeface="Tahoma" pitchFamily="34" charset="0"/>
            </a:endParaRPr>
          </a:p>
          <a:p>
            <a:pPr algn="just"/>
            <a:endParaRPr lang="en-GB" sz="2000" dirty="0"/>
          </a:p>
          <a:p>
            <a:pPr algn="just"/>
            <a:r>
              <a:rPr lang="en-GB" sz="2000" dirty="0"/>
              <a:t>Both of these involve splitting the light from a single source into</a:t>
            </a:r>
          </a:p>
          <a:p>
            <a:pPr algn="just"/>
            <a:r>
              <a:rPr lang="en-GB" sz="2000" dirty="0"/>
              <a:t>two beams. </a:t>
            </a:r>
          </a:p>
          <a:p>
            <a:pPr algn="just"/>
            <a:endParaRPr lang="en-GB" sz="2000" dirty="0"/>
          </a:p>
          <a:p>
            <a:pPr algn="just"/>
            <a:r>
              <a:rPr lang="en-GB" sz="2000" b="1" u="sng" dirty="0"/>
              <a:t>Division of amplitude</a:t>
            </a:r>
          </a:p>
          <a:p>
            <a:pPr algn="just"/>
            <a:r>
              <a:rPr lang="en-GB" sz="2000" dirty="0"/>
              <a:t>This involves splitting a single light beam </a:t>
            </a:r>
            <a:endParaRPr lang="en-GB" sz="2000" dirty="0" smtClean="0"/>
          </a:p>
          <a:p>
            <a:pPr algn="just"/>
            <a:r>
              <a:rPr lang="en-GB" sz="2000" dirty="0" smtClean="0"/>
              <a:t>into </a:t>
            </a:r>
            <a:r>
              <a:rPr lang="en-GB" sz="2000" dirty="0"/>
              <a:t>two </a:t>
            </a:r>
            <a:r>
              <a:rPr lang="en-GB" sz="2000" dirty="0" smtClean="0"/>
              <a:t>beams</a:t>
            </a:r>
            <a:r>
              <a:rPr lang="en-GB" sz="2000" dirty="0"/>
              <a:t>, </a:t>
            </a:r>
            <a:r>
              <a:rPr lang="en-GB" sz="2000" dirty="0" smtClean="0"/>
              <a:t>a reflected </a:t>
            </a:r>
            <a:r>
              <a:rPr lang="en-GB" sz="2000" dirty="0"/>
              <a:t>beam and </a:t>
            </a:r>
            <a:r>
              <a:rPr lang="en-GB" sz="2000" dirty="0" smtClean="0"/>
              <a:t>a</a:t>
            </a:r>
          </a:p>
          <a:p>
            <a:pPr algn="just"/>
            <a:r>
              <a:rPr lang="en-GB" sz="2000" dirty="0" smtClean="0"/>
              <a:t>transmitted beam</a:t>
            </a:r>
            <a:r>
              <a:rPr lang="en-GB" sz="2000" dirty="0"/>
              <a:t>, at a surface </a:t>
            </a:r>
            <a:r>
              <a:rPr lang="en-GB" sz="2000" dirty="0" smtClean="0"/>
              <a:t>between </a:t>
            </a:r>
          </a:p>
          <a:p>
            <a:pPr algn="just"/>
            <a:r>
              <a:rPr lang="en-GB" sz="2000" dirty="0" smtClean="0"/>
              <a:t>two </a:t>
            </a:r>
            <a:r>
              <a:rPr lang="en-GB" sz="2000" dirty="0"/>
              <a:t>media of </a:t>
            </a:r>
            <a:r>
              <a:rPr lang="en-GB" sz="2000" dirty="0" smtClean="0"/>
              <a:t>different </a:t>
            </a:r>
            <a:r>
              <a:rPr lang="en-GB" sz="2000" dirty="0"/>
              <a:t>refractive index.</a:t>
            </a:r>
          </a:p>
          <a:p>
            <a:pPr algn="just"/>
            <a:endParaRPr lang="en-GB" sz="2000" b="1" u="sng" dirty="0">
              <a:latin typeface="Tahoma" pitchFamily="34" charset="0"/>
            </a:endParaRPr>
          </a:p>
        </p:txBody>
      </p:sp>
      <p:pic>
        <p:nvPicPr>
          <p:cNvPr id="8" name="Picture 2" descr="D:\Department\Assignment &amp; Question Bank\Optics figures\8.jpg"/>
          <p:cNvPicPr>
            <a:picLocks noChangeAspect="1" noChangeArrowheads="1"/>
          </p:cNvPicPr>
          <p:nvPr/>
        </p:nvPicPr>
        <p:blipFill>
          <a:blip r:embed="rId2" cstate="print"/>
          <a:srcRect/>
          <a:stretch>
            <a:fillRect/>
          </a:stretch>
        </p:blipFill>
        <p:spPr bwMode="auto">
          <a:xfrm>
            <a:off x="5410200" y="3793752"/>
            <a:ext cx="2895600" cy="2283854"/>
          </a:xfrm>
          <a:prstGeom prst="rect">
            <a:avLst/>
          </a:prstGeom>
          <a:noFill/>
        </p:spPr>
      </p:pic>
    </p:spTree>
    <p:extLst>
      <p:ext uri="{BB962C8B-B14F-4D97-AF65-F5344CB8AC3E}">
        <p14:creationId xmlns:p14="http://schemas.microsoft.com/office/powerpoint/2010/main" val="105655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 calcmode="lin" valueType="num">
                                      <p:cBhvr additive="base">
                                        <p:cTn id="49" dur="5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
                                            <p:txEl>
                                              <p:pRg st="11" end="11"/>
                                            </p:txEl>
                                          </p:spTgt>
                                        </p:tgtEl>
                                        <p:attrNameLst>
                                          <p:attrName>style.visibility</p:attrName>
                                        </p:attrNameLst>
                                      </p:cBhvr>
                                      <p:to>
                                        <p:strVal val="visible"/>
                                      </p:to>
                                    </p:set>
                                    <p:anim calcmode="lin" valueType="num">
                                      <p:cBhvr additive="base">
                                        <p:cTn id="55" dur="500" fill="hold"/>
                                        <p:tgtEl>
                                          <p:spTgt spid="6">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
                                            <p:txEl>
                                              <p:pRg st="12" end="12"/>
                                            </p:txEl>
                                          </p:spTgt>
                                        </p:tgtEl>
                                        <p:attrNameLst>
                                          <p:attrName>style.visibility</p:attrName>
                                        </p:attrNameLst>
                                      </p:cBhvr>
                                      <p:to>
                                        <p:strVal val="visible"/>
                                      </p:to>
                                    </p:set>
                                    <p:anim calcmode="lin" valueType="num">
                                      <p:cBhvr additive="base">
                                        <p:cTn id="61" dur="500" fill="hold"/>
                                        <p:tgtEl>
                                          <p:spTgt spid="6">
                                            <p:txEl>
                                              <p:pRg st="12" end="1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anim calcmode="lin" valueType="num">
                                      <p:cBhvr additive="base">
                                        <p:cTn id="67" dur="500" fill="hold"/>
                                        <p:tgtEl>
                                          <p:spTgt spid="6">
                                            <p:txEl>
                                              <p:pRg st="13" end="13"/>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6A0122-9363-48FB-A7D6-FC6A656AA92A}" type="slidenum">
              <a:rPr lang="en-US" smtClean="0"/>
              <a:pPr/>
              <a:t>8</a:t>
            </a:fld>
            <a:endParaRPr lang="en-US"/>
          </a:p>
        </p:txBody>
      </p:sp>
      <p:sp>
        <p:nvSpPr>
          <p:cNvPr id="10" name="Line 2"/>
          <p:cNvSpPr>
            <a:spLocks noChangeShapeType="1"/>
          </p:cNvSpPr>
          <p:nvPr/>
        </p:nvSpPr>
        <p:spPr bwMode="auto">
          <a:xfrm>
            <a:off x="3840163" y="3810000"/>
            <a:ext cx="3505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Line 3"/>
          <p:cNvSpPr>
            <a:spLocks noChangeShapeType="1"/>
          </p:cNvSpPr>
          <p:nvPr/>
        </p:nvSpPr>
        <p:spPr bwMode="auto">
          <a:xfrm>
            <a:off x="3840163" y="2590800"/>
            <a:ext cx="3505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Rectangle 4"/>
          <p:cNvSpPr>
            <a:spLocks noChangeArrowheads="1"/>
          </p:cNvSpPr>
          <p:nvPr/>
        </p:nvSpPr>
        <p:spPr bwMode="auto">
          <a:xfrm>
            <a:off x="3840163" y="2590800"/>
            <a:ext cx="3505200" cy="1219200"/>
          </a:xfrm>
          <a:prstGeom prst="rect">
            <a:avLst/>
          </a:prstGeom>
          <a:solidFill>
            <a:srgbClr val="3399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altLang="en-US" sz="2000" b="0"/>
          </a:p>
        </p:txBody>
      </p:sp>
      <p:sp>
        <p:nvSpPr>
          <p:cNvPr id="13" name="Line 5"/>
          <p:cNvSpPr>
            <a:spLocks noChangeShapeType="1"/>
          </p:cNvSpPr>
          <p:nvPr/>
        </p:nvSpPr>
        <p:spPr bwMode="auto">
          <a:xfrm>
            <a:off x="4449763" y="1295400"/>
            <a:ext cx="914400" cy="1295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 name="Line 6"/>
          <p:cNvSpPr>
            <a:spLocks noChangeShapeType="1"/>
          </p:cNvSpPr>
          <p:nvPr/>
        </p:nvSpPr>
        <p:spPr bwMode="auto">
          <a:xfrm flipV="1">
            <a:off x="5364163" y="1219200"/>
            <a:ext cx="685800" cy="1371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Line 7"/>
          <p:cNvSpPr>
            <a:spLocks noChangeShapeType="1"/>
          </p:cNvSpPr>
          <p:nvPr/>
        </p:nvSpPr>
        <p:spPr bwMode="auto">
          <a:xfrm>
            <a:off x="5364163" y="2590800"/>
            <a:ext cx="30480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 name="Line 8"/>
          <p:cNvSpPr>
            <a:spLocks noChangeShapeType="1"/>
          </p:cNvSpPr>
          <p:nvPr/>
        </p:nvSpPr>
        <p:spPr bwMode="auto">
          <a:xfrm flipV="1">
            <a:off x="5668963" y="2590800"/>
            <a:ext cx="30480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 name="Line 9"/>
          <p:cNvSpPr>
            <a:spLocks noChangeShapeType="1"/>
          </p:cNvSpPr>
          <p:nvPr/>
        </p:nvSpPr>
        <p:spPr bwMode="auto">
          <a:xfrm flipV="1">
            <a:off x="5973763" y="1371600"/>
            <a:ext cx="60960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18" name="Group 10"/>
          <p:cNvGrpSpPr>
            <a:grpSpLocks/>
          </p:cNvGrpSpPr>
          <p:nvPr/>
        </p:nvGrpSpPr>
        <p:grpSpPr bwMode="auto">
          <a:xfrm>
            <a:off x="5757863" y="1600200"/>
            <a:ext cx="2989262" cy="2120900"/>
            <a:chOff x="2888" y="1008"/>
            <a:chExt cx="1883" cy="1336"/>
          </a:xfrm>
        </p:grpSpPr>
        <p:sp>
          <p:nvSpPr>
            <p:cNvPr id="19" name="Line 11"/>
            <p:cNvSpPr>
              <a:spLocks noChangeShapeType="1"/>
            </p:cNvSpPr>
            <p:nvPr/>
          </p:nvSpPr>
          <p:spPr bwMode="auto">
            <a:xfrm flipV="1">
              <a:off x="2888" y="1240"/>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 name="Text Box 12"/>
            <p:cNvSpPr txBox="1">
              <a:spLocks noChangeArrowheads="1"/>
            </p:cNvSpPr>
            <p:nvPr/>
          </p:nvSpPr>
          <p:spPr bwMode="auto">
            <a:xfrm>
              <a:off x="3437" y="1008"/>
              <a:ext cx="13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dirty="0">
                  <a:latin typeface="Tahoma" pitchFamily="34" charset="0"/>
                </a:rPr>
                <a:t>No phase change</a:t>
              </a:r>
            </a:p>
          </p:txBody>
        </p:sp>
      </p:grpSp>
      <p:sp>
        <p:nvSpPr>
          <p:cNvPr id="21" name="Text Box 13"/>
          <p:cNvSpPr txBox="1">
            <a:spLocks noChangeArrowheads="1"/>
          </p:cNvSpPr>
          <p:nvPr/>
        </p:nvSpPr>
        <p:spPr bwMode="auto">
          <a:xfrm>
            <a:off x="3840163" y="3878263"/>
            <a:ext cx="48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Air</a:t>
            </a:r>
          </a:p>
        </p:txBody>
      </p:sp>
      <p:sp>
        <p:nvSpPr>
          <p:cNvPr id="22" name="Text Box 14"/>
          <p:cNvSpPr txBox="1">
            <a:spLocks noChangeArrowheads="1"/>
          </p:cNvSpPr>
          <p:nvPr/>
        </p:nvSpPr>
        <p:spPr bwMode="auto">
          <a:xfrm>
            <a:off x="3840163" y="2049463"/>
            <a:ext cx="48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Air</a:t>
            </a:r>
          </a:p>
        </p:txBody>
      </p:sp>
      <p:sp>
        <p:nvSpPr>
          <p:cNvPr id="23" name="Text Box 15"/>
          <p:cNvSpPr txBox="1">
            <a:spLocks noChangeArrowheads="1"/>
          </p:cNvSpPr>
          <p:nvPr/>
        </p:nvSpPr>
        <p:spPr bwMode="auto">
          <a:xfrm>
            <a:off x="3840163" y="2659063"/>
            <a:ext cx="646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Film</a:t>
            </a:r>
          </a:p>
        </p:txBody>
      </p:sp>
      <p:sp>
        <p:nvSpPr>
          <p:cNvPr id="24" name="Line 16"/>
          <p:cNvSpPr>
            <a:spLocks noChangeShapeType="1"/>
          </p:cNvSpPr>
          <p:nvPr/>
        </p:nvSpPr>
        <p:spPr bwMode="auto">
          <a:xfrm>
            <a:off x="6964363" y="2590800"/>
            <a:ext cx="0" cy="121920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25" name="Text Box 17"/>
          <p:cNvSpPr txBox="1">
            <a:spLocks noChangeArrowheads="1"/>
          </p:cNvSpPr>
          <p:nvPr/>
        </p:nvSpPr>
        <p:spPr bwMode="auto">
          <a:xfrm>
            <a:off x="6964363" y="2963863"/>
            <a:ext cx="269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t</a:t>
            </a:r>
          </a:p>
        </p:txBody>
      </p:sp>
      <p:sp>
        <p:nvSpPr>
          <p:cNvPr id="26" name="Text Box 18"/>
          <p:cNvSpPr txBox="1">
            <a:spLocks noChangeArrowheads="1"/>
          </p:cNvSpPr>
          <p:nvPr/>
        </p:nvSpPr>
        <p:spPr bwMode="auto">
          <a:xfrm>
            <a:off x="7239000" y="2971800"/>
            <a:ext cx="14656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400" b="0" dirty="0" err="1" smtClean="0">
                <a:latin typeface="Tahoma" pitchFamily="34" charset="0"/>
              </a:rPr>
              <a:t>n</a:t>
            </a:r>
            <a:r>
              <a:rPr lang="en-US" altLang="en-US" sz="2400" b="0" baseline="-25000" dirty="0" err="1" smtClean="0">
                <a:latin typeface="Tahoma" pitchFamily="34" charset="0"/>
              </a:rPr>
              <a:t>Air</a:t>
            </a:r>
            <a:r>
              <a:rPr lang="en-US" altLang="en-US" sz="2400" b="0" dirty="0" smtClean="0">
                <a:latin typeface="Tahoma" pitchFamily="34" charset="0"/>
              </a:rPr>
              <a:t>&lt; </a:t>
            </a:r>
            <a:r>
              <a:rPr lang="en-US" altLang="en-US" sz="2400" b="0" dirty="0" err="1">
                <a:latin typeface="Tahoma" pitchFamily="34" charset="0"/>
              </a:rPr>
              <a:t>n</a:t>
            </a:r>
            <a:r>
              <a:rPr lang="en-US" altLang="en-US" sz="2400" b="0" baseline="-25000" dirty="0" err="1">
                <a:latin typeface="Tahoma" pitchFamily="34" charset="0"/>
              </a:rPr>
              <a:t>Film</a:t>
            </a:r>
            <a:endParaRPr lang="en-US" altLang="en-US" sz="2400" b="0" dirty="0">
              <a:latin typeface="Tahoma" pitchFamily="34" charset="0"/>
            </a:endParaRPr>
          </a:p>
        </p:txBody>
      </p:sp>
      <p:sp>
        <p:nvSpPr>
          <p:cNvPr id="27" name="Text Box 19"/>
          <p:cNvSpPr txBox="1">
            <a:spLocks noChangeArrowheads="1"/>
          </p:cNvSpPr>
          <p:nvPr/>
        </p:nvSpPr>
        <p:spPr bwMode="auto">
          <a:xfrm>
            <a:off x="533400" y="4495800"/>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400" b="0" dirty="0">
                <a:latin typeface="Tahoma" pitchFamily="34" charset="0"/>
              </a:rPr>
              <a:t>Do the reflected rays </a:t>
            </a:r>
            <a:r>
              <a:rPr lang="en-US" altLang="en-US" sz="2400" b="0" dirty="0">
                <a:solidFill>
                  <a:srgbClr val="CC0000"/>
                </a:solidFill>
                <a:latin typeface="Tahoma" pitchFamily="34" charset="0"/>
                <a:sym typeface="Wingdings" pitchFamily="2" charset="2"/>
              </a:rPr>
              <a:t> </a:t>
            </a:r>
            <a:r>
              <a:rPr lang="en-US" altLang="en-US" sz="2400" b="0" dirty="0">
                <a:latin typeface="Tahoma" pitchFamily="34" charset="0"/>
                <a:sym typeface="Wingdings" pitchFamily="2" charset="2"/>
              </a:rPr>
              <a:t>and </a:t>
            </a:r>
            <a:r>
              <a:rPr lang="en-US" altLang="en-US" sz="2400" b="0" dirty="0">
                <a:solidFill>
                  <a:srgbClr val="CC0000"/>
                </a:solidFill>
                <a:latin typeface="Tahoma" pitchFamily="34" charset="0"/>
                <a:sym typeface="Wingdings" pitchFamily="2" charset="2"/>
              </a:rPr>
              <a:t></a:t>
            </a:r>
            <a:r>
              <a:rPr lang="en-US" altLang="en-US" sz="2400" b="0" dirty="0">
                <a:latin typeface="Tahoma" pitchFamily="34" charset="0"/>
              </a:rPr>
              <a:t> interfere destructively or constructively?</a:t>
            </a:r>
          </a:p>
        </p:txBody>
      </p:sp>
      <p:sp>
        <p:nvSpPr>
          <p:cNvPr id="28" name="Text Box 20"/>
          <p:cNvSpPr txBox="1">
            <a:spLocks noChangeArrowheads="1"/>
          </p:cNvSpPr>
          <p:nvPr/>
        </p:nvSpPr>
        <p:spPr bwMode="auto">
          <a:xfrm>
            <a:off x="533400" y="53340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algn="just" eaLnBrk="1" hangingPunct="1"/>
            <a:r>
              <a:rPr lang="en-US" altLang="en-US" sz="2400" b="0" dirty="0">
                <a:latin typeface="Tahoma" pitchFamily="34" charset="0"/>
              </a:rPr>
              <a:t>Caution!  The wavelength in the film is different than in air.</a:t>
            </a:r>
          </a:p>
        </p:txBody>
      </p:sp>
      <p:sp>
        <p:nvSpPr>
          <p:cNvPr id="29" name="Oval 21"/>
          <p:cNvSpPr>
            <a:spLocks noChangeArrowheads="1"/>
          </p:cNvSpPr>
          <p:nvPr/>
        </p:nvSpPr>
        <p:spPr bwMode="auto">
          <a:xfrm>
            <a:off x="5541963" y="36576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ltLang="en-US"/>
          </a:p>
        </p:txBody>
      </p:sp>
      <p:grpSp>
        <p:nvGrpSpPr>
          <p:cNvPr id="30" name="Group 22"/>
          <p:cNvGrpSpPr>
            <a:grpSpLocks/>
          </p:cNvGrpSpPr>
          <p:nvPr/>
        </p:nvGrpSpPr>
        <p:grpSpPr bwMode="auto">
          <a:xfrm>
            <a:off x="4525963" y="838201"/>
            <a:ext cx="2343150" cy="1828800"/>
            <a:chOff x="2112" y="528"/>
            <a:chExt cx="1476" cy="1152"/>
          </a:xfrm>
        </p:grpSpPr>
        <p:sp>
          <p:nvSpPr>
            <p:cNvPr id="31" name="Line 23"/>
            <p:cNvSpPr>
              <a:spLocks noChangeShapeType="1"/>
            </p:cNvSpPr>
            <p:nvPr/>
          </p:nvSpPr>
          <p:spPr bwMode="auto">
            <a:xfrm flipV="1">
              <a:off x="2640" y="720"/>
              <a:ext cx="48"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solidFill>
                  <a:schemeClr val="bg1"/>
                </a:solidFill>
              </a:endParaRPr>
            </a:p>
          </p:txBody>
        </p:sp>
        <p:sp>
          <p:nvSpPr>
            <p:cNvPr id="32" name="Text Box 24"/>
            <p:cNvSpPr txBox="1">
              <a:spLocks noChangeArrowheads="1"/>
            </p:cNvSpPr>
            <p:nvPr/>
          </p:nvSpPr>
          <p:spPr bwMode="auto">
            <a:xfrm>
              <a:off x="2112" y="528"/>
              <a:ext cx="1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dirty="0">
                  <a:solidFill>
                    <a:schemeClr val="bg1"/>
                  </a:solidFill>
                  <a:latin typeface="Tahoma" pitchFamily="34" charset="0"/>
                </a:rPr>
                <a:t>180° phase change</a:t>
              </a:r>
            </a:p>
          </p:txBody>
        </p:sp>
        <p:sp>
          <p:nvSpPr>
            <p:cNvPr id="33" name="Oval 25"/>
            <p:cNvSpPr>
              <a:spLocks noChangeArrowheads="1"/>
            </p:cNvSpPr>
            <p:nvPr/>
          </p:nvSpPr>
          <p:spPr bwMode="auto">
            <a:xfrm>
              <a:off x="2560" y="1536"/>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ltLang="en-US">
                <a:solidFill>
                  <a:schemeClr val="bg1"/>
                </a:solidFill>
              </a:endParaRPr>
            </a:p>
          </p:txBody>
        </p:sp>
      </p:grpSp>
      <p:sp>
        <p:nvSpPr>
          <p:cNvPr id="35" name="Text Box 27"/>
          <p:cNvSpPr txBox="1">
            <a:spLocks noChangeArrowheads="1"/>
          </p:cNvSpPr>
          <p:nvPr/>
        </p:nvSpPr>
        <p:spPr bwMode="auto">
          <a:xfrm>
            <a:off x="517525" y="1524000"/>
            <a:ext cx="2911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400" b="0" dirty="0">
                <a:latin typeface="Tahoma" pitchFamily="34" charset="0"/>
              </a:rPr>
              <a:t>Ray </a:t>
            </a:r>
            <a:r>
              <a:rPr lang="en-US" altLang="en-US" sz="2400" b="0" dirty="0">
                <a:latin typeface="Tahoma" pitchFamily="34" charset="0"/>
                <a:sym typeface="Wingdings" pitchFamily="2" charset="2"/>
              </a:rPr>
              <a:t> undergoes a phase change on reflection.</a:t>
            </a:r>
          </a:p>
        </p:txBody>
      </p:sp>
      <p:sp>
        <p:nvSpPr>
          <p:cNvPr id="36" name="Rectangle 28"/>
          <p:cNvSpPr>
            <a:spLocks noChangeArrowheads="1"/>
          </p:cNvSpPr>
          <p:nvPr/>
        </p:nvSpPr>
        <p:spPr bwMode="auto">
          <a:xfrm>
            <a:off x="5867400" y="1295400"/>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eaLnBrk="1" hangingPunct="1"/>
            <a:r>
              <a:rPr lang="en-US" altLang="en-US" b="0" dirty="0">
                <a:solidFill>
                  <a:srgbClr val="CC0000"/>
                </a:solidFill>
                <a:sym typeface="Wingdings" pitchFamily="2" charset="2"/>
              </a:rPr>
              <a:t></a:t>
            </a:r>
          </a:p>
        </p:txBody>
      </p:sp>
      <p:sp>
        <p:nvSpPr>
          <p:cNvPr id="37" name="Rectangle 29"/>
          <p:cNvSpPr>
            <a:spLocks noChangeArrowheads="1"/>
          </p:cNvSpPr>
          <p:nvPr/>
        </p:nvSpPr>
        <p:spPr bwMode="auto">
          <a:xfrm>
            <a:off x="6477000" y="13716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ctr" eaLnBrk="1" hangingPunct="1"/>
            <a:r>
              <a:rPr lang="en-US" altLang="en-US" b="0">
                <a:solidFill>
                  <a:srgbClr val="CC0000"/>
                </a:solidFill>
                <a:sym typeface="Wingdings" pitchFamily="2" charset="2"/>
              </a:rPr>
              <a:t></a:t>
            </a:r>
          </a:p>
        </p:txBody>
      </p:sp>
      <p:sp>
        <p:nvSpPr>
          <p:cNvPr id="38" name="Text Box 30"/>
          <p:cNvSpPr txBox="1">
            <a:spLocks noChangeArrowheads="1"/>
          </p:cNvSpPr>
          <p:nvPr/>
        </p:nvSpPr>
        <p:spPr bwMode="auto">
          <a:xfrm>
            <a:off x="517525" y="2743200"/>
            <a:ext cx="29114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400" b="0" dirty="0">
                <a:latin typeface="Tahoma" pitchFamily="34" charset="0"/>
              </a:rPr>
              <a:t>Ray </a:t>
            </a:r>
            <a:r>
              <a:rPr lang="en-US" altLang="en-US" sz="2400" b="0" dirty="0">
                <a:latin typeface="Tahoma" pitchFamily="34" charset="0"/>
                <a:sym typeface="Wingdings" pitchFamily="2" charset="2"/>
              </a:rPr>
              <a:t> </a:t>
            </a:r>
            <a:r>
              <a:rPr lang="en-US" altLang="en-US" sz="2400" b="0" dirty="0">
                <a:latin typeface="Tahoma" pitchFamily="34" charset="0"/>
              </a:rPr>
              <a:t>does not undergo a phase change on reflection..</a:t>
            </a:r>
          </a:p>
        </p:txBody>
      </p:sp>
      <p:sp>
        <p:nvSpPr>
          <p:cNvPr id="39" name="Rectangle 32"/>
          <p:cNvSpPr>
            <a:spLocks noChangeArrowheads="1"/>
          </p:cNvSpPr>
          <p:nvPr/>
        </p:nvSpPr>
        <p:spPr bwMode="auto">
          <a:xfrm>
            <a:off x="-381000" y="5867400"/>
            <a:ext cx="883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r" eaLnBrk="1" hangingPunct="1"/>
            <a:r>
              <a:rPr lang="en-US" altLang="en-US" sz="1400" b="0" dirty="0"/>
              <a:t>Dark lines in drawings are there to help you see the boundaries, and are not a separate medium.</a:t>
            </a:r>
          </a:p>
        </p:txBody>
      </p:sp>
      <p:sp>
        <p:nvSpPr>
          <p:cNvPr id="40" name="Freeform 33"/>
          <p:cNvSpPr>
            <a:spLocks/>
          </p:cNvSpPr>
          <p:nvPr/>
        </p:nvSpPr>
        <p:spPr bwMode="auto">
          <a:xfrm>
            <a:off x="7467600" y="3810000"/>
            <a:ext cx="1219200" cy="2209800"/>
          </a:xfrm>
          <a:custGeom>
            <a:avLst/>
            <a:gdLst>
              <a:gd name="T0" fmla="*/ 2147483646 w 872"/>
              <a:gd name="T1" fmla="*/ 2147483646 h 1536"/>
              <a:gd name="T2" fmla="*/ 2147483646 w 872"/>
              <a:gd name="T3" fmla="*/ 2147483646 h 1536"/>
              <a:gd name="T4" fmla="*/ 2147483646 w 872"/>
              <a:gd name="T5" fmla="*/ 2147483646 h 1536"/>
              <a:gd name="T6" fmla="*/ 2147483646 w 872"/>
              <a:gd name="T7" fmla="*/ 2147483646 h 1536"/>
              <a:gd name="T8" fmla="*/ 0 w 872"/>
              <a:gd name="T9" fmla="*/ 0 h 1536"/>
              <a:gd name="T10" fmla="*/ 0 60000 65536"/>
              <a:gd name="T11" fmla="*/ 0 60000 65536"/>
              <a:gd name="T12" fmla="*/ 0 60000 65536"/>
              <a:gd name="T13" fmla="*/ 0 60000 65536"/>
              <a:gd name="T14" fmla="*/ 0 60000 65536"/>
              <a:gd name="T15" fmla="*/ 0 w 872"/>
              <a:gd name="T16" fmla="*/ 0 h 1536"/>
              <a:gd name="T17" fmla="*/ 872 w 872"/>
              <a:gd name="T18" fmla="*/ 1536 h 1536"/>
            </a:gdLst>
            <a:ahLst/>
            <a:cxnLst>
              <a:cxn ang="T10">
                <a:pos x="T0" y="T1"/>
              </a:cxn>
              <a:cxn ang="T11">
                <a:pos x="T2" y="T3"/>
              </a:cxn>
              <a:cxn ang="T12">
                <a:pos x="T4" y="T5"/>
              </a:cxn>
              <a:cxn ang="T13">
                <a:pos x="T6" y="T7"/>
              </a:cxn>
              <a:cxn ang="T14">
                <a:pos x="T8" y="T9"/>
              </a:cxn>
            </a:cxnLst>
            <a:rect l="T15" t="T16" r="T17" b="T18"/>
            <a:pathLst>
              <a:path w="872" h="1536">
                <a:moveTo>
                  <a:pt x="672" y="1536"/>
                </a:moveTo>
                <a:cubicBezTo>
                  <a:pt x="772" y="1256"/>
                  <a:pt x="872" y="976"/>
                  <a:pt x="864" y="768"/>
                </a:cubicBezTo>
                <a:cubicBezTo>
                  <a:pt x="856" y="560"/>
                  <a:pt x="712" y="408"/>
                  <a:pt x="624" y="288"/>
                </a:cubicBezTo>
                <a:cubicBezTo>
                  <a:pt x="536" y="168"/>
                  <a:pt x="440" y="96"/>
                  <a:pt x="336" y="48"/>
                </a:cubicBezTo>
                <a:cubicBezTo>
                  <a:pt x="232" y="0"/>
                  <a:pt x="116" y="0"/>
                  <a:pt x="0"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square">
            <a:spAutoFit/>
          </a:bodyPr>
          <a:lstStyle/>
          <a:p>
            <a:endParaRPr lang="en-IN"/>
          </a:p>
        </p:txBody>
      </p:sp>
      <p:cxnSp>
        <p:nvCxnSpPr>
          <p:cNvPr id="41" name="Straight Connector 40"/>
          <p:cNvCxnSpPr>
            <a:cxnSpLocks noChangeShapeType="1"/>
          </p:cNvCxnSpPr>
          <p:nvPr/>
        </p:nvCxnSpPr>
        <p:spPr bwMode="auto">
          <a:xfrm rot="10860000" flipV="1">
            <a:off x="6030913" y="1960563"/>
            <a:ext cx="854075" cy="6334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2" name="Line 7"/>
          <p:cNvSpPr>
            <a:spLocks noChangeShapeType="1"/>
          </p:cNvSpPr>
          <p:nvPr/>
        </p:nvSpPr>
        <p:spPr bwMode="auto">
          <a:xfrm>
            <a:off x="5356225" y="2590800"/>
            <a:ext cx="304800" cy="1219200"/>
          </a:xfrm>
          <a:prstGeom prst="line">
            <a:avLst/>
          </a:prstGeom>
          <a:noFill/>
          <a:ln w="508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3" name="Line 8"/>
          <p:cNvSpPr>
            <a:spLocks noChangeShapeType="1"/>
          </p:cNvSpPr>
          <p:nvPr/>
        </p:nvSpPr>
        <p:spPr bwMode="auto">
          <a:xfrm flipV="1">
            <a:off x="5667375" y="2579688"/>
            <a:ext cx="304800" cy="1219200"/>
          </a:xfrm>
          <a:prstGeom prst="line">
            <a:avLst/>
          </a:prstGeom>
          <a:noFill/>
          <a:ln w="508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 name="Rectangle 3"/>
          <p:cNvSpPr/>
          <p:nvPr/>
        </p:nvSpPr>
        <p:spPr>
          <a:xfrm>
            <a:off x="228600" y="304800"/>
            <a:ext cx="6329361" cy="584775"/>
          </a:xfrm>
          <a:prstGeom prst="rect">
            <a:avLst/>
          </a:prstGeom>
        </p:spPr>
        <p:txBody>
          <a:bodyPr wrap="none">
            <a:spAutoFit/>
          </a:bodyPr>
          <a:lstStyle/>
          <a:p>
            <a:pPr eaLnBrk="1" hangingPunct="1"/>
            <a:r>
              <a:rPr lang="en-US" altLang="en-US" sz="3200" dirty="0" smtClean="0">
                <a:solidFill>
                  <a:schemeClr val="bg1"/>
                </a:solidFill>
                <a:latin typeface="Tahoma" pitchFamily="34" charset="0"/>
              </a:rPr>
              <a:t>Interference in uniform </a:t>
            </a:r>
            <a:r>
              <a:rPr lang="en-US" altLang="en-US" sz="3200" dirty="0">
                <a:solidFill>
                  <a:schemeClr val="bg1"/>
                </a:solidFill>
                <a:latin typeface="Tahoma" pitchFamily="34" charset="0"/>
              </a:rPr>
              <a:t>Thin </a:t>
            </a:r>
            <a:r>
              <a:rPr lang="en-US" altLang="en-US" sz="3200" dirty="0" smtClean="0">
                <a:solidFill>
                  <a:schemeClr val="bg1"/>
                </a:solidFill>
                <a:latin typeface="Tahoma" pitchFamily="34" charset="0"/>
              </a:rPr>
              <a:t>Film:</a:t>
            </a:r>
            <a:endParaRPr lang="en-US" altLang="en-US" sz="3200" dirty="0">
              <a:solidFill>
                <a:schemeClr val="bg1"/>
              </a:solidFill>
              <a:latin typeface="Tahoma" pitchFamily="34" charset="0"/>
            </a:endParaRPr>
          </a:p>
        </p:txBody>
      </p:sp>
    </p:spTree>
    <p:extLst>
      <p:ext uri="{BB962C8B-B14F-4D97-AF65-F5344CB8AC3E}">
        <p14:creationId xmlns:p14="http://schemas.microsoft.com/office/powerpoint/2010/main" val="3320169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par>
                                <p:cTn id="28" presetID="1"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par>
                                <p:cTn id="38" presetID="2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3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27" grpId="0"/>
      <p:bldP spid="28" grpId="0"/>
      <p:bldP spid="29" grpId="0" animBg="1"/>
      <p:bldP spid="35" grpId="0"/>
      <p:bldP spid="36" grpId="0"/>
      <p:bldP spid="37" grpId="0"/>
      <p:bldP spid="38" grpId="0"/>
      <p:bldP spid="38" grpId="1"/>
      <p:bldP spid="42"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659E782-1B83-4900-A0EA-DB61DE615855}" type="slidenum">
              <a:rPr lang="en-US"/>
              <a:pPr/>
              <a:t>9</a:t>
            </a:fld>
            <a:endParaRPr lang="en-US"/>
          </a:p>
        </p:txBody>
      </p:sp>
      <p:sp>
        <p:nvSpPr>
          <p:cNvPr id="9" name="Text Box 26"/>
          <p:cNvSpPr txBox="1">
            <a:spLocks noChangeArrowheads="1"/>
          </p:cNvSpPr>
          <p:nvPr/>
        </p:nvSpPr>
        <p:spPr bwMode="auto">
          <a:xfrm>
            <a:off x="339435" y="4648200"/>
            <a:ext cx="8610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400" b="0" dirty="0">
                <a:latin typeface="Tahoma" pitchFamily="34" charset="0"/>
              </a:rPr>
              <a:t>We will get </a:t>
            </a:r>
            <a:r>
              <a:rPr lang="en-US" altLang="en-US" sz="2400" dirty="0">
                <a:solidFill>
                  <a:srgbClr val="0000CC"/>
                </a:solidFill>
                <a:latin typeface="Tahoma" pitchFamily="34" charset="0"/>
              </a:rPr>
              <a:t>destructive interference</a:t>
            </a:r>
            <a:r>
              <a:rPr lang="en-US" altLang="en-US" sz="2400" b="0" dirty="0">
                <a:latin typeface="Tahoma" pitchFamily="34" charset="0"/>
              </a:rPr>
              <a:t> when the path difference is an integral number of wavelengths:</a:t>
            </a:r>
          </a:p>
        </p:txBody>
      </p:sp>
      <p:sp>
        <p:nvSpPr>
          <p:cNvPr id="10" name="Rectangle 33"/>
          <p:cNvSpPr>
            <a:spLocks noChangeArrowheads="1"/>
          </p:cNvSpPr>
          <p:nvPr/>
        </p:nvSpPr>
        <p:spPr bwMode="auto">
          <a:xfrm>
            <a:off x="152400" y="304800"/>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1" hangingPunct="1"/>
            <a:r>
              <a:rPr lang="en-US" altLang="en-US" sz="2400" b="0" dirty="0">
                <a:solidFill>
                  <a:schemeClr val="bg1"/>
                </a:solidFill>
              </a:rPr>
              <a:t>Assume the incident light is nearly perpendicular to the film surface.</a:t>
            </a:r>
          </a:p>
        </p:txBody>
      </p:sp>
      <p:sp>
        <p:nvSpPr>
          <p:cNvPr id="11" name="Line 34"/>
          <p:cNvSpPr>
            <a:spLocks noChangeShapeType="1"/>
          </p:cNvSpPr>
          <p:nvPr/>
        </p:nvSpPr>
        <p:spPr bwMode="auto">
          <a:xfrm>
            <a:off x="3840163" y="4318000"/>
            <a:ext cx="3505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Line 35"/>
          <p:cNvSpPr>
            <a:spLocks noChangeShapeType="1"/>
          </p:cNvSpPr>
          <p:nvPr/>
        </p:nvSpPr>
        <p:spPr bwMode="auto">
          <a:xfrm>
            <a:off x="3840163" y="3098800"/>
            <a:ext cx="3505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 name="Rectangle 36"/>
          <p:cNvSpPr>
            <a:spLocks noChangeArrowheads="1"/>
          </p:cNvSpPr>
          <p:nvPr/>
        </p:nvSpPr>
        <p:spPr bwMode="auto">
          <a:xfrm>
            <a:off x="3840163" y="3098800"/>
            <a:ext cx="3505200" cy="1219200"/>
          </a:xfrm>
          <a:prstGeom prst="rect">
            <a:avLst/>
          </a:prstGeom>
          <a:solidFill>
            <a:srgbClr val="3399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altLang="en-US" sz="2000" b="0"/>
          </a:p>
        </p:txBody>
      </p:sp>
      <p:sp>
        <p:nvSpPr>
          <p:cNvPr id="14" name="Line 37"/>
          <p:cNvSpPr>
            <a:spLocks noChangeShapeType="1"/>
          </p:cNvSpPr>
          <p:nvPr/>
        </p:nvSpPr>
        <p:spPr bwMode="auto">
          <a:xfrm>
            <a:off x="4449763" y="1803400"/>
            <a:ext cx="914400" cy="1295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Line 38"/>
          <p:cNvSpPr>
            <a:spLocks noChangeShapeType="1"/>
          </p:cNvSpPr>
          <p:nvPr/>
        </p:nvSpPr>
        <p:spPr bwMode="auto">
          <a:xfrm flipV="1">
            <a:off x="5364163" y="1727200"/>
            <a:ext cx="685800" cy="1371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 name="Line 39"/>
          <p:cNvSpPr>
            <a:spLocks noChangeShapeType="1"/>
          </p:cNvSpPr>
          <p:nvPr/>
        </p:nvSpPr>
        <p:spPr bwMode="auto">
          <a:xfrm>
            <a:off x="5364163" y="3098800"/>
            <a:ext cx="30480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 name="Line 40"/>
          <p:cNvSpPr>
            <a:spLocks noChangeShapeType="1"/>
          </p:cNvSpPr>
          <p:nvPr/>
        </p:nvSpPr>
        <p:spPr bwMode="auto">
          <a:xfrm flipV="1">
            <a:off x="5668963" y="3098800"/>
            <a:ext cx="30480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 name="Line 41"/>
          <p:cNvSpPr>
            <a:spLocks noChangeShapeType="1"/>
          </p:cNvSpPr>
          <p:nvPr/>
        </p:nvSpPr>
        <p:spPr bwMode="auto">
          <a:xfrm flipV="1">
            <a:off x="5973763" y="1879600"/>
            <a:ext cx="609600" cy="12192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19" name="Group 42"/>
          <p:cNvGrpSpPr>
            <a:grpSpLocks/>
          </p:cNvGrpSpPr>
          <p:nvPr/>
        </p:nvGrpSpPr>
        <p:grpSpPr bwMode="auto">
          <a:xfrm>
            <a:off x="5757863" y="2190750"/>
            <a:ext cx="2913062" cy="2038350"/>
            <a:chOff x="2888" y="1060"/>
            <a:chExt cx="1835" cy="1284"/>
          </a:xfrm>
        </p:grpSpPr>
        <p:sp>
          <p:nvSpPr>
            <p:cNvPr id="20" name="Line 43"/>
            <p:cNvSpPr>
              <a:spLocks noChangeShapeType="1"/>
            </p:cNvSpPr>
            <p:nvPr/>
          </p:nvSpPr>
          <p:spPr bwMode="auto">
            <a:xfrm flipV="1">
              <a:off x="2888" y="1240"/>
              <a:ext cx="72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 name="Text Box 44"/>
            <p:cNvSpPr txBox="1">
              <a:spLocks noChangeArrowheads="1"/>
            </p:cNvSpPr>
            <p:nvPr/>
          </p:nvSpPr>
          <p:spPr bwMode="auto">
            <a:xfrm>
              <a:off x="3389" y="1060"/>
              <a:ext cx="13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dirty="0">
                  <a:latin typeface="Tahoma" pitchFamily="34" charset="0"/>
                </a:rPr>
                <a:t>No phase change</a:t>
              </a:r>
            </a:p>
          </p:txBody>
        </p:sp>
      </p:grpSp>
      <p:sp>
        <p:nvSpPr>
          <p:cNvPr id="22" name="Text Box 45"/>
          <p:cNvSpPr txBox="1">
            <a:spLocks noChangeArrowheads="1"/>
          </p:cNvSpPr>
          <p:nvPr/>
        </p:nvSpPr>
        <p:spPr bwMode="auto">
          <a:xfrm>
            <a:off x="3840163" y="4386263"/>
            <a:ext cx="48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Air</a:t>
            </a:r>
          </a:p>
        </p:txBody>
      </p:sp>
      <p:sp>
        <p:nvSpPr>
          <p:cNvPr id="23" name="Text Box 46"/>
          <p:cNvSpPr txBox="1">
            <a:spLocks noChangeArrowheads="1"/>
          </p:cNvSpPr>
          <p:nvPr/>
        </p:nvSpPr>
        <p:spPr bwMode="auto">
          <a:xfrm>
            <a:off x="3840163" y="2557463"/>
            <a:ext cx="48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Air</a:t>
            </a:r>
          </a:p>
        </p:txBody>
      </p:sp>
      <p:sp>
        <p:nvSpPr>
          <p:cNvPr id="24" name="Text Box 47"/>
          <p:cNvSpPr txBox="1">
            <a:spLocks noChangeArrowheads="1"/>
          </p:cNvSpPr>
          <p:nvPr/>
        </p:nvSpPr>
        <p:spPr bwMode="auto">
          <a:xfrm>
            <a:off x="3840163" y="3167063"/>
            <a:ext cx="646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Film</a:t>
            </a:r>
          </a:p>
        </p:txBody>
      </p:sp>
      <p:sp>
        <p:nvSpPr>
          <p:cNvPr id="25" name="Line 48"/>
          <p:cNvSpPr>
            <a:spLocks noChangeShapeType="1"/>
          </p:cNvSpPr>
          <p:nvPr/>
        </p:nvSpPr>
        <p:spPr bwMode="auto">
          <a:xfrm>
            <a:off x="6964363" y="3098800"/>
            <a:ext cx="0" cy="121920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26" name="Text Box 49"/>
          <p:cNvSpPr txBox="1">
            <a:spLocks noChangeArrowheads="1"/>
          </p:cNvSpPr>
          <p:nvPr/>
        </p:nvSpPr>
        <p:spPr bwMode="auto">
          <a:xfrm>
            <a:off x="6964363" y="3471863"/>
            <a:ext cx="269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t</a:t>
            </a:r>
          </a:p>
        </p:txBody>
      </p:sp>
      <p:sp>
        <p:nvSpPr>
          <p:cNvPr id="27" name="Text Box 50"/>
          <p:cNvSpPr txBox="1">
            <a:spLocks noChangeArrowheads="1"/>
          </p:cNvSpPr>
          <p:nvPr/>
        </p:nvSpPr>
        <p:spPr bwMode="auto">
          <a:xfrm>
            <a:off x="7239000" y="3479800"/>
            <a:ext cx="1547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400" b="0">
                <a:latin typeface="Tahoma" pitchFamily="34" charset="0"/>
              </a:rPr>
              <a:t>n</a:t>
            </a:r>
            <a:r>
              <a:rPr lang="en-US" altLang="en-US" sz="2400" b="0" baseline="-25000">
                <a:latin typeface="Tahoma" pitchFamily="34" charset="0"/>
              </a:rPr>
              <a:t>Air</a:t>
            </a:r>
            <a:r>
              <a:rPr lang="en-US" altLang="en-US" sz="2400" b="0">
                <a:latin typeface="Tahoma" pitchFamily="34" charset="0"/>
              </a:rPr>
              <a:t> &lt; n</a:t>
            </a:r>
            <a:r>
              <a:rPr lang="en-US" altLang="en-US" sz="2400" b="0" baseline="-25000">
                <a:latin typeface="Tahoma" pitchFamily="34" charset="0"/>
              </a:rPr>
              <a:t>Film</a:t>
            </a:r>
            <a:endParaRPr lang="en-US" altLang="en-US" sz="2400" b="0">
              <a:latin typeface="Tahoma" pitchFamily="34" charset="0"/>
            </a:endParaRPr>
          </a:p>
        </p:txBody>
      </p:sp>
      <p:sp>
        <p:nvSpPr>
          <p:cNvPr id="28" name="Oval 51"/>
          <p:cNvSpPr>
            <a:spLocks noChangeArrowheads="1"/>
          </p:cNvSpPr>
          <p:nvPr/>
        </p:nvSpPr>
        <p:spPr bwMode="auto">
          <a:xfrm>
            <a:off x="5541963" y="4165600"/>
            <a:ext cx="2286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ltLang="en-US"/>
          </a:p>
        </p:txBody>
      </p:sp>
      <p:grpSp>
        <p:nvGrpSpPr>
          <p:cNvPr id="29" name="Group 52"/>
          <p:cNvGrpSpPr>
            <a:grpSpLocks/>
          </p:cNvGrpSpPr>
          <p:nvPr/>
        </p:nvGrpSpPr>
        <p:grpSpPr bwMode="auto">
          <a:xfrm>
            <a:off x="4525963" y="1338263"/>
            <a:ext cx="2343150" cy="1836737"/>
            <a:chOff x="2112" y="523"/>
            <a:chExt cx="1476" cy="1157"/>
          </a:xfrm>
        </p:grpSpPr>
        <p:sp>
          <p:nvSpPr>
            <p:cNvPr id="30" name="Line 53"/>
            <p:cNvSpPr>
              <a:spLocks noChangeShapeType="1"/>
            </p:cNvSpPr>
            <p:nvPr/>
          </p:nvSpPr>
          <p:spPr bwMode="auto">
            <a:xfrm flipV="1">
              <a:off x="2640" y="720"/>
              <a:ext cx="48"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 name="Text Box 54"/>
            <p:cNvSpPr txBox="1">
              <a:spLocks noChangeArrowheads="1"/>
            </p:cNvSpPr>
            <p:nvPr/>
          </p:nvSpPr>
          <p:spPr bwMode="auto">
            <a:xfrm>
              <a:off x="2112" y="523"/>
              <a:ext cx="14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000" b="0">
                  <a:latin typeface="Tahoma" pitchFamily="34" charset="0"/>
                </a:rPr>
                <a:t>180° phase change</a:t>
              </a:r>
            </a:p>
          </p:txBody>
        </p:sp>
        <p:sp>
          <p:nvSpPr>
            <p:cNvPr id="32" name="Oval 55"/>
            <p:cNvSpPr>
              <a:spLocks noChangeArrowheads="1"/>
            </p:cNvSpPr>
            <p:nvPr/>
          </p:nvSpPr>
          <p:spPr bwMode="auto">
            <a:xfrm>
              <a:off x="2560" y="1536"/>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ltLang="en-US"/>
            </a:p>
          </p:txBody>
        </p:sp>
      </p:grpSp>
      <p:sp>
        <p:nvSpPr>
          <p:cNvPr id="33" name="Text Box 56"/>
          <p:cNvSpPr txBox="1">
            <a:spLocks noChangeArrowheads="1"/>
          </p:cNvSpPr>
          <p:nvPr/>
        </p:nvSpPr>
        <p:spPr bwMode="auto">
          <a:xfrm>
            <a:off x="441325" y="1447800"/>
            <a:ext cx="2911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400" b="0" dirty="0">
                <a:latin typeface="Tahoma" pitchFamily="34" charset="0"/>
              </a:rPr>
              <a:t>The path length difference is approximately 2t.</a:t>
            </a:r>
            <a:endParaRPr lang="en-US" altLang="en-US" sz="2400" b="0" dirty="0">
              <a:latin typeface="Tahoma" pitchFamily="34" charset="0"/>
              <a:sym typeface="Wingdings" pitchFamily="2" charset="2"/>
            </a:endParaRPr>
          </a:p>
        </p:txBody>
      </p:sp>
      <p:sp>
        <p:nvSpPr>
          <p:cNvPr id="34" name="Text Box 57"/>
          <p:cNvSpPr txBox="1">
            <a:spLocks noChangeArrowheads="1"/>
          </p:cNvSpPr>
          <p:nvPr/>
        </p:nvSpPr>
        <p:spPr bwMode="auto">
          <a:xfrm>
            <a:off x="457200" y="2743200"/>
            <a:ext cx="3124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eaLnBrk="1" hangingPunct="1"/>
            <a:r>
              <a:rPr lang="en-US" altLang="en-US" sz="2400" b="0" dirty="0">
                <a:latin typeface="Tahoma" pitchFamily="34" charset="0"/>
              </a:rPr>
              <a:t>There is a 180</a:t>
            </a:r>
            <a:r>
              <a:rPr lang="en-US" altLang="en-US" sz="2400" b="0" dirty="0">
                <a:latin typeface="Tahoma" pitchFamily="34" charset="0"/>
                <a:cs typeface="Tahoma" pitchFamily="34" charset="0"/>
                <a:sym typeface="Symbol" pitchFamily="18" charset="2"/>
              </a:rPr>
              <a:t> phase difference (½ of a wavelength</a:t>
            </a:r>
            <a:r>
              <a:rPr lang="en-US" altLang="en-US" sz="2400" b="0" dirty="0">
                <a:latin typeface="Tahoma" pitchFamily="34" charset="0"/>
              </a:rPr>
              <a:t>) due to the first reflection.</a:t>
            </a:r>
            <a:endParaRPr lang="en-US" altLang="en-US" sz="2400" b="0" dirty="0">
              <a:latin typeface="Tahoma" pitchFamily="34" charset="0"/>
              <a:sym typeface="Wingdings" pitchFamily="2" charset="2"/>
            </a:endParaRPr>
          </a:p>
        </p:txBody>
      </p:sp>
      <p:graphicFrame>
        <p:nvGraphicFramePr>
          <p:cNvPr id="35" name="Object 58"/>
          <p:cNvGraphicFramePr>
            <a:graphicFrameLocks noChangeAspect="1"/>
          </p:cNvGraphicFramePr>
          <p:nvPr>
            <p:extLst>
              <p:ext uri="{D42A27DB-BD31-4B8C-83A1-F6EECF244321}">
                <p14:modId xmlns:p14="http://schemas.microsoft.com/office/powerpoint/2010/main" val="3712093881"/>
              </p:ext>
            </p:extLst>
          </p:nvPr>
        </p:nvGraphicFramePr>
        <p:xfrm>
          <a:off x="3917950" y="3454400"/>
          <a:ext cx="1416050" cy="863600"/>
        </p:xfrm>
        <a:graphic>
          <a:graphicData uri="http://schemas.openxmlformats.org/presentationml/2006/ole">
            <mc:AlternateContent xmlns:mc="http://schemas.openxmlformats.org/markup-compatibility/2006">
              <mc:Choice xmlns:v="urn:schemas-microsoft-com:vml" Requires="v">
                <p:oleObj spid="_x0000_s1218" name="Equation" r:id="rId3" imgW="710891" imgH="431613" progId="Equation.DSMT4">
                  <p:embed/>
                </p:oleObj>
              </mc:Choice>
              <mc:Fallback>
                <p:oleObj name="Equation" r:id="rId3" imgW="710891"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950" y="3454400"/>
                        <a:ext cx="14160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59"/>
          <p:cNvGraphicFramePr>
            <a:graphicFrameLocks noChangeAspect="1"/>
          </p:cNvGraphicFramePr>
          <p:nvPr>
            <p:extLst>
              <p:ext uri="{D42A27DB-BD31-4B8C-83A1-F6EECF244321}">
                <p14:modId xmlns:p14="http://schemas.microsoft.com/office/powerpoint/2010/main" val="4225302497"/>
              </p:ext>
            </p:extLst>
          </p:nvPr>
        </p:nvGraphicFramePr>
        <p:xfrm>
          <a:off x="4624388" y="2209800"/>
          <a:ext cx="252412" cy="355600"/>
        </p:xfrm>
        <a:graphic>
          <a:graphicData uri="http://schemas.openxmlformats.org/presentationml/2006/ole">
            <mc:AlternateContent xmlns:mc="http://schemas.openxmlformats.org/markup-compatibility/2006">
              <mc:Choice xmlns:v="urn:schemas-microsoft-com:vml" Requires="v">
                <p:oleObj spid="_x0000_s1219" name="Equation" r:id="rId5" imgW="126725" imgH="177415" progId="Equation.DSMT4">
                  <p:embed/>
                </p:oleObj>
              </mc:Choice>
              <mc:Fallback>
                <p:oleObj name="Equation" r:id="rId5" imgW="126725" imgH="17741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4388" y="2209800"/>
                        <a:ext cx="2524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60"/>
          <p:cNvGraphicFramePr>
            <a:graphicFrameLocks noChangeAspect="1"/>
          </p:cNvGraphicFramePr>
          <p:nvPr>
            <p:extLst>
              <p:ext uri="{D42A27DB-BD31-4B8C-83A1-F6EECF244321}">
                <p14:modId xmlns:p14="http://schemas.microsoft.com/office/powerpoint/2010/main" val="4067073564"/>
              </p:ext>
            </p:extLst>
          </p:nvPr>
        </p:nvGraphicFramePr>
        <p:xfrm>
          <a:off x="741362" y="5334000"/>
          <a:ext cx="6573838" cy="863600"/>
        </p:xfrm>
        <a:graphic>
          <a:graphicData uri="http://schemas.openxmlformats.org/presentationml/2006/ole">
            <mc:AlternateContent xmlns:mc="http://schemas.openxmlformats.org/markup-compatibility/2006">
              <mc:Choice xmlns:v="urn:schemas-microsoft-com:vml" Requires="v">
                <p:oleObj spid="_x0000_s1220" name="Equation" r:id="rId7" imgW="3302000" imgH="431800" progId="Equation.DSMT4">
                  <p:embed/>
                </p:oleObj>
              </mc:Choice>
              <mc:Fallback>
                <p:oleObj name="Equation" r:id="rId7" imgW="33020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1362" y="5334000"/>
                        <a:ext cx="6573838"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8" name="Straight Arrow Connector 37"/>
          <p:cNvCxnSpPr>
            <a:cxnSpLocks noChangeShapeType="1"/>
          </p:cNvCxnSpPr>
          <p:nvPr/>
        </p:nvCxnSpPr>
        <p:spPr bwMode="auto">
          <a:xfrm>
            <a:off x="6677025" y="3114675"/>
            <a:ext cx="0" cy="1181100"/>
          </a:xfrm>
          <a:prstGeom prst="straightConnector1">
            <a:avLst/>
          </a:prstGeom>
          <a:noFill/>
          <a:ln w="63500" algn="ctr">
            <a:solidFill>
              <a:srgbClr val="A50021"/>
            </a:solidFill>
            <a:round/>
            <a:headEnd/>
            <a:tailEnd type="arrow" w="med" len="med"/>
          </a:ln>
          <a:extLst>
            <a:ext uri="{909E8E84-426E-40DD-AFC4-6F175D3DCCD1}">
              <a14:hiddenFill xmlns:a14="http://schemas.microsoft.com/office/drawing/2010/main">
                <a:noFill/>
              </a14:hiddenFill>
            </a:ext>
          </a:extLst>
        </p:spPr>
      </p:cxnSp>
      <p:cxnSp>
        <p:nvCxnSpPr>
          <p:cNvPr id="39" name="Straight Arrow Connector 38"/>
          <p:cNvCxnSpPr>
            <a:cxnSpLocks noChangeShapeType="1"/>
          </p:cNvCxnSpPr>
          <p:nvPr/>
        </p:nvCxnSpPr>
        <p:spPr bwMode="auto">
          <a:xfrm>
            <a:off x="6858000" y="3114675"/>
            <a:ext cx="0" cy="1181100"/>
          </a:xfrm>
          <a:prstGeom prst="straightConnector1">
            <a:avLst/>
          </a:prstGeom>
          <a:noFill/>
          <a:ln w="63500" algn="ctr">
            <a:solidFill>
              <a:srgbClr val="A50021"/>
            </a:solidFill>
            <a:round/>
            <a:headEnd type="arrow" w="med" len="med"/>
            <a:tailEnd/>
          </a:ln>
          <a:extLst>
            <a:ext uri="{909E8E84-426E-40DD-AFC4-6F175D3DCCD1}">
              <a14:hiddenFill xmlns:a14="http://schemas.microsoft.com/office/drawing/2010/main">
                <a:noFill/>
              </a14:hiddenFill>
            </a:ext>
          </a:extLst>
        </p:spPr>
      </p:cxnSp>
      <p:grpSp>
        <p:nvGrpSpPr>
          <p:cNvPr id="40" name="Group 52"/>
          <p:cNvGrpSpPr>
            <a:grpSpLocks/>
          </p:cNvGrpSpPr>
          <p:nvPr/>
        </p:nvGrpSpPr>
        <p:grpSpPr bwMode="auto">
          <a:xfrm>
            <a:off x="5230814" y="1658937"/>
            <a:ext cx="228600" cy="1524000"/>
            <a:chOff x="2560" y="720"/>
            <a:chExt cx="144" cy="960"/>
          </a:xfrm>
        </p:grpSpPr>
        <p:sp>
          <p:nvSpPr>
            <p:cNvPr id="41" name="Line 53"/>
            <p:cNvSpPr>
              <a:spLocks noChangeShapeType="1"/>
            </p:cNvSpPr>
            <p:nvPr/>
          </p:nvSpPr>
          <p:spPr bwMode="auto">
            <a:xfrm flipV="1">
              <a:off x="2640" y="720"/>
              <a:ext cx="48" cy="816"/>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 name="Oval 55"/>
            <p:cNvSpPr>
              <a:spLocks noChangeArrowheads="1"/>
            </p:cNvSpPr>
            <p:nvPr/>
          </p:nvSpPr>
          <p:spPr bwMode="auto">
            <a:xfrm>
              <a:off x="2560" y="1536"/>
              <a:ext cx="144" cy="144"/>
            </a:xfrm>
            <a:prstGeom prst="ellipse">
              <a:avLst/>
            </a:prstGeom>
            <a:noFill/>
            <a:ln w="381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500"/>
                                        <p:tgtEl>
                                          <p:spTgt spid="3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down)">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9"/>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40"/>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2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xit" presetSubtype="0" fill="hold" nodeType="withEffect">
                                  <p:stCondLst>
                                    <p:cond delay="0"/>
                                  </p:stCondLst>
                                  <p:childTnLst>
                                    <p:set>
                                      <p:cBhvr>
                                        <p:cTn id="33" dur="1" fill="hold">
                                          <p:stCondLst>
                                            <p:cond delay="0"/>
                                          </p:stCondLst>
                                        </p:cTn>
                                        <p:tgtEl>
                                          <p:spTgt spid="40"/>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3" grpId="0"/>
      <p:bldP spid="34" grpId="0"/>
    </p:bldLst>
  </p:timing>
</p:sld>
</file>

<file path=ppt/theme/theme1.xml><?xml version="1.0" encoding="utf-8"?>
<a:theme xmlns:a="http://schemas.openxmlformats.org/drawingml/2006/main" name="Radial">
  <a:themeElements>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fontScheme name="Radia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Radial</Template>
  <TotalTime>945</TotalTime>
  <Words>1316</Words>
  <Application>Microsoft Office PowerPoint</Application>
  <PresentationFormat>On-screen Show (4:3)</PresentationFormat>
  <Paragraphs>181</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Radial</vt:lpstr>
      <vt:lpstr>Equation</vt:lpstr>
      <vt:lpstr>PowerPoint Presentation</vt:lpstr>
      <vt:lpstr>UNIT – II: OPTICS</vt:lpstr>
      <vt:lpstr>PowerPoint Presentation</vt:lpstr>
      <vt:lpstr>PowerPoint Presentation</vt:lpstr>
      <vt:lpstr>Conditions for Interference</vt:lpstr>
      <vt:lpstr>PowerPoint Presentation</vt:lpstr>
      <vt:lpstr>Methods of Interference</vt:lpstr>
      <vt:lpstr>PowerPoint Presentation</vt:lpstr>
      <vt:lpstr>PowerPoint Presentation</vt:lpstr>
      <vt:lpstr>PowerPoint Presentation</vt:lpstr>
      <vt:lpstr>Conditions for Bright and Dark Rings: </vt:lpstr>
      <vt:lpstr>Contd…. </vt:lpstr>
      <vt:lpstr>PowerPoint Presentation</vt:lpstr>
      <vt:lpstr>PowerPoint Presentation</vt:lpstr>
      <vt:lpstr>PowerPoint Presentation</vt:lpstr>
      <vt:lpstr>PowerPoint Presentation</vt:lpstr>
      <vt:lpstr>PowerPoint Presentation</vt:lpstr>
      <vt:lpstr>PowerPoint Presentation</vt:lpstr>
      <vt:lpstr>Important Points</vt:lpstr>
      <vt:lpstr>Application: Anti-Reflective Coatings</vt:lpstr>
      <vt:lpstr>Surface Testing</vt:lpstr>
      <vt:lpstr>Branch specific applications</vt:lpstr>
      <vt:lpstr>Any Questions ?</vt:lpstr>
    </vt:vector>
  </TitlesOfParts>
  <Company>GHREMC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PRAVEEN</dc:creator>
  <cp:lastModifiedBy>Ghrcem</cp:lastModifiedBy>
  <cp:revision>120</cp:revision>
  <dcterms:created xsi:type="dcterms:W3CDTF">2007-01-15T04:21:13Z</dcterms:created>
  <dcterms:modified xsi:type="dcterms:W3CDTF">2021-02-18T07:56:07Z</dcterms:modified>
</cp:coreProperties>
</file>