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Titillium Web Light" charset="0"/>
      <p:regular r:id="rId22"/>
      <p:bold r:id="rId23"/>
      <p:italic r:id="rId24"/>
      <p:boldItalic r:id="rId25"/>
    </p:embeddedFont>
    <p:embeddedFont>
      <p:font typeface="Century Gothic" pitchFamily="34" charset="0"/>
      <p:regular r:id="rId26"/>
      <p:bold r:id="rId27"/>
      <p:italic r:id="rId28"/>
      <p:boldItalic r:id="rId29"/>
    </p:embeddedFont>
    <p:embeddedFont>
      <p:font typeface="Titillium Web" charset="0"/>
      <p:regular r:id="rId30"/>
      <p:bold r:id="rId31"/>
      <p:italic r:id="rId32"/>
      <p:boldItalic r:id="rId33"/>
    </p:embeddedFont>
    <p:embeddedFont>
      <p:font typeface="Dosis" charset="0"/>
      <p:regular r:id="rId34"/>
      <p:bold r:id="rId35"/>
    </p:embeddedFont>
    <p:embeddedFont>
      <p:font typeface="Quattrocento Sans" charset="0"/>
      <p:regular r:id="rId36"/>
      <p:bold r:id="rId37"/>
      <p:italic r:id="rId38"/>
      <p:boldItalic r:id="rId39"/>
    </p:embeddedFont>
    <p:embeddedFont>
      <p:font typeface="Cambria Math" pitchFamily="18" charset="0"/>
      <p:regular r:id="rId40"/>
    </p:embeddedFont>
    <p:embeddedFont>
      <p:font typeface="Calibri" pitchFamily="34" charset="0"/>
      <p:regular r:id="rId41"/>
      <p:bold r:id="rId42"/>
      <p:italic r:id="rId43"/>
      <p:boldItalic r:id="rId44"/>
    </p:embeddedFont>
    <p:embeddedFont>
      <p:font typeface="Dosis ExtraLight" charset="0"/>
      <p:regular r:id="rId45"/>
      <p:bold r:id="rId46"/>
    </p:embeddedFont>
    <p:embeddedFont>
      <p:font typeface="Candara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iSvlXLmxqnGiFERRLZgg1VYog+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292D334-7F5D-4199-976A-D2E5C443CA81}">
  <a:tblStyle styleId="{6292D334-7F5D-4199-976A-D2E5C443CA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font" Target="fonts/font26.fntdata"/><Relationship Id="rId50" Type="http://schemas.openxmlformats.org/officeDocument/2006/relationships/font" Target="fonts/font2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font" Target="fonts/font2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4763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3" name="Google Shape;27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3" name="Google Shape;28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7" name="Google Shape;29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4" name="Google Shape;29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0" name="Google Shape;27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4" name="Google Shape;27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4" name="Google Shape;27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28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9" name="Google Shape;28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Google Shape;28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4" name="Google Shape;28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1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1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1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1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1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1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1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1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1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1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1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1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1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1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1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1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1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1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1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1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1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1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1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1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1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1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1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1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1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1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1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1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1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1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1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1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1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1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1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1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1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1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1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1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1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2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9" name="Google Shape;529;p22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30" name="Google Shape;530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1" name="Google Shape;531;p2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2" name="Google Shape;532;p2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22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90" name="Google Shape;590;p22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2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53" name="Google Shape;653;p22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22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5" name="Google Shape;755;p22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07" name="Google Shape;807;p2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8" name="Google Shape;808;p2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2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866" name="Google Shape;866;p23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p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929" name="Google Shape;929;p2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031" name="Google Shape;1031;p2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3" name="Google Shape;1083;p2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0" i="0" u="none" strike="noStrike" cap="non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b="0" i="0" u="none" strike="noStrike" cap="non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84" name="Google Shape;1084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85" name="Google Shape;1085;p2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86" name="Google Shape;1086;p2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6" name="Google Shape;1166;p2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7" name="Google Shape;1167;p2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2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87" name="Google Shape;1287;p2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6" name="Google Shape;1496;p2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97" name="Google Shape;1497;p2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02" name="Google Shape;1602;p25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03" name="Google Shape;1603;p25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04" name="Google Shape;1604;p25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05" name="Google Shape;1605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06" name="Google Shape;1606;p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607" name="Google Shape;1607;p2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2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4" name="Google Shape;1664;p2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65" name="Google Shape;1665;p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2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7" name="Google Shape;1727;p2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728" name="Google Shape;1728;p2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2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2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2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2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2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2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9" name="Google Shape;1829;p25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830" name="Google Shape;1830;p2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2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2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2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2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2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2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2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2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2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2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2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2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2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2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2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2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2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2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2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2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2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2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2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2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2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2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82" name="Google Shape;1882;p2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883" name="Google Shape;1883;p2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84" name="Google Shape;1884;p2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2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2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2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2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2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2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2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2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2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2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2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2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2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2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2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2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2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2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2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2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2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2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2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2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2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1" name="Google Shape;1941;p2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42" name="Google Shape;1942;p2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2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2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2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2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2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2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2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2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2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2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2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2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2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2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2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2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2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2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2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2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2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2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2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2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2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4" name="Google Shape;2004;p2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005" name="Google Shape;2005;p2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6" name="Google Shape;2106;p26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107" name="Google Shape;2107;p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7" name="Google Shape;2157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2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60" name="Google Shape;21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61" name="Google Shape;2161;p2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62" name="Google Shape;2162;p2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2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2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9" name="Google Shape;2219;p2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220" name="Google Shape;2220;p2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2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2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2" name="Google Shape;2282;p2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83" name="Google Shape;2283;p2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4" name="Google Shape;2384;p27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385" name="Google Shape;2385;p2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2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6" name="Google Shape;2436;p28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437" name="Google Shape;2437;p28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8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8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8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8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8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8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8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8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8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8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8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8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8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8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8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8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8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8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8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8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8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8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8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8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8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8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8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28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28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28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8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8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8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8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8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8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8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8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8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8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8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8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8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8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8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8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8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8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8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8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8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8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8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8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8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8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8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8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8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8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8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8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8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8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8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8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8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8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8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8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8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8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8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8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8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8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8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8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8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8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8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8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8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8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8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8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8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8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8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8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8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8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8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8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8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8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8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8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8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8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8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8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8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8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8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8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8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8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8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8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8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8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8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8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8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8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8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8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8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8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8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8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8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8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8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8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8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8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8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8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8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28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8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8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8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8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8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8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8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8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8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28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8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8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28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28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28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8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28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28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28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28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28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28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28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28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28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28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28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28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8" name="Google Shape;2598;p28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2599" name="Google Shape;2599;p28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28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28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28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28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8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8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8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8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8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8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8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8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8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8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28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28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28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28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28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28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28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28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28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28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28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28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28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28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28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28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28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28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28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28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28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28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28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28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28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28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28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28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28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28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28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28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28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28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28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28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28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28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28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28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28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28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28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28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28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28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28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28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28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28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28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28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28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28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28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28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28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28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28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28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28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28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28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28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28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28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28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28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28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28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28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28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28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28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28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28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28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28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28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28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28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28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28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28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28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28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28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28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28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28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28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28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28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28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28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28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28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28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28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28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28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28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28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28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28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28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28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28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28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28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28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28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28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28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28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28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28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28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28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28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28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28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28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28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28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28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28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28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28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28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28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28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28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28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28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28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28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28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28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28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28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28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28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28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28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28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0" name="Google Shape;2760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1"/>
          <p:cNvSpPr txBox="1"/>
          <p:nvPr/>
        </p:nvSpPr>
        <p:spPr>
          <a:xfrm>
            <a:off x="655320" y="1805940"/>
            <a:ext cx="7726680" cy="273921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 Presentation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Rank 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&amp;</a:t>
            </a:r>
            <a:r>
              <a:rPr lang="en-US" sz="3600" b="1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3600" b="1" dirty="0" smtClean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Normal Form 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of a Matrix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Mr. </a:t>
            </a: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MoienAhma</a:t>
            </a:r>
            <a:r>
              <a:rPr lang="en-US" sz="2000" b="1" dirty="0" smtClean="0">
                <a:solidFill>
                  <a:schemeClr val="lt1"/>
                </a:solidFill>
              </a:rPr>
              <a:t>d Borotikar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Faculty of Engineering Mathematics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F. Y. B. Tech. </a:t>
            </a: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G. H.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Raisoni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College of Engineering &amp; </a:t>
            </a: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Management, Pune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766" name="Google Shape;27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623" y="129540"/>
            <a:ext cx="1306377" cy="1287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7" name="Google Shape;276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9058" y="129540"/>
            <a:ext cx="1582164" cy="14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p10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63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>
                <a:solidFill>
                  <a:srgbClr val="002C3F"/>
                </a:solidFill>
                <a:latin typeface="Titillium Web"/>
                <a:ea typeface="Titillium Web"/>
                <a:cs typeface="Titillium Web"/>
                <a:sym typeface="Titillium Web"/>
              </a:rPr>
              <a:t/>
            </a:r>
            <a:br>
              <a:rPr lang="en-US" sz="3600" b="1">
                <a:solidFill>
                  <a:srgbClr val="002C3F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sz="3600" b="1" i="0" u="none" strike="noStrike" cap="none">
                <a:solidFill>
                  <a:srgbClr val="002C3F"/>
                </a:solidFill>
                <a:latin typeface="Titillium Web"/>
                <a:ea typeface="Titillium Web"/>
                <a:cs typeface="Titillium Web"/>
                <a:sym typeface="Titillium Web"/>
              </a:rPr>
              <a:t>Row Echelon Form</a:t>
            </a:r>
            <a:endParaRPr/>
          </a:p>
        </p:txBody>
      </p:sp>
      <p:sp>
        <p:nvSpPr>
          <p:cNvPr id="2857" name="Google Shape;2857;p10"/>
          <p:cNvSpPr txBox="1">
            <a:spLocks noGrp="1"/>
          </p:cNvSpPr>
          <p:nvPr>
            <p:ph type="body" idx="1"/>
          </p:nvPr>
        </p:nvSpPr>
        <p:spPr>
          <a:xfrm>
            <a:off x="640231" y="1068082"/>
            <a:ext cx="6839169" cy="27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b="0" i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matrix is in </a:t>
            </a:r>
            <a:r>
              <a:rPr lang="en-US" b="1" i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row echelon form</a:t>
            </a:r>
            <a:r>
              <a:rPr lang="en-US" b="0" i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when it satisfies the following conditions.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AutoNum type="arabicPeriod"/>
            </a:pPr>
            <a:r>
              <a:rPr lang="en-US" sz="1800"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first non-zero element in each row, called the </a:t>
            </a:r>
            <a:r>
              <a:rPr lang="en-US" sz="1800" b="1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leading entry</a:t>
            </a:r>
            <a:r>
              <a:rPr lang="en-US" sz="1800"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is 1.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AutoNum type="arabicPeriod"/>
            </a:pPr>
            <a:r>
              <a:rPr lang="en-US" sz="1800"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leading entry is in a column to the right of the leading entry in the previous row.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AutoNum type="arabicPeriod"/>
            </a:pPr>
            <a:r>
              <a:rPr lang="en-US" sz="1800"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Rows with all zero elements, if any, are below rows having a non-zero element.</a:t>
            </a:r>
            <a:endParaRPr/>
          </a:p>
        </p:txBody>
      </p:sp>
      <p:sp>
        <p:nvSpPr>
          <p:cNvPr id="2858" name="Google Shape;2858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859" name="Google Shape;2859;p10"/>
          <p:cNvPicPr preferRelativeResize="0"/>
          <p:nvPr/>
        </p:nvPicPr>
        <p:blipFill rotWithShape="1">
          <a:blip r:embed="rId3">
            <a:alphaModFix/>
          </a:blip>
          <a:srcRect l="44393" t="53600" r="7639" b="4127"/>
          <a:stretch/>
        </p:blipFill>
        <p:spPr>
          <a:xfrm>
            <a:off x="2831566" y="3794041"/>
            <a:ext cx="1738008" cy="11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0" name="Google Shape;2860;p10" descr="Mathwords: Reduced Row-Echelon Form of a Matrix"/>
          <p:cNvPicPr preferRelativeResize="0"/>
          <p:nvPr/>
        </p:nvPicPr>
        <p:blipFill rotWithShape="1">
          <a:blip r:embed="rId4">
            <a:alphaModFix/>
          </a:blip>
          <a:srcRect l="50000" t="60370" r="15607" b="-1217"/>
          <a:stretch/>
        </p:blipFill>
        <p:spPr>
          <a:xfrm>
            <a:off x="5303400" y="3741034"/>
            <a:ext cx="1527706" cy="1030751"/>
          </a:xfrm>
          <a:prstGeom prst="rect">
            <a:avLst/>
          </a:prstGeom>
          <a:noFill/>
          <a:ln>
            <a:noFill/>
          </a:ln>
        </p:spPr>
      </p:pic>
      <p:sp>
        <p:nvSpPr>
          <p:cNvPr id="2861" name="Google Shape;2861;p10"/>
          <p:cNvSpPr txBox="1"/>
          <p:nvPr/>
        </p:nvSpPr>
        <p:spPr>
          <a:xfrm>
            <a:off x="1141079" y="4160697"/>
            <a:ext cx="9566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867" name="Google Shape;2867;p11"/>
          <p:cNvSpPr txBox="1"/>
          <p:nvPr/>
        </p:nvSpPr>
        <p:spPr>
          <a:xfrm>
            <a:off x="384202" y="476410"/>
            <a:ext cx="84754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ROW REDUCTION ALGORITHM</a:t>
            </a:r>
            <a:endParaRPr sz="3600" b="1" i="0" u="none" strike="noStrike" cap="non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68" name="Google Shape;2868;p11"/>
          <p:cNvSpPr txBox="1"/>
          <p:nvPr/>
        </p:nvSpPr>
        <p:spPr>
          <a:xfrm>
            <a:off x="491778" y="1131349"/>
            <a:ext cx="7315200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Given a matrix, obtaining an echelon form or the reduced echelon form by performing the following steps i s called the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row reduction algorithm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 sz="1600" b="0" i="0" u="none" strike="noStrike" cap="non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Step 1.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Begin with the leftmost nonzero column. This is a pivot column. the pivot position is at the top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Step 2.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Select a nonzero entry in the pivot column as pivot. If necessary, interchange rows to move this entry into the pivot position.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Step 3.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 row replacements operations to create zeros in all positions below the pivot.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Step 4.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Cover (or ignore) the r ow containing t h e pivot position and cover all rows, if any, above it. ApplyStep 1-3 to the sub-matri x that remains. Repeat the process until there are no more nonzero rows to modify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600" b="0" i="0" u="none" strike="noStrike" cap="non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874" name="Google Shape;2874;p12"/>
          <p:cNvSpPr/>
          <p:nvPr/>
        </p:nvSpPr>
        <p:spPr>
          <a:xfrm>
            <a:off x="922080" y="291396"/>
            <a:ext cx="61011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5" name="Google Shape;2875;p12"/>
          <p:cNvSpPr txBox="1"/>
          <p:nvPr/>
        </p:nvSpPr>
        <p:spPr>
          <a:xfrm>
            <a:off x="945134" y="534593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rank of the matrix         </a:t>
            </a:r>
            <a:endParaRPr/>
          </a:p>
        </p:txBody>
      </p:sp>
      <p:pic>
        <p:nvPicPr>
          <p:cNvPr id="2876" name="Google Shape;287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1134" y="291396"/>
            <a:ext cx="11525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7" name="Google Shape;287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5134" y="1543050"/>
            <a:ext cx="503872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8" name="Google Shape;2878;p12"/>
          <p:cNvSpPr txBox="1"/>
          <p:nvPr/>
        </p:nvSpPr>
        <p:spPr>
          <a:xfrm>
            <a:off x="1014290" y="1211525"/>
            <a:ext cx="539419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The order of </a:t>
            </a: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3 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3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∴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ρ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9" name="Google Shape;2879;p12"/>
          <p:cNvSpPr txBox="1"/>
          <p:nvPr/>
        </p:nvSpPr>
        <p:spPr>
          <a:xfrm>
            <a:off x="849085" y="4445821"/>
            <a:ext cx="58744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non zero rows is 2,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0" name="Google Shape;2880;p12"/>
          <p:cNvSpPr txBox="1"/>
          <p:nvPr/>
        </p:nvSpPr>
        <p:spPr>
          <a:xfrm>
            <a:off x="849085" y="4698215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endParaRPr sz="1800" b="0" i="0" u="none" strike="noStrike" cap="none">
              <a:solidFill>
                <a:srgbClr val="003B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p1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886" name="Google Shape;2886;p13"/>
          <p:cNvSpPr txBox="1"/>
          <p:nvPr/>
        </p:nvSpPr>
        <p:spPr>
          <a:xfrm>
            <a:off x="952820" y="414938"/>
            <a:ext cx="693868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rank of the matrix A=                             by reducing it to row echelon 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7" name="Google Shape;2887;p13"/>
          <p:cNvSpPr txBox="1"/>
          <p:nvPr/>
        </p:nvSpPr>
        <p:spPr>
          <a:xfrm>
            <a:off x="952820" y="1290917"/>
            <a:ext cx="644690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order of A is 3 × 4. ∴ ρ (A)≤3.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us transform the matrix A to an echelon form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8" name="Google Shape;28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8734" y="485720"/>
            <a:ext cx="10287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9" name="Google Shape;28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1829957"/>
            <a:ext cx="5714241" cy="2799193"/>
          </a:xfrm>
          <a:prstGeom prst="rect">
            <a:avLst/>
          </a:prstGeom>
          <a:noFill/>
          <a:ln>
            <a:noFill/>
          </a:ln>
        </p:spPr>
      </p:pic>
      <p:sp>
        <p:nvSpPr>
          <p:cNvPr id="2890" name="Google Shape;2890;p13"/>
          <p:cNvSpPr txBox="1"/>
          <p:nvPr/>
        </p:nvSpPr>
        <p:spPr>
          <a:xfrm>
            <a:off x="1016972" y="4542547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non zero rows is 3. 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∴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ρ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p14"/>
          <p:cNvSpPr txBox="1">
            <a:spLocks noGrp="1"/>
          </p:cNvSpPr>
          <p:nvPr>
            <p:ph type="title"/>
          </p:nvPr>
        </p:nvSpPr>
        <p:spPr>
          <a:xfrm>
            <a:off x="718299" y="172387"/>
            <a:ext cx="6761101" cy="996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solidFill>
                  <a:srgbClr val="002C3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PAQ FORM</a:t>
            </a:r>
            <a:endParaRPr b="1" dirty="0">
              <a:solidFill>
                <a:srgbClr val="002C3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96" name="Google Shape;2896;p14"/>
          <p:cNvSpPr txBox="1">
            <a:spLocks noGrp="1"/>
          </p:cNvSpPr>
          <p:nvPr>
            <p:ph type="body" idx="1"/>
          </p:nvPr>
        </p:nvSpPr>
        <p:spPr>
          <a:xfrm>
            <a:off x="314794" y="1026826"/>
            <a:ext cx="7465102" cy="368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4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A is any </a:t>
            </a:r>
            <a:r>
              <a:rPr lang="en-US" sz="1400" i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mxn</a:t>
            </a:r>
            <a:r>
              <a:rPr lang="en-US" sz="14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matrix of rank r then there exist non singular matrices P and Q such that,       </a:t>
            </a:r>
            <a:endParaRPr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endParaRPr sz="1400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observe that, the matrix A can be expressed as</a:t>
            </a:r>
            <a:endParaRPr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= </a:t>
            </a:r>
            <a:r>
              <a:rPr lang="en-US" sz="1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</a:t>
            </a:r>
            <a:r>
              <a:rPr lang="en-US" sz="1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 …………(i) </a:t>
            </a:r>
            <a:endParaRPr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Where </a:t>
            </a:r>
            <a:r>
              <a:rPr lang="en-US" sz="1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</a:t>
            </a:r>
            <a:r>
              <a:rPr lang="en-US" sz="1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&amp; In are the identity matrices of order m and n respectively. Applying the elementary transformations on this equation. A in L.H.S can be reduced to normal form</a:t>
            </a:r>
            <a:endParaRPr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equation can be transformed into the equations</a:t>
            </a:r>
            <a:endParaRPr dirty="0"/>
          </a:p>
        </p:txBody>
      </p:sp>
      <p:sp>
        <p:nvSpPr>
          <p:cNvPr id="2897" name="Google Shape;2897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898" name="Google Shape;28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8249" y="1426974"/>
            <a:ext cx="989351" cy="45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9" name="Google Shape;28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726" y="3259887"/>
            <a:ext cx="2248523" cy="515944"/>
          </a:xfrm>
          <a:prstGeom prst="rect">
            <a:avLst/>
          </a:prstGeom>
          <a:noFill/>
          <a:ln>
            <a:noFill/>
          </a:ln>
        </p:spPr>
      </p:pic>
      <p:sp>
        <p:nvSpPr>
          <p:cNvPr id="2900" name="Google Shape;2900;p14"/>
          <p:cNvSpPr txBox="1"/>
          <p:nvPr/>
        </p:nvSpPr>
        <p:spPr>
          <a:xfrm>
            <a:off x="367260" y="3747450"/>
            <a:ext cx="7412636" cy="95410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46" t="-1922" b="-51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15"/>
          <p:cNvSpPr txBox="1">
            <a:spLocks noGrp="1"/>
          </p:cNvSpPr>
          <p:nvPr>
            <p:ph type="title"/>
          </p:nvPr>
        </p:nvSpPr>
        <p:spPr>
          <a:xfrm>
            <a:off x="239842" y="184738"/>
            <a:ext cx="708285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400" b="1" dirty="0">
                <a:solidFill>
                  <a:schemeClr val="accent6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</a:t>
            </a:r>
            <a:r>
              <a:rPr lang="en-US" sz="1400" dirty="0">
                <a:solidFill>
                  <a:schemeClr val="accent6"/>
                </a:solidFill>
                <a:latin typeface="Titillium Web"/>
                <a:ea typeface="Titillium Web"/>
                <a:cs typeface="Titillium Web"/>
                <a:sym typeface="Titillium Web"/>
              </a:rPr>
              <a:t>: Find the non-singular matrices P and Q such that PAQ is in normal and hence find </a:t>
            </a:r>
            <a:br>
              <a:rPr lang="en-US" sz="1400" dirty="0">
                <a:solidFill>
                  <a:schemeClr val="accent6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sz="1400" dirty="0">
                <a:solidFill>
                  <a:schemeClr val="accent6"/>
                </a:solidFill>
                <a:latin typeface="Titillium Web"/>
                <a:ea typeface="Titillium Web"/>
                <a:cs typeface="Titillium Web"/>
                <a:sym typeface="Titillium Web"/>
              </a:rPr>
              <a:t/>
            </a:r>
            <a:br>
              <a:rPr lang="en-US" sz="1400" dirty="0">
                <a:solidFill>
                  <a:schemeClr val="accent6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sz="1400" dirty="0">
                <a:solidFill>
                  <a:schemeClr val="accent6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rank of</a:t>
            </a:r>
            <a:endParaRPr sz="1400" dirty="0">
              <a:solidFill>
                <a:schemeClr val="accent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06" name="Google Shape;2906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907" name="Google Shape;29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501" y="467185"/>
            <a:ext cx="1183643" cy="574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8" name="Google Shape;2908;p15"/>
          <p:cNvPicPr preferRelativeResize="0"/>
          <p:nvPr/>
        </p:nvPicPr>
        <p:blipFill rotWithShape="1">
          <a:blip r:embed="rId4">
            <a:alphaModFix/>
          </a:blip>
          <a:srcRect t="5082" r="1651"/>
          <a:stretch/>
        </p:blipFill>
        <p:spPr>
          <a:xfrm>
            <a:off x="404807" y="1234967"/>
            <a:ext cx="3348356" cy="3674463"/>
          </a:xfrm>
          <a:prstGeom prst="rect">
            <a:avLst/>
          </a:prstGeom>
          <a:noFill/>
          <a:ln>
            <a:noFill/>
          </a:ln>
        </p:spPr>
      </p:pic>
      <p:sp>
        <p:nvSpPr>
          <p:cNvPr id="2909" name="Google Shape;2909;p15"/>
          <p:cNvSpPr txBox="1"/>
          <p:nvPr/>
        </p:nvSpPr>
        <p:spPr>
          <a:xfrm>
            <a:off x="376701" y="1042138"/>
            <a:ext cx="24639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Solution: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Consider</a:t>
            </a:r>
            <a:endParaRPr sz="1400" b="0" i="0" u="none" strike="noStrike" cap="non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910" name="Google Shape;291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3163" y="1349915"/>
            <a:ext cx="3128580" cy="2149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1" name="Google Shape;2911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14237" y="3409950"/>
            <a:ext cx="3128579" cy="149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6" name="Google Shape;29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31" y="681497"/>
            <a:ext cx="925975" cy="546340"/>
          </a:xfrm>
          <a:prstGeom prst="rect">
            <a:avLst/>
          </a:prstGeom>
          <a:noFill/>
          <a:ln>
            <a:noFill/>
          </a:ln>
        </p:spPr>
      </p:pic>
      <p:sp>
        <p:nvSpPr>
          <p:cNvPr id="2917" name="Google Shape;2917;p1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18" name="Google Shape;2918;p16"/>
          <p:cNvSpPr txBox="1"/>
          <p:nvPr/>
        </p:nvSpPr>
        <p:spPr>
          <a:xfrm>
            <a:off x="217356" y="369891"/>
            <a:ext cx="868680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1120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</a:t>
            </a:r>
            <a:r>
              <a:rPr lang="en-US" sz="1400" b="0" i="0" u="none" strike="noStrike" cap="none">
                <a:solidFill>
                  <a:srgbClr val="001120"/>
                </a:solidFill>
                <a:latin typeface="Titillium Web"/>
                <a:ea typeface="Titillium Web"/>
                <a:cs typeface="Titillium Web"/>
                <a:sym typeface="Titillium Web"/>
              </a:rPr>
              <a:t>: Find the non-singular matrices P and Q such that PAQ is in normal and hence find the rank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112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120"/>
                </a:solidFill>
                <a:latin typeface="Titillium Web"/>
                <a:ea typeface="Titillium Web"/>
                <a:cs typeface="Titillium Web"/>
                <a:sym typeface="Titillium Web"/>
              </a:rPr>
              <a:t>A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9" name="Google Shape;2919;p16"/>
          <p:cNvSpPr txBox="1"/>
          <p:nvPr/>
        </p:nvSpPr>
        <p:spPr>
          <a:xfrm>
            <a:off x="265457" y="1180576"/>
            <a:ext cx="3432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Solution:    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Consider</a:t>
            </a:r>
            <a:endParaRPr sz="1400" b="0" i="0" u="none" strike="noStrike" cap="non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920" name="Google Shape;292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763" y="1560375"/>
            <a:ext cx="2091129" cy="50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1" name="Google Shape;292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457" y="2096473"/>
            <a:ext cx="2970235" cy="278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2" name="Google Shape;2922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8531" y="1496106"/>
            <a:ext cx="2847372" cy="2783586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2923" name="Google Shape;2923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06091" y="4279692"/>
            <a:ext cx="2847372" cy="76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4" name="Google Shape;2924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64066" y="1456635"/>
            <a:ext cx="2655824" cy="3587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Google Shape;2929;p17"/>
          <p:cNvSpPr txBox="1">
            <a:spLocks noGrp="1"/>
          </p:cNvSpPr>
          <p:nvPr>
            <p:ph type="title"/>
          </p:nvPr>
        </p:nvSpPr>
        <p:spPr>
          <a:xfrm>
            <a:off x="637371" y="20186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latin typeface="Titillium Web"/>
                <a:ea typeface="Titillium Web"/>
                <a:cs typeface="Titillium Web"/>
                <a:sym typeface="Titillium Web"/>
              </a:rPr>
              <a:t>Assignment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30" name="Google Shape;2930;p17"/>
          <p:cNvSpPr txBox="1">
            <a:spLocks noGrp="1"/>
          </p:cNvSpPr>
          <p:nvPr>
            <p:ph type="body" idx="2"/>
          </p:nvPr>
        </p:nvSpPr>
        <p:spPr>
          <a:xfrm>
            <a:off x="91531" y="1012301"/>
            <a:ext cx="7862512" cy="396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Q.1 Find the non-singular matrices P and Q such that PAQ is in normal form and hence find rank of matrix A. 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i) A=                           ii)  A=                                  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Q,2 </a:t>
            </a:r>
            <a:r>
              <a:rPr lang="en-US" sz="1600" dirty="0"/>
              <a:t>Reduce the following to normal form and hence find the ranks of the matrices</a:t>
            </a: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31" name="Google Shape;2931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pSp>
        <p:nvGrpSpPr>
          <p:cNvPr id="2932" name="Google Shape;2932;p17"/>
          <p:cNvGrpSpPr/>
          <p:nvPr/>
        </p:nvGrpSpPr>
        <p:grpSpPr>
          <a:xfrm>
            <a:off x="7538483" y="3228872"/>
            <a:ext cx="1513985" cy="1884926"/>
            <a:chOff x="8095060" y="5664590"/>
            <a:chExt cx="497404" cy="594388"/>
          </a:xfrm>
        </p:grpSpPr>
        <p:grpSp>
          <p:nvGrpSpPr>
            <p:cNvPr id="2933" name="Google Shape;2933;p1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934" name="Google Shape;2934;p1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5" name="Google Shape;2935;p1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6" name="Google Shape;2936;p1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37" name="Google Shape;2937;p1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938" name="Google Shape;2938;p1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9" name="Google Shape;2939;p1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0" name="Google Shape;2940;p1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1" name="Google Shape;2941;p1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942" name="Google Shape;2942;p1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3" name="Google Shape;2943;p1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4" name="Google Shape;2944;p1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5" name="Google Shape;2945;p17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2946" name="Google Shape;2946;p1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7" name="Google Shape;2947;p1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8" name="Google Shape;2948;p1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949" name="Google Shape;294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366" y="1703359"/>
            <a:ext cx="929718" cy="5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0" name="Google Shape;295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4950" y="1631939"/>
            <a:ext cx="1220362" cy="74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1" name="Google Shape;2951;p17"/>
          <p:cNvPicPr preferRelativeResize="0"/>
          <p:nvPr/>
        </p:nvPicPr>
        <p:blipFill rotWithShape="1">
          <a:blip r:embed="rId5">
            <a:alphaModFix/>
          </a:blip>
          <a:srcRect t="11328" r="1586" b="3310"/>
          <a:stretch/>
        </p:blipFill>
        <p:spPr>
          <a:xfrm>
            <a:off x="572685" y="2870791"/>
            <a:ext cx="5057599" cy="209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957" name="Google Shape;2957;p18"/>
          <p:cNvSpPr txBox="1"/>
          <p:nvPr/>
        </p:nvSpPr>
        <p:spPr>
          <a:xfrm>
            <a:off x="1191450" y="212497"/>
            <a:ext cx="6761100" cy="88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Assignment</a:t>
            </a:r>
            <a:endParaRPr sz="4000" b="1" i="0" u="none" strike="noStrike" cap="non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58" name="Google Shape;2958;p18"/>
          <p:cNvSpPr txBox="1"/>
          <p:nvPr/>
        </p:nvSpPr>
        <p:spPr>
          <a:xfrm>
            <a:off x="797443" y="1095153"/>
            <a:ext cx="80807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Q,2 Reduce the following to row echelon form and hence find the ranks of the matrices</a:t>
            </a:r>
            <a:endParaRPr sz="1600" b="0" i="0" u="none" strike="noStrike" cap="non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959" name="Google Shape;295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2327" y="1483228"/>
            <a:ext cx="1950603" cy="1088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0" name="Google Shape;296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5433" y="1562986"/>
            <a:ext cx="2072675" cy="100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1" name="Google Shape;296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91450" y="3081922"/>
            <a:ext cx="2179071" cy="1234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2" name="Google Shape;2962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7451" y="3081923"/>
            <a:ext cx="2072675" cy="1234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p19"/>
          <p:cNvSpPr txBox="1"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968" name="Google Shape;2968;p19" descr="Image result for thank you images"/>
          <p:cNvPicPr preferRelativeResize="0"/>
          <p:nvPr/>
        </p:nvPicPr>
        <p:blipFill rotWithShape="1">
          <a:blip r:embed="rId3">
            <a:alphaModFix/>
          </a:blip>
          <a:srcRect r="1710" b="8333"/>
          <a:stretch/>
        </p:blipFill>
        <p:spPr>
          <a:xfrm>
            <a:off x="547687" y="414671"/>
            <a:ext cx="5502239" cy="385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2"/>
          <p:cNvSpPr txBox="1">
            <a:spLocks noGrp="1"/>
          </p:cNvSpPr>
          <p:nvPr>
            <p:ph type="title"/>
          </p:nvPr>
        </p:nvSpPr>
        <p:spPr>
          <a:xfrm>
            <a:off x="716280" y="274321"/>
            <a:ext cx="6763120" cy="7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2C3F"/>
                </a:solidFill>
                <a:latin typeface="Balthazar"/>
                <a:ea typeface="Balthazar"/>
                <a:cs typeface="Balthazar"/>
                <a:sym typeface="Balthazar"/>
              </a:rPr>
              <a:t>Minor</a:t>
            </a:r>
            <a:r>
              <a:rPr lang="en-US" b="1">
                <a:solidFill>
                  <a:srgbClr val="002C3F"/>
                </a:solidFill>
                <a:latin typeface="Balthazar"/>
                <a:ea typeface="Balthazar"/>
                <a:cs typeface="Balthazar"/>
                <a:sym typeface="Balthazar"/>
              </a:rPr>
              <a:t> of matrix</a:t>
            </a:r>
            <a:endParaRPr b="1">
              <a:latin typeface="Balthazar"/>
              <a:ea typeface="Balthazar"/>
              <a:cs typeface="Balthazar"/>
              <a:sym typeface="Balthazar"/>
            </a:endParaRPr>
          </a:p>
        </p:txBody>
      </p:sp>
      <p:sp>
        <p:nvSpPr>
          <p:cNvPr id="2773" name="Google Shape;2773;p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774" name="Google Shape;2774;p2"/>
          <p:cNvSpPr txBox="1"/>
          <p:nvPr/>
        </p:nvSpPr>
        <p:spPr>
          <a:xfrm>
            <a:off x="320282" y="1043941"/>
            <a:ext cx="7444740" cy="584775"/>
          </a:xfrm>
          <a:prstGeom prst="rect">
            <a:avLst/>
          </a:prstGeom>
          <a:solidFill>
            <a:srgbClr val="7FE3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Let A be an m × n matrix. A minor of A of order k is a determinant of a k × k sub-matrix of A.</a:t>
            </a:r>
            <a:endParaRPr sz="1600" b="0" i="0" u="none" strike="noStrike" cap="non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75" name="Google Shape;2775;p2"/>
          <p:cNvSpPr txBox="1"/>
          <p:nvPr/>
        </p:nvSpPr>
        <p:spPr>
          <a:xfrm>
            <a:off x="289173" y="1795047"/>
            <a:ext cx="7475849" cy="523220"/>
          </a:xfrm>
          <a:prstGeom prst="rect">
            <a:avLst/>
          </a:prstGeom>
          <a:solidFill>
            <a:srgbClr val="B2D8D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obtain the minors of order k from A by first deleting m − k rows and n − k columns, and then computing the determinant. There are usually many minors of A of a given order. </a:t>
            </a:r>
            <a:endParaRPr/>
          </a:p>
        </p:txBody>
      </p:sp>
      <p:sp>
        <p:nvSpPr>
          <p:cNvPr id="2776" name="Google Shape;2776;p2"/>
          <p:cNvSpPr txBox="1"/>
          <p:nvPr/>
        </p:nvSpPr>
        <p:spPr>
          <a:xfrm>
            <a:off x="289174" y="2792376"/>
            <a:ext cx="7475848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:Find the minors of order 3 of the matrix</a:t>
            </a:r>
            <a:endParaRPr/>
          </a:p>
        </p:txBody>
      </p:sp>
      <p:pic>
        <p:nvPicPr>
          <p:cNvPr id="2777" name="Google Shape;277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0979" y="2664854"/>
            <a:ext cx="1254521" cy="593597"/>
          </a:xfrm>
          <a:prstGeom prst="rect">
            <a:avLst/>
          </a:prstGeom>
          <a:noFill/>
          <a:ln>
            <a:noFill/>
          </a:ln>
        </p:spPr>
      </p:pic>
      <p:sp>
        <p:nvSpPr>
          <p:cNvPr id="2778" name="Google Shape;2778;p2"/>
          <p:cNvSpPr txBox="1"/>
          <p:nvPr/>
        </p:nvSpPr>
        <p:spPr>
          <a:xfrm>
            <a:off x="342828" y="3345853"/>
            <a:ext cx="75746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Solution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We obtain the determinants of order 3 by keeping all the rows and deleting one column from A. So there are four different minors of order 3. one of them is:</a:t>
            </a:r>
            <a:endParaRPr sz="1400" b="0" i="0" u="none" strike="noStrike" cap="non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79" name="Google Shape;2779;p2"/>
          <p:cNvSpPr txBox="1"/>
          <p:nvPr/>
        </p:nvSpPr>
        <p:spPr>
          <a:xfrm>
            <a:off x="2766060" y="3933106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= 1 · (−4) + 2 · 0 = −4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0" name="Google Shape;2780;p2"/>
          <p:cNvSpPr txBox="1"/>
          <p:nvPr/>
        </p:nvSpPr>
        <p:spPr>
          <a:xfrm>
            <a:off x="495300" y="4382953"/>
            <a:ext cx="72697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minors of order 3 are called the maximal minors of A, since there are no 4 × 4 sub-matrices of A. There are 3 · 6 = 18 minors of order 2 and 3 · 4 = 12 minors of order 1</a:t>
            </a:r>
            <a:endParaRPr sz="1400" b="0" i="0" u="none" strike="noStrike" cap="non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781" name="Google Shape;278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2838" y="3837949"/>
            <a:ext cx="703222" cy="52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3"/>
          <p:cNvSpPr txBox="1">
            <a:spLocks noGrp="1"/>
          </p:cNvSpPr>
          <p:nvPr>
            <p:ph type="sldNum" idx="12"/>
          </p:nvPr>
        </p:nvSpPr>
        <p:spPr>
          <a:xfrm flipH="1">
            <a:off x="-1" y="29699"/>
            <a:ext cx="444635" cy="41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787" name="Google Shape;2787;p3"/>
          <p:cNvSpPr txBox="1">
            <a:spLocks noGrp="1"/>
          </p:cNvSpPr>
          <p:nvPr>
            <p:ph type="ctrTitle" idx="4294967295"/>
          </p:nvPr>
        </p:nvSpPr>
        <p:spPr>
          <a:xfrm>
            <a:off x="0" y="668338"/>
            <a:ext cx="5916613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</a:pPr>
            <a:r>
              <a:rPr lang="en-US" sz="3600" b="1" i="0" u="none" strike="noStrike" cap="none">
                <a:solidFill>
                  <a:srgbClr val="002C3F"/>
                </a:solidFill>
                <a:latin typeface="Candara"/>
                <a:ea typeface="Candara"/>
                <a:cs typeface="Candara"/>
                <a:sym typeface="Candara"/>
              </a:rPr>
              <a:t>Rank of Matrix</a:t>
            </a:r>
            <a:endParaRPr sz="3600" b="1" i="0" u="none" strike="noStrike" cap="none">
              <a:solidFill>
                <a:srgbClr val="002C3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88" name="Google Shape;2788;p3"/>
          <p:cNvSpPr txBox="1"/>
          <p:nvPr/>
        </p:nvSpPr>
        <p:spPr>
          <a:xfrm>
            <a:off x="566404" y="1242069"/>
            <a:ext cx="6838737" cy="584775"/>
          </a:xfrm>
          <a:prstGeom prst="rect">
            <a:avLst/>
          </a:prstGeom>
          <a:solidFill>
            <a:srgbClr val="7FE3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rank of a matrix A is defined as the order of a highest order non-vanishing </a:t>
            </a:r>
            <a:r>
              <a:rPr lang="en-US"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minor</a:t>
            </a:r>
            <a:r>
              <a:rPr lang="en-US" sz="16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the matrix A.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is denoted by the symbol ρ (A).</a:t>
            </a:r>
            <a:endParaRPr sz="16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9" name="Google Shape;2789;p3"/>
          <p:cNvSpPr txBox="1"/>
          <p:nvPr/>
        </p:nvSpPr>
        <p:spPr>
          <a:xfrm>
            <a:off x="566404" y="2528277"/>
            <a:ext cx="3474720" cy="2062103"/>
          </a:xfrm>
          <a:prstGeom prst="rect">
            <a:avLst/>
          </a:prstGeom>
          <a:solidFill>
            <a:srgbClr val="B2D8D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(i) If a matrix contains at-least one non-zero element, then ρ (A) ≥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(ii) If A is an m × n matrix, then ρ (A) ≤ min {m, n} = minimum of m, 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(iii) A square matrix A of order n has inverse if and only if ρ (A) = n.</a:t>
            </a:r>
            <a:endParaRPr/>
          </a:p>
        </p:txBody>
      </p:sp>
      <p:sp>
        <p:nvSpPr>
          <p:cNvPr id="2790" name="Google Shape;2790;p3"/>
          <p:cNvSpPr txBox="1"/>
          <p:nvPr/>
        </p:nvSpPr>
        <p:spPr>
          <a:xfrm>
            <a:off x="4041124" y="2528276"/>
            <a:ext cx="3474720" cy="2062103"/>
          </a:xfrm>
          <a:prstGeom prst="rect">
            <a:avLst/>
          </a:prstGeom>
          <a:solidFill>
            <a:srgbClr val="B2D8D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(iv) If the rank of a matrix A is r, then there exists at-least one minor of A of order r which does not vanish and every minor of A of order r + 1 and higher order (if any) vanishes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(v) The rank of the identity matrix In is n</a:t>
            </a:r>
            <a:endParaRPr/>
          </a:p>
        </p:txBody>
      </p:sp>
      <p:sp>
        <p:nvSpPr>
          <p:cNvPr id="2791" name="Google Shape;2791;p3"/>
          <p:cNvSpPr txBox="1"/>
          <p:nvPr/>
        </p:nvSpPr>
        <p:spPr>
          <a:xfrm>
            <a:off x="566404" y="1915950"/>
            <a:ext cx="6949440" cy="584775"/>
          </a:xfrm>
          <a:prstGeom prst="rect">
            <a:avLst/>
          </a:prstGeom>
          <a:solidFill>
            <a:srgbClr val="509F9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rank of a matrix A is equal to the number of non-zero rows or columns in it’s reduced standard form. i.e. Normal or echelon form.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600" b="0" i="0" u="none" strike="noStrike" cap="none" dirty="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2797" name="Google Shape;2797;p4"/>
          <p:cNvGrpSpPr/>
          <p:nvPr/>
        </p:nvGrpSpPr>
        <p:grpSpPr>
          <a:xfrm>
            <a:off x="277999" y="852167"/>
            <a:ext cx="6155457" cy="2796622"/>
            <a:chOff x="413" y="713374"/>
            <a:chExt cx="6155457" cy="2796622"/>
          </a:xfrm>
        </p:grpSpPr>
        <p:sp>
          <p:nvSpPr>
            <p:cNvPr id="2798" name="Google Shape;2798;p4"/>
            <p:cNvSpPr/>
            <p:nvPr/>
          </p:nvSpPr>
          <p:spPr>
            <a:xfrm>
              <a:off x="3094258" y="1967591"/>
              <a:ext cx="2161751" cy="6425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4708"/>
                  </a:lnTo>
                  <a:lnTo>
                    <a:pt x="120000" y="84708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A7BA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99" name="Google Shape;2799;p4"/>
            <p:cNvSpPr/>
            <p:nvPr/>
          </p:nvSpPr>
          <p:spPr>
            <a:xfrm>
              <a:off x="3032215" y="1967591"/>
              <a:ext cx="91440" cy="63103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421" y="0"/>
                  </a:moveTo>
                  <a:lnTo>
                    <a:pt x="81421" y="84065"/>
                  </a:lnTo>
                  <a:lnTo>
                    <a:pt x="60000" y="84065"/>
                  </a:ln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A7BA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00" name="Google Shape;2800;p4"/>
            <p:cNvSpPr/>
            <p:nvPr/>
          </p:nvSpPr>
          <p:spPr>
            <a:xfrm>
              <a:off x="900273" y="1967591"/>
              <a:ext cx="2193985" cy="63103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4065"/>
                  </a:lnTo>
                  <a:lnTo>
                    <a:pt x="0" y="84065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A7BA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01" name="Google Shape;2801;p4"/>
            <p:cNvSpPr/>
            <p:nvPr/>
          </p:nvSpPr>
          <p:spPr>
            <a:xfrm>
              <a:off x="293911" y="713374"/>
              <a:ext cx="5600694" cy="125421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"/>
            <p:cNvSpPr txBox="1"/>
            <p:nvPr/>
          </p:nvSpPr>
          <p:spPr>
            <a:xfrm>
              <a:off x="293911" y="713374"/>
              <a:ext cx="5600694" cy="1254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002C3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Standard forms of matrix to compute It’s Rank</a:t>
              </a:r>
              <a:endParaRPr sz="3200" b="1" i="0" u="none" strike="noStrike" cap="none">
                <a:solidFill>
                  <a:srgbClr val="002C3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803" name="Google Shape;2803;p4"/>
            <p:cNvSpPr/>
            <p:nvPr/>
          </p:nvSpPr>
          <p:spPr>
            <a:xfrm>
              <a:off x="413" y="2598627"/>
              <a:ext cx="1799720" cy="89986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"/>
            <p:cNvSpPr txBox="1"/>
            <p:nvPr/>
          </p:nvSpPr>
          <p:spPr>
            <a:xfrm>
              <a:off x="413" y="2598627"/>
              <a:ext cx="1799720" cy="899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2C3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Normal Form</a:t>
              </a:r>
              <a:endParaRPr sz="2400" b="1" i="0" u="none" strike="noStrike" cap="none">
                <a:solidFill>
                  <a:srgbClr val="002C3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805" name="Google Shape;2805;p4"/>
            <p:cNvSpPr/>
            <p:nvPr/>
          </p:nvSpPr>
          <p:spPr>
            <a:xfrm>
              <a:off x="2178075" y="2598627"/>
              <a:ext cx="1799720" cy="89986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"/>
            <p:cNvSpPr txBox="1"/>
            <p:nvPr/>
          </p:nvSpPr>
          <p:spPr>
            <a:xfrm>
              <a:off x="2178075" y="2598627"/>
              <a:ext cx="1799720" cy="899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2C3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Row Echelon Form</a:t>
              </a:r>
              <a:endParaRPr sz="2400" b="1" i="0" u="none" strike="noStrike" cap="none">
                <a:solidFill>
                  <a:srgbClr val="002C3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807" name="Google Shape;2807;p4"/>
            <p:cNvSpPr/>
            <p:nvPr/>
          </p:nvSpPr>
          <p:spPr>
            <a:xfrm>
              <a:off x="4356150" y="2610136"/>
              <a:ext cx="1799720" cy="89986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"/>
            <p:cNvSpPr txBox="1"/>
            <p:nvPr/>
          </p:nvSpPr>
          <p:spPr>
            <a:xfrm>
              <a:off x="4356150" y="2610136"/>
              <a:ext cx="1799720" cy="899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002C3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PAQ Form</a:t>
              </a:r>
              <a:endParaRPr sz="2400" b="1" i="0" u="none" strike="noStrike" cap="none" dirty="0">
                <a:solidFill>
                  <a:srgbClr val="002C3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p5"/>
          <p:cNvSpPr txBox="1">
            <a:spLocks noGrp="1"/>
          </p:cNvSpPr>
          <p:nvPr>
            <p:ph type="title"/>
          </p:nvPr>
        </p:nvSpPr>
        <p:spPr>
          <a:xfrm>
            <a:off x="811169" y="325038"/>
            <a:ext cx="67611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b="1">
                <a:solidFill>
                  <a:srgbClr val="002C3F"/>
                </a:solidFill>
                <a:latin typeface="Balthazar"/>
                <a:ea typeface="Balthazar"/>
                <a:cs typeface="Balthazar"/>
                <a:sym typeface="Balthazar"/>
              </a:rPr>
              <a:t>Elementary Matrix Operations</a:t>
            </a:r>
            <a:br>
              <a:rPr lang="en-US" sz="2800" b="1">
                <a:solidFill>
                  <a:srgbClr val="002C3F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US" sz="2800" b="1">
                <a:solidFill>
                  <a:srgbClr val="002C3F"/>
                </a:solidFill>
                <a:latin typeface="Balthazar"/>
                <a:ea typeface="Balthazar"/>
                <a:cs typeface="Balthazar"/>
                <a:sym typeface="Balthazar"/>
              </a:rPr>
              <a:t/>
            </a:r>
            <a:br>
              <a:rPr lang="en-US" sz="2800" b="1">
                <a:solidFill>
                  <a:srgbClr val="002C3F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US" sz="1600" b="1" i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three kinds of elementary matrix operations</a:t>
            </a:r>
            <a:r>
              <a:rPr lang="en-US" sz="1400" b="0" i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2800" b="1">
              <a:solidFill>
                <a:srgbClr val="002C3F"/>
              </a:solidFill>
              <a:latin typeface="Balthazar"/>
              <a:ea typeface="Balthazar"/>
              <a:cs typeface="Balthazar"/>
              <a:sym typeface="Balthazar"/>
            </a:endParaRPr>
          </a:p>
        </p:txBody>
      </p:sp>
      <p:sp>
        <p:nvSpPr>
          <p:cNvPr id="2814" name="Google Shape;2814;p5"/>
          <p:cNvSpPr txBox="1">
            <a:spLocks noGrp="1"/>
          </p:cNvSpPr>
          <p:nvPr>
            <p:ph type="body" idx="1"/>
          </p:nvPr>
        </p:nvSpPr>
        <p:spPr>
          <a:xfrm>
            <a:off x="718300" y="1503411"/>
            <a:ext cx="2775507" cy="3413590"/>
          </a:xfrm>
          <a:prstGeom prst="rect">
            <a:avLst/>
          </a:prstGeom>
          <a:solidFill>
            <a:srgbClr val="D3DB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400" b="0" i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Interchange two rows (or columns).</a:t>
            </a:r>
            <a:endParaRPr/>
          </a:p>
          <a:p>
            <a:pPr marL="469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400" b="0" i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Multiply each element in a row (or column) by a non-zero number.</a:t>
            </a:r>
            <a:endParaRPr/>
          </a:p>
          <a:p>
            <a:pPr marL="469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400" b="0" i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Multiply a row (or column) by a non-zero number and add the result to another row (or column)</a:t>
            </a:r>
            <a:endParaRPr/>
          </a:p>
        </p:txBody>
      </p:sp>
      <p:sp>
        <p:nvSpPr>
          <p:cNvPr id="2815" name="Google Shape;2815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2816" name="Google Shape;2816;p5"/>
          <p:cNvGraphicFramePr/>
          <p:nvPr/>
        </p:nvGraphicFramePr>
        <p:xfrm>
          <a:off x="3571876" y="1476291"/>
          <a:ext cx="4343400" cy="3467910"/>
        </p:xfrm>
        <a:graphic>
          <a:graphicData uri="http://schemas.openxmlformats.org/drawingml/2006/table">
            <a:tbl>
              <a:tblPr>
                <a:noFill/>
                <a:tableStyleId>{6292D334-7F5D-4199-976A-D2E5C443CA81}</a:tableStyleId>
              </a:tblPr>
              <a:tblGrid>
                <a:gridCol w="2379225"/>
                <a:gridCol w="1964175"/>
              </a:tblGrid>
              <a:tr h="29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Operation description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D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Notation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D5F3"/>
                    </a:solidFill>
                  </a:tcPr>
                </a:tc>
              </a:tr>
              <a:tr h="2916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Row operations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B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 Interchange rows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and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</a:t>
                      </a:r>
                      <a:r>
                        <a:rPr lang="en-US" sz="1400" i="1" u="none" strike="noStrike" cap="none" baseline="-25000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&lt;--&gt; R</a:t>
                      </a:r>
                      <a:r>
                        <a:rPr lang="en-US" sz="1400" i="1" u="none" strike="noStrike" cap="none" baseline="-25000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BD3"/>
                    </a:solidFill>
                  </a:tcPr>
                </a:tc>
              </a:tr>
              <a:tr h="49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2. Multiply row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by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, where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≠ 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sR</a:t>
                      </a:r>
                      <a:r>
                        <a:rPr lang="en-US" sz="1400" i="1" u="none" strike="noStrike" cap="none" baseline="-25000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--&gt; R</a:t>
                      </a:r>
                      <a:r>
                        <a:rPr lang="en-US" sz="1400" i="1" u="none" strike="noStrike" cap="none" baseline="-25000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BD3"/>
                    </a:solidFill>
                  </a:tcPr>
                </a:tc>
              </a:tr>
              <a:tr h="29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 Add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times row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to row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sR</a:t>
                      </a:r>
                      <a:r>
                        <a:rPr lang="en-US" sz="1400" i="1" u="none" strike="noStrike" cap="none" baseline="-25000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+ R</a:t>
                      </a:r>
                      <a:r>
                        <a:rPr lang="en-US" sz="1400" i="1" u="none" strike="noStrike" cap="none" baseline="-25000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--&gt; R</a:t>
                      </a:r>
                      <a:r>
                        <a:rPr lang="en-US" sz="1400" i="1" u="none" strike="noStrike" cap="none" baseline="-25000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BD3"/>
                    </a:solidFill>
                  </a:tcPr>
                </a:tc>
              </a:tr>
              <a:tr h="2916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Column operations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B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 Interchange columns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and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</a:t>
                      </a:r>
                      <a:r>
                        <a:rPr lang="en-US" sz="1400" i="1" u="none" strike="noStrike" cap="none" baseline="-25000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&lt;--&gt; C</a:t>
                      </a:r>
                      <a:r>
                        <a:rPr lang="en-US" sz="1400" i="1" u="none" strike="noStrike" cap="none" baseline="-25000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BD3"/>
                    </a:solidFill>
                  </a:tcPr>
                </a:tc>
              </a:tr>
              <a:tr h="49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2. Multiply column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by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, where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≠ 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sC</a:t>
                      </a:r>
                      <a:r>
                        <a:rPr lang="en-US" sz="1400" i="1" u="none" strike="noStrike" cap="none" baseline="-25000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--&gt; C</a:t>
                      </a:r>
                      <a:r>
                        <a:rPr lang="en-US" sz="1400" i="1" u="none" strike="noStrike" cap="none" baseline="-25000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BD3"/>
                    </a:solidFill>
                  </a:tcPr>
                </a:tc>
              </a:tr>
              <a:tr h="49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 Add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times column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to column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sC</a:t>
                      </a:r>
                      <a:r>
                        <a:rPr lang="en-US" sz="1400" i="1" u="none" strike="noStrike" cap="none" baseline="-25000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+ C</a:t>
                      </a:r>
                      <a:r>
                        <a:rPr lang="en-US" sz="1400" i="1" u="none" strike="noStrike" cap="none" baseline="-25000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 --&gt; C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B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6"/>
          <p:cNvSpPr txBox="1">
            <a:spLocks noGrp="1"/>
          </p:cNvSpPr>
          <p:nvPr>
            <p:ph type="title"/>
          </p:nvPr>
        </p:nvSpPr>
        <p:spPr>
          <a:xfrm>
            <a:off x="708018" y="25969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>
                <a:solidFill>
                  <a:srgbClr val="002C3F"/>
                </a:solidFill>
                <a:latin typeface="Titillium Web"/>
                <a:ea typeface="Titillium Web"/>
                <a:cs typeface="Titillium Web"/>
                <a:sym typeface="Titillium Web"/>
              </a:rPr>
              <a:t/>
            </a:r>
            <a:br>
              <a:rPr lang="en-US" sz="3600" b="1">
                <a:solidFill>
                  <a:srgbClr val="002C3F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sz="3600" b="1">
                <a:solidFill>
                  <a:srgbClr val="002C3F"/>
                </a:solidFill>
                <a:latin typeface="Titillium Web"/>
                <a:ea typeface="Titillium Web"/>
                <a:cs typeface="Titillium Web"/>
                <a:sym typeface="Titillium Web"/>
              </a:rPr>
              <a:t>Normal Form</a:t>
            </a:r>
            <a:endParaRPr/>
          </a:p>
        </p:txBody>
      </p:sp>
      <p:sp>
        <p:nvSpPr>
          <p:cNvPr id="2822" name="Google Shape;2822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823" name="Google Shape;2823;p6" descr="&#10;[&#10;1 −1 −2&#10;0 5 3&#10;0 0&#10;33&#10;5&#10;−4&#10;9&#10;14&#10;5&#10;0 0 0 −&#10;10&#10;5 ]&#10;is a triangular matrix in which&#10;No. of non zero rows =4&#10; ∴ 𝑟(𝐴) = 𝑟 =..."/>
          <p:cNvPicPr preferRelativeResize="0"/>
          <p:nvPr/>
        </p:nvPicPr>
        <p:blipFill rotWithShape="1">
          <a:blip r:embed="rId3">
            <a:alphaModFix/>
          </a:blip>
          <a:srcRect l="5465" t="28270" r="4525" b="36903"/>
          <a:stretch/>
        </p:blipFill>
        <p:spPr>
          <a:xfrm>
            <a:off x="187377" y="974362"/>
            <a:ext cx="7727430" cy="3672590"/>
          </a:xfrm>
          <a:prstGeom prst="rect">
            <a:avLst/>
          </a:prstGeom>
          <a:solidFill>
            <a:srgbClr val="B4DDB7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p7"/>
          <p:cNvSpPr txBox="1">
            <a:spLocks noGrp="1"/>
          </p:cNvSpPr>
          <p:nvPr>
            <p:ph type="title"/>
          </p:nvPr>
        </p:nvSpPr>
        <p:spPr>
          <a:xfrm>
            <a:off x="640231" y="292308"/>
            <a:ext cx="6839169" cy="130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Algorithm to reduce a matrix to Normal Form</a:t>
            </a:r>
            <a:endParaRPr/>
          </a:p>
        </p:txBody>
      </p:sp>
      <p:sp>
        <p:nvSpPr>
          <p:cNvPr id="2829" name="Google Shape;282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830" name="Google Shape;2830;p7"/>
          <p:cNvSpPr txBox="1"/>
          <p:nvPr/>
        </p:nvSpPr>
        <p:spPr>
          <a:xfrm>
            <a:off x="640231" y="2250547"/>
            <a:ext cx="7229605" cy="1815882"/>
          </a:xfrm>
          <a:prstGeom prst="rect">
            <a:avLst/>
          </a:prstGeom>
          <a:solidFill>
            <a:srgbClr val="7FE3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 the first element of first column unity by scaling. If the first element is zero the first make use of interchange.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 all elements of first column below the first element zero by using replacement.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Now make the second element of second column unity and all other elements zero.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Continue the process column by column to get an identity matrix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836" name="Google Shape;283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2340" y="410316"/>
            <a:ext cx="1152463" cy="689548"/>
          </a:xfrm>
          <a:prstGeom prst="rect">
            <a:avLst/>
          </a:prstGeom>
          <a:noFill/>
          <a:ln>
            <a:noFill/>
          </a:ln>
        </p:spPr>
      </p:pic>
      <p:sp>
        <p:nvSpPr>
          <p:cNvPr id="2837" name="Google Shape;2837;p8"/>
          <p:cNvSpPr txBox="1"/>
          <p:nvPr/>
        </p:nvSpPr>
        <p:spPr>
          <a:xfrm>
            <a:off x="217356" y="576644"/>
            <a:ext cx="754005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Reduce the matrix                          to its normal form and hence determine its rank.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8" name="Google Shape;2838;p8"/>
          <p:cNvSpPr txBox="1"/>
          <p:nvPr/>
        </p:nvSpPr>
        <p:spPr>
          <a:xfrm>
            <a:off x="269823" y="1416570"/>
            <a:ext cx="3814997" cy="33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9" name="Google Shape;2839;p8"/>
          <p:cNvPicPr preferRelativeResize="0"/>
          <p:nvPr/>
        </p:nvPicPr>
        <p:blipFill rotWithShape="1">
          <a:blip r:embed="rId4">
            <a:alphaModFix/>
          </a:blip>
          <a:srcRect r="-1516" b="21641"/>
          <a:stretch/>
        </p:blipFill>
        <p:spPr>
          <a:xfrm>
            <a:off x="314488" y="1473702"/>
            <a:ext cx="3814997" cy="3093154"/>
          </a:xfrm>
          <a:prstGeom prst="rect">
            <a:avLst/>
          </a:prstGeom>
          <a:solidFill>
            <a:srgbClr val="B2E6FF"/>
          </a:solidFill>
          <a:ln>
            <a:noFill/>
          </a:ln>
        </p:spPr>
      </p:pic>
      <p:sp>
        <p:nvSpPr>
          <p:cNvPr id="2840" name="Google Shape;2840;p8"/>
          <p:cNvSpPr txBox="1"/>
          <p:nvPr/>
        </p:nvSpPr>
        <p:spPr>
          <a:xfrm>
            <a:off x="217356" y="1099864"/>
            <a:ext cx="17313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1" name="Google Shape;284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63112" y="1491282"/>
            <a:ext cx="3814997" cy="3057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847" name="Google Shape;2847;p9" descr=" ~ [&#10;−1 0 0&#10;0 1 0&#10;0 0 1&#10;] 𝑅1 → 𝑅1 − 2𝑅2&#10; ~ [&#10;1 0 0&#10;0 1 0&#10;0 0 1&#10;] 𝑅1 → (−1)𝑅1&#10; [&#10;1 0 0&#10;0 1 0&#10;0 0 1&#10;] = [𝐼3] = [𝐼𝑟]&#10; ∴ 𝑟..."/>
          <p:cNvPicPr preferRelativeResize="0"/>
          <p:nvPr/>
        </p:nvPicPr>
        <p:blipFill rotWithShape="1">
          <a:blip r:embed="rId3">
            <a:alphaModFix/>
          </a:blip>
          <a:srcRect l="10409" t="48962" r="5652" b="19270"/>
          <a:stretch/>
        </p:blipFill>
        <p:spPr>
          <a:xfrm>
            <a:off x="502169" y="1626434"/>
            <a:ext cx="4069831" cy="208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8" name="Google Shape;2848;p9" descr=" ~ [&#10;−1 0 0&#10;0 1 0&#10;0 0 1&#10;] 𝑅1 → 𝑅1 − 2𝑅2&#10; ~ [&#10;1 0 0&#10;0 1 0&#10;0 0 1&#10;] 𝑅1 → (−1)𝑅1&#10; [&#10;1 0 0&#10;0 1 0&#10;0 0 1&#10;] = [𝐼3] = [𝐼𝑟]&#10; ∴ 𝑟..."/>
          <p:cNvPicPr preferRelativeResize="0"/>
          <p:nvPr/>
        </p:nvPicPr>
        <p:blipFill rotWithShape="1">
          <a:blip r:embed="rId3">
            <a:alphaModFix/>
          </a:blip>
          <a:srcRect l="38702" t="38033" r="36588" b="51767"/>
          <a:stretch/>
        </p:blipFill>
        <p:spPr>
          <a:xfrm>
            <a:off x="3125449" y="472190"/>
            <a:ext cx="1124262" cy="679156"/>
          </a:xfrm>
          <a:prstGeom prst="rect">
            <a:avLst/>
          </a:prstGeom>
          <a:noFill/>
          <a:ln>
            <a:noFill/>
          </a:ln>
        </p:spPr>
      </p:pic>
      <p:sp>
        <p:nvSpPr>
          <p:cNvPr id="2849" name="Google Shape;2849;p9"/>
          <p:cNvSpPr txBox="1"/>
          <p:nvPr/>
        </p:nvSpPr>
        <p:spPr>
          <a:xfrm>
            <a:off x="502170" y="597348"/>
            <a:ext cx="751756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Reduce the matrix                          to its normal form and hence determine its rank.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0" name="Google Shape;2850;p9" descr=" ~𝐴 =&#10;[&#10;2 0 0 0&#10;0 −&#10;1&#10;2&#10;−1&#10;0 −1 −2&#10;0 −&#10;7&#10;2&#10;−7&#10;−&#10;3&#10;2&#10;−3&#10;−&#10;21&#10;2 ]&#10;𝐶2 → 𝐶2 −&#10;3&#10;2&#10;𝐶1, 𝐶3 → 𝐶3 − 2𝐶1, 𝐶4 → 𝐶4 −&#10;9&#10;2&#10;𝐶1&#10; ~𝐴 = ..."/>
          <p:cNvPicPr preferRelativeResize="0"/>
          <p:nvPr/>
        </p:nvPicPr>
        <p:blipFill rotWithShape="1">
          <a:blip r:embed="rId4">
            <a:alphaModFix/>
          </a:blip>
          <a:srcRect l="11352" t="6267" r="12066" b="72458"/>
          <a:stretch/>
        </p:blipFill>
        <p:spPr>
          <a:xfrm>
            <a:off x="644576" y="3708140"/>
            <a:ext cx="3417758" cy="129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1" name="Google Shape;2851;p9" descr=" ~𝐴 =&#10;[&#10;2 0 0 0&#10;0 −&#10;1&#10;2&#10;−1&#10;0 −1 −2&#10;0 −&#10;7&#10;2&#10;−7&#10;−&#10;3&#10;2&#10;−3&#10;−&#10;21&#10;2 ]&#10;𝐶2 → 𝐶2 −&#10;3&#10;2&#10;𝐶1, 𝐶3 → 𝐶3 − 2𝐶1, 𝐶4 → 𝐶4 −&#10;9&#10;2&#10;𝐶1&#10; ~𝐴 = ..."/>
          <p:cNvPicPr preferRelativeResize="0"/>
          <p:nvPr/>
        </p:nvPicPr>
        <p:blipFill rotWithShape="1">
          <a:blip r:embed="rId4">
            <a:alphaModFix/>
          </a:blip>
          <a:srcRect l="14180" t="26813" r="18445" b="29659"/>
          <a:stretch/>
        </p:blipFill>
        <p:spPr>
          <a:xfrm>
            <a:off x="3964898" y="1885125"/>
            <a:ext cx="3290341" cy="2926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1038</Words>
  <Application>Microsoft Office PowerPoint</Application>
  <PresentationFormat>On-screen Show (16:9)</PresentationFormat>
  <Paragraphs>126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Balthazar</vt:lpstr>
      <vt:lpstr>Titillium Web Light</vt:lpstr>
      <vt:lpstr>Century Gothic</vt:lpstr>
      <vt:lpstr>Titillium Web</vt:lpstr>
      <vt:lpstr>Dosis</vt:lpstr>
      <vt:lpstr>Quattrocento Sans</vt:lpstr>
      <vt:lpstr>Cambria Math</vt:lpstr>
      <vt:lpstr>Calibri</vt:lpstr>
      <vt:lpstr>Dosis ExtraLight</vt:lpstr>
      <vt:lpstr>Candara</vt:lpstr>
      <vt:lpstr>Times New Roman</vt:lpstr>
      <vt:lpstr>Mowbray template</vt:lpstr>
      <vt:lpstr>PowerPoint Presentation</vt:lpstr>
      <vt:lpstr>Minor of matrix</vt:lpstr>
      <vt:lpstr>Rank of Matrix</vt:lpstr>
      <vt:lpstr>PowerPoint Presentation</vt:lpstr>
      <vt:lpstr>Elementary Matrix Operations  There are three kinds of elementary matrix operations.</vt:lpstr>
      <vt:lpstr> Normal Form</vt:lpstr>
      <vt:lpstr>Algorithm to reduce a matrix to Normal Form</vt:lpstr>
      <vt:lpstr>PowerPoint Presentation</vt:lpstr>
      <vt:lpstr>PowerPoint Presentation</vt:lpstr>
      <vt:lpstr> Row Echelon Form</vt:lpstr>
      <vt:lpstr>PowerPoint Presentation</vt:lpstr>
      <vt:lpstr>PowerPoint Presentation</vt:lpstr>
      <vt:lpstr>PowerPoint Presentation</vt:lpstr>
      <vt:lpstr>PAQ FORM</vt:lpstr>
      <vt:lpstr>Example: Find the non-singular matrices P and Q such that PAQ is in normal and hence find   the rank of</vt:lpstr>
      <vt:lpstr>PowerPoint Presentation</vt:lpstr>
      <vt:lpstr>Assignment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hp360</dc:creator>
  <cp:lastModifiedBy>Prime</cp:lastModifiedBy>
  <cp:revision>4</cp:revision>
  <dcterms:modified xsi:type="dcterms:W3CDTF">2021-02-08T10:17:03Z</dcterms:modified>
</cp:coreProperties>
</file>