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8" r:id="rId3"/>
    <p:sldId id="299" r:id="rId4"/>
    <p:sldId id="300" r:id="rId5"/>
    <p:sldId id="307" r:id="rId6"/>
    <p:sldId id="308" r:id="rId7"/>
    <p:sldId id="309" r:id="rId8"/>
    <p:sldId id="301" r:id="rId9"/>
    <p:sldId id="302" r:id="rId10"/>
    <p:sldId id="303" r:id="rId11"/>
    <p:sldId id="297" r:id="rId12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  <p:embeddedFont>
      <p:font typeface="Wingdings 2" panose="05020102010507070707" pitchFamily="18" charset="2"/>
      <p:regular r:id="rId23"/>
    </p:embeddedFont>
    <p:embeddedFont>
      <p:font typeface="Century Schoolbook" panose="02040604050505020304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8E8600-1650-4FB9-AD06-A0DCEDEBDDCB}">
  <a:tblStyle styleId="{DF8E8600-1650-4FB9-AD06-A0DCEDEBDD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3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AB1C33D-746A-45B8-84DC-4D1D34626A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ADB46E-DBFD-4E42-8C2A-6504BF7E21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0B8A8-323A-4966-BEC0-58EC344487EA}" type="datetimeFigureOut">
              <a:rPr lang="en-IN" smtClean="0"/>
              <a:pPr/>
              <a:t>09-02-2021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45747BE-4B4A-49AE-9F19-EF39B9165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Sub.Engg. Maths.I                                                                                            Sub.Teacher:Urmila Navaghan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CF898E4-170A-4F23-A8FF-342DA092F8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9201E-1983-4A4E-9823-941D1008E8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669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1-02-09T04:30:21.7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9097 11925,'19'0,"37"0,-38 0,1 0,-1 0,1 0,0 0,-1 0,1 0,-1 0,1 0,0 0,-1 0,1 0,-1 0,1 0,0 0,18 0,0 0,0 0,-18 0,18 0,-18 0,-1 0,1 0,-1 0,1 0,0 0,18 0,-19 0,1 0,18 0,-18 0,-1 0,20 0,-1 0,-19 0,1 0,0 0,18 0,-18 0,-1 0,1 0,18 0,0 0,19 0,18 0,-18 0,0 0,0 0,0 0,-38 0,19 0,-18 0,18 18,-18-18,18 0,0 19,0-19,1 0,17 0,-17 0,-20 19,19-19,-18 0,0 0,-1 0,1 0,-1 0,1 0,0 0,18 0,0 0,0 0,1-19,-20 19,1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1-02-09T04:42:50.0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8000 6065,'18'0,"1"0,-1 0,-18 18,19-18,0 0,-1 0,1 0,-19 19,18-19,1 19,18-19,-18 0,-1 0,20 0,17 0,-17 0,-1 0,19 0,-38 0,19 0,19 0,-19 0,-18 0,18 0,-18 0,18 0,0 0,-18 0,-1 0,1 0,18 0,-18 0,-1 0,20 0,-20 0,1 0,-1 0,1 0,0 0,-1 0,1 0,0 0,-1 0,19 0,-18 0,0 0,-1 0,38 0,-37 0,-1 0,19 0,1 0,17 0,-17 0,-1 0,-19 0,1 0,0 0,-1 0,1 0,-1 0,1 0,0 0,-1 0,1 0,-1 0,20 0,-20 0,19 0,-18 0,18 0,-18 0,-1 0,1 0,0 0,-1 0,1 0,-1 0,1 0,0 0,18 0,-18 0,-1 0,1 0,-1 0,20 0,-20 0,1 0,18 0,-18 0,-1 0,19 0,1 0,-20 0,19 0,-18 0,0 0,36 0,-36 0,0 0,-1 0,19 0,-18 0,0 0,-1 0,19 0,-18 0,0 0,-1 0,1 0,18 0,-18 0,-1 0,1 0,-1 0,1 0,0 0,-1 0,19 0,-18 0,0 0,18 0,0 0,-18 0,-1 0,1 0,18 0,0 0,1 0,-20 0,19 0,-18 0,18 0,-18 0,-1 0,1 0,0 0,-1 0,1 0,-1 0,1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1-02-09T04:42:53.3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7981 6660,'19'0,"-1"0,1 0,-1 0,1 19,0-19,-1 0,19 0,-18 18,0-18,18 0,-19 0,20 0,-1 0,-19 0,1 0,18 0,19 0,-19 0,0 0,1 0,-20 0,19 0,19 0,-37 0,-1 0,1 0,18 0,0 0,-18 0,18 0,0 0,1 0,-20 0,19 0,-18 0,18 0,1 0,-20 0,1 0,18 0,-18 0,18 0,-19 0,20 0,-20 0,19 0,-18 0,18 0,-18 0,-1 0,20 0,-20 0,1 0,-1 0,20 0,-20 0,19 0,-18 0,18 0,0 0,1 0,-1 0,0 0,0 0,0 0,1 0,-1 0,0 0,-18 0,18 0,19 0,-38 0,20 0,-1 0,0 0,0 0,19 0,-19 0,-18 0,18 0,-18 0,18 0,-19 0,38 0,-37 0,-1 0,1 0,37 0,-19 0,0 0,19 0,-37 0,36 0,-36 0,18 0,19 0,-37 0,18 0,-19 0,20 0,-20 0,20 0,-20 0,19 0,-18 0,0 0,18 0,-19 0,1 0,0 0,-1 0,1 0,-1 0,1 0,0 0,18 19,0-19,-18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1-02-09T04:42:56.1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8055 7311,'19'0,"0"0,18 0,0 0,56 0,-19 0,-18 0,0 0,37 0,-19 19,38-19,-38 0,1 18,-1-18,-18 0,19 0,-38 19,19-19,-1 0,-17 0,17 0,1 19,-19-19,19 0,0 18,0-18,18 0,-18 19,18-19,-18 0,19 0,-20 0,1 0,0 0,0 18,-19-18,0 0,19 0,0 0,0 0,0 0,18 0,-18 0,0 0,18 0,-37 0,19 0,-37 0,18 0,0 0,19 0,-38 0,38 0,-37 0,-1 0,1-18,0 18,-1 0,1 0,0 0,-1 0,1 0,-1 0,20 0,17 0,1 0,0 0,18 0,-18-19,-19 19,1 0,-20 0,1-18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1-02-09T04:44:15.5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7423 10362,'18'0,"1"0,0 0,-1 0,1 0,18 0,0 0,0 0,-18-18,18 18,19 0,0-19,0 19,18 0,1 0,-1 0,-18 0,0-19,-1 19,-17 0,17 0,20 0,-1 0,19 0,-18 0,36 0,19 0,-18 0,0 0,-19 0,37 0,0 0,-18 0,18 0,-18 0,-1 0,38 0,-37 0,-19 0,18 19,-36-19,-19 0,-38 0,19 0,-18 0,0 0,-1 0,1 0,-1 0,1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1-02-09T04:45:00.7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15032 5321,'18'0,"1"0,-1-19,1 19,0 0,-1 0,19 0,-18 0,0 0,-1 0,1 0,-1 0,1 0,0 37,-1 0,-18 1,0-20,0 19,19 1,-19 17,0-17,0-1,0 0,0 19,0-19,0 0,-19 1,1-1,18-19,-19 20,0-20,1 1,-1 18,1-18,-20-1,20 1,-19-1,18 1,0-19,19-56,0 19,0 0,19-19,0 37,-19-18,37 0,-19 18,20 1,-20-38,1 56,18-37,0 18,-18 0,18 1,-18 18,18-19,-18 1,-1-1,19 0,-18 19,0-18,36-1,-36 1,0 18,-19-19,18 0,19 1,-18 18,18-37,-18 18,18 0,0 1,0-19,-18 18,18 0,0 1,-37-1,19 1,0-1,-19 0,0 1,0-1,-19 19,0 0,1 0,-1 0,19-18,-18 18,-1 0,0 0,1 0,-1 0,1 0,-1 0,0 0,1 0,-1 18,1 1,18 18,-38-18,38-1,-18 19,-1-18,19 18,-18-18,18 18,0 0,0-18,-19-1,19 20,0-20,0 1,0-1,0 20,0-1,0-19,0 1,0 18,0-18,0-1,0 1,19 0,-19-1,18 1,1 18,-1-18,20 18,-20 0,19 0,1 1,-20-1,38-19,-37 38,18-37,0-1,-18 38,18-37,-19 18,1-18,18-1,-37 1,19-1,-1-18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1-02-09T04:45:02.4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16650 5879,'-18'37,"-20"19,1 18,-19-18,38 0,-38 0,19-19,-1 0,20 0,-19-18,37 18,-19-37,19 19,56-1,-19-18,0 0,1 19,17-19,-17 0,17 18,20-18,-19 0,-38 0,1 0,-1 0,-36 0,-1 0,1 0,18 19,0 74,0-37,0 18,0 19,0-37,0 0,0 37,0-74,0 18,18-19,-18 1,0 0,0-38,19-37,-1-18,1 18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1-02-09T04:45:03.1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17338 5488,'19'0,"37"0,-19 0,0 0,1 19,36-19,38 0,-19 18,-19-18,0 0,-18 0,-74 0,-1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1-02-09T04:45:04.0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17357 6083,'19'0,"55"0,-18 0,37 0,-19 0,1 0,36 0,-36 0,-1 0,-37 0,-18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1-02-09T04:45:05.6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19794 4930,'-18'0,"-1"0,-18 0,18 0,1 0,-1 0,-18 0,18-19,0 19,-18 0,19 0,-20 0,20 0,-19 19,-1 18,1 0,19-18,-38 18,37 0,1-18,-1 18,0-18,1 18,-1-18,1 18,18 0,-19-18,0-1,19 19,0-18,0 0,-18 18,18-19,0 1,0 0,0 18,0-19,0 1,-19 0,19-1,0 1,0 18,0-18,0-1,0 19,0 1,0-20,19-18,-19 38,0-20,0 1,0-1,18 1,1 0,-19-1,37 1,-37-1,37 1,1 0,-20-1,19 1,1-19,-1 18,0 1,0-19,0 19,1-19,-20 0,1 0,-1 0,1 0,0 0,-1 0,1 0,18-19,0 19,-37-19,19 19,-19-18,19 18,-19-19,18 19,1-18,-19-1,18 19,-18-19,0 1,19 18,-19-19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1-02-09T04:45:17.0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18343 11962,'0'74,"0"19,0-18,0-1,0-18,0-19,0-18,0 18,0 0,0-18,0 0,0 18,0 0,0-18,0-1,0 1,0-1,0 1,0 0,0-1,0 1,0-1,0 1,0 0,0-1,0 1,19-19,-1 0,1 0,-1 0,1 0,0 0,18 0,19 0,-38 0,20 0,-1 0,-19 0,1 0,0 0,-1 0,1 0,-19-19,18 19,20 0,-20 0,19 0,-37-18,19 18,-19-38,0 1,-19 19,19-20,0 20,-18-1,18-18,0 18,-19 19,19-37,0 19,0-1,-18 0,18 1,0-1,0 1,0-1,0 0,-19 1,19-1,0 1,-19 18,19-19,-18 19,18-19,-19 19,1-18,-1-1,-18 19,18-18,1-1,-20 19,38-19,-18 19,18-18,-19 18,0 0,1 0,18-19,-19 19,1 0,-1 0,0 0,-18 0,19 0,-1 0,19-19,-37 19,18 0,-18 0,18 0,-18 0,19 0,-1 0,19 19,0 0,19-1,18 1,56 0,-37-1,18 1,-37-19,0 0,1 18,-20-18,1 19,0-19,-113 0,20 0,-38 0,1 0,36 0,-18 0,19 0,18 0,0 0,19 19,19-19,-1 18,93 19,1-37,18 19,18 0,-55-1,37 19,-18-18,-38 0,0-19,-18 0,-57 0,1 0,0 0,0 18,0-18,-1 19,1-19,19 0,-20 0,38 18,-18-18,18 38,74-20,19-18,0 37,19 1,0-20,-38 19,-18-37,-19 19,-74-19,18 0,-18 0,0 0,18 0,1 0,-20 0,1 0,18 19,-18-19,19 18,-1-18,0 0,1 0,-1 19,-18-19,18 18,1-18,-1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1-02-09T04:30:23.9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9004 11274,'19'0,"-1"0,1 0,0 0,36 0,-36 0,18 0,19 0,-19 0,19 0,-19 0,-18 0,37 0,-38 0,1 0,18 0,-18 0,18 0,-19-19,20 19,-20 0,38-18,-37-1,18 19,0 0,-18-19,18 19,0-18,0-1,0 19,1-18,-1 18,0-19,0 19,1 0,-1 0,-19-19,20 19,-20 0,19 0,-18 0,0 0,-1 0,19 0,-18 0,0 0,18 0,-19 0,1 0,0 0,36 0,-17 0,-20 0,19 0,-18 0,0 0,-1 0,1 0,-1 19,1-19,0 0,18 37,-19-18,1-19,-19 18,19-18,18 19,-37 0,37-19,-37 18,19-18,-1 0,-18 19,19-19,-1 18,1 1,0 0,-1-19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1-02-09T04:45:33.8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17636 10920,'37'0,"1"0,-20 0,1 0,-1 0,1 0,0 0,-1 0,19 0,-18 19,18-19,0 0,19 18,-19-18,19 0,-19 0,19 0,-37 0,18 19,0-19,0 0,-18 0,0 0,-1 0,1 0,-1 0,20 0,-20 0,1 0,18 0,19 0,-19 0,19 0,-19 0,0 0,1 0,-20 0,19 0,-18 0,0 0,-1 0,1 0,-1 0,1 0,37 0,-19 0,-18 0,-1 0,1 0,-1 0,-92 0,-19 0,37 0,38 0,-1 0,-18 0,-19 19,0-19,19 18,0 1,-38-1,38-18,-19 0,0 19,19 0,0-19,-19 18,19-18,0 0,0 0,-19 19,0-19,37 0,1 19,-19-19,18 0,0 0,-18 0,37 18,-18-18,-38 19,37-19,1 18,-1-18,0 19,1-19,-1 19,-18-1,18-18,19 19,-18-19,18 18,37-18,-18 0,18 19,0-19,0 0,-18 0,-1 0,20 19,-20-19,1 0,-1 0,20 0,-1 0,0 18,19-18,0 0,-1 0,20 19,-1-19,-18 18,0-18,0 19,-19-19,-18 0,18 19,0-19,-18 18,18-18,-19 0,1 0,18 19,-18-19,-1 0,1 18,-56-18,0 0,18 0,-18 0,0 19,-1 18,-17-18,-39-1,57 20,0-38,-19 37,19-19,0 1,37 0,56-1,-38-18,19 0,-18 0,0 0,-1 0,1 0,18 0,0 0,19-18,0-1,0 0,-19 1,0-1,0 1,1-1,-20 0,1 19,-19-18,18 18,-18-19,19 19,0-18,18 18,0 0,-18 0,-1-19,19 0,-18 19,0 0,-19-18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1-02-09T04:45:40.2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17711 10399,'18'0,"1"0,-1 0,1 0,0 0,-1 0,1 0,-1 0,1 0,0 0,18 0,0 0,0 0,0 0,-18 0,37 0,-38 0,20 0,-20 0,19 0,1 0,-20 0,1 0,-1 0,1 0,0 0,-1 0,1 0,-1 0,1 0,18 0,-18 0,-1 0,1 0,18 0,1 0,-1 0,-19 0,20 0,-20 0,19 19,-18-19,0 0,-1 0,1 0,-1 0,1 0,0 0,-1 0,19 0,-18 0,0 0,-1 0,1 0,18 0,-18 0,-1 0,1 0,-1 0,1 0,0 0,18 0,0 0,0 0,-18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1-02-09T04:30:26.3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9023 12743,'18'19,"1"-19,0 0,-1 0,-18 19,19-19,-1 0,1 0,0 0,18 0,0 0,0 0,19 0,-37 0,36 0,20 0,-19 0,-1 0,1 0,-19 0,1 0,-1 0,19 0,-1 0,-17 0,-1 0,0 0,0 0,-18 0,18 0,-18 0,-1 0,1 0,0 0,18 0,-19 0,20 0,-1 0,-19 0,20 0,-1 0,-19 0,1 0,18 0,-18 0,-1 0,20 0,17 0,-17 0,-1 0,-19 0,20 0,-20 0,19 0,-18 0,0 0,-1 0,19 0,-18 0,0 0,-1 0,1 0,-1 0,20 0,-1 0,19 0,-38 0,20 0,-1 0,-19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1-02-09T04:30:44.4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9004 11330,'19'0,"-1"0,1 0,0 0,-1 0,1 18,-1-18,1 0,0 0,-1 0,1 19,-1-19,1 0,0 0,-1 0,1 0,-1 18,20-18,-20 0,1 0,-1 0,20 19,-20-19,1 0,18 19,0-19,-18 0,18 0,0 0,-18 0,18 0,-18 0,-1 0,19 0,-18 0,0 18,18-18,0 0,0 0,-18 0,-1 0,1 0,0 0,-1 0,20 19,-20-19,1 0,-1 0,1 0,0 18,18-18,-19 0,20 0,-20 0,1 0,-1 0,1 0,0 0,-1 0,1 0,18 0,-18 0,-1 0,19 0,-18 0,18 0,-18 0,18 0,-18 0,18 0,-19 0,1 0,18 0,-18 0,-1 0,1 0,0 0,-1 0,1 0,-1 0,1 0,0 0,-1 0,1 0,-1 0,1 0,0 0,-1 0,1 0,-1 0,1 0,0 0,-1 0,1 0,0 0,18 0,-19 0,1 0,0 0,-1 0,1 0,-1 0,1 0,0 0,-1 0,1 0,18 0,-18 0,-1 0,19 0,1 0,-20 0,1 0,18 0,-18 0,18 0,-19 0,1 0,0 0,-1 0,1 0,-1 0,1 0,0 0,-1 0,1 0,-1 0,1 0,0 0,-1 0,1 0,-1 0,1 0,0 0,-1 0,1 0,-1 0,1 0,0 0,18 0,-19 0,1 0,0 0,-1 0,1 0,0 0,-1 0,1 0,-19-18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1-02-09T04:30:52.3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8930 11999,'18'0,"38"0,-37 19,-1-19,20 0,-20 0,19 18,1-18,-20 0,1 0,-1 0,1 0,0 0,-1 0,1 19,-1-19,1 0,0 0,36 0,-36 19,0-19,-1 0,1 0,-1 0,1 0,0 18,-1-18,1 0,37 0,-38 0,19 19,-18-19,18 0,0 18,-18-18,18 0,0 0,-18 0,18 0,-18 0,18 19,0-19,-18 0,0 0,18 19,0-19,-18 0,-1 0,19 0,-18 18,37-18,-38 0,20 0,-20 0,19 0,-18 0,18 0,-18 0,-1 0,1 0,18 0,-18 0,-1 19,1-19,0 0,-1 0,19 19,-18-19,0 0,18 0,0 0,-18 0,-1 0,19 18,-18-18,18 0,0 0,-18 0,0 0,-1 0,19 0,-18 0,0 0,-1 0,20 0,-20 0,1 0,-1 0,1 0,0 0,-1 0,1 0,18 0,-18 0,-1 0,1 0,-1 0,1 0,0 0,-1 0,1 0,-1 0,20 0,-20 0,1 0,-1 0,1 0,0 0,-1 0,1-18,18 18,-18 0,-1 0,1 0,-1 0,1 0,0 0,-1 0,1 0,-1 0,1 0,18 0,-18 0,18 0,0 0,-18 0,-1 0,20 0,-20 0,1 0,-1 0,1 0,0 0,-1 0,1 0,0 0,-1 0,1 0,-1-19,1 19,0 0,-19-19,18 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1-02-09T04:30:55.9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9004 12799,'37'0,"19"0,-37 0,18 0,0 0,-18 0,-1 19,20-19,-1 0,19 0,-19 0,19 0,-1 0,20 18,-19-18,-1 19,1 0,19-19,-20 0,1 0,0 0,19 18,-1-18,-37 0,19 19,18-19,-36 0,17 18,1-18,0 0,0 0,-19 0,19 0,0 19,-1-19,-17 0,17 19,-36-19,37 0,-19 18,0-18,0 0,-18 0,0 0,-1 0,20 19,-20-19,1 0,18 18,19-18,-19 0,19 0,-19 0,0 0,0 0,1 0,-1 0,-19 0,1 0,18 0,0 0,-18 0,18 0,19 0,-19 0,0 0,1 0,-1 0,0 0,0 0,-18 0,-1 0,1 0,0 0,-1 0,1 0,-1 0,20 0,-20 0,38 0,-19 0,-18 0,0 0,-1 0,1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1-02-09T04:42:18.4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7925 6102,'19'0,"18"0,-18 0,-19 19,37-19,-37 18,18-18,1 0,18 19,-18-19,-1 0,1 0,-19 18,19-18,18 19,-19-19,1 0,37 0,0 19,-19-19,19 0,-19 18,0-18,-18 0,36 0,-36 0,0 0,-1 19,19-19,1 18,-1-18,0 0,0 19,19-19,0 0,0 0,-38 0,20 19,-20-19,19 0,-18 0,0 18,18-18,-19 0,1 0,0 0,18 0,0 0,-18 19,18-19,19 18,-1-18,-17 0,17 0,-36 19,18-19,19 0,-19 0,0 0,1 0,-20 0,19 0,1 0,-20 0,1 0,-1 0,38 0,-37 0,0 0,-1 0,1 0,-1 0,1 0,0 0,-1 0,-18-19,19 19,-1 0,1 0,18-18,-18 18,18-19,-18 19,-1-18,1 18,-1 0,1-19,0 19,-1 0,-18-19,19 19,-19-18,18 18,1 0,0-19,18 1,-19 18,1 0,0-19,-1 19,1 0,-1 0,1-19,0 1,-1 18,1 0,-19-19,18 19,1 0,0 0,-1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1-02-09T04:42:24.0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7925 6753,'37'0,"-18"0,0 0,-1 0,1 0,18-19,-18 19,18 0,-19-18,1 18,0 0,-1 0,1 0,-1 0,1 0,0 0,-1 0,1 0,-1 0,1 0,0 0,-1 0,19 0,-18 0,0 0,18 0,-19 0,38 0,-37 0,-1 0,1 0,18 0,-18 0,-1 0,1 0,0 0,-1 0,1 0,-1 0,1 0,0 0,-1 0,1 0,-1 0,1 0,0 18,-1-18,1 0,-1 0,1 0,0 0,-1 0,1 0,0 0,18 0,-19 0,1 0,18 0,-18 19,-1-19,1 0,18 0,-18 19,-1-19,20 0,-20 0,1 0,18 0,-18 0,-1 0,1 0,-1 0,1 0,0 0,-1 0,1 0,18 0,0 0,-18 0,-1 0,20 0,-20 0,1 18,-1-18,20 0,-1 0,0 19,-18-19,18 0,-19 0,1 0,0 0,-1 0,1 0,0 0,-1 18,1-18,-1 0,20 0,-1 19,0-19,19 0,-19 0,-18 0,18 0,-19 0,1 0,0 0,-1 0,1 0,-1 0,1 0,18 0,-18 0,-1 0,1 0,0 0,-1 0,1 0,-1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1-02-09T04:42:25.9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7906 7274,'19'0,"0"0,37 0,-38 0,38 0,-19 0,-18 0,-1 0,20 0,-1 0,-19 0,1 0,18 0,-18 0,37 0,-19 0,0 0,19 0,-19 0,0 0,0 0,1 0,-20 0,1 0,18 0,-18 0,-1 0,19 0,1 19,-20-19,19 0,1 0,-1 0,19 0,-38 0,20 0,-20 0,19 0,-18 0,18 0,0 0,-18 0,37 0,0 0,-19 0,19 0,-38 0,19 0,-18 0,18 0,0 0,-18 0,0 0,18 0,-19 0,1 0,18 0,0 0,1 0,-20 0,1 0,18 0,-18 0,-1 0,1 0,-1 0,20 0,-20 0,1 0,37 0,-19 0,-18 0,18 0,-19 0,20 0,-20 0,1 0,-1 0,1 0,0 0,-1 0,1 0,-1 0,1 0,0 0,-1 0,19 0,-18 0,0 0,-1 0,19 0,-18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5967040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90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106B4A3-4212-4E39-93DE-E053E8F69C28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06B4A3-4212-4E39-93DE-E053E8F69C28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106B4A3-4212-4E39-93DE-E053E8F69C28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06B4A3-4212-4E39-93DE-E053E8F69C28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 thruBlk="1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13" Type="http://schemas.openxmlformats.org/officeDocument/2006/relationships/customXml" Target="../ink/ink2.xml"/><Relationship Id="rId18" Type="http://schemas.openxmlformats.org/officeDocument/2006/relationships/image" Target="../media/image19.emf"/><Relationship Id="rId3" Type="http://schemas.openxmlformats.org/officeDocument/2006/relationships/image" Target="../media/image10.gif"/><Relationship Id="rId21" Type="http://schemas.openxmlformats.org/officeDocument/2006/relationships/customXml" Target="../ink/ink6.xml"/><Relationship Id="rId7" Type="http://schemas.openxmlformats.org/officeDocument/2006/relationships/image" Target="../media/image14.gif"/><Relationship Id="rId12" Type="http://schemas.openxmlformats.org/officeDocument/2006/relationships/image" Target="../media/image16.emf"/><Relationship Id="rId17" Type="http://schemas.openxmlformats.org/officeDocument/2006/relationships/customXml" Target="../ink/ink4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gif"/><Relationship Id="rId11" Type="http://schemas.openxmlformats.org/officeDocument/2006/relationships/customXml" Target="../ink/ink1.xml"/><Relationship Id="rId5" Type="http://schemas.openxmlformats.org/officeDocument/2006/relationships/image" Target="../media/image12.gif"/><Relationship Id="rId15" Type="http://schemas.openxmlformats.org/officeDocument/2006/relationships/customXml" Target="../ink/ink3.xml"/><Relationship Id="rId10" Type="http://schemas.openxmlformats.org/officeDocument/2006/relationships/image" Target="../media/image4.wmf"/><Relationship Id="rId19" Type="http://schemas.openxmlformats.org/officeDocument/2006/relationships/customXml" Target="../ink/ink5.xml"/><Relationship Id="rId4" Type="http://schemas.openxmlformats.org/officeDocument/2006/relationships/image" Target="../media/image11.gi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7.emf"/><Relationship Id="rId22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13" Type="http://schemas.openxmlformats.org/officeDocument/2006/relationships/image" Target="../media/image29.emf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42.emf"/><Relationship Id="rId3" Type="http://schemas.openxmlformats.org/officeDocument/2006/relationships/image" Target="../media/image22.gif"/><Relationship Id="rId21" Type="http://schemas.openxmlformats.org/officeDocument/2006/relationships/image" Target="../media/image33.emf"/><Relationship Id="rId34" Type="http://schemas.openxmlformats.org/officeDocument/2006/relationships/customXml" Target="../ink/ink18.xml"/><Relationship Id="rId7" Type="http://schemas.openxmlformats.org/officeDocument/2006/relationships/image" Target="../media/image26.gif"/><Relationship Id="rId12" Type="http://schemas.openxmlformats.org/officeDocument/2006/relationships/customXml" Target="../ink/ink7.xml"/><Relationship Id="rId17" Type="http://schemas.openxmlformats.org/officeDocument/2006/relationships/image" Target="../media/image31.emf"/><Relationship Id="rId25" Type="http://schemas.openxmlformats.org/officeDocument/2006/relationships/image" Target="../media/image35.emf"/><Relationship Id="rId33" Type="http://schemas.openxmlformats.org/officeDocument/2006/relationships/image" Target="../media/image39.emf"/><Relationship Id="rId38" Type="http://schemas.openxmlformats.org/officeDocument/2006/relationships/customXml" Target="../ink/ink20.xml"/><Relationship Id="rId2" Type="http://schemas.openxmlformats.org/officeDocument/2006/relationships/slideLayout" Target="../slideLayouts/slideLayout7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37.emf"/><Relationship Id="rId41" Type="http://schemas.openxmlformats.org/officeDocument/2006/relationships/image" Target="../media/image4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gif"/><Relationship Id="rId11" Type="http://schemas.openxmlformats.org/officeDocument/2006/relationships/image" Target="../media/image4.wmf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41.emf"/><Relationship Id="rId40" Type="http://schemas.openxmlformats.org/officeDocument/2006/relationships/customXml" Target="../ink/ink21.xml"/><Relationship Id="rId5" Type="http://schemas.openxmlformats.org/officeDocument/2006/relationships/image" Target="../media/image24.gif"/><Relationship Id="rId15" Type="http://schemas.openxmlformats.org/officeDocument/2006/relationships/image" Target="../media/image30.emf"/><Relationship Id="rId23" Type="http://schemas.openxmlformats.org/officeDocument/2006/relationships/image" Target="../media/image34.emf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32.emf"/><Relationship Id="rId31" Type="http://schemas.openxmlformats.org/officeDocument/2006/relationships/image" Target="../media/image38.emf"/><Relationship Id="rId4" Type="http://schemas.openxmlformats.org/officeDocument/2006/relationships/image" Target="../media/image23.gif"/><Relationship Id="rId9" Type="http://schemas.openxmlformats.org/officeDocument/2006/relationships/image" Target="../media/image28.gif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36.emf"/><Relationship Id="rId30" Type="http://schemas.openxmlformats.org/officeDocument/2006/relationships/customXml" Target="../ink/ink16.xml"/><Relationship Id="rId35" Type="http://schemas.openxmlformats.org/officeDocument/2006/relationships/image" Target="../media/image4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54C4001-0F9A-4ACF-834B-548F09EA90CB}"/>
              </a:ext>
            </a:extLst>
          </p:cNvPr>
          <p:cNvSpPr txBox="1"/>
          <p:nvPr/>
        </p:nvSpPr>
        <p:spPr>
          <a:xfrm>
            <a:off x="1580353" y="1837837"/>
            <a:ext cx="5469033" cy="2985433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Candara"/>
              </a:rPr>
              <a:t>A Presentation </a:t>
            </a:r>
          </a:p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Candara"/>
              </a:rPr>
              <a:t>On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002060"/>
                </a:solidFill>
                <a:latin typeface="Candara"/>
              </a:rPr>
              <a:t>Linear System of equations</a:t>
            </a:r>
          </a:p>
          <a:p>
            <a:pPr algn="ctr">
              <a:defRPr/>
            </a:pPr>
            <a:r>
              <a:rPr lang="en-US" dirty="0">
                <a:solidFill>
                  <a:srgbClr val="002060"/>
                </a:solidFill>
                <a:latin typeface="Arial"/>
                <a:ea typeface="Times New Roman"/>
              </a:rPr>
              <a:t>By</a:t>
            </a:r>
          </a:p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  <a:latin typeface="Arial"/>
                <a:ea typeface="Times New Roman"/>
              </a:rPr>
              <a:t>Mr. Urmila Navaghan</a:t>
            </a:r>
          </a:p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  <a:latin typeface="Arial"/>
                <a:ea typeface="Times New Roman"/>
              </a:rPr>
              <a:t>Faculty of Engineering Mathematics</a:t>
            </a:r>
          </a:p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  <a:latin typeface="Arial"/>
                <a:ea typeface="Times New Roman"/>
              </a:rPr>
              <a:t>F. Y. B. Tech. Dept.</a:t>
            </a:r>
          </a:p>
          <a:p>
            <a:pPr algn="ctr">
              <a:defRPr/>
            </a:pPr>
            <a:r>
              <a:rPr lang="en-US" sz="2000" b="1" dirty="0">
                <a:solidFill>
                  <a:srgbClr val="002060"/>
                </a:solidFill>
                <a:latin typeface="Arial"/>
                <a:ea typeface="Times New Roman"/>
              </a:rPr>
              <a:t>G. H. Raisoni College of Engineering &amp; Management</a:t>
            </a:r>
          </a:p>
          <a:p>
            <a:pPr algn="ctr">
              <a:defRPr/>
            </a:pPr>
            <a:endParaRPr lang="en-US" dirty="0">
              <a:solidFill>
                <a:srgbClr val="002060"/>
              </a:solidFill>
              <a:latin typeface="Candara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105F2D05-52A9-42E8-8D32-871594F25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23" y="129540"/>
            <a:ext cx="1306377" cy="128778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AC0EFC8D-9096-4338-B392-47D8C5770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324" y="138223"/>
            <a:ext cx="1582164" cy="146462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70ECF72-B884-48F9-9335-F41C6CF47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8" y="1464468"/>
            <a:ext cx="7314628" cy="3071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493B7D-98AB-4B64-BD7D-F933D6F033F2}"/>
              </a:ext>
            </a:extLst>
          </p:cNvPr>
          <p:cNvSpPr txBox="1"/>
          <p:nvPr/>
        </p:nvSpPr>
        <p:spPr>
          <a:xfrm>
            <a:off x="678656" y="400369"/>
            <a:ext cx="2771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Solve the equations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1B66392-EBBC-4B70-90F8-06FDB2E04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594" y="788209"/>
            <a:ext cx="6532369" cy="307777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E44A5433-3306-42BC-B464-A8D3E998C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389308"/>
              </p:ext>
            </p:extLst>
          </p:nvPr>
        </p:nvGraphicFramePr>
        <p:xfrm>
          <a:off x="1171575" y="4732338"/>
          <a:ext cx="57689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Document" r:id="rId5" imgW="5526360" imgH="285480" progId="Word.OpenDocumentText.12">
                  <p:embed/>
                </p:oleObj>
              </mc:Choice>
              <mc:Fallback>
                <p:oleObj name="Document" r:id="rId5" imgW="5526360" imgH="285480" progId="Word.OpenDocumentTex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="" xmlns:a16="http://schemas.microsoft.com/office/drawing/2014/main" id="{3323DCC6-AC52-47AE-BE13-9DA1342F50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1575" y="4732338"/>
                        <a:ext cx="576897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9897E89-0DEA-4727-88AA-79142DF0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pic>
        <p:nvPicPr>
          <p:cNvPr id="3074" name="Picture 2" descr="Image result for thank you images">
            <a:extLst>
              <a:ext uri="{FF2B5EF4-FFF2-40B4-BE49-F238E27FC236}">
                <a16:creationId xmlns="" xmlns:a16="http://schemas.microsoft.com/office/drawing/2014/main" id="{3F1ED9D1-0DDA-4429-853B-B17AB2C107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0" b="8333"/>
          <a:stretch/>
        </p:blipFill>
        <p:spPr bwMode="auto">
          <a:xfrm>
            <a:off x="2769394" y="1011987"/>
            <a:ext cx="5502239" cy="385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2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233376" y="376411"/>
            <a:ext cx="5964865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chemeClr val="tx1">
                    <a:lumMod val="95000"/>
                  </a:schemeClr>
                </a:solidFill>
              </a:rPr>
              <a:t>Systems of Linear Equations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4279" y="1031359"/>
            <a:ext cx="71025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u="sng" dirty="0">
                <a:solidFill>
                  <a:schemeClr val="tx1"/>
                </a:solidFill>
                <a:latin typeface="+mj-lt"/>
              </a:rPr>
              <a:t>Linear systems</a:t>
            </a:r>
            <a:r>
              <a:rPr lang="en-IN" sz="1200" dirty="0">
                <a:solidFill>
                  <a:schemeClr val="tx1"/>
                </a:solidFill>
                <a:latin typeface="+mj-lt"/>
              </a:rPr>
              <a:t>: A linear equation in variables x1, x2, . . . , </a:t>
            </a:r>
            <a:r>
              <a:rPr lang="en-IN" sz="1200" dirty="0" err="1">
                <a:solidFill>
                  <a:schemeClr val="tx1"/>
                </a:solidFill>
                <a:latin typeface="+mj-lt"/>
              </a:rPr>
              <a:t>xn</a:t>
            </a:r>
            <a:r>
              <a:rPr lang="en-IN" sz="1200" dirty="0">
                <a:solidFill>
                  <a:schemeClr val="tx1"/>
                </a:solidFill>
                <a:latin typeface="+mj-lt"/>
              </a:rPr>
              <a:t> is an equation of the form</a:t>
            </a:r>
          </a:p>
          <a:p>
            <a:r>
              <a:rPr lang="en-IN" sz="1200" dirty="0">
                <a:solidFill>
                  <a:schemeClr val="tx1"/>
                </a:solidFill>
                <a:latin typeface="+mj-lt"/>
              </a:rPr>
              <a:t> a1x1 + a2x2 + · · · + </a:t>
            </a:r>
            <a:r>
              <a:rPr lang="en-IN" sz="1200" dirty="0" err="1">
                <a:solidFill>
                  <a:schemeClr val="tx1"/>
                </a:solidFill>
                <a:latin typeface="+mj-lt"/>
              </a:rPr>
              <a:t>anxn</a:t>
            </a:r>
            <a:r>
              <a:rPr lang="en-IN" sz="1200" dirty="0">
                <a:solidFill>
                  <a:schemeClr val="tx1"/>
                </a:solidFill>
                <a:latin typeface="+mj-lt"/>
              </a:rPr>
              <a:t> = b</a:t>
            </a:r>
          </a:p>
          <a:p>
            <a:r>
              <a:rPr lang="en-IN" sz="1200" dirty="0">
                <a:solidFill>
                  <a:schemeClr val="tx1"/>
                </a:solidFill>
                <a:latin typeface="+mj-lt"/>
              </a:rPr>
              <a:t>where a1, a2, . . . , an and b are constant real or complex numbers. The constant ai is called the coefficient of xi ; and b is called the constant term of the equation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endParaRPr lang="en-IN" sz="1200" dirty="0">
              <a:solidFill>
                <a:schemeClr val="tx1"/>
              </a:solidFill>
            </a:endParaRPr>
          </a:p>
          <a:p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5544" y="2030901"/>
            <a:ext cx="7123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u="sng" dirty="0">
                <a:solidFill>
                  <a:schemeClr val="tx1"/>
                </a:solidFill>
                <a:latin typeface="+mn-lt"/>
              </a:rPr>
              <a:t>System of linear equations :</a:t>
            </a:r>
            <a:r>
              <a:rPr lang="en-IN" sz="1200" dirty="0">
                <a:solidFill>
                  <a:schemeClr val="tx1"/>
                </a:solidFill>
                <a:latin typeface="+mn-lt"/>
              </a:rPr>
              <a:t>A system of linear equations (or linear system) is a finite collection of linear equations in same variables. For instance, a linear system of m equations in n variables x1, x2, . . . , </a:t>
            </a:r>
            <a:r>
              <a:rPr lang="en-IN" sz="1200" dirty="0" err="1">
                <a:solidFill>
                  <a:schemeClr val="tx1"/>
                </a:solidFill>
                <a:latin typeface="+mn-lt"/>
              </a:rPr>
              <a:t>xn</a:t>
            </a:r>
            <a:r>
              <a:rPr lang="en-IN" sz="1200" dirty="0">
                <a:solidFill>
                  <a:schemeClr val="tx1"/>
                </a:solidFill>
                <a:latin typeface="+mn-lt"/>
              </a:rPr>
              <a:t> can be written 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5149" y="2766127"/>
            <a:ext cx="35147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33647" y="3971157"/>
            <a:ext cx="7740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tx1"/>
                </a:solidFill>
                <a:latin typeface="+mn-lt"/>
              </a:rPr>
              <a:t>A solution of a linear system (1.1) is a tuple                       of numbers that makes each equation a true statement when the values s1, s2, . . . , </a:t>
            </a:r>
            <a:r>
              <a:rPr lang="en-IN" sz="1200" dirty="0" err="1">
                <a:solidFill>
                  <a:schemeClr val="tx1"/>
                </a:solidFill>
                <a:latin typeface="+mn-lt"/>
              </a:rPr>
              <a:t>sn</a:t>
            </a:r>
            <a:r>
              <a:rPr lang="en-IN" sz="1200" dirty="0">
                <a:solidFill>
                  <a:schemeClr val="tx1"/>
                </a:solidFill>
                <a:latin typeface="+mn-lt"/>
              </a:rPr>
              <a:t> are substituted for x1, x2, . . . , </a:t>
            </a:r>
            <a:r>
              <a:rPr lang="en-IN" sz="1200" dirty="0" err="1">
                <a:solidFill>
                  <a:schemeClr val="tx1"/>
                </a:solidFill>
                <a:latin typeface="+mn-lt"/>
              </a:rPr>
              <a:t>xn</a:t>
            </a:r>
            <a:r>
              <a:rPr lang="en-IN" sz="1200" dirty="0">
                <a:solidFill>
                  <a:schemeClr val="tx1"/>
                </a:solidFill>
                <a:latin typeface="+mn-lt"/>
              </a:rPr>
              <a:t>, respectively. The set of all solutions of a linear system is called the solution set of the system.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99806" y="3140876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(1.1)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56014" y="4032509"/>
            <a:ext cx="10572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C4A1CC7A-1193-48BC-B29A-4C009B06E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687856"/>
              </p:ext>
            </p:extLst>
          </p:nvPr>
        </p:nvGraphicFramePr>
        <p:xfrm>
          <a:off x="1171575" y="4732338"/>
          <a:ext cx="57689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5" imgW="5526360" imgH="285480" progId="Word.OpenDocumentText.12">
                  <p:embed/>
                </p:oleObj>
              </mc:Choice>
              <mc:Fallback>
                <p:oleObj name="Document" r:id="rId5" imgW="5526360" imgH="2854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1575" y="4732338"/>
                        <a:ext cx="576897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988828" y="1648047"/>
            <a:ext cx="7208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+mj-lt"/>
              </a:rPr>
              <a:t>Any system of linear equations has one of the following exclusive conclusions. </a:t>
            </a:r>
          </a:p>
          <a:p>
            <a:pPr marL="342900" indent="-342900">
              <a:buAutoNum type="alphaLcParenBoth"/>
            </a:pPr>
            <a:r>
              <a:rPr lang="en-IN" dirty="0">
                <a:latin typeface="+mj-lt"/>
              </a:rPr>
              <a:t>No solution.</a:t>
            </a:r>
          </a:p>
          <a:p>
            <a:pPr marL="342900" indent="-342900">
              <a:buAutoNum type="alphaLcParenBoth"/>
            </a:pPr>
            <a:r>
              <a:rPr lang="en-IN" dirty="0">
                <a:latin typeface="+mj-lt"/>
              </a:rPr>
              <a:t>Unique solution. </a:t>
            </a:r>
          </a:p>
          <a:p>
            <a:pPr marL="342900" indent="-342900">
              <a:buAutoNum type="alphaLcParenBoth"/>
            </a:pPr>
            <a:r>
              <a:rPr lang="en-IN" dirty="0">
                <a:latin typeface="+mj-lt"/>
              </a:rPr>
              <a:t>Infinitely many solutions. 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3376" y="376411"/>
            <a:ext cx="5964865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Consistency of Systems of Linear Equations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2624" y="2595823"/>
            <a:ext cx="6517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+mj-lt"/>
              </a:rPr>
              <a:t>A linear system is said to be </a:t>
            </a:r>
            <a:r>
              <a:rPr lang="en-IN" b="1" u="sng" dirty="0">
                <a:latin typeface="+mj-lt"/>
              </a:rPr>
              <a:t>consistent </a:t>
            </a:r>
            <a:r>
              <a:rPr lang="en-IN" dirty="0">
                <a:latin typeface="+mj-lt"/>
              </a:rPr>
              <a:t>if it has at least one solution; </a:t>
            </a:r>
          </a:p>
          <a:p>
            <a:r>
              <a:rPr lang="en-IN" dirty="0">
                <a:latin typeface="+mj-lt"/>
              </a:rPr>
              <a:t>and is said to </a:t>
            </a:r>
            <a:r>
              <a:rPr lang="en-IN" b="1" dirty="0">
                <a:latin typeface="+mj-lt"/>
              </a:rPr>
              <a:t>be </a:t>
            </a:r>
            <a:r>
              <a:rPr lang="en-IN" b="1" u="sng" dirty="0">
                <a:latin typeface="+mj-lt"/>
              </a:rPr>
              <a:t>inconsistent</a:t>
            </a:r>
            <a:r>
              <a:rPr lang="en-IN" b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if it has no 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8948" y="3264195"/>
            <a:ext cx="64645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n-lt"/>
              </a:rPr>
              <a:t>A system of n linear equations in n variables can be expressed as a matrix equation                    </a:t>
            </a:r>
            <a:r>
              <a:rPr lang="en-IN" b="1" dirty="0">
                <a:latin typeface="+mn-lt"/>
              </a:rPr>
              <a:t>Ax = B</a:t>
            </a:r>
          </a:p>
          <a:p>
            <a:r>
              <a:rPr lang="en-IN" dirty="0">
                <a:latin typeface="+mn-lt"/>
              </a:rPr>
              <a:t>If B= 0, then system is </a:t>
            </a:r>
            <a:r>
              <a:rPr lang="en-IN" b="1" dirty="0">
                <a:latin typeface="+mn-lt"/>
              </a:rPr>
              <a:t>homogeneous;</a:t>
            </a:r>
            <a:r>
              <a:rPr lang="en-IN" dirty="0">
                <a:latin typeface="+mn-lt"/>
              </a:rPr>
              <a:t> otherwise it is </a:t>
            </a:r>
            <a:r>
              <a:rPr lang="en-IN" b="1" dirty="0">
                <a:latin typeface="+mn-lt"/>
              </a:rPr>
              <a:t>nonhomogeneous.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="" xmlns:a16="http://schemas.microsoft.com/office/drawing/2014/main" id="{3323DCC6-AC52-47AE-BE13-9DA1342F50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719546"/>
              </p:ext>
            </p:extLst>
          </p:nvPr>
        </p:nvGraphicFramePr>
        <p:xfrm>
          <a:off x="1171575" y="4732338"/>
          <a:ext cx="57689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3" imgW="5526360" imgH="285480" progId="Word.OpenDocumentText.12">
                  <p:embed/>
                </p:oleObj>
              </mc:Choice>
              <mc:Fallback>
                <p:oleObj name="Document" r:id="rId3" imgW="5526360" imgH="285480" progId="Word.OpenDocumentTex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="" xmlns:a16="http://schemas.microsoft.com/office/drawing/2014/main" id="{C4A1CC7A-1193-48BC-B29A-4C009B06E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1575" y="4732338"/>
                        <a:ext cx="576897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669850" y="311219"/>
            <a:ext cx="78255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The </a:t>
            </a:r>
            <a:r>
              <a:rPr lang="en-IN" b="1" u="sng" dirty="0">
                <a:latin typeface="+mn-lt"/>
              </a:rPr>
              <a:t>augmented matrix </a:t>
            </a:r>
            <a:r>
              <a:rPr lang="en-IN" dirty="0">
                <a:latin typeface="+mn-lt"/>
              </a:rPr>
              <a:t>of the general linear system (1.1) is the table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3446" y="664868"/>
            <a:ext cx="22383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81693" y="871870"/>
            <a:ext cx="935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   B]  =</a:t>
            </a:r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2589035" y="1036682"/>
            <a:ext cx="255182" cy="10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30329" y="2137699"/>
            <a:ext cx="19431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897151" y="1843703"/>
            <a:ext cx="3334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+mn-lt"/>
              </a:rPr>
              <a:t>and the </a:t>
            </a:r>
            <a:r>
              <a:rPr lang="en-IN" b="1" u="sng" dirty="0">
                <a:latin typeface="+mn-lt"/>
              </a:rPr>
              <a:t>coefficient matrix </a:t>
            </a:r>
            <a:r>
              <a:rPr lang="en-IN" dirty="0">
                <a:latin typeface="+mn-lt"/>
              </a:rPr>
              <a:t>of (1.1) 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38894" y="2456122"/>
            <a:ext cx="59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=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701748" y="3102080"/>
            <a:ext cx="74321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+mn-lt"/>
              </a:rPr>
              <a:t>calculate the rank of the coefficient matrix and the rank of the augmented matrix, if the 2 ranks are the same then it is consistent. If the rank of the coefficient matrix is less than the rank of the augmented matrix then it is inconsistent.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6177" y="3902149"/>
            <a:ext cx="7389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 </a:t>
            </a:r>
            <a:r>
              <a:rPr lang="el-GR" b="1" dirty="0"/>
              <a:t>ρ</a:t>
            </a:r>
            <a:r>
              <a:rPr lang="en-US" b="1" dirty="0"/>
              <a:t>(A) =</a:t>
            </a:r>
            <a:r>
              <a:rPr lang="el-GR" b="1" dirty="0"/>
              <a:t> ρ</a:t>
            </a:r>
            <a:r>
              <a:rPr lang="en-US" b="1" dirty="0"/>
              <a:t>(A|B)  = n </a:t>
            </a:r>
            <a:r>
              <a:rPr lang="en-US" dirty="0"/>
              <a:t>then</a:t>
            </a:r>
            <a:r>
              <a:rPr lang="en-IN" dirty="0"/>
              <a:t> linear system is </a:t>
            </a:r>
            <a:r>
              <a:rPr lang="en-IN" b="1" dirty="0"/>
              <a:t>consistent </a:t>
            </a:r>
            <a:r>
              <a:rPr lang="en-IN" dirty="0"/>
              <a:t>&amp; have </a:t>
            </a:r>
            <a:r>
              <a:rPr lang="en-IN" b="1" dirty="0"/>
              <a:t>unique solution</a:t>
            </a:r>
          </a:p>
          <a:p>
            <a:r>
              <a:rPr lang="en-US" dirty="0"/>
              <a:t>If  </a:t>
            </a:r>
            <a:r>
              <a:rPr lang="el-GR" b="1" dirty="0"/>
              <a:t>ρ</a:t>
            </a:r>
            <a:r>
              <a:rPr lang="en-US" b="1" dirty="0"/>
              <a:t>(A) =</a:t>
            </a:r>
            <a:r>
              <a:rPr lang="el-GR" b="1" dirty="0"/>
              <a:t> ρ</a:t>
            </a:r>
            <a:r>
              <a:rPr lang="en-US" b="1" dirty="0"/>
              <a:t>(A|B) &lt; n </a:t>
            </a:r>
            <a:r>
              <a:rPr lang="en-US" dirty="0"/>
              <a:t>then</a:t>
            </a:r>
            <a:r>
              <a:rPr lang="en-IN" dirty="0"/>
              <a:t> linear system is </a:t>
            </a:r>
            <a:r>
              <a:rPr lang="en-IN" b="1" dirty="0"/>
              <a:t>consistent </a:t>
            </a:r>
            <a:r>
              <a:rPr lang="en-IN" dirty="0"/>
              <a:t>&amp; have </a:t>
            </a:r>
            <a:r>
              <a:rPr lang="en-IN" b="1" dirty="0"/>
              <a:t>infinite solution</a:t>
            </a:r>
          </a:p>
          <a:p>
            <a:r>
              <a:rPr lang="en-US" dirty="0"/>
              <a:t>If  </a:t>
            </a:r>
            <a:r>
              <a:rPr lang="el-GR" b="1" dirty="0"/>
              <a:t>ρ</a:t>
            </a:r>
            <a:r>
              <a:rPr lang="en-US" b="1" dirty="0"/>
              <a:t>(A) ≠</a:t>
            </a:r>
            <a:r>
              <a:rPr lang="el-GR" b="1" dirty="0"/>
              <a:t> ρ</a:t>
            </a:r>
            <a:r>
              <a:rPr lang="en-US" b="1" dirty="0"/>
              <a:t>(A|B)  </a:t>
            </a:r>
            <a:r>
              <a:rPr lang="en-US" dirty="0"/>
              <a:t>then</a:t>
            </a:r>
            <a:r>
              <a:rPr lang="en-IN" dirty="0"/>
              <a:t> linear system is </a:t>
            </a:r>
            <a:r>
              <a:rPr lang="en-IN" b="1" dirty="0"/>
              <a:t>inconsistent </a:t>
            </a:r>
            <a:r>
              <a:rPr lang="en-IN" dirty="0"/>
              <a:t> </a:t>
            </a:r>
            <a:r>
              <a:rPr lang="en-US" dirty="0"/>
              <a:t>  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DC9CD7E8-6E0B-42A8-9703-1B437FE7B1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389308"/>
              </p:ext>
            </p:extLst>
          </p:nvPr>
        </p:nvGraphicFramePr>
        <p:xfrm>
          <a:off x="1171575" y="4732338"/>
          <a:ext cx="57689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5" imgW="5526360" imgH="285480" progId="Word.OpenDocumentText.12">
                  <p:embed/>
                </p:oleObj>
              </mc:Choice>
              <mc:Fallback>
                <p:oleObj name="Document" r:id="rId5" imgW="5526360" imgH="285480" progId="Word.OpenDocumentTex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="" xmlns:a16="http://schemas.microsoft.com/office/drawing/2014/main" id="{3323DCC6-AC52-47AE-BE13-9DA1342F50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1575" y="4732338"/>
                        <a:ext cx="576897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839972" y="138223"/>
            <a:ext cx="7070651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+mj-lt"/>
              </a:rPr>
              <a:t>Non-Homogeneous </a:t>
            </a:r>
            <a:r>
              <a:rPr lang="en-US" sz="2800" b="1" dirty="0">
                <a:latin typeface="+mj-lt"/>
              </a:rPr>
              <a:t>linear equations</a:t>
            </a:r>
            <a:endParaRPr lang="en-IN" sz="2800" b="1" dirty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2890" y="979858"/>
            <a:ext cx="3514725" cy="98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56930" y="733647"/>
            <a:ext cx="627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nonhomogeneous linear equations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0213" y="1871331"/>
            <a:ext cx="58372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Where at least one bi≠ 0.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system of n linear equations in n variables can be expressed as a matrix equation                                                   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Ax = B                                    (ii)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is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coefficient matrix  &amp;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[A  | B]  is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augmented matrix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6252" y="1212112"/>
            <a:ext cx="59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73889" y="2732568"/>
            <a:ext cx="63157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 check Consistency and  to find  solution of the system 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1)Reduce the matrix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A  to Row Echelon form  using elementary row operations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2)Then 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calculate the rank of the coefficient matrix and the rank of the augmented matrix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Let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(A) =r And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 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(A|B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=r’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0605" y="3881701"/>
            <a:ext cx="7198242" cy="88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04371388-D4FF-4162-9246-B7D361655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389308"/>
              </p:ext>
            </p:extLst>
          </p:nvPr>
        </p:nvGraphicFramePr>
        <p:xfrm>
          <a:off x="1171575" y="4732338"/>
          <a:ext cx="57689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5" imgW="5526360" imgH="285480" progId="Word.OpenDocumentText.12">
                  <p:embed/>
                </p:oleObj>
              </mc:Choice>
              <mc:Fallback>
                <p:oleObj name="Document" r:id="rId5" imgW="5526360" imgH="285480" progId="Word.OpenDocumentTex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="" xmlns:a16="http://schemas.microsoft.com/office/drawing/2014/main" id="{3323DCC6-AC52-47AE-BE13-9DA1342F50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1575" y="4732338"/>
                        <a:ext cx="576897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5E4E0DFB-CE3A-4B94-A2A0-7AEB48157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6" y="2294273"/>
            <a:ext cx="4200524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="" xmlns:a16="http://schemas.microsoft.com/office/drawing/2014/main" id="{63F98B26-178E-4327-89F5-76580CB3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3" y="203894"/>
            <a:ext cx="14478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4ACEC27-A451-4D18-9BAC-0EEBFF49C3A0}"/>
              </a:ext>
            </a:extLst>
          </p:cNvPr>
          <p:cNvSpPr txBox="1"/>
          <p:nvPr/>
        </p:nvSpPr>
        <p:spPr>
          <a:xfrm>
            <a:off x="435769" y="452056"/>
            <a:ext cx="5722143" cy="31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Check the consistency of the system and solve if consistent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9ADA5-C030-43F8-9BD4-7439A4F288DC}"/>
              </a:ext>
            </a:extLst>
          </p:cNvPr>
          <p:cNvSpPr txBox="1"/>
          <p:nvPr/>
        </p:nvSpPr>
        <p:spPr>
          <a:xfrm>
            <a:off x="435769" y="1003994"/>
            <a:ext cx="65716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Reduce the augmented matrix of the system to a row echelon form:</a:t>
            </a:r>
          </a:p>
          <a:p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="" xmlns:a16="http://schemas.microsoft.com/office/drawing/2014/main" id="{F71D1003-4D57-4160-BD1A-E7CBE08AC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4" t="1038" r="56197" b="69528"/>
          <a:stretch/>
        </p:blipFill>
        <p:spPr bwMode="auto">
          <a:xfrm>
            <a:off x="2864644" y="1335881"/>
            <a:ext cx="14287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AD58DF0-12C3-4528-9FBD-BE07B0BB443E}"/>
              </a:ext>
            </a:extLst>
          </p:cNvPr>
          <p:cNvSpPr txBox="1"/>
          <p:nvPr/>
        </p:nvSpPr>
        <p:spPr>
          <a:xfrm>
            <a:off x="1957387" y="1495245"/>
            <a:ext cx="9072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[A </a:t>
            </a:r>
            <a:r>
              <a:rPr kumimoji="0" lang="az-Cyrl-AZ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І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B]=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1043" name="Picture 19">
            <a:extLst>
              <a:ext uri="{FF2B5EF4-FFF2-40B4-BE49-F238E27FC236}">
                <a16:creationId xmlns="" xmlns:a16="http://schemas.microsoft.com/office/drawing/2014/main" id="{951E96A0-17E2-4B16-AB02-810DF5F30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1868165"/>
            <a:ext cx="16764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4109C1-FD47-47DC-A60F-14D8ED4EA7D1}"/>
              </a:ext>
            </a:extLst>
          </p:cNvPr>
          <p:cNvSpPr txBox="1"/>
          <p:nvPr/>
        </p:nvSpPr>
        <p:spPr>
          <a:xfrm>
            <a:off x="4542235" y="1335881"/>
            <a:ext cx="467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As </a:t>
            </a:r>
            <a:r>
              <a:rPr kumimoji="0" lang="el-G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ρ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(A) =</a:t>
            </a:r>
            <a:r>
              <a:rPr kumimoji="0" lang="el-G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ρ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(A|B)  = 3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linear system is </a:t>
            </a: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consistent 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&amp; have </a:t>
            </a: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unique solution 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matrix corresponds to the system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E5087E2-DC3B-4606-A649-A8B3B9629E0A}"/>
              </a:ext>
            </a:extLst>
          </p:cNvPr>
          <p:cNvSpPr txBox="1"/>
          <p:nvPr/>
        </p:nvSpPr>
        <p:spPr>
          <a:xfrm>
            <a:off x="4866987" y="2571750"/>
            <a:ext cx="3800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equivalent to the initial system. Now the solution can be easily found:</a:t>
            </a:r>
          </a:p>
        </p:txBody>
      </p:sp>
      <p:pic>
        <p:nvPicPr>
          <p:cNvPr id="1045" name="Picture 21">
            <a:extLst>
              <a:ext uri="{FF2B5EF4-FFF2-40B4-BE49-F238E27FC236}">
                <a16:creationId xmlns="" xmlns:a16="http://schemas.microsoft.com/office/drawing/2014/main" id="{81671E7C-FE8A-465D-9CC2-585914871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50" y="3104034"/>
            <a:ext cx="28670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>
            <a:extLst>
              <a:ext uri="{FF2B5EF4-FFF2-40B4-BE49-F238E27FC236}">
                <a16:creationId xmlns="" xmlns:a16="http://schemas.microsoft.com/office/drawing/2014/main" id="{4DA69E25-2264-4A72-BBAE-6F171AD0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50" y="3384885"/>
            <a:ext cx="27527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>
            <a:extLst>
              <a:ext uri="{FF2B5EF4-FFF2-40B4-BE49-F238E27FC236}">
                <a16:creationId xmlns="" xmlns:a16="http://schemas.microsoft.com/office/drawing/2014/main" id="{D0D31DF8-BB16-44C4-9F29-94DFA8648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370" y="3891344"/>
            <a:ext cx="12477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>
            <a:extLst>
              <a:ext uri="{FF2B5EF4-FFF2-40B4-BE49-F238E27FC236}">
                <a16:creationId xmlns="" xmlns:a16="http://schemas.microsoft.com/office/drawing/2014/main" id="{042A4389-8959-4EAF-8EF6-E3E448732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389308"/>
              </p:ext>
            </p:extLst>
          </p:nvPr>
        </p:nvGraphicFramePr>
        <p:xfrm>
          <a:off x="1171575" y="4732338"/>
          <a:ext cx="57689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9" imgW="5526360" imgH="285480" progId="Word.OpenDocumentText.12">
                  <p:embed/>
                </p:oleObj>
              </mc:Choice>
              <mc:Fallback>
                <p:oleObj name="Document" r:id="rId9" imgW="5526360" imgH="285480" progId="Word.OpenDocumentTex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="" xmlns:a16="http://schemas.microsoft.com/office/drawing/2014/main" id="{3323DCC6-AC52-47AE-BE13-9DA1342F50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71575" y="4732338"/>
                        <a:ext cx="576897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/>
              <p14:cNvContentPartPr/>
              <p14:nvPr/>
            </p14:nvContentPartPr>
            <p14:xfrm>
              <a:off x="3274920" y="4293000"/>
              <a:ext cx="784080" cy="20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59080" y="4229280"/>
                <a:ext cx="8157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" name="Ink 4"/>
              <p14:cNvContentPartPr/>
              <p14:nvPr/>
            </p14:nvContentPartPr>
            <p14:xfrm>
              <a:off x="3241440" y="3998160"/>
              <a:ext cx="757080" cy="81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5600" y="3934800"/>
                <a:ext cx="7887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" name="Ink 5"/>
              <p14:cNvContentPartPr/>
              <p14:nvPr/>
            </p14:nvContentPartPr>
            <p14:xfrm>
              <a:off x="3248280" y="4587480"/>
              <a:ext cx="783720" cy="140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32440" y="4524120"/>
                <a:ext cx="8154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" name="Ink 6"/>
              <p14:cNvContentPartPr/>
              <p14:nvPr/>
            </p14:nvContentPartPr>
            <p14:xfrm>
              <a:off x="3241440" y="4078800"/>
              <a:ext cx="1172520" cy="536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25600" y="4015080"/>
                <a:ext cx="12042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Ink 9"/>
              <p14:cNvContentPartPr/>
              <p14:nvPr/>
            </p14:nvContentPartPr>
            <p14:xfrm>
              <a:off x="3214800" y="4319640"/>
              <a:ext cx="1225800" cy="874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98960" y="4256280"/>
                <a:ext cx="12574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" name="Ink 10"/>
              <p14:cNvContentPartPr/>
              <p14:nvPr/>
            </p14:nvContentPartPr>
            <p14:xfrm>
              <a:off x="3241440" y="4607640"/>
              <a:ext cx="1206000" cy="806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25600" y="4544280"/>
                <a:ext cx="1237680" cy="20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BE336B3-060D-446B-95AD-6578B8182826}"/>
              </a:ext>
            </a:extLst>
          </p:cNvPr>
          <p:cNvSpPr txBox="1"/>
          <p:nvPr/>
        </p:nvSpPr>
        <p:spPr>
          <a:xfrm>
            <a:off x="435769" y="452056"/>
            <a:ext cx="5722143" cy="31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Check the consistency of the system and solve if consistent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99917E0A-A1CF-4154-9BA8-EAD91EA97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669" y="328613"/>
            <a:ext cx="1438444" cy="77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FA91335-D408-4D95-89E1-2E7CC23B2CFD}"/>
              </a:ext>
            </a:extLst>
          </p:cNvPr>
          <p:cNvSpPr txBox="1"/>
          <p:nvPr/>
        </p:nvSpPr>
        <p:spPr>
          <a:xfrm>
            <a:off x="435769" y="1107281"/>
            <a:ext cx="65716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Reduce the augmented matrix of the system to a row echelon form: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31A6049-3261-45AC-A67B-BB44027647DB}"/>
              </a:ext>
            </a:extLst>
          </p:cNvPr>
          <p:cNvSpPr txBox="1"/>
          <p:nvPr/>
        </p:nvSpPr>
        <p:spPr>
          <a:xfrm>
            <a:off x="535780" y="1478755"/>
            <a:ext cx="9072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[A </a:t>
            </a:r>
            <a:r>
              <a:rPr kumimoji="0" lang="az-Cyrl-AZ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І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B]=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="" xmlns:a16="http://schemas.microsoft.com/office/drawing/2014/main" id="{D9039A7B-697E-4916-82BF-953B447B8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415058"/>
            <a:ext cx="3602832" cy="132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="" xmlns:a16="http://schemas.microsoft.com/office/drawing/2014/main" id="{CE38E2D7-BB5A-405D-9D27-3BF2FF73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531" y="3131595"/>
            <a:ext cx="1985962" cy="7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A86DD79-9CF2-4BBB-B5B9-6864B2DCA5C6}"/>
              </a:ext>
            </a:extLst>
          </p:cNvPr>
          <p:cNvSpPr txBox="1"/>
          <p:nvPr/>
        </p:nvSpPr>
        <p:spPr>
          <a:xfrm>
            <a:off x="214313" y="2653603"/>
            <a:ext cx="5093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=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(A|B) &lt; 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system is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have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solution 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matrix has the rank 3 and corresponds to the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="" xmlns:a16="http://schemas.microsoft.com/office/drawing/2014/main" id="{8A6A2B34-043A-4018-90D6-DF37653C7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960" y="3828708"/>
            <a:ext cx="6762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72BA9919-B157-431D-9F18-425BB5934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87" y="483864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  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,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="" xmlns:a16="http://schemas.microsoft.com/office/drawing/2014/main" id="{60F361D9-AA8B-4D64-997C-053A18BDD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977" y="4228938"/>
            <a:ext cx="313372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="" xmlns:a16="http://schemas.microsoft.com/office/drawing/2014/main" id="{58CF7087-9E12-4D6C-A1AD-5EA20423D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065" y="4541208"/>
            <a:ext cx="37242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="" xmlns:a16="http://schemas.microsoft.com/office/drawing/2014/main" id="{65262121-9A2D-43C9-A6B2-1EA27168B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122" y="3647732"/>
            <a:ext cx="10763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682B1BB-0622-4C2B-A75A-E4B49D401F5C}"/>
              </a:ext>
            </a:extLst>
          </p:cNvPr>
          <p:cNvSpPr txBox="1"/>
          <p:nvPr/>
        </p:nvSpPr>
        <p:spPr>
          <a:xfrm>
            <a:off x="5193509" y="2864644"/>
            <a:ext cx="32789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variable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can be considered as an arbitrary parameter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Thus the system has the following general 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="" xmlns:a16="http://schemas.microsoft.com/office/drawing/2014/main" id="{ED54A6FE-8227-42C8-9068-E78463A82D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451532"/>
              </p:ext>
            </p:extLst>
          </p:nvPr>
        </p:nvGraphicFramePr>
        <p:xfrm>
          <a:off x="1108075" y="4878909"/>
          <a:ext cx="61928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cument" r:id="rId10" imgW="5526360" imgH="285480" progId="Word.OpenDocumentText.12">
                  <p:embed/>
                </p:oleObj>
              </mc:Choice>
              <mc:Fallback>
                <p:oleObj name="Document" r:id="rId10" imgW="5526360" imgH="285480" progId="Word.OpenDocumentTex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="" xmlns:a16="http://schemas.microsoft.com/office/drawing/2014/main" id="{3323DCC6-AC52-47AE-BE13-9DA1342F50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08075" y="4878909"/>
                        <a:ext cx="6192838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/>
              <p14:cNvContentPartPr/>
              <p14:nvPr/>
            </p14:nvContentPartPr>
            <p14:xfrm>
              <a:off x="2853000" y="2196720"/>
              <a:ext cx="1045080" cy="1008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37160" y="2133360"/>
                <a:ext cx="10767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/>
              <p14:cNvContentPartPr/>
              <p14:nvPr/>
            </p14:nvContentPartPr>
            <p14:xfrm>
              <a:off x="2853000" y="2417760"/>
              <a:ext cx="991440" cy="471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37160" y="2354040"/>
                <a:ext cx="10234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2846160" y="2618640"/>
              <a:ext cx="971640" cy="72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30320" y="2555280"/>
                <a:ext cx="10033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/>
              <p14:cNvContentPartPr/>
              <p14:nvPr/>
            </p14:nvContentPartPr>
            <p14:xfrm>
              <a:off x="2880000" y="2183400"/>
              <a:ext cx="1266120" cy="205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63800" y="2119680"/>
                <a:ext cx="12981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/>
              <p14:cNvContentPartPr/>
              <p14:nvPr/>
            </p14:nvContentPartPr>
            <p14:xfrm>
              <a:off x="2873160" y="2397600"/>
              <a:ext cx="1272960" cy="2052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57320" y="2334240"/>
                <a:ext cx="1304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2899800" y="2631960"/>
              <a:ext cx="1293120" cy="471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3960" y="2568600"/>
                <a:ext cx="13248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2672280" y="3710160"/>
              <a:ext cx="1185840" cy="205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56440" y="3646800"/>
                <a:ext cx="12175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5411520" y="1848600"/>
              <a:ext cx="408600" cy="44208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95680" y="1784880"/>
                <a:ext cx="44064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5860080" y="2116440"/>
              <a:ext cx="187920" cy="4424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44240" y="2052720"/>
                <a:ext cx="21960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6241680" y="1975680"/>
              <a:ext cx="241560" cy="1368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25840" y="1912320"/>
                <a:ext cx="2732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6248520" y="2189880"/>
              <a:ext cx="254880" cy="36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32680" y="2126520"/>
                <a:ext cx="2865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6871320" y="1767960"/>
              <a:ext cx="275040" cy="4359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55480" y="1704600"/>
                <a:ext cx="30672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6402600" y="4306320"/>
              <a:ext cx="388800" cy="31500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86760" y="4242960"/>
                <a:ext cx="4204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6348960" y="3931200"/>
              <a:ext cx="549720" cy="28836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33120" y="3867840"/>
                <a:ext cx="5814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/>
              <p14:cNvContentPartPr/>
              <p14:nvPr/>
            </p14:nvContentPartPr>
            <p14:xfrm>
              <a:off x="6375960" y="3743640"/>
              <a:ext cx="569520" cy="720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59760" y="3680280"/>
                <a:ext cx="601560" cy="13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696" y="948531"/>
            <a:ext cx="8492920" cy="3929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9972" y="138223"/>
            <a:ext cx="649649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+mj-lt"/>
              </a:rPr>
              <a:t>Homogeneous </a:t>
            </a:r>
            <a:r>
              <a:rPr lang="en-US" sz="2800" b="1" dirty="0">
                <a:latin typeface="+mj-lt"/>
              </a:rPr>
              <a:t>linear equations</a:t>
            </a:r>
            <a:endParaRPr lang="en-IN" sz="28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1870" y="712381"/>
            <a:ext cx="464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Consider the homogeneous linear equations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="" xmlns:a16="http://schemas.microsoft.com/office/drawing/2014/main" id="{D1E87705-A84B-4A6D-8F37-2F16D07061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51099"/>
              </p:ext>
            </p:extLst>
          </p:nvPr>
        </p:nvGraphicFramePr>
        <p:xfrm>
          <a:off x="1203730" y="4828161"/>
          <a:ext cx="57689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4" imgW="5526360" imgH="285480" progId="Word.OpenDocumentText.12">
                  <p:embed/>
                </p:oleObj>
              </mc:Choice>
              <mc:Fallback>
                <p:oleObj name="Document" r:id="rId4" imgW="5526360" imgH="285480" progId="Word.OpenDocumentTex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="" xmlns:a16="http://schemas.microsoft.com/office/drawing/2014/main" id="{3323DCC6-AC52-47AE-BE13-9DA1342F50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3730" y="4828161"/>
                        <a:ext cx="576897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grpSp>
        <p:nvGrpSpPr>
          <p:cNvPr id="4" name="Group 4">
            <a:extLst>
              <a:ext uri="{FF2B5EF4-FFF2-40B4-BE49-F238E27FC236}">
                <a16:creationId xmlns="" xmlns:a16="http://schemas.microsoft.com/office/drawing/2014/main" id="{37D26E47-643F-4099-BAB4-4F67C385BD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87537" y="783427"/>
            <a:ext cx="3718719" cy="197181"/>
            <a:chOff x="1028" y="527"/>
            <a:chExt cx="2414" cy="128"/>
          </a:xfrm>
          <a:solidFill>
            <a:schemeClr val="bg1"/>
          </a:solidFill>
        </p:grpSpPr>
        <p:sp>
          <p:nvSpPr>
            <p:cNvPr id="5" name="AutoShape 3">
              <a:extLst>
                <a:ext uri="{FF2B5EF4-FFF2-40B4-BE49-F238E27FC236}">
                  <a16:creationId xmlns="" xmlns:a16="http://schemas.microsoft.com/office/drawing/2014/main" id="{030507E1-3CEF-4F3B-BF1D-593727B05B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28" y="527"/>
              <a:ext cx="2414" cy="1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3077" name="Picture 5">
              <a:extLst>
                <a:ext uri="{FF2B5EF4-FFF2-40B4-BE49-F238E27FC236}">
                  <a16:creationId xmlns="" xmlns:a16="http://schemas.microsoft.com/office/drawing/2014/main" id="{13EB77B5-781B-4119-85CB-86C4DB8943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" y="527"/>
              <a:ext cx="2419" cy="1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2297CDA-A312-48D7-8981-1B9B8C518CC4}"/>
              </a:ext>
            </a:extLst>
          </p:cNvPr>
          <p:cNvSpPr txBox="1"/>
          <p:nvPr/>
        </p:nvSpPr>
        <p:spPr>
          <a:xfrm>
            <a:off x="678656" y="400369"/>
            <a:ext cx="2771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Solve the equations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0CF3094-61FA-4B50-B275-17BAE82FBCA0}"/>
              </a:ext>
            </a:extLst>
          </p:cNvPr>
          <p:cNvSpPr txBox="1"/>
          <p:nvPr/>
        </p:nvSpPr>
        <p:spPr>
          <a:xfrm>
            <a:off x="678656" y="1045975"/>
            <a:ext cx="61364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Reduce the Coefficient matrix A of the system to a row echelon form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28ADE03-E40A-400E-80E9-987CDC2AE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334" y="1659745"/>
            <a:ext cx="6079331" cy="13182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BA8D4BF-2E8F-4CE8-B131-E4C4CC0A0104}"/>
              </a:ext>
            </a:extLst>
          </p:cNvPr>
          <p:cNvSpPr txBox="1"/>
          <p:nvPr/>
        </p:nvSpPr>
        <p:spPr>
          <a:xfrm>
            <a:off x="1132284" y="1659745"/>
            <a:ext cx="500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07E4A64-C7DE-44A0-A968-73B7DD68D727}"/>
              </a:ext>
            </a:extLst>
          </p:cNvPr>
          <p:cNvSpPr txBox="1"/>
          <p:nvPr/>
        </p:nvSpPr>
        <p:spPr>
          <a:xfrm>
            <a:off x="1460896" y="342513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l-G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ρ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(A) = 3 = no. of variables so system has trivial solution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 x = y = z = 0</a:t>
            </a:r>
            <a:r>
              <a:rPr kumimoji="0" lang="el-G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endParaRPr lang="en-IN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="" xmlns:a16="http://schemas.microsoft.com/office/drawing/2014/main" id="{28F6D666-CEA2-4EB9-893B-917239333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389308"/>
              </p:ext>
            </p:extLst>
          </p:nvPr>
        </p:nvGraphicFramePr>
        <p:xfrm>
          <a:off x="1171575" y="4732338"/>
          <a:ext cx="57689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ocument" r:id="rId5" imgW="5526360" imgH="285480" progId="Word.OpenDocumentText.12">
                  <p:embed/>
                </p:oleObj>
              </mc:Choice>
              <mc:Fallback>
                <p:oleObj name="Document" r:id="rId5" imgW="5526360" imgH="285480" progId="Word.OpenDocumentTex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="" xmlns:a16="http://schemas.microsoft.com/office/drawing/2014/main" id="{3323DCC6-AC52-47AE-BE13-9DA1342F50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1575" y="4732338"/>
                        <a:ext cx="576897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1175</TotalTime>
  <Words>769</Words>
  <Application>Microsoft Office PowerPoint</Application>
  <PresentationFormat>On-screen Show (16:9)</PresentationFormat>
  <Paragraphs>73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Candara</vt:lpstr>
      <vt:lpstr>Times New Roman</vt:lpstr>
      <vt:lpstr>Verdana</vt:lpstr>
      <vt:lpstr>Wingdings 2</vt:lpstr>
      <vt:lpstr>Arial</vt:lpstr>
      <vt:lpstr>Wingdings</vt:lpstr>
      <vt:lpstr>Century Schoolbook</vt:lpstr>
      <vt:lpstr>Oriel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hp360</dc:creator>
  <cp:lastModifiedBy>Student</cp:lastModifiedBy>
  <cp:revision>100</cp:revision>
  <dcterms:modified xsi:type="dcterms:W3CDTF">2021-02-09T05:00:39Z</dcterms:modified>
</cp:coreProperties>
</file>