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98" r:id="rId2"/>
    <p:sldId id="256" r:id="rId3"/>
    <p:sldId id="257" r:id="rId4"/>
    <p:sldId id="258" r:id="rId5"/>
    <p:sldId id="259" r:id="rId6"/>
    <p:sldId id="296" r:id="rId7"/>
    <p:sldId id="299" r:id="rId8"/>
    <p:sldId id="297" r:id="rId9"/>
    <p:sldId id="278" r:id="rId10"/>
    <p:sldId id="261" r:id="rId11"/>
  </p:sldIdLst>
  <p:sldSz cx="9144000" cy="5143500" type="screen16x9"/>
  <p:notesSz cx="6858000" cy="9144000"/>
  <p:embeddedFontLst>
    <p:embeddedFont>
      <p:font typeface="Bebas Neue" charset="0"/>
      <p:regular r:id="rId13"/>
    </p:embeddedFont>
    <p:embeddedFont>
      <p:font typeface="Saira Semi Condensed" charset="0"/>
      <p:regular r:id="rId14"/>
      <p:bold r:id="rId15"/>
    </p:embeddedFont>
    <p:embeddedFont>
      <p:font typeface="Saira SemiCondensed Light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3AD1ADA-1DBA-46FF-B3A2-99993A673787}">
  <a:tblStyle styleId="{A3AD1ADA-1DBA-46FF-B3A2-99993A6737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3CEA2B-679B-4968-B841-82E89B7573E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snapVertSplitter="1" vertBarState="minimized" horzBarState="maximized">
    <p:restoredLeft sz="34587" autoAdjust="0"/>
    <p:restoredTop sz="86477" autoAdjust="0"/>
  </p:normalViewPr>
  <p:slideViewPr>
    <p:cSldViewPr>
      <p:cViewPr varScale="1">
        <p:scale>
          <a:sx n="95" d="100"/>
          <a:sy n="95" d="100"/>
        </p:scale>
        <p:origin x="-1164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48" y="42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8478427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2343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018772" y="-2757360"/>
            <a:ext cx="13311342" cy="11490239"/>
            <a:chOff x="-2018772" y="-2757360"/>
            <a:chExt cx="13311342" cy="1149023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" name="Google Shape;1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" name="Google Shape;1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" name="Google Shape;15;p2"/>
            <p:cNvGrpSpPr/>
            <p:nvPr/>
          </p:nvGrpSpPr>
          <p:grpSpPr>
            <a:xfrm rot="-10393052">
              <a:off x="3969279" y="-2518050"/>
              <a:ext cx="4240893" cy="3176495"/>
              <a:chOff x="4085850" y="470300"/>
              <a:chExt cx="4240900" cy="317650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7" name="Google Shape;1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8" name="Google Shape;1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9" name="Google Shape;19;p2"/>
            <p:cNvGrpSpPr/>
            <p:nvPr/>
          </p:nvGrpSpPr>
          <p:grpSpPr>
            <a:xfrm rot="6700680">
              <a:off x="6912807" y="1693367"/>
              <a:ext cx="4241016" cy="3176587"/>
              <a:chOff x="4085850" y="470300"/>
              <a:chExt cx="4240900" cy="317650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" name="Google Shape;21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" name="Google Shape;22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3" name="Google Shape;23;p2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" name="Google Shape;25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" name="Google Shape;26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7" name="Google Shape;27;p2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9" name="Google Shape;29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0" name="Google Shape;30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" name="Google Shape;31;p2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3" name="Google Shape;3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4" name="Google Shape;3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5" name="Google Shape;35;p2"/>
            <p:cNvGrpSpPr/>
            <p:nvPr/>
          </p:nvGrpSpPr>
          <p:grpSpPr>
            <a:xfrm rot="2064881">
              <a:off x="5076518" y="4635784"/>
              <a:ext cx="4241061" cy="3176621"/>
              <a:chOff x="4085850" y="470300"/>
              <a:chExt cx="4240900" cy="3176500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7" name="Google Shape;3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8" name="Google Shape;3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1334450" y="1991825"/>
            <a:ext cx="6475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>
            <a:off x="-2018772" y="-2757360"/>
            <a:ext cx="13311342" cy="11490239"/>
            <a:chOff x="-2018772" y="-2757360"/>
            <a:chExt cx="13311342" cy="11490239"/>
          </a:xfrm>
        </p:grpSpPr>
        <p:grpSp>
          <p:nvGrpSpPr>
            <p:cNvPr id="42" name="Google Shape;42;p3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44" name="Google Shape;44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45" name="Google Shape;45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46" name="Google Shape;46;p3"/>
            <p:cNvGrpSpPr/>
            <p:nvPr/>
          </p:nvGrpSpPr>
          <p:grpSpPr>
            <a:xfrm rot="-10393052">
              <a:off x="3969279" y="-2518050"/>
              <a:ext cx="4240893" cy="3176495"/>
              <a:chOff x="4085850" y="470300"/>
              <a:chExt cx="4240900" cy="3176500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48" name="Google Shape;48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49" name="Google Shape;49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0" name="Google Shape;50;p3"/>
            <p:cNvGrpSpPr/>
            <p:nvPr/>
          </p:nvGrpSpPr>
          <p:grpSpPr>
            <a:xfrm rot="6700680">
              <a:off x="6912807" y="1693367"/>
              <a:ext cx="4241016" cy="3176587"/>
              <a:chOff x="4085850" y="470300"/>
              <a:chExt cx="4240900" cy="3176500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2" name="Google Shape;52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3" name="Google Shape;53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4" name="Google Shape;54;p3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6" name="Google Shape;56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7" name="Google Shape;57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8" name="Google Shape;58;p3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59" name="Google Shape;59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0" name="Google Shape;60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1" name="Google Shape;61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62" name="Google Shape;62;p3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4" name="Google Shape;64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5" name="Google Shape;65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66" name="Google Shape;66;p3"/>
            <p:cNvGrpSpPr/>
            <p:nvPr/>
          </p:nvGrpSpPr>
          <p:grpSpPr>
            <a:xfrm rot="2064881">
              <a:off x="5076518" y="4635784"/>
              <a:ext cx="4241061" cy="3176621"/>
              <a:chOff x="4085850" y="470300"/>
              <a:chExt cx="4240900" cy="31765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8" name="Google Shape;68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9" name="Google Shape;69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70" name="Google Shape;70;p3"/>
          <p:cNvSpPr txBox="1">
            <a:spLocks noGrp="1"/>
          </p:cNvSpPr>
          <p:nvPr>
            <p:ph type="ctrTitle"/>
          </p:nvPr>
        </p:nvSpPr>
        <p:spPr>
          <a:xfrm>
            <a:off x="1334450" y="1974788"/>
            <a:ext cx="6475200" cy="798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1334450" y="2794315"/>
            <a:ext cx="6475200" cy="37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5"/>
          <p:cNvGrpSpPr/>
          <p:nvPr/>
        </p:nvGrpSpPr>
        <p:grpSpPr>
          <a:xfrm>
            <a:off x="-759397" y="-1429335"/>
            <a:ext cx="11252332" cy="8908295"/>
            <a:chOff x="-759397" y="-1429335"/>
            <a:chExt cx="11252332" cy="8908295"/>
          </a:xfrm>
        </p:grpSpPr>
        <p:grpSp>
          <p:nvGrpSpPr>
            <p:cNvPr id="103" name="Google Shape;103;p5"/>
            <p:cNvGrpSpPr/>
            <p:nvPr/>
          </p:nvGrpSpPr>
          <p:grpSpPr>
            <a:xfrm rot="6700721">
              <a:off x="7303640" y="3147701"/>
              <a:ext cx="3088249" cy="2313146"/>
              <a:chOff x="4085850" y="470300"/>
              <a:chExt cx="4240900" cy="3176500"/>
            </a:xfrm>
          </p:grpSpPr>
          <p:sp>
            <p:nvSpPr>
              <p:cNvPr id="104" name="Google Shape;10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5" name="Google Shape;10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06" name="Google Shape;10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07" name="Google Shape;107;p5"/>
            <p:cNvGrpSpPr/>
            <p:nvPr/>
          </p:nvGrpSpPr>
          <p:grpSpPr>
            <a:xfrm rot="-7744153">
              <a:off x="-192592" y="-13570"/>
              <a:ext cx="2104103" cy="1576006"/>
              <a:chOff x="4085850" y="470300"/>
              <a:chExt cx="4240900" cy="3176500"/>
            </a:xfrm>
          </p:grpSpPr>
          <p:sp>
            <p:nvSpPr>
              <p:cNvPr id="108" name="Google Shape;10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9" name="Google Shape;10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0" name="Google Shape;11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1" name="Google Shape;111;p5"/>
            <p:cNvGrpSpPr/>
            <p:nvPr/>
          </p:nvGrpSpPr>
          <p:grpSpPr>
            <a:xfrm>
              <a:off x="5722503" y="1415186"/>
              <a:ext cx="3088223" cy="2313127"/>
              <a:chOff x="4085850" y="470300"/>
              <a:chExt cx="4240900" cy="3176500"/>
            </a:xfrm>
          </p:grpSpPr>
          <p:sp>
            <p:nvSpPr>
              <p:cNvPr id="112" name="Google Shape;112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3" name="Google Shape;113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4" name="Google Shape;114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5" name="Google Shape;115;p5"/>
            <p:cNvGrpSpPr/>
            <p:nvPr/>
          </p:nvGrpSpPr>
          <p:grpSpPr>
            <a:xfrm rot="-10393052">
              <a:off x="6322227" y="-1255070"/>
              <a:ext cx="3088207" cy="2313115"/>
              <a:chOff x="4085850" y="470300"/>
              <a:chExt cx="4240900" cy="3176500"/>
            </a:xfrm>
          </p:grpSpPr>
          <p:sp>
            <p:nvSpPr>
              <p:cNvPr id="116" name="Google Shape;116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7" name="Google Shape;117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8" name="Google Shape;118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9" name="Google Shape;119;p5"/>
            <p:cNvGrpSpPr/>
            <p:nvPr/>
          </p:nvGrpSpPr>
          <p:grpSpPr>
            <a:xfrm rot="-3703752">
              <a:off x="8586740" y="1817588"/>
              <a:ext cx="1592892" cy="1193101"/>
              <a:chOff x="4085850" y="470300"/>
              <a:chExt cx="4240900" cy="3176500"/>
            </a:xfrm>
          </p:grpSpPr>
          <p:sp>
            <p:nvSpPr>
              <p:cNvPr id="120" name="Google Shape;120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1" name="Google Shape;121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2" name="Google Shape;122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3" name="Google Shape;123;p5"/>
            <p:cNvGrpSpPr/>
            <p:nvPr/>
          </p:nvGrpSpPr>
          <p:grpSpPr>
            <a:xfrm rot="3440141">
              <a:off x="5102524" y="4398441"/>
              <a:ext cx="3088057" cy="2313002"/>
              <a:chOff x="4085850" y="470300"/>
              <a:chExt cx="4240900" cy="31765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5" name="Google Shape;12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6" name="Google Shape;12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7" name="Google Shape;127;p5"/>
            <p:cNvGrpSpPr/>
            <p:nvPr/>
          </p:nvGrpSpPr>
          <p:grpSpPr>
            <a:xfrm rot="-307025">
              <a:off x="-709365" y="4578160"/>
              <a:ext cx="1592869" cy="1193084"/>
              <a:chOff x="4085850" y="470300"/>
              <a:chExt cx="4240900" cy="3176500"/>
            </a:xfrm>
          </p:grpSpPr>
          <p:sp>
            <p:nvSpPr>
              <p:cNvPr id="128" name="Google Shape;12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9" name="Google Shape;12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0" name="Google Shape;13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⩥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-526415" y="-2012041"/>
            <a:ext cx="10822522" cy="9292210"/>
            <a:chOff x="-526415" y="-2012041"/>
            <a:chExt cx="10822522" cy="9292210"/>
          </a:xfrm>
        </p:grpSpPr>
        <p:grpSp>
          <p:nvGrpSpPr>
            <p:cNvPr id="136" name="Google Shape;136;p6"/>
            <p:cNvGrpSpPr/>
            <p:nvPr/>
          </p:nvGrpSpPr>
          <p:grpSpPr>
            <a:xfrm rot="4770941">
              <a:off x="6865428" y="3318882"/>
              <a:ext cx="3088040" cy="2312990"/>
              <a:chOff x="4085850" y="470300"/>
              <a:chExt cx="4240900" cy="3176500"/>
            </a:xfrm>
          </p:grpSpPr>
          <p:sp>
            <p:nvSpPr>
              <p:cNvPr id="137" name="Google Shape;137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8" name="Google Shape;138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9" name="Google Shape;139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0" name="Google Shape;140;p6"/>
            <p:cNvGrpSpPr/>
            <p:nvPr/>
          </p:nvGrpSpPr>
          <p:grpSpPr>
            <a:xfrm rot="621389">
              <a:off x="-401884" y="390858"/>
              <a:ext cx="2104265" cy="1576127"/>
              <a:chOff x="4085850" y="470300"/>
              <a:chExt cx="4240900" cy="3176500"/>
            </a:xfrm>
          </p:grpSpPr>
          <p:sp>
            <p:nvSpPr>
              <p:cNvPr id="141" name="Google Shape;141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42" name="Google Shape;142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3" name="Google Shape;143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4" name="Google Shape;144;p6"/>
            <p:cNvGrpSpPr/>
            <p:nvPr/>
          </p:nvGrpSpPr>
          <p:grpSpPr>
            <a:xfrm rot="-6306529">
              <a:off x="5570084" y="1338843"/>
              <a:ext cx="3088100" cy="2313035"/>
              <a:chOff x="4085850" y="470300"/>
              <a:chExt cx="4240900" cy="3176500"/>
            </a:xfrm>
          </p:grpSpPr>
          <p:sp>
            <p:nvSpPr>
              <p:cNvPr id="145" name="Google Shape;145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46" name="Google Shape;146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7" name="Google Shape;147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8" name="Google Shape;148;p6"/>
            <p:cNvGrpSpPr/>
            <p:nvPr/>
          </p:nvGrpSpPr>
          <p:grpSpPr>
            <a:xfrm rot="-7174504">
              <a:off x="6322166" y="-1254865"/>
              <a:ext cx="3088113" cy="2313044"/>
              <a:chOff x="4085850" y="470300"/>
              <a:chExt cx="4240900" cy="3176500"/>
            </a:xfrm>
          </p:grpSpPr>
          <p:sp>
            <p:nvSpPr>
              <p:cNvPr id="149" name="Google Shape;149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0" name="Google Shape;150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1" name="Google Shape;151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2" name="Google Shape;152;p6"/>
            <p:cNvGrpSpPr/>
            <p:nvPr/>
          </p:nvGrpSpPr>
          <p:grpSpPr>
            <a:xfrm rot="-3192199">
              <a:off x="8544734" y="1101799"/>
              <a:ext cx="1593053" cy="1193221"/>
              <a:chOff x="4085850" y="470300"/>
              <a:chExt cx="4240900" cy="3176500"/>
            </a:xfrm>
          </p:grpSpPr>
          <p:sp>
            <p:nvSpPr>
              <p:cNvPr id="153" name="Google Shape;153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4" name="Google Shape;154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5" name="Google Shape;155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6" name="Google Shape;156;p6"/>
            <p:cNvGrpSpPr/>
            <p:nvPr/>
          </p:nvGrpSpPr>
          <p:grpSpPr>
            <a:xfrm rot="-4784834">
              <a:off x="5102292" y="4398582"/>
              <a:ext cx="3087912" cy="2312894"/>
              <a:chOff x="4085850" y="470300"/>
              <a:chExt cx="4240900" cy="3176500"/>
            </a:xfrm>
          </p:grpSpPr>
          <p:sp>
            <p:nvSpPr>
              <p:cNvPr id="157" name="Google Shape;157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8" name="Google Shape;158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9" name="Google Shape;159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60" name="Google Shape;160;p6"/>
            <p:cNvGrpSpPr/>
            <p:nvPr/>
          </p:nvGrpSpPr>
          <p:grpSpPr>
            <a:xfrm rot="-2449976">
              <a:off x="-330187" y="4273877"/>
              <a:ext cx="1592959" cy="1193151"/>
              <a:chOff x="4085850" y="470300"/>
              <a:chExt cx="4240900" cy="3176500"/>
            </a:xfrm>
          </p:grpSpPr>
          <p:sp>
            <p:nvSpPr>
              <p:cNvPr id="161" name="Google Shape;161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62" name="Google Shape;162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63" name="Google Shape;163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64" name="Google Shape;164;p6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1334375" y="1513150"/>
            <a:ext cx="3025500" cy="29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66" name="Google Shape;166;p6"/>
          <p:cNvSpPr txBox="1">
            <a:spLocks noGrp="1"/>
          </p:cNvSpPr>
          <p:nvPr>
            <p:ph type="body" idx="2"/>
          </p:nvPr>
        </p:nvSpPr>
        <p:spPr>
          <a:xfrm>
            <a:off x="4784196" y="1513150"/>
            <a:ext cx="3025500" cy="29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67" name="Google Shape;167;p6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272" name="Google Shape;272;p10"/>
          <p:cNvGrpSpPr/>
          <p:nvPr/>
        </p:nvGrpSpPr>
        <p:grpSpPr>
          <a:xfrm>
            <a:off x="4086340" y="462600"/>
            <a:ext cx="4240900" cy="3176500"/>
            <a:chOff x="4085850" y="470300"/>
            <a:chExt cx="4240900" cy="3176500"/>
          </a:xfrm>
        </p:grpSpPr>
        <p:sp>
          <p:nvSpPr>
            <p:cNvPr id="273" name="Google Shape;273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74" name="Google Shape;274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75" name="Google Shape;275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76" name="Google Shape;276;p10"/>
          <p:cNvGrpSpPr/>
          <p:nvPr/>
        </p:nvGrpSpPr>
        <p:grpSpPr>
          <a:xfrm rot="-10393052">
            <a:off x="3969279" y="-2518050"/>
            <a:ext cx="4240893" cy="3176495"/>
            <a:chOff x="4085850" y="470300"/>
            <a:chExt cx="4240900" cy="3176500"/>
          </a:xfrm>
        </p:grpSpPr>
        <p:sp>
          <p:nvSpPr>
            <p:cNvPr id="277" name="Google Shape;277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78" name="Google Shape;278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79" name="Google Shape;279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0" name="Google Shape;280;p10"/>
          <p:cNvGrpSpPr/>
          <p:nvPr/>
        </p:nvGrpSpPr>
        <p:grpSpPr>
          <a:xfrm rot="6700680">
            <a:off x="6912807" y="1693367"/>
            <a:ext cx="4241016" cy="3176587"/>
            <a:chOff x="4085850" y="470300"/>
            <a:chExt cx="4240900" cy="3176500"/>
          </a:xfrm>
        </p:grpSpPr>
        <p:sp>
          <p:nvSpPr>
            <p:cNvPr id="281" name="Google Shape;281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82" name="Google Shape;282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83" name="Google Shape;283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4" name="Google Shape;284;p10"/>
          <p:cNvGrpSpPr/>
          <p:nvPr/>
        </p:nvGrpSpPr>
        <p:grpSpPr>
          <a:xfrm rot="-528350">
            <a:off x="1390051" y="3358081"/>
            <a:ext cx="4241274" cy="3176780"/>
            <a:chOff x="4085850" y="470300"/>
            <a:chExt cx="4240900" cy="3176500"/>
          </a:xfrm>
        </p:grpSpPr>
        <p:sp>
          <p:nvSpPr>
            <p:cNvPr id="285" name="Google Shape;285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86" name="Google Shape;286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87" name="Google Shape;287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8" name="Google Shape;288;p10"/>
          <p:cNvGrpSpPr/>
          <p:nvPr/>
        </p:nvGrpSpPr>
        <p:grpSpPr>
          <a:xfrm rot="-6463698">
            <a:off x="-1980712" y="2067093"/>
            <a:ext cx="4240850" cy="3176463"/>
            <a:chOff x="4085850" y="470300"/>
            <a:chExt cx="4240900" cy="3176500"/>
          </a:xfrm>
        </p:grpSpPr>
        <p:sp>
          <p:nvSpPr>
            <p:cNvPr id="289" name="Google Shape;289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0" name="Google Shape;290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1" name="Google Shape;291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92" name="Google Shape;292;p10"/>
          <p:cNvGrpSpPr/>
          <p:nvPr/>
        </p:nvGrpSpPr>
        <p:grpSpPr>
          <a:xfrm rot="3661699">
            <a:off x="-404847" y="-159446"/>
            <a:ext cx="4241098" cy="3176648"/>
            <a:chOff x="4085850" y="470300"/>
            <a:chExt cx="4240900" cy="3176500"/>
          </a:xfrm>
        </p:grpSpPr>
        <p:sp>
          <p:nvSpPr>
            <p:cNvPr id="293" name="Google Shape;293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4" name="Google Shape;294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5" name="Google Shape;295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96" name="Google Shape;296;p10"/>
          <p:cNvGrpSpPr/>
          <p:nvPr/>
        </p:nvGrpSpPr>
        <p:grpSpPr>
          <a:xfrm rot="2064881">
            <a:off x="5076518" y="4635784"/>
            <a:ext cx="4241061" cy="3176621"/>
            <a:chOff x="4085850" y="470300"/>
            <a:chExt cx="4240900" cy="3176500"/>
          </a:xfrm>
        </p:grpSpPr>
        <p:sp>
          <p:nvSpPr>
            <p:cNvPr id="297" name="Google Shape;297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8" name="Google Shape;298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9" name="Google Shape;299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⩥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⊳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●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○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ritannica.com/technology/stimulated-emission" TargetMode="External"/><Relationship Id="rId3" Type="http://schemas.openxmlformats.org/officeDocument/2006/relationships/hyperlink" Target="https://www.britannica.com/science/light" TargetMode="External"/><Relationship Id="rId7" Type="http://schemas.openxmlformats.org/officeDocument/2006/relationships/hyperlink" Target="https://www.merriam-webster.com/dictionary/acrony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britannica.com/science/ultraviolet-radiation" TargetMode="External"/><Relationship Id="rId5" Type="http://schemas.openxmlformats.org/officeDocument/2006/relationships/hyperlink" Target="https://www.britannica.com/science/infrared-radiation" TargetMode="External"/><Relationship Id="rId4" Type="http://schemas.openxmlformats.org/officeDocument/2006/relationships/hyperlink" Target="https://www.britannica.com/science/radiati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7150"/>
            <a:ext cx="9144000" cy="1123950"/>
          </a:xfrm>
        </p:spPr>
        <p:txBody>
          <a:bodyPr/>
          <a:lstStyle/>
          <a:p>
            <a:pPr algn="ctr"/>
            <a:r>
              <a:rPr lang="en-US" sz="3200" dirty="0"/>
              <a:t>G. H. RAISONI COLLEGE OF ENGG. &amp; </a:t>
            </a:r>
            <a:r>
              <a:rPr lang="en-US" sz="3200" dirty="0" smtClean="0"/>
              <a:t>MANAGEMENT </a:t>
            </a:r>
            <a:br>
              <a:rPr lang="en-US" sz="3200" dirty="0" smtClean="0"/>
            </a:br>
            <a:r>
              <a:rPr lang="en-US" sz="3200" dirty="0" smtClean="0"/>
              <a:t>Gat </a:t>
            </a:r>
            <a:r>
              <a:rPr lang="en-US" sz="3200" dirty="0"/>
              <a:t>No. 1200, Wagholi, Pune – 412 207 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1800" dirty="0"/>
              <a:t>(An Autonomous Institute Affiliated to Savitribai Phule Pune University)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206103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Session </a:t>
            </a:r>
            <a:r>
              <a:rPr lang="en-US" sz="2000" b="1" dirty="0" smtClean="0">
                <a:solidFill>
                  <a:schemeClr val="tx1"/>
                </a:solidFill>
              </a:rPr>
              <a:t>2020-21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" y="159152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Bebas Neue" panose="020B0604020202020204" charset="0"/>
              </a:rPr>
              <a:t>Presentation </a:t>
            </a:r>
            <a:r>
              <a:rPr lang="en-US" sz="1800" dirty="0">
                <a:solidFill>
                  <a:schemeClr val="tx1"/>
                </a:solidFill>
                <a:latin typeface="Bebas Neue" panose="020B0604020202020204" charset="0"/>
              </a:rPr>
              <a:t>on</a:t>
            </a:r>
          </a:p>
          <a:p>
            <a:pPr algn="ctr"/>
            <a:r>
              <a:rPr lang="en-US" sz="1800" dirty="0" smtClean="0">
                <a:solidFill>
                  <a:schemeClr val="tx1"/>
                </a:solidFill>
                <a:latin typeface="Bebas Neue" panose="020B0604020202020204" charset="0"/>
              </a:rPr>
              <a:t>“</a:t>
            </a:r>
            <a:r>
              <a:rPr lang="en-US" sz="1800" dirty="0">
                <a:solidFill>
                  <a:schemeClr val="tx1"/>
                </a:solidFill>
                <a:latin typeface="Bebas Neue" panose="020B0604020202020204" charset="0"/>
              </a:rPr>
              <a:t>APPLICATIONS OF LASER IN </a:t>
            </a:r>
            <a:r>
              <a:rPr lang="en-US" sz="1800" dirty="0" smtClean="0">
                <a:solidFill>
                  <a:schemeClr val="tx1"/>
                </a:solidFill>
                <a:latin typeface="Bebas Neue" panose="020B0604020202020204" charset="0"/>
              </a:rPr>
              <a:t>ENGINEERING Physics</a:t>
            </a:r>
            <a:r>
              <a:rPr lang="en-US" sz="1800" dirty="0">
                <a:solidFill>
                  <a:schemeClr val="tx1"/>
                </a:solidFill>
                <a:latin typeface="Bebas Neue" panose="020B0604020202020204" charset="0"/>
              </a:rPr>
              <a:t> </a:t>
            </a:r>
            <a:r>
              <a:rPr lang="en-US" sz="1800" dirty="0" smtClean="0">
                <a:solidFill>
                  <a:schemeClr val="tx1"/>
                </a:solidFill>
                <a:latin typeface="Bebas Neue" panose="020B0604020202020204" charset="0"/>
              </a:rPr>
              <a:t>”</a:t>
            </a:r>
            <a:endParaRPr lang="en-US" sz="1800" dirty="0">
              <a:solidFill>
                <a:schemeClr val="tx1"/>
              </a:solidFill>
              <a:latin typeface="Bebas Neue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188802"/>
            <a:ext cx="9144000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By</a:t>
            </a:r>
          </a:p>
          <a:p>
            <a:pPr algn="ctr"/>
            <a:endParaRPr lang="en-US" b="1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C69 - SUSHMA DIPAK </a:t>
            </a:r>
            <a:r>
              <a:rPr lang="en-US" b="1" dirty="0" smtClean="0">
                <a:solidFill>
                  <a:schemeClr val="tx1"/>
                </a:solidFill>
                <a:latin typeface="+mj-lt"/>
              </a:rPr>
              <a:t>YEMMEWAR</a:t>
            </a:r>
          </a:p>
          <a:p>
            <a:pPr algn="ctr"/>
            <a:endParaRPr lang="en-US" b="1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C70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- SWAYAM PRAMOD </a:t>
            </a:r>
            <a:r>
              <a:rPr lang="en-US" b="1" dirty="0" smtClean="0">
                <a:solidFill>
                  <a:schemeClr val="tx1"/>
                </a:solidFill>
                <a:latin typeface="+mj-lt"/>
              </a:rPr>
              <a:t>TERODE</a:t>
            </a:r>
          </a:p>
          <a:p>
            <a:pPr algn="ctr"/>
            <a:endParaRPr lang="en-US" b="1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C71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- TANMAY RADHAKRISHNA ASWALE</a:t>
            </a:r>
          </a:p>
          <a:p>
            <a:pPr algn="ctr"/>
            <a:endParaRPr lang="en-US" b="1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C72 - VALLABH RAJARAM SHRIMANGALE</a:t>
            </a:r>
          </a:p>
          <a:p>
            <a:pPr algn="ctr"/>
            <a:endParaRPr lang="en-US" b="1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Faculty Name: Prof. PRAVEN </a:t>
            </a:r>
            <a:r>
              <a:rPr lang="en-US" b="1" dirty="0" smtClean="0">
                <a:solidFill>
                  <a:schemeClr val="tx1"/>
                </a:solidFill>
                <a:latin typeface="+mj-lt"/>
              </a:rPr>
              <a:t>JANGADE</a:t>
            </a:r>
          </a:p>
          <a:p>
            <a:pPr algn="ctr"/>
            <a:endParaRPr lang="en-US" b="1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FY B.Tech : Div C</a:t>
            </a:r>
          </a:p>
          <a:p>
            <a:pPr algn="ctr"/>
            <a:endParaRPr lang="en-US" sz="1000" b="1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"/>
            <a:ext cx="1447801" cy="14061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0311" cy="14061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8924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WEBLIOGRAPHY</a:t>
            </a:r>
            <a:endParaRPr dirty="0"/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1219200" y="1809750"/>
            <a:ext cx="7086600" cy="12872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Photos were taken </a:t>
            </a:r>
            <a:r>
              <a:rPr lang="en-US" dirty="0" smtClean="0"/>
              <a:t>from wikipedia.com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more information </a:t>
            </a:r>
            <a:r>
              <a:rPr lang="en-US" dirty="0" smtClean="0"/>
              <a:t>about the </a:t>
            </a:r>
            <a:r>
              <a:rPr lang="en-US" dirty="0"/>
              <a:t>application of laser </a:t>
            </a:r>
            <a:r>
              <a:rPr lang="en-US" dirty="0" smtClean="0"/>
              <a:t>taken from </a:t>
            </a:r>
            <a:r>
              <a:rPr lang="en-US" dirty="0"/>
              <a:t>Encyclopedia.</a:t>
            </a:r>
            <a:endParaRPr dirty="0"/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3"/>
          <p:cNvSpPr txBox="1">
            <a:spLocks noGrp="1"/>
          </p:cNvSpPr>
          <p:nvPr>
            <p:ph type="ctrTitle"/>
          </p:nvPr>
        </p:nvSpPr>
        <p:spPr>
          <a:xfrm>
            <a:off x="0" y="1991824"/>
            <a:ext cx="9144000" cy="164672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dirty="0"/>
              <a:t>APPLICATIONS OF LASER IN ENGINEERING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4"/>
          <p:cNvSpPr txBox="1">
            <a:spLocks noGrp="1"/>
          </p:cNvSpPr>
          <p:nvPr>
            <p:ph type="title"/>
          </p:nvPr>
        </p:nvSpPr>
        <p:spPr>
          <a:xfrm>
            <a:off x="0" y="590550"/>
            <a:ext cx="91440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" dirty="0"/>
              <a:t>WHAT IS LASER?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82" name="Google Shape;382;p14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28750"/>
            <a:ext cx="8305800" cy="3714750"/>
          </a:xfrm>
        </p:spPr>
        <p:txBody>
          <a:bodyPr/>
          <a:lstStyle/>
          <a:p>
            <a:pPr lvl="0"/>
            <a:r>
              <a:rPr lang="en-US" sz="2400" dirty="0"/>
              <a:t>Laser, a device that stimulates atoms or molecules to emit </a:t>
            </a:r>
            <a:r>
              <a:rPr lang="en-US" sz="2400" dirty="0">
                <a:hlinkClick r:id="rId3"/>
              </a:rPr>
              <a:t>light</a:t>
            </a:r>
            <a:r>
              <a:rPr lang="en-US" sz="2400" dirty="0"/>
              <a:t> at particular wavelengths and amplifies that light, typically producing a very narrow beam of </a:t>
            </a:r>
            <a:r>
              <a:rPr lang="en-US" sz="2400" dirty="0">
                <a:hlinkClick r:id="rId4"/>
              </a:rPr>
              <a:t>radiation</a:t>
            </a:r>
            <a:r>
              <a:rPr lang="en-US" sz="2400" dirty="0"/>
              <a:t>. The emission generally covers an extremely limited range of visible, </a:t>
            </a:r>
            <a:r>
              <a:rPr lang="en-US" sz="2400" dirty="0">
                <a:hlinkClick r:id="rId5"/>
              </a:rPr>
              <a:t>infrared</a:t>
            </a:r>
            <a:r>
              <a:rPr lang="en-US" sz="2400" dirty="0"/>
              <a:t>, or </a:t>
            </a:r>
            <a:r>
              <a:rPr lang="en-US" sz="2400" dirty="0">
                <a:hlinkClick r:id="rId6"/>
              </a:rPr>
              <a:t>ultraviolet</a:t>
            </a:r>
            <a:r>
              <a:rPr lang="en-US" sz="2400" dirty="0"/>
              <a:t> wavelengths. Many different types of lasers have been developed, with highly varied characteristics. </a:t>
            </a:r>
            <a:r>
              <a:rPr lang="en-US" sz="2400" i="1" dirty="0"/>
              <a:t>Laser</a:t>
            </a:r>
            <a:r>
              <a:rPr lang="en-US" sz="2400" dirty="0"/>
              <a:t> </a:t>
            </a:r>
            <a:r>
              <a:rPr lang="en-US" sz="2400" dirty="0" smtClean="0"/>
              <a:t> is </a:t>
            </a:r>
            <a:r>
              <a:rPr lang="en-US" sz="2400" dirty="0"/>
              <a:t>an </a:t>
            </a:r>
            <a:r>
              <a:rPr lang="en-US" sz="2400" dirty="0">
                <a:hlinkClick r:id="rId7"/>
              </a:rPr>
              <a:t>acronym</a:t>
            </a:r>
            <a:r>
              <a:rPr lang="en-US" sz="2400" dirty="0"/>
              <a:t> for “light amplification by the </a:t>
            </a:r>
            <a:r>
              <a:rPr lang="en-US" sz="2400" dirty="0">
                <a:hlinkClick r:id="rId8"/>
              </a:rPr>
              <a:t>stimulated emission</a:t>
            </a:r>
            <a:r>
              <a:rPr lang="en-US" sz="2400" dirty="0"/>
              <a:t> of radiation.”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5"/>
          <p:cNvSpPr txBox="1">
            <a:spLocks noGrp="1"/>
          </p:cNvSpPr>
          <p:nvPr>
            <p:ph type="ctrTitle" idx="4294967295"/>
          </p:nvPr>
        </p:nvSpPr>
        <p:spPr>
          <a:xfrm>
            <a:off x="0" y="133350"/>
            <a:ext cx="9144000" cy="91356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6600" dirty="0"/>
              <a:t>Application of laser:</a:t>
            </a:r>
            <a:endParaRPr sz="8000" dirty="0"/>
          </a:p>
        </p:txBody>
      </p:sp>
      <p:sp>
        <p:nvSpPr>
          <p:cNvPr id="389" name="Google Shape;389;p15"/>
          <p:cNvSpPr txBox="1">
            <a:spLocks noGrp="1"/>
          </p:cNvSpPr>
          <p:nvPr>
            <p:ph type="subTitle" idx="4294967295"/>
          </p:nvPr>
        </p:nvSpPr>
        <p:spPr>
          <a:xfrm>
            <a:off x="1066800" y="1028700"/>
            <a:ext cx="5562600" cy="38290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200" b="1" dirty="0"/>
              <a:t> MANUFACTURING (INDUSTRY)</a:t>
            </a:r>
          </a:p>
          <a:p>
            <a:r>
              <a:rPr lang="en-US" sz="2200" b="1" dirty="0"/>
              <a:t> MADICAL</a:t>
            </a:r>
          </a:p>
          <a:p>
            <a:r>
              <a:rPr lang="en-US" sz="2200" b="1" dirty="0"/>
              <a:t>METROLOGY</a:t>
            </a:r>
          </a:p>
          <a:p>
            <a:r>
              <a:rPr lang="en-US" sz="2200" b="1" dirty="0"/>
              <a:t>DATA-STORAGE</a:t>
            </a:r>
          </a:p>
          <a:p>
            <a:r>
              <a:rPr lang="en-US" sz="2200" b="1" dirty="0"/>
              <a:t>COMMUNICATIONS</a:t>
            </a:r>
          </a:p>
          <a:p>
            <a:r>
              <a:rPr lang="en-US" sz="2200" b="1" dirty="0"/>
              <a:t>DISPLAYS</a:t>
            </a:r>
          </a:p>
          <a:p>
            <a:r>
              <a:rPr lang="en-US" sz="2200" b="1" dirty="0"/>
              <a:t>SPECTROSCOPY</a:t>
            </a:r>
          </a:p>
          <a:p>
            <a:r>
              <a:rPr lang="en-US" sz="2200" b="1" dirty="0"/>
              <a:t>MICROSCOPY</a:t>
            </a:r>
          </a:p>
          <a:p>
            <a:r>
              <a:rPr lang="en-US" sz="2200" b="1" dirty="0"/>
              <a:t>ENERGY TECHNOLOGY</a:t>
            </a:r>
          </a:p>
          <a:p>
            <a:r>
              <a:rPr lang="en-US" sz="2200" b="1" dirty="0"/>
              <a:t>MILITARY</a:t>
            </a:r>
          </a:p>
          <a:p>
            <a:r>
              <a:rPr lang="en-US" sz="2200" b="1" dirty="0"/>
              <a:t>SCIENCE AND TECHNOLOGY</a:t>
            </a:r>
          </a:p>
        </p:txBody>
      </p:sp>
      <p:sp>
        <p:nvSpPr>
          <p:cNvPr id="390" name="Google Shape;390;p15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6"/>
          <p:cNvSpPr txBox="1">
            <a:spLocks noGrp="1"/>
          </p:cNvSpPr>
          <p:nvPr>
            <p:ph type="ctrTitle"/>
          </p:nvPr>
        </p:nvSpPr>
        <p:spPr>
          <a:xfrm>
            <a:off x="0" y="209550"/>
            <a:ext cx="9144000" cy="798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4400" dirty="0" smtClean="0"/>
              <a:t>Scientific &amp; Engineering  applications</a:t>
            </a:r>
            <a:endParaRPr sz="4400" dirty="0"/>
          </a:p>
        </p:txBody>
      </p:sp>
      <p:sp>
        <p:nvSpPr>
          <p:cNvPr id="396" name="Google Shape;396;p16"/>
          <p:cNvSpPr txBox="1">
            <a:spLocks noGrp="1"/>
          </p:cNvSpPr>
          <p:nvPr>
            <p:ph type="subTitle" idx="1"/>
          </p:nvPr>
        </p:nvSpPr>
        <p:spPr>
          <a:xfrm>
            <a:off x="914400" y="1123950"/>
            <a:ext cx="7543800" cy="342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S</a:t>
            </a:r>
            <a:r>
              <a:rPr lang="en-US" sz="2000" dirty="0" smtClean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ince </a:t>
            </a:r>
            <a:r>
              <a:rPr lang="en-US" sz="2000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the laser beam can stay on at a single frequency, it can be modulated to transmit large number of messages at a time in radio, television and telephone</a:t>
            </a:r>
            <a:r>
              <a:rPr lang="en-US" sz="2000" dirty="0" smtClean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.</a:t>
            </a:r>
          </a:p>
          <a:p>
            <a:pPr marL="76200" indent="0"/>
            <a:endParaRPr lang="en-US" sz="2000" dirty="0">
              <a:solidFill>
                <a:schemeClr val="tx1"/>
              </a:solidFill>
              <a:latin typeface="Saira Semi Condensed" panose="020B0604020202020204" charset="0"/>
              <a:cs typeface="Saira Semi Condensed" panose="020B06040202020202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The </a:t>
            </a:r>
            <a:r>
              <a:rPr lang="en-US" sz="2000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semiconductor laser is the best light source for optical fiber communication.</a:t>
            </a:r>
          </a:p>
          <a:p>
            <a:pPr marL="76200" indent="0"/>
            <a:endParaRPr lang="en-US" sz="2000" dirty="0">
              <a:solidFill>
                <a:schemeClr val="tx1"/>
              </a:solidFill>
              <a:latin typeface="Saira Semi Condensed" panose="020B0604020202020204" charset="0"/>
              <a:cs typeface="Saira Semi Condensed" panose="020B06040202020202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Narrow </a:t>
            </a:r>
            <a:r>
              <a:rPr lang="en-US" sz="2000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angular spread of the laser beam makes it a very useful tool for microwave communication. Communication with earth satellites and in rocketry. Laser is also used in accurate range finders for detecting the targets</a:t>
            </a:r>
            <a:r>
              <a:rPr lang="en-US" sz="2000" dirty="0" smtClean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.</a:t>
            </a:r>
            <a:endParaRPr lang="en-US" sz="2000" dirty="0">
              <a:solidFill>
                <a:schemeClr val="tx1"/>
              </a:solidFill>
              <a:latin typeface="Saira Semi Condensed" panose="020B0604020202020204" charset="0"/>
              <a:cs typeface="Saira Semi Condensed" panose="020B0604020202020204" charset="0"/>
            </a:endParaRPr>
          </a:p>
          <a:p>
            <a:pPr marL="76200" indent="0"/>
            <a:endParaRPr lang="en-US" sz="2000" dirty="0">
              <a:solidFill>
                <a:schemeClr val="tx1"/>
              </a:solidFill>
              <a:latin typeface="Saira Semi Condensed" panose="020B0604020202020204" charset="0"/>
              <a:cs typeface="Saira Semi Condensed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6"/>
          <p:cNvSpPr txBox="1">
            <a:spLocks noGrp="1"/>
          </p:cNvSpPr>
          <p:nvPr>
            <p:ph type="ctrTitle"/>
          </p:nvPr>
        </p:nvSpPr>
        <p:spPr>
          <a:xfrm>
            <a:off x="0" y="209550"/>
            <a:ext cx="9144000" cy="798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4400" dirty="0" smtClean="0"/>
              <a:t>Scientific &amp; Engineering  applications</a:t>
            </a:r>
            <a:endParaRPr sz="4400" dirty="0"/>
          </a:p>
        </p:txBody>
      </p:sp>
      <p:sp>
        <p:nvSpPr>
          <p:cNvPr id="396" name="Google Shape;396;p16"/>
          <p:cNvSpPr txBox="1">
            <a:spLocks noGrp="1"/>
          </p:cNvSpPr>
          <p:nvPr>
            <p:ph type="subTitle" idx="1"/>
          </p:nvPr>
        </p:nvSpPr>
        <p:spPr>
          <a:xfrm>
            <a:off x="914400" y="1123950"/>
            <a:ext cx="7543800" cy="342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33400" indent="-4572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The </a:t>
            </a:r>
            <a:r>
              <a:rPr lang="en-US" sz="2000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earth-moon distance has been measured with the help of lasers. </a:t>
            </a:r>
            <a:br>
              <a:rPr lang="en-US" sz="2000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</a:br>
            <a:r>
              <a:rPr lang="en-US" sz="2000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</a:br>
            <a:r>
              <a:rPr lang="en-US" sz="2000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It is used in laser Raman Spectroscopy.</a:t>
            </a:r>
            <a:br>
              <a:rPr lang="en-US" sz="2000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</a:br>
            <a:r>
              <a:rPr lang="en-US" sz="2000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br>
              <a:rPr lang="en-US" sz="2000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</a:br>
            <a:r>
              <a:rPr lang="en-US" sz="2000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Laser is also used in holography (three dimensional </a:t>
            </a:r>
            <a:r>
              <a:rPr lang="en-US" sz="2000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lensless</a:t>
            </a:r>
            <a:r>
              <a:rPr lang="en-US" sz="2000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photography).</a:t>
            </a:r>
            <a:br>
              <a:rPr lang="en-US" sz="2000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</a:br>
            <a:r>
              <a:rPr lang="en-US" sz="2000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</a:br>
            <a:r>
              <a:rPr lang="en-US" sz="2000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Laser beam can determine precisely the distance, velocity and direction as well as the size and form of the objects by means of the reflected signal as in radar.</a:t>
            </a:r>
          </a:p>
          <a:p>
            <a:pPr marL="76200" indent="0"/>
            <a:endParaRPr lang="en-US" sz="2000" dirty="0">
              <a:solidFill>
                <a:schemeClr val="tx1"/>
              </a:solidFill>
              <a:latin typeface="Saira Semi Condensed" panose="020B0604020202020204" charset="0"/>
              <a:cs typeface="Saira Semi Condensed" panose="020B060402020202020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955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00" y="0"/>
            <a:ext cx="7429552" cy="928676"/>
          </a:xfrm>
        </p:spPr>
        <p:txBody>
          <a:bodyPr/>
          <a:lstStyle/>
          <a:p>
            <a:pPr algn="ctr"/>
            <a:r>
              <a:rPr lang="en-US" sz="4400" dirty="0" smtClean="0"/>
              <a:t>Scientific &amp; Engineering  applications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76" y="1000114"/>
            <a:ext cx="7072362" cy="400052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tx1"/>
                </a:solidFill>
              </a:rPr>
              <a:t>Barcode Scanner : </a:t>
            </a:r>
            <a:r>
              <a:rPr lang="en-IN" sz="2000" dirty="0" smtClean="0">
                <a:solidFill>
                  <a:schemeClr val="tx1"/>
                </a:solidFill>
              </a:rPr>
              <a:t> Supermarket scanners typically use helium-neon lasers to scan the universal barcodes to identify products. The laser beam bounces off a rotating mirror and scans the code, sending a modulated beam to a light detector and then to a computer which has the product information stored</a:t>
            </a:r>
            <a:r>
              <a:rPr lang="en-IN" sz="2000" dirty="0" smtClean="0">
                <a:solidFill>
                  <a:schemeClr val="tx1"/>
                </a:solidFill>
              </a:rPr>
              <a:t>.</a:t>
            </a:r>
          </a:p>
          <a:p>
            <a:endParaRPr lang="en-IN" sz="2000" b="1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tx1"/>
                </a:solidFill>
              </a:rPr>
              <a:t> Laser </a:t>
            </a:r>
            <a:r>
              <a:rPr lang="en-IN" sz="2000" b="1" dirty="0" smtClean="0">
                <a:solidFill>
                  <a:schemeClr val="tx1"/>
                </a:solidFill>
              </a:rPr>
              <a:t>cooling :</a:t>
            </a:r>
            <a:r>
              <a:rPr lang="en-IN" sz="2000" b="1" dirty="0" smtClean="0">
                <a:solidFill>
                  <a:schemeClr val="tx1"/>
                </a:solidFill>
              </a:rPr>
              <a:t> </a:t>
            </a:r>
            <a:r>
              <a:rPr lang="en-IN" sz="2000" dirty="0" smtClean="0">
                <a:solidFill>
                  <a:schemeClr val="tx1"/>
                </a:solidFill>
              </a:rPr>
              <a:t>The use of lasers to achieve extremely low temperatures has advanced to the point that temperatures of 10</a:t>
            </a:r>
            <a:r>
              <a:rPr lang="en-IN" sz="2000" baseline="30000" dirty="0" smtClean="0">
                <a:solidFill>
                  <a:schemeClr val="tx1"/>
                </a:solidFill>
              </a:rPr>
              <a:t>-9</a:t>
            </a:r>
            <a:r>
              <a:rPr lang="en-IN" sz="2000" dirty="0" smtClean="0">
                <a:solidFill>
                  <a:schemeClr val="tx1"/>
                </a:solidFill>
              </a:rPr>
              <a:t> K have been </a:t>
            </a:r>
            <a:r>
              <a:rPr lang="en-IN" sz="2000" dirty="0" smtClean="0">
                <a:solidFill>
                  <a:schemeClr val="tx1"/>
                </a:solidFill>
              </a:rPr>
              <a:t>reached.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 </a:t>
            </a:r>
            <a:endParaRPr lang="en-US" sz="20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tx1"/>
                </a:solidFill>
              </a:rPr>
              <a:t>CD’s </a:t>
            </a:r>
            <a:r>
              <a:rPr lang="en-IN" sz="2000" b="1" dirty="0" smtClean="0">
                <a:solidFill>
                  <a:schemeClr val="tx1"/>
                </a:solidFill>
              </a:rPr>
              <a:t>and Optical </a:t>
            </a:r>
            <a:r>
              <a:rPr lang="en-IN" sz="2000" b="1" dirty="0" smtClean="0">
                <a:solidFill>
                  <a:schemeClr val="tx1"/>
                </a:solidFill>
              </a:rPr>
              <a:t>Discs :</a:t>
            </a:r>
            <a:r>
              <a:rPr lang="en-IN" sz="2000" b="1" dirty="0" smtClean="0">
                <a:solidFill>
                  <a:schemeClr val="tx1"/>
                </a:solidFill>
              </a:rPr>
              <a:t> </a:t>
            </a:r>
            <a:r>
              <a:rPr lang="en-IN" sz="2000" dirty="0" smtClean="0">
                <a:solidFill>
                  <a:schemeClr val="tx1"/>
                </a:solidFill>
              </a:rPr>
              <a:t>The detection of the binary data stored in the form of pits on the compact disc is done with the use of a semiconductor laser.</a:t>
            </a:r>
            <a:endParaRPr lang="en-IN" sz="2000" b="1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b="1" dirty="0" smtClean="0"/>
          </a:p>
          <a:p>
            <a:pPr>
              <a:buFont typeface="Wingdings" pitchFamily="2" charset="2"/>
              <a:buChar char="Ø"/>
            </a:pPr>
            <a:endParaRPr lang="en-IN" sz="2000" b="1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715404" y="4643452"/>
            <a:ext cx="428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Saira Semi Condensed" charset="0"/>
                <a:cs typeface="Saira Semi Condensed" charset="0"/>
              </a:rPr>
              <a:t>7</a:t>
            </a:r>
            <a:endParaRPr lang="en-IN" dirty="0">
              <a:solidFill>
                <a:schemeClr val="bg1">
                  <a:lumMod val="75000"/>
                  <a:lumOff val="25000"/>
                </a:schemeClr>
              </a:solidFill>
              <a:latin typeface="Saira Semi Condensed" charset="0"/>
              <a:cs typeface="Saira Semi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62" y="1339365"/>
            <a:ext cx="3519488" cy="26362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74" y="381000"/>
            <a:ext cx="3400425" cy="4552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59362" y="364639"/>
            <a:ext cx="37750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Bebas Neue" panose="020B0604020202020204" charset="0"/>
              </a:rPr>
              <a:t>PICTURES OF LEASER  </a:t>
            </a:r>
            <a:endParaRPr lang="en-US" sz="4400" dirty="0">
              <a:solidFill>
                <a:schemeClr val="tx1"/>
              </a:solidFill>
              <a:latin typeface="Bebas Neue" panose="020B060402020202020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926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5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658" name="Google Shape;658;p35"/>
          <p:cNvSpPr txBox="1">
            <a:spLocks noGrp="1"/>
          </p:cNvSpPr>
          <p:nvPr>
            <p:ph type="ctrTitle" idx="4294967295"/>
          </p:nvPr>
        </p:nvSpPr>
        <p:spPr>
          <a:xfrm>
            <a:off x="0" y="1581150"/>
            <a:ext cx="9144000" cy="200706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dirty="0" smtClean="0"/>
              <a:t>T</a:t>
            </a:r>
            <a:r>
              <a:rPr lang="en" sz="12000" dirty="0" smtClean="0"/>
              <a:t>hank YOU!</a:t>
            </a:r>
            <a:endParaRPr sz="1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danius template">
  <a:themeElements>
    <a:clrScheme name="Custom 347">
      <a:dk1>
        <a:srgbClr val="FFFFFF"/>
      </a:dk1>
      <a:lt1>
        <a:srgbClr val="1D0216"/>
      </a:lt1>
      <a:dk2>
        <a:srgbClr val="A58CA2"/>
      </a:dk2>
      <a:lt2>
        <a:srgbClr val="5C2C4F"/>
      </a:lt2>
      <a:accent1>
        <a:srgbClr val="B64B7F"/>
      </a:accent1>
      <a:accent2>
        <a:srgbClr val="881882"/>
      </a:accent2>
      <a:accent3>
        <a:srgbClr val="705FA0"/>
      </a:accent3>
      <a:accent4>
        <a:srgbClr val="E6AE39"/>
      </a:accent4>
      <a:accent5>
        <a:srgbClr val="591341"/>
      </a:accent5>
      <a:accent6>
        <a:srgbClr val="1D0216"/>
      </a:accent6>
      <a:hlink>
        <a:srgbClr val="F8BEF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240</Words>
  <Application>Microsoft Office PowerPoint</Application>
  <PresentationFormat>On-screen Show (16:9)</PresentationFormat>
  <Paragraphs>61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Bebas Neue</vt:lpstr>
      <vt:lpstr>Saira Semi Condensed</vt:lpstr>
      <vt:lpstr>Saira SemiCondensed Light</vt:lpstr>
      <vt:lpstr>Wingdings</vt:lpstr>
      <vt:lpstr>Dardanius template</vt:lpstr>
      <vt:lpstr>G. H. RAISONI COLLEGE OF ENGG. &amp; MANAGEMENT  Gat No. 1200, Wagholi, Pune – 412 207  (An Autonomous Institute Affiliated to Savitribai Phule Pune University)</vt:lpstr>
      <vt:lpstr>APPLICATIONS OF LASER IN ENGINEERING</vt:lpstr>
      <vt:lpstr>WHAT IS LASER?</vt:lpstr>
      <vt:lpstr>Application of laser:</vt:lpstr>
      <vt:lpstr>Scientific &amp; Engineering  applications</vt:lpstr>
      <vt:lpstr>Scientific &amp; Engineering  applications</vt:lpstr>
      <vt:lpstr>Scientific &amp; Engineering  applications</vt:lpstr>
      <vt:lpstr>Slide 8</vt:lpstr>
      <vt:lpstr>Thank YOU!</vt:lpstr>
      <vt:lpstr>WEBLIOGRAPHY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LASER IN ENGINEERING</dc:title>
  <dc:creator>swayam</dc:creator>
  <cp:lastModifiedBy>Ansul</cp:lastModifiedBy>
  <cp:revision>11</cp:revision>
  <dcterms:modified xsi:type="dcterms:W3CDTF">2021-04-01T05:30:45Z</dcterms:modified>
</cp:coreProperties>
</file>