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5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68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F1E5-D7AA-4055-8BE1-4D0F5463EA8C}" type="doc">
      <dgm:prSet loTypeId="urn:microsoft.com/office/officeart/2005/8/layout/hList7#1" loCatId="list" qsTypeId="urn:microsoft.com/office/officeart/2005/8/quickstyle/3d1" qsCatId="3D" csTypeId="urn:microsoft.com/office/officeart/2005/8/colors/colorful5" csCatId="colorful" phldr="1"/>
      <dgm:spPr/>
    </dgm:pt>
    <dgm:pt modelId="{F6D3E502-8067-4CFC-89AE-0D2E379013EF}">
      <dgm:prSet phldrT="[Text]" custT="1"/>
      <dgm:spPr/>
      <dgm:t>
        <a:bodyPr/>
        <a:lstStyle/>
        <a:p>
          <a:pPr algn="ctr"/>
          <a:r>
            <a:rPr lang="en-GB" sz="2400" dirty="0" smtClean="0"/>
            <a:t>Half wave Rectifier</a:t>
          </a:r>
          <a:endParaRPr lang="en-GB" sz="2400" dirty="0"/>
        </a:p>
      </dgm:t>
    </dgm:pt>
    <dgm:pt modelId="{BF8C99F8-F342-4515-BFA8-1482D6E0B141}" type="parTrans" cxnId="{5F7526D2-0D34-454E-B97A-0F636B60A1AA}">
      <dgm:prSet/>
      <dgm:spPr/>
      <dgm:t>
        <a:bodyPr/>
        <a:lstStyle/>
        <a:p>
          <a:endParaRPr lang="en-GB"/>
        </a:p>
      </dgm:t>
    </dgm:pt>
    <dgm:pt modelId="{614E9058-FA30-4F45-9A02-0AAA1FCAAF62}" type="sibTrans" cxnId="{5F7526D2-0D34-454E-B97A-0F636B60A1AA}">
      <dgm:prSet/>
      <dgm:spPr/>
      <dgm:t>
        <a:bodyPr/>
        <a:lstStyle/>
        <a:p>
          <a:endParaRPr lang="en-GB"/>
        </a:p>
      </dgm:t>
    </dgm:pt>
    <dgm:pt modelId="{C4D77D43-ABB4-4E6F-BEE7-3E179AEADB50}">
      <dgm:prSet phldrT="[Text]" custT="1"/>
      <dgm:spPr/>
      <dgm:t>
        <a:bodyPr/>
        <a:lstStyle/>
        <a:p>
          <a:pPr algn="ctr"/>
          <a:r>
            <a:rPr lang="en-GB" sz="2400" dirty="0" smtClean="0"/>
            <a:t>Full wave Rectifier</a:t>
          </a:r>
          <a:endParaRPr lang="en-GB" sz="2400" dirty="0"/>
        </a:p>
      </dgm:t>
    </dgm:pt>
    <dgm:pt modelId="{9A95AB04-FB83-4634-BAFF-D5200D0EBE14}" type="parTrans" cxnId="{30765A0D-E1AD-4BE7-ADD3-FA74B27C528F}">
      <dgm:prSet/>
      <dgm:spPr/>
      <dgm:t>
        <a:bodyPr/>
        <a:lstStyle/>
        <a:p>
          <a:endParaRPr lang="en-US"/>
        </a:p>
      </dgm:t>
    </dgm:pt>
    <dgm:pt modelId="{C9CCEDF6-A421-4EA3-97BF-3F4489D90975}" type="sibTrans" cxnId="{30765A0D-E1AD-4BE7-ADD3-FA74B27C528F}">
      <dgm:prSet/>
      <dgm:spPr/>
      <dgm:t>
        <a:bodyPr/>
        <a:lstStyle/>
        <a:p>
          <a:endParaRPr lang="en-US"/>
        </a:p>
      </dgm:t>
    </dgm:pt>
    <dgm:pt modelId="{C1A6982E-6599-4B51-945C-E6EF6261CED8}">
      <dgm:prSet phldrT="[Text]" custT="1"/>
      <dgm:spPr/>
      <dgm:t>
        <a:bodyPr/>
        <a:lstStyle/>
        <a:p>
          <a:pPr algn="ctr"/>
          <a:r>
            <a:rPr lang="en-GB" sz="2400" dirty="0" smtClean="0"/>
            <a:t>Bridge Rectifier</a:t>
          </a:r>
          <a:endParaRPr lang="en-GB" sz="2400" dirty="0"/>
        </a:p>
      </dgm:t>
    </dgm:pt>
    <dgm:pt modelId="{5A9D1F0A-5586-4627-A070-F8D66E4314E4}" type="parTrans" cxnId="{76F2D103-1685-4F73-AB46-C49FFCCDC8C4}">
      <dgm:prSet/>
      <dgm:spPr/>
      <dgm:t>
        <a:bodyPr/>
        <a:lstStyle/>
        <a:p>
          <a:endParaRPr lang="en-US"/>
        </a:p>
      </dgm:t>
    </dgm:pt>
    <dgm:pt modelId="{C1BD6A33-1496-4CBB-9A24-271A7BC1B892}" type="sibTrans" cxnId="{76F2D103-1685-4F73-AB46-C49FFCCDC8C4}">
      <dgm:prSet/>
      <dgm:spPr/>
      <dgm:t>
        <a:bodyPr/>
        <a:lstStyle/>
        <a:p>
          <a:endParaRPr lang="en-US"/>
        </a:p>
      </dgm:t>
    </dgm:pt>
    <dgm:pt modelId="{7D2C670E-9AE7-44BE-A0CD-0225FBFD9D00}" type="pres">
      <dgm:prSet presAssocID="{6CB0F1E5-D7AA-4055-8BE1-4D0F5463EA8C}" presName="Name0" presStyleCnt="0">
        <dgm:presLayoutVars>
          <dgm:dir/>
          <dgm:resizeHandles val="exact"/>
        </dgm:presLayoutVars>
      </dgm:prSet>
      <dgm:spPr/>
    </dgm:pt>
    <dgm:pt modelId="{98BAEFD2-1F14-46F5-B924-9D6055E43C2A}" type="pres">
      <dgm:prSet presAssocID="{6CB0F1E5-D7AA-4055-8BE1-4D0F5463EA8C}" presName="fgShape" presStyleLbl="fgShp" presStyleIdx="0" presStyleCnt="1" custScaleX="81654" custScaleY="33333" custLinFactNeighborX="-226" custLinFactNeighborY="58333"/>
      <dgm:spPr/>
    </dgm:pt>
    <dgm:pt modelId="{1FE829AD-2213-40FC-9509-A22903DE88E6}" type="pres">
      <dgm:prSet presAssocID="{6CB0F1E5-D7AA-4055-8BE1-4D0F5463EA8C}" presName="linComp" presStyleCnt="0"/>
      <dgm:spPr/>
    </dgm:pt>
    <dgm:pt modelId="{CBCE66CF-8297-4495-B80F-1D572CF89C4B}" type="pres">
      <dgm:prSet presAssocID="{F6D3E502-8067-4CFC-89AE-0D2E379013EF}" presName="compNode" presStyleCnt="0"/>
      <dgm:spPr/>
    </dgm:pt>
    <dgm:pt modelId="{F3CFABE6-68D5-4DC3-9A1E-79FE09914C3A}" type="pres">
      <dgm:prSet presAssocID="{F6D3E502-8067-4CFC-89AE-0D2E379013EF}" presName="bkgdShape" presStyleLbl="node1" presStyleIdx="0" presStyleCnt="3" custLinFactNeighborX="-276"/>
      <dgm:spPr/>
      <dgm:t>
        <a:bodyPr/>
        <a:lstStyle/>
        <a:p>
          <a:endParaRPr lang="en-GB"/>
        </a:p>
      </dgm:t>
    </dgm:pt>
    <dgm:pt modelId="{69E77281-A37C-43FC-9B98-DD138E89712B}" type="pres">
      <dgm:prSet presAssocID="{F6D3E502-8067-4CFC-89AE-0D2E379013E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A18E20-265C-4F85-B5DF-517047F38A4E}" type="pres">
      <dgm:prSet presAssocID="{F6D3E502-8067-4CFC-89AE-0D2E379013EF}" presName="invisiNode" presStyleLbl="node1" presStyleIdx="0" presStyleCnt="3"/>
      <dgm:spPr/>
    </dgm:pt>
    <dgm:pt modelId="{A2932948-9B4D-48B8-A913-693D754768FA}" type="pres">
      <dgm:prSet presAssocID="{F6D3E502-8067-4CFC-89AE-0D2E379013EF}" presName="imagNode" presStyleLbl="fgImgPlace1" presStyleIdx="0" presStyleCnt="3" custLinFactNeighborY="-105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038FF5E-E611-4D32-B8CE-6DE1CE03FD4F}" type="pres">
      <dgm:prSet presAssocID="{614E9058-FA30-4F45-9A02-0AAA1FCAAF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4E03C-0E62-4A98-A29B-6485054FCD5F}" type="pres">
      <dgm:prSet presAssocID="{C4D77D43-ABB4-4E6F-BEE7-3E179AEADB50}" presName="compNode" presStyleCnt="0"/>
      <dgm:spPr/>
    </dgm:pt>
    <dgm:pt modelId="{502D0133-CF0F-4FA4-826D-449F5D8EC2D0}" type="pres">
      <dgm:prSet presAssocID="{C4D77D43-ABB4-4E6F-BEE7-3E179AEADB50}" presName="bkgdShape" presStyleLbl="node1" presStyleIdx="1" presStyleCnt="3" custLinFactNeighborX="-503"/>
      <dgm:spPr/>
      <dgm:t>
        <a:bodyPr/>
        <a:lstStyle/>
        <a:p>
          <a:endParaRPr lang="en-US"/>
        </a:p>
      </dgm:t>
    </dgm:pt>
    <dgm:pt modelId="{743D379A-49FE-470B-B68D-FBDB46706078}" type="pres">
      <dgm:prSet presAssocID="{C4D77D43-ABB4-4E6F-BEE7-3E179AEADB5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29A74-C385-4D58-85F7-15DA612551C0}" type="pres">
      <dgm:prSet presAssocID="{C4D77D43-ABB4-4E6F-BEE7-3E179AEADB50}" presName="invisiNode" presStyleLbl="node1" presStyleIdx="1" presStyleCnt="3"/>
      <dgm:spPr/>
    </dgm:pt>
    <dgm:pt modelId="{FC24E95A-B859-4399-A282-29EB9EC8DA02}" type="pres">
      <dgm:prSet presAssocID="{C4D77D43-ABB4-4E6F-BEE7-3E179AEADB50}" presName="imagNode" presStyleLbl="fgImgPlace1" presStyleIdx="1" presStyleCnt="3" custLinFactNeighborY="-105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000" r="-135000"/>
          </a:stretch>
        </a:blipFill>
      </dgm:spPr>
    </dgm:pt>
    <dgm:pt modelId="{608798DC-5D8B-4D56-9414-25787AA6B171}" type="pres">
      <dgm:prSet presAssocID="{C9CCEDF6-A421-4EA3-97BF-3F4489D9097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8739E5-3C2D-472E-96B6-ACE210405968}" type="pres">
      <dgm:prSet presAssocID="{C1A6982E-6599-4B51-945C-E6EF6261CED8}" presName="compNode" presStyleCnt="0"/>
      <dgm:spPr/>
    </dgm:pt>
    <dgm:pt modelId="{FC2BFFED-6801-4046-8BB5-4A486D52B65B}" type="pres">
      <dgm:prSet presAssocID="{C1A6982E-6599-4B51-945C-E6EF6261CED8}" presName="bkgdShape" presStyleLbl="node1" presStyleIdx="2" presStyleCnt="3" custLinFactNeighborX="19498" custLinFactNeighborY="6250"/>
      <dgm:spPr/>
      <dgm:t>
        <a:bodyPr/>
        <a:lstStyle/>
        <a:p>
          <a:endParaRPr lang="en-US"/>
        </a:p>
      </dgm:t>
    </dgm:pt>
    <dgm:pt modelId="{13E550D0-D99B-4B63-8628-446F7FE987B7}" type="pres">
      <dgm:prSet presAssocID="{C1A6982E-6599-4B51-945C-E6EF6261CED8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C294D-F8DA-4B18-94CE-94DFD08EAFFC}" type="pres">
      <dgm:prSet presAssocID="{C1A6982E-6599-4B51-945C-E6EF6261CED8}" presName="invisiNode" presStyleLbl="node1" presStyleIdx="2" presStyleCnt="3"/>
      <dgm:spPr/>
    </dgm:pt>
    <dgm:pt modelId="{3B9115CC-CE25-4FC5-B637-8830C782BD11}" type="pres">
      <dgm:prSet presAssocID="{C1A6982E-6599-4B51-945C-E6EF6261CED8}" presName="imagNode" presStyleLbl="fgImgPlace1" presStyleIdx="2" presStyleCnt="3" custLinFactNeighborY="-105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30765A0D-E1AD-4BE7-ADD3-FA74B27C528F}" srcId="{6CB0F1E5-D7AA-4055-8BE1-4D0F5463EA8C}" destId="{C4D77D43-ABB4-4E6F-BEE7-3E179AEADB50}" srcOrd="1" destOrd="0" parTransId="{9A95AB04-FB83-4634-BAFF-D5200D0EBE14}" sibTransId="{C9CCEDF6-A421-4EA3-97BF-3F4489D90975}"/>
    <dgm:cxn modelId="{8BEF08AC-6F48-4943-AEFD-21E254EF0AB5}" type="presOf" srcId="{F6D3E502-8067-4CFC-89AE-0D2E379013EF}" destId="{F3CFABE6-68D5-4DC3-9A1E-79FE09914C3A}" srcOrd="0" destOrd="0" presId="urn:microsoft.com/office/officeart/2005/8/layout/hList7#1"/>
    <dgm:cxn modelId="{76F2D103-1685-4F73-AB46-C49FFCCDC8C4}" srcId="{6CB0F1E5-D7AA-4055-8BE1-4D0F5463EA8C}" destId="{C1A6982E-6599-4B51-945C-E6EF6261CED8}" srcOrd="2" destOrd="0" parTransId="{5A9D1F0A-5586-4627-A070-F8D66E4314E4}" sibTransId="{C1BD6A33-1496-4CBB-9A24-271A7BC1B892}"/>
    <dgm:cxn modelId="{53F9EBEB-AA2E-48E5-9CF3-27D995614FD0}" type="presOf" srcId="{F6D3E502-8067-4CFC-89AE-0D2E379013EF}" destId="{69E77281-A37C-43FC-9B98-DD138E89712B}" srcOrd="1" destOrd="0" presId="urn:microsoft.com/office/officeart/2005/8/layout/hList7#1"/>
    <dgm:cxn modelId="{796AD778-801A-4E4C-AC35-B9F2626CDCDB}" type="presOf" srcId="{C1A6982E-6599-4B51-945C-E6EF6261CED8}" destId="{13E550D0-D99B-4B63-8628-446F7FE987B7}" srcOrd="1" destOrd="0" presId="urn:microsoft.com/office/officeart/2005/8/layout/hList7#1"/>
    <dgm:cxn modelId="{AF7F2738-4732-42CE-AF99-B3A6AC62F481}" type="presOf" srcId="{C4D77D43-ABB4-4E6F-BEE7-3E179AEADB50}" destId="{743D379A-49FE-470B-B68D-FBDB46706078}" srcOrd="1" destOrd="0" presId="urn:microsoft.com/office/officeart/2005/8/layout/hList7#1"/>
    <dgm:cxn modelId="{3D3E932B-BE9D-4EED-895C-D62C9EA1CB5C}" type="presOf" srcId="{614E9058-FA30-4F45-9A02-0AAA1FCAAF62}" destId="{5038FF5E-E611-4D32-B8CE-6DE1CE03FD4F}" srcOrd="0" destOrd="0" presId="urn:microsoft.com/office/officeart/2005/8/layout/hList7#1"/>
    <dgm:cxn modelId="{5F7526D2-0D34-454E-B97A-0F636B60A1AA}" srcId="{6CB0F1E5-D7AA-4055-8BE1-4D0F5463EA8C}" destId="{F6D3E502-8067-4CFC-89AE-0D2E379013EF}" srcOrd="0" destOrd="0" parTransId="{BF8C99F8-F342-4515-BFA8-1482D6E0B141}" sibTransId="{614E9058-FA30-4F45-9A02-0AAA1FCAAF62}"/>
    <dgm:cxn modelId="{EF528F34-32D9-4B65-A0DD-91A45D5DFC49}" type="presOf" srcId="{C9CCEDF6-A421-4EA3-97BF-3F4489D90975}" destId="{608798DC-5D8B-4D56-9414-25787AA6B171}" srcOrd="0" destOrd="0" presId="urn:microsoft.com/office/officeart/2005/8/layout/hList7#1"/>
    <dgm:cxn modelId="{3CAD9B63-D2B1-4446-A657-5470DDCE86E2}" type="presOf" srcId="{6CB0F1E5-D7AA-4055-8BE1-4D0F5463EA8C}" destId="{7D2C670E-9AE7-44BE-A0CD-0225FBFD9D00}" srcOrd="0" destOrd="0" presId="urn:microsoft.com/office/officeart/2005/8/layout/hList7#1"/>
    <dgm:cxn modelId="{AFCB68E5-8608-4554-857D-4897C8296BD0}" type="presOf" srcId="{C4D77D43-ABB4-4E6F-BEE7-3E179AEADB50}" destId="{502D0133-CF0F-4FA4-826D-449F5D8EC2D0}" srcOrd="0" destOrd="0" presId="urn:microsoft.com/office/officeart/2005/8/layout/hList7#1"/>
    <dgm:cxn modelId="{802441BF-69A8-46A2-9820-40BF08552BDA}" type="presOf" srcId="{C1A6982E-6599-4B51-945C-E6EF6261CED8}" destId="{FC2BFFED-6801-4046-8BB5-4A486D52B65B}" srcOrd="0" destOrd="0" presId="urn:microsoft.com/office/officeart/2005/8/layout/hList7#1"/>
    <dgm:cxn modelId="{BE6AACA0-F7A8-4379-A66F-CFC6FA9407B3}" type="presParOf" srcId="{7D2C670E-9AE7-44BE-A0CD-0225FBFD9D00}" destId="{98BAEFD2-1F14-46F5-B924-9D6055E43C2A}" srcOrd="0" destOrd="0" presId="urn:microsoft.com/office/officeart/2005/8/layout/hList7#1"/>
    <dgm:cxn modelId="{37AB3167-2193-4733-9DCA-B20F256EC374}" type="presParOf" srcId="{7D2C670E-9AE7-44BE-A0CD-0225FBFD9D00}" destId="{1FE829AD-2213-40FC-9509-A22903DE88E6}" srcOrd="1" destOrd="0" presId="urn:microsoft.com/office/officeart/2005/8/layout/hList7#1"/>
    <dgm:cxn modelId="{7BE55B32-F1A4-4311-B476-2BD36C3DB8DE}" type="presParOf" srcId="{1FE829AD-2213-40FC-9509-A22903DE88E6}" destId="{CBCE66CF-8297-4495-B80F-1D572CF89C4B}" srcOrd="0" destOrd="0" presId="urn:microsoft.com/office/officeart/2005/8/layout/hList7#1"/>
    <dgm:cxn modelId="{91A4AE88-3186-4932-B9AF-8CD87CD92865}" type="presParOf" srcId="{CBCE66CF-8297-4495-B80F-1D572CF89C4B}" destId="{F3CFABE6-68D5-4DC3-9A1E-79FE09914C3A}" srcOrd="0" destOrd="0" presId="urn:microsoft.com/office/officeart/2005/8/layout/hList7#1"/>
    <dgm:cxn modelId="{E53ADAB7-F783-4A40-B696-68C6F1BCDAD0}" type="presParOf" srcId="{CBCE66CF-8297-4495-B80F-1D572CF89C4B}" destId="{69E77281-A37C-43FC-9B98-DD138E89712B}" srcOrd="1" destOrd="0" presId="urn:microsoft.com/office/officeart/2005/8/layout/hList7#1"/>
    <dgm:cxn modelId="{6A613871-2F42-4A5B-B300-E9E5130CD9F8}" type="presParOf" srcId="{CBCE66CF-8297-4495-B80F-1D572CF89C4B}" destId="{5FA18E20-265C-4F85-B5DF-517047F38A4E}" srcOrd="2" destOrd="0" presId="urn:microsoft.com/office/officeart/2005/8/layout/hList7#1"/>
    <dgm:cxn modelId="{0554A7D0-B60C-4696-8DE8-8EB9331898E0}" type="presParOf" srcId="{CBCE66CF-8297-4495-B80F-1D572CF89C4B}" destId="{A2932948-9B4D-48B8-A913-693D754768FA}" srcOrd="3" destOrd="0" presId="urn:microsoft.com/office/officeart/2005/8/layout/hList7#1"/>
    <dgm:cxn modelId="{B53C8C9F-79CD-484F-B617-8334927BDA7D}" type="presParOf" srcId="{1FE829AD-2213-40FC-9509-A22903DE88E6}" destId="{5038FF5E-E611-4D32-B8CE-6DE1CE03FD4F}" srcOrd="1" destOrd="0" presId="urn:microsoft.com/office/officeart/2005/8/layout/hList7#1"/>
    <dgm:cxn modelId="{321613A4-0D2F-4DD2-A39D-D85F21A26E8B}" type="presParOf" srcId="{1FE829AD-2213-40FC-9509-A22903DE88E6}" destId="{14A4E03C-0E62-4A98-A29B-6485054FCD5F}" srcOrd="2" destOrd="0" presId="urn:microsoft.com/office/officeart/2005/8/layout/hList7#1"/>
    <dgm:cxn modelId="{E15C214C-0AFD-4670-98FD-7A624726A677}" type="presParOf" srcId="{14A4E03C-0E62-4A98-A29B-6485054FCD5F}" destId="{502D0133-CF0F-4FA4-826D-449F5D8EC2D0}" srcOrd="0" destOrd="0" presId="urn:microsoft.com/office/officeart/2005/8/layout/hList7#1"/>
    <dgm:cxn modelId="{255B0D32-0879-439B-A414-75E236820750}" type="presParOf" srcId="{14A4E03C-0E62-4A98-A29B-6485054FCD5F}" destId="{743D379A-49FE-470B-B68D-FBDB46706078}" srcOrd="1" destOrd="0" presId="urn:microsoft.com/office/officeart/2005/8/layout/hList7#1"/>
    <dgm:cxn modelId="{6D8FF32E-CB7E-45FE-A14A-5FE72AEEE171}" type="presParOf" srcId="{14A4E03C-0E62-4A98-A29B-6485054FCD5F}" destId="{51529A74-C385-4D58-85F7-15DA612551C0}" srcOrd="2" destOrd="0" presId="urn:microsoft.com/office/officeart/2005/8/layout/hList7#1"/>
    <dgm:cxn modelId="{56D220BD-8496-4519-97C0-3AFEA83774BB}" type="presParOf" srcId="{14A4E03C-0E62-4A98-A29B-6485054FCD5F}" destId="{FC24E95A-B859-4399-A282-29EB9EC8DA02}" srcOrd="3" destOrd="0" presId="urn:microsoft.com/office/officeart/2005/8/layout/hList7#1"/>
    <dgm:cxn modelId="{2D2507A9-A126-4E34-8FF4-AA057F676F9C}" type="presParOf" srcId="{1FE829AD-2213-40FC-9509-A22903DE88E6}" destId="{608798DC-5D8B-4D56-9414-25787AA6B171}" srcOrd="3" destOrd="0" presId="urn:microsoft.com/office/officeart/2005/8/layout/hList7#1"/>
    <dgm:cxn modelId="{D6434E02-B5FB-4C32-B3D1-5347067FAEC3}" type="presParOf" srcId="{1FE829AD-2213-40FC-9509-A22903DE88E6}" destId="{DD8739E5-3C2D-472E-96B6-ACE210405968}" srcOrd="4" destOrd="0" presId="urn:microsoft.com/office/officeart/2005/8/layout/hList7#1"/>
    <dgm:cxn modelId="{A6CE4EF3-440C-41EB-BD5B-5D4C9C3DC14D}" type="presParOf" srcId="{DD8739E5-3C2D-472E-96B6-ACE210405968}" destId="{FC2BFFED-6801-4046-8BB5-4A486D52B65B}" srcOrd="0" destOrd="0" presId="urn:microsoft.com/office/officeart/2005/8/layout/hList7#1"/>
    <dgm:cxn modelId="{08136665-A44B-4CDA-AF00-FCEC564BB176}" type="presParOf" srcId="{DD8739E5-3C2D-472E-96B6-ACE210405968}" destId="{13E550D0-D99B-4B63-8628-446F7FE987B7}" srcOrd="1" destOrd="0" presId="urn:microsoft.com/office/officeart/2005/8/layout/hList7#1"/>
    <dgm:cxn modelId="{CEA0DA87-285A-4CF2-804B-335E40E6D873}" type="presParOf" srcId="{DD8739E5-3C2D-472E-96B6-ACE210405968}" destId="{5C2C294D-F8DA-4B18-94CE-94DFD08EAFFC}" srcOrd="2" destOrd="0" presId="urn:microsoft.com/office/officeart/2005/8/layout/hList7#1"/>
    <dgm:cxn modelId="{044BCF55-8CE9-4BFE-9E6B-331328D9786C}" type="presParOf" srcId="{DD8739E5-3C2D-472E-96B6-ACE210405968}" destId="{3B9115CC-CE25-4FC5-B637-8830C782BD1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ABE6-68D5-4DC3-9A1E-79FE09914C3A}">
      <dsp:nvSpPr>
        <dsp:cNvPr id="0" name=""/>
        <dsp:cNvSpPr/>
      </dsp:nvSpPr>
      <dsp:spPr>
        <a:xfrm>
          <a:off x="0" y="0"/>
          <a:ext cx="2951863" cy="5760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Half wave Rectifier</a:t>
          </a:r>
          <a:endParaRPr lang="en-GB" sz="2400" kern="1200" dirty="0"/>
        </a:p>
      </dsp:txBody>
      <dsp:txXfrm>
        <a:off x="0" y="2304256"/>
        <a:ext cx="2951863" cy="2304256"/>
      </dsp:txXfrm>
    </dsp:sp>
    <dsp:sp modelId="{A2932948-9B4D-48B8-A913-693D754768FA}">
      <dsp:nvSpPr>
        <dsp:cNvPr id="0" name=""/>
        <dsp:cNvSpPr/>
      </dsp:nvSpPr>
      <dsp:spPr>
        <a:xfrm>
          <a:off x="518682" y="144025"/>
          <a:ext cx="1918293" cy="1918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02D0133-CF0F-4FA4-826D-449F5D8EC2D0}">
      <dsp:nvSpPr>
        <dsp:cNvPr id="0" name=""/>
        <dsp:cNvSpPr/>
      </dsp:nvSpPr>
      <dsp:spPr>
        <a:xfrm>
          <a:off x="3027468" y="0"/>
          <a:ext cx="2951863" cy="5760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Full wave Rectifier</a:t>
          </a:r>
          <a:endParaRPr lang="en-GB" sz="2400" kern="1200" dirty="0"/>
        </a:p>
      </dsp:txBody>
      <dsp:txXfrm>
        <a:off x="3027468" y="2304256"/>
        <a:ext cx="2951863" cy="2304256"/>
      </dsp:txXfrm>
    </dsp:sp>
    <dsp:sp modelId="{FC24E95A-B859-4399-A282-29EB9EC8DA02}">
      <dsp:nvSpPr>
        <dsp:cNvPr id="0" name=""/>
        <dsp:cNvSpPr/>
      </dsp:nvSpPr>
      <dsp:spPr>
        <a:xfrm>
          <a:off x="3559101" y="144025"/>
          <a:ext cx="1918293" cy="19182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000" r="-13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C2BFFED-6801-4046-8BB5-4A486D52B65B}">
      <dsp:nvSpPr>
        <dsp:cNvPr id="0" name=""/>
        <dsp:cNvSpPr/>
      </dsp:nvSpPr>
      <dsp:spPr>
        <a:xfrm>
          <a:off x="6084632" y="0"/>
          <a:ext cx="2951863" cy="5760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Bridge Rectifier</a:t>
          </a:r>
          <a:endParaRPr lang="en-GB" sz="2400" kern="1200" dirty="0"/>
        </a:p>
      </dsp:txBody>
      <dsp:txXfrm>
        <a:off x="6084632" y="2304256"/>
        <a:ext cx="2951863" cy="2304256"/>
      </dsp:txXfrm>
    </dsp:sp>
    <dsp:sp modelId="{3B9115CC-CE25-4FC5-B637-8830C782BD11}">
      <dsp:nvSpPr>
        <dsp:cNvPr id="0" name=""/>
        <dsp:cNvSpPr/>
      </dsp:nvSpPr>
      <dsp:spPr>
        <a:xfrm>
          <a:off x="6599520" y="144025"/>
          <a:ext cx="1918293" cy="19182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BAEFD2-1F14-46F5-B924-9D6055E43C2A}">
      <dsp:nvSpPr>
        <dsp:cNvPr id="0" name=""/>
        <dsp:cNvSpPr/>
      </dsp:nvSpPr>
      <dsp:spPr>
        <a:xfrm>
          <a:off x="1105275" y="5400598"/>
          <a:ext cx="6788367" cy="288029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917A-997E-4ABB-BCF8-7B2450CE6D8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43790-6CE6-4C36-A6B4-901FFA56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561D08-CC16-44DD-BEEE-7A2342F951F4}" type="slidenum">
              <a:rPr lang="en-I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Basic Electronics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26340" y="2581453"/>
            <a:ext cx="3492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400" dirty="0" smtClean="0"/>
              <a:t>Lecture-2</a:t>
            </a:r>
          </a:p>
          <a:p>
            <a:pPr algn="ctr"/>
            <a:r>
              <a:rPr lang="en-GB" sz="3400" dirty="0" smtClean="0"/>
              <a:t>Diode Applications</a:t>
            </a:r>
            <a:endParaRPr lang="en-GB" sz="3400" dirty="0"/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5788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CC"/>
                </a:solidFill>
              </a:rPr>
              <a:t>Full wave rectifier using transformer and 2 diodes</a:t>
            </a:r>
            <a:endParaRPr lang="en-IN" sz="2400" b="1" dirty="0">
              <a:solidFill>
                <a:srgbClr val="0000CC"/>
              </a:solidFill>
            </a:endParaRPr>
          </a:p>
        </p:txBody>
      </p:sp>
      <p:pic>
        <p:nvPicPr>
          <p:cNvPr id="15363" name="Picture 2" descr="\\SREE\Users\Thenmurugeshwari\My Documents\Work\27.1.11\2di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11425"/>
            <a:ext cx="8461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6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834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Full wave rectification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850" y="1557338"/>
            <a:ext cx="8280400" cy="4824412"/>
          </a:xfrm>
        </p:spPr>
        <p:txBody>
          <a:bodyPr/>
          <a:lstStyle/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r>
              <a:rPr lang="en-IN" sz="2400" b="0" dirty="0" smtClean="0"/>
              <a:t>In a circuit with a non - </a:t>
            </a:r>
            <a:r>
              <a:rPr lang="en-IN" sz="2400" b="0" dirty="0" err="1" smtClean="0"/>
              <a:t>center</a:t>
            </a:r>
            <a:r>
              <a:rPr lang="en-IN" sz="2400" b="0" dirty="0" smtClean="0"/>
              <a:t> tapped transformer, </a:t>
            </a:r>
            <a:r>
              <a:rPr lang="en-IN" sz="2400" dirty="0" smtClean="0">
                <a:solidFill>
                  <a:srgbClr val="00B050"/>
                </a:solidFill>
              </a:rPr>
              <a:t>four diodes </a:t>
            </a:r>
            <a:r>
              <a:rPr lang="en-IN" sz="2400" b="0" dirty="0" smtClean="0"/>
              <a:t>are required instead of the one needed for </a:t>
            </a:r>
            <a:r>
              <a:rPr lang="en-IN" sz="2400" dirty="0" smtClean="0">
                <a:solidFill>
                  <a:srgbClr val="00B050"/>
                </a:solidFill>
              </a:rPr>
              <a:t>half-wave rectification</a:t>
            </a:r>
            <a:r>
              <a:rPr lang="en-IN" sz="2400" b="0" dirty="0" smtClean="0"/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9996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6868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00CC"/>
                </a:solidFill>
              </a:rPr>
              <a:t>Full wave rectifier working animation</a:t>
            </a:r>
            <a:endParaRPr lang="en-IN" sz="2800" b="1" dirty="0">
              <a:solidFill>
                <a:srgbClr val="0000CC"/>
              </a:solidFill>
            </a:endParaRPr>
          </a:p>
        </p:txBody>
      </p:sp>
      <p:pic>
        <p:nvPicPr>
          <p:cNvPr id="12291" name="Picture 2" descr="\\SREE\Users\Thenmurugeshwari\My Documents\Work\27.1.11\full wave rectific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492375"/>
            <a:ext cx="6405562" cy="3457575"/>
          </a:xfrm>
          <a:noFill/>
        </p:spPr>
      </p:pic>
    </p:spTree>
    <p:extLst>
      <p:ext uri="{BB962C8B-B14F-4D97-AF65-F5344CB8AC3E}">
        <p14:creationId xmlns:p14="http://schemas.microsoft.com/office/powerpoint/2010/main" val="27524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5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formula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81013" y="1844675"/>
            <a:ext cx="7620000" cy="2376488"/>
          </a:xfrm>
        </p:spPr>
        <p:txBody>
          <a:bodyPr/>
          <a:lstStyle/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r>
              <a:rPr lang="en-IN" sz="2400" b="0" smtClean="0"/>
              <a:t>The </a:t>
            </a:r>
            <a:r>
              <a:rPr lang="en-IN" sz="2400" smtClean="0">
                <a:solidFill>
                  <a:srgbClr val="00B050"/>
                </a:solidFill>
              </a:rPr>
              <a:t>average and root-mean-square output voltages </a:t>
            </a:r>
            <a:r>
              <a:rPr lang="en-IN" sz="2400" b="0" smtClean="0"/>
              <a:t>of an ideal single phase full wave rectifier can be calculated as:</a:t>
            </a:r>
            <a:endParaRPr lang="en-IN" sz="2400" smtClean="0"/>
          </a:p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endParaRPr lang="en-IN" sz="2400" b="0" smtClean="0"/>
          </a:p>
        </p:txBody>
      </p:sp>
      <p:pic>
        <p:nvPicPr>
          <p:cNvPr id="8194" name="Picture 2" descr="\\SREE\Users\Thenmurugeshwari\My Documents\Work\27.1.11\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998913"/>
            <a:ext cx="316865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\\SREE\Users\Thenmurugeshwari\My Documents\Work\27.1.11\root 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300663"/>
            <a:ext cx="21605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9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28613"/>
            <a:ext cx="8362950" cy="1371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500" b="1" dirty="0" smtClean="0">
                <a:solidFill>
                  <a:srgbClr val="0000CC"/>
                </a:solidFill>
              </a:rPr>
              <a:t>Output voltage of the full wave rectifier Animation</a:t>
            </a:r>
            <a:endParaRPr lang="en-IN" sz="2500" b="1" dirty="0">
              <a:solidFill>
                <a:srgbClr val="0000CC"/>
              </a:solidFill>
            </a:endParaRPr>
          </a:p>
        </p:txBody>
      </p:sp>
      <p:pic>
        <p:nvPicPr>
          <p:cNvPr id="17411" name="Picture 2" descr="\\SREE\Users\Thenmurugeshwari\My Documents\Work\27.1.11\output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2997200"/>
            <a:ext cx="2395537" cy="1524000"/>
          </a:xfrm>
          <a:noFill/>
        </p:spPr>
      </p:pic>
    </p:spTree>
    <p:extLst>
      <p:ext uri="{BB962C8B-B14F-4D97-AF65-F5344CB8AC3E}">
        <p14:creationId xmlns:p14="http://schemas.microsoft.com/office/powerpoint/2010/main" val="38732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54888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Bridge rectifier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23850" y="2349500"/>
            <a:ext cx="7620000" cy="2808288"/>
          </a:xfrm>
        </p:spPr>
        <p:txBody>
          <a:bodyPr/>
          <a:lstStyle/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r>
              <a:rPr lang="en-IN" sz="2400" b="0" smtClean="0"/>
              <a:t>A bridge rectifier makes </a:t>
            </a:r>
            <a:r>
              <a:rPr lang="en-IN" sz="2400" smtClean="0">
                <a:solidFill>
                  <a:srgbClr val="00B050"/>
                </a:solidFill>
              </a:rPr>
              <a:t>use of four diodes in a bridge arrangement to achieve full-wave rectification</a:t>
            </a:r>
            <a:r>
              <a:rPr lang="en-IN" sz="2400" b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9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8625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Bridge rectifier circuit</a:t>
            </a:r>
            <a:endParaRPr lang="en-IN" b="1" dirty="0">
              <a:solidFill>
                <a:srgbClr val="0000CC"/>
              </a:solidFill>
            </a:endParaRPr>
          </a:p>
        </p:txBody>
      </p:sp>
      <p:pic>
        <p:nvPicPr>
          <p:cNvPr id="19459" name="Picture 2" descr="\\SREE\Users\Thenmurugeshwari\My Documents\Work\27.1.11\bridge rectifier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997200"/>
            <a:ext cx="6054725" cy="2443163"/>
          </a:xfrm>
          <a:noFill/>
        </p:spPr>
      </p:pic>
    </p:spTree>
    <p:extLst>
      <p:ext uri="{BB962C8B-B14F-4D97-AF65-F5344CB8AC3E}">
        <p14:creationId xmlns:p14="http://schemas.microsoft.com/office/powerpoint/2010/main" val="42091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57175"/>
            <a:ext cx="80756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0000CC"/>
                </a:solidFill>
              </a:rPr>
              <a:t>Bridge rectifier working animation</a:t>
            </a:r>
            <a:endParaRPr lang="en-IN" sz="3000" b="1" dirty="0">
              <a:solidFill>
                <a:srgbClr val="0000CC"/>
              </a:solidFill>
            </a:endParaRPr>
          </a:p>
        </p:txBody>
      </p:sp>
      <p:pic>
        <p:nvPicPr>
          <p:cNvPr id="20483" name="Picture 2" descr="\\SREE\Users\Thenmurugeshwari\My Documents\Work\27.1.11\bridge rectifier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068638"/>
            <a:ext cx="4651375" cy="2686050"/>
          </a:xfrm>
          <a:noFill/>
        </p:spPr>
      </p:pic>
    </p:spTree>
    <p:extLst>
      <p:ext uri="{BB962C8B-B14F-4D97-AF65-F5344CB8AC3E}">
        <p14:creationId xmlns:p14="http://schemas.microsoft.com/office/powerpoint/2010/main" val="32315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</a:t>
            </a:r>
            <a:r>
              <a:rPr lang="en-GB" smtClean="0"/>
              <a:t>of Lecture-2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Lecture Outline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378032"/>
              </p:ext>
            </p:extLst>
          </p:nvPr>
        </p:nvGraphicFramePr>
        <p:xfrm>
          <a:off x="35496" y="908720"/>
          <a:ext cx="90364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8488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introduction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3888" y="2079625"/>
            <a:ext cx="7620000" cy="4373563"/>
          </a:xfrm>
        </p:spPr>
        <p:txBody>
          <a:bodyPr/>
          <a:lstStyle/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r>
              <a:rPr lang="en-IN" sz="2200" b="0" dirty="0" smtClean="0"/>
              <a:t>A </a:t>
            </a:r>
            <a:r>
              <a:rPr lang="en-IN" sz="2200" dirty="0" smtClean="0">
                <a:solidFill>
                  <a:srgbClr val="00B050"/>
                </a:solidFill>
              </a:rPr>
              <a:t>rectifier</a:t>
            </a:r>
            <a:r>
              <a:rPr lang="en-IN" sz="2200" b="0" dirty="0" smtClean="0"/>
              <a:t> is an electrical device that </a:t>
            </a:r>
            <a:r>
              <a:rPr lang="en-IN" sz="2200" dirty="0" smtClean="0">
                <a:solidFill>
                  <a:srgbClr val="00B050"/>
                </a:solidFill>
              </a:rPr>
              <a:t>converts</a:t>
            </a:r>
            <a:r>
              <a:rPr lang="en-IN" sz="2200" b="0" dirty="0" smtClean="0"/>
              <a:t> </a:t>
            </a:r>
            <a:r>
              <a:rPr lang="en-IN" sz="2200" dirty="0" smtClean="0">
                <a:solidFill>
                  <a:srgbClr val="00B050"/>
                </a:solidFill>
              </a:rPr>
              <a:t>alternating current (AC)</a:t>
            </a:r>
            <a:r>
              <a:rPr lang="en-IN" sz="2200" b="0" dirty="0" smtClean="0"/>
              <a:t>, which periodically reverses direction, </a:t>
            </a:r>
            <a:r>
              <a:rPr lang="en-IN" sz="2200" dirty="0" smtClean="0">
                <a:solidFill>
                  <a:srgbClr val="00B050"/>
                </a:solidFill>
              </a:rPr>
              <a:t>to direct current (DC)</a:t>
            </a:r>
            <a:r>
              <a:rPr lang="en-IN" sz="2200" b="0" dirty="0" smtClean="0"/>
              <a:t>, which is in only one direction, a process known as </a:t>
            </a:r>
            <a:r>
              <a:rPr lang="en-IN" sz="2200" dirty="0" smtClean="0">
                <a:solidFill>
                  <a:srgbClr val="00B050"/>
                </a:solidFill>
              </a:rPr>
              <a:t>rectification</a:t>
            </a:r>
            <a:r>
              <a:rPr lang="en-IN" sz="2200" b="0" dirty="0" smtClean="0"/>
              <a:t>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3002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438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Types of Rectifiers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663" y="2276475"/>
            <a:ext cx="3035300" cy="865188"/>
          </a:xfrm>
        </p:spPr>
        <p:txBody>
          <a:bodyPr rtlCol="0">
            <a:normAutofit/>
          </a:bodyPr>
          <a:lstStyle/>
          <a:p>
            <a:pPr fontAlgn="auto">
              <a:lnSpc>
                <a:spcPct val="200000"/>
              </a:lnSpc>
              <a:buFont typeface="Arial" pitchFamily="34" charset="0"/>
              <a:buNone/>
              <a:defRPr/>
            </a:pPr>
            <a:r>
              <a:rPr lang="en-US" sz="2300" b="0" dirty="0" smtClean="0"/>
              <a:t>Half wave Rectifier</a:t>
            </a:r>
          </a:p>
          <a:p>
            <a:pPr fontAlgn="auto">
              <a:lnSpc>
                <a:spcPct val="200000"/>
              </a:lnSpc>
              <a:buFont typeface="Arial" pitchFamily="34" charset="0"/>
              <a:buNone/>
              <a:defRPr/>
            </a:pPr>
            <a:endParaRPr lang="en-IN" sz="2300" b="0" dirty="0"/>
          </a:p>
        </p:txBody>
      </p:sp>
      <p:pic>
        <p:nvPicPr>
          <p:cNvPr id="1026" name="Picture 2" descr="\\SREE\Users\Thenmurugeshwari\My Documents\Work\27.1.11\arro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289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\\SREE\Users\Thenmurugeshwari\My Documents\Work\27.1.11\arro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421063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760663" y="2997200"/>
            <a:ext cx="36115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300"/>
              <a:t>Full wave Rectifier</a:t>
            </a:r>
          </a:p>
          <a:p>
            <a:pPr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en-IN" sz="2300"/>
          </a:p>
        </p:txBody>
      </p:sp>
      <p:pic>
        <p:nvPicPr>
          <p:cNvPr id="13" name="Picture 2" descr="\\SREE\Users\Thenmurugeshwari\My Documents\Work\27.1.11\arro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1482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700338" y="3890963"/>
            <a:ext cx="36099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300"/>
              <a:t>Bridge Rectifier</a:t>
            </a:r>
          </a:p>
        </p:txBody>
      </p:sp>
    </p:spTree>
    <p:extLst>
      <p:ext uri="{BB962C8B-B14F-4D97-AF65-F5344CB8AC3E}">
        <p14:creationId xmlns:p14="http://schemas.microsoft.com/office/powerpoint/2010/main" val="21061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build="allAtOnce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Half wave rectifier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4465637"/>
          </a:xfrm>
        </p:spPr>
        <p:txBody>
          <a:bodyPr rtlCol="0">
            <a:normAutofit lnSpcReduction="10000"/>
          </a:bodyPr>
          <a:lstStyle/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r>
              <a:rPr lang="en-IN" sz="2400" b="0" dirty="0" smtClean="0"/>
              <a:t>In </a:t>
            </a:r>
            <a:r>
              <a:rPr lang="en-IN" sz="2400" b="0" dirty="0"/>
              <a:t>half wave rectification, either the </a:t>
            </a:r>
            <a:r>
              <a:rPr lang="en-IN" sz="2400" dirty="0">
                <a:solidFill>
                  <a:srgbClr val="00B050"/>
                </a:solidFill>
              </a:rPr>
              <a:t>positive or negative half of the AC wave is passed</a:t>
            </a:r>
            <a:r>
              <a:rPr lang="en-IN" sz="2400" b="0" dirty="0"/>
              <a:t>, while the other half is blocked. </a:t>
            </a:r>
            <a:endParaRPr lang="en-IN" sz="2400" b="0" dirty="0" smtClean="0"/>
          </a:p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r>
              <a:rPr lang="en-US" sz="2400" b="0" dirty="0"/>
              <a:t>B</a:t>
            </a:r>
            <a:r>
              <a:rPr lang="en-IN" sz="2400" b="0" dirty="0"/>
              <a:t>ecause only </a:t>
            </a:r>
            <a:r>
              <a:rPr lang="en-IN" sz="2400" dirty="0">
                <a:solidFill>
                  <a:srgbClr val="00B050"/>
                </a:solidFill>
              </a:rPr>
              <a:t>one half of the input waveform reaches the output</a:t>
            </a:r>
            <a:r>
              <a:rPr lang="en-IN" sz="2400" b="0" dirty="0"/>
              <a:t>, it is very inefficient if used for </a:t>
            </a:r>
            <a:r>
              <a:rPr lang="en-IN" sz="2400" dirty="0">
                <a:solidFill>
                  <a:srgbClr val="00B050"/>
                </a:solidFill>
              </a:rPr>
              <a:t>power transfer</a:t>
            </a:r>
            <a:r>
              <a:rPr lang="en-IN" sz="2400" b="0" dirty="0"/>
              <a:t>. </a:t>
            </a:r>
            <a:endParaRPr lang="en-I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7097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18488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00CC"/>
                </a:solidFill>
              </a:rPr>
              <a:t>Half wave rectifier working animation</a:t>
            </a:r>
            <a:endParaRPr lang="en-IN" sz="2800" b="1" dirty="0">
              <a:solidFill>
                <a:srgbClr val="0000CC"/>
              </a:solidFill>
            </a:endParaRPr>
          </a:p>
        </p:txBody>
      </p:sp>
      <p:pic>
        <p:nvPicPr>
          <p:cNvPr id="8195" name="Picture 2" descr="\\SREE\Users\Thenmurugeshwari\My Documents\Work\27.1.11\Half wave rectifier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" y="2728913"/>
            <a:ext cx="7448550" cy="2419350"/>
          </a:xfrm>
          <a:noFill/>
        </p:spPr>
      </p:pic>
    </p:spTree>
    <p:extLst>
      <p:ext uri="{BB962C8B-B14F-4D97-AF65-F5344CB8AC3E}">
        <p14:creationId xmlns:p14="http://schemas.microsoft.com/office/powerpoint/2010/main" val="13051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Half wave rectification</a:t>
            </a:r>
            <a:endParaRPr lang="en-IN" b="1" dirty="0">
              <a:solidFill>
                <a:srgbClr val="0000CC"/>
              </a:solidFill>
            </a:endParaRPr>
          </a:p>
        </p:txBody>
      </p:sp>
      <p:pic>
        <p:nvPicPr>
          <p:cNvPr id="9219" name="Picture 2" descr="\\SREE\Users\Thenmurugeshwari\My Documents\Work\27.1.11\half wave rectifi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852738"/>
            <a:ext cx="7620000" cy="1692275"/>
          </a:xfrm>
          <a:noFill/>
        </p:spPr>
      </p:pic>
    </p:spTree>
    <p:extLst>
      <p:ext uri="{BB962C8B-B14F-4D97-AF65-F5344CB8AC3E}">
        <p14:creationId xmlns:p14="http://schemas.microsoft.com/office/powerpoint/2010/main" val="14657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54888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0000CC"/>
                </a:solidFill>
              </a:rPr>
              <a:t>Output dc voltage calculation</a:t>
            </a:r>
            <a:endParaRPr lang="en-IN" sz="3000" b="1" dirty="0">
              <a:solidFill>
                <a:srgbClr val="0000CC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850" y="1916113"/>
            <a:ext cx="7620000" cy="1728787"/>
          </a:xfrm>
        </p:spPr>
        <p:txBody>
          <a:bodyPr rtlCol="0">
            <a:normAutofit fontScale="47500" lnSpcReduction="20000"/>
          </a:bodyPr>
          <a:lstStyle/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r>
              <a:rPr lang="en-IN" sz="2400" b="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output DC voltage</a:t>
            </a:r>
            <a:r>
              <a:rPr lang="en-IN" sz="2400" b="0" dirty="0"/>
              <a:t> of a half wave rectifier can be calculated with the following two ideal </a:t>
            </a:r>
            <a:r>
              <a:rPr lang="en-IN" sz="2400" b="0" dirty="0" smtClean="0"/>
              <a:t>equations</a:t>
            </a:r>
          </a:p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endParaRPr lang="en-IN" sz="2400" dirty="0"/>
          </a:p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r>
              <a:rPr lang="en-IN" sz="2500" b="0" dirty="0" smtClean="0"/>
              <a:t>Ripple factor: 1.21</a:t>
            </a:r>
          </a:p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r>
              <a:rPr lang="en-IN" sz="2500" dirty="0" smtClean="0"/>
              <a:t>Efficiency:  40.6%=0.406</a:t>
            </a:r>
            <a:endParaRPr lang="en-IN" sz="2500" b="0" dirty="0" smtClean="0"/>
          </a:p>
          <a:p>
            <a:pPr marL="720725" indent="-538163" algn="just" fontAlgn="auto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  <a:defRPr/>
            </a:pPr>
            <a:endParaRPr lang="en-IN" sz="2400" b="0" dirty="0" smtClean="0"/>
          </a:p>
        </p:txBody>
      </p:sp>
      <p:pic>
        <p:nvPicPr>
          <p:cNvPr id="4098" name="Picture 2" descr="\\SREE\Users\Thenmurugeshwari\My Documents\Work\27.1.11\formul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3581400"/>
            <a:ext cx="27622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\\SREE\Users\Thenmurugeshwari\My Documents\Work\27.1.11\formul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5084763"/>
            <a:ext cx="24765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3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834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Full wave rectification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850" y="1557338"/>
            <a:ext cx="8280400" cy="4824412"/>
          </a:xfrm>
        </p:spPr>
        <p:txBody>
          <a:bodyPr/>
          <a:lstStyle/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r>
              <a:rPr lang="en-IN" sz="2400" b="0" dirty="0" smtClean="0"/>
              <a:t>For single-phase AC, if the transformer is </a:t>
            </a:r>
            <a:r>
              <a:rPr lang="en-IN" sz="2400" b="0" dirty="0" err="1" smtClean="0"/>
              <a:t>center</a:t>
            </a:r>
            <a:r>
              <a:rPr lang="en-IN" sz="2400" b="0" dirty="0" smtClean="0"/>
              <a:t>-tapped, then </a:t>
            </a:r>
            <a:r>
              <a:rPr lang="en-IN" sz="2400" dirty="0" smtClean="0">
                <a:solidFill>
                  <a:srgbClr val="00B050"/>
                </a:solidFill>
              </a:rPr>
              <a:t>two diodes back-to-back </a:t>
            </a:r>
            <a:r>
              <a:rPr lang="en-IN" sz="2400" b="0" dirty="0" smtClean="0"/>
              <a:t>(i.e. anodes-to-anode or cathode-to-cathode) can form a </a:t>
            </a:r>
            <a:r>
              <a:rPr lang="en-IN" sz="2400" dirty="0" smtClean="0">
                <a:solidFill>
                  <a:srgbClr val="00B050"/>
                </a:solidFill>
              </a:rPr>
              <a:t>full-wave rectifier</a:t>
            </a:r>
            <a:r>
              <a:rPr lang="en-IN" sz="2400" b="0" dirty="0" smtClean="0"/>
              <a:t>. </a:t>
            </a:r>
            <a:endParaRPr lang="en-IN" sz="2400" dirty="0" smtClean="0"/>
          </a:p>
          <a:p>
            <a:pPr marL="720725" indent="-538163" algn="just">
              <a:lnSpc>
                <a:spcPct val="200000"/>
              </a:lnSpc>
              <a:buClr>
                <a:srgbClr val="C00000"/>
              </a:buClr>
              <a:buFont typeface="Wingdings 2" pitchFamily="18" charset="2"/>
              <a:buChar char="ù"/>
            </a:pPr>
            <a:endParaRPr lang="en-I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4075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218</Words>
  <Application>Microsoft Office PowerPoint</Application>
  <PresentationFormat>On-screen Show (4:3)</PresentationFormat>
  <Paragraphs>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Office Theme</vt:lpstr>
      <vt:lpstr>Basic Electronics</vt:lpstr>
      <vt:lpstr>Lecture Outline</vt:lpstr>
      <vt:lpstr>introduction</vt:lpstr>
      <vt:lpstr>Types of Rectifiers</vt:lpstr>
      <vt:lpstr>Half wave rectifier</vt:lpstr>
      <vt:lpstr>Half wave rectifier working animation</vt:lpstr>
      <vt:lpstr>Half wave rectification</vt:lpstr>
      <vt:lpstr>Output dc voltage calculation</vt:lpstr>
      <vt:lpstr>Full wave rectification</vt:lpstr>
      <vt:lpstr>Full wave rectifier using transformer and 2 diodes</vt:lpstr>
      <vt:lpstr>Full wave rectification</vt:lpstr>
      <vt:lpstr>Full wave rectifier working animation</vt:lpstr>
      <vt:lpstr>formula</vt:lpstr>
      <vt:lpstr>Output voltage of the full wave rectifier Animation</vt:lpstr>
      <vt:lpstr>Bridge rectifier</vt:lpstr>
      <vt:lpstr>Bridge rectifier circuit</vt:lpstr>
      <vt:lpstr>Bridge rectifier working animation</vt:lpstr>
      <vt:lpstr>End of Lecture-2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Chetan</cp:lastModifiedBy>
  <cp:revision>13</cp:revision>
  <dcterms:created xsi:type="dcterms:W3CDTF">2006-08-16T00:00:00Z</dcterms:created>
  <dcterms:modified xsi:type="dcterms:W3CDTF">2021-02-04T06:17:07Z</dcterms:modified>
</cp:coreProperties>
</file>