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E2600-E77D-44A6-9536-EF54748C3D40}" type="datetimeFigureOut">
              <a:rPr lang="en-US" smtClean="0"/>
              <a:t>4/8/2021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66C50-F9B2-49F7-9C41-1A9767E35841}" type="slidenum">
              <a:rPr lang="en-US" smtClean="0"/>
              <a:t>‹#›</a:t>
            </a:fld>
            <a:endParaRPr lang="en-US" dirty="0"/>
          </a:p>
        </p:txBody>
      </p:sp>
    </p:spTree>
    <p:extLst>
      <p:ext uri="{BB962C8B-B14F-4D97-AF65-F5344CB8AC3E}">
        <p14:creationId xmlns:p14="http://schemas.microsoft.com/office/powerpoint/2010/main" val="3327685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192664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109850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1387166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endParaRPr lang="en-US" dirty="0"/>
          </a:p>
        </p:txBody>
      </p:sp>
      <p:sp>
        <p:nvSpPr>
          <p:cNvPr id="17" name="Slide Number Placeholder 16"/>
          <p:cNvSpPr>
            <a:spLocks noGrp="1"/>
          </p:cNvSpPr>
          <p:nvPr>
            <p:ph type="sldNum" sz="quarter" idx="11"/>
          </p:nvPr>
        </p:nvSpPr>
        <p:spPr/>
        <p:txBody>
          <a:bodyPr/>
          <a:lstStyle/>
          <a:p>
            <a:fld id="{1E9BD234-CF89-4ACD-A298-0F4795A38701}" type="slidenum">
              <a:rPr lang="en-US" smtClean="0"/>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endParaRPr lang="en-US" dirty="0"/>
          </a:p>
        </p:txBody>
      </p:sp>
      <p:sp>
        <p:nvSpPr>
          <p:cNvPr id="12" name="Slide Number Placeholder 11"/>
          <p:cNvSpPr>
            <a:spLocks noGrp="1"/>
          </p:cNvSpPr>
          <p:nvPr>
            <p:ph type="sldNum" sz="quarter" idx="15"/>
          </p:nvPr>
        </p:nvSpPr>
        <p:spPr/>
        <p:txBody>
          <a:bodyPr/>
          <a:lstStyle/>
          <a:p>
            <a:fld id="{1E9BD234-CF89-4ACD-A298-0F4795A38701}" type="slidenum">
              <a:rPr lang="en-US" smtClean="0"/>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endParaRPr lang="en-US" dirty="0"/>
          </a:p>
        </p:txBody>
      </p:sp>
      <p:sp>
        <p:nvSpPr>
          <p:cNvPr id="14" name="Slide Number Placeholder 13"/>
          <p:cNvSpPr>
            <a:spLocks noGrp="1"/>
          </p:cNvSpPr>
          <p:nvPr>
            <p:ph type="sldNum" sz="quarter" idx="11"/>
          </p:nvPr>
        </p:nvSpPr>
        <p:spPr/>
        <p:txBody>
          <a:bodyPr/>
          <a:lstStyle/>
          <a:p>
            <a:fld id="{1E9BD234-CF89-4ACD-A298-0F4795A38701}"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endParaRPr lang="en-US" dirty="0"/>
          </a:p>
        </p:txBody>
      </p:sp>
      <p:sp>
        <p:nvSpPr>
          <p:cNvPr id="12" name="Slide Number Placeholder 11"/>
          <p:cNvSpPr>
            <a:spLocks noGrp="1"/>
          </p:cNvSpPr>
          <p:nvPr>
            <p:ph type="sldNum" sz="quarter" idx="16"/>
          </p:nvPr>
        </p:nvSpPr>
        <p:spPr/>
        <p:txBody>
          <a:bodyPr/>
          <a:lstStyle/>
          <a:p>
            <a:fld id="{1E9BD234-CF89-4ACD-A298-0F4795A38701}" type="slidenum">
              <a:rPr lang="en-US" smtClean="0"/>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endParaRPr lang="en-US" dirty="0"/>
          </a:p>
        </p:txBody>
      </p:sp>
      <p:sp>
        <p:nvSpPr>
          <p:cNvPr id="12" name="Slide Number Placeholder 11"/>
          <p:cNvSpPr>
            <a:spLocks noGrp="1"/>
          </p:cNvSpPr>
          <p:nvPr>
            <p:ph type="sldNum" sz="quarter" idx="17"/>
          </p:nvPr>
        </p:nvSpPr>
        <p:spPr/>
        <p:txBody>
          <a:bodyPr/>
          <a:lstStyle/>
          <a:p>
            <a:fld id="{1E9BD234-CF89-4ACD-A298-0F4795A38701}" type="slidenum">
              <a:rPr lang="en-US" smtClean="0"/>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endParaRPr lang="en-US" dirty="0"/>
          </a:p>
        </p:txBody>
      </p:sp>
      <p:sp>
        <p:nvSpPr>
          <p:cNvPr id="16" name="Slide Number Placeholder 15"/>
          <p:cNvSpPr>
            <a:spLocks noGrp="1"/>
          </p:cNvSpPr>
          <p:nvPr>
            <p:ph type="sldNum" sz="quarter" idx="11"/>
          </p:nvPr>
        </p:nvSpPr>
        <p:spPr/>
        <p:txBody>
          <a:bodyPr/>
          <a:lstStyle/>
          <a:p>
            <a:fld id="{1E9BD234-CF89-4ACD-A298-0F4795A38701}"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1E9BD234-CF89-4ACD-A298-0F4795A38701}"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endParaRPr lang="en-US" dirty="0"/>
          </a:p>
        </p:txBody>
      </p:sp>
      <p:sp>
        <p:nvSpPr>
          <p:cNvPr id="19" name="Slide Number Placeholder 18"/>
          <p:cNvSpPr>
            <a:spLocks noGrp="1"/>
          </p:cNvSpPr>
          <p:nvPr>
            <p:ph type="sldNum" sz="quarter" idx="16"/>
          </p:nvPr>
        </p:nvSpPr>
        <p:spPr/>
        <p:txBody>
          <a:bodyPr/>
          <a:lstStyle/>
          <a:p>
            <a:fld id="{1E9BD234-CF89-4ACD-A298-0F4795A38701}" type="slidenum">
              <a:rPr lang="en-US" smtClean="0"/>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2573926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endParaRPr lang="en-US" dirty="0"/>
          </a:p>
        </p:txBody>
      </p:sp>
      <p:sp>
        <p:nvSpPr>
          <p:cNvPr id="14" name="Slide Number Placeholder 13"/>
          <p:cNvSpPr>
            <a:spLocks noGrp="1"/>
          </p:cNvSpPr>
          <p:nvPr>
            <p:ph type="sldNum" sz="quarter" idx="15"/>
          </p:nvPr>
        </p:nvSpPr>
        <p:spPr>
          <a:xfrm>
            <a:off x="5384800" y="6172200"/>
            <a:ext cx="1422400" cy="304800"/>
          </a:xfrm>
        </p:spPr>
        <p:txBody>
          <a:bodyPr/>
          <a:lstStyle/>
          <a:p>
            <a:fld id="{1E9BD234-CF89-4ACD-A298-0F4795A38701}" type="slidenum">
              <a:rPr lang="en-US" smtClean="0"/>
              <a:t>‹#›</a:t>
            </a:fld>
            <a:endParaRPr lang="en-US" dirty="0"/>
          </a:p>
        </p:txBody>
      </p:sp>
      <p:sp>
        <p:nvSpPr>
          <p:cNvPr id="15" name="Footer Placeholder 14"/>
          <p:cNvSpPr>
            <a:spLocks noGrp="1"/>
          </p:cNvSpPr>
          <p:nvPr>
            <p:ph type="ftr" sz="quarter" idx="16"/>
          </p:nvPr>
        </p:nvSpPr>
        <p:spPr>
          <a:xfrm>
            <a:off x="1930400" y="6486525"/>
            <a:ext cx="8331200" cy="292100"/>
          </a:xfr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9BD234-CF89-4ACD-A298-0F4795A38701}"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9BD234-CF89-4ACD-A298-0F4795A38701}" type="slidenum">
              <a:rPr lang="en-US" smtClean="0"/>
              <a:t>‹#›</a:t>
            </a:fld>
            <a:endParaRPr lang="en-US" dirty="0"/>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47837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297176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424586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313009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235114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415515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9BD234-CF89-4ACD-A298-0F4795A38701}" type="slidenum">
              <a:rPr lang="en-US" smtClean="0"/>
              <a:t>‹#›</a:t>
            </a:fld>
            <a:endParaRPr lang="en-US" dirty="0"/>
          </a:p>
        </p:txBody>
      </p:sp>
    </p:spTree>
    <p:extLst>
      <p:ext uri="{BB962C8B-B14F-4D97-AF65-F5344CB8AC3E}">
        <p14:creationId xmlns:p14="http://schemas.microsoft.com/office/powerpoint/2010/main" val="1210861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BD234-CF89-4ACD-A298-0F4795A38701}" type="slidenum">
              <a:rPr lang="en-US" smtClean="0"/>
              <a:t>‹#›</a:t>
            </a:fld>
            <a:endParaRPr lang="en-US" dirty="0"/>
          </a:p>
        </p:txBody>
      </p:sp>
    </p:spTree>
    <p:extLst>
      <p:ext uri="{BB962C8B-B14F-4D97-AF65-F5344CB8AC3E}">
        <p14:creationId xmlns:p14="http://schemas.microsoft.com/office/powerpoint/2010/main" val="1677131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endParaRPr lang="en-US" dirty="0"/>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1E9BD234-CF89-4ACD-A298-0F4795A38701}" type="slidenum">
              <a:rPr lang="en-US" smtClean="0"/>
              <a:t>‹#›</a:t>
            </a:fld>
            <a:endParaRPr lang="en-US" dirty="0"/>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rustyjoe.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8.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
        <p:nvSpPr>
          <p:cNvPr id="23" name="Rectangle 5"/>
          <p:cNvSpPr txBox="1">
            <a:spLocks noChangeArrowheads="1"/>
          </p:cNvSpPr>
          <p:nvPr/>
        </p:nvSpPr>
        <p:spPr>
          <a:xfrm>
            <a:off x="1351128" y="0"/>
            <a:ext cx="9316873" cy="738664"/>
          </a:xfrm>
          <a:prstGeom prst="rect">
            <a:avLst/>
          </a:prstGeom>
          <a:solidFill>
            <a:srgbClr val="C00000"/>
          </a:solidFill>
          <a:effectLst>
            <a:outerShdw dist="35921" dir="2700000" algn="ctr" rotWithShape="0">
              <a:schemeClr val="accent1">
                <a:alpha val="50000"/>
              </a:schemeClr>
            </a:outerShdw>
          </a:effectLst>
        </p:spPr>
        <p:txBody>
          <a:bodyPr wrap="square" lIns="0" tIns="0" rIns="0" bIns="0">
            <a:spAutoFit/>
          </a:bodyPr>
          <a:lstStyle>
            <a:lvl1pPr>
              <a:defRPr sz="3400" b="1" i="0">
                <a:solidFill>
                  <a:srgbClr val="6600CC"/>
                </a:solidFill>
                <a:latin typeface="Times New Roman"/>
                <a:ea typeface="+mj-ea"/>
                <a:cs typeface="Times New Roman"/>
              </a:defRPr>
            </a:lvl1pPr>
          </a:lstStyle>
          <a:p>
            <a:pPr algn="ctr">
              <a:defRPr/>
            </a:pPr>
            <a:r>
              <a:rPr lang="en-US" sz="2400" kern="0" dirty="0">
                <a:solidFill>
                  <a:schemeClr val="bg1"/>
                </a:solidFill>
                <a:latin typeface="+mn-lt"/>
              </a:rPr>
              <a:t>G. H. RAISONI COLLEGE OF ENGG. &amp; MANAGEMENT</a:t>
            </a:r>
            <a:r>
              <a:rPr lang="en-US" sz="2400" kern="0" dirty="0">
                <a:solidFill>
                  <a:schemeClr val="bg1"/>
                </a:solidFill>
              </a:rPr>
              <a:t/>
            </a:r>
            <a:br>
              <a:rPr lang="en-US" sz="2400" kern="0" dirty="0">
                <a:solidFill>
                  <a:schemeClr val="bg1"/>
                </a:solidFill>
              </a:rPr>
            </a:br>
            <a:r>
              <a:rPr lang="en-US" sz="2000" kern="0" dirty="0">
                <a:solidFill>
                  <a:schemeClr val="bg1"/>
                </a:solidFill>
              </a:rPr>
              <a:t>Gat No. 1200, </a:t>
            </a:r>
            <a:r>
              <a:rPr lang="en-US" sz="2000" kern="0" dirty="0">
                <a:solidFill>
                  <a:schemeClr val="bg1"/>
                </a:solidFill>
              </a:rPr>
              <a:t>Wagholi</a:t>
            </a:r>
            <a:r>
              <a:rPr lang="en-US" sz="2000" kern="0" dirty="0">
                <a:solidFill>
                  <a:schemeClr val="bg1"/>
                </a:solidFill>
              </a:rPr>
              <a:t>, Pune – 412 207</a:t>
            </a:r>
            <a:r>
              <a:rPr lang="en-US" sz="2400" kern="0" dirty="0">
                <a:solidFill>
                  <a:schemeClr val="bg1"/>
                </a:solidFill>
              </a:rPr>
              <a:t> </a:t>
            </a:r>
          </a:p>
        </p:txBody>
      </p:sp>
      <p:sp>
        <p:nvSpPr>
          <p:cNvPr id="24" name="Rectangle 7"/>
          <p:cNvSpPr txBox="1">
            <a:spLocks noChangeArrowheads="1"/>
          </p:cNvSpPr>
          <p:nvPr/>
        </p:nvSpPr>
        <p:spPr>
          <a:xfrm>
            <a:off x="1708733" y="1193324"/>
            <a:ext cx="8991600" cy="5181600"/>
          </a:xfrm>
          <a:prstGeom prst="rect">
            <a:avLst/>
          </a:prstGeom>
        </p:spPr>
        <p:txBody>
          <a:bodyPr wrap="square" lIns="0" tIns="0" rIns="0" bIns="0">
            <a:normAutofit/>
          </a:bodyPr>
          <a:lstStyle>
            <a:lvl1pPr marL="0">
              <a:defRPr sz="26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r>
              <a:rPr lang="en-US" sz="1800" b="1" kern="0" dirty="0"/>
              <a:t> </a:t>
            </a:r>
          </a:p>
          <a:p>
            <a:pPr>
              <a:defRPr/>
            </a:pPr>
            <a:endParaRPr lang="en-US" sz="1800" b="1" kern="0" dirty="0">
              <a:solidFill>
                <a:schemeClr val="accent2">
                  <a:lumMod val="75000"/>
                </a:schemeClr>
              </a:solidFill>
            </a:endParaRPr>
          </a:p>
        </p:txBody>
      </p:sp>
      <p:sp>
        <p:nvSpPr>
          <p:cNvPr id="25" name="Rectangle 24"/>
          <p:cNvSpPr/>
          <p:nvPr/>
        </p:nvSpPr>
        <p:spPr>
          <a:xfrm>
            <a:off x="1524000" y="838200"/>
            <a:ext cx="6096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6" name="Rectangle 25"/>
          <p:cNvSpPr/>
          <p:nvPr/>
        </p:nvSpPr>
        <p:spPr>
          <a:xfrm>
            <a:off x="1383460" y="838200"/>
            <a:ext cx="9316873" cy="43491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7" name="TextBox 7"/>
          <p:cNvSpPr txBox="1">
            <a:spLocks noChangeArrowheads="1"/>
          </p:cNvSpPr>
          <p:nvPr/>
        </p:nvSpPr>
        <p:spPr bwMode="auto">
          <a:xfrm>
            <a:off x="1648778" y="796925"/>
            <a:ext cx="9019220" cy="338138"/>
          </a:xfrm>
          <a:prstGeom prst="rect">
            <a:avLst/>
          </a:prstGeom>
          <a:noFill/>
          <a:ln w="9525">
            <a:noFill/>
            <a:miter lim="800000"/>
            <a:headEnd/>
            <a:tailEnd/>
          </a:ln>
        </p:spPr>
        <p:txBody>
          <a:bodyPr wrap="square">
            <a:spAutoFit/>
          </a:bodyPr>
          <a:lstStyle/>
          <a:p>
            <a:pPr algn="ctr"/>
            <a:r>
              <a:rPr lang="en-US" sz="1600" b="1" dirty="0">
                <a:solidFill>
                  <a:prstClr val="black"/>
                </a:solidFill>
              </a:rPr>
              <a:t>(An Autonomous Institute Affiliated to Savitribai Phule Pune University)</a:t>
            </a:r>
            <a:endParaRPr lang="en-IN" sz="1600" b="1" dirty="0">
              <a:solidFill>
                <a:prstClr val="black"/>
              </a:solidFill>
            </a:endParaRPr>
          </a:p>
        </p:txBody>
      </p:sp>
      <p:sp>
        <p:nvSpPr>
          <p:cNvPr id="28" name="Rectangle 2"/>
          <p:cNvSpPr>
            <a:spLocks noChangeArrowheads="1"/>
          </p:cNvSpPr>
          <p:nvPr/>
        </p:nvSpPr>
        <p:spPr bwMode="auto">
          <a:xfrm>
            <a:off x="153915" y="1273119"/>
            <a:ext cx="11451932" cy="56630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ctr" fontAlgn="base">
              <a:spcBef>
                <a:spcPct val="0"/>
              </a:spcBef>
              <a:spcAft>
                <a:spcPct val="0"/>
              </a:spcAft>
            </a:pPr>
            <a:r>
              <a:rPr lang="en-US" sz="2400" b="1" dirty="0">
                <a:solidFill>
                  <a:srgbClr val="000000"/>
                </a:solidFill>
                <a:latin typeface="Times New Roman" pitchFamily="18" charset="0"/>
                <a:cs typeface="Times New Roman" pitchFamily="18" charset="0"/>
              </a:rPr>
              <a:t>Session 2020-21</a:t>
            </a:r>
          </a:p>
          <a:p>
            <a:pPr indent="457200" algn="ctr" fontAlgn="base">
              <a:spcBef>
                <a:spcPct val="0"/>
              </a:spcBef>
              <a:spcAft>
                <a:spcPct val="0"/>
              </a:spcAft>
            </a:pPr>
            <a:endParaRPr lang="en-US" sz="2400" b="1" dirty="0">
              <a:solidFill>
                <a:srgbClr val="000000"/>
              </a:solidFill>
              <a:latin typeface="Times New Roman" pitchFamily="18" charset="0"/>
              <a:cs typeface="Times New Roman" pitchFamily="18" charset="0"/>
            </a:endParaRPr>
          </a:p>
          <a:p>
            <a:pPr indent="457200" algn="ctr"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Presentation on</a:t>
            </a:r>
            <a:endParaRPr lang="en-US" sz="700" dirty="0">
              <a:latin typeface="Arial" pitchFamily="34" charset="0"/>
              <a:cs typeface="Arial" pitchFamily="34" charset="0"/>
            </a:endParaRPr>
          </a:p>
          <a:p>
            <a:pPr indent="457200" algn="ctr" eaLnBrk="0" fontAlgn="base" hangingPunct="0">
              <a:spcBef>
                <a:spcPct val="0"/>
              </a:spcBef>
              <a:spcAft>
                <a:spcPct val="0"/>
              </a:spcAft>
            </a:pPr>
            <a:endParaRPr lang="en-US" sz="700" dirty="0">
              <a:latin typeface="Arial" pitchFamily="34" charset="0"/>
              <a:cs typeface="Arial" pitchFamily="34" charset="0"/>
            </a:endParaRPr>
          </a:p>
          <a:p>
            <a:pPr indent="457200" algn="ctr" eaLnBrk="0" fontAlgn="base" hangingPunct="0">
              <a:spcBef>
                <a:spcPct val="0"/>
              </a:spcBef>
              <a:spcAft>
                <a:spcPct val="0"/>
              </a:spcAft>
            </a:pPr>
            <a:r>
              <a:rPr lang="en-US" sz="3200" b="1" dirty="0" smtClean="0">
                <a:solidFill>
                  <a:schemeClr val="accent2">
                    <a:lumMod val="75000"/>
                  </a:schemeClr>
                </a:solidFill>
                <a:latin typeface="Times New Roman" pitchFamily="18" charset="0"/>
                <a:ea typeface="Times New Roman" pitchFamily="18" charset="0"/>
                <a:cs typeface="Times New Roman" pitchFamily="18" charset="0"/>
              </a:rPr>
              <a:t>“</a:t>
            </a:r>
            <a:r>
              <a:rPr lang="en-US" sz="2800" b="1" dirty="0" smtClean="0">
                <a:solidFill>
                  <a:schemeClr val="accent2">
                    <a:lumMod val="75000"/>
                  </a:schemeClr>
                </a:solidFill>
                <a:latin typeface="Times New Roman" pitchFamily="18" charset="0"/>
                <a:ea typeface="Times New Roman" pitchFamily="18" charset="0"/>
                <a:cs typeface="Times New Roman" pitchFamily="18" charset="0"/>
              </a:rPr>
              <a:t>Humidity &amp; Light sensors”</a:t>
            </a:r>
            <a:endParaRPr lang="en-US" sz="2800" b="1" dirty="0">
              <a:solidFill>
                <a:schemeClr val="accent2">
                  <a:lumMod val="75000"/>
                </a:schemeClr>
              </a:solidFill>
              <a:latin typeface="Times New Roman" pitchFamily="18" charset="0"/>
              <a:ea typeface="Times New Roman" pitchFamily="18" charset="0"/>
              <a:cs typeface="Times New Roman" pitchFamily="18" charset="0"/>
            </a:endParaRPr>
          </a:p>
          <a:p>
            <a:pPr indent="457200" algn="ctr" eaLnBrk="0" fontAlgn="base" hangingPunct="0">
              <a:spcBef>
                <a:spcPct val="0"/>
              </a:spcBef>
              <a:spcAft>
                <a:spcPct val="0"/>
              </a:spcAft>
            </a:pPr>
            <a:r>
              <a:rPr lang="en-US" sz="2000" b="1" dirty="0" smtClean="0">
                <a:solidFill>
                  <a:srgbClr val="000000"/>
                </a:solidFill>
                <a:latin typeface="Times New Roman" pitchFamily="18" charset="0"/>
                <a:ea typeface="Times New Roman" pitchFamily="18" charset="0"/>
                <a:cs typeface="Times New Roman" pitchFamily="18" charset="0"/>
              </a:rPr>
              <a:t>By</a:t>
            </a:r>
            <a:endParaRPr lang="en-US" sz="2000" b="1" dirty="0">
              <a:solidFill>
                <a:srgbClr val="000000"/>
              </a:solidFill>
              <a:latin typeface="Times New Roman" pitchFamily="18" charset="0"/>
              <a:ea typeface="Times New Roman" pitchFamily="18" charset="0"/>
              <a:cs typeface="Times New Roman" pitchFamily="18" charset="0"/>
            </a:endParaRPr>
          </a:p>
          <a:p>
            <a:pPr indent="457200" algn="ctr" eaLnBrk="0" fontAlgn="base" hangingPunct="0">
              <a:spcBef>
                <a:spcPct val="0"/>
              </a:spcBef>
              <a:spcAft>
                <a:spcPct val="0"/>
              </a:spcAft>
            </a:pPr>
            <a:endParaRPr lang="en-US" sz="700" dirty="0">
              <a:latin typeface="Arial" pitchFamily="34" charset="0"/>
              <a:cs typeface="Arial" pitchFamily="34" charset="0"/>
            </a:endParaRPr>
          </a:p>
          <a:p>
            <a:pPr algn="ctr"/>
            <a:r>
              <a:rPr lang="en-US" sz="2400" b="1" dirty="0"/>
              <a:t>C69 - SUSHMA DIPAK </a:t>
            </a:r>
            <a:r>
              <a:rPr lang="en-US" sz="2400" b="1" dirty="0" smtClean="0"/>
              <a:t>YEMMEWAR</a:t>
            </a:r>
            <a:endParaRPr lang="en-US" sz="2400" b="1" dirty="0"/>
          </a:p>
          <a:p>
            <a:pPr algn="ctr"/>
            <a:r>
              <a:rPr lang="en-US" sz="2400" b="1" dirty="0"/>
              <a:t>C70 - SWAYAM PRAMOD </a:t>
            </a:r>
            <a:r>
              <a:rPr lang="en-US" sz="2400" b="1" dirty="0" smtClean="0"/>
              <a:t>TERODE</a:t>
            </a:r>
            <a:endParaRPr lang="en-US" sz="2400" b="1" dirty="0"/>
          </a:p>
          <a:p>
            <a:pPr algn="ctr"/>
            <a:r>
              <a:rPr lang="en-US" sz="2400" b="1" dirty="0"/>
              <a:t>C71 - TANMAY RADHAKRISHNA ASWALE</a:t>
            </a:r>
          </a:p>
          <a:p>
            <a:pPr algn="ctr"/>
            <a:r>
              <a:rPr lang="en-US" sz="2400" b="1" dirty="0" smtClean="0"/>
              <a:t>C72 </a:t>
            </a:r>
            <a:r>
              <a:rPr lang="en-US" sz="2400" b="1" dirty="0"/>
              <a:t>- VALLABH RAJARAM </a:t>
            </a:r>
            <a:r>
              <a:rPr lang="en-US" sz="2400" b="1" dirty="0" smtClean="0"/>
              <a:t>SHRIMANGALE</a:t>
            </a:r>
          </a:p>
          <a:p>
            <a:pPr algn="ctr"/>
            <a:endParaRPr lang="en-US" sz="2800" b="1" dirty="0">
              <a:solidFill>
                <a:srgbClr val="000000"/>
              </a:solidFill>
              <a:latin typeface="Times New Roman" pitchFamily="18" charset="0"/>
              <a:cs typeface="Times New Roman" pitchFamily="18" charset="0"/>
            </a:endParaRPr>
          </a:p>
          <a:p>
            <a:pPr indent="457200" algn="ctr" eaLnBrk="0" fontAlgn="base" hangingPunct="0">
              <a:spcBef>
                <a:spcPct val="0"/>
              </a:spcBef>
              <a:spcAft>
                <a:spcPct val="0"/>
              </a:spcAft>
            </a:pPr>
            <a:r>
              <a:rPr lang="en-US" sz="2400" b="1" dirty="0" smtClean="0">
                <a:solidFill>
                  <a:srgbClr val="000000"/>
                </a:solidFill>
                <a:latin typeface="Times New Roman" pitchFamily="18" charset="0"/>
                <a:cs typeface="Times New Roman" pitchFamily="18" charset="0"/>
              </a:rPr>
              <a:t>Faculty Name</a:t>
            </a:r>
            <a:r>
              <a:rPr lang="en-US" sz="2400" b="1" dirty="0">
                <a:solidFill>
                  <a:srgbClr val="000000"/>
                </a:solidFill>
                <a:latin typeface="Times New Roman" pitchFamily="18" charset="0"/>
                <a:cs typeface="Times New Roman" pitchFamily="18" charset="0"/>
              </a:rPr>
              <a:t>: </a:t>
            </a:r>
            <a:r>
              <a:rPr lang="en-US" sz="2400" b="1" dirty="0" smtClean="0">
                <a:solidFill>
                  <a:schemeClr val="tx2">
                    <a:lumMod val="75000"/>
                  </a:schemeClr>
                </a:solidFill>
                <a:latin typeface="Times New Roman" pitchFamily="18" charset="0"/>
                <a:ea typeface="Times New Roman" pitchFamily="18" charset="0"/>
                <a:cs typeface="Times New Roman" pitchFamily="18" charset="0"/>
              </a:rPr>
              <a:t>Ms</a:t>
            </a:r>
            <a:r>
              <a:rPr lang="en-US" sz="2400" b="1" dirty="0" smtClean="0">
                <a:solidFill>
                  <a:schemeClr val="tx2">
                    <a:lumMod val="75000"/>
                  </a:schemeClr>
                </a:solidFill>
                <a:latin typeface="Times New Roman" pitchFamily="18" charset="0"/>
                <a:ea typeface="Times New Roman" pitchFamily="18" charset="0"/>
                <a:cs typeface="Times New Roman" pitchFamily="18" charset="0"/>
              </a:rPr>
              <a:t> Prajakta Kanase</a:t>
            </a:r>
          </a:p>
          <a:p>
            <a:pPr indent="457200" algn="ctr" eaLnBrk="0" fontAlgn="base" hangingPunct="0">
              <a:spcBef>
                <a:spcPct val="0"/>
              </a:spcBef>
              <a:spcAft>
                <a:spcPct val="0"/>
              </a:spcAft>
            </a:pPr>
            <a:endParaRPr lang="en-US" sz="2400" b="1" dirty="0">
              <a:solidFill>
                <a:schemeClr val="tx2">
                  <a:lumMod val="75000"/>
                </a:schemeClr>
              </a:solidFill>
              <a:latin typeface="Times New Roman" pitchFamily="18" charset="0"/>
              <a:ea typeface="Times New Roman" pitchFamily="18" charset="0"/>
              <a:cs typeface="Times New Roman" pitchFamily="18" charset="0"/>
            </a:endParaRPr>
          </a:p>
          <a:p>
            <a:pPr lvl="0" algn="ctr" fontAlgn="base">
              <a:spcBef>
                <a:spcPct val="0"/>
              </a:spcBef>
              <a:spcAft>
                <a:spcPct val="0"/>
              </a:spcAft>
            </a:pPr>
            <a:r>
              <a:rPr lang="en-US" sz="2400" b="1" dirty="0" smtClean="0">
                <a:solidFill>
                  <a:srgbClr val="000000"/>
                </a:solidFill>
                <a:latin typeface="Times New Roman" pitchFamily="18" charset="0"/>
                <a:cs typeface="Times New Roman" pitchFamily="18" charset="0"/>
              </a:rPr>
              <a:t>FY B.Tech: </a:t>
            </a:r>
            <a:r>
              <a:rPr lang="en-US" b="1" dirty="0" smtClean="0">
                <a:solidFill>
                  <a:srgbClr val="000000"/>
                </a:solidFill>
                <a:latin typeface="Times New Roman" pitchFamily="18" charset="0"/>
                <a:cs typeface="Times New Roman" pitchFamily="18" charset="0"/>
              </a:rPr>
              <a:t>Divison</a:t>
            </a:r>
            <a:r>
              <a:rPr lang="en-US" b="1" dirty="0" smtClean="0">
                <a:solidFill>
                  <a:srgbClr val="000000"/>
                </a:solidFill>
                <a:latin typeface="Times New Roman" pitchFamily="18" charset="0"/>
                <a:cs typeface="Times New Roman" pitchFamily="18" charset="0"/>
              </a:rPr>
              <a:t> C</a:t>
            </a:r>
            <a:endParaRPr lang="en-US" sz="2400" dirty="0">
              <a:latin typeface="Arial" pitchFamily="34" charset="0"/>
              <a:cs typeface="Arial" pitchFamily="34" charset="0"/>
            </a:endParaRPr>
          </a:p>
          <a:p>
            <a:pPr indent="457200" algn="ctr" eaLnBrk="0" fontAlgn="base" hangingPunct="0">
              <a:spcBef>
                <a:spcPct val="0"/>
              </a:spcBef>
              <a:spcAft>
                <a:spcPct val="0"/>
              </a:spcAft>
            </a:pPr>
            <a:endParaRPr lang="en-US" sz="1600" dirty="0">
              <a:latin typeface="Arial" pitchFamily="34" charset="0"/>
              <a:cs typeface="Arial" pitchFamily="34" charset="0"/>
            </a:endParaRPr>
          </a:p>
          <a:p>
            <a:pPr indent="457200" algn="ctr" eaLnBrk="0" fontAlgn="base" hangingPunct="0">
              <a:spcBef>
                <a:spcPct val="0"/>
              </a:spcBef>
              <a:spcAft>
                <a:spcPct val="0"/>
              </a:spcAft>
            </a:pPr>
            <a:endParaRPr lang="en-US" dirty="0">
              <a:latin typeface="Arial" pitchFamily="34" charset="0"/>
              <a:cs typeface="Arial" pitchFamily="34" charset="0"/>
            </a:endParaRPr>
          </a:p>
        </p:txBody>
      </p:sp>
      <p:sp>
        <p:nvSpPr>
          <p:cNvPr id="29" name="Rectangle 3"/>
          <p:cNvSpPr>
            <a:spLocks noChangeArrowheads="1"/>
          </p:cNvSpPr>
          <p:nvPr/>
        </p:nvSpPr>
        <p:spPr bwMode="auto">
          <a:xfrm>
            <a:off x="1524004" y="1768475"/>
            <a:ext cx="184731" cy="286232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endParaRPr lang="en-US" sz="2000" b="1" dirty="0">
              <a:solidFill>
                <a:srgbClr val="000000"/>
              </a:solidFill>
              <a:latin typeface="Times New Roman" pitchFamily="18" charset="0"/>
              <a:ea typeface="Times New Roman" pitchFamily="18" charset="0"/>
              <a:cs typeface="Times New Roman" pitchFamily="18" charset="0"/>
            </a:endParaRPr>
          </a:p>
          <a:p>
            <a:pPr algn="ctr" fontAlgn="base">
              <a:spcBef>
                <a:spcPct val="0"/>
              </a:spcBef>
              <a:spcAft>
                <a:spcPct val="0"/>
              </a:spcAft>
            </a:pPr>
            <a:endParaRPr lang="en-US" sz="2000" b="1" dirty="0">
              <a:solidFill>
                <a:srgbClr val="000000"/>
              </a:solidFill>
              <a:latin typeface="Times New Roman" pitchFamily="18" charset="0"/>
              <a:ea typeface="Times New Roman" pitchFamily="18" charset="0"/>
              <a:cs typeface="Times New Roman" pitchFamily="18" charset="0"/>
            </a:endParaRPr>
          </a:p>
          <a:p>
            <a:pPr algn="ctr" fontAlgn="base">
              <a:spcBef>
                <a:spcPct val="0"/>
              </a:spcBef>
              <a:spcAft>
                <a:spcPct val="0"/>
              </a:spcAft>
            </a:pPr>
            <a:endParaRPr lang="en-US" sz="2000" b="1" dirty="0">
              <a:solidFill>
                <a:srgbClr val="000000"/>
              </a:solidFill>
              <a:latin typeface="Times New Roman" pitchFamily="18" charset="0"/>
              <a:ea typeface="Times New Roman" pitchFamily="18" charset="0"/>
              <a:cs typeface="Times New Roman" pitchFamily="18" charset="0"/>
            </a:endParaRPr>
          </a:p>
          <a:p>
            <a:pPr algn="ctr" fontAlgn="base">
              <a:spcBef>
                <a:spcPct val="0"/>
              </a:spcBef>
              <a:spcAft>
                <a:spcPct val="0"/>
              </a:spcAft>
            </a:pPr>
            <a:endParaRPr lang="en-US" sz="2000" b="1" dirty="0">
              <a:solidFill>
                <a:srgbClr val="000000"/>
              </a:solidFill>
              <a:latin typeface="Times New Roman" pitchFamily="18" charset="0"/>
              <a:ea typeface="Times New Roman" pitchFamily="18" charset="0"/>
              <a:cs typeface="Times New Roman" pitchFamily="18" charset="0"/>
            </a:endParaRPr>
          </a:p>
          <a:p>
            <a:pPr algn="ctr" fontAlgn="base">
              <a:spcBef>
                <a:spcPct val="0"/>
              </a:spcBef>
              <a:spcAft>
                <a:spcPct val="0"/>
              </a:spcAft>
            </a:pPr>
            <a:endParaRPr lang="en-US" sz="2000" b="1" dirty="0">
              <a:solidFill>
                <a:srgbClr val="000000"/>
              </a:solidFill>
              <a:latin typeface="Times New Roman" pitchFamily="18" charset="0"/>
              <a:ea typeface="Times New Roman" pitchFamily="18" charset="0"/>
              <a:cs typeface="Times New Roman" pitchFamily="18" charset="0"/>
            </a:endParaRPr>
          </a:p>
          <a:p>
            <a:pPr algn="ctr" fontAlgn="base">
              <a:spcBef>
                <a:spcPct val="0"/>
              </a:spcBef>
              <a:spcAft>
                <a:spcPct val="0"/>
              </a:spcAft>
            </a:pPr>
            <a:endParaRPr lang="en-US" sz="2000" b="1" dirty="0">
              <a:solidFill>
                <a:srgbClr val="000000"/>
              </a:solidFill>
              <a:latin typeface="Times New Roman" pitchFamily="18" charset="0"/>
              <a:ea typeface="Times New Roman" pitchFamily="18" charset="0"/>
              <a:cs typeface="Times New Roman" pitchFamily="18" charset="0"/>
            </a:endParaRPr>
          </a:p>
          <a:p>
            <a:pPr algn="ctr" fontAlgn="base">
              <a:spcBef>
                <a:spcPct val="0"/>
              </a:spcBef>
              <a:spcAft>
                <a:spcPct val="0"/>
              </a:spcAft>
            </a:pPr>
            <a:endParaRPr lang="en-US" sz="2000" b="1" dirty="0">
              <a:solidFill>
                <a:srgbClr val="000000"/>
              </a:solidFill>
              <a:latin typeface="Times New Roman" pitchFamily="18" charset="0"/>
              <a:ea typeface="Times New Roman" pitchFamily="18" charset="0"/>
              <a:cs typeface="Times New Roman" pitchFamily="18" charset="0"/>
            </a:endParaRPr>
          </a:p>
          <a:p>
            <a:pPr algn="ctr" fontAlgn="base">
              <a:spcBef>
                <a:spcPct val="0"/>
              </a:spcBef>
              <a:spcAft>
                <a:spcPct val="0"/>
              </a:spcAft>
            </a:pPr>
            <a:endParaRPr lang="en-US" sz="2000" b="1" dirty="0">
              <a:solidFill>
                <a:srgbClr val="000000"/>
              </a:solidFill>
              <a:latin typeface="Times New Roman" pitchFamily="18" charset="0"/>
              <a:ea typeface="Times New Roman" pitchFamily="18" charset="0"/>
              <a:cs typeface="Times New Roman" pitchFamily="18" charset="0"/>
            </a:endParaRPr>
          </a:p>
          <a:p>
            <a:pPr algn="ctr" fontAlgn="base">
              <a:spcBef>
                <a:spcPct val="0"/>
              </a:spcBef>
              <a:spcAft>
                <a:spcPct val="0"/>
              </a:spcAft>
            </a:pPr>
            <a:endParaRPr lang="en-US" sz="2000" b="1" dirty="0">
              <a:solidFill>
                <a:srgbClr val="000000"/>
              </a:solidFill>
              <a:latin typeface="Times New Roman" pitchFamily="18" charset="0"/>
              <a:ea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60131" y="-2291"/>
            <a:ext cx="1588649" cy="1399580"/>
          </a:xfrm>
          <a:prstGeom prst="rect">
            <a:avLst/>
          </a:prstGeom>
        </p:spPr>
      </p:pic>
      <p:pic>
        <p:nvPicPr>
          <p:cNvPr id="5" name="Picture 4"/>
          <p:cNvPicPr>
            <a:picLocks noChangeAspect="1"/>
          </p:cNvPicPr>
          <p:nvPr/>
        </p:nvPicPr>
        <p:blipFill>
          <a:blip r:embed="rId4"/>
          <a:stretch>
            <a:fillRect/>
          </a:stretch>
        </p:blipFill>
        <p:spPr>
          <a:xfrm>
            <a:off x="10667997" y="2476"/>
            <a:ext cx="1400681" cy="1394813"/>
          </a:xfrm>
          <a:prstGeom prst="rect">
            <a:avLst/>
          </a:prstGeom>
        </p:spPr>
      </p:pic>
    </p:spTree>
    <p:extLst>
      <p:ext uri="{BB962C8B-B14F-4D97-AF65-F5344CB8AC3E}">
        <p14:creationId xmlns:p14="http://schemas.microsoft.com/office/powerpoint/2010/main" val="2612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normAutofit/>
          </a:bodyPr>
          <a:lstStyle/>
          <a:p>
            <a:pPr marL="571500" indent="-571500" algn="ctr">
              <a:buFont typeface="Wingdings" panose="05000000000000000000" pitchFamily="2" charset="2"/>
              <a:buChar char="Ø"/>
            </a:pPr>
            <a:r>
              <a:rPr lang="en-US" b="1" dirty="0" smtClean="0">
                <a:latin typeface="+mn-lt"/>
              </a:rPr>
              <a:t>Images of Humidity Sensors</a:t>
            </a:r>
            <a:endParaRPr lang="en-US" b="1" dirty="0">
              <a:latin typeface="+mn-lt"/>
            </a:endParaRPr>
          </a:p>
        </p:txBody>
      </p:sp>
      <p:sp>
        <p:nvSpPr>
          <p:cNvPr id="2" name="Slide Number Placeholder 1"/>
          <p:cNvSpPr>
            <a:spLocks noGrp="1"/>
          </p:cNvSpPr>
          <p:nvPr>
            <p:ph type="sldNum" sz="quarter" idx="12"/>
          </p:nvPr>
        </p:nvSpPr>
        <p:spPr/>
        <p:txBody>
          <a:bodyPr/>
          <a:lstStyle/>
          <a:p>
            <a:fld id="{1E9BD234-CF89-4ACD-A298-0F4795A38701}" type="slidenum">
              <a:rPr lang="en-US" smtClean="0"/>
              <a:pPr/>
              <a:t>10</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68" y="1679364"/>
            <a:ext cx="4026090" cy="26606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872" y="1583830"/>
            <a:ext cx="4173440" cy="2660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30889" y1="55000" x2="29444" y2="57667"/>
                        <a14:foregroundMark x1="29444" y1="58000" x2="28667" y2="59167"/>
                        <a14:foregroundMark x1="27889" y1="60000" x2="27889" y2="60000"/>
                        <a14:foregroundMark x1="32444" y1="68333" x2="32444" y2="68333"/>
                        <a14:foregroundMark x1="36000" y1="69500" x2="36000" y2="69500"/>
                        <a14:foregroundMark x1="40000" y1="71000" x2="40000" y2="71000"/>
                        <a14:foregroundMark x1="53667" y1="63833" x2="53667" y2="63833"/>
                        <a14:foregroundMark x1="70889" y1="41833" x2="70889" y2="41833"/>
                        <a14:foregroundMark x1="70889" y1="41333" x2="70889" y2="41333"/>
                        <a14:foregroundMark x1="71333" y1="38667" x2="71333" y2="38667"/>
                        <a14:foregroundMark x1="71111" y1="36833" x2="71111" y2="36833"/>
                        <a14:foregroundMark x1="70889" y1="36000" x2="70889" y2="36000"/>
                        <a14:foregroundMark x1="68556" y1="35000" x2="68556" y2="35000"/>
                        <a14:foregroundMark x1="62556" y1="32667" x2="62556" y2="32667"/>
                        <a14:foregroundMark x1="57667" y1="33000" x2="57667" y2="33000"/>
                        <a14:foregroundMark x1="52111" y1="35000" x2="52111" y2="35000"/>
                        <a14:foregroundMark x1="44778" y1="39500" x2="44778" y2="39500"/>
                        <a14:backgroundMark x1="65556" y1="57333" x2="46556" y2="81500"/>
                      </a14:backgroundRemoval>
                    </a14:imgEffect>
                  </a14:imgLayer>
                </a14:imgProps>
              </a:ext>
              <a:ext uri="{28A0092B-C50C-407E-A947-70E740481C1C}">
                <a14:useLocalDpi xmlns:a14="http://schemas.microsoft.com/office/drawing/2010/main" val="0"/>
              </a:ext>
            </a:extLst>
          </a:blip>
          <a:srcRect l="23524" t="1476" r="23868" b="18856"/>
          <a:stretch/>
        </p:blipFill>
        <p:spPr>
          <a:xfrm>
            <a:off x="4458269" y="1597007"/>
            <a:ext cx="3084394" cy="29475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642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normAutofit/>
          </a:bodyPr>
          <a:lstStyle/>
          <a:p>
            <a:r>
              <a:rPr lang="en-US" sz="4800" b="1" dirty="0">
                <a:latin typeface="+mn-lt"/>
              </a:rPr>
              <a:t>What is a light sensor?</a:t>
            </a:r>
            <a:endParaRPr lang="en-US" sz="4800" dirty="0">
              <a:latin typeface="+mn-lt"/>
            </a:endParaRPr>
          </a:p>
        </p:txBody>
      </p:sp>
      <p:sp>
        <p:nvSpPr>
          <p:cNvPr id="2" name="Slide Number Placeholder 1"/>
          <p:cNvSpPr>
            <a:spLocks noGrp="1"/>
          </p:cNvSpPr>
          <p:nvPr>
            <p:ph type="sldNum" sz="quarter" idx="12"/>
          </p:nvPr>
        </p:nvSpPr>
        <p:spPr/>
        <p:txBody>
          <a:bodyPr/>
          <a:lstStyle/>
          <a:p>
            <a:fld id="{1E9BD234-CF89-4ACD-A298-0F4795A38701}" type="slidenum">
              <a:rPr lang="en-US" smtClean="0"/>
              <a:pPr/>
              <a:t>11</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
        <p:nvSpPr>
          <p:cNvPr id="5" name="Content Placeholder 4"/>
          <p:cNvSpPr>
            <a:spLocks noGrp="1"/>
          </p:cNvSpPr>
          <p:nvPr>
            <p:ph idx="1"/>
          </p:nvPr>
        </p:nvSpPr>
        <p:spPr>
          <a:xfrm>
            <a:off x="838200" y="961560"/>
            <a:ext cx="10515600" cy="5664427"/>
          </a:xfrm>
        </p:spPr>
        <p:txBody>
          <a:bodyPr>
            <a:normAutofit/>
          </a:bodyPr>
          <a:lstStyle/>
          <a:p>
            <a:r>
              <a:rPr lang="en-US" sz="2400" dirty="0" smtClean="0"/>
              <a:t>A </a:t>
            </a:r>
            <a:r>
              <a:rPr lang="en-US" sz="2400" dirty="0"/>
              <a:t>light sensor is a photoelectric device that converts light energy (photons) detected to electrical energy (electrons). Seems simple? There is more to a light sensor then just its definition. It comes in different types, used in various applications and </a:t>
            </a:r>
            <a:r>
              <a:rPr lang="en-US" sz="2400" dirty="0" smtClean="0"/>
              <a:t>more!</a:t>
            </a:r>
          </a:p>
          <a:p>
            <a:r>
              <a:rPr lang="en-US" sz="3600" b="1" dirty="0" smtClean="0"/>
              <a:t>Glossary </a:t>
            </a:r>
            <a:r>
              <a:rPr lang="en-US" sz="3600" b="1" dirty="0"/>
              <a:t>of </a:t>
            </a:r>
            <a:r>
              <a:rPr lang="en-US" sz="3600" b="1" dirty="0" smtClean="0"/>
              <a:t>terms</a:t>
            </a:r>
          </a:p>
          <a:p>
            <a:r>
              <a:rPr lang="en-US" sz="2400" b="1" u="sng" dirty="0"/>
              <a:t>Candela</a:t>
            </a:r>
          </a:p>
          <a:p>
            <a:pPr marL="0" lvl="0" indent="0">
              <a:buNone/>
            </a:pPr>
            <a:r>
              <a:rPr lang="en-US" sz="2400" dirty="0"/>
              <a:t>Originated from the term candles, candela refers to luminous intensity; how strong is the light to a naked eye</a:t>
            </a:r>
          </a:p>
          <a:p>
            <a:pPr marL="0" lvl="0" indent="0">
              <a:buNone/>
            </a:pPr>
            <a:r>
              <a:rPr lang="en-US" sz="2400" dirty="0"/>
              <a:t>The higher the luminous intensity, the higher the sensitivity it is to our eyes</a:t>
            </a:r>
          </a:p>
          <a:p>
            <a:r>
              <a:rPr lang="en-US" sz="2400" b="1" u="sng" dirty="0"/>
              <a:t>Lumen</a:t>
            </a:r>
          </a:p>
          <a:p>
            <a:pPr marL="0" lvl="0" indent="0">
              <a:buNone/>
            </a:pPr>
            <a:r>
              <a:rPr lang="en-US" sz="2400" dirty="0"/>
              <a:t>Measures the total amount of visible light from a light source through the relationship between luminous intensity and the angle that a light beam fills</a:t>
            </a:r>
          </a:p>
          <a:p>
            <a:endParaRPr lang="en-US" sz="2400" dirty="0"/>
          </a:p>
        </p:txBody>
      </p:sp>
    </p:spTree>
    <p:extLst>
      <p:ext uri="{BB962C8B-B14F-4D97-AF65-F5344CB8AC3E}">
        <p14:creationId xmlns:p14="http://schemas.microsoft.com/office/powerpoint/2010/main" val="43775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2" y="382137"/>
            <a:ext cx="10515600" cy="5794826"/>
          </a:xfrm>
        </p:spPr>
        <p:txBody>
          <a:bodyPr>
            <a:normAutofit/>
          </a:bodyPr>
          <a:lstStyle/>
          <a:p>
            <a:pPr marL="0" lvl="0" indent="0">
              <a:buNone/>
            </a:pPr>
            <a:r>
              <a:rPr lang="en-US" sz="2400" dirty="0"/>
              <a:t>Commonly used to rate the brightness of a light bulb</a:t>
            </a:r>
          </a:p>
          <a:p>
            <a:pPr marL="0" lvl="0" indent="0">
              <a:buNone/>
            </a:pPr>
            <a:r>
              <a:rPr lang="en-US" sz="2400" dirty="0"/>
              <a:t>To simply put it </a:t>
            </a:r>
            <a:r>
              <a:rPr lang="en-US" sz="2400" dirty="0" smtClean="0"/>
              <a:t>Lumen </a:t>
            </a:r>
            <a:r>
              <a:rPr lang="en-US" sz="2400" dirty="0"/>
              <a:t>= </a:t>
            </a:r>
            <a:r>
              <a:rPr lang="en-US" sz="2400" dirty="0" smtClean="0"/>
              <a:t>Total </a:t>
            </a:r>
            <a:r>
              <a:rPr lang="en-US" sz="2400" dirty="0"/>
              <a:t>amount of light emitted in all </a:t>
            </a:r>
            <a:r>
              <a:rPr lang="en-US" sz="2400" dirty="0" smtClean="0"/>
              <a:t>directions</a:t>
            </a:r>
          </a:p>
          <a:p>
            <a:r>
              <a:rPr lang="en-US" sz="2400" b="1" u="sng" dirty="0"/>
              <a:t>Lux</a:t>
            </a:r>
          </a:p>
          <a:p>
            <a:pPr marL="0" lvl="0" indent="0">
              <a:buNone/>
            </a:pPr>
            <a:r>
              <a:rPr lang="en-US" sz="2400" dirty="0"/>
              <a:t>Used to measure </a:t>
            </a:r>
            <a:r>
              <a:rPr lang="en-US" sz="2400" dirty="0" smtClean="0"/>
              <a:t>IL luminance, </a:t>
            </a:r>
            <a:r>
              <a:rPr lang="en-US" sz="2400" dirty="0"/>
              <a:t>the area where the luminous flux is spread</a:t>
            </a:r>
          </a:p>
          <a:p>
            <a:pPr marL="0" lvl="0" indent="0">
              <a:buNone/>
            </a:pPr>
            <a:r>
              <a:rPr lang="en-US" sz="2400" dirty="0" smtClean="0"/>
              <a:t>It’s </a:t>
            </a:r>
            <a:r>
              <a:rPr lang="en-US" sz="2400" dirty="0"/>
              <a:t>similar to Lumen but it takes into account the surface area</a:t>
            </a:r>
          </a:p>
          <a:p>
            <a:pPr marL="0" indent="0">
              <a:buNone/>
            </a:pPr>
            <a:r>
              <a:rPr lang="en-US" sz="2400" dirty="0"/>
              <a:t>To simply put it, Lux = total amount of light that falls on a particular </a:t>
            </a:r>
            <a:r>
              <a:rPr lang="en-US" sz="2400" dirty="0" smtClean="0"/>
              <a:t>surface.</a:t>
            </a:r>
          </a:p>
          <a:p>
            <a:pPr marL="0" indent="0">
              <a:buNone/>
            </a:pPr>
            <a:endParaRPr lang="en-US" sz="2400" dirty="0" smtClean="0"/>
          </a:p>
          <a:p>
            <a:pPr marL="0" indent="0">
              <a:buNone/>
            </a:pPr>
            <a:r>
              <a:rPr lang="en-US" sz="4000" b="1" dirty="0"/>
              <a:t>What are the types of light </a:t>
            </a:r>
            <a:r>
              <a:rPr lang="en-US" sz="4000" b="1" dirty="0" smtClean="0"/>
              <a:t>sensor</a:t>
            </a:r>
            <a:endParaRPr lang="en-US" sz="3600" dirty="0" smtClean="0"/>
          </a:p>
          <a:p>
            <a:pPr marL="0" indent="0">
              <a:buNone/>
            </a:pPr>
            <a:r>
              <a:rPr lang="en-US" sz="2400" dirty="0" smtClean="0"/>
              <a:t>There </a:t>
            </a:r>
            <a:r>
              <a:rPr lang="en-US" sz="2400" dirty="0"/>
              <a:t>are different types of light sensors available; mainly Photo resistor, Photodiodes, and Phototransistors.</a:t>
            </a:r>
          </a:p>
          <a:p>
            <a:pPr marL="0" indent="0">
              <a:buNone/>
            </a:pPr>
            <a:endParaRPr lang="en-US" sz="2400"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12</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Tree>
    <p:extLst>
      <p:ext uri="{BB962C8B-B14F-4D97-AF65-F5344CB8AC3E}">
        <p14:creationId xmlns:p14="http://schemas.microsoft.com/office/powerpoint/2010/main" val="40546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92275"/>
            <a:ext cx="10515600" cy="5999542"/>
          </a:xfrm>
        </p:spPr>
        <p:txBody>
          <a:bodyPr/>
          <a:lstStyle/>
          <a:p>
            <a:pPr marL="0" indent="0">
              <a:buNone/>
            </a:pPr>
            <a:r>
              <a:rPr lang="en-US" dirty="0" smtClean="0"/>
              <a:t>1</a:t>
            </a:r>
            <a:r>
              <a:rPr lang="en-US" dirty="0"/>
              <a:t>. </a:t>
            </a:r>
            <a:r>
              <a:rPr lang="en-US" dirty="0" smtClean="0"/>
              <a:t>Photo resistors </a:t>
            </a:r>
            <a:r>
              <a:rPr lang="en-US" dirty="0"/>
              <a:t>(LDR)</a:t>
            </a:r>
            <a:endParaRPr lang="en-US" b="1" dirty="0"/>
          </a:p>
          <a:p>
            <a:pPr marL="0" indent="0">
              <a:buNone/>
            </a:pPr>
            <a:r>
              <a:rPr lang="en-US" dirty="0"/>
              <a:t>The most common light sensor type that’s used in a light sensor circuit are photo resistors, also known as a light-dependent resistor (LDR). Photo resistors are used to simply detect whether a light is on or off and compare relative light levels throughout a day.</a:t>
            </a:r>
          </a:p>
          <a:p>
            <a:pPr marL="0" indent="0">
              <a:buNone/>
            </a:pPr>
            <a:endParaRPr lang="en-US"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13</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pic>
        <p:nvPicPr>
          <p:cNvPr id="8" name="Picture 7" descr="https://upload.wikimedia.org/wikipedia/commons/9/9a/Photoresistors_-_three_sizes_-_mm_scale.jpg"/>
          <p:cNvPicPr/>
          <p:nvPr/>
        </p:nvPicPr>
        <p:blipFill>
          <a:blip r:embed="rId3" cstate="print"/>
          <a:srcRect/>
          <a:stretch>
            <a:fillRect/>
          </a:stretch>
        </p:blipFill>
        <p:spPr bwMode="auto">
          <a:xfrm>
            <a:off x="3029803" y="2501459"/>
            <a:ext cx="5636526" cy="36903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1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normAutofit fontScale="90000"/>
          </a:bodyPr>
          <a:lstStyle/>
          <a:p>
            <a:r>
              <a:rPr lang="en-US" b="1" i="1" dirty="0" smtClean="0">
                <a:latin typeface="+mn-lt"/>
              </a:rPr>
              <a:t/>
            </a:r>
            <a:br>
              <a:rPr lang="en-US" b="1" i="1" dirty="0" smtClean="0">
                <a:latin typeface="+mn-lt"/>
              </a:rPr>
            </a:br>
            <a:r>
              <a:rPr lang="en-US" b="1" i="1" dirty="0" smtClean="0">
                <a:latin typeface="+mn-lt"/>
              </a:rPr>
              <a:t>What </a:t>
            </a:r>
            <a:r>
              <a:rPr lang="en-US" b="1" i="1" dirty="0">
                <a:latin typeface="+mn-lt"/>
              </a:rPr>
              <a:t>are photo resistors made of</a:t>
            </a:r>
            <a:r>
              <a:rPr lang="en-US" b="1" i="1" dirty="0" smtClean="0">
                <a:latin typeface="+mn-lt"/>
              </a:rPr>
              <a:t>?</a:t>
            </a:r>
            <a:r>
              <a:rPr lang="en-US" b="1" dirty="0">
                <a:latin typeface="+mn-lt"/>
              </a:rPr>
              <a:t/>
            </a:r>
            <a:br>
              <a:rPr lang="en-US" b="1" dirty="0">
                <a:latin typeface="+mn-lt"/>
              </a:rPr>
            </a:br>
            <a:endParaRPr lang="en-US" b="1" dirty="0">
              <a:latin typeface="+mn-lt"/>
            </a:endParaRPr>
          </a:p>
        </p:txBody>
      </p:sp>
      <p:sp>
        <p:nvSpPr>
          <p:cNvPr id="5" name="Content Placeholder 4"/>
          <p:cNvSpPr>
            <a:spLocks noGrp="1"/>
          </p:cNvSpPr>
          <p:nvPr>
            <p:ph idx="1"/>
          </p:nvPr>
        </p:nvSpPr>
        <p:spPr>
          <a:xfrm>
            <a:off x="838202" y="914401"/>
            <a:ext cx="10515600" cy="1378423"/>
          </a:xfrm>
        </p:spPr>
        <p:txBody>
          <a:bodyPr/>
          <a:lstStyle/>
          <a:p>
            <a:r>
              <a:rPr lang="en-US" dirty="0"/>
              <a:t>A high resistance Semiconductor material called cadmium sulfide cells, highly sensitive to visible and near-infrared </a:t>
            </a:r>
            <a:r>
              <a:rPr lang="en-US" dirty="0" smtClean="0"/>
              <a:t>light.</a:t>
            </a:r>
          </a:p>
          <a:p>
            <a:pPr marL="0" indent="0">
              <a:buNone/>
            </a:pPr>
            <a:r>
              <a:rPr lang="en-US" i="1" dirty="0"/>
              <a:t>How </a:t>
            </a:r>
            <a:r>
              <a:rPr lang="en-US" i="1" dirty="0" smtClean="0"/>
              <a:t>photo </a:t>
            </a:r>
            <a:r>
              <a:rPr lang="en-US" i="1" dirty="0"/>
              <a:t>resistors work</a:t>
            </a:r>
            <a:r>
              <a:rPr lang="en-US" i="1" dirty="0" smtClean="0"/>
              <a:t>?</a:t>
            </a:r>
          </a:p>
          <a:p>
            <a:pPr marL="0" indent="0">
              <a:buNone/>
            </a:pPr>
            <a:endParaRPr lang="en-US" b="1" i="1"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14</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pic>
        <p:nvPicPr>
          <p:cNvPr id="6" name="Picture 5" descr="https://www.edgefx.in/wp-content/uploads/2015/02/Light-Intensity-vs-LDR-Resistance.jpg"/>
          <p:cNvPicPr/>
          <p:nvPr/>
        </p:nvPicPr>
        <p:blipFill>
          <a:blip r:embed="rId3"/>
          <a:srcRect/>
          <a:stretch>
            <a:fillRect/>
          </a:stretch>
        </p:blipFill>
        <p:spPr bwMode="auto">
          <a:xfrm>
            <a:off x="5604396" y="1795532"/>
            <a:ext cx="5286517" cy="3868289"/>
          </a:xfrm>
          <a:prstGeom prst="rect">
            <a:avLst/>
          </a:prstGeom>
          <a:noFill/>
          <a:ln w="9525">
            <a:noFill/>
            <a:miter lim="800000"/>
            <a:headEnd/>
            <a:tailEnd/>
          </a:ln>
        </p:spPr>
      </p:pic>
      <p:sp>
        <p:nvSpPr>
          <p:cNvPr id="8" name="TextBox 7"/>
          <p:cNvSpPr txBox="1"/>
          <p:nvPr/>
        </p:nvSpPr>
        <p:spPr>
          <a:xfrm>
            <a:off x="723330" y="2347415"/>
            <a:ext cx="4881065" cy="2308324"/>
          </a:xfrm>
          <a:prstGeom prst="rect">
            <a:avLst/>
          </a:prstGeom>
          <a:noFill/>
        </p:spPr>
        <p:txBody>
          <a:bodyPr wrap="square" rtlCol="0">
            <a:spAutoFit/>
          </a:bodyPr>
          <a:lstStyle/>
          <a:p>
            <a:r>
              <a:rPr lang="en-US" sz="2400" dirty="0"/>
              <a:t>As its name suggests, </a:t>
            </a:r>
            <a:r>
              <a:rPr lang="en-US" sz="2400" dirty="0" err="1"/>
              <a:t>photoresistors</a:t>
            </a:r>
            <a:r>
              <a:rPr lang="en-US" sz="2400" dirty="0"/>
              <a:t> work similarly to your regular resistors, but instead resistance change is dependent on the amount of light it’s exposed to.</a:t>
            </a:r>
          </a:p>
          <a:p>
            <a:endParaRPr lang="en-US" sz="2400" dirty="0"/>
          </a:p>
        </p:txBody>
      </p:sp>
    </p:spTree>
    <p:extLst>
      <p:ext uri="{BB962C8B-B14F-4D97-AF65-F5344CB8AC3E}">
        <p14:creationId xmlns:p14="http://schemas.microsoft.com/office/powerpoint/2010/main" val="43309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E9BD234-CF89-4ACD-A298-0F4795A38701}" type="slidenum">
              <a:rPr lang="en-US" smtClean="0"/>
              <a:pPr/>
              <a:t>15</a:t>
            </a:fld>
            <a:endParaRPr lang="en-US" dirty="0"/>
          </a:p>
        </p:txBody>
      </p:sp>
      <p:sp>
        <p:nvSpPr>
          <p:cNvPr id="6" name="TextBox 5"/>
          <p:cNvSpPr txBox="1"/>
          <p:nvPr/>
        </p:nvSpPr>
        <p:spPr>
          <a:xfrm>
            <a:off x="941696" y="2579427"/>
            <a:ext cx="6741994" cy="3077766"/>
          </a:xfrm>
          <a:prstGeom prst="rect">
            <a:avLst/>
          </a:prstGeom>
          <a:noFill/>
        </p:spPr>
        <p:txBody>
          <a:bodyPr wrap="square" rtlCol="0">
            <a:spAutoFit/>
          </a:bodyPr>
          <a:lstStyle/>
          <a:p>
            <a:r>
              <a:rPr lang="en-US" sz="2800" b="1" u="sng" dirty="0"/>
              <a:t>2. </a:t>
            </a:r>
            <a:r>
              <a:rPr lang="en-US" sz="2800" b="1" u="sng" dirty="0" smtClean="0"/>
              <a:t>Photodiodes</a:t>
            </a:r>
          </a:p>
          <a:p>
            <a:endParaRPr lang="en-US" sz="2400" b="1" u="sng" dirty="0" smtClean="0"/>
          </a:p>
          <a:p>
            <a:pPr algn="just"/>
            <a:r>
              <a:rPr lang="en-US" sz="2400" dirty="0"/>
              <a:t>Photodiodes are another type of light sensor. But instead of using the change in resistance like LDR, it’s more complex to light, easily changing light into a flow of electric currents.</a:t>
            </a:r>
          </a:p>
          <a:p>
            <a:pPr algn="just"/>
            <a:r>
              <a:rPr lang="en-US" sz="2400" dirty="0"/>
              <a:t>Also known as a </a:t>
            </a:r>
            <a:r>
              <a:rPr lang="en-US" sz="2400" dirty="0" err="1"/>
              <a:t>photodetector</a:t>
            </a:r>
            <a:r>
              <a:rPr lang="en-US" sz="2400" dirty="0"/>
              <a:t>, photo sensor</a:t>
            </a:r>
          </a:p>
          <a:p>
            <a:endParaRPr lang="en-US" b="1" u="sng" dirty="0"/>
          </a:p>
        </p:txBody>
      </p:sp>
      <p:pic>
        <p:nvPicPr>
          <p:cNvPr id="7" name="Picture 6" descr="https://upload.wikimedia.org/wikipedia/commons/thumb/e/e6/Fotodio.jpg/220px-Fotodio.jpg"/>
          <p:cNvPicPr/>
          <p:nvPr/>
        </p:nvPicPr>
        <p:blipFill>
          <a:blip r:embed="rId2"/>
          <a:srcRect/>
          <a:stretch>
            <a:fillRect/>
          </a:stretch>
        </p:blipFill>
        <p:spPr bwMode="auto">
          <a:xfrm>
            <a:off x="7833816" y="2144305"/>
            <a:ext cx="3562065" cy="3512888"/>
          </a:xfrm>
          <a:prstGeom prst="rect">
            <a:avLst/>
          </a:prstGeom>
          <a:noFill/>
          <a:ln w="9525">
            <a:noFill/>
            <a:miter lim="800000"/>
            <a:headEnd/>
            <a:tailEnd/>
          </a:ln>
        </p:spPr>
      </p:pic>
      <p:pic>
        <p:nvPicPr>
          <p:cNvPr id="3" name="Picture 1"/>
          <p:cNvPicPr>
            <a:picLocks noChangeAspect="1" noChangeArrowheads="1"/>
          </p:cNvPicPr>
          <p:nvPr/>
        </p:nvPicPr>
        <p:blipFill>
          <a:blip r:embed="rId3"/>
          <a:srcRect/>
          <a:stretch>
            <a:fillRect/>
          </a:stretch>
        </p:blipFill>
        <p:spPr bwMode="auto">
          <a:xfrm>
            <a:off x="0" y="5544911"/>
            <a:ext cx="12192000" cy="1293812"/>
          </a:xfrm>
          <a:prstGeom prst="rect">
            <a:avLst/>
          </a:prstGeom>
          <a:noFill/>
          <a:ln w="9525">
            <a:noFill/>
            <a:miter lim="800000"/>
            <a:headEnd/>
            <a:tailEnd/>
          </a:ln>
        </p:spPr>
      </p:pic>
      <p:sp>
        <p:nvSpPr>
          <p:cNvPr id="5" name="Content Placeholder 4"/>
          <p:cNvSpPr>
            <a:spLocks noGrp="1"/>
          </p:cNvSpPr>
          <p:nvPr>
            <p:ph idx="1"/>
          </p:nvPr>
        </p:nvSpPr>
        <p:spPr>
          <a:xfrm>
            <a:off x="838202" y="313899"/>
            <a:ext cx="10515600" cy="2251880"/>
          </a:xfrm>
        </p:spPr>
        <p:txBody>
          <a:bodyPr>
            <a:normAutofit lnSpcReduction="10000"/>
          </a:bodyPr>
          <a:lstStyle/>
          <a:p>
            <a:pPr lvl="0"/>
            <a:r>
              <a:rPr lang="en-US" sz="2400" dirty="0"/>
              <a:t>High intensity of light causes a lower resistance between the cadmium sulfide cell</a:t>
            </a:r>
          </a:p>
          <a:p>
            <a:pPr lvl="0"/>
            <a:r>
              <a:rPr lang="en-US" sz="2400" dirty="0"/>
              <a:t>The low intensity of light results in a higher resistance between the cadmium sulfide cells</a:t>
            </a:r>
          </a:p>
          <a:p>
            <a:r>
              <a:rPr lang="en-US" sz="2400" dirty="0"/>
              <a:t>This working principle can be seen in applications such as street lamps, wherein the day, the higher light intensity results in lower resistance and no light produced</a:t>
            </a:r>
            <a:r>
              <a:rPr lang="en-US" sz="2400" dirty="0" smtClean="0"/>
              <a:t>.</a:t>
            </a:r>
          </a:p>
          <a:p>
            <a:pPr marL="0" indent="0">
              <a:buNone/>
            </a:pPr>
            <a:endParaRPr lang="en-US" sz="2400" dirty="0"/>
          </a:p>
          <a:p>
            <a:endParaRPr lang="en-US" sz="2400" dirty="0"/>
          </a:p>
        </p:txBody>
      </p:sp>
    </p:spTree>
    <p:extLst>
      <p:ext uri="{BB962C8B-B14F-4D97-AF65-F5344CB8AC3E}">
        <p14:creationId xmlns:p14="http://schemas.microsoft.com/office/powerpoint/2010/main" val="1490029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lstStyle/>
          <a:p>
            <a:r>
              <a:rPr lang="en-US" b="1" i="1" dirty="0"/>
              <a:t>What are photodiodes made of</a:t>
            </a:r>
            <a:r>
              <a:rPr lang="en-US" b="1" i="1" dirty="0" smtClean="0"/>
              <a:t>?</a:t>
            </a:r>
            <a:endParaRPr lang="en-US" b="1"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16</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
        <p:nvSpPr>
          <p:cNvPr id="5" name="Content Placeholder 4"/>
          <p:cNvSpPr>
            <a:spLocks noGrp="1"/>
          </p:cNvSpPr>
          <p:nvPr>
            <p:ph idx="1"/>
          </p:nvPr>
        </p:nvSpPr>
        <p:spPr>
          <a:xfrm>
            <a:off x="838200" y="979463"/>
            <a:ext cx="10515600" cy="5335184"/>
          </a:xfrm>
        </p:spPr>
        <p:txBody>
          <a:bodyPr>
            <a:normAutofit/>
          </a:bodyPr>
          <a:lstStyle/>
          <a:p>
            <a:pPr lvl="0"/>
            <a:r>
              <a:rPr lang="en-US" dirty="0" smtClean="0"/>
              <a:t>Photodiodes </a:t>
            </a:r>
            <a:r>
              <a:rPr lang="en-US" dirty="0"/>
              <a:t>are mainly made from silicon and germanium materials and comprise of optical filters, built-in lenses and surface </a:t>
            </a:r>
            <a:r>
              <a:rPr lang="en-US" dirty="0" smtClean="0"/>
              <a:t>areas.</a:t>
            </a:r>
          </a:p>
          <a:p>
            <a:pPr marL="0" lvl="0" indent="0">
              <a:buNone/>
            </a:pPr>
            <a:endParaRPr lang="en-US" dirty="0"/>
          </a:p>
          <a:p>
            <a:r>
              <a:rPr lang="en-US" i="1" dirty="0"/>
              <a:t>How photodiodes work</a:t>
            </a:r>
            <a:r>
              <a:rPr lang="en-US" i="1" dirty="0" smtClean="0"/>
              <a:t>?</a:t>
            </a:r>
          </a:p>
          <a:p>
            <a:pPr marL="0" indent="0">
              <a:buNone/>
            </a:pPr>
            <a:endParaRPr lang="en-US" b="1" i="1" dirty="0"/>
          </a:p>
          <a:p>
            <a:r>
              <a:rPr lang="en-US" dirty="0"/>
              <a:t>Photodiodes work on the working principle called the inner photoelectric effect. To simply put it, when a beam of light hits, electrons are loosened, causing electron-holes which results in electrical current to flow through.</a:t>
            </a:r>
          </a:p>
          <a:p>
            <a:pPr lvl="0"/>
            <a:r>
              <a:rPr lang="en-US" dirty="0"/>
              <a:t>The brighter the light present, the stronger the electrical current will </a:t>
            </a:r>
            <a:r>
              <a:rPr lang="en-US" dirty="0" smtClean="0"/>
              <a:t>be.</a:t>
            </a:r>
            <a:endParaRPr lang="en-US" dirty="0"/>
          </a:p>
          <a:p>
            <a:endParaRPr lang="en-US" dirty="0"/>
          </a:p>
        </p:txBody>
      </p:sp>
    </p:spTree>
    <p:extLst>
      <p:ext uri="{BB962C8B-B14F-4D97-AF65-F5344CB8AC3E}">
        <p14:creationId xmlns:p14="http://schemas.microsoft.com/office/powerpoint/2010/main" val="12708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i="1" dirty="0"/>
              <a:t>Photodiode light sensor applications</a:t>
            </a:r>
            <a:br>
              <a:rPr lang="en-US" b="1" i="1" dirty="0"/>
            </a:br>
            <a:endParaRPr lang="en-US" b="1"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17</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
        <p:nvSpPr>
          <p:cNvPr id="5" name="Content Placeholder 4"/>
          <p:cNvSpPr>
            <a:spLocks noGrp="1"/>
          </p:cNvSpPr>
          <p:nvPr>
            <p:ph idx="1"/>
          </p:nvPr>
        </p:nvSpPr>
        <p:spPr>
          <a:xfrm>
            <a:off x="838202" y="1119116"/>
            <a:ext cx="10515600" cy="5057847"/>
          </a:xfrm>
        </p:spPr>
        <p:txBody>
          <a:bodyPr>
            <a:normAutofit/>
          </a:bodyPr>
          <a:lstStyle/>
          <a:p>
            <a:r>
              <a:rPr lang="en-US" dirty="0" smtClean="0"/>
              <a:t>Since </a:t>
            </a:r>
            <a:r>
              <a:rPr lang="en-US" dirty="0"/>
              <a:t>current generated by photodiodes are directly proportional to the intensity of light, it makes it favorable for light sensing that requires fast light response changes.</a:t>
            </a:r>
          </a:p>
          <a:p>
            <a:r>
              <a:rPr lang="en-US" dirty="0"/>
              <a:t>Since photodiodes are responsive to infrared light, it’s applicable for more usages as well.</a:t>
            </a:r>
          </a:p>
          <a:p>
            <a:r>
              <a:rPr lang="en-US" dirty="0"/>
              <a:t>Here are some of the applications of photodiode:</a:t>
            </a:r>
          </a:p>
          <a:p>
            <a:pPr lvl="0"/>
            <a:r>
              <a:rPr lang="en-US" dirty="0"/>
              <a:t>Consumer electronics ranging from compact disc players to smoke detectors and even remote control devices</a:t>
            </a:r>
          </a:p>
          <a:p>
            <a:pPr lvl="0"/>
            <a:r>
              <a:rPr lang="en-US" dirty="0"/>
              <a:t>Medical applications such as equipment/instruments used for measuring and analysis purposes</a:t>
            </a:r>
          </a:p>
          <a:p>
            <a:pPr lvl="0"/>
            <a:r>
              <a:rPr lang="en-US" dirty="0"/>
              <a:t>Solar energy systems such as solar panels</a:t>
            </a:r>
          </a:p>
          <a:p>
            <a:endParaRPr lang="en-US" dirty="0"/>
          </a:p>
        </p:txBody>
      </p:sp>
    </p:spTree>
    <p:extLst>
      <p:ext uri="{BB962C8B-B14F-4D97-AF65-F5344CB8AC3E}">
        <p14:creationId xmlns:p14="http://schemas.microsoft.com/office/powerpoint/2010/main" val="35224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lstStyle/>
          <a:p>
            <a:r>
              <a:rPr lang="en-US" b="1" dirty="0"/>
              <a:t>3. </a:t>
            </a:r>
            <a:r>
              <a:rPr lang="en-US" b="1" dirty="0" smtClean="0"/>
              <a:t>Phototransistors</a:t>
            </a:r>
            <a:endParaRPr lang="en-US" b="1" dirty="0"/>
          </a:p>
        </p:txBody>
      </p:sp>
      <p:sp>
        <p:nvSpPr>
          <p:cNvPr id="5" name="Content Placeholder 4"/>
          <p:cNvSpPr>
            <a:spLocks noGrp="1"/>
          </p:cNvSpPr>
          <p:nvPr>
            <p:ph idx="1"/>
          </p:nvPr>
        </p:nvSpPr>
        <p:spPr>
          <a:xfrm>
            <a:off x="838200" y="1193573"/>
            <a:ext cx="10515600" cy="4351338"/>
          </a:xfrm>
        </p:spPr>
        <p:txBody>
          <a:bodyPr>
            <a:normAutofit/>
          </a:bodyPr>
          <a:lstStyle/>
          <a:p>
            <a:r>
              <a:rPr lang="en-US" dirty="0" smtClean="0"/>
              <a:t>The </a:t>
            </a:r>
            <a:r>
              <a:rPr lang="en-US" dirty="0"/>
              <a:t>last light sensor type we’ll be exploring today is the phototransistor. The phototransistor light sensor can be described as a photodiode + amplifier. With the added amplification, light sensitivity is far better on the phototransistors.</a:t>
            </a:r>
          </a:p>
          <a:p>
            <a:pPr lvl="0"/>
            <a:r>
              <a:rPr lang="en-US" dirty="0"/>
              <a:t>However, it doesn’t fair better in low light level detection as compared to photodiodes.</a:t>
            </a:r>
          </a:p>
          <a:p>
            <a:r>
              <a:rPr lang="en-US" dirty="0"/>
              <a:t>Since both light sensor types share a similar working principle, do refer to the previous explanation!</a:t>
            </a:r>
          </a:p>
          <a:p>
            <a:pPr marL="0" indent="0">
              <a:buNone/>
            </a:pPr>
            <a:endParaRPr lang="en-US" sz="2400"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18</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Tree>
    <p:extLst>
      <p:ext uri="{BB962C8B-B14F-4D97-AF65-F5344CB8AC3E}">
        <p14:creationId xmlns:p14="http://schemas.microsoft.com/office/powerpoint/2010/main" val="415802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lstStyle/>
          <a:p>
            <a:r>
              <a:rPr lang="en-US" b="1" dirty="0"/>
              <a:t>What is a light sensor used for? </a:t>
            </a:r>
            <a:r>
              <a:rPr lang="en-US" b="1" dirty="0" smtClean="0"/>
              <a:t>Applications</a:t>
            </a:r>
            <a:endParaRPr lang="en-US" b="1"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19</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
        <p:nvSpPr>
          <p:cNvPr id="5" name="Content Placeholder 4"/>
          <p:cNvSpPr>
            <a:spLocks noGrp="1"/>
          </p:cNvSpPr>
          <p:nvPr>
            <p:ph idx="1"/>
          </p:nvPr>
        </p:nvSpPr>
        <p:spPr>
          <a:xfrm>
            <a:off x="838202" y="982639"/>
            <a:ext cx="10515600" cy="5194324"/>
          </a:xfrm>
        </p:spPr>
        <p:txBody>
          <a:bodyPr/>
          <a:lstStyle/>
          <a:p>
            <a:endParaRPr lang="en-US" dirty="0" smtClean="0"/>
          </a:p>
          <a:p>
            <a:r>
              <a:rPr lang="en-US" dirty="0" smtClean="0"/>
              <a:t>Despite </a:t>
            </a:r>
            <a:r>
              <a:rPr lang="en-US" dirty="0"/>
              <a:t>the different types of light sensors, it can still be used in a variety of applications as seen below</a:t>
            </a:r>
            <a:r>
              <a:rPr lang="en-US" dirty="0" smtClean="0"/>
              <a:t>:</a:t>
            </a:r>
          </a:p>
          <a:p>
            <a:pPr marL="0" indent="0">
              <a:buNone/>
            </a:pPr>
            <a:endParaRPr lang="en-US" dirty="0" smtClean="0"/>
          </a:p>
          <a:p>
            <a:r>
              <a:rPr lang="en-US" sz="4000" dirty="0"/>
              <a:t>Consumer </a:t>
            </a:r>
            <a:r>
              <a:rPr lang="en-US" sz="4000" dirty="0" smtClean="0"/>
              <a:t>electronics</a:t>
            </a:r>
            <a:endParaRPr lang="en-US" sz="4000" b="1" dirty="0"/>
          </a:p>
          <a:p>
            <a:pPr marL="0" indent="0">
              <a:buNone/>
            </a:pPr>
            <a:r>
              <a:rPr lang="en-US" dirty="0"/>
              <a:t>Ever wonder what’s behind your </a:t>
            </a:r>
            <a:r>
              <a:rPr lang="en-US" dirty="0" smtClean="0"/>
              <a:t>Smartphone </a:t>
            </a:r>
          </a:p>
          <a:p>
            <a:pPr marL="0" indent="0">
              <a:buNone/>
            </a:pPr>
            <a:r>
              <a:rPr lang="en-US" dirty="0" smtClean="0"/>
              <a:t>and </a:t>
            </a:r>
            <a:r>
              <a:rPr lang="en-US" dirty="0"/>
              <a:t>tablets that allow for auto screen brightness </a:t>
            </a:r>
            <a:endParaRPr lang="en-US" dirty="0" smtClean="0"/>
          </a:p>
          <a:p>
            <a:pPr marL="0" indent="0">
              <a:buNone/>
            </a:pPr>
            <a:r>
              <a:rPr lang="en-US" dirty="0" smtClean="0"/>
              <a:t>adjustments</a:t>
            </a:r>
            <a:r>
              <a:rPr lang="en-US" dirty="0"/>
              <a:t>? Yes, it’s an ambient light sensor! </a:t>
            </a:r>
            <a:endParaRPr lang="en-US" dirty="0" smtClean="0"/>
          </a:p>
          <a:p>
            <a:pPr marL="0" indent="0">
              <a:buNone/>
            </a:pPr>
            <a:r>
              <a:rPr lang="en-US" dirty="0" smtClean="0"/>
              <a:t>It </a:t>
            </a:r>
            <a:r>
              <a:rPr lang="en-US" dirty="0"/>
              <a:t>measures the ambient light level of your </a:t>
            </a:r>
            <a:endParaRPr lang="en-US" dirty="0" smtClean="0"/>
          </a:p>
          <a:p>
            <a:pPr marL="0" indent="0">
              <a:buNone/>
            </a:pPr>
            <a:r>
              <a:rPr lang="en-US" dirty="0" smtClean="0"/>
              <a:t>surroundings </a:t>
            </a:r>
            <a:r>
              <a:rPr lang="en-US" dirty="0"/>
              <a:t>and determines the suitable brightness of your screen!</a:t>
            </a:r>
          </a:p>
          <a:p>
            <a:endParaRPr lang="en-US" dirty="0"/>
          </a:p>
        </p:txBody>
      </p:sp>
      <p:pic>
        <p:nvPicPr>
          <p:cNvPr id="6" name="Picture 5" descr="Related image"/>
          <p:cNvPicPr/>
          <p:nvPr/>
        </p:nvPicPr>
        <p:blipFill>
          <a:blip r:embed="rId3"/>
          <a:srcRect/>
          <a:stretch>
            <a:fillRect/>
          </a:stretch>
        </p:blipFill>
        <p:spPr bwMode="auto">
          <a:xfrm>
            <a:off x="8007113" y="2058748"/>
            <a:ext cx="3811848" cy="29636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432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8893" y="104652"/>
            <a:ext cx="10515600" cy="1325563"/>
          </a:xfrm>
        </p:spPr>
        <p:txBody>
          <a:bodyPr>
            <a:normAutofit/>
          </a:bodyPr>
          <a:lstStyle/>
          <a:p>
            <a:r>
              <a:rPr lang="en-US" sz="4800" b="1" dirty="0"/>
              <a:t>Humidity Sensor</a:t>
            </a:r>
            <a:r>
              <a:rPr lang="en-US" sz="4800" b="1" dirty="0" smtClean="0"/>
              <a:t>:</a:t>
            </a:r>
            <a:endParaRPr lang="en-US" sz="4800" b="1"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2</a:t>
            </a:fld>
            <a:endParaRPr lang="en-US" dirty="0"/>
          </a:p>
        </p:txBody>
      </p:sp>
      <p:pic>
        <p:nvPicPr>
          <p:cNvPr id="6" name="Content Placeholder 5" descr="Humidity sensor"/>
          <p:cNvPicPr>
            <a:picLocks noGrp="1"/>
          </p:cNvPicPr>
          <p:nvPr>
            <p:ph idx="1"/>
          </p:nvPr>
        </p:nvPicPr>
        <p:blipFill>
          <a:blip r:embed="rId2"/>
          <a:srcRect/>
          <a:stretch>
            <a:fillRect/>
          </a:stretch>
        </p:blipFill>
        <p:spPr bwMode="auto">
          <a:xfrm>
            <a:off x="7690341" y="2731476"/>
            <a:ext cx="4501662" cy="2859332"/>
          </a:xfrm>
          <a:prstGeom prst="rect">
            <a:avLst/>
          </a:prstGeom>
          <a:noFill/>
          <a:ln w="9525">
            <a:noFill/>
            <a:miter lim="800000"/>
            <a:headEnd/>
            <a:tailEnd/>
          </a:ln>
        </p:spPr>
      </p:pic>
      <p:pic>
        <p:nvPicPr>
          <p:cNvPr id="3" name="Picture 1"/>
          <p:cNvPicPr>
            <a:picLocks noChangeAspect="1" noChangeArrowheads="1"/>
          </p:cNvPicPr>
          <p:nvPr/>
        </p:nvPicPr>
        <p:blipFill>
          <a:blip r:embed="rId3"/>
          <a:srcRect/>
          <a:stretch>
            <a:fillRect/>
          </a:stretch>
        </p:blipFill>
        <p:spPr bwMode="auto">
          <a:xfrm>
            <a:off x="0" y="5380788"/>
            <a:ext cx="12192000" cy="1293812"/>
          </a:xfrm>
          <a:prstGeom prst="rect">
            <a:avLst/>
          </a:prstGeom>
          <a:noFill/>
          <a:ln w="9525">
            <a:noFill/>
            <a:miter lim="800000"/>
            <a:headEnd/>
            <a:tailEnd/>
          </a:ln>
        </p:spPr>
      </p:pic>
      <p:sp>
        <p:nvSpPr>
          <p:cNvPr id="7" name="TextBox 6"/>
          <p:cNvSpPr txBox="1"/>
          <p:nvPr/>
        </p:nvSpPr>
        <p:spPr>
          <a:xfrm>
            <a:off x="738555" y="1172308"/>
            <a:ext cx="10585938" cy="2308324"/>
          </a:xfrm>
          <a:prstGeom prst="rect">
            <a:avLst/>
          </a:prstGeom>
          <a:noFill/>
        </p:spPr>
        <p:txBody>
          <a:bodyPr wrap="square" rtlCol="0">
            <a:spAutoFit/>
          </a:bodyPr>
          <a:lstStyle/>
          <a:p>
            <a:pPr algn="just"/>
            <a:r>
              <a:rPr lang="en-US" sz="2400" dirty="0"/>
              <a:t>A humidity sensor (or hygrometer) senses, measures and reports both moisture and air temperature. The ratio of moisture in the air to the highest amount of moisture at a particular air temperature is called relative humidity. Relative humidity becomes an important factor when looking for comfort</a:t>
            </a:r>
            <a:r>
              <a:rPr lang="en-US" sz="2400" dirty="0" smtClean="0"/>
              <a:t>.</a:t>
            </a:r>
          </a:p>
          <a:p>
            <a:pPr algn="just"/>
            <a:r>
              <a:rPr lang="en-US" sz="2400" dirty="0" smtClean="0"/>
              <a:t>Humidity </a:t>
            </a:r>
            <a:r>
              <a:rPr lang="en-US" sz="2400" dirty="0"/>
              <a:t>sensors work by detecting changes that alter electrical currents or temperature in the air</a:t>
            </a:r>
            <a:r>
              <a:rPr lang="en-US" sz="2400" dirty="0" smtClean="0"/>
              <a:t>.</a:t>
            </a:r>
            <a:endParaRPr lang="en-US" sz="2400" dirty="0"/>
          </a:p>
        </p:txBody>
      </p:sp>
      <p:sp>
        <p:nvSpPr>
          <p:cNvPr id="8" name="TextBox 7"/>
          <p:cNvSpPr txBox="1"/>
          <p:nvPr/>
        </p:nvSpPr>
        <p:spPr>
          <a:xfrm>
            <a:off x="738555" y="3615502"/>
            <a:ext cx="9050215" cy="2308324"/>
          </a:xfrm>
          <a:prstGeom prst="rect">
            <a:avLst/>
          </a:prstGeom>
          <a:noFill/>
        </p:spPr>
        <p:txBody>
          <a:bodyPr wrap="square" rtlCol="0">
            <a:spAutoFit/>
          </a:bodyPr>
          <a:lstStyle/>
          <a:p>
            <a:r>
              <a:rPr lang="en-US" sz="2400" dirty="0"/>
              <a:t>There are three basic types of humidity sensors:</a:t>
            </a:r>
          </a:p>
          <a:p>
            <a:pPr lvl="0"/>
            <a:r>
              <a:rPr lang="en-US" sz="2400" b="1" dirty="0"/>
              <a:t>Capacitive</a:t>
            </a:r>
          </a:p>
          <a:p>
            <a:pPr lvl="0"/>
            <a:r>
              <a:rPr lang="en-US" sz="2400" b="1" dirty="0"/>
              <a:t>Resistive</a:t>
            </a:r>
          </a:p>
          <a:p>
            <a:pPr lvl="0"/>
            <a:r>
              <a:rPr lang="en-US" sz="2400" b="1" dirty="0"/>
              <a:t>Thermal</a:t>
            </a:r>
          </a:p>
          <a:p>
            <a:r>
              <a:rPr lang="en-US" sz="2400" dirty="0"/>
              <a:t>All three types of sensors monitor minute changes in the atmosphere in order to calculate the humidity in the air</a:t>
            </a:r>
          </a:p>
        </p:txBody>
      </p:sp>
    </p:spTree>
    <p:extLst>
      <p:ext uri="{BB962C8B-B14F-4D97-AF65-F5344CB8AC3E}">
        <p14:creationId xmlns:p14="http://schemas.microsoft.com/office/powerpoint/2010/main" val="1247104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normAutofit/>
          </a:bodyPr>
          <a:lstStyle/>
          <a:p>
            <a:r>
              <a:rPr lang="en-US" sz="3600" b="1" dirty="0" smtClean="0"/>
              <a:t>Automobiles</a:t>
            </a:r>
            <a:endParaRPr lang="en-US" sz="3600" b="1" dirty="0"/>
          </a:p>
        </p:txBody>
      </p:sp>
      <p:sp>
        <p:nvSpPr>
          <p:cNvPr id="5" name="Content Placeholder 4"/>
          <p:cNvSpPr>
            <a:spLocks noGrp="1"/>
          </p:cNvSpPr>
          <p:nvPr>
            <p:ph idx="1"/>
          </p:nvPr>
        </p:nvSpPr>
        <p:spPr>
          <a:xfrm>
            <a:off x="838200" y="1064525"/>
            <a:ext cx="10515600" cy="5262563"/>
          </a:xfrm>
        </p:spPr>
        <p:txBody>
          <a:bodyPr>
            <a:normAutofit/>
          </a:bodyPr>
          <a:lstStyle/>
          <a:p>
            <a:pPr marL="0" indent="0">
              <a:buNone/>
            </a:pPr>
            <a:r>
              <a:rPr lang="en-US" sz="2400" dirty="0"/>
              <a:t>Similarly to how light sensor works on your Smartphone’s, it is used in automobiles to support the drivers’ field of vision. The present light sensor detects surrounding ambient light, and if it’s getting too dark, it’ll automatically turn on light systems!</a:t>
            </a:r>
          </a:p>
          <a:p>
            <a:pPr marL="0" indent="0">
              <a:buNone/>
            </a:pPr>
            <a:endParaRPr lang="en-US" sz="2400"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20</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pic>
        <p:nvPicPr>
          <p:cNvPr id="6" name="Picture 5" descr="auto.jpeg"/>
          <p:cNvPicPr/>
          <p:nvPr/>
        </p:nvPicPr>
        <p:blipFill>
          <a:blip r:embed="rId3"/>
          <a:stretch>
            <a:fillRect/>
          </a:stretch>
        </p:blipFill>
        <p:spPr>
          <a:xfrm>
            <a:off x="1050877" y="2568207"/>
            <a:ext cx="4075633" cy="29767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8017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9809" y="351477"/>
            <a:ext cx="10515600" cy="1325563"/>
          </a:xfrm>
        </p:spPr>
        <p:txBody>
          <a:bodyPr>
            <a:normAutofit/>
          </a:bodyPr>
          <a:lstStyle/>
          <a:p>
            <a:r>
              <a:rPr lang="en-US" sz="3600" b="1" dirty="0"/>
              <a:t>Agricultural </a:t>
            </a:r>
            <a:r>
              <a:rPr lang="en-US" sz="3600" b="1" dirty="0" smtClean="0"/>
              <a:t>Usages</a:t>
            </a:r>
            <a:endParaRPr lang="en-US" sz="3600" b="1"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21</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pic>
        <p:nvPicPr>
          <p:cNvPr id="6" name="Content Placeholder 5" descr="Image result for sprinkler wikimedia">
            <a:hlinkClick r:id="rId3"/>
          </p:cNvPr>
          <p:cNvPicPr>
            <a:picLocks noGrp="1"/>
          </p:cNvPicPr>
          <p:nvPr>
            <p:ph idx="1"/>
          </p:nvPr>
        </p:nvPicPr>
        <p:blipFill>
          <a:blip r:embed="rId4" cstate="print"/>
          <a:srcRect/>
          <a:stretch>
            <a:fillRect/>
          </a:stretch>
        </p:blipFill>
        <p:spPr bwMode="auto">
          <a:xfrm>
            <a:off x="6796585" y="1514901"/>
            <a:ext cx="4926841" cy="3630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859809" y="1514900"/>
            <a:ext cx="5595582" cy="4893647"/>
          </a:xfrm>
          <a:prstGeom prst="rect">
            <a:avLst/>
          </a:prstGeom>
          <a:noFill/>
        </p:spPr>
        <p:txBody>
          <a:bodyPr wrap="square" rtlCol="0">
            <a:spAutoFit/>
          </a:bodyPr>
          <a:lstStyle/>
          <a:p>
            <a:pPr algn="just"/>
            <a:r>
              <a:rPr lang="en-US" sz="2400" dirty="0"/>
              <a:t>We all know crops need mainly two things for growth; Sunlight and water. This is where a light sensor comes to play; helping farmers keep their crops hydrated yet not over-hydrating it. Here’s how:</a:t>
            </a:r>
          </a:p>
          <a:p>
            <a:pPr lvl="0" algn="just"/>
            <a:r>
              <a:rPr lang="en-US" sz="2400" dirty="0"/>
              <a:t>A light sensor is connected to a sprinkler system, detecting levels of sunlight and only activating it when the sun isn’t at its brightest</a:t>
            </a:r>
          </a:p>
          <a:p>
            <a:pPr lvl="0" algn="just"/>
            <a:r>
              <a:rPr lang="en-US" sz="2400" dirty="0"/>
              <a:t>It is used alongside other temperature sensors to help gather informative data as well</a:t>
            </a:r>
          </a:p>
          <a:p>
            <a:pPr algn="just"/>
            <a:endParaRPr lang="en-US" sz="2400" dirty="0"/>
          </a:p>
        </p:txBody>
      </p:sp>
    </p:spTree>
    <p:extLst>
      <p:ext uri="{BB962C8B-B14F-4D97-AF65-F5344CB8AC3E}">
        <p14:creationId xmlns:p14="http://schemas.microsoft.com/office/powerpoint/2010/main" val="1267000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a:t>Security </a:t>
            </a:r>
            <a:r>
              <a:rPr lang="en-US" sz="4000" b="1" dirty="0" smtClean="0"/>
              <a:t>applications</a:t>
            </a:r>
            <a:endParaRPr lang="en-US" sz="40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6168" y="1446663"/>
            <a:ext cx="4689905" cy="3120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fld id="{1E9BD234-CF89-4ACD-A298-0F4795A38701}" type="slidenum">
              <a:rPr lang="en-US" smtClean="0"/>
              <a:pPr/>
              <a:t>22</a:t>
            </a:fld>
            <a:endParaRPr lang="en-US" dirty="0"/>
          </a:p>
        </p:txBody>
      </p:sp>
      <p:pic>
        <p:nvPicPr>
          <p:cNvPr id="3" name="Picture 1"/>
          <p:cNvPicPr>
            <a:picLocks noChangeAspect="1" noChangeArrowheads="1"/>
          </p:cNvPicPr>
          <p:nvPr/>
        </p:nvPicPr>
        <p:blipFill>
          <a:blip r:embed="rId3"/>
          <a:srcRect/>
          <a:stretch>
            <a:fillRect/>
          </a:stretch>
        </p:blipFill>
        <p:spPr bwMode="auto">
          <a:xfrm>
            <a:off x="0" y="5544911"/>
            <a:ext cx="12192000" cy="1293812"/>
          </a:xfrm>
          <a:prstGeom prst="rect">
            <a:avLst/>
          </a:prstGeom>
          <a:noFill/>
          <a:ln w="9525">
            <a:noFill/>
            <a:miter lim="800000"/>
            <a:headEnd/>
            <a:tailEnd/>
          </a:ln>
        </p:spPr>
      </p:pic>
      <p:sp>
        <p:nvSpPr>
          <p:cNvPr id="7" name="TextBox 6"/>
          <p:cNvSpPr txBox="1"/>
          <p:nvPr/>
        </p:nvSpPr>
        <p:spPr>
          <a:xfrm>
            <a:off x="914399" y="1446663"/>
            <a:ext cx="5281684" cy="3785652"/>
          </a:xfrm>
          <a:prstGeom prst="rect">
            <a:avLst/>
          </a:prstGeom>
          <a:noFill/>
        </p:spPr>
        <p:txBody>
          <a:bodyPr wrap="square" rtlCol="0">
            <a:spAutoFit/>
          </a:bodyPr>
          <a:lstStyle/>
          <a:p>
            <a:pPr algn="just"/>
            <a:r>
              <a:rPr lang="en-US" sz="2400" dirty="0"/>
              <a:t>Commonly used in circuits for shipment cargos, light sensors are connected to circuits and placed inside as it can detect whenever a container is open due to the change in light exposure. This helps in better processing of lost goods and tracking of personnel.</a:t>
            </a:r>
          </a:p>
          <a:p>
            <a:pPr lvl="0" algn="just"/>
            <a:r>
              <a:rPr lang="en-US" sz="2400" dirty="0"/>
              <a:t>As such, photo resistors are commonly used due to its suitability</a:t>
            </a:r>
          </a:p>
          <a:p>
            <a:pPr algn="just"/>
            <a:endParaRPr lang="en-US" sz="2400" dirty="0"/>
          </a:p>
        </p:txBody>
      </p:sp>
    </p:spTree>
    <p:extLst>
      <p:ext uri="{BB962C8B-B14F-4D97-AF65-F5344CB8AC3E}">
        <p14:creationId xmlns:p14="http://schemas.microsoft.com/office/powerpoint/2010/main" val="507350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lstStyle/>
          <a:p>
            <a:pPr marL="571500" indent="-571500" algn="ctr">
              <a:buFont typeface="Wingdings" panose="05000000000000000000" pitchFamily="2" charset="2"/>
              <a:buChar char="Ø"/>
            </a:pPr>
            <a:r>
              <a:rPr lang="en-US" b="1" dirty="0" smtClean="0"/>
              <a:t>Images of light sensors </a:t>
            </a:r>
            <a:endParaRPr lang="en-US" b="1"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23</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7160" y1="77110" x2="7160" y2="77110"/>
                        <a14:foregroundMark x1="9666" y1="82260" x2="9666" y2="82260"/>
                        <a14:foregroundMark x1="12053" y1="86123" x2="12053" y2="86123"/>
                        <a14:foregroundMark x1="85084" y1="22031" x2="99761" y2="9299"/>
                        <a14:foregroundMark x1="80788" y1="16023" x2="93198" y2="5007"/>
                        <a14:foregroundMark x1="74344" y1="13162" x2="88067" y2="715"/>
                        <a14:foregroundMark x1="12053" y1="88269" x2="5609" y2="73391"/>
                        <a14:foregroundMark x1="10740" y1="86123" x2="4177" y2="75536"/>
                        <a14:foregroundMark x1="9427" y1="90129" x2="6444" y2="74678"/>
                      </a14:backgroundRemoval>
                    </a14:imgEffect>
                  </a14:imgLayer>
                </a14:imgProps>
              </a:ext>
              <a:ext uri="{28A0092B-C50C-407E-A947-70E740481C1C}">
                <a14:useLocalDpi xmlns:a14="http://schemas.microsoft.com/office/drawing/2010/main" val="0"/>
              </a:ext>
            </a:extLst>
          </a:blip>
          <a:stretch>
            <a:fillRect/>
          </a:stretch>
        </p:blipFill>
        <p:spPr>
          <a:xfrm>
            <a:off x="7888028" y="1312535"/>
            <a:ext cx="3891266" cy="3245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5"/>
          <p:cNvPicPr>
            <a:picLocks noGrp="1" noChangeAspect="1"/>
          </p:cNvPicPr>
          <p:nvPr>
            <p:ph idx="1"/>
          </p:nvPr>
        </p:nvPicPr>
        <p:blipFill>
          <a:blip r:embed="rId5">
            <a:extLst>
              <a:ext uri="{BEBA8EAE-BF5A-486C-A8C5-ECC9F3942E4B}">
                <a14:imgProps xmlns:a14="http://schemas.microsoft.com/office/drawing/2010/main">
                  <a14:imgLayer r:embed="rId6">
                    <a14:imgEffect>
                      <a14:backgroundRemoval t="0" b="100000" l="0" r="98556"/>
                    </a14:imgEffect>
                  </a14:imgLayer>
                </a14:imgProps>
              </a:ext>
              <a:ext uri="{28A0092B-C50C-407E-A947-70E740481C1C}">
                <a14:useLocalDpi xmlns:a14="http://schemas.microsoft.com/office/drawing/2010/main" val="0"/>
              </a:ext>
            </a:extLst>
          </a:blip>
          <a:stretch>
            <a:fillRect/>
          </a:stretch>
        </p:blipFill>
        <p:spPr>
          <a:xfrm>
            <a:off x="3889609" y="2002369"/>
            <a:ext cx="3683382" cy="2087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7">
            <a:extLst>
              <a:ext uri="{BEBA8EAE-BF5A-486C-A8C5-ECC9F3942E4B}">
                <a14:imgProps xmlns:a14="http://schemas.microsoft.com/office/drawing/2010/main">
                  <a14:imgLayer r:embed="rId8">
                    <a14:imgEffect>
                      <a14:backgroundRemoval t="5405" b="89865" l="9790" r="91259"/>
                    </a14:imgEffect>
                  </a14:imgLayer>
                </a14:imgProps>
              </a:ext>
              <a:ext uri="{28A0092B-C50C-407E-A947-70E740481C1C}">
                <a14:useLocalDpi xmlns:a14="http://schemas.microsoft.com/office/drawing/2010/main" val="0"/>
              </a:ext>
            </a:extLst>
          </a:blip>
          <a:stretch>
            <a:fillRect/>
          </a:stretch>
        </p:blipFill>
        <p:spPr>
          <a:xfrm>
            <a:off x="536809" y="1312535"/>
            <a:ext cx="3120791" cy="3229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7655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89361" y="2279176"/>
            <a:ext cx="4714732" cy="1608801"/>
          </a:xfrm>
        </p:spPr>
        <p:txBody>
          <a:bodyPr/>
          <a:lstStyle/>
          <a:p>
            <a:pPr algn="ctr"/>
            <a:r>
              <a:rPr lang="en-US" b="1" dirty="0" smtClean="0">
                <a:latin typeface="+mn-lt"/>
              </a:rPr>
              <a:t>THANK YOU</a:t>
            </a:r>
            <a:endParaRPr lang="en-US" b="1" dirty="0">
              <a:latin typeface="+mn-lt"/>
            </a:endParaRPr>
          </a:p>
        </p:txBody>
      </p:sp>
      <p:sp>
        <p:nvSpPr>
          <p:cNvPr id="2" name="Slide Number Placeholder 1"/>
          <p:cNvSpPr>
            <a:spLocks noGrp="1"/>
          </p:cNvSpPr>
          <p:nvPr>
            <p:ph type="sldNum" sz="quarter" idx="15"/>
          </p:nvPr>
        </p:nvSpPr>
        <p:spPr/>
        <p:txBody>
          <a:bodyPr/>
          <a:lstStyle/>
          <a:p>
            <a:fld id="{1E9BD234-CF89-4ACD-A298-0F4795A38701}" type="slidenum">
              <a:rPr lang="en-US" smtClean="0"/>
              <a:pPr/>
              <a:t>24</a:t>
            </a:fld>
            <a:endParaRPr lang="en-US" dirty="0"/>
          </a:p>
        </p:txBody>
      </p:sp>
      <p:pic>
        <p:nvPicPr>
          <p:cNvPr id="3" name="Picture 1"/>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67" r="100000">
                        <a14:foregroundMark x1="2483" y1="77982" x2="15570" y2="82110"/>
                        <a14:foregroundMark x1="7919" y1="78899" x2="12081" y2="70183"/>
                        <a14:foregroundMark x1="7517" y1="83945" x2="11611" y2="80734"/>
                        <a14:foregroundMark x1="2550" y1="94495" x2="42617" y2="96789"/>
                        <a14:foregroundMark x1="73893" y1="90367" x2="93826" y2="56881"/>
                        <a14:foregroundMark x1="95168" y1="26147" x2="91208" y2="69266"/>
                        <a14:foregroundMark x1="93490" y1="14679" x2="94027" y2="65138"/>
                        <a14:foregroundMark x1="96242" y1="76606" x2="96242" y2="98624"/>
                        <a14:foregroundMark x1="95034" y1="68349" x2="76913" y2="83028"/>
                        <a14:foregroundMark x1="75906" y1="75688" x2="89329" y2="62844"/>
                        <a14:foregroundMark x1="75101" y1="69266" x2="85772" y2="69266"/>
                        <a14:foregroundMark x1="77114" y1="94495" x2="94497" y2="72477"/>
                        <a14:foregroundMark x1="93557" y1="93578" x2="83960" y2="98624"/>
                        <a14:foregroundMark x1="88121" y1="89450" x2="96913" y2="83028"/>
                        <a14:foregroundMark x1="98523" y1="67431" x2="98926" y2="97706"/>
                        <a14:foregroundMark x1="98859" y1="68349" x2="98389" y2="88532"/>
                        <a14:foregroundMark x1="88792" y1="58716" x2="71745" y2="61927"/>
                        <a14:foregroundMark x1="71879" y1="67431" x2="72953" y2="89450"/>
                        <a14:foregroundMark x1="47584" y1="95872" x2="51477" y2="88532"/>
                      </a14:backgroundRemoval>
                    </a14:imgEffect>
                  </a14:imgLayer>
                </a14:imgProps>
              </a:ext>
            </a:extLst>
          </a:blip>
          <a:srcRect/>
          <a:stretch>
            <a:fillRect/>
          </a:stretch>
        </p:blipFill>
        <p:spPr bwMode="auto">
          <a:xfrm>
            <a:off x="0" y="5544911"/>
            <a:ext cx="12192000" cy="1293812"/>
          </a:xfrm>
          <a:prstGeom prst="rect">
            <a:avLst/>
          </a:prstGeom>
          <a:noFill/>
          <a:ln w="9525">
            <a:noFill/>
            <a:miter lim="800000"/>
            <a:headEnd/>
            <a:tailEnd/>
          </a:ln>
        </p:spPr>
      </p:pic>
    </p:spTree>
    <p:extLst>
      <p:ext uri="{BB962C8B-B14F-4D97-AF65-F5344CB8AC3E}">
        <p14:creationId xmlns:p14="http://schemas.microsoft.com/office/powerpoint/2010/main" val="63838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Let us discuss these types in detail:</a:t>
            </a:r>
            <a:r>
              <a:rPr lang="en-US" dirty="0"/>
              <a:t/>
            </a:r>
            <a:br>
              <a:rPr lang="en-US" dirty="0"/>
            </a:br>
            <a:endParaRPr lang="en-US" dirty="0"/>
          </a:p>
        </p:txBody>
      </p:sp>
      <p:sp>
        <p:nvSpPr>
          <p:cNvPr id="7" name="Content Placeholder 6"/>
          <p:cNvSpPr>
            <a:spLocks noGrp="1"/>
          </p:cNvSpPr>
          <p:nvPr>
            <p:ph idx="1"/>
          </p:nvPr>
        </p:nvSpPr>
        <p:spPr>
          <a:xfrm>
            <a:off x="926123" y="1172308"/>
            <a:ext cx="10316309" cy="4853355"/>
          </a:xfrm>
        </p:spPr>
        <p:txBody>
          <a:bodyPr>
            <a:normAutofit fontScale="92500" lnSpcReduction="10000"/>
          </a:bodyPr>
          <a:lstStyle/>
          <a:p>
            <a:pPr algn="just">
              <a:buBlip>
                <a:blip r:embed="rId2"/>
              </a:buBlip>
            </a:pPr>
            <a:r>
              <a:rPr lang="en-US" dirty="0" smtClean="0"/>
              <a:t>Capacitive</a:t>
            </a:r>
            <a:endParaRPr lang="en-US" b="1" dirty="0"/>
          </a:p>
          <a:p>
            <a:pPr marL="0" indent="0" algn="just">
              <a:buNone/>
            </a:pPr>
            <a:r>
              <a:rPr lang="en-US" dirty="0"/>
              <a:t>A capacitive humidity sensor measures relative humidity by placing a thin strip of metal oxide between two electrodes. The metal oxide’s electrical capacity changes with the atmosphere’s relative humidity. Weather, commercial and industries are the major application areas.</a:t>
            </a:r>
          </a:p>
          <a:p>
            <a:pPr marL="0" indent="0" algn="just">
              <a:buNone/>
            </a:pPr>
            <a:r>
              <a:rPr lang="en-US" dirty="0"/>
              <a:t>The capacitive type sensors are linear and can measure relative humidity from 0% to 100%. The catch here is a complex circuit and regular calibration. However, for designers this a lesser hassle over precise measurement and hence these dominate atmospheric and process measurements. These are the only types of full-range relative humidity measuring devices down to 0% relative humidity. </a:t>
            </a:r>
            <a:r>
              <a:rPr lang="en-US" dirty="0" smtClean="0"/>
              <a:t>This </a:t>
            </a:r>
            <a:r>
              <a:rPr lang="en-US" dirty="0"/>
              <a:t>low-temperature effect often leads to them being used over wide temperature ranges without active temperature compensation</a:t>
            </a:r>
            <a:r>
              <a:rPr lang="en-US" dirty="0" smtClean="0"/>
              <a:t>.</a:t>
            </a:r>
          </a:p>
          <a:p>
            <a:pPr algn="just"/>
            <a:endParaRPr lang="en-US" dirty="0"/>
          </a:p>
          <a:p>
            <a:pPr algn="just"/>
            <a:endParaRPr lang="en-US" dirty="0"/>
          </a:p>
        </p:txBody>
      </p:sp>
      <p:sp>
        <p:nvSpPr>
          <p:cNvPr id="2" name="Slide Number Placeholder 1"/>
          <p:cNvSpPr>
            <a:spLocks noGrp="1"/>
          </p:cNvSpPr>
          <p:nvPr>
            <p:ph type="sldNum" sz="quarter" idx="12"/>
          </p:nvPr>
        </p:nvSpPr>
        <p:spPr/>
        <p:txBody>
          <a:bodyPr/>
          <a:lstStyle/>
          <a:p>
            <a:fld id="{1E9BD234-CF89-4ACD-A298-0F4795A38701}" type="slidenum">
              <a:rPr lang="en-US" smtClean="0"/>
              <a:t>3</a:t>
            </a:fld>
            <a:endParaRPr lang="en-US" dirty="0"/>
          </a:p>
        </p:txBody>
      </p:sp>
      <p:pic>
        <p:nvPicPr>
          <p:cNvPr id="3" name="Picture 1"/>
          <p:cNvPicPr>
            <a:picLocks noChangeAspect="1" noChangeArrowheads="1"/>
          </p:cNvPicPr>
          <p:nvPr/>
        </p:nvPicPr>
        <p:blipFill>
          <a:blip r:embed="rId3"/>
          <a:srcRect/>
          <a:stretch>
            <a:fillRect/>
          </a:stretch>
        </p:blipFill>
        <p:spPr bwMode="auto">
          <a:xfrm>
            <a:off x="0" y="5544911"/>
            <a:ext cx="12192000" cy="1293812"/>
          </a:xfrm>
          <a:prstGeom prst="rect">
            <a:avLst/>
          </a:prstGeom>
          <a:noFill/>
          <a:ln w="9525">
            <a:noFill/>
            <a:miter lim="800000"/>
            <a:headEnd/>
            <a:tailEnd/>
          </a:ln>
        </p:spPr>
      </p:pic>
    </p:spTree>
    <p:extLst>
      <p:ext uri="{BB962C8B-B14F-4D97-AF65-F5344CB8AC3E}">
        <p14:creationId xmlns:p14="http://schemas.microsoft.com/office/powerpoint/2010/main" val="1536207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E9BD234-CF89-4ACD-A298-0F4795A38701}" type="slidenum">
              <a:rPr lang="en-US" smtClean="0"/>
              <a:pPr/>
              <a:t>4</a:t>
            </a:fld>
            <a:endParaRPr lang="en-US" dirty="0"/>
          </a:p>
        </p:txBody>
      </p:sp>
      <p:pic>
        <p:nvPicPr>
          <p:cNvPr id="3" name="Picture 1"/>
          <p:cNvPicPr>
            <a:picLocks noChangeAspect="1" noChangeArrowheads="1"/>
          </p:cNvPicPr>
          <p:nvPr/>
        </p:nvPicPr>
        <p:blipFill>
          <a:blip r:embed="rId2"/>
          <a:srcRect/>
          <a:stretch>
            <a:fillRect/>
          </a:stretch>
        </p:blipFill>
        <p:spPr bwMode="auto">
          <a:xfrm>
            <a:off x="0" y="5533084"/>
            <a:ext cx="12192000" cy="1293812"/>
          </a:xfrm>
          <a:prstGeom prst="rect">
            <a:avLst/>
          </a:prstGeom>
          <a:noFill/>
          <a:ln w="9525">
            <a:noFill/>
            <a:miter lim="800000"/>
            <a:headEnd/>
            <a:tailEnd/>
          </a:ln>
        </p:spPr>
      </p:pic>
      <p:sp>
        <p:nvSpPr>
          <p:cNvPr id="5" name="Content Placeholder 4"/>
          <p:cNvSpPr>
            <a:spLocks noGrp="1"/>
          </p:cNvSpPr>
          <p:nvPr>
            <p:ph idx="1"/>
          </p:nvPr>
        </p:nvSpPr>
        <p:spPr>
          <a:xfrm>
            <a:off x="433755" y="211016"/>
            <a:ext cx="11007968" cy="6379282"/>
          </a:xfrm>
        </p:spPr>
        <p:txBody>
          <a:bodyPr>
            <a:normAutofit/>
          </a:bodyPr>
          <a:lstStyle/>
          <a:p>
            <a:pPr algn="just"/>
            <a:r>
              <a:rPr lang="en-US" sz="2400" dirty="0"/>
              <a:t>Resistive</a:t>
            </a:r>
            <a:endParaRPr lang="en-US" sz="2400" b="1" dirty="0"/>
          </a:p>
          <a:p>
            <a:pPr marL="0" indent="0" algn="just">
              <a:buNone/>
            </a:pPr>
            <a:r>
              <a:rPr lang="en-US" sz="2400" dirty="0"/>
              <a:t>Resistive humidity sensors utilize ions in salts to measure the electrical impedance of atoms. As humidity changes, so do the resistance of the electrodes on either side of the salt medium.</a:t>
            </a:r>
          </a:p>
          <a:p>
            <a:pPr algn="just"/>
            <a:r>
              <a:rPr lang="en-US" sz="2400" dirty="0"/>
              <a:t>Thermal</a:t>
            </a:r>
            <a:endParaRPr lang="en-US" sz="2400" b="1" dirty="0"/>
          </a:p>
          <a:p>
            <a:pPr marL="0" indent="0" algn="just">
              <a:buNone/>
            </a:pPr>
            <a:r>
              <a:rPr lang="en-US" sz="2400" dirty="0" smtClean="0"/>
              <a:t>Two </a:t>
            </a:r>
            <a:r>
              <a:rPr lang="en-US" sz="2400" dirty="0"/>
              <a:t>thermal sensors conduct electricity based upon the humidity of the surrounding air. One sensor is encased in dry nitrogen while the other measures ambient air. The difference between the two measures the humidity.</a:t>
            </a:r>
          </a:p>
          <a:p>
            <a:pPr lvl="0" algn="just"/>
            <a:r>
              <a:rPr lang="en-US" b="1" dirty="0" smtClean="0"/>
              <a:t>Tips on Humidity Sensor working</a:t>
            </a:r>
          </a:p>
          <a:p>
            <a:pPr marL="0" lvl="0" indent="0" algn="just">
              <a:buNone/>
            </a:pPr>
            <a:r>
              <a:rPr lang="en-US" sz="2400" b="1" dirty="0" smtClean="0"/>
              <a:t>Coulometric</a:t>
            </a:r>
            <a:r>
              <a:rPr lang="en-US" sz="2400" b="1" dirty="0"/>
              <a:t>:</a:t>
            </a:r>
            <a:r>
              <a:rPr lang="en-US" sz="2400" dirty="0"/>
              <a:t> An electrolyte is formed by absorption of water resulting in a current level which is proportional to the moisture content in the air.</a:t>
            </a:r>
          </a:p>
          <a:p>
            <a:pPr marL="0" lvl="0" indent="0" algn="just">
              <a:buNone/>
            </a:pPr>
            <a:r>
              <a:rPr lang="en-US" sz="2400" b="1" dirty="0"/>
              <a:t>Gravimetric:</a:t>
            </a:r>
            <a:r>
              <a:rPr lang="en-US" sz="2400" dirty="0"/>
              <a:t> A drying agent is exposed to moist air, resulting in weight gain by the drying agent. The increased weight corresponds to the amount of moisture</a:t>
            </a:r>
            <a:r>
              <a:rPr lang="en-US" sz="2400" dirty="0" smtClean="0"/>
              <a:t>.</a:t>
            </a:r>
          </a:p>
          <a:p>
            <a:pPr marL="0" indent="0" algn="just">
              <a:buNone/>
            </a:pPr>
            <a:r>
              <a:rPr lang="en-US" sz="2400" b="1" dirty="0"/>
              <a:t>Microwave/Infrared:</a:t>
            </a:r>
            <a:r>
              <a:rPr lang="en-US" sz="2400" dirty="0"/>
              <a:t> A transmitted signal varies as the humidity increases. The attenuation is an indication of the moisture content in the medium.</a:t>
            </a:r>
          </a:p>
          <a:p>
            <a:pPr lvl="0" algn="just"/>
            <a:endParaRPr lang="en-US" sz="2400" dirty="0"/>
          </a:p>
          <a:p>
            <a:pPr algn="just"/>
            <a:endParaRPr lang="en-US" dirty="0"/>
          </a:p>
        </p:txBody>
      </p:sp>
    </p:spTree>
    <p:extLst>
      <p:ext uri="{BB962C8B-B14F-4D97-AF65-F5344CB8AC3E}">
        <p14:creationId xmlns:p14="http://schemas.microsoft.com/office/powerpoint/2010/main" val="1035782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E9BD234-CF89-4ACD-A298-0F4795A38701}" type="slidenum">
              <a:rPr lang="en-US" smtClean="0"/>
              <a:pPr/>
              <a:t>5</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
        <p:nvSpPr>
          <p:cNvPr id="5" name="Content Placeholder 4"/>
          <p:cNvSpPr>
            <a:spLocks noGrp="1"/>
          </p:cNvSpPr>
          <p:nvPr>
            <p:ph idx="1"/>
          </p:nvPr>
        </p:nvSpPr>
        <p:spPr>
          <a:xfrm>
            <a:off x="594946" y="220557"/>
            <a:ext cx="11444654" cy="6731229"/>
          </a:xfrm>
        </p:spPr>
        <p:txBody>
          <a:bodyPr>
            <a:normAutofit/>
          </a:bodyPr>
          <a:lstStyle/>
          <a:p>
            <a:pPr marL="0" indent="0" algn="just">
              <a:buNone/>
            </a:pPr>
            <a:r>
              <a:rPr lang="en-US" sz="3200" b="1" dirty="0" smtClean="0"/>
              <a:t>Some </a:t>
            </a:r>
            <a:r>
              <a:rPr lang="en-US" sz="3200" b="1" dirty="0"/>
              <a:t>parameters for </a:t>
            </a:r>
            <a:r>
              <a:rPr lang="en-US" sz="3200" b="1" dirty="0"/>
              <a:t>judgement</a:t>
            </a:r>
            <a:endParaRPr lang="en-US" sz="3200" b="1" dirty="0"/>
          </a:p>
          <a:p>
            <a:pPr algn="just"/>
            <a:r>
              <a:rPr lang="en-US" sz="2400" dirty="0"/>
              <a:t>Accuracy</a:t>
            </a:r>
            <a:endParaRPr lang="en-US" sz="2400" b="1" dirty="0"/>
          </a:p>
          <a:p>
            <a:pPr marL="0" indent="0" algn="just">
              <a:buNone/>
            </a:pPr>
            <a:r>
              <a:rPr lang="en-US" sz="2400" dirty="0"/>
              <a:t>Every sensor has its own calibration curve, based on a 9 point system. It basically pitches the pros against the cons of the particular sensor.</a:t>
            </a:r>
          </a:p>
          <a:p>
            <a:pPr algn="just"/>
            <a:r>
              <a:rPr lang="en-US" sz="2400" dirty="0"/>
              <a:t>Linearity</a:t>
            </a:r>
            <a:endParaRPr lang="en-US" sz="2400" b="1" dirty="0"/>
          </a:p>
          <a:p>
            <a:pPr marL="0" indent="0" algn="just">
              <a:buNone/>
            </a:pPr>
            <a:r>
              <a:rPr lang="en-US" sz="2400" dirty="0"/>
              <a:t>It indicates the voltage deviation from the BFSL value and the measured output voltage value, converted to relative humidity.</a:t>
            </a:r>
          </a:p>
          <a:p>
            <a:pPr algn="just"/>
            <a:r>
              <a:rPr lang="en-US" sz="2400" dirty="0"/>
              <a:t>Reliability</a:t>
            </a:r>
            <a:endParaRPr lang="en-US" sz="2400" b="1" dirty="0"/>
          </a:p>
          <a:p>
            <a:pPr marL="0" indent="0" algn="just">
              <a:buNone/>
            </a:pPr>
            <a:r>
              <a:rPr lang="en-US" sz="2400" dirty="0"/>
              <a:t>The measurements often cause the sensor to fall out of sync. However for a sensor to be useful, it has to provide reliable measurements.</a:t>
            </a:r>
          </a:p>
          <a:p>
            <a:r>
              <a:rPr lang="en-US" sz="2400" dirty="0"/>
              <a:t>Repeatability</a:t>
            </a:r>
            <a:endParaRPr lang="en-US" sz="2400" b="1" dirty="0"/>
          </a:p>
          <a:p>
            <a:pPr marL="0" indent="0">
              <a:buNone/>
            </a:pPr>
            <a:r>
              <a:rPr lang="en-US" sz="2400" dirty="0"/>
              <a:t>The measurements from a sensor, have to be so that they don’t drift apart. Repeatability is the measurement of drift among measurements of a </a:t>
            </a:r>
            <a:r>
              <a:rPr lang="en-US" sz="2400" dirty="0" smtClean="0"/>
              <a:t>single quantity</a:t>
            </a:r>
            <a:r>
              <a:rPr lang="en-US" sz="2400" dirty="0"/>
              <a:t>.</a:t>
            </a:r>
          </a:p>
          <a:p>
            <a:pPr marL="0" indent="0" algn="just">
              <a:buNone/>
            </a:pPr>
            <a:endParaRPr lang="en-US" sz="2400" dirty="0"/>
          </a:p>
        </p:txBody>
      </p:sp>
    </p:spTree>
    <p:extLst>
      <p:ext uri="{BB962C8B-B14F-4D97-AF65-F5344CB8AC3E}">
        <p14:creationId xmlns:p14="http://schemas.microsoft.com/office/powerpoint/2010/main" val="212677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38555" y="257908"/>
            <a:ext cx="10615246" cy="5919055"/>
          </a:xfrm>
        </p:spPr>
        <p:txBody>
          <a:bodyPr/>
          <a:lstStyle/>
          <a:p>
            <a:r>
              <a:rPr lang="en-US" dirty="0"/>
              <a:t>Response time</a:t>
            </a:r>
            <a:endParaRPr lang="en-US" b="1" dirty="0"/>
          </a:p>
          <a:p>
            <a:pPr marL="0" indent="0" algn="just">
              <a:buNone/>
            </a:pPr>
            <a:r>
              <a:rPr lang="en-US" sz="2400" dirty="0"/>
              <a:t>Typically, the time is taken by a sensor to rise to 66% (rise time) or fall to 33% (fall time) of maximum output voltage, is known as the response time</a:t>
            </a:r>
            <a:r>
              <a:rPr lang="en-US" sz="2400" dirty="0" smtClean="0"/>
              <a:t>.</a:t>
            </a:r>
          </a:p>
          <a:p>
            <a:r>
              <a:rPr lang="en-US" sz="4000" b="1" dirty="0"/>
              <a:t>Applications of humidity sensors are far and wide</a:t>
            </a:r>
          </a:p>
          <a:p>
            <a:pPr marL="0" indent="0" algn="just">
              <a:buNone/>
            </a:pPr>
            <a:r>
              <a:rPr lang="en-US" sz="2400" dirty="0"/>
              <a:t>The applications of humidity sensor range far and wide. People with illnesses affected by humidity, monitoring and preventive measure in homes employ humidity sensors. A humidity sensor is also found as part of home heating, ventilating and air conditioning systems (HVAC systems). These are also used in offices, cars, humidors, museums, industrial spaces and greenhouses and are also used in meteorology stations to report and predict the weather.</a:t>
            </a:r>
          </a:p>
          <a:p>
            <a:pPr marL="0" indent="0">
              <a:buNone/>
            </a:pPr>
            <a:endParaRPr lang="en-US"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6</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Tree>
    <p:extLst>
      <p:ext uri="{BB962C8B-B14F-4D97-AF65-F5344CB8AC3E}">
        <p14:creationId xmlns:p14="http://schemas.microsoft.com/office/powerpoint/2010/main" val="1436063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5911" y="207839"/>
            <a:ext cx="11382233" cy="5783528"/>
          </a:xfrm>
        </p:spPr>
        <p:txBody>
          <a:bodyPr>
            <a:normAutofit lnSpcReduction="10000"/>
          </a:bodyPr>
          <a:lstStyle/>
          <a:p>
            <a:r>
              <a:rPr lang="en-US" b="1" u="sng" dirty="0"/>
              <a:t>Humidity Indicator</a:t>
            </a:r>
            <a:endParaRPr lang="en-US" b="1" dirty="0"/>
          </a:p>
          <a:p>
            <a:pPr marL="0" indent="0" algn="just">
              <a:buNone/>
            </a:pPr>
            <a:r>
              <a:rPr lang="en-US" sz="2600" dirty="0"/>
              <a:t>Presented here is a simple humidity indicator and controller. In industries such as textile, the change in moisture content has a direct impact on the properties of fabric, such as tensile strength, elasticity, </a:t>
            </a:r>
            <a:r>
              <a:rPr lang="en-US" sz="2600" dirty="0"/>
              <a:t>fibre</a:t>
            </a:r>
            <a:r>
              <a:rPr lang="en-US" sz="2600" dirty="0"/>
              <a:t> diameter and friction. Cotton and linen require high relative humidity (RH) levels of around 70-80 per cent since they are very brittle. Wool requires RH levels of around 65 per cent. While silk requires between 65 and 70 per cent. With this circuit, you can not only monitor humidity levels between 30 and 90 per cent RH but also control it.</a:t>
            </a:r>
          </a:p>
          <a:p>
            <a:r>
              <a:rPr lang="en-US" b="1" u="sng" dirty="0"/>
              <a:t>Fridge Temperature and Humidity Indicator</a:t>
            </a:r>
            <a:endParaRPr lang="en-US" b="1" dirty="0"/>
          </a:p>
          <a:p>
            <a:pPr marL="0" indent="0">
              <a:buNone/>
            </a:pPr>
            <a:r>
              <a:rPr lang="en-US" sz="2600" dirty="0"/>
              <a:t>The small sniffer device, described in this project, picks up temperature and humidity from inside the fridge and transmits on an RF link to a nearby receiver unit. The receiver unit checks the received code, identifies the right sniffer device and displays live temperature and humidity. Why do we need it you say? We can measure temperature and humidity inside the fridge using a normal temperature-humidity indicator but relative humidity could be inaccurate in that case.</a:t>
            </a:r>
          </a:p>
          <a:p>
            <a:endParaRPr lang="en-US"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7</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Tree>
    <p:extLst>
      <p:ext uri="{BB962C8B-B14F-4D97-AF65-F5344CB8AC3E}">
        <p14:creationId xmlns:p14="http://schemas.microsoft.com/office/powerpoint/2010/main" val="3872625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E9BD234-CF89-4ACD-A298-0F4795A38701}" type="slidenum">
              <a:rPr lang="en-US" smtClean="0"/>
              <a:pPr/>
              <a:t>8</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
        <p:nvSpPr>
          <p:cNvPr id="5" name="Content Placeholder 4"/>
          <p:cNvSpPr>
            <a:spLocks noGrp="1"/>
          </p:cNvSpPr>
          <p:nvPr>
            <p:ph idx="1"/>
          </p:nvPr>
        </p:nvSpPr>
        <p:spPr>
          <a:xfrm>
            <a:off x="838202" y="368490"/>
            <a:ext cx="10515600" cy="5808473"/>
          </a:xfrm>
        </p:spPr>
        <p:txBody>
          <a:bodyPr>
            <a:normAutofit/>
          </a:bodyPr>
          <a:lstStyle/>
          <a:p>
            <a:r>
              <a:rPr lang="en-US" b="1" u="sng" dirty="0"/>
              <a:t>Humidity And Temperature monitoring Using Arduino With The IoT</a:t>
            </a:r>
            <a:endParaRPr lang="en-US" b="1" dirty="0"/>
          </a:p>
          <a:p>
            <a:pPr marL="0" indent="0">
              <a:buNone/>
            </a:pPr>
            <a:r>
              <a:rPr lang="en-US" sz="2400" dirty="0"/>
              <a:t>In this article, humidity and temperature information from the DHT-11 sensor is </a:t>
            </a:r>
            <a:r>
              <a:rPr lang="en-US" sz="2400" dirty="0" smtClean="0"/>
              <a:t>analyzed </a:t>
            </a:r>
            <a:r>
              <a:rPr lang="en-US" sz="2400" dirty="0"/>
              <a:t>graphically on </a:t>
            </a:r>
            <a:r>
              <a:rPr lang="en-US" sz="2400" dirty="0" smtClean="0"/>
              <a:t>Thing Speak </a:t>
            </a:r>
            <a:r>
              <a:rPr lang="en-US" sz="2400" dirty="0"/>
              <a:t>platform using </a:t>
            </a:r>
            <a:r>
              <a:rPr lang="en-US" sz="2400" dirty="0" smtClean="0"/>
              <a:t>Adriano </a:t>
            </a:r>
            <a:r>
              <a:rPr lang="en-US" sz="2400" dirty="0"/>
              <a:t>MCU and ESP8266 Wi-Fi module</a:t>
            </a:r>
            <a:r>
              <a:rPr lang="en-US" sz="2400" dirty="0" smtClean="0"/>
              <a:t>.</a:t>
            </a:r>
          </a:p>
          <a:p>
            <a:r>
              <a:rPr lang="en-US" b="1" u="sng" dirty="0"/>
              <a:t>Humidity Indicator and Controller</a:t>
            </a:r>
            <a:endParaRPr lang="en-US" b="1" dirty="0"/>
          </a:p>
          <a:p>
            <a:pPr marL="0" indent="0">
              <a:buNone/>
            </a:pPr>
            <a:r>
              <a:rPr lang="en-US" sz="2400" dirty="0"/>
              <a:t>Presented here is a simple humidity indicator and controller. In industries such as textile, the change in moisture content has a direct impact on the properties of fabric, such as tensile strength, elasticity, </a:t>
            </a:r>
            <a:r>
              <a:rPr lang="en-US" sz="2400" dirty="0" smtClean="0"/>
              <a:t>fiber </a:t>
            </a:r>
            <a:r>
              <a:rPr lang="en-US" sz="2400" dirty="0"/>
              <a:t>diameter and friction. Therefore the process is executed within a permissible humidity environment only. Depending on the type of fabric and the process being undertaken, the requirement of particular humidity level varies. Cotton and linen have to be processed at very high relative humidity (RH) levels of around 70-80 per cent since they are very brittle. Wool requires RH levels of around 65 per cent. Silk needs to be processed between 65 and 70 per cent. With this circuit, you can not only monitor humidity levels between 30 and 90 per cent RH but also control it.</a:t>
            </a:r>
          </a:p>
          <a:p>
            <a:endParaRPr lang="en-US" sz="2400" dirty="0"/>
          </a:p>
          <a:p>
            <a:endParaRPr lang="en-US" sz="2400" dirty="0"/>
          </a:p>
        </p:txBody>
      </p:sp>
    </p:spTree>
    <p:extLst>
      <p:ext uri="{BB962C8B-B14F-4D97-AF65-F5344CB8AC3E}">
        <p14:creationId xmlns:p14="http://schemas.microsoft.com/office/powerpoint/2010/main" val="389273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2" y="191069"/>
            <a:ext cx="10515600" cy="5985894"/>
          </a:xfrm>
        </p:spPr>
        <p:txBody>
          <a:bodyPr/>
          <a:lstStyle/>
          <a:p>
            <a:pPr algn="just"/>
            <a:endParaRPr lang="en-US" b="1" u="sng" dirty="0" smtClean="0"/>
          </a:p>
          <a:p>
            <a:pPr algn="just"/>
            <a:r>
              <a:rPr lang="en-US" b="1" u="sng" dirty="0" smtClean="0"/>
              <a:t>IoT-Enabled </a:t>
            </a:r>
            <a:r>
              <a:rPr lang="en-US" b="1" u="sng" dirty="0"/>
              <a:t>Air Pollution Meter With Digital Dashboard On Smartphone</a:t>
            </a:r>
            <a:endParaRPr lang="en-US" b="1" dirty="0"/>
          </a:p>
          <a:p>
            <a:pPr marL="0" indent="0" algn="just">
              <a:buNone/>
            </a:pPr>
            <a:endParaRPr lang="en-US" sz="2400" dirty="0" smtClean="0"/>
          </a:p>
          <a:p>
            <a:pPr marL="0" indent="0" algn="just">
              <a:buNone/>
            </a:pPr>
            <a:r>
              <a:rPr lang="en-US" sz="2400" dirty="0" smtClean="0"/>
              <a:t>Presented </a:t>
            </a:r>
            <a:r>
              <a:rPr lang="en-US" sz="2400" dirty="0"/>
              <a:t>here is an </a:t>
            </a:r>
            <a:r>
              <a:rPr lang="en-US" sz="2400" u="sng" dirty="0"/>
              <a:t>IoT</a:t>
            </a:r>
            <a:r>
              <a:rPr lang="en-US" sz="2400" dirty="0"/>
              <a:t> enabled air pollution meter to monitor air quality on your smartphone using Blynk application and </a:t>
            </a:r>
            <a:r>
              <a:rPr lang="en-US" sz="2400" u="sng" dirty="0"/>
              <a:t>Arduino</a:t>
            </a:r>
            <a:r>
              <a:rPr lang="en-US" sz="2400" dirty="0"/>
              <a:t> board. Blynk is an Internet of Things (IoT) platform to control Arduino, </a:t>
            </a:r>
            <a:r>
              <a:rPr lang="en-US" sz="2400" u="sng" dirty="0"/>
              <a:t>Raspberry Pi</a:t>
            </a:r>
            <a:r>
              <a:rPr lang="en-US" sz="2400" dirty="0"/>
              <a:t> and the like over the Internet. In this project Blynk provides a digital dashboard on your smartphone that displays real-time air quality readings for the immediate surroundings.</a:t>
            </a:r>
          </a:p>
          <a:p>
            <a:pPr marL="0" indent="0" algn="just">
              <a:buNone/>
            </a:pPr>
            <a:endParaRPr lang="en-US" dirty="0"/>
          </a:p>
        </p:txBody>
      </p:sp>
      <p:sp>
        <p:nvSpPr>
          <p:cNvPr id="2" name="Slide Number Placeholder 1"/>
          <p:cNvSpPr>
            <a:spLocks noGrp="1"/>
          </p:cNvSpPr>
          <p:nvPr>
            <p:ph type="sldNum" sz="quarter" idx="12"/>
          </p:nvPr>
        </p:nvSpPr>
        <p:spPr/>
        <p:txBody>
          <a:bodyPr/>
          <a:lstStyle/>
          <a:p>
            <a:fld id="{1E9BD234-CF89-4ACD-A298-0F4795A38701}" type="slidenum">
              <a:rPr lang="en-US" smtClean="0"/>
              <a:pPr/>
              <a:t>9</a:t>
            </a:fld>
            <a:endParaRPr lang="en-US" dirty="0"/>
          </a:p>
        </p:txBody>
      </p:sp>
      <p:pic>
        <p:nvPicPr>
          <p:cNvPr id="3" name="Picture 1"/>
          <p:cNvPicPr>
            <a:picLocks noChangeAspect="1" noChangeArrowheads="1"/>
          </p:cNvPicPr>
          <p:nvPr/>
        </p:nvPicPr>
        <p:blipFill>
          <a:blip r:embed="rId2"/>
          <a:srcRect/>
          <a:stretch>
            <a:fillRect/>
          </a:stretch>
        </p:blipFill>
        <p:spPr bwMode="auto">
          <a:xfrm>
            <a:off x="0" y="5544911"/>
            <a:ext cx="12192000" cy="1293812"/>
          </a:xfrm>
          <a:prstGeom prst="rect">
            <a:avLst/>
          </a:prstGeom>
          <a:noFill/>
          <a:ln w="9525">
            <a:noFill/>
            <a:miter lim="800000"/>
            <a:headEnd/>
            <a:tailEnd/>
          </a:ln>
        </p:spPr>
      </p:pic>
    </p:spTree>
    <p:extLst>
      <p:ext uri="{BB962C8B-B14F-4D97-AF65-F5344CB8AC3E}">
        <p14:creationId xmlns:p14="http://schemas.microsoft.com/office/powerpoint/2010/main" val="22090205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Tie</Template>
  <TotalTime>211</TotalTime>
  <Words>1640</Words>
  <Application>Microsoft Office PowerPoint</Application>
  <PresentationFormat>Custom</PresentationFormat>
  <Paragraphs>163</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BlackTie</vt:lpstr>
      <vt:lpstr>PowerPoint Presentation</vt:lpstr>
      <vt:lpstr>Humidity Sensor:</vt:lpstr>
      <vt:lpstr>Let us discuss these types in detail: </vt:lpstr>
      <vt:lpstr>PowerPoint Presentation</vt:lpstr>
      <vt:lpstr>PowerPoint Presentation</vt:lpstr>
      <vt:lpstr>PowerPoint Presentation</vt:lpstr>
      <vt:lpstr>PowerPoint Presentation</vt:lpstr>
      <vt:lpstr>PowerPoint Presentation</vt:lpstr>
      <vt:lpstr>PowerPoint Presentation</vt:lpstr>
      <vt:lpstr>Images of Humidity Sensors</vt:lpstr>
      <vt:lpstr>What is a light sensor?</vt:lpstr>
      <vt:lpstr>PowerPoint Presentation</vt:lpstr>
      <vt:lpstr>PowerPoint Presentation</vt:lpstr>
      <vt:lpstr> What are photo resistors made of? </vt:lpstr>
      <vt:lpstr>PowerPoint Presentation</vt:lpstr>
      <vt:lpstr>What are photodiodes made of?</vt:lpstr>
      <vt:lpstr>Photodiode light sensor applications </vt:lpstr>
      <vt:lpstr>3. Phototransistors</vt:lpstr>
      <vt:lpstr>What is a light sensor used for? Applications</vt:lpstr>
      <vt:lpstr>Automobiles</vt:lpstr>
      <vt:lpstr>Agricultural Usages</vt:lpstr>
      <vt:lpstr>Security applications</vt:lpstr>
      <vt:lpstr>Images of light sensors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dc:creator>
  <cp:lastModifiedBy>swayam</cp:lastModifiedBy>
  <cp:revision>32</cp:revision>
  <dcterms:created xsi:type="dcterms:W3CDTF">2021-03-10T06:42:14Z</dcterms:created>
  <dcterms:modified xsi:type="dcterms:W3CDTF">2021-04-08T09:43:04Z</dcterms:modified>
</cp:coreProperties>
</file>