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71" autoAdjust="0"/>
    <p:restoredTop sz="94627"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5277FA-9124-40FF-92D8-03A51894F132}"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572EF-1CB8-495D-8C00-1BF3F66A65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5277FA-9124-40FF-92D8-03A51894F132}"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572EF-1CB8-495D-8C00-1BF3F66A65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5277FA-9124-40FF-92D8-03A51894F132}"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572EF-1CB8-495D-8C00-1BF3F66A65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5277FA-9124-40FF-92D8-03A51894F132}"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572EF-1CB8-495D-8C00-1BF3F66A65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5277FA-9124-40FF-92D8-03A51894F132}"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572EF-1CB8-495D-8C00-1BF3F66A65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5277FA-9124-40FF-92D8-03A51894F132}" type="datetimeFigureOut">
              <a:rPr lang="en-US" smtClean="0"/>
              <a:pPr/>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572EF-1CB8-495D-8C00-1BF3F66A65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5277FA-9124-40FF-92D8-03A51894F132}" type="datetimeFigureOut">
              <a:rPr lang="en-US" smtClean="0"/>
              <a:pPr/>
              <a:t>4/3/2021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4572EF-1CB8-495D-8C00-1BF3F66A65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5277FA-9124-40FF-92D8-03A51894F132}" type="datetimeFigureOut">
              <a:rPr lang="en-US" smtClean="0"/>
              <a:pPr/>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4572EF-1CB8-495D-8C00-1BF3F66A65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277FA-9124-40FF-92D8-03A51894F132}" type="datetimeFigureOut">
              <a:rPr lang="en-US" smtClean="0"/>
              <a:pPr/>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4572EF-1CB8-495D-8C00-1BF3F66A65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277FA-9124-40FF-92D8-03A51894F132}" type="datetimeFigureOut">
              <a:rPr lang="en-US" smtClean="0"/>
              <a:pPr/>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572EF-1CB8-495D-8C00-1BF3F66A65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277FA-9124-40FF-92D8-03A51894F132}" type="datetimeFigureOut">
              <a:rPr lang="en-US" smtClean="0"/>
              <a:pPr/>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572EF-1CB8-495D-8C00-1BF3F66A65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277FA-9124-40FF-92D8-03A51894F132}" type="datetimeFigureOut">
              <a:rPr lang="en-US" smtClean="0"/>
              <a:pPr/>
              <a:t>4/3/2021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572EF-1CB8-495D-8C00-1BF3F66A65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476672"/>
            <a:ext cx="6552728" cy="1181993"/>
          </a:xfrm>
        </p:spPr>
        <p:txBody>
          <a:bodyPr>
            <a:noAutofit/>
          </a:bodyPr>
          <a:lstStyle/>
          <a:p>
            <a:r>
              <a:rPr lang="en-US" sz="3200" b="1" dirty="0" smtClean="0"/>
              <a:t>G. H. RAISONI COLLEGE OF ENGG. &amp; MANAGEMENT Gat No. 1200, Wagholi, Pune – 412 207</a:t>
            </a:r>
            <a:r>
              <a:rPr lang="en-US" sz="3200" dirty="0" smtClean="0"/>
              <a:t> </a:t>
            </a:r>
            <a:r>
              <a:rPr lang="en-US" sz="2400" dirty="0" smtClean="0"/>
              <a:t/>
            </a:r>
            <a:br>
              <a:rPr lang="en-US" sz="2400" dirty="0" smtClean="0"/>
            </a:br>
            <a:r>
              <a:rPr lang="en-US" sz="2000" dirty="0" smtClean="0"/>
              <a:t>An </a:t>
            </a:r>
            <a:r>
              <a:rPr lang="en-US" sz="2000" dirty="0" smtClean="0"/>
              <a:t>Autonomous Institute Affiliated to Savitribai </a:t>
            </a:r>
            <a:r>
              <a:rPr lang="en-US" sz="2000" dirty="0" smtClean="0"/>
              <a:t>Phule Pune University</a:t>
            </a:r>
            <a:endParaRPr lang="en-US" sz="3200" dirty="0"/>
          </a:p>
        </p:txBody>
      </p:sp>
      <p:sp>
        <p:nvSpPr>
          <p:cNvPr id="3" name="Subtitle 2"/>
          <p:cNvSpPr>
            <a:spLocks noGrp="1"/>
          </p:cNvSpPr>
          <p:nvPr>
            <p:ph type="subTitle" idx="1"/>
          </p:nvPr>
        </p:nvSpPr>
        <p:spPr>
          <a:xfrm>
            <a:off x="0" y="2132856"/>
            <a:ext cx="9144000" cy="4725144"/>
          </a:xfrm>
        </p:spPr>
        <p:txBody>
          <a:bodyPr>
            <a:normAutofit fontScale="47500" lnSpcReduction="20000"/>
          </a:bodyPr>
          <a:lstStyle/>
          <a:p>
            <a:r>
              <a:rPr lang="en-US" sz="4200" b="1" dirty="0" smtClean="0">
                <a:solidFill>
                  <a:schemeClr val="tx1"/>
                </a:solidFill>
                <a:latin typeface="Arial" pitchFamily="34" charset="0"/>
                <a:cs typeface="Arial" pitchFamily="34" charset="0"/>
              </a:rPr>
              <a:t>Session 2020-21</a:t>
            </a:r>
          </a:p>
          <a:p>
            <a:r>
              <a:rPr lang="en-US" sz="3800" b="1" dirty="0" smtClean="0">
                <a:solidFill>
                  <a:schemeClr val="tx1"/>
                </a:solidFill>
              </a:rPr>
              <a:t>Sub – Computer programming</a:t>
            </a:r>
          </a:p>
          <a:p>
            <a:r>
              <a:rPr lang="en-US" sz="3800" b="1" dirty="0" smtClean="0">
                <a:solidFill>
                  <a:schemeClr val="tx1"/>
                </a:solidFill>
                <a:latin typeface="Bebas Neue" panose="020B0604020202020204" charset="0"/>
              </a:rPr>
              <a:t>Presentation on</a:t>
            </a:r>
          </a:p>
          <a:p>
            <a:r>
              <a:rPr lang="en-US" sz="3800" b="1" dirty="0" smtClean="0">
                <a:solidFill>
                  <a:schemeClr val="tx1"/>
                </a:solidFill>
                <a:latin typeface="Bebas Neue" panose="020B0604020202020204" charset="0"/>
              </a:rPr>
              <a:t>“In C – For,Break,Continue</a:t>
            </a:r>
            <a:r>
              <a:rPr lang="en-US" sz="3400" b="1" dirty="0" smtClean="0">
                <a:solidFill>
                  <a:schemeClr val="tx1"/>
                </a:solidFill>
                <a:latin typeface="Bebas Neue" panose="020B0604020202020204" charset="0"/>
              </a:rPr>
              <a:t> ”</a:t>
            </a:r>
          </a:p>
          <a:p>
            <a:r>
              <a:rPr lang="en-US" sz="5100" b="1" dirty="0" smtClean="0">
                <a:solidFill>
                  <a:schemeClr val="tx1"/>
                </a:solidFill>
              </a:rPr>
              <a:t>By</a:t>
            </a:r>
          </a:p>
          <a:p>
            <a:endParaRPr lang="en-US" sz="4200" dirty="0" smtClean="0">
              <a:solidFill>
                <a:schemeClr val="tx1"/>
              </a:solidFill>
            </a:endParaRPr>
          </a:p>
          <a:p>
            <a:pPr algn="l"/>
            <a:r>
              <a:rPr lang="en-US" sz="4200" b="1" dirty="0" smtClean="0">
                <a:solidFill>
                  <a:schemeClr val="tx1"/>
                </a:solidFill>
              </a:rPr>
              <a:t>                                             </a:t>
            </a:r>
            <a:r>
              <a:rPr lang="en-US" sz="4200" b="1" dirty="0" smtClean="0">
                <a:solidFill>
                  <a:schemeClr val="tx1"/>
                </a:solidFill>
              </a:rPr>
              <a:t>C69 - SUSHMA DIPAK YEMMEWAR</a:t>
            </a:r>
          </a:p>
          <a:p>
            <a:pPr algn="l"/>
            <a:r>
              <a:rPr lang="en-US" sz="4200" b="1" dirty="0" smtClean="0">
                <a:solidFill>
                  <a:schemeClr val="tx1"/>
                </a:solidFill>
              </a:rPr>
              <a:t>                                             C71 - TANMAY RADHAKRISHNA ASWALE</a:t>
            </a:r>
          </a:p>
          <a:p>
            <a:pPr algn="l"/>
            <a:r>
              <a:rPr lang="en-US" sz="4200" b="1" dirty="0" smtClean="0">
                <a:solidFill>
                  <a:schemeClr val="tx1"/>
                </a:solidFill>
              </a:rPr>
              <a:t>                                             C70 - SWAYAM PRAMOD TERODE</a:t>
            </a:r>
          </a:p>
          <a:p>
            <a:pPr algn="l"/>
            <a:r>
              <a:rPr lang="en-US" sz="4200" b="1" dirty="0" smtClean="0">
                <a:solidFill>
                  <a:schemeClr val="tx1"/>
                </a:solidFill>
              </a:rPr>
              <a:t>                                             C72 - VALLABH RAJARAM SHRIMANGALE</a:t>
            </a:r>
          </a:p>
          <a:p>
            <a:pPr algn="l"/>
            <a:endParaRPr lang="en-US" dirty="0" smtClean="0">
              <a:solidFill>
                <a:schemeClr val="tx1"/>
              </a:solidFill>
            </a:endParaRPr>
          </a:p>
          <a:p>
            <a:endParaRPr lang="en-US" sz="4500" dirty="0" smtClean="0">
              <a:solidFill>
                <a:schemeClr val="tx1"/>
              </a:solidFill>
            </a:endParaRPr>
          </a:p>
          <a:p>
            <a:r>
              <a:rPr lang="en-US" sz="4500" b="1" dirty="0" smtClean="0">
                <a:solidFill>
                  <a:schemeClr val="tx1"/>
                </a:solidFill>
              </a:rPr>
              <a:t>Faculty Name: Prof. NITESH DANGARE</a:t>
            </a:r>
          </a:p>
          <a:p>
            <a:r>
              <a:rPr lang="en-US" sz="4500" dirty="0" smtClean="0">
                <a:solidFill>
                  <a:schemeClr val="tx1"/>
                </a:solidFill>
              </a:rPr>
              <a:t>FY B.Tech : Div C</a:t>
            </a:r>
            <a:endParaRPr lang="en-US" sz="4500" dirty="0" smtClean="0"/>
          </a:p>
          <a:p>
            <a:endParaRPr lang="en-US" sz="4500" dirty="0" smtClean="0">
              <a:solidFill>
                <a:schemeClr val="tx1"/>
              </a:solidFill>
            </a:endParaRPr>
          </a:p>
          <a:p>
            <a:endParaRPr lang="en-US" dirty="0" smtClean="0">
              <a:solidFill>
                <a:schemeClr val="tx1"/>
              </a:solidFill>
            </a:endParaRPr>
          </a:p>
          <a:p>
            <a:endParaRPr lang="en-US" dirty="0" smtClean="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460311" cy="1406157"/>
          </a:xfrm>
          <a:prstGeom prst="rect">
            <a:avLst/>
          </a:prstGeom>
        </p:spPr>
      </p:pic>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696199" y="0"/>
            <a:ext cx="1447801" cy="140615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563662"/>
          </a:xfrm>
        </p:spPr>
        <p:txBody>
          <a:bodyPr/>
          <a:lstStyle/>
          <a:p>
            <a:r>
              <a:rPr lang="en-US" dirty="0" smtClean="0"/>
              <a:t>FOR LOOP IN C</a:t>
            </a:r>
            <a:endParaRPr lang="en-US" dirty="0"/>
          </a:p>
        </p:txBody>
      </p:sp>
      <p:sp>
        <p:nvSpPr>
          <p:cNvPr id="3" name="Content Placeholder 2"/>
          <p:cNvSpPr>
            <a:spLocks noGrp="1"/>
          </p:cNvSpPr>
          <p:nvPr>
            <p:ph idx="1"/>
          </p:nvPr>
        </p:nvSpPr>
        <p:spPr>
          <a:xfrm>
            <a:off x="3575050" y="116632"/>
            <a:ext cx="5111750" cy="6336704"/>
          </a:xfrm>
        </p:spPr>
        <p:txBody>
          <a:bodyPr>
            <a:normAutofit fontScale="92500" lnSpcReduction="10000"/>
          </a:bodyPr>
          <a:lstStyle/>
          <a:p>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b="1" dirty="0" smtClean="0"/>
          </a:p>
          <a:p>
            <a:pPr>
              <a:buFont typeface="Wingdings" pitchFamily="2" charset="2"/>
              <a:buChar char="Ø"/>
            </a:pPr>
            <a:r>
              <a:rPr lang="en-US" sz="1800" b="1" dirty="0" smtClean="0"/>
              <a:t>EXAMPLE - </a:t>
            </a:r>
          </a:p>
          <a:p>
            <a:r>
              <a:rPr lang="en-US" sz="1800" dirty="0" smtClean="0"/>
              <a:t> #include &lt;stdio.h&gt;</a:t>
            </a:r>
          </a:p>
          <a:p>
            <a:r>
              <a:rPr lang="en-US" sz="1800" dirty="0" smtClean="0"/>
              <a:t>int main()</a:t>
            </a:r>
          </a:p>
          <a:p>
            <a:r>
              <a:rPr lang="en-US" sz="1800" dirty="0" smtClean="0"/>
              <a:t>{</a:t>
            </a:r>
          </a:p>
          <a:p>
            <a:r>
              <a:rPr lang="en-US" sz="1800" dirty="0" smtClean="0"/>
              <a:t>    int num = 10</a:t>
            </a:r>
          </a:p>
          <a:p>
            <a:r>
              <a:rPr lang="en-US" sz="1800" dirty="0" smtClean="0"/>
              <a:t>    int i;</a:t>
            </a:r>
          </a:p>
          <a:p>
            <a:r>
              <a:rPr lang="en-US" sz="1800" dirty="0" smtClean="0"/>
              <a:t>    for(i = 0; i &lt; num; i++) { </a:t>
            </a:r>
          </a:p>
          <a:p>
            <a:r>
              <a:rPr lang="en-US" sz="1800" dirty="0" smtClean="0"/>
              <a:t>    printf("%d ",i);</a:t>
            </a:r>
          </a:p>
          <a:p>
            <a:r>
              <a:rPr lang="en-US" sz="1800" dirty="0" smtClean="0"/>
              <a:t>}</a:t>
            </a:r>
          </a:p>
          <a:p>
            <a:r>
              <a:rPr lang="en-US" sz="1800" dirty="0" smtClean="0"/>
              <a:t>    return 0;</a:t>
            </a:r>
          </a:p>
          <a:p>
            <a:r>
              <a:rPr lang="en-US" sz="1800" dirty="0" smtClean="0"/>
              <a:t>}</a:t>
            </a:r>
          </a:p>
          <a:p>
            <a:endParaRPr lang="en-US" sz="1800" dirty="0" smtClean="0"/>
          </a:p>
          <a:p>
            <a:r>
              <a:rPr lang="en-US" sz="1800" b="1" dirty="0" smtClean="0"/>
              <a:t>OUTPUT</a:t>
            </a:r>
            <a:r>
              <a:rPr lang="en-US" sz="1800" dirty="0" smtClean="0"/>
              <a:t> – 0 1 2 3 4 5 6 7 8 9</a:t>
            </a:r>
          </a:p>
        </p:txBody>
      </p:sp>
      <p:sp>
        <p:nvSpPr>
          <p:cNvPr id="4" name="Text Placeholder 3"/>
          <p:cNvSpPr>
            <a:spLocks noGrp="1"/>
          </p:cNvSpPr>
          <p:nvPr>
            <p:ph type="body" sz="half" idx="2"/>
          </p:nvPr>
        </p:nvSpPr>
        <p:spPr>
          <a:xfrm>
            <a:off x="357158" y="928670"/>
            <a:ext cx="3108355" cy="5668682"/>
          </a:xfrm>
        </p:spPr>
        <p:txBody>
          <a:bodyPr>
            <a:noAutofit/>
          </a:bodyPr>
          <a:lstStyle/>
          <a:p>
            <a:r>
              <a:rPr lang="en-US" dirty="0" smtClean="0"/>
              <a:t>Loop is one of the most important concepts in all programming languages as it simplifies complex problems and makes it easier to read and understand the code.</a:t>
            </a:r>
          </a:p>
          <a:p>
            <a:r>
              <a:rPr lang="en-US" dirty="0" smtClean="0"/>
              <a:t>The</a:t>
            </a:r>
            <a:r>
              <a:rPr lang="en-US" b="1" dirty="0" smtClean="0"/>
              <a:t> "For" Loop </a:t>
            </a:r>
            <a:r>
              <a:rPr lang="en-US" dirty="0" smtClean="0"/>
              <a:t>is used to repeat a specific code until a specific condition is satisfied. The for-loop statement is very specialized. We use for a loop when we know the number of iterations we want, whereas when we do not know about the number of iterations, we use while loop.</a:t>
            </a:r>
          </a:p>
          <a:p>
            <a:r>
              <a:rPr lang="en-US" b="1" dirty="0" smtClean="0"/>
              <a:t>initialize counter</a:t>
            </a:r>
            <a:r>
              <a:rPr lang="en-US" dirty="0" smtClean="0"/>
              <a:t>: It will initialize the loop counter value, i.e., i=0.</a:t>
            </a:r>
          </a:p>
          <a:p>
            <a:r>
              <a:rPr lang="en-US" b="1" dirty="0" smtClean="0"/>
              <a:t>test counter</a:t>
            </a:r>
            <a:r>
              <a:rPr lang="en-US" dirty="0" smtClean="0"/>
              <a:t>: It verifies whether the condition is true.</a:t>
            </a:r>
          </a:p>
          <a:p>
            <a:r>
              <a:rPr lang="en-US" b="1" dirty="0" smtClean="0"/>
              <a:t>Increment/decrement counter</a:t>
            </a:r>
            <a:r>
              <a:rPr lang="en-US" dirty="0" smtClean="0"/>
              <a:t>: Incrementing or decrementing the counter.</a:t>
            </a:r>
          </a:p>
          <a:p>
            <a:r>
              <a:rPr lang="en-US" b="1" dirty="0" smtClean="0"/>
              <a:t>Set of statements</a:t>
            </a:r>
            <a:r>
              <a:rPr lang="en-US" dirty="0" smtClean="0"/>
              <a:t>: Execute the set of statements</a:t>
            </a:r>
          </a:p>
          <a:p>
            <a:r>
              <a:rPr lang="en-US" sz="1600" b="1" dirty="0" smtClean="0"/>
              <a:t>The syntax of the for loop is</a:t>
            </a:r>
          </a:p>
          <a:p>
            <a:r>
              <a:rPr lang="en-US" dirty="0" smtClean="0"/>
              <a:t>for ( initialize counter ; test counter ; increment/decrement counter) { //set of statements}</a:t>
            </a:r>
          </a:p>
        </p:txBody>
      </p:sp>
      <p:pic>
        <p:nvPicPr>
          <p:cNvPr id="5" name="Picture 4" descr="For-Loop.jpg"/>
          <p:cNvPicPr>
            <a:picLocks noChangeAspect="1"/>
          </p:cNvPicPr>
          <p:nvPr/>
        </p:nvPicPr>
        <p:blipFill>
          <a:blip r:embed="rId2" cstate="print"/>
          <a:stretch>
            <a:fillRect/>
          </a:stretch>
        </p:blipFill>
        <p:spPr>
          <a:xfrm>
            <a:off x="4067944" y="0"/>
            <a:ext cx="4752528" cy="263691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635670"/>
          </a:xfrm>
        </p:spPr>
        <p:txBody>
          <a:bodyPr/>
          <a:lstStyle/>
          <a:p>
            <a:r>
              <a:rPr lang="en-US" dirty="0" smtClean="0"/>
              <a:t>BREAK STATEMENT</a:t>
            </a:r>
            <a:endParaRPr lang="en-US" dirty="0"/>
          </a:p>
        </p:txBody>
      </p:sp>
      <p:pic>
        <p:nvPicPr>
          <p:cNvPr id="5" name="Content Placeholder 4" descr="cpp_break_statement.jpg"/>
          <p:cNvPicPr>
            <a:picLocks noGrp="1" noChangeAspect="1"/>
          </p:cNvPicPr>
          <p:nvPr>
            <p:ph idx="1"/>
          </p:nvPr>
        </p:nvPicPr>
        <p:blipFill>
          <a:blip r:embed="rId2" cstate="print"/>
          <a:stretch>
            <a:fillRect/>
          </a:stretch>
        </p:blipFill>
        <p:spPr>
          <a:xfrm>
            <a:off x="4283968" y="260648"/>
            <a:ext cx="3888432" cy="3152775"/>
          </a:xfrm>
        </p:spPr>
      </p:pic>
      <p:sp>
        <p:nvSpPr>
          <p:cNvPr id="4" name="Text Placeholder 3"/>
          <p:cNvSpPr>
            <a:spLocks noGrp="1"/>
          </p:cNvSpPr>
          <p:nvPr>
            <p:ph type="body" sz="half" idx="2"/>
          </p:nvPr>
        </p:nvSpPr>
        <p:spPr/>
        <p:txBody>
          <a:bodyPr/>
          <a:lstStyle/>
          <a:p>
            <a:r>
              <a:rPr lang="en-US" sz="2000" b="1" dirty="0" smtClean="0"/>
              <a:t>Break Statement </a:t>
            </a:r>
            <a:r>
              <a:rPr lang="en-US" sz="2000" dirty="0" smtClean="0"/>
              <a:t>:</a:t>
            </a:r>
          </a:p>
          <a:p>
            <a:r>
              <a:rPr lang="en-US" sz="1600" dirty="0" smtClean="0"/>
              <a:t>Break statement is used to break the loop or switch case statements execution and brings the control to the next block of code after loop or switch case.</a:t>
            </a:r>
          </a:p>
          <a:p>
            <a:r>
              <a:rPr lang="en-US" sz="1600" dirty="0" smtClean="0"/>
              <a:t>Break statements are used to bring the program control out of the loop.</a:t>
            </a:r>
          </a:p>
          <a:p>
            <a:r>
              <a:rPr lang="en-US" sz="1600" dirty="0" smtClean="0"/>
              <a:t>The break statement is used inside loops or switch statement in C Language.</a:t>
            </a:r>
          </a:p>
          <a:p>
            <a:r>
              <a:rPr lang="en-US" sz="2000" b="1" dirty="0" smtClean="0"/>
              <a:t>Syntax</a:t>
            </a:r>
          </a:p>
          <a:p>
            <a:r>
              <a:rPr lang="en-US" sz="1600" dirty="0" smtClean="0"/>
              <a:t>The syntax for a </a:t>
            </a:r>
            <a:r>
              <a:rPr lang="en-US" sz="1600" b="1" dirty="0" smtClean="0"/>
              <a:t>break</a:t>
            </a:r>
            <a:r>
              <a:rPr lang="en-US" sz="1600" dirty="0" smtClean="0"/>
              <a:t> statement in C is as follows −</a:t>
            </a:r>
          </a:p>
          <a:p>
            <a:r>
              <a:rPr lang="en-US" sz="1600" dirty="0" smtClean="0"/>
              <a:t>    break;</a:t>
            </a:r>
          </a:p>
          <a:p>
            <a:endParaRPr lang="en-US" sz="1600" dirty="0"/>
          </a:p>
        </p:txBody>
      </p:sp>
      <p:sp>
        <p:nvSpPr>
          <p:cNvPr id="8" name="TextBox 7"/>
          <p:cNvSpPr txBox="1"/>
          <p:nvPr/>
        </p:nvSpPr>
        <p:spPr>
          <a:xfrm>
            <a:off x="4283968" y="3573017"/>
            <a:ext cx="3816424" cy="3139321"/>
          </a:xfrm>
          <a:prstGeom prst="rect">
            <a:avLst/>
          </a:prstGeom>
          <a:noFill/>
        </p:spPr>
        <p:txBody>
          <a:bodyPr wrap="square" rtlCol="0">
            <a:spAutoFit/>
          </a:bodyPr>
          <a:lstStyle/>
          <a:p>
            <a:pPr>
              <a:buFont typeface="Wingdings" pitchFamily="2" charset="2"/>
              <a:buChar char="Ø"/>
            </a:pPr>
            <a:r>
              <a:rPr lang="en-US" b="1" dirty="0" smtClean="0"/>
              <a:t>  EXAMPLE – </a:t>
            </a:r>
          </a:p>
          <a:p>
            <a:pPr>
              <a:buFont typeface="Arial" pitchFamily="34" charset="0"/>
              <a:buChar char="•"/>
            </a:pPr>
            <a:r>
              <a:rPr lang="en-US" dirty="0" smtClean="0"/>
              <a:t>For( i=0; i&lt;1000; i++)</a:t>
            </a:r>
          </a:p>
          <a:p>
            <a:pPr>
              <a:buFont typeface="Arial" pitchFamily="34" charset="0"/>
              <a:buChar char="•"/>
            </a:pPr>
            <a:r>
              <a:rPr lang="en-US" dirty="0" smtClean="0"/>
              <a:t>{</a:t>
            </a:r>
          </a:p>
          <a:p>
            <a:pPr>
              <a:buFont typeface="Arial" pitchFamily="34" charset="0"/>
              <a:buChar char="•"/>
            </a:pPr>
            <a:r>
              <a:rPr lang="en-US" dirty="0" smtClean="0"/>
              <a:t>printf( “%d\n”, i );</a:t>
            </a:r>
          </a:p>
          <a:p>
            <a:pPr>
              <a:buFont typeface="Arial" pitchFamily="34" charset="0"/>
              <a:buChar char="•"/>
            </a:pPr>
            <a:r>
              <a:rPr lang="en-US" dirty="0" smtClean="0"/>
              <a:t>If ( i==5 ) {</a:t>
            </a:r>
          </a:p>
          <a:p>
            <a:pPr>
              <a:buFont typeface="Arial" pitchFamily="34" charset="0"/>
              <a:buChar char="•"/>
            </a:pPr>
            <a:r>
              <a:rPr lang="en-US" dirty="0" smtClean="0"/>
              <a:t>  break;</a:t>
            </a:r>
          </a:p>
          <a:p>
            <a:pPr>
              <a:buFont typeface="Arial" pitchFamily="34" charset="0"/>
              <a:buChar char="•"/>
            </a:pPr>
            <a:r>
              <a:rPr lang="en-US" dirty="0" smtClean="0"/>
              <a:t>     }</a:t>
            </a:r>
          </a:p>
          <a:p>
            <a:pPr>
              <a:buFont typeface="Arial" pitchFamily="34" charset="0"/>
              <a:buChar char="•"/>
            </a:pPr>
            <a:r>
              <a:rPr lang="en-US" dirty="0" smtClean="0"/>
              <a:t>}</a:t>
            </a:r>
          </a:p>
          <a:p>
            <a:pPr>
              <a:buFont typeface="Arial" pitchFamily="34" charset="0"/>
              <a:buChar char="•"/>
            </a:pPr>
            <a:endParaRPr lang="en-US" dirty="0" smtClean="0"/>
          </a:p>
          <a:p>
            <a:pPr>
              <a:buFont typeface="Arial" pitchFamily="34" charset="0"/>
              <a:buChar char="•"/>
            </a:pPr>
            <a:r>
              <a:rPr lang="en-US" b="1" dirty="0" smtClean="0"/>
              <a:t>OUTPUT</a:t>
            </a:r>
            <a:r>
              <a:rPr lang="en-US" dirty="0" smtClean="0"/>
              <a:t> – 0 1 2 3 4 5</a:t>
            </a:r>
          </a:p>
          <a:p>
            <a:r>
              <a:rPr lang="en-US" dirty="0" smtClean="0"/>
              <a:t> ( not 0 to 1000)</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635670"/>
          </a:xfrm>
        </p:spPr>
        <p:txBody>
          <a:bodyPr/>
          <a:lstStyle/>
          <a:p>
            <a:r>
              <a:rPr lang="en-US" dirty="0" smtClean="0"/>
              <a:t>CONTINUE STATEMENT</a:t>
            </a:r>
            <a:endParaRPr lang="en-US" dirty="0"/>
          </a:p>
        </p:txBody>
      </p:sp>
      <p:sp>
        <p:nvSpPr>
          <p:cNvPr id="3" name="Content Placeholder 2"/>
          <p:cNvSpPr>
            <a:spLocks noGrp="1"/>
          </p:cNvSpPr>
          <p:nvPr>
            <p:ph idx="1"/>
          </p:nvPr>
        </p:nvSpPr>
        <p:spPr>
          <a:xfrm>
            <a:off x="3575050" y="2852936"/>
            <a:ext cx="5111750" cy="3273227"/>
          </a:xfrm>
        </p:spPr>
        <p:txBody>
          <a:bodyPr>
            <a:noAutofit/>
          </a:bodyPr>
          <a:lstStyle/>
          <a:p>
            <a:pPr>
              <a:buFont typeface="Wingdings" pitchFamily="2" charset="2"/>
              <a:buChar char="Ø"/>
            </a:pPr>
            <a:r>
              <a:rPr lang="en-US" sz="1800" b="1" dirty="0" smtClean="0"/>
              <a:t>EXAMPLE -</a:t>
            </a:r>
            <a:endParaRPr lang="en-US" sz="1400" dirty="0" smtClean="0"/>
          </a:p>
          <a:p>
            <a:r>
              <a:rPr lang="en-US" sz="1400" dirty="0" smtClean="0"/>
              <a:t>#include &lt;stdio.h&gt;</a:t>
            </a:r>
          </a:p>
          <a:p>
            <a:r>
              <a:rPr lang="en-US" sz="1400" dirty="0" smtClean="0"/>
              <a:t>Int main()</a:t>
            </a:r>
          </a:p>
          <a:p>
            <a:r>
              <a:rPr lang="en-US" sz="1400" dirty="0" smtClean="0"/>
              <a:t>{</a:t>
            </a:r>
          </a:p>
          <a:p>
            <a:r>
              <a:rPr lang="en-US" sz="1400" dirty="0" smtClean="0"/>
              <a:t>for (int j=0;  j&lt;=8; j++)</a:t>
            </a:r>
          </a:p>
          <a:p>
            <a:r>
              <a:rPr lang="en-US" sz="1400" dirty="0" smtClean="0"/>
              <a:t>{</a:t>
            </a:r>
          </a:p>
          <a:p>
            <a:r>
              <a:rPr lang="en-US" sz="1400" dirty="0" smtClean="0"/>
              <a:t>   if ( j==4){</a:t>
            </a:r>
          </a:p>
          <a:p>
            <a:r>
              <a:rPr lang="en-US" sz="1400" dirty="0" smtClean="0"/>
              <a:t>  continue;</a:t>
            </a:r>
          </a:p>
          <a:p>
            <a:r>
              <a:rPr lang="en-US" sz="1400" dirty="0" smtClean="0"/>
              <a:t>}</a:t>
            </a:r>
          </a:p>
          <a:p>
            <a:r>
              <a:rPr lang="en-US" sz="1400" dirty="0" smtClean="0"/>
              <a:t>  printf(“%d”, j );</a:t>
            </a:r>
          </a:p>
          <a:p>
            <a:r>
              <a:rPr lang="en-US" sz="1400" dirty="0" smtClean="0"/>
              <a:t>}</a:t>
            </a:r>
          </a:p>
          <a:p>
            <a:r>
              <a:rPr lang="en-US" sz="1400" dirty="0" smtClean="0"/>
              <a:t>Return  o;</a:t>
            </a:r>
          </a:p>
          <a:p>
            <a:r>
              <a:rPr lang="en-US" sz="1400" dirty="0" smtClean="0"/>
              <a:t>}</a:t>
            </a:r>
          </a:p>
          <a:p>
            <a:r>
              <a:rPr lang="en-US" sz="1400" b="1" dirty="0" smtClean="0"/>
              <a:t>OUTPUT </a:t>
            </a:r>
            <a:r>
              <a:rPr lang="en-US" sz="1400" dirty="0" smtClean="0"/>
              <a:t>-  0 1 2 3 5 6 7 8</a:t>
            </a:r>
            <a:endParaRPr lang="en-US" sz="1400" dirty="0"/>
          </a:p>
        </p:txBody>
      </p:sp>
      <p:sp>
        <p:nvSpPr>
          <p:cNvPr id="4" name="Text Placeholder 3"/>
          <p:cNvSpPr>
            <a:spLocks noGrp="1"/>
          </p:cNvSpPr>
          <p:nvPr>
            <p:ph type="body" sz="half" idx="2"/>
          </p:nvPr>
        </p:nvSpPr>
        <p:spPr>
          <a:xfrm>
            <a:off x="457200" y="1268760"/>
            <a:ext cx="3008313" cy="5184576"/>
          </a:xfrm>
        </p:spPr>
        <p:txBody>
          <a:bodyPr>
            <a:normAutofit lnSpcReduction="10000"/>
          </a:bodyPr>
          <a:lstStyle/>
          <a:p>
            <a:r>
              <a:rPr lang="en-US" dirty="0" smtClean="0"/>
              <a:t>The </a:t>
            </a:r>
            <a:r>
              <a:rPr lang="en-US" b="1" dirty="0" smtClean="0"/>
              <a:t>continue statement</a:t>
            </a:r>
            <a:r>
              <a:rPr lang="en-US" dirty="0" smtClean="0"/>
              <a:t> is used inside loops in C Language. When a continue statement is encountered inside the loop, control jumps to the beginning of the loop for next iteration, skipping the execution of statements inside the body of loop after continue statement.</a:t>
            </a:r>
          </a:p>
          <a:p>
            <a:r>
              <a:rPr lang="en-US" dirty="0" smtClean="0"/>
              <a:t>It is used to bring the control to the next iteration of the loop.</a:t>
            </a:r>
          </a:p>
          <a:p>
            <a:r>
              <a:rPr lang="en-US" dirty="0" smtClean="0"/>
              <a:t>The continue statement skips some code inside the loop and continues with the next iteration.</a:t>
            </a:r>
          </a:p>
          <a:p>
            <a:r>
              <a:rPr lang="en-US" dirty="0" smtClean="0"/>
              <a:t>It is mainly used for a condition so that we can skip some lines of code for a particular condition.</a:t>
            </a:r>
          </a:p>
          <a:p>
            <a:r>
              <a:rPr lang="en-US" dirty="0" smtClean="0"/>
              <a:t>It forces next iteration in loop i.e. as break terminates the loop but continue forces the next iteration of the loop.</a:t>
            </a:r>
          </a:p>
          <a:p>
            <a:r>
              <a:rPr lang="en-US" sz="1800" b="1" dirty="0" smtClean="0"/>
              <a:t>Syntax</a:t>
            </a:r>
          </a:p>
          <a:p>
            <a:r>
              <a:rPr lang="en-US" dirty="0" smtClean="0"/>
              <a:t>The syntax for a </a:t>
            </a:r>
            <a:r>
              <a:rPr lang="en-US" b="1" dirty="0" smtClean="0"/>
              <a:t>continue </a:t>
            </a:r>
            <a:r>
              <a:rPr lang="en-US" dirty="0" smtClean="0"/>
              <a:t>statement in C is as follows −</a:t>
            </a:r>
          </a:p>
          <a:p>
            <a:r>
              <a:rPr lang="en-US" dirty="0" smtClean="0"/>
              <a:t> continue;</a:t>
            </a:r>
          </a:p>
          <a:p>
            <a:endParaRPr lang="en-US" dirty="0" smtClean="0"/>
          </a:p>
          <a:p>
            <a:endParaRPr lang="en-US" dirty="0"/>
          </a:p>
        </p:txBody>
      </p:sp>
      <p:pic>
        <p:nvPicPr>
          <p:cNvPr id="5" name="Picture 4" descr="cpp_continue_statement.jpg"/>
          <p:cNvPicPr>
            <a:picLocks noChangeAspect="1"/>
          </p:cNvPicPr>
          <p:nvPr/>
        </p:nvPicPr>
        <p:blipFill>
          <a:blip r:embed="rId2" cstate="print"/>
          <a:stretch>
            <a:fillRect/>
          </a:stretch>
        </p:blipFill>
        <p:spPr>
          <a:xfrm>
            <a:off x="3779912" y="1"/>
            <a:ext cx="4104456" cy="278092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116"/>
            <a:ext cx="8229600" cy="2428892"/>
          </a:xfrm>
        </p:spPr>
        <p:txBody>
          <a:bodyPr>
            <a:normAutofit/>
          </a:bodyPr>
          <a:lstStyle/>
          <a:p>
            <a:r>
              <a:rPr lang="en-US" sz="11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Thank You</a:t>
            </a:r>
            <a:endParaRPr lang="en-IN" sz="11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237</Words>
  <Application>Microsoft Office PowerPoint</Application>
  <PresentationFormat>On-screen Show (4:3)</PresentationFormat>
  <Paragraphs>90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G. H. RAISONI COLLEGE OF ENGG. &amp; MANAGEMENT Gat No. 1200, Wagholi, Pune – 412 207  An Autonomous Institute Affiliated to Savitribai Phule Pune University</vt:lpstr>
      <vt:lpstr>FOR LOOP IN C</vt:lpstr>
      <vt:lpstr>BREAK STATEMENT</vt:lpstr>
      <vt:lpstr>CONTINUE STATEMENT</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 H. RAISONI COLLEGE OF ENGG. &amp; MANAGEMENT  Gat No. 1200, Wagholi, Pune – 412 207  (An Autonomous Institute Affiliated to Savitribai Phule Pune University</dc:title>
  <dc:creator>HP</dc:creator>
  <cp:lastModifiedBy>Ansul</cp:lastModifiedBy>
  <cp:revision>23</cp:revision>
  <dcterms:created xsi:type="dcterms:W3CDTF">2021-04-02T11:22:39Z</dcterms:created>
  <dcterms:modified xsi:type="dcterms:W3CDTF">2021-04-03T18:29:48Z</dcterms:modified>
</cp:coreProperties>
</file>