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1938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6669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1938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6669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47750" y="1785620"/>
            <a:ext cx="2933700" cy="3576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31409" y="1785620"/>
            <a:ext cx="3396615" cy="3576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1938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6669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1938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1938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11430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14478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48">
            <a:solidFill>
              <a:srgbClr val="6666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11430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11430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6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742950"/>
            <a:ext cx="16351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6669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727" y="1595527"/>
            <a:ext cx="8168005" cy="450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5969" y="6282008"/>
            <a:ext cx="238759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1938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2889250"/>
            <a:ext cx="8610600" cy="201930"/>
            <a:chOff x="228600" y="2889250"/>
            <a:chExt cx="8610600" cy="201930"/>
          </a:xfrm>
        </p:grpSpPr>
        <p:sp>
          <p:nvSpPr>
            <p:cNvPr id="3" name="object 3"/>
            <p:cNvSpPr/>
            <p:nvPr/>
          </p:nvSpPr>
          <p:spPr>
            <a:xfrm>
              <a:off x="228600" y="2889250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30">
                  <a:moveTo>
                    <a:pt x="2870200" y="0"/>
                  </a:moveTo>
                  <a:lnTo>
                    <a:pt x="0" y="0"/>
                  </a:lnTo>
                  <a:lnTo>
                    <a:pt x="0" y="201929"/>
                  </a:lnTo>
                  <a:lnTo>
                    <a:pt x="1435100" y="201929"/>
                  </a:lnTo>
                  <a:lnTo>
                    <a:pt x="2870200" y="201929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98800" y="2889250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30">
                  <a:moveTo>
                    <a:pt x="2870200" y="0"/>
                  </a:moveTo>
                  <a:lnTo>
                    <a:pt x="0" y="0"/>
                  </a:lnTo>
                  <a:lnTo>
                    <a:pt x="0" y="201929"/>
                  </a:lnTo>
                  <a:lnTo>
                    <a:pt x="1435100" y="201929"/>
                  </a:lnTo>
                  <a:lnTo>
                    <a:pt x="2870200" y="201929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69000" y="2889250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30">
                  <a:moveTo>
                    <a:pt x="2870200" y="0"/>
                  </a:moveTo>
                  <a:lnTo>
                    <a:pt x="0" y="0"/>
                  </a:lnTo>
                  <a:lnTo>
                    <a:pt x="0" y="201929"/>
                  </a:lnTo>
                  <a:lnTo>
                    <a:pt x="1435100" y="201929"/>
                  </a:lnTo>
                  <a:lnTo>
                    <a:pt x="2870200" y="201929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6666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5710" y="982979"/>
            <a:ext cx="6814820" cy="15557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 indent="1304290">
              <a:lnSpc>
                <a:spcPts val="5810"/>
              </a:lnSpc>
              <a:spcBef>
                <a:spcPts val="630"/>
              </a:spcBef>
            </a:pPr>
            <a:r>
              <a:rPr sz="5200" spc="-5" dirty="0"/>
              <a:t>Introduction </a:t>
            </a:r>
            <a:r>
              <a:rPr sz="5200" spc="-10" dirty="0"/>
              <a:t>to </a:t>
            </a:r>
            <a:r>
              <a:rPr sz="5200" spc="-5" dirty="0"/>
              <a:t> Optoelectronic</a:t>
            </a:r>
            <a:r>
              <a:rPr sz="5200" spc="-65" dirty="0"/>
              <a:t> </a:t>
            </a:r>
            <a:r>
              <a:rPr sz="5200" spc="-5" dirty="0"/>
              <a:t>Devices</a:t>
            </a:r>
            <a:endParaRPr sz="5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80720"/>
            <a:ext cx="4845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Laser</a:t>
            </a:r>
            <a:r>
              <a:rPr sz="4400" spc="-50" dirty="0"/>
              <a:t> </a:t>
            </a:r>
            <a:r>
              <a:rPr sz="4400" dirty="0"/>
              <a:t>Diodes</a:t>
            </a:r>
            <a:r>
              <a:rPr sz="4400" spc="-45" dirty="0"/>
              <a:t> </a:t>
            </a:r>
            <a:r>
              <a:rPr sz="4400" dirty="0"/>
              <a:t>(LDs)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8469" y="1634490"/>
            <a:ext cx="7584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Lasers</a:t>
            </a:r>
            <a:r>
              <a:rPr sz="2400" b="1" dirty="0">
                <a:latin typeface="Arial"/>
                <a:cs typeface="Arial"/>
              </a:rPr>
              <a:t> (Light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Amplification</a:t>
            </a:r>
            <a:r>
              <a:rPr sz="2400" b="1" dirty="0">
                <a:latin typeface="Arial"/>
                <a:cs typeface="Arial"/>
              </a:rPr>
              <a:t> by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Stimulated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Emission)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Photon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emission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processes: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3177" y="3166110"/>
            <a:ext cx="8199120" cy="2283460"/>
            <a:chOff x="713177" y="3166110"/>
            <a:chExt cx="8199120" cy="2283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177" y="3187439"/>
              <a:ext cx="8198974" cy="22133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67350" y="3166109"/>
              <a:ext cx="38100" cy="2283460"/>
            </a:xfrm>
            <a:custGeom>
              <a:avLst/>
              <a:gdLst/>
              <a:ahLst/>
              <a:cxnLst/>
              <a:rect l="l" t="t" r="r" b="b"/>
              <a:pathLst>
                <a:path w="38100" h="2283460">
                  <a:moveTo>
                    <a:pt x="38100" y="2131060"/>
                  </a:moveTo>
                  <a:lnTo>
                    <a:pt x="0" y="2131060"/>
                  </a:lnTo>
                  <a:lnTo>
                    <a:pt x="0" y="2283460"/>
                  </a:lnTo>
                  <a:lnTo>
                    <a:pt x="38100" y="2283460"/>
                  </a:lnTo>
                  <a:lnTo>
                    <a:pt x="38100" y="2131060"/>
                  </a:lnTo>
                  <a:close/>
                </a:path>
                <a:path w="38100" h="2283460">
                  <a:moveTo>
                    <a:pt x="38100" y="1865630"/>
                  </a:moveTo>
                  <a:lnTo>
                    <a:pt x="0" y="1865630"/>
                  </a:lnTo>
                  <a:lnTo>
                    <a:pt x="0" y="2018030"/>
                  </a:lnTo>
                  <a:lnTo>
                    <a:pt x="38100" y="2018030"/>
                  </a:lnTo>
                  <a:lnTo>
                    <a:pt x="38100" y="1865630"/>
                  </a:lnTo>
                  <a:close/>
                </a:path>
                <a:path w="38100" h="2283460">
                  <a:moveTo>
                    <a:pt x="38100" y="1598930"/>
                  </a:moveTo>
                  <a:lnTo>
                    <a:pt x="0" y="1598930"/>
                  </a:lnTo>
                  <a:lnTo>
                    <a:pt x="0" y="1751330"/>
                  </a:lnTo>
                  <a:lnTo>
                    <a:pt x="38100" y="1751330"/>
                  </a:lnTo>
                  <a:lnTo>
                    <a:pt x="38100" y="1598930"/>
                  </a:lnTo>
                  <a:close/>
                </a:path>
                <a:path w="38100" h="2283460">
                  <a:moveTo>
                    <a:pt x="38100" y="1332230"/>
                  </a:moveTo>
                  <a:lnTo>
                    <a:pt x="0" y="1332230"/>
                  </a:lnTo>
                  <a:lnTo>
                    <a:pt x="0" y="1484630"/>
                  </a:lnTo>
                  <a:lnTo>
                    <a:pt x="38100" y="1484630"/>
                  </a:lnTo>
                  <a:lnTo>
                    <a:pt x="38100" y="1332230"/>
                  </a:lnTo>
                  <a:close/>
                </a:path>
                <a:path w="38100" h="2283460">
                  <a:moveTo>
                    <a:pt x="38100" y="1065530"/>
                  </a:moveTo>
                  <a:lnTo>
                    <a:pt x="0" y="1065530"/>
                  </a:lnTo>
                  <a:lnTo>
                    <a:pt x="0" y="1217930"/>
                  </a:lnTo>
                  <a:lnTo>
                    <a:pt x="38100" y="1217930"/>
                  </a:lnTo>
                  <a:lnTo>
                    <a:pt x="38100" y="1065530"/>
                  </a:lnTo>
                  <a:close/>
                </a:path>
                <a:path w="38100" h="2283460">
                  <a:moveTo>
                    <a:pt x="38100" y="800100"/>
                  </a:moveTo>
                  <a:lnTo>
                    <a:pt x="0" y="800100"/>
                  </a:lnTo>
                  <a:lnTo>
                    <a:pt x="0" y="952500"/>
                  </a:lnTo>
                  <a:lnTo>
                    <a:pt x="38100" y="952500"/>
                  </a:lnTo>
                  <a:lnTo>
                    <a:pt x="38100" y="800100"/>
                  </a:lnTo>
                  <a:close/>
                </a:path>
                <a:path w="38100" h="2283460">
                  <a:moveTo>
                    <a:pt x="38100" y="533400"/>
                  </a:moveTo>
                  <a:lnTo>
                    <a:pt x="0" y="533400"/>
                  </a:lnTo>
                  <a:lnTo>
                    <a:pt x="0" y="685800"/>
                  </a:lnTo>
                  <a:lnTo>
                    <a:pt x="38100" y="685800"/>
                  </a:lnTo>
                  <a:lnTo>
                    <a:pt x="38100" y="533400"/>
                  </a:lnTo>
                  <a:close/>
                </a:path>
                <a:path w="38100" h="2283460">
                  <a:moveTo>
                    <a:pt x="38100" y="266700"/>
                  </a:moveTo>
                  <a:lnTo>
                    <a:pt x="0" y="266700"/>
                  </a:lnTo>
                  <a:lnTo>
                    <a:pt x="0" y="419100"/>
                  </a:lnTo>
                  <a:lnTo>
                    <a:pt x="38100" y="419100"/>
                  </a:lnTo>
                  <a:lnTo>
                    <a:pt x="38100" y="266700"/>
                  </a:lnTo>
                  <a:close/>
                </a:path>
                <a:path w="38100" h="2283460">
                  <a:moveTo>
                    <a:pt x="381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8100" y="1524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086600" y="55435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9900" y="55435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200" y="55435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6500" y="55435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21070" y="55435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4370" y="55435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670" y="55435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7350" y="2952749"/>
            <a:ext cx="90170" cy="99060"/>
          </a:xfrm>
          <a:custGeom>
            <a:avLst/>
            <a:gdLst/>
            <a:ahLst/>
            <a:cxnLst/>
            <a:rect l="l" t="t" r="r" b="b"/>
            <a:pathLst>
              <a:path w="90170" h="99060">
                <a:moveTo>
                  <a:pt x="90170" y="0"/>
                </a:moveTo>
                <a:lnTo>
                  <a:pt x="19050" y="0"/>
                </a:lnTo>
                <a:lnTo>
                  <a:pt x="0" y="0"/>
                </a:lnTo>
                <a:lnTo>
                  <a:pt x="0" y="19050"/>
                </a:lnTo>
                <a:lnTo>
                  <a:pt x="0" y="99060"/>
                </a:lnTo>
                <a:lnTo>
                  <a:pt x="38100" y="99060"/>
                </a:lnTo>
                <a:lnTo>
                  <a:pt x="38100" y="38100"/>
                </a:lnTo>
                <a:lnTo>
                  <a:pt x="90170" y="38100"/>
                </a:lnTo>
                <a:lnTo>
                  <a:pt x="901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1820" y="29527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7250" y="29527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03950" y="29527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0650" y="29527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7350" y="29527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04050" y="2952750"/>
            <a:ext cx="151130" cy="38100"/>
          </a:xfrm>
          <a:custGeom>
            <a:avLst/>
            <a:gdLst/>
            <a:ahLst/>
            <a:cxnLst/>
            <a:rect l="l" t="t" r="r" b="b"/>
            <a:pathLst>
              <a:path w="151129" h="38100">
                <a:moveTo>
                  <a:pt x="151129" y="0"/>
                </a:moveTo>
                <a:lnTo>
                  <a:pt x="0" y="0"/>
                </a:lnTo>
                <a:lnTo>
                  <a:pt x="0" y="38100"/>
                </a:lnTo>
                <a:lnTo>
                  <a:pt x="151129" y="38100"/>
                </a:lnTo>
                <a:lnTo>
                  <a:pt x="15112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69480" y="29527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36180" y="29527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02880" y="29527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69580" y="2952750"/>
            <a:ext cx="151130" cy="38100"/>
          </a:xfrm>
          <a:custGeom>
            <a:avLst/>
            <a:gdLst/>
            <a:ahLst/>
            <a:cxnLst/>
            <a:rect l="l" t="t" r="r" b="b"/>
            <a:pathLst>
              <a:path w="151129" h="38100">
                <a:moveTo>
                  <a:pt x="151129" y="0"/>
                </a:moveTo>
                <a:lnTo>
                  <a:pt x="0" y="0"/>
                </a:lnTo>
                <a:lnTo>
                  <a:pt x="0" y="38100"/>
                </a:lnTo>
                <a:lnTo>
                  <a:pt x="151129" y="38100"/>
                </a:lnTo>
                <a:lnTo>
                  <a:pt x="15112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35009" y="29527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1709" y="29527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68410" y="2952749"/>
            <a:ext cx="142240" cy="48260"/>
          </a:xfrm>
          <a:custGeom>
            <a:avLst/>
            <a:gdLst/>
            <a:ahLst/>
            <a:cxnLst/>
            <a:rect l="l" t="t" r="r" b="b"/>
            <a:pathLst>
              <a:path w="142240" h="48260">
                <a:moveTo>
                  <a:pt x="142240" y="0"/>
                </a:moveTo>
                <a:lnTo>
                  <a:pt x="123190" y="0"/>
                </a:lnTo>
                <a:lnTo>
                  <a:pt x="0" y="0"/>
                </a:lnTo>
                <a:lnTo>
                  <a:pt x="0" y="38100"/>
                </a:lnTo>
                <a:lnTo>
                  <a:pt x="104140" y="38100"/>
                </a:lnTo>
                <a:lnTo>
                  <a:pt x="104140" y="48260"/>
                </a:lnTo>
                <a:lnTo>
                  <a:pt x="142240" y="48260"/>
                </a:lnTo>
                <a:lnTo>
                  <a:pt x="142240" y="19050"/>
                </a:lnTo>
                <a:lnTo>
                  <a:pt x="14224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72550" y="3115310"/>
            <a:ext cx="38100" cy="151130"/>
          </a:xfrm>
          <a:custGeom>
            <a:avLst/>
            <a:gdLst/>
            <a:ahLst/>
            <a:cxnLst/>
            <a:rect l="l" t="t" r="r" b="b"/>
            <a:pathLst>
              <a:path w="38100" h="151129">
                <a:moveTo>
                  <a:pt x="38100" y="0"/>
                </a:moveTo>
                <a:lnTo>
                  <a:pt x="0" y="0"/>
                </a:lnTo>
                <a:lnTo>
                  <a:pt x="0" y="151129"/>
                </a:lnTo>
                <a:lnTo>
                  <a:pt x="38100" y="151129"/>
                </a:lnTo>
                <a:lnTo>
                  <a:pt x="381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72550" y="3380740"/>
            <a:ext cx="38100" cy="152400"/>
          </a:xfrm>
          <a:custGeom>
            <a:avLst/>
            <a:gdLst/>
            <a:ahLst/>
            <a:cxnLst/>
            <a:rect l="l" t="t" r="r" b="b"/>
            <a:pathLst>
              <a:path w="38100" h="152400">
                <a:moveTo>
                  <a:pt x="38100" y="0"/>
                </a:moveTo>
                <a:lnTo>
                  <a:pt x="0" y="0"/>
                </a:lnTo>
                <a:lnTo>
                  <a:pt x="0" y="152400"/>
                </a:lnTo>
                <a:lnTo>
                  <a:pt x="38100" y="152400"/>
                </a:lnTo>
                <a:lnTo>
                  <a:pt x="381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72550" y="3647440"/>
            <a:ext cx="38100" cy="152400"/>
          </a:xfrm>
          <a:custGeom>
            <a:avLst/>
            <a:gdLst/>
            <a:ahLst/>
            <a:cxnLst/>
            <a:rect l="l" t="t" r="r" b="b"/>
            <a:pathLst>
              <a:path w="38100" h="152400">
                <a:moveTo>
                  <a:pt x="38100" y="0"/>
                </a:moveTo>
                <a:lnTo>
                  <a:pt x="0" y="0"/>
                </a:lnTo>
                <a:lnTo>
                  <a:pt x="0" y="152400"/>
                </a:lnTo>
                <a:lnTo>
                  <a:pt x="38100" y="152400"/>
                </a:lnTo>
                <a:lnTo>
                  <a:pt x="381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72550" y="3914140"/>
            <a:ext cx="38100" cy="152400"/>
          </a:xfrm>
          <a:custGeom>
            <a:avLst/>
            <a:gdLst/>
            <a:ahLst/>
            <a:cxnLst/>
            <a:rect l="l" t="t" r="r" b="b"/>
            <a:pathLst>
              <a:path w="38100" h="152400">
                <a:moveTo>
                  <a:pt x="38100" y="0"/>
                </a:moveTo>
                <a:lnTo>
                  <a:pt x="0" y="0"/>
                </a:lnTo>
                <a:lnTo>
                  <a:pt x="0" y="152400"/>
                </a:lnTo>
                <a:lnTo>
                  <a:pt x="38100" y="152400"/>
                </a:lnTo>
                <a:lnTo>
                  <a:pt x="381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2550" y="4180840"/>
            <a:ext cx="38100" cy="151130"/>
          </a:xfrm>
          <a:custGeom>
            <a:avLst/>
            <a:gdLst/>
            <a:ahLst/>
            <a:cxnLst/>
            <a:rect l="l" t="t" r="r" b="b"/>
            <a:pathLst>
              <a:path w="38100" h="151129">
                <a:moveTo>
                  <a:pt x="38100" y="0"/>
                </a:moveTo>
                <a:lnTo>
                  <a:pt x="0" y="0"/>
                </a:lnTo>
                <a:lnTo>
                  <a:pt x="0" y="151130"/>
                </a:lnTo>
                <a:lnTo>
                  <a:pt x="38100" y="151130"/>
                </a:lnTo>
                <a:lnTo>
                  <a:pt x="381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72550" y="4446270"/>
            <a:ext cx="38100" cy="152400"/>
          </a:xfrm>
          <a:custGeom>
            <a:avLst/>
            <a:gdLst/>
            <a:ahLst/>
            <a:cxnLst/>
            <a:rect l="l" t="t" r="r" b="b"/>
            <a:pathLst>
              <a:path w="38100" h="152400">
                <a:moveTo>
                  <a:pt x="38100" y="0"/>
                </a:moveTo>
                <a:lnTo>
                  <a:pt x="0" y="0"/>
                </a:lnTo>
                <a:lnTo>
                  <a:pt x="0" y="152399"/>
                </a:lnTo>
                <a:lnTo>
                  <a:pt x="38100" y="152399"/>
                </a:lnTo>
                <a:lnTo>
                  <a:pt x="381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72550" y="4712970"/>
            <a:ext cx="38100" cy="152400"/>
          </a:xfrm>
          <a:custGeom>
            <a:avLst/>
            <a:gdLst/>
            <a:ahLst/>
            <a:cxnLst/>
            <a:rect l="l" t="t" r="r" b="b"/>
            <a:pathLst>
              <a:path w="38100" h="152400">
                <a:moveTo>
                  <a:pt x="38100" y="0"/>
                </a:moveTo>
                <a:lnTo>
                  <a:pt x="0" y="0"/>
                </a:lnTo>
                <a:lnTo>
                  <a:pt x="0" y="152399"/>
                </a:lnTo>
                <a:lnTo>
                  <a:pt x="38100" y="152399"/>
                </a:lnTo>
                <a:lnTo>
                  <a:pt x="381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72550" y="4979670"/>
            <a:ext cx="38100" cy="152400"/>
          </a:xfrm>
          <a:custGeom>
            <a:avLst/>
            <a:gdLst/>
            <a:ahLst/>
            <a:cxnLst/>
            <a:rect l="l" t="t" r="r" b="b"/>
            <a:pathLst>
              <a:path w="38100" h="152400">
                <a:moveTo>
                  <a:pt x="38100" y="0"/>
                </a:moveTo>
                <a:lnTo>
                  <a:pt x="0" y="0"/>
                </a:lnTo>
                <a:lnTo>
                  <a:pt x="0" y="152399"/>
                </a:lnTo>
                <a:lnTo>
                  <a:pt x="38100" y="152399"/>
                </a:lnTo>
                <a:lnTo>
                  <a:pt x="381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72550" y="5246370"/>
            <a:ext cx="38100" cy="152400"/>
          </a:xfrm>
          <a:custGeom>
            <a:avLst/>
            <a:gdLst/>
            <a:ahLst/>
            <a:cxnLst/>
            <a:rect l="l" t="t" r="r" b="b"/>
            <a:pathLst>
              <a:path w="38100" h="152400">
                <a:moveTo>
                  <a:pt x="38100" y="0"/>
                </a:moveTo>
                <a:lnTo>
                  <a:pt x="0" y="0"/>
                </a:lnTo>
                <a:lnTo>
                  <a:pt x="0" y="152399"/>
                </a:lnTo>
                <a:lnTo>
                  <a:pt x="38100" y="152399"/>
                </a:lnTo>
                <a:lnTo>
                  <a:pt x="381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88730" y="5511800"/>
            <a:ext cx="121920" cy="69850"/>
          </a:xfrm>
          <a:custGeom>
            <a:avLst/>
            <a:gdLst/>
            <a:ahLst/>
            <a:cxnLst/>
            <a:rect l="l" t="t" r="r" b="b"/>
            <a:pathLst>
              <a:path w="121920" h="69850">
                <a:moveTo>
                  <a:pt x="121920" y="0"/>
                </a:moveTo>
                <a:lnTo>
                  <a:pt x="83820" y="0"/>
                </a:lnTo>
                <a:lnTo>
                  <a:pt x="83820" y="31750"/>
                </a:lnTo>
                <a:lnTo>
                  <a:pt x="0" y="31750"/>
                </a:lnTo>
                <a:lnTo>
                  <a:pt x="0" y="69850"/>
                </a:lnTo>
                <a:lnTo>
                  <a:pt x="102870" y="69850"/>
                </a:lnTo>
                <a:lnTo>
                  <a:pt x="121920" y="69850"/>
                </a:lnTo>
                <a:lnTo>
                  <a:pt x="121920" y="50800"/>
                </a:lnTo>
                <a:lnTo>
                  <a:pt x="12192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23300" y="5543550"/>
            <a:ext cx="151130" cy="38100"/>
          </a:xfrm>
          <a:custGeom>
            <a:avLst/>
            <a:gdLst/>
            <a:ahLst/>
            <a:cxnLst/>
            <a:rect l="l" t="t" r="r" b="b"/>
            <a:pathLst>
              <a:path w="151129" h="38100">
                <a:moveTo>
                  <a:pt x="151129" y="0"/>
                </a:moveTo>
                <a:lnTo>
                  <a:pt x="0" y="0"/>
                </a:lnTo>
                <a:lnTo>
                  <a:pt x="0" y="38100"/>
                </a:lnTo>
                <a:lnTo>
                  <a:pt x="151129" y="38100"/>
                </a:lnTo>
                <a:lnTo>
                  <a:pt x="15112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56600" y="55435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89900" y="55435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23200" y="55435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500" y="55435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91069" y="554355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0"/>
                </a:moveTo>
                <a:lnTo>
                  <a:pt x="0" y="0"/>
                </a:lnTo>
                <a:lnTo>
                  <a:pt x="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30300" y="5453379"/>
            <a:ext cx="1703070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5580">
              <a:lnSpc>
                <a:spcPct val="112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Absorption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800FF"/>
                </a:solidFill>
                <a:latin typeface="Arial"/>
                <a:cs typeface="Arial"/>
              </a:rPr>
              <a:t>Ph</a:t>
            </a:r>
            <a:r>
              <a:rPr sz="1800" b="1" spc="10" dirty="0">
                <a:solidFill>
                  <a:srgbClr val="9800FF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9800FF"/>
                </a:solidFill>
                <a:latin typeface="Arial"/>
                <a:cs typeface="Arial"/>
              </a:rPr>
              <a:t>to</a:t>
            </a:r>
            <a:r>
              <a:rPr sz="1800" b="1" spc="10" dirty="0">
                <a:solidFill>
                  <a:srgbClr val="9800FF"/>
                </a:solidFill>
                <a:latin typeface="Arial"/>
                <a:cs typeface="Arial"/>
              </a:rPr>
              <a:t>d</a:t>
            </a:r>
            <a:r>
              <a:rPr sz="1800" b="1" spc="-15" dirty="0">
                <a:solidFill>
                  <a:srgbClr val="9800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9800FF"/>
                </a:solidFill>
                <a:latin typeface="Arial"/>
                <a:cs typeface="Arial"/>
              </a:rPr>
              <a:t>tec</a:t>
            </a:r>
            <a:r>
              <a:rPr sz="1800" b="1" spc="-10" dirty="0">
                <a:solidFill>
                  <a:srgbClr val="9800FF"/>
                </a:solidFill>
                <a:latin typeface="Arial"/>
                <a:cs typeface="Arial"/>
              </a:rPr>
              <a:t>t</a:t>
            </a:r>
            <a:r>
              <a:rPr sz="1800" b="1" spc="10" dirty="0">
                <a:solidFill>
                  <a:srgbClr val="9800FF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9800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98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2894329" y="5453379"/>
            <a:ext cx="2529840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4569" marR="5080" indent="-991869">
              <a:lnSpc>
                <a:spcPct val="112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Spontaneous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emission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800FF"/>
                </a:solidFill>
                <a:latin typeface="Arial"/>
                <a:cs typeface="Arial"/>
              </a:rPr>
              <a:t>LEDs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30900" y="5528310"/>
            <a:ext cx="2249170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8670" marR="5080" indent="-775970">
              <a:lnSpc>
                <a:spcPct val="112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Stimulated emission </a:t>
            </a:r>
            <a:r>
              <a:rPr sz="1800" b="1" spc="-495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9800FF"/>
                </a:solidFill>
                <a:latin typeface="Arial"/>
                <a:cs typeface="Arial"/>
              </a:rPr>
              <a:t>Lasers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80720"/>
            <a:ext cx="4970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4400" spc="-5" dirty="0"/>
              <a:t>Photo	</a:t>
            </a:r>
            <a:r>
              <a:rPr sz="4400" dirty="0"/>
              <a:t>Diodes</a:t>
            </a:r>
            <a:r>
              <a:rPr sz="4400" spc="-95" dirty="0"/>
              <a:t> </a:t>
            </a:r>
            <a:r>
              <a:rPr sz="4400" dirty="0"/>
              <a:t>(PDs)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676400"/>
            <a:ext cx="2895600" cy="28638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4681220"/>
            <a:ext cx="728853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34845" algn="l"/>
              </a:tabLst>
            </a:pP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9800FF"/>
                </a:solidFill>
                <a:latin typeface="Arial"/>
                <a:cs typeface="Arial"/>
              </a:rPr>
              <a:t>photodiode</a:t>
            </a:r>
            <a:r>
              <a:rPr sz="2000" b="1" spc="5" dirty="0">
                <a:solidFill>
                  <a:srgbClr val="98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semiconductor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diode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5" dirty="0">
                <a:latin typeface="Arial"/>
                <a:cs typeface="Arial"/>
              </a:rPr>
              <a:t> functions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photodetector.	</a:t>
            </a:r>
            <a:r>
              <a:rPr sz="2000" b="1" spc="-5" dirty="0">
                <a:latin typeface="Arial"/>
                <a:cs typeface="Arial"/>
              </a:rPr>
              <a:t>It is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p-n junction or p-i-n </a:t>
            </a:r>
            <a:r>
              <a:rPr sz="2000" b="1" dirty="0">
                <a:latin typeface="Arial"/>
                <a:cs typeface="Arial"/>
              </a:rPr>
              <a:t>structure. When a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photon of </a:t>
            </a:r>
            <a:r>
              <a:rPr sz="2000" b="1" spc="-5" dirty="0">
                <a:latin typeface="Arial"/>
                <a:cs typeface="Arial"/>
              </a:rPr>
              <a:t>sufficient </a:t>
            </a:r>
            <a:r>
              <a:rPr sz="2000" b="1" dirty="0">
                <a:latin typeface="Arial"/>
                <a:cs typeface="Arial"/>
              </a:rPr>
              <a:t>energy </a:t>
            </a:r>
            <a:r>
              <a:rPr sz="2000" b="1" spc="-5" dirty="0">
                <a:latin typeface="Arial"/>
                <a:cs typeface="Arial"/>
              </a:rPr>
              <a:t>strikes the diode, </a:t>
            </a:r>
            <a:r>
              <a:rPr sz="2000" b="1" dirty="0">
                <a:latin typeface="Arial"/>
                <a:cs typeface="Arial"/>
              </a:rPr>
              <a:t>it excites </a:t>
            </a:r>
            <a:r>
              <a:rPr sz="2000" b="1" spc="-5" dirty="0">
                <a:latin typeface="Arial"/>
                <a:cs typeface="Arial"/>
              </a:rPr>
              <a:t>an </a:t>
            </a:r>
            <a:r>
              <a:rPr sz="2000" b="1" dirty="0">
                <a:latin typeface="Arial"/>
                <a:cs typeface="Arial"/>
              </a:rPr>
              <a:t> electron thereby creating a </a:t>
            </a:r>
            <a:r>
              <a:rPr sz="2000" b="1" spc="-5" dirty="0">
                <a:latin typeface="Arial"/>
                <a:cs typeface="Arial"/>
              </a:rPr>
              <a:t>mobile electron </a:t>
            </a:r>
            <a:r>
              <a:rPr sz="2000" b="1" dirty="0">
                <a:latin typeface="Arial"/>
                <a:cs typeface="Arial"/>
              </a:rPr>
              <a:t>and a </a:t>
            </a:r>
            <a:r>
              <a:rPr sz="2000" b="1" spc="-5" dirty="0">
                <a:latin typeface="Arial"/>
                <a:cs typeface="Arial"/>
              </a:rPr>
              <a:t>positively </a:t>
            </a:r>
            <a:r>
              <a:rPr sz="2000" b="1" dirty="0">
                <a:latin typeface="Arial"/>
                <a:cs typeface="Arial"/>
              </a:rPr>
              <a:t> charged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electron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hole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362200"/>
            <a:ext cx="3810000" cy="16306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020"/>
            <a:ext cx="8208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PDs’</a:t>
            </a:r>
            <a:r>
              <a:rPr spc="-10" dirty="0"/>
              <a:t> </a:t>
            </a:r>
            <a:r>
              <a:rPr spc="-5" dirty="0"/>
              <a:t>Detection</a:t>
            </a:r>
            <a:r>
              <a:rPr spc="-10" dirty="0"/>
              <a:t> </a:t>
            </a:r>
            <a:r>
              <a:rPr spc="-5" dirty="0"/>
              <a:t>Range and</a:t>
            </a:r>
            <a:r>
              <a:rPr spc="-10" dirty="0"/>
              <a:t> </a:t>
            </a:r>
            <a:r>
              <a:rPr spc="-5" dirty="0"/>
              <a:t>Materials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Material</a:t>
            </a:r>
          </a:p>
          <a:p>
            <a:pPr marL="469900" marR="462280" indent="1270" algn="ctr">
              <a:lnSpc>
                <a:spcPts val="6110"/>
              </a:lnSpc>
              <a:spcBef>
                <a:spcPts val="360"/>
              </a:spcBef>
            </a:pPr>
            <a:r>
              <a:rPr sz="2000" spc="-5" dirty="0"/>
              <a:t>Silicon (Si) </a:t>
            </a:r>
            <a:r>
              <a:rPr sz="2000" dirty="0"/>
              <a:t> </a:t>
            </a:r>
            <a:r>
              <a:rPr sz="2000" spc="-5" dirty="0"/>
              <a:t>Germanium</a:t>
            </a:r>
            <a:r>
              <a:rPr sz="2000" spc="-65" dirty="0"/>
              <a:t> </a:t>
            </a:r>
            <a:r>
              <a:rPr sz="2000" dirty="0"/>
              <a:t>(Ge)</a:t>
            </a:r>
            <a:endParaRPr sz="20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/>
          </a:p>
          <a:p>
            <a:pPr algn="ctr">
              <a:lnSpc>
                <a:spcPct val="100000"/>
              </a:lnSpc>
            </a:pPr>
            <a:r>
              <a:rPr sz="2000" spc="-5" dirty="0"/>
              <a:t>Indium</a:t>
            </a:r>
            <a:r>
              <a:rPr sz="2000" spc="-30" dirty="0"/>
              <a:t> </a:t>
            </a:r>
            <a:r>
              <a:rPr sz="2000" spc="-5" dirty="0"/>
              <a:t>gallium</a:t>
            </a:r>
            <a:r>
              <a:rPr sz="2000" spc="-20" dirty="0"/>
              <a:t> </a:t>
            </a:r>
            <a:r>
              <a:rPr sz="2000" spc="-5" dirty="0"/>
              <a:t>arsenide</a:t>
            </a:r>
            <a:endParaRPr sz="2000"/>
          </a:p>
          <a:p>
            <a:pPr marL="1106805">
              <a:lnSpc>
                <a:spcPct val="100000"/>
              </a:lnSpc>
            </a:pPr>
            <a:r>
              <a:rPr sz="2000" dirty="0"/>
              <a:t>(InGaAs)</a:t>
            </a:r>
            <a:endParaRPr sz="200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/>
          </a:p>
          <a:p>
            <a:pPr marR="62865" algn="ctr">
              <a:lnSpc>
                <a:spcPct val="100000"/>
              </a:lnSpc>
            </a:pPr>
            <a:r>
              <a:rPr sz="2000" spc="-5" dirty="0"/>
              <a:t>Lead</a:t>
            </a:r>
            <a:r>
              <a:rPr sz="2000" spc="-15" dirty="0"/>
              <a:t> </a:t>
            </a:r>
            <a:r>
              <a:rPr sz="2000" spc="-5" dirty="0"/>
              <a:t>sulfide</a:t>
            </a:r>
            <a:r>
              <a:rPr sz="2000" spc="-15" dirty="0"/>
              <a:t> </a:t>
            </a:r>
            <a:r>
              <a:rPr sz="2000" spc="-5" dirty="0"/>
              <a:t>(PbS)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4495800" y="1752600"/>
            <a:ext cx="4267200" cy="777240"/>
          </a:xfrm>
          <a:custGeom>
            <a:avLst/>
            <a:gdLst/>
            <a:ahLst/>
            <a:cxnLst/>
            <a:rect l="l" t="t" r="r" b="b"/>
            <a:pathLst>
              <a:path w="4267200" h="777239">
                <a:moveTo>
                  <a:pt x="4267200" y="0"/>
                </a:moveTo>
                <a:lnTo>
                  <a:pt x="0" y="0"/>
                </a:lnTo>
                <a:lnTo>
                  <a:pt x="0" y="777239"/>
                </a:lnTo>
                <a:lnTo>
                  <a:pt x="2133600" y="777239"/>
                </a:lnTo>
                <a:lnTo>
                  <a:pt x="4267200" y="777239"/>
                </a:lnTo>
                <a:lnTo>
                  <a:pt x="42672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Wavelength</a:t>
            </a:r>
            <a:r>
              <a:rPr spc="-25" dirty="0"/>
              <a:t> </a:t>
            </a:r>
            <a:r>
              <a:rPr spc="-5" dirty="0"/>
              <a:t>range</a:t>
            </a:r>
            <a:r>
              <a:rPr spc="-30" dirty="0"/>
              <a:t> </a:t>
            </a:r>
            <a:r>
              <a:rPr dirty="0"/>
              <a:t>(nm)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/>
          </a:p>
          <a:p>
            <a:pPr algn="ctr">
              <a:lnSpc>
                <a:spcPct val="100000"/>
              </a:lnSpc>
            </a:pPr>
            <a:r>
              <a:rPr sz="2000" dirty="0"/>
              <a:t>190–1100</a:t>
            </a:r>
            <a:endParaRPr sz="200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/>
          </a:p>
          <a:p>
            <a:pPr algn="ctr">
              <a:lnSpc>
                <a:spcPct val="100000"/>
              </a:lnSpc>
            </a:pPr>
            <a:r>
              <a:rPr sz="2000" dirty="0"/>
              <a:t>400–1700</a:t>
            </a:r>
            <a:endParaRPr sz="200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/>
          </a:p>
          <a:p>
            <a:pPr algn="ctr">
              <a:lnSpc>
                <a:spcPct val="100000"/>
              </a:lnSpc>
            </a:pPr>
            <a:r>
              <a:rPr sz="2000" dirty="0"/>
              <a:t>800–2600</a:t>
            </a:r>
            <a:endParaRPr sz="2000"/>
          </a:p>
          <a:p>
            <a:pPr>
              <a:lnSpc>
                <a:spcPct val="100000"/>
              </a:lnSpc>
            </a:pPr>
            <a:endParaRPr sz="22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/>
          </a:p>
          <a:p>
            <a:pPr algn="ctr">
              <a:lnSpc>
                <a:spcPct val="100000"/>
              </a:lnSpc>
            </a:pPr>
            <a:r>
              <a:rPr sz="2000" dirty="0"/>
              <a:t>&lt;1000-3500</a:t>
            </a:r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1509"/>
            <a:ext cx="7272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Vision </a:t>
            </a:r>
            <a:r>
              <a:rPr sz="3600" dirty="0"/>
              <a:t>of</a:t>
            </a:r>
            <a:r>
              <a:rPr sz="3600" spc="-10" dirty="0"/>
              <a:t> </a:t>
            </a:r>
            <a:r>
              <a:rPr sz="3600" dirty="0"/>
              <a:t>Solar</a:t>
            </a:r>
            <a:r>
              <a:rPr sz="3600" spc="-5" dirty="0"/>
              <a:t> Cells</a:t>
            </a:r>
            <a:r>
              <a:rPr sz="3600" dirty="0"/>
              <a:t> </a:t>
            </a:r>
            <a:r>
              <a:rPr sz="3600" spc="-5" dirty="0"/>
              <a:t>(Photovoltaics)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522730"/>
            <a:ext cx="3950213" cy="388239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343400" y="1524000"/>
            <a:ext cx="4572000" cy="4800600"/>
          </a:xfrm>
          <a:custGeom>
            <a:avLst/>
            <a:gdLst/>
            <a:ahLst/>
            <a:cxnLst/>
            <a:rect l="l" t="t" r="r" b="b"/>
            <a:pathLst>
              <a:path w="4572000" h="4800600">
                <a:moveTo>
                  <a:pt x="4572000" y="0"/>
                </a:moveTo>
                <a:lnTo>
                  <a:pt x="0" y="0"/>
                </a:lnTo>
                <a:lnTo>
                  <a:pt x="0" y="4800600"/>
                </a:lnTo>
                <a:lnTo>
                  <a:pt x="2286000" y="4800600"/>
                </a:lnTo>
                <a:lnTo>
                  <a:pt x="4572000" y="4800600"/>
                </a:lnTo>
                <a:lnTo>
                  <a:pt x="4572000" y="0"/>
                </a:lnTo>
                <a:close/>
              </a:path>
            </a:pathLst>
          </a:custGeom>
          <a:solidFill>
            <a:srgbClr val="FFF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8340" y="2037079"/>
            <a:ext cx="143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00CC"/>
                </a:solidFill>
                <a:latin typeface="Arial"/>
                <a:cs typeface="Arial"/>
              </a:rPr>
              <a:t>Solar</a:t>
            </a:r>
            <a:r>
              <a:rPr sz="1800" b="1" spc="-80" dirty="0">
                <a:solidFill>
                  <a:srgbClr val="CC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CC"/>
                </a:solidFill>
                <a:latin typeface="Arial"/>
                <a:cs typeface="Arial"/>
              </a:rPr>
              <a:t>Energy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178550" y="1972309"/>
            <a:ext cx="97155" cy="9893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dirty="0">
                <a:solidFill>
                  <a:srgbClr val="00CC00"/>
                </a:solidFill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dirty="0">
                <a:solidFill>
                  <a:srgbClr val="00CC00"/>
                </a:solidFill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dirty="0">
                <a:solidFill>
                  <a:srgbClr val="00CC00"/>
                </a:solidFill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8420" y="1983739"/>
            <a:ext cx="2063114" cy="9893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Free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1800"/>
              </a:lnSpc>
            </a:pP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Essentially</a:t>
            </a:r>
            <a:r>
              <a:rPr sz="1600" b="1" spc="-8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Unlimited </a:t>
            </a:r>
            <a:r>
              <a:rPr sz="1600" b="1" spc="-43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CC00"/>
                </a:solidFill>
                <a:latin typeface="Arial"/>
                <a:cs typeface="Arial"/>
              </a:rPr>
              <a:t>Not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Localized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340" y="3103879"/>
            <a:ext cx="1207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00CC"/>
                </a:solidFill>
                <a:latin typeface="Arial"/>
                <a:cs typeface="Arial"/>
              </a:rPr>
              <a:t>Solar</a:t>
            </a:r>
            <a:r>
              <a:rPr sz="1800" b="1" spc="-80" dirty="0">
                <a:solidFill>
                  <a:srgbClr val="CC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CC"/>
                </a:solidFill>
                <a:latin typeface="Arial"/>
                <a:cs typeface="Arial"/>
              </a:rPr>
              <a:t>Cells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7070" y="3401059"/>
            <a:ext cx="97155" cy="16306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dirty="0">
                <a:solidFill>
                  <a:srgbClr val="00CC00"/>
                </a:solidFill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dirty="0">
                <a:solidFill>
                  <a:srgbClr val="00CC00"/>
                </a:solidFill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dirty="0">
                <a:solidFill>
                  <a:srgbClr val="00CC00"/>
                </a:solidFill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00CC00"/>
                </a:solidFill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dirty="0">
                <a:solidFill>
                  <a:srgbClr val="00CC00"/>
                </a:solidFill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7070" y="527812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CC00"/>
                </a:solidFill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6940" y="3412490"/>
            <a:ext cx="4180840" cy="234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Direct</a:t>
            </a:r>
            <a:r>
              <a:rPr sz="1600" b="1" spc="-2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Conversion</a:t>
            </a:r>
            <a:r>
              <a:rPr sz="1600" b="1" spc="-1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of</a:t>
            </a:r>
            <a:r>
              <a:rPr sz="1600" b="1" spc="-2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Sunlight</a:t>
            </a:r>
            <a:r>
              <a:rPr sz="1600" b="1" spc="-1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CC00"/>
                </a:solidFill>
                <a:latin typeface="Wingdings"/>
                <a:cs typeface="Wingdings"/>
              </a:rPr>
              <a:t></a:t>
            </a:r>
            <a:r>
              <a:rPr sz="1600" spc="15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Electricity </a:t>
            </a:r>
            <a:r>
              <a:rPr sz="1600" b="1" spc="-43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No</a:t>
            </a:r>
            <a:r>
              <a:rPr sz="1600" b="1" spc="-1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Pollution</a:t>
            </a:r>
            <a:endParaRPr sz="1600">
              <a:latin typeface="Arial"/>
              <a:cs typeface="Arial"/>
            </a:endParaRPr>
          </a:p>
          <a:p>
            <a:pPr marL="12700" marR="312420">
              <a:lnSpc>
                <a:spcPct val="131800"/>
              </a:lnSpc>
            </a:pP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No Release of </a:t>
            </a:r>
            <a:r>
              <a:rPr sz="1600" b="1" spc="-10" dirty="0">
                <a:solidFill>
                  <a:srgbClr val="00CC00"/>
                </a:solidFill>
                <a:latin typeface="Arial"/>
                <a:cs typeface="Arial"/>
              </a:rPr>
              <a:t>Greenhouse-effect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Gases </a:t>
            </a:r>
            <a:r>
              <a:rPr sz="1600" b="1" spc="-43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No</a:t>
            </a:r>
            <a:r>
              <a:rPr sz="1600" b="1" spc="-1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Waste or Heat</a:t>
            </a:r>
            <a:r>
              <a:rPr sz="1600" b="1" spc="-1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CC00"/>
                </a:solidFill>
                <a:latin typeface="Arial"/>
                <a:cs typeface="Arial"/>
              </a:rPr>
              <a:t>Disposal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Problems</a:t>
            </a:r>
            <a:endParaRPr sz="1600">
              <a:latin typeface="Arial"/>
              <a:cs typeface="Arial"/>
            </a:endParaRPr>
          </a:p>
          <a:p>
            <a:pPr marL="12700" marR="670560">
              <a:lnSpc>
                <a:spcPct val="79700"/>
              </a:lnSpc>
              <a:spcBef>
                <a:spcPts val="994"/>
              </a:spcBef>
            </a:pP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No</a:t>
            </a:r>
            <a:r>
              <a:rPr sz="1600" b="1" spc="-2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Noise</a:t>
            </a:r>
            <a:r>
              <a:rPr sz="1600" b="1" spc="-1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Pollution</a:t>
            </a:r>
            <a:r>
              <a:rPr sz="1600" b="1" spc="-1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CC00"/>
                </a:solidFill>
                <a:latin typeface="Arial"/>
                <a:cs typeface="Arial"/>
              </a:rPr>
              <a:t>—</a:t>
            </a:r>
            <a:r>
              <a:rPr sz="1600" b="1" spc="-1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very</a:t>
            </a:r>
            <a:r>
              <a:rPr sz="1600" b="1" spc="-2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few</a:t>
            </a:r>
            <a:r>
              <a:rPr sz="1600" b="1" spc="-2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or</a:t>
            </a:r>
            <a:r>
              <a:rPr sz="1600" b="1" spc="-2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CC00"/>
                </a:solidFill>
                <a:latin typeface="Arial"/>
                <a:cs typeface="Arial"/>
              </a:rPr>
              <a:t>no </a:t>
            </a:r>
            <a:r>
              <a:rPr sz="1600" b="1" spc="-43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CC00"/>
                </a:solidFill>
                <a:latin typeface="Arial"/>
                <a:cs typeface="Arial"/>
              </a:rPr>
              <a:t>moving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parts</a:t>
            </a:r>
            <a:endParaRPr sz="1600">
              <a:latin typeface="Arial"/>
              <a:cs typeface="Arial"/>
            </a:endParaRPr>
          </a:p>
          <a:p>
            <a:pPr marL="12700" marR="884555">
              <a:lnSpc>
                <a:spcPct val="79700"/>
              </a:lnSpc>
              <a:spcBef>
                <a:spcPts val="1000"/>
              </a:spcBef>
            </a:pP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No</a:t>
            </a:r>
            <a:r>
              <a:rPr sz="1600" b="1" spc="-3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transmission</a:t>
            </a:r>
            <a:r>
              <a:rPr sz="1600" b="1" spc="-3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losses</a:t>
            </a:r>
            <a:r>
              <a:rPr sz="1600" b="1" spc="-2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CC00"/>
                </a:solidFill>
                <a:latin typeface="Arial"/>
                <a:cs typeface="Arial"/>
              </a:rPr>
              <a:t>—</a:t>
            </a:r>
            <a:r>
              <a:rPr sz="1600" b="1" spc="-3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on-Site </a:t>
            </a:r>
            <a:r>
              <a:rPr sz="1600" b="1" spc="-43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CC00"/>
                </a:solidFill>
                <a:latin typeface="Arial"/>
                <a:cs typeface="Arial"/>
              </a:rPr>
              <a:t>Installation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7070" y="1558290"/>
            <a:ext cx="18815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Why</a:t>
            </a:r>
            <a:r>
              <a:rPr sz="20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solar</a:t>
            </a:r>
            <a:r>
              <a:rPr sz="20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cells?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4069" y="6294708"/>
            <a:ext cx="162560" cy="1549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Verdana"/>
                <a:cs typeface="Verdana"/>
              </a:rPr>
              <a:t>14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03909"/>
            <a:ext cx="8342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Residential</a:t>
            </a:r>
            <a:r>
              <a:rPr sz="3600" dirty="0"/>
              <a:t> and</a:t>
            </a:r>
            <a:r>
              <a:rPr sz="3600" spc="-5" dirty="0"/>
              <a:t> Commercial</a:t>
            </a:r>
            <a:r>
              <a:rPr sz="3600" dirty="0"/>
              <a:t> </a:t>
            </a:r>
            <a:r>
              <a:rPr sz="3600" spc="-5" dirty="0"/>
              <a:t>Applications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38200" y="5715000"/>
            <a:ext cx="7772400" cy="916940"/>
          </a:xfrm>
          <a:prstGeom prst="rect">
            <a:avLst/>
          </a:prstGeom>
          <a:solidFill>
            <a:srgbClr val="98FF66"/>
          </a:solidFill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solidFill>
                  <a:srgbClr val="CC3300"/>
                </a:solidFill>
                <a:latin typeface="Arial MT"/>
                <a:cs typeface="Arial MT"/>
              </a:rPr>
              <a:t>Challenges:</a:t>
            </a:r>
            <a:endParaRPr sz="1800">
              <a:latin typeface="Arial MT"/>
              <a:cs typeface="Arial MT"/>
            </a:endParaRPr>
          </a:p>
          <a:p>
            <a:pPr marL="89535">
              <a:lnSpc>
                <a:spcPct val="100000"/>
              </a:lnSpc>
              <a:tabLst>
                <a:tab pos="2058035" algn="l"/>
                <a:tab pos="4343400" algn="l"/>
              </a:tabLst>
            </a:pPr>
            <a:r>
              <a:rPr sz="1800" dirty="0">
                <a:solidFill>
                  <a:srgbClr val="9800FF"/>
                </a:solidFill>
                <a:latin typeface="Arial MT"/>
                <a:cs typeface="Arial MT"/>
              </a:rPr>
              <a:t>cost </a:t>
            </a:r>
            <a:r>
              <a:rPr sz="1800" spc="-5" dirty="0">
                <a:solidFill>
                  <a:srgbClr val="9800FF"/>
                </a:solidFill>
                <a:latin typeface="Arial MT"/>
                <a:cs typeface="Arial MT"/>
              </a:rPr>
              <a:t>reduction</a:t>
            </a:r>
            <a:r>
              <a:rPr sz="1800" dirty="0">
                <a:solidFill>
                  <a:srgbClr val="98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800FF"/>
                </a:solidFill>
                <a:latin typeface="Arial MT"/>
                <a:cs typeface="Arial MT"/>
              </a:rPr>
              <a:t>via:	a)</a:t>
            </a:r>
            <a:r>
              <a:rPr sz="1800" spc="10" dirty="0">
                <a:solidFill>
                  <a:srgbClr val="98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9800FF"/>
                </a:solidFill>
                <a:latin typeface="Arial MT"/>
                <a:cs typeface="Arial MT"/>
              </a:rPr>
              <a:t>economy</a:t>
            </a:r>
            <a:r>
              <a:rPr sz="1800" spc="5" dirty="0">
                <a:solidFill>
                  <a:srgbClr val="98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800FF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98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800FF"/>
                </a:solidFill>
                <a:latin typeface="Arial MT"/>
                <a:cs typeface="Arial MT"/>
              </a:rPr>
              <a:t>scales	b)</a:t>
            </a:r>
            <a:r>
              <a:rPr sz="1800" spc="-20" dirty="0">
                <a:solidFill>
                  <a:srgbClr val="98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9800FF"/>
                </a:solidFill>
                <a:latin typeface="Arial MT"/>
                <a:cs typeface="Arial MT"/>
              </a:rPr>
              <a:t>building</a:t>
            </a:r>
            <a:r>
              <a:rPr sz="1800" spc="-20" dirty="0">
                <a:solidFill>
                  <a:srgbClr val="98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800FF"/>
                </a:solidFill>
                <a:latin typeface="Arial MT"/>
                <a:cs typeface="Arial MT"/>
              </a:rPr>
              <a:t>integration</a:t>
            </a:r>
            <a:r>
              <a:rPr sz="1800" spc="-20" dirty="0">
                <a:solidFill>
                  <a:srgbClr val="98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9800FF"/>
                </a:solidFill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2047239">
              <a:lnSpc>
                <a:spcPct val="100000"/>
              </a:lnSpc>
              <a:tabLst>
                <a:tab pos="2365375" algn="l"/>
              </a:tabLst>
            </a:pPr>
            <a:r>
              <a:rPr sz="1800" dirty="0">
                <a:solidFill>
                  <a:srgbClr val="9800FF"/>
                </a:solidFill>
                <a:latin typeface="Arial MT"/>
                <a:cs typeface="Arial MT"/>
              </a:rPr>
              <a:t>c)	</a:t>
            </a:r>
            <a:r>
              <a:rPr sz="1800" spc="-10" dirty="0">
                <a:solidFill>
                  <a:srgbClr val="9800FF"/>
                </a:solidFill>
                <a:latin typeface="Arial MT"/>
                <a:cs typeface="Arial MT"/>
              </a:rPr>
              <a:t>high</a:t>
            </a:r>
            <a:r>
              <a:rPr sz="1800" spc="-35" dirty="0">
                <a:solidFill>
                  <a:srgbClr val="98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800FF"/>
                </a:solidFill>
                <a:latin typeface="Arial MT"/>
                <a:cs typeface="Arial MT"/>
              </a:rPr>
              <a:t>efficiency</a:t>
            </a:r>
            <a:r>
              <a:rPr sz="1800" spc="-10" dirty="0">
                <a:solidFill>
                  <a:srgbClr val="9800FF"/>
                </a:solidFill>
                <a:latin typeface="Arial MT"/>
                <a:cs typeface="Arial MT"/>
              </a:rPr>
              <a:t> cells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524000"/>
            <a:ext cx="2590800" cy="20815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3733800"/>
            <a:ext cx="2667000" cy="18618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3733800"/>
            <a:ext cx="2548890" cy="18453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5200" y="3657600"/>
            <a:ext cx="2635250" cy="1905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05200" y="1524000"/>
            <a:ext cx="2766060" cy="20116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0800" y="1522730"/>
            <a:ext cx="2527300" cy="20408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1369" y="6282690"/>
            <a:ext cx="1879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15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79450"/>
            <a:ext cx="6585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Trends</a:t>
            </a:r>
            <a:r>
              <a:rPr sz="3600" spc="-25" dirty="0"/>
              <a:t> </a:t>
            </a:r>
            <a:r>
              <a:rPr sz="3600" spc="5" dirty="0"/>
              <a:t>in</a:t>
            </a:r>
            <a:r>
              <a:rPr sz="3600" spc="-15" dirty="0"/>
              <a:t> </a:t>
            </a:r>
            <a:r>
              <a:rPr sz="3600" spc="-5" dirty="0"/>
              <a:t>optoelectronic</a:t>
            </a:r>
            <a:r>
              <a:rPr sz="3600" spc="-15" dirty="0"/>
              <a:t> </a:t>
            </a:r>
            <a:r>
              <a:rPr sz="3600" spc="-5" dirty="0"/>
              <a:t>devices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04800" y="1600200"/>
            <a:ext cx="8610600" cy="3647440"/>
          </a:xfrm>
          <a:custGeom>
            <a:avLst/>
            <a:gdLst/>
            <a:ahLst/>
            <a:cxnLst/>
            <a:rect l="l" t="t" r="r" b="b"/>
            <a:pathLst>
              <a:path w="8610600" h="3647440">
                <a:moveTo>
                  <a:pt x="0" y="0"/>
                </a:moveTo>
                <a:lnTo>
                  <a:pt x="8610600" y="0"/>
                </a:lnTo>
                <a:lnTo>
                  <a:pt x="8610600" y="3647440"/>
                </a:lnTo>
                <a:lnTo>
                  <a:pt x="0" y="364744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270" y="1630680"/>
            <a:ext cx="7609840" cy="358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 marR="5080" indent="-396240">
              <a:lnSpc>
                <a:spcPct val="112799"/>
              </a:lnSpc>
              <a:spcBef>
                <a:spcPts val="100"/>
              </a:spcBef>
              <a:buClr>
                <a:srgbClr val="CC3300"/>
              </a:buClr>
              <a:buSzPct val="114285"/>
              <a:buFont typeface="Wingdings"/>
              <a:buChar char=""/>
              <a:tabLst>
                <a:tab pos="448309" algn="l"/>
              </a:tabLst>
            </a:pPr>
            <a:r>
              <a:rPr dirty="0"/>
              <a:t>	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Long</a:t>
            </a:r>
            <a:r>
              <a:rPr sz="2800" spc="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wavelength,</a:t>
            </a:r>
            <a:r>
              <a:rPr sz="2800" spc="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high</a:t>
            </a:r>
            <a:r>
              <a:rPr sz="2800" spc="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power</a:t>
            </a:r>
            <a:r>
              <a:rPr sz="2800" spc="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light</a:t>
            </a:r>
            <a:r>
              <a:rPr sz="2800" spc="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sources or </a:t>
            </a:r>
            <a:r>
              <a:rPr sz="2800" spc="-76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photodetectors</a:t>
            </a:r>
            <a:endParaRPr sz="2800">
              <a:latin typeface="Arial MT"/>
              <a:cs typeface="Arial MT"/>
            </a:endParaRPr>
          </a:p>
          <a:p>
            <a:pPr marL="393700" indent="-381000">
              <a:lnSpc>
                <a:spcPct val="100000"/>
              </a:lnSpc>
              <a:spcBef>
                <a:spcPts val="1750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Nanoscale</a:t>
            </a:r>
            <a:r>
              <a:rPr sz="28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devices</a:t>
            </a:r>
            <a:endParaRPr sz="2800">
              <a:latin typeface="Arial MT"/>
              <a:cs typeface="Arial MT"/>
            </a:endParaRPr>
          </a:p>
          <a:p>
            <a:pPr marL="393700" indent="-381000">
              <a:lnSpc>
                <a:spcPct val="100000"/>
              </a:lnSpc>
              <a:spcBef>
                <a:spcPts val="1740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Low</a:t>
            </a:r>
            <a:r>
              <a:rPr sz="2800" spc="-2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cost,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easy fabricated</a:t>
            </a: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 materials</a:t>
            </a:r>
            <a:endParaRPr sz="2800">
              <a:latin typeface="Arial MT"/>
              <a:cs typeface="Arial MT"/>
            </a:endParaRPr>
          </a:p>
          <a:p>
            <a:pPr marL="393700" indent="-381000">
              <a:lnSpc>
                <a:spcPct val="100000"/>
              </a:lnSpc>
              <a:spcBef>
                <a:spcPts val="1750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High</a:t>
            </a:r>
            <a:r>
              <a:rPr sz="2800" spc="-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opto-electronic</a:t>
            </a:r>
            <a:r>
              <a:rPr sz="2800" spc="-1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conversion</a:t>
            </a:r>
            <a:r>
              <a:rPr sz="2800" spc="-2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efficiency</a:t>
            </a:r>
            <a:endParaRPr sz="2800">
              <a:latin typeface="Arial MT"/>
              <a:cs typeface="Arial MT"/>
            </a:endParaRPr>
          </a:p>
          <a:p>
            <a:pPr marL="393700" indent="-381000">
              <a:lnSpc>
                <a:spcPct val="100000"/>
              </a:lnSpc>
              <a:spcBef>
                <a:spcPts val="1750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spc="-5" dirty="0">
                <a:solidFill>
                  <a:srgbClr val="CC3300"/>
                </a:solidFill>
                <a:latin typeface="Arial MT"/>
                <a:cs typeface="Arial MT"/>
              </a:rPr>
              <a:t>Multi-wavelength</a:t>
            </a:r>
            <a:r>
              <a:rPr sz="2800" spc="-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00"/>
                </a:solidFill>
                <a:latin typeface="Arial MT"/>
                <a:cs typeface="Arial MT"/>
              </a:rPr>
              <a:t>sources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457200"/>
            <a:ext cx="796925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60070"/>
            <a:ext cx="4566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Times New Roman"/>
                <a:cs typeface="Times New Roman"/>
              </a:rPr>
              <a:t>Advantages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of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Optical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Comm.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990600"/>
            <a:ext cx="7553959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5" dirty="0"/>
              <a:t>u</a:t>
            </a:r>
            <a:r>
              <a:rPr dirty="0"/>
              <a:t>tli</a:t>
            </a:r>
            <a:r>
              <a:rPr spc="-5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348740"/>
            <a:ext cx="6819900" cy="3133090"/>
          </a:xfrm>
          <a:prstGeom prst="rect">
            <a:avLst/>
          </a:prstGeom>
        </p:spPr>
        <p:txBody>
          <a:bodyPr vert="horz" wrap="square" lIns="0" tIns="29845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2350"/>
              </a:spcBef>
              <a:buFont typeface="Wingdings"/>
              <a:buChar char=""/>
              <a:tabLst>
                <a:tab pos="501650" algn="l"/>
              </a:tabLst>
            </a:pPr>
            <a:r>
              <a:rPr sz="3600" spc="-5" dirty="0">
                <a:latin typeface="Arial MT"/>
                <a:cs typeface="Arial MT"/>
              </a:rPr>
              <a:t>What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is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optoelectronics?</a:t>
            </a:r>
            <a:endParaRPr sz="3600">
              <a:latin typeface="Arial MT"/>
              <a:cs typeface="Arial MT"/>
            </a:endParaRPr>
          </a:p>
          <a:p>
            <a:pPr marL="501650" indent="-488950">
              <a:lnSpc>
                <a:spcPct val="100000"/>
              </a:lnSpc>
              <a:spcBef>
                <a:spcPts val="2250"/>
              </a:spcBef>
              <a:buFont typeface="Wingdings"/>
              <a:buChar char=""/>
              <a:tabLst>
                <a:tab pos="501650" algn="l"/>
              </a:tabLst>
            </a:pPr>
            <a:r>
              <a:rPr sz="3600" dirty="0">
                <a:latin typeface="Arial MT"/>
                <a:cs typeface="Arial MT"/>
              </a:rPr>
              <a:t>Major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optoelectronic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devices</a:t>
            </a:r>
            <a:endParaRPr sz="3600">
              <a:latin typeface="Arial MT"/>
              <a:cs typeface="Arial MT"/>
            </a:endParaRPr>
          </a:p>
          <a:p>
            <a:pPr marL="501650" marR="5080" indent="-501650">
              <a:lnSpc>
                <a:spcPct val="110200"/>
              </a:lnSpc>
              <a:spcBef>
                <a:spcPts val="1810"/>
              </a:spcBef>
              <a:buFont typeface="Wingdings"/>
              <a:buChar char=""/>
              <a:tabLst>
                <a:tab pos="501650" algn="l"/>
              </a:tabLst>
            </a:pPr>
            <a:r>
              <a:rPr sz="3600" dirty="0">
                <a:latin typeface="Arial MT"/>
                <a:cs typeface="Arial MT"/>
              </a:rPr>
              <a:t>Current </a:t>
            </a:r>
            <a:r>
              <a:rPr sz="3600" spc="-5" dirty="0">
                <a:latin typeface="Arial MT"/>
                <a:cs typeface="Arial MT"/>
              </a:rPr>
              <a:t>trend </a:t>
            </a:r>
            <a:r>
              <a:rPr sz="3600" dirty="0">
                <a:latin typeface="Arial MT"/>
                <a:cs typeface="Arial MT"/>
              </a:rPr>
              <a:t>on </a:t>
            </a:r>
            <a:r>
              <a:rPr sz="3600" spc="-5" dirty="0">
                <a:latin typeface="Arial MT"/>
                <a:cs typeface="Arial MT"/>
              </a:rPr>
              <a:t>optoelectronic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devices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6529"/>
            <a:ext cx="5895340" cy="12026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4470"/>
              </a:lnSpc>
              <a:spcBef>
                <a:spcPts val="525"/>
              </a:spcBef>
            </a:pPr>
            <a:r>
              <a:rPr spc="-5" dirty="0"/>
              <a:t>What</a:t>
            </a:r>
            <a:r>
              <a:rPr spc="-15" dirty="0"/>
              <a:t> </a:t>
            </a:r>
            <a:r>
              <a:rPr spc="-5" dirty="0"/>
              <a:t>Did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Word</a:t>
            </a:r>
            <a:r>
              <a:rPr spc="-20" dirty="0"/>
              <a:t> </a:t>
            </a:r>
            <a:r>
              <a:rPr spc="-5" dirty="0"/>
              <a:t>“Opto- </a:t>
            </a:r>
            <a:r>
              <a:rPr spc="-1100" dirty="0"/>
              <a:t> </a:t>
            </a:r>
            <a:r>
              <a:rPr spc="-5" dirty="0"/>
              <a:t>Electronics”</a:t>
            </a:r>
            <a:r>
              <a:rPr dirty="0"/>
              <a:t> </a:t>
            </a:r>
            <a:r>
              <a:rPr spc="-10" dirty="0"/>
              <a:t>Mean?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04009"/>
            <a:ext cx="6786880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5080" indent="-342900">
              <a:lnSpc>
                <a:spcPts val="2680"/>
              </a:lnSpc>
              <a:spcBef>
                <a:spcPts val="355"/>
              </a:spcBef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Optoelectronics </a:t>
            </a:r>
            <a:r>
              <a:rPr sz="2400" spc="-10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study 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application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electronic </a:t>
            </a:r>
            <a:r>
              <a:rPr sz="2400" spc="-5" dirty="0">
                <a:latin typeface="Arial MT"/>
                <a:cs typeface="Arial MT"/>
              </a:rPr>
              <a:t>devices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interact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 MT"/>
                <a:cs typeface="Arial MT"/>
              </a:rPr>
              <a:t>light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6800" y="2837179"/>
            <a:ext cx="7247890" cy="3182620"/>
            <a:chOff x="1066800" y="2837179"/>
            <a:chExt cx="7247890" cy="3182620"/>
          </a:xfrm>
        </p:grpSpPr>
        <p:sp>
          <p:nvSpPr>
            <p:cNvPr id="5" name="object 5"/>
            <p:cNvSpPr/>
            <p:nvPr/>
          </p:nvSpPr>
          <p:spPr>
            <a:xfrm>
              <a:off x="2100580" y="3196589"/>
              <a:ext cx="2954020" cy="2804160"/>
            </a:xfrm>
            <a:custGeom>
              <a:avLst/>
              <a:gdLst/>
              <a:ahLst/>
              <a:cxnLst/>
              <a:rect l="l" t="t" r="r" b="b"/>
              <a:pathLst>
                <a:path w="2954020" h="2804160">
                  <a:moveTo>
                    <a:pt x="1477009" y="2804160"/>
                  </a:moveTo>
                  <a:lnTo>
                    <a:pt x="1427287" y="2803378"/>
                  </a:lnTo>
                  <a:lnTo>
                    <a:pt x="1377975" y="2801050"/>
                  </a:lnTo>
                  <a:lnTo>
                    <a:pt x="1329098" y="2797201"/>
                  </a:lnTo>
                  <a:lnTo>
                    <a:pt x="1280683" y="2791855"/>
                  </a:lnTo>
                  <a:lnTo>
                    <a:pt x="1232756" y="2785036"/>
                  </a:lnTo>
                  <a:lnTo>
                    <a:pt x="1185342" y="2776770"/>
                  </a:lnTo>
                  <a:lnTo>
                    <a:pt x="1138467" y="2767081"/>
                  </a:lnTo>
                  <a:lnTo>
                    <a:pt x="1092159" y="2755994"/>
                  </a:lnTo>
                  <a:lnTo>
                    <a:pt x="1046441" y="2743533"/>
                  </a:lnTo>
                  <a:lnTo>
                    <a:pt x="1001340" y="2729724"/>
                  </a:lnTo>
                  <a:lnTo>
                    <a:pt x="956883" y="2714590"/>
                  </a:lnTo>
                  <a:lnTo>
                    <a:pt x="913095" y="2698157"/>
                  </a:lnTo>
                  <a:lnTo>
                    <a:pt x="870001" y="2680448"/>
                  </a:lnTo>
                  <a:lnTo>
                    <a:pt x="827629" y="2661490"/>
                  </a:lnTo>
                  <a:lnTo>
                    <a:pt x="786003" y="2641306"/>
                  </a:lnTo>
                  <a:lnTo>
                    <a:pt x="745149" y="2619921"/>
                  </a:lnTo>
                  <a:lnTo>
                    <a:pt x="705094" y="2597361"/>
                  </a:lnTo>
                  <a:lnTo>
                    <a:pt x="665864" y="2573648"/>
                  </a:lnTo>
                  <a:lnTo>
                    <a:pt x="627484" y="2548809"/>
                  </a:lnTo>
                  <a:lnTo>
                    <a:pt x="589980" y="2522868"/>
                  </a:lnTo>
                  <a:lnTo>
                    <a:pt x="553379" y="2495849"/>
                  </a:lnTo>
                  <a:lnTo>
                    <a:pt x="517705" y="2467778"/>
                  </a:lnTo>
                  <a:lnTo>
                    <a:pt x="482986" y="2438679"/>
                  </a:lnTo>
                  <a:lnTo>
                    <a:pt x="449246" y="2408576"/>
                  </a:lnTo>
                  <a:lnTo>
                    <a:pt x="416512" y="2377494"/>
                  </a:lnTo>
                  <a:lnTo>
                    <a:pt x="384810" y="2345459"/>
                  </a:lnTo>
                  <a:lnTo>
                    <a:pt x="354166" y="2312494"/>
                  </a:lnTo>
                  <a:lnTo>
                    <a:pt x="324605" y="2278624"/>
                  </a:lnTo>
                  <a:lnTo>
                    <a:pt x="296153" y="2243874"/>
                  </a:lnTo>
                  <a:lnTo>
                    <a:pt x="268837" y="2208269"/>
                  </a:lnTo>
                  <a:lnTo>
                    <a:pt x="242682" y="2171833"/>
                  </a:lnTo>
                  <a:lnTo>
                    <a:pt x="217714" y="2134592"/>
                  </a:lnTo>
                  <a:lnTo>
                    <a:pt x="193959" y="2096569"/>
                  </a:lnTo>
                  <a:lnTo>
                    <a:pt x="171444" y="2057789"/>
                  </a:lnTo>
                  <a:lnTo>
                    <a:pt x="150193" y="2018278"/>
                  </a:lnTo>
                  <a:lnTo>
                    <a:pt x="130233" y="1978059"/>
                  </a:lnTo>
                  <a:lnTo>
                    <a:pt x="111589" y="1937157"/>
                  </a:lnTo>
                  <a:lnTo>
                    <a:pt x="94288" y="1895598"/>
                  </a:lnTo>
                  <a:lnTo>
                    <a:pt x="78356" y="1853405"/>
                  </a:lnTo>
                  <a:lnTo>
                    <a:pt x="63818" y="1810604"/>
                  </a:lnTo>
                  <a:lnTo>
                    <a:pt x="50700" y="1767219"/>
                  </a:lnTo>
                  <a:lnTo>
                    <a:pt x="39029" y="1723275"/>
                  </a:lnTo>
                  <a:lnTo>
                    <a:pt x="28830" y="1678796"/>
                  </a:lnTo>
                  <a:lnTo>
                    <a:pt x="20128" y="1633807"/>
                  </a:lnTo>
                  <a:lnTo>
                    <a:pt x="12951" y="1588333"/>
                  </a:lnTo>
                  <a:lnTo>
                    <a:pt x="7324" y="1542399"/>
                  </a:lnTo>
                  <a:lnTo>
                    <a:pt x="3272" y="1496029"/>
                  </a:lnTo>
                  <a:lnTo>
                    <a:pt x="822" y="1449247"/>
                  </a:lnTo>
                  <a:lnTo>
                    <a:pt x="0" y="1402080"/>
                  </a:lnTo>
                  <a:lnTo>
                    <a:pt x="822" y="1354837"/>
                  </a:lnTo>
                  <a:lnTo>
                    <a:pt x="3272" y="1307987"/>
                  </a:lnTo>
                  <a:lnTo>
                    <a:pt x="7324" y="1261554"/>
                  </a:lnTo>
                  <a:lnTo>
                    <a:pt x="12951" y="1215563"/>
                  </a:lnTo>
                  <a:lnTo>
                    <a:pt x="20128" y="1170038"/>
                  </a:lnTo>
                  <a:lnTo>
                    <a:pt x="28830" y="1125004"/>
                  </a:lnTo>
                  <a:lnTo>
                    <a:pt x="39029" y="1080484"/>
                  </a:lnTo>
                  <a:lnTo>
                    <a:pt x="50700" y="1036504"/>
                  </a:lnTo>
                  <a:lnTo>
                    <a:pt x="63818" y="993089"/>
                  </a:lnTo>
                  <a:lnTo>
                    <a:pt x="78356" y="950261"/>
                  </a:lnTo>
                  <a:lnTo>
                    <a:pt x="94288" y="908047"/>
                  </a:lnTo>
                  <a:lnTo>
                    <a:pt x="111589" y="866470"/>
                  </a:lnTo>
                  <a:lnTo>
                    <a:pt x="130233" y="825555"/>
                  </a:lnTo>
                  <a:lnTo>
                    <a:pt x="150193" y="785326"/>
                  </a:lnTo>
                  <a:lnTo>
                    <a:pt x="171444" y="745808"/>
                  </a:lnTo>
                  <a:lnTo>
                    <a:pt x="193959" y="707026"/>
                  </a:lnTo>
                  <a:lnTo>
                    <a:pt x="217714" y="669003"/>
                  </a:lnTo>
                  <a:lnTo>
                    <a:pt x="242682" y="631765"/>
                  </a:lnTo>
                  <a:lnTo>
                    <a:pt x="268837" y="595336"/>
                  </a:lnTo>
                  <a:lnTo>
                    <a:pt x="296153" y="559740"/>
                  </a:lnTo>
                  <a:lnTo>
                    <a:pt x="324605" y="525002"/>
                  </a:lnTo>
                  <a:lnTo>
                    <a:pt x="354166" y="491146"/>
                  </a:lnTo>
                  <a:lnTo>
                    <a:pt x="384810" y="458197"/>
                  </a:lnTo>
                  <a:lnTo>
                    <a:pt x="416512" y="426179"/>
                  </a:lnTo>
                  <a:lnTo>
                    <a:pt x="449246" y="395117"/>
                  </a:lnTo>
                  <a:lnTo>
                    <a:pt x="482986" y="365035"/>
                  </a:lnTo>
                  <a:lnTo>
                    <a:pt x="517705" y="335958"/>
                  </a:lnTo>
                  <a:lnTo>
                    <a:pt x="553379" y="307910"/>
                  </a:lnTo>
                  <a:lnTo>
                    <a:pt x="589980" y="280915"/>
                  </a:lnTo>
                  <a:lnTo>
                    <a:pt x="627484" y="254999"/>
                  </a:lnTo>
                  <a:lnTo>
                    <a:pt x="665864" y="230185"/>
                  </a:lnTo>
                  <a:lnTo>
                    <a:pt x="705094" y="206499"/>
                  </a:lnTo>
                  <a:lnTo>
                    <a:pt x="745149" y="183964"/>
                  </a:lnTo>
                  <a:lnTo>
                    <a:pt x="786003" y="162605"/>
                  </a:lnTo>
                  <a:lnTo>
                    <a:pt x="827629" y="142447"/>
                  </a:lnTo>
                  <a:lnTo>
                    <a:pt x="870001" y="123514"/>
                  </a:lnTo>
                  <a:lnTo>
                    <a:pt x="913095" y="105830"/>
                  </a:lnTo>
                  <a:lnTo>
                    <a:pt x="956883" y="89420"/>
                  </a:lnTo>
                  <a:lnTo>
                    <a:pt x="1001340" y="74309"/>
                  </a:lnTo>
                  <a:lnTo>
                    <a:pt x="1046441" y="60521"/>
                  </a:lnTo>
                  <a:lnTo>
                    <a:pt x="1092159" y="48080"/>
                  </a:lnTo>
                  <a:lnTo>
                    <a:pt x="1138467" y="37011"/>
                  </a:lnTo>
                  <a:lnTo>
                    <a:pt x="1185342" y="27338"/>
                  </a:lnTo>
                  <a:lnTo>
                    <a:pt x="1232756" y="19087"/>
                  </a:lnTo>
                  <a:lnTo>
                    <a:pt x="1280683" y="12281"/>
                  </a:lnTo>
                  <a:lnTo>
                    <a:pt x="1329098" y="6944"/>
                  </a:lnTo>
                  <a:lnTo>
                    <a:pt x="1377975" y="3102"/>
                  </a:lnTo>
                  <a:lnTo>
                    <a:pt x="1427287" y="779"/>
                  </a:lnTo>
                  <a:lnTo>
                    <a:pt x="1477009" y="0"/>
                  </a:lnTo>
                  <a:lnTo>
                    <a:pt x="1526807" y="779"/>
                  </a:lnTo>
                  <a:lnTo>
                    <a:pt x="1576188" y="3102"/>
                  </a:lnTo>
                  <a:lnTo>
                    <a:pt x="1625127" y="6944"/>
                  </a:lnTo>
                  <a:lnTo>
                    <a:pt x="1673598" y="12281"/>
                  </a:lnTo>
                  <a:lnTo>
                    <a:pt x="1721577" y="19087"/>
                  </a:lnTo>
                  <a:lnTo>
                    <a:pt x="1769036" y="27338"/>
                  </a:lnTo>
                  <a:lnTo>
                    <a:pt x="1815951" y="37011"/>
                  </a:lnTo>
                  <a:lnTo>
                    <a:pt x="1862296" y="48080"/>
                  </a:lnTo>
                  <a:lnTo>
                    <a:pt x="1908044" y="60521"/>
                  </a:lnTo>
                  <a:lnTo>
                    <a:pt x="1953171" y="74309"/>
                  </a:lnTo>
                  <a:lnTo>
                    <a:pt x="1997650" y="89420"/>
                  </a:lnTo>
                  <a:lnTo>
                    <a:pt x="2041456" y="105830"/>
                  </a:lnTo>
                  <a:lnTo>
                    <a:pt x="2084563" y="123514"/>
                  </a:lnTo>
                  <a:lnTo>
                    <a:pt x="2126946" y="142447"/>
                  </a:lnTo>
                  <a:lnTo>
                    <a:pt x="2168578" y="162605"/>
                  </a:lnTo>
                  <a:lnTo>
                    <a:pt x="2209434" y="183964"/>
                  </a:lnTo>
                  <a:lnTo>
                    <a:pt x="2249488" y="206499"/>
                  </a:lnTo>
                  <a:lnTo>
                    <a:pt x="2288715" y="230185"/>
                  </a:lnTo>
                  <a:lnTo>
                    <a:pt x="2327089" y="254999"/>
                  </a:lnTo>
                  <a:lnTo>
                    <a:pt x="2364583" y="280915"/>
                  </a:lnTo>
                  <a:lnTo>
                    <a:pt x="2401173" y="307910"/>
                  </a:lnTo>
                  <a:lnTo>
                    <a:pt x="2436833" y="335958"/>
                  </a:lnTo>
                  <a:lnTo>
                    <a:pt x="2471537" y="365035"/>
                  </a:lnTo>
                  <a:lnTo>
                    <a:pt x="2505259" y="395117"/>
                  </a:lnTo>
                  <a:lnTo>
                    <a:pt x="2537973" y="426179"/>
                  </a:lnTo>
                  <a:lnTo>
                    <a:pt x="2569654" y="458197"/>
                  </a:lnTo>
                  <a:lnTo>
                    <a:pt x="2600276" y="491146"/>
                  </a:lnTo>
                  <a:lnTo>
                    <a:pt x="2629814" y="525002"/>
                  </a:lnTo>
                  <a:lnTo>
                    <a:pt x="2658241" y="559740"/>
                  </a:lnTo>
                  <a:lnTo>
                    <a:pt x="2685533" y="595336"/>
                  </a:lnTo>
                  <a:lnTo>
                    <a:pt x="2711662" y="631765"/>
                  </a:lnTo>
                  <a:lnTo>
                    <a:pt x="2736604" y="669003"/>
                  </a:lnTo>
                  <a:lnTo>
                    <a:pt x="2760333" y="707026"/>
                  </a:lnTo>
                  <a:lnTo>
                    <a:pt x="2782823" y="745808"/>
                  </a:lnTo>
                  <a:lnTo>
                    <a:pt x="2804048" y="785326"/>
                  </a:lnTo>
                  <a:lnTo>
                    <a:pt x="2823983" y="825555"/>
                  </a:lnTo>
                  <a:lnTo>
                    <a:pt x="2842602" y="866470"/>
                  </a:lnTo>
                  <a:lnTo>
                    <a:pt x="2859880" y="908047"/>
                  </a:lnTo>
                  <a:lnTo>
                    <a:pt x="2875789" y="950261"/>
                  </a:lnTo>
                  <a:lnTo>
                    <a:pt x="2890306" y="993089"/>
                  </a:lnTo>
                  <a:lnTo>
                    <a:pt x="2903404" y="1036504"/>
                  </a:lnTo>
                  <a:lnTo>
                    <a:pt x="2915057" y="1080484"/>
                  </a:lnTo>
                  <a:lnTo>
                    <a:pt x="2925240" y="1125004"/>
                  </a:lnTo>
                  <a:lnTo>
                    <a:pt x="2933926" y="1170038"/>
                  </a:lnTo>
                  <a:lnTo>
                    <a:pt x="2941091" y="1215563"/>
                  </a:lnTo>
                  <a:lnTo>
                    <a:pt x="2946709" y="1261554"/>
                  </a:lnTo>
                  <a:lnTo>
                    <a:pt x="2950753" y="1307987"/>
                  </a:lnTo>
                  <a:lnTo>
                    <a:pt x="2953199" y="1354837"/>
                  </a:lnTo>
                  <a:lnTo>
                    <a:pt x="2954020" y="1402080"/>
                  </a:lnTo>
                  <a:lnTo>
                    <a:pt x="2953199" y="1449247"/>
                  </a:lnTo>
                  <a:lnTo>
                    <a:pt x="2950753" y="1496029"/>
                  </a:lnTo>
                  <a:lnTo>
                    <a:pt x="2946709" y="1542399"/>
                  </a:lnTo>
                  <a:lnTo>
                    <a:pt x="2941091" y="1588333"/>
                  </a:lnTo>
                  <a:lnTo>
                    <a:pt x="2933926" y="1633807"/>
                  </a:lnTo>
                  <a:lnTo>
                    <a:pt x="2925240" y="1678796"/>
                  </a:lnTo>
                  <a:lnTo>
                    <a:pt x="2915057" y="1723275"/>
                  </a:lnTo>
                  <a:lnTo>
                    <a:pt x="2903404" y="1767219"/>
                  </a:lnTo>
                  <a:lnTo>
                    <a:pt x="2890306" y="1810604"/>
                  </a:lnTo>
                  <a:lnTo>
                    <a:pt x="2875789" y="1853405"/>
                  </a:lnTo>
                  <a:lnTo>
                    <a:pt x="2859880" y="1895598"/>
                  </a:lnTo>
                  <a:lnTo>
                    <a:pt x="2842602" y="1937157"/>
                  </a:lnTo>
                  <a:lnTo>
                    <a:pt x="2823983" y="1978059"/>
                  </a:lnTo>
                  <a:lnTo>
                    <a:pt x="2804048" y="2018278"/>
                  </a:lnTo>
                  <a:lnTo>
                    <a:pt x="2782823" y="2057789"/>
                  </a:lnTo>
                  <a:lnTo>
                    <a:pt x="2760333" y="2096569"/>
                  </a:lnTo>
                  <a:lnTo>
                    <a:pt x="2736604" y="2134592"/>
                  </a:lnTo>
                  <a:lnTo>
                    <a:pt x="2711662" y="2171833"/>
                  </a:lnTo>
                  <a:lnTo>
                    <a:pt x="2685533" y="2208269"/>
                  </a:lnTo>
                  <a:lnTo>
                    <a:pt x="2658241" y="2243874"/>
                  </a:lnTo>
                  <a:lnTo>
                    <a:pt x="2629814" y="2278624"/>
                  </a:lnTo>
                  <a:lnTo>
                    <a:pt x="2600276" y="2312494"/>
                  </a:lnTo>
                  <a:lnTo>
                    <a:pt x="2569654" y="2345459"/>
                  </a:lnTo>
                  <a:lnTo>
                    <a:pt x="2537973" y="2377494"/>
                  </a:lnTo>
                  <a:lnTo>
                    <a:pt x="2505259" y="2408576"/>
                  </a:lnTo>
                  <a:lnTo>
                    <a:pt x="2471537" y="2438679"/>
                  </a:lnTo>
                  <a:lnTo>
                    <a:pt x="2436833" y="2467778"/>
                  </a:lnTo>
                  <a:lnTo>
                    <a:pt x="2401173" y="2495849"/>
                  </a:lnTo>
                  <a:lnTo>
                    <a:pt x="2364583" y="2522868"/>
                  </a:lnTo>
                  <a:lnTo>
                    <a:pt x="2327089" y="2548809"/>
                  </a:lnTo>
                  <a:lnTo>
                    <a:pt x="2288715" y="2573648"/>
                  </a:lnTo>
                  <a:lnTo>
                    <a:pt x="2249488" y="2597361"/>
                  </a:lnTo>
                  <a:lnTo>
                    <a:pt x="2209434" y="2619921"/>
                  </a:lnTo>
                  <a:lnTo>
                    <a:pt x="2168578" y="2641306"/>
                  </a:lnTo>
                  <a:lnTo>
                    <a:pt x="2126946" y="2661490"/>
                  </a:lnTo>
                  <a:lnTo>
                    <a:pt x="2084563" y="2680448"/>
                  </a:lnTo>
                  <a:lnTo>
                    <a:pt x="2041456" y="2698157"/>
                  </a:lnTo>
                  <a:lnTo>
                    <a:pt x="1997650" y="2714590"/>
                  </a:lnTo>
                  <a:lnTo>
                    <a:pt x="1953171" y="2729724"/>
                  </a:lnTo>
                  <a:lnTo>
                    <a:pt x="1908044" y="2743533"/>
                  </a:lnTo>
                  <a:lnTo>
                    <a:pt x="1862296" y="2755994"/>
                  </a:lnTo>
                  <a:lnTo>
                    <a:pt x="1815951" y="2767081"/>
                  </a:lnTo>
                  <a:lnTo>
                    <a:pt x="1769036" y="2776770"/>
                  </a:lnTo>
                  <a:lnTo>
                    <a:pt x="1721577" y="2785036"/>
                  </a:lnTo>
                  <a:lnTo>
                    <a:pt x="1673598" y="2791855"/>
                  </a:lnTo>
                  <a:lnTo>
                    <a:pt x="1625127" y="2797201"/>
                  </a:lnTo>
                  <a:lnTo>
                    <a:pt x="1576188" y="2801050"/>
                  </a:lnTo>
                  <a:lnTo>
                    <a:pt x="1526807" y="2803378"/>
                  </a:lnTo>
                  <a:lnTo>
                    <a:pt x="1477009" y="2804160"/>
                  </a:lnTo>
                  <a:close/>
                </a:path>
              </a:pathLst>
            </a:custGeom>
            <a:ln w="38097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2837179"/>
              <a:ext cx="1569720" cy="15189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86300" y="3124199"/>
              <a:ext cx="2955290" cy="2804160"/>
            </a:xfrm>
            <a:custGeom>
              <a:avLst/>
              <a:gdLst/>
              <a:ahLst/>
              <a:cxnLst/>
              <a:rect l="l" t="t" r="r" b="b"/>
              <a:pathLst>
                <a:path w="2955290" h="2804160">
                  <a:moveTo>
                    <a:pt x="1477010" y="2804160"/>
                  </a:moveTo>
                  <a:lnTo>
                    <a:pt x="1427287" y="2803380"/>
                  </a:lnTo>
                  <a:lnTo>
                    <a:pt x="1377975" y="2801057"/>
                  </a:lnTo>
                  <a:lnTo>
                    <a:pt x="1329098" y="2797215"/>
                  </a:lnTo>
                  <a:lnTo>
                    <a:pt x="1280683" y="2791878"/>
                  </a:lnTo>
                  <a:lnTo>
                    <a:pt x="1232756" y="2785072"/>
                  </a:lnTo>
                  <a:lnTo>
                    <a:pt x="1185342" y="2776821"/>
                  </a:lnTo>
                  <a:lnTo>
                    <a:pt x="1138467" y="2767148"/>
                  </a:lnTo>
                  <a:lnTo>
                    <a:pt x="1092159" y="2756079"/>
                  </a:lnTo>
                  <a:lnTo>
                    <a:pt x="1046441" y="2743638"/>
                  </a:lnTo>
                  <a:lnTo>
                    <a:pt x="1001340" y="2729850"/>
                  </a:lnTo>
                  <a:lnTo>
                    <a:pt x="956883" y="2714739"/>
                  </a:lnTo>
                  <a:lnTo>
                    <a:pt x="913095" y="2698329"/>
                  </a:lnTo>
                  <a:lnTo>
                    <a:pt x="870001" y="2680645"/>
                  </a:lnTo>
                  <a:lnTo>
                    <a:pt x="827629" y="2661712"/>
                  </a:lnTo>
                  <a:lnTo>
                    <a:pt x="786003" y="2641554"/>
                  </a:lnTo>
                  <a:lnTo>
                    <a:pt x="745149" y="2620195"/>
                  </a:lnTo>
                  <a:lnTo>
                    <a:pt x="705094" y="2597660"/>
                  </a:lnTo>
                  <a:lnTo>
                    <a:pt x="665864" y="2573974"/>
                  </a:lnTo>
                  <a:lnTo>
                    <a:pt x="627484" y="2549160"/>
                  </a:lnTo>
                  <a:lnTo>
                    <a:pt x="589980" y="2523244"/>
                  </a:lnTo>
                  <a:lnTo>
                    <a:pt x="553379" y="2496249"/>
                  </a:lnTo>
                  <a:lnTo>
                    <a:pt x="517705" y="2468201"/>
                  </a:lnTo>
                  <a:lnTo>
                    <a:pt x="482986" y="2439124"/>
                  </a:lnTo>
                  <a:lnTo>
                    <a:pt x="449246" y="2409042"/>
                  </a:lnTo>
                  <a:lnTo>
                    <a:pt x="416512" y="2377980"/>
                  </a:lnTo>
                  <a:lnTo>
                    <a:pt x="384810" y="2345962"/>
                  </a:lnTo>
                  <a:lnTo>
                    <a:pt x="354166" y="2313013"/>
                  </a:lnTo>
                  <a:lnTo>
                    <a:pt x="324605" y="2279157"/>
                  </a:lnTo>
                  <a:lnTo>
                    <a:pt x="296153" y="2244419"/>
                  </a:lnTo>
                  <a:lnTo>
                    <a:pt x="268837" y="2208823"/>
                  </a:lnTo>
                  <a:lnTo>
                    <a:pt x="242682" y="2172394"/>
                  </a:lnTo>
                  <a:lnTo>
                    <a:pt x="217714" y="2135156"/>
                  </a:lnTo>
                  <a:lnTo>
                    <a:pt x="193959" y="2097133"/>
                  </a:lnTo>
                  <a:lnTo>
                    <a:pt x="171444" y="2058351"/>
                  </a:lnTo>
                  <a:lnTo>
                    <a:pt x="150193" y="2018833"/>
                  </a:lnTo>
                  <a:lnTo>
                    <a:pt x="130233" y="1978604"/>
                  </a:lnTo>
                  <a:lnTo>
                    <a:pt x="111589" y="1937689"/>
                  </a:lnTo>
                  <a:lnTo>
                    <a:pt x="94288" y="1896112"/>
                  </a:lnTo>
                  <a:lnTo>
                    <a:pt x="78356" y="1853898"/>
                  </a:lnTo>
                  <a:lnTo>
                    <a:pt x="63818" y="1811070"/>
                  </a:lnTo>
                  <a:lnTo>
                    <a:pt x="50700" y="1767655"/>
                  </a:lnTo>
                  <a:lnTo>
                    <a:pt x="39029" y="1723675"/>
                  </a:lnTo>
                  <a:lnTo>
                    <a:pt x="28830" y="1679155"/>
                  </a:lnTo>
                  <a:lnTo>
                    <a:pt x="20128" y="1634121"/>
                  </a:lnTo>
                  <a:lnTo>
                    <a:pt x="12951" y="1588596"/>
                  </a:lnTo>
                  <a:lnTo>
                    <a:pt x="7324" y="1542605"/>
                  </a:lnTo>
                  <a:lnTo>
                    <a:pt x="3272" y="1496172"/>
                  </a:lnTo>
                  <a:lnTo>
                    <a:pt x="822" y="1449322"/>
                  </a:lnTo>
                  <a:lnTo>
                    <a:pt x="0" y="1402080"/>
                  </a:lnTo>
                  <a:lnTo>
                    <a:pt x="822" y="1354912"/>
                  </a:lnTo>
                  <a:lnTo>
                    <a:pt x="3272" y="1308130"/>
                  </a:lnTo>
                  <a:lnTo>
                    <a:pt x="7324" y="1261760"/>
                  </a:lnTo>
                  <a:lnTo>
                    <a:pt x="12951" y="1215826"/>
                  </a:lnTo>
                  <a:lnTo>
                    <a:pt x="20128" y="1170352"/>
                  </a:lnTo>
                  <a:lnTo>
                    <a:pt x="28830" y="1125363"/>
                  </a:lnTo>
                  <a:lnTo>
                    <a:pt x="39029" y="1080884"/>
                  </a:lnTo>
                  <a:lnTo>
                    <a:pt x="50700" y="1036940"/>
                  </a:lnTo>
                  <a:lnTo>
                    <a:pt x="63818" y="993555"/>
                  </a:lnTo>
                  <a:lnTo>
                    <a:pt x="78356" y="950754"/>
                  </a:lnTo>
                  <a:lnTo>
                    <a:pt x="94288" y="908561"/>
                  </a:lnTo>
                  <a:lnTo>
                    <a:pt x="111589" y="867002"/>
                  </a:lnTo>
                  <a:lnTo>
                    <a:pt x="130233" y="826100"/>
                  </a:lnTo>
                  <a:lnTo>
                    <a:pt x="150193" y="785881"/>
                  </a:lnTo>
                  <a:lnTo>
                    <a:pt x="171444" y="746370"/>
                  </a:lnTo>
                  <a:lnTo>
                    <a:pt x="193959" y="707590"/>
                  </a:lnTo>
                  <a:lnTo>
                    <a:pt x="217714" y="669567"/>
                  </a:lnTo>
                  <a:lnTo>
                    <a:pt x="242682" y="632326"/>
                  </a:lnTo>
                  <a:lnTo>
                    <a:pt x="268837" y="595890"/>
                  </a:lnTo>
                  <a:lnTo>
                    <a:pt x="296153" y="560285"/>
                  </a:lnTo>
                  <a:lnTo>
                    <a:pt x="324605" y="525535"/>
                  </a:lnTo>
                  <a:lnTo>
                    <a:pt x="354166" y="491665"/>
                  </a:lnTo>
                  <a:lnTo>
                    <a:pt x="384810" y="458700"/>
                  </a:lnTo>
                  <a:lnTo>
                    <a:pt x="416512" y="426665"/>
                  </a:lnTo>
                  <a:lnTo>
                    <a:pt x="449246" y="395583"/>
                  </a:lnTo>
                  <a:lnTo>
                    <a:pt x="482986" y="365480"/>
                  </a:lnTo>
                  <a:lnTo>
                    <a:pt x="517705" y="336381"/>
                  </a:lnTo>
                  <a:lnTo>
                    <a:pt x="553379" y="308310"/>
                  </a:lnTo>
                  <a:lnTo>
                    <a:pt x="589980" y="281291"/>
                  </a:lnTo>
                  <a:lnTo>
                    <a:pt x="627484" y="255350"/>
                  </a:lnTo>
                  <a:lnTo>
                    <a:pt x="665864" y="230511"/>
                  </a:lnTo>
                  <a:lnTo>
                    <a:pt x="705094" y="206798"/>
                  </a:lnTo>
                  <a:lnTo>
                    <a:pt x="745149" y="184238"/>
                  </a:lnTo>
                  <a:lnTo>
                    <a:pt x="786003" y="162853"/>
                  </a:lnTo>
                  <a:lnTo>
                    <a:pt x="827629" y="142669"/>
                  </a:lnTo>
                  <a:lnTo>
                    <a:pt x="870001" y="123711"/>
                  </a:lnTo>
                  <a:lnTo>
                    <a:pt x="913095" y="106002"/>
                  </a:lnTo>
                  <a:lnTo>
                    <a:pt x="956883" y="89569"/>
                  </a:lnTo>
                  <a:lnTo>
                    <a:pt x="1001340" y="74435"/>
                  </a:lnTo>
                  <a:lnTo>
                    <a:pt x="1046441" y="60626"/>
                  </a:lnTo>
                  <a:lnTo>
                    <a:pt x="1092159" y="48165"/>
                  </a:lnTo>
                  <a:lnTo>
                    <a:pt x="1138467" y="37078"/>
                  </a:lnTo>
                  <a:lnTo>
                    <a:pt x="1185342" y="27389"/>
                  </a:lnTo>
                  <a:lnTo>
                    <a:pt x="1232756" y="19123"/>
                  </a:lnTo>
                  <a:lnTo>
                    <a:pt x="1280683" y="12304"/>
                  </a:lnTo>
                  <a:lnTo>
                    <a:pt x="1329098" y="6958"/>
                  </a:lnTo>
                  <a:lnTo>
                    <a:pt x="1377975" y="3109"/>
                  </a:lnTo>
                  <a:lnTo>
                    <a:pt x="1427287" y="781"/>
                  </a:lnTo>
                  <a:lnTo>
                    <a:pt x="1477010" y="0"/>
                  </a:lnTo>
                  <a:lnTo>
                    <a:pt x="1526808" y="781"/>
                  </a:lnTo>
                  <a:lnTo>
                    <a:pt x="1576194" y="3109"/>
                  </a:lnTo>
                  <a:lnTo>
                    <a:pt x="1625140" y="6958"/>
                  </a:lnTo>
                  <a:lnTo>
                    <a:pt x="1673622" y="12304"/>
                  </a:lnTo>
                  <a:lnTo>
                    <a:pt x="1721614" y="19123"/>
                  </a:lnTo>
                  <a:lnTo>
                    <a:pt x="1769089" y="27389"/>
                  </a:lnTo>
                  <a:lnTo>
                    <a:pt x="1816022" y="37078"/>
                  </a:lnTo>
                  <a:lnTo>
                    <a:pt x="1862386" y="48165"/>
                  </a:lnTo>
                  <a:lnTo>
                    <a:pt x="1908157" y="60626"/>
                  </a:lnTo>
                  <a:lnTo>
                    <a:pt x="1953308" y="74435"/>
                  </a:lnTo>
                  <a:lnTo>
                    <a:pt x="1997814" y="89569"/>
                  </a:lnTo>
                  <a:lnTo>
                    <a:pt x="2041648" y="106002"/>
                  </a:lnTo>
                  <a:lnTo>
                    <a:pt x="2084784" y="123711"/>
                  </a:lnTo>
                  <a:lnTo>
                    <a:pt x="2127198" y="142669"/>
                  </a:lnTo>
                  <a:lnTo>
                    <a:pt x="2168862" y="162853"/>
                  </a:lnTo>
                  <a:lnTo>
                    <a:pt x="2209752" y="184238"/>
                  </a:lnTo>
                  <a:lnTo>
                    <a:pt x="2249841" y="206798"/>
                  </a:lnTo>
                  <a:lnTo>
                    <a:pt x="2289103" y="230511"/>
                  </a:lnTo>
                  <a:lnTo>
                    <a:pt x="2327513" y="255350"/>
                  </a:lnTo>
                  <a:lnTo>
                    <a:pt x="2365045" y="281291"/>
                  </a:lnTo>
                  <a:lnTo>
                    <a:pt x="2401673" y="308310"/>
                  </a:lnTo>
                  <a:lnTo>
                    <a:pt x="2437371" y="336381"/>
                  </a:lnTo>
                  <a:lnTo>
                    <a:pt x="2472113" y="365480"/>
                  </a:lnTo>
                  <a:lnTo>
                    <a:pt x="2505874" y="395583"/>
                  </a:lnTo>
                  <a:lnTo>
                    <a:pt x="2538627" y="426665"/>
                  </a:lnTo>
                  <a:lnTo>
                    <a:pt x="2570347" y="458700"/>
                  </a:lnTo>
                  <a:lnTo>
                    <a:pt x="2601008" y="491665"/>
                  </a:lnTo>
                  <a:lnTo>
                    <a:pt x="2630584" y="525535"/>
                  </a:lnTo>
                  <a:lnTo>
                    <a:pt x="2659049" y="560285"/>
                  </a:lnTo>
                  <a:lnTo>
                    <a:pt x="2686378" y="595890"/>
                  </a:lnTo>
                  <a:lnTo>
                    <a:pt x="2712544" y="632326"/>
                  </a:lnTo>
                  <a:lnTo>
                    <a:pt x="2737522" y="669567"/>
                  </a:lnTo>
                  <a:lnTo>
                    <a:pt x="2761285" y="707590"/>
                  </a:lnTo>
                  <a:lnTo>
                    <a:pt x="2783809" y="746370"/>
                  </a:lnTo>
                  <a:lnTo>
                    <a:pt x="2805067" y="785881"/>
                  </a:lnTo>
                  <a:lnTo>
                    <a:pt x="2825033" y="826100"/>
                  </a:lnTo>
                  <a:lnTo>
                    <a:pt x="2843681" y="867002"/>
                  </a:lnTo>
                  <a:lnTo>
                    <a:pt x="2860986" y="908561"/>
                  </a:lnTo>
                  <a:lnTo>
                    <a:pt x="2876922" y="950754"/>
                  </a:lnTo>
                  <a:lnTo>
                    <a:pt x="2891463" y="993555"/>
                  </a:lnTo>
                  <a:lnTo>
                    <a:pt x="2904583" y="1036940"/>
                  </a:lnTo>
                  <a:lnTo>
                    <a:pt x="2916256" y="1080884"/>
                  </a:lnTo>
                  <a:lnTo>
                    <a:pt x="2926457" y="1125363"/>
                  </a:lnTo>
                  <a:lnTo>
                    <a:pt x="2935159" y="1170352"/>
                  </a:lnTo>
                  <a:lnTo>
                    <a:pt x="2942337" y="1215826"/>
                  </a:lnTo>
                  <a:lnTo>
                    <a:pt x="2947965" y="1261760"/>
                  </a:lnTo>
                  <a:lnTo>
                    <a:pt x="2952017" y="1308130"/>
                  </a:lnTo>
                  <a:lnTo>
                    <a:pt x="2954467" y="1354912"/>
                  </a:lnTo>
                  <a:lnTo>
                    <a:pt x="2955290" y="1402080"/>
                  </a:lnTo>
                  <a:lnTo>
                    <a:pt x="2954467" y="1449322"/>
                  </a:lnTo>
                  <a:lnTo>
                    <a:pt x="2952017" y="1496172"/>
                  </a:lnTo>
                  <a:lnTo>
                    <a:pt x="2947965" y="1542605"/>
                  </a:lnTo>
                  <a:lnTo>
                    <a:pt x="2942337" y="1588596"/>
                  </a:lnTo>
                  <a:lnTo>
                    <a:pt x="2935159" y="1634121"/>
                  </a:lnTo>
                  <a:lnTo>
                    <a:pt x="2926457" y="1679155"/>
                  </a:lnTo>
                  <a:lnTo>
                    <a:pt x="2916256" y="1723675"/>
                  </a:lnTo>
                  <a:lnTo>
                    <a:pt x="2904583" y="1767655"/>
                  </a:lnTo>
                  <a:lnTo>
                    <a:pt x="2891463" y="1811070"/>
                  </a:lnTo>
                  <a:lnTo>
                    <a:pt x="2876922" y="1853898"/>
                  </a:lnTo>
                  <a:lnTo>
                    <a:pt x="2860986" y="1896112"/>
                  </a:lnTo>
                  <a:lnTo>
                    <a:pt x="2843681" y="1937689"/>
                  </a:lnTo>
                  <a:lnTo>
                    <a:pt x="2825033" y="1978604"/>
                  </a:lnTo>
                  <a:lnTo>
                    <a:pt x="2805067" y="2018833"/>
                  </a:lnTo>
                  <a:lnTo>
                    <a:pt x="2783809" y="2058351"/>
                  </a:lnTo>
                  <a:lnTo>
                    <a:pt x="2761285" y="2097133"/>
                  </a:lnTo>
                  <a:lnTo>
                    <a:pt x="2737522" y="2135156"/>
                  </a:lnTo>
                  <a:lnTo>
                    <a:pt x="2712544" y="2172394"/>
                  </a:lnTo>
                  <a:lnTo>
                    <a:pt x="2686378" y="2208823"/>
                  </a:lnTo>
                  <a:lnTo>
                    <a:pt x="2659049" y="2244419"/>
                  </a:lnTo>
                  <a:lnTo>
                    <a:pt x="2630584" y="2279157"/>
                  </a:lnTo>
                  <a:lnTo>
                    <a:pt x="2601008" y="2313013"/>
                  </a:lnTo>
                  <a:lnTo>
                    <a:pt x="2570347" y="2345962"/>
                  </a:lnTo>
                  <a:lnTo>
                    <a:pt x="2538627" y="2377980"/>
                  </a:lnTo>
                  <a:lnTo>
                    <a:pt x="2505874" y="2409042"/>
                  </a:lnTo>
                  <a:lnTo>
                    <a:pt x="2472113" y="2439124"/>
                  </a:lnTo>
                  <a:lnTo>
                    <a:pt x="2437371" y="2468201"/>
                  </a:lnTo>
                  <a:lnTo>
                    <a:pt x="2401673" y="2496249"/>
                  </a:lnTo>
                  <a:lnTo>
                    <a:pt x="2365045" y="2523244"/>
                  </a:lnTo>
                  <a:lnTo>
                    <a:pt x="2327513" y="2549160"/>
                  </a:lnTo>
                  <a:lnTo>
                    <a:pt x="2289103" y="2573974"/>
                  </a:lnTo>
                  <a:lnTo>
                    <a:pt x="2249841" y="2597660"/>
                  </a:lnTo>
                  <a:lnTo>
                    <a:pt x="2209752" y="2620195"/>
                  </a:lnTo>
                  <a:lnTo>
                    <a:pt x="2168862" y="2641554"/>
                  </a:lnTo>
                  <a:lnTo>
                    <a:pt x="2127198" y="2661712"/>
                  </a:lnTo>
                  <a:lnTo>
                    <a:pt x="2084784" y="2680645"/>
                  </a:lnTo>
                  <a:lnTo>
                    <a:pt x="2041648" y="2698329"/>
                  </a:lnTo>
                  <a:lnTo>
                    <a:pt x="1997814" y="2714739"/>
                  </a:lnTo>
                  <a:lnTo>
                    <a:pt x="1953308" y="2729850"/>
                  </a:lnTo>
                  <a:lnTo>
                    <a:pt x="1908157" y="2743638"/>
                  </a:lnTo>
                  <a:lnTo>
                    <a:pt x="1862386" y="2756079"/>
                  </a:lnTo>
                  <a:lnTo>
                    <a:pt x="1816022" y="2767148"/>
                  </a:lnTo>
                  <a:lnTo>
                    <a:pt x="1769089" y="2776821"/>
                  </a:lnTo>
                  <a:lnTo>
                    <a:pt x="1721614" y="2785072"/>
                  </a:lnTo>
                  <a:lnTo>
                    <a:pt x="1673622" y="2791878"/>
                  </a:lnTo>
                  <a:lnTo>
                    <a:pt x="1625140" y="2797215"/>
                  </a:lnTo>
                  <a:lnTo>
                    <a:pt x="1576194" y="2801057"/>
                  </a:lnTo>
                  <a:lnTo>
                    <a:pt x="1526808" y="2803380"/>
                  </a:lnTo>
                  <a:lnTo>
                    <a:pt x="1477010" y="2804160"/>
                  </a:lnTo>
                  <a:close/>
                </a:path>
              </a:pathLst>
            </a:custGeom>
            <a:ln w="38097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990" y="2979419"/>
              <a:ext cx="2298700" cy="98932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09570" y="4003040"/>
            <a:ext cx="1397635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marR="5080" indent="-69850">
              <a:lnSpc>
                <a:spcPct val="1521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tr</a:t>
            </a:r>
            <a:r>
              <a:rPr sz="2000" b="1" spc="-5" dirty="0">
                <a:latin typeface="Arial"/>
                <a:cs typeface="Arial"/>
              </a:rPr>
              <a:t>o</a:t>
            </a:r>
            <a:r>
              <a:rPr sz="2000" b="1" spc="5" dirty="0">
                <a:latin typeface="Arial"/>
                <a:cs typeface="Arial"/>
              </a:rPr>
              <a:t>n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s  (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tr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4470" y="3925570"/>
            <a:ext cx="2130425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1030">
              <a:lnSpc>
                <a:spcPct val="1521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Optics 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(light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photons)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38979" y="5712459"/>
            <a:ext cx="664210" cy="143510"/>
          </a:xfrm>
          <a:custGeom>
            <a:avLst/>
            <a:gdLst/>
            <a:ahLst/>
            <a:cxnLst/>
            <a:rect l="l" t="t" r="r" b="b"/>
            <a:pathLst>
              <a:path w="664210" h="143510">
                <a:moveTo>
                  <a:pt x="0" y="0"/>
                </a:moveTo>
                <a:lnTo>
                  <a:pt x="4603" y="26114"/>
                </a:lnTo>
                <a:lnTo>
                  <a:pt x="16827" y="48894"/>
                </a:lnTo>
                <a:lnTo>
                  <a:pt x="34290" y="65008"/>
                </a:lnTo>
                <a:lnTo>
                  <a:pt x="54610" y="71119"/>
                </a:lnTo>
                <a:lnTo>
                  <a:pt x="276860" y="71119"/>
                </a:lnTo>
                <a:lnTo>
                  <a:pt x="297378" y="77430"/>
                </a:lnTo>
                <a:lnTo>
                  <a:pt x="315277" y="93979"/>
                </a:lnTo>
                <a:lnTo>
                  <a:pt x="327937" y="117197"/>
                </a:lnTo>
                <a:lnTo>
                  <a:pt x="332740" y="143509"/>
                </a:lnTo>
                <a:lnTo>
                  <a:pt x="337343" y="117197"/>
                </a:lnTo>
                <a:lnTo>
                  <a:pt x="349567" y="93979"/>
                </a:lnTo>
                <a:lnTo>
                  <a:pt x="367030" y="77430"/>
                </a:lnTo>
                <a:lnTo>
                  <a:pt x="387350" y="71119"/>
                </a:lnTo>
                <a:lnTo>
                  <a:pt x="609600" y="71119"/>
                </a:lnTo>
                <a:lnTo>
                  <a:pt x="629920" y="65008"/>
                </a:lnTo>
                <a:lnTo>
                  <a:pt x="647382" y="48894"/>
                </a:lnTo>
                <a:lnTo>
                  <a:pt x="659606" y="26114"/>
                </a:lnTo>
                <a:lnTo>
                  <a:pt x="664210" y="0"/>
                </a:lnTo>
              </a:path>
            </a:pathLst>
          </a:custGeom>
          <a:ln w="38097">
            <a:solidFill>
              <a:srgbClr val="98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41140" y="5961379"/>
            <a:ext cx="1964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9800FF"/>
                </a:solidFill>
                <a:latin typeface="Arial"/>
                <a:cs typeface="Arial"/>
              </a:rPr>
              <a:t>Optoelectronics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5650"/>
            <a:ext cx="7372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Examples</a:t>
            </a:r>
            <a:r>
              <a:rPr sz="3600" spc="-25" dirty="0"/>
              <a:t> </a:t>
            </a:r>
            <a:r>
              <a:rPr sz="3600" dirty="0"/>
              <a:t>of</a:t>
            </a:r>
            <a:r>
              <a:rPr sz="3600" spc="-20" dirty="0"/>
              <a:t> </a:t>
            </a:r>
            <a:r>
              <a:rPr sz="3600" spc="-5" dirty="0"/>
              <a:t>Optoelectronic</a:t>
            </a:r>
            <a:r>
              <a:rPr sz="3600" spc="-25" dirty="0"/>
              <a:t> </a:t>
            </a:r>
            <a:r>
              <a:rPr sz="3600" dirty="0"/>
              <a:t>Devices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736" y="1671986"/>
            <a:ext cx="1937749" cy="2081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27" y="1675129"/>
            <a:ext cx="1648431" cy="20485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3200" y="1747893"/>
            <a:ext cx="1725197" cy="20733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600" y="3962400"/>
            <a:ext cx="1801597" cy="2428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3842" y="3961129"/>
            <a:ext cx="1991275" cy="22104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0800" y="3961129"/>
            <a:ext cx="2372359" cy="267716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6879"/>
            <a:ext cx="8421370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15"/>
              </a:lnSpc>
              <a:spcBef>
                <a:spcPts val="100"/>
              </a:spcBef>
            </a:pPr>
            <a:r>
              <a:rPr sz="3200" spc="-5" dirty="0"/>
              <a:t>Major</a:t>
            </a:r>
            <a:r>
              <a:rPr sz="3200" spc="-40" dirty="0"/>
              <a:t> </a:t>
            </a:r>
            <a:r>
              <a:rPr sz="3200" dirty="0"/>
              <a:t>Optoelectronic</a:t>
            </a:r>
            <a:r>
              <a:rPr sz="3200" spc="-15" dirty="0"/>
              <a:t> </a:t>
            </a:r>
            <a:r>
              <a:rPr sz="3200" dirty="0"/>
              <a:t>Devices</a:t>
            </a:r>
            <a:endParaRPr sz="3200"/>
          </a:p>
          <a:p>
            <a:pPr marL="12700">
              <a:lnSpc>
                <a:spcPts val="3715"/>
              </a:lnSpc>
            </a:pPr>
            <a:r>
              <a:rPr sz="3200" spc="-935" dirty="0"/>
              <a:t>—</a:t>
            </a:r>
            <a:r>
              <a:rPr sz="3200" spc="-5" dirty="0"/>
              <a:t> </a:t>
            </a:r>
            <a:r>
              <a:rPr sz="2800" spc="-5" dirty="0"/>
              <a:t>Direct</a:t>
            </a:r>
            <a:r>
              <a:rPr sz="2800" spc="25" dirty="0"/>
              <a:t> </a:t>
            </a:r>
            <a:r>
              <a:rPr sz="2800" spc="-5" dirty="0"/>
              <a:t>Conversion</a:t>
            </a:r>
            <a:r>
              <a:rPr sz="2800" spc="10" dirty="0"/>
              <a:t> </a:t>
            </a:r>
            <a:r>
              <a:rPr sz="2800" spc="-5" dirty="0"/>
              <a:t>Between</a:t>
            </a:r>
            <a:r>
              <a:rPr sz="2800" spc="20" dirty="0"/>
              <a:t> </a:t>
            </a:r>
            <a:r>
              <a:rPr sz="2800" spc="-5" dirty="0"/>
              <a:t>Electrons</a:t>
            </a:r>
            <a:r>
              <a:rPr sz="2800" spc="5" dirty="0"/>
              <a:t> </a:t>
            </a:r>
            <a:r>
              <a:rPr sz="2800" dirty="0"/>
              <a:t>and</a:t>
            </a:r>
            <a:r>
              <a:rPr sz="2800" spc="15" dirty="0"/>
              <a:t> </a:t>
            </a:r>
            <a:r>
              <a:rPr sz="2800" spc="-5" dirty="0"/>
              <a:t>Photons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1019" y="1573529"/>
            <a:ext cx="6156325" cy="414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marR="1275080" indent="-198120">
              <a:lnSpc>
                <a:spcPct val="120800"/>
              </a:lnSpc>
              <a:spcBef>
                <a:spcPts val="100"/>
              </a:spcBef>
              <a:buClr>
                <a:srgbClr val="FFCC00"/>
              </a:buClr>
              <a:buSzPct val="75000"/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sz="2800" spc="-5" dirty="0">
                <a:latin typeface="Arial MT"/>
                <a:cs typeface="Arial MT"/>
              </a:rPr>
              <a:t>Light-emitting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diodes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(LEDs)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(display, </a:t>
            </a:r>
            <a:r>
              <a:rPr sz="2800" spc="-40" dirty="0">
                <a:latin typeface="Arial MT"/>
                <a:cs typeface="Arial MT"/>
              </a:rPr>
              <a:t>lighting,···)</a:t>
            </a:r>
            <a:endParaRPr sz="28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75000"/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sz="2800" dirty="0">
                <a:latin typeface="Arial MT"/>
                <a:cs typeface="Arial MT"/>
              </a:rPr>
              <a:t>Laser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diodes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(LDs)</a:t>
            </a:r>
            <a:endParaRPr sz="2800">
              <a:latin typeface="Arial MT"/>
              <a:cs typeface="Arial MT"/>
            </a:endParaRPr>
          </a:p>
          <a:p>
            <a:pPr marL="23622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 MT"/>
                <a:cs typeface="Arial MT"/>
              </a:rPr>
              <a:t>(data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storage,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telecommunication,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20" dirty="0">
                <a:latin typeface="Arial MT"/>
                <a:cs typeface="Arial MT"/>
              </a:rPr>
              <a:t>···)</a:t>
            </a:r>
            <a:endParaRPr sz="2800">
              <a:latin typeface="Arial MT"/>
              <a:cs typeface="Arial MT"/>
            </a:endParaRPr>
          </a:p>
          <a:p>
            <a:pPr marL="236220" marR="2111375" indent="-198120">
              <a:lnSpc>
                <a:spcPct val="120500"/>
              </a:lnSpc>
              <a:spcBef>
                <a:spcPts val="10"/>
              </a:spcBef>
              <a:buClr>
                <a:srgbClr val="FFCC00"/>
              </a:buClr>
              <a:buSzPct val="75000"/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sz="2800" spc="-5" dirty="0">
                <a:latin typeface="Arial MT"/>
                <a:cs typeface="Arial MT"/>
              </a:rPr>
              <a:t>Photodiodes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(PDs)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(telecommunication, </a:t>
            </a:r>
            <a:r>
              <a:rPr sz="2800" spc="-155" dirty="0">
                <a:latin typeface="Arial MT"/>
                <a:cs typeface="Arial MT"/>
              </a:rPr>
              <a:t>···</a:t>
            </a:r>
            <a:r>
              <a:rPr sz="2800" dirty="0">
                <a:latin typeface="Arial MT"/>
                <a:cs typeface="Arial MT"/>
              </a:rPr>
              <a:t> )</a:t>
            </a:r>
            <a:endParaRPr sz="2800">
              <a:latin typeface="Arial MT"/>
              <a:cs typeface="Arial MT"/>
            </a:endParaRPr>
          </a:p>
          <a:p>
            <a:pPr marL="236220" marR="2762250" indent="-198120">
              <a:lnSpc>
                <a:spcPct val="120500"/>
              </a:lnSpc>
              <a:spcBef>
                <a:spcPts val="10"/>
              </a:spcBef>
              <a:buClr>
                <a:srgbClr val="FFCC00"/>
              </a:buClr>
              <a:buSzPct val="75000"/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sz="2800" spc="-5" dirty="0">
                <a:latin typeface="Arial MT"/>
                <a:cs typeface="Arial MT"/>
              </a:rPr>
              <a:t>Solar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Cells </a:t>
            </a:r>
            <a:r>
              <a:rPr sz="2800" dirty="0">
                <a:latin typeface="Arial MT"/>
                <a:cs typeface="Arial MT"/>
              </a:rPr>
              <a:t> (energy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conversion)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2650" y="6282690"/>
            <a:ext cx="1066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6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14350"/>
            <a:ext cx="6574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Light-Emitting</a:t>
            </a:r>
            <a:r>
              <a:rPr spc="-20" dirty="0"/>
              <a:t> </a:t>
            </a:r>
            <a:r>
              <a:rPr spc="-5" dirty="0"/>
              <a:t>Diodes</a:t>
            </a:r>
            <a:r>
              <a:rPr spc="-10" dirty="0"/>
              <a:t> </a:t>
            </a:r>
            <a:r>
              <a:rPr spc="-5" dirty="0"/>
              <a:t>(LEDs)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1524000"/>
            <a:ext cx="2286000" cy="3556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3269" y="4453890"/>
            <a:ext cx="569150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800FF"/>
                </a:solidFill>
                <a:latin typeface="Arial"/>
                <a:cs typeface="Arial"/>
              </a:rPr>
              <a:t>Light-emitting</a:t>
            </a:r>
            <a:r>
              <a:rPr sz="2400" b="1" dirty="0">
                <a:solidFill>
                  <a:srgbClr val="98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800FF"/>
                </a:solidFill>
                <a:latin typeface="Arial"/>
                <a:cs typeface="Arial"/>
              </a:rPr>
              <a:t>diode</a:t>
            </a:r>
            <a:r>
              <a:rPr sz="2400" b="1" spc="10" dirty="0">
                <a:solidFill>
                  <a:srgbClr val="98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800FF"/>
                </a:solidFill>
                <a:latin typeface="Arial MT"/>
                <a:cs typeface="Arial MT"/>
              </a:rPr>
              <a:t>(</a:t>
            </a:r>
            <a:r>
              <a:rPr sz="2400" b="1" spc="-5" dirty="0">
                <a:solidFill>
                  <a:srgbClr val="9800FF"/>
                </a:solidFill>
                <a:latin typeface="Arial"/>
                <a:cs typeface="Arial"/>
              </a:rPr>
              <a:t>LED</a:t>
            </a:r>
            <a:r>
              <a:rPr sz="2400" spc="-5" dirty="0">
                <a:solidFill>
                  <a:srgbClr val="9800FF"/>
                </a:solidFill>
                <a:latin typeface="Arial MT"/>
                <a:cs typeface="Arial MT"/>
              </a:rPr>
              <a:t>)</a:t>
            </a:r>
            <a:r>
              <a:rPr sz="2400" spc="120" dirty="0">
                <a:solidFill>
                  <a:srgbClr val="98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semiconductor </a:t>
            </a:r>
            <a:r>
              <a:rPr sz="2800" spc="-5" dirty="0">
                <a:latin typeface="Arial MT"/>
                <a:cs typeface="Arial MT"/>
              </a:rPr>
              <a:t>diode</a:t>
            </a:r>
            <a:r>
              <a:rPr sz="2800" dirty="0">
                <a:latin typeface="Arial MT"/>
                <a:cs typeface="Arial MT"/>
              </a:rPr>
              <a:t> that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emits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incoherent narrow-spectrum light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when </a:t>
            </a:r>
            <a:r>
              <a:rPr sz="2800" dirty="0">
                <a:latin typeface="Arial MT"/>
                <a:cs typeface="Arial MT"/>
              </a:rPr>
              <a:t>electrically biased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forward </a:t>
            </a:r>
            <a:r>
              <a:rPr sz="2800" dirty="0">
                <a:latin typeface="Arial MT"/>
                <a:cs typeface="Arial MT"/>
              </a:rPr>
              <a:t>direction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p-n junction.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1522730"/>
            <a:ext cx="3886200" cy="2612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31850"/>
            <a:ext cx="7741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Photon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Emission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Semiconductor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1" y="1885951"/>
            <a:ext cx="2843121" cy="38468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1869" y="361442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93800" y="3818890"/>
            <a:ext cx="13335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300609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3800" y="3210560"/>
            <a:ext cx="15303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469" y="4225290"/>
            <a:ext cx="39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Arial"/>
                <a:cs typeface="Arial"/>
              </a:rPr>
              <a:t>E</a:t>
            </a:r>
            <a:r>
              <a:rPr sz="2100" b="1" spc="-22" baseline="-23809" dirty="0">
                <a:latin typeface="Arial"/>
                <a:cs typeface="Arial"/>
              </a:rPr>
              <a:t>V</a:t>
            </a:r>
            <a:endParaRPr sz="2100" baseline="-2380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9320" y="4682490"/>
            <a:ext cx="1177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V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e  </a:t>
            </a:r>
            <a:r>
              <a:rPr sz="2400" b="1" spc="-5" dirty="0">
                <a:latin typeface="Arial"/>
                <a:cs typeface="Arial"/>
              </a:rPr>
              <a:t>band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1209" y="2091690"/>
            <a:ext cx="1718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26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o</a:t>
            </a:r>
            <a:r>
              <a:rPr sz="2400" b="1" spc="5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du</a:t>
            </a:r>
            <a:r>
              <a:rPr sz="2400" b="1" dirty="0">
                <a:latin typeface="Arial"/>
                <a:cs typeface="Arial"/>
              </a:rPr>
              <a:t>cti</a:t>
            </a:r>
            <a:r>
              <a:rPr sz="2400" b="1" spc="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n  </a:t>
            </a:r>
            <a:r>
              <a:rPr sz="2400" b="1" spc="-5" dirty="0">
                <a:latin typeface="Arial"/>
                <a:cs typeface="Arial"/>
              </a:rPr>
              <a:t>band</a:t>
            </a:r>
            <a:endParaRPr sz="2400">
              <a:latin typeface="Arial"/>
              <a:cs typeface="Arial"/>
            </a:endParaRPr>
          </a:p>
          <a:p>
            <a:pPr marL="414655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Arial"/>
                <a:cs typeface="Arial"/>
              </a:rPr>
              <a:t>Photon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4670" y="3539490"/>
            <a:ext cx="387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E</a:t>
            </a:r>
            <a:r>
              <a:rPr sz="2100" b="1" spc="-15" baseline="-23809" dirty="0">
                <a:latin typeface="Arial"/>
                <a:cs typeface="Arial"/>
              </a:rPr>
              <a:t>g</a:t>
            </a:r>
            <a:endParaRPr sz="2100" baseline="-2380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4000" y="2209800"/>
            <a:ext cx="3505200" cy="2980690"/>
          </a:xfrm>
          <a:prstGeom prst="rect">
            <a:avLst/>
          </a:prstGeom>
          <a:solidFill>
            <a:srgbClr val="CCFFCC"/>
          </a:solidFill>
          <a:ln w="9344">
            <a:solidFill>
              <a:srgbClr val="66FF33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254635">
              <a:lnSpc>
                <a:spcPct val="100000"/>
              </a:lnSpc>
              <a:spcBef>
                <a:spcPts val="370"/>
              </a:spcBef>
            </a:pPr>
            <a:r>
              <a:rPr sz="2000" b="1" dirty="0">
                <a:latin typeface="Arial"/>
                <a:cs typeface="Arial"/>
              </a:rPr>
              <a:t>When an electron meets a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hole, it falls into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lower </a:t>
            </a:r>
            <a:r>
              <a:rPr sz="2000" b="1" dirty="0">
                <a:latin typeface="Arial"/>
                <a:cs typeface="Arial"/>
              </a:rPr>
              <a:t> energy </a:t>
            </a:r>
            <a:r>
              <a:rPr sz="2000" b="1" spc="-5" dirty="0">
                <a:latin typeface="Arial"/>
                <a:cs typeface="Arial"/>
              </a:rPr>
              <a:t>level,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b="1" spc="-5" dirty="0">
                <a:latin typeface="Arial"/>
                <a:cs typeface="Arial"/>
              </a:rPr>
              <a:t>releases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energy </a:t>
            </a:r>
            <a:r>
              <a:rPr sz="2000" b="1" spc="-5" dirty="0">
                <a:latin typeface="Arial"/>
                <a:cs typeface="Arial"/>
              </a:rPr>
              <a:t>in the </a:t>
            </a:r>
            <a:r>
              <a:rPr sz="2000" b="1" dirty="0">
                <a:latin typeface="Arial"/>
                <a:cs typeface="Arial"/>
              </a:rPr>
              <a:t>form of a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photon.</a:t>
            </a:r>
            <a:endParaRPr sz="2000">
              <a:latin typeface="Arial"/>
              <a:cs typeface="Arial"/>
            </a:endParaRPr>
          </a:p>
          <a:p>
            <a:pPr marL="90170" marR="129539">
              <a:lnSpc>
                <a:spcPct val="100000"/>
              </a:lnSpc>
              <a:spcBef>
                <a:spcPts val="1130"/>
              </a:spcBef>
            </a:pP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wavelength of the light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depends </a:t>
            </a:r>
            <a:r>
              <a:rPr sz="2000" b="1" spc="-5" dirty="0">
                <a:latin typeface="Arial"/>
                <a:cs typeface="Arial"/>
              </a:rPr>
              <a:t>on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band </a:t>
            </a:r>
            <a:r>
              <a:rPr sz="2000" b="1" dirty="0">
                <a:latin typeface="Arial"/>
                <a:cs typeface="Arial"/>
              </a:rPr>
              <a:t>gap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semiconductor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material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200" y="5943600"/>
            <a:ext cx="7620000" cy="3683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 MT"/>
                <a:cs typeface="Arial MT"/>
              </a:rPr>
              <a:t>Semiconductor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materials: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GaAs,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InGaAs,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AlGaAs,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SiGe,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6529"/>
            <a:ext cx="6908800" cy="12026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4470"/>
              </a:lnSpc>
              <a:spcBef>
                <a:spcPts val="525"/>
              </a:spcBef>
              <a:tabLst>
                <a:tab pos="1168400" algn="l"/>
              </a:tabLst>
            </a:pPr>
            <a:r>
              <a:rPr b="1" spc="-5" dirty="0">
                <a:latin typeface="Arial"/>
                <a:cs typeface="Arial"/>
              </a:rPr>
              <a:t>Semiconductor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Materials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vs. </a:t>
            </a:r>
            <a:r>
              <a:rPr b="1" spc="-109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LED	</a:t>
            </a:r>
            <a:r>
              <a:rPr b="1" spc="-10" dirty="0">
                <a:latin typeface="Arial"/>
                <a:cs typeface="Arial"/>
              </a:rPr>
              <a:t>Color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8727" y="1595527"/>
          <a:ext cx="8153399" cy="4495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0"/>
                <a:gridCol w="2454910"/>
                <a:gridCol w="1645920"/>
                <a:gridCol w="1645920"/>
                <a:gridCol w="919479"/>
              </a:tblGrid>
              <a:tr h="7594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General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Brightness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60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GaP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GaAs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GaAIAs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Green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Red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Infrared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Red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Infrared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089">
                <a:tc gridSpan="5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Super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Brightness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73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GaAIAs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GaAsP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InGaN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GaP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Red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dirty="0">
                          <a:solidFill>
                            <a:srgbClr val="FFFF66"/>
                          </a:solidFill>
                          <a:latin typeface="Arial"/>
                          <a:cs typeface="Arial"/>
                        </a:rPr>
                        <a:t>Yellow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10" dirty="0">
                          <a:solidFill>
                            <a:srgbClr val="66FF33"/>
                          </a:solidFill>
                          <a:latin typeface="Arial"/>
                          <a:cs typeface="Arial"/>
                        </a:rPr>
                        <a:t>Green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10" dirty="0">
                          <a:solidFill>
                            <a:srgbClr val="66FF33"/>
                          </a:solidFill>
                          <a:latin typeface="Arial"/>
                          <a:cs typeface="Arial"/>
                        </a:rPr>
                        <a:t>Green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60">
                <a:tc gridSpan="5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Ultra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Brightness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862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GaAIAs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InGaAIP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InGaN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Red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Yellow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Orange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spc="-1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Green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42950"/>
            <a:ext cx="4457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LEDs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831340"/>
            <a:ext cx="3725545" cy="279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indent="-435609">
              <a:lnSpc>
                <a:spcPct val="100000"/>
              </a:lnSpc>
              <a:spcBef>
                <a:spcPts val="100"/>
              </a:spcBef>
              <a:buSzPct val="114285"/>
              <a:buFont typeface="Wingdings"/>
              <a:buChar char=""/>
              <a:tabLst>
                <a:tab pos="448309" algn="l"/>
              </a:tabLst>
            </a:pPr>
            <a:r>
              <a:rPr sz="2800" b="1" spc="-5" dirty="0">
                <a:latin typeface="Arial"/>
                <a:cs typeface="Arial"/>
              </a:rPr>
              <a:t>Display</a:t>
            </a:r>
            <a:endParaRPr sz="2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840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b="1" spc="-5" dirty="0">
                <a:latin typeface="Arial"/>
                <a:cs typeface="Arial"/>
              </a:rPr>
              <a:t>Solid-state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lighting</a:t>
            </a:r>
            <a:endParaRPr sz="2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750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b="1" spc="-10" dirty="0">
                <a:latin typeface="Arial"/>
                <a:cs typeface="Arial"/>
              </a:rPr>
              <a:t>Communication</a:t>
            </a:r>
            <a:endParaRPr sz="2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750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b="1" spc="-5" dirty="0">
                <a:latin typeface="Arial"/>
                <a:cs typeface="Arial"/>
              </a:rPr>
              <a:t>Remote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control,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etc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2743200"/>
            <a:ext cx="4038600" cy="3028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42229" y="5977890"/>
            <a:ext cx="3046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LED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lights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Audi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S6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447</Words>
  <Application>Microsoft Office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 Optoelectronic Devices</vt:lpstr>
      <vt:lpstr>Outline</vt:lpstr>
      <vt:lpstr>What Did the Word “Opto-  Electronics” Mean?</vt:lpstr>
      <vt:lpstr>Examples of Optoelectronic Devices</vt:lpstr>
      <vt:lpstr>Major Optoelectronic Devices — Direct Conversion Between Electrons and Photons</vt:lpstr>
      <vt:lpstr>Light-Emitting Diodes (LEDs)</vt:lpstr>
      <vt:lpstr>Photon Emission in Semiconductor</vt:lpstr>
      <vt:lpstr>Semiconductor Materials vs.  LED Color</vt:lpstr>
      <vt:lpstr>Application of LEDs</vt:lpstr>
      <vt:lpstr>Laser Diodes (LDs)</vt:lpstr>
      <vt:lpstr>Photo Diodes (PDs)</vt:lpstr>
      <vt:lpstr>PDs’ Detection Range and Materials</vt:lpstr>
      <vt:lpstr>Vision of Solar Cells (Photovoltaics)</vt:lpstr>
      <vt:lpstr>Residential and Commercial Applications</vt:lpstr>
      <vt:lpstr>Trends in optoelectronic devices</vt:lpstr>
      <vt:lpstr>PowerPoint Presentation</vt:lpstr>
      <vt:lpstr>Advantages of Optical Comm.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Optoelectronics</dc:title>
  <dc:creator>qw</dc:creator>
  <cp:lastModifiedBy>DELL</cp:lastModifiedBy>
  <cp:revision>1</cp:revision>
  <dcterms:created xsi:type="dcterms:W3CDTF">2021-03-25T10:57:12Z</dcterms:created>
  <dcterms:modified xsi:type="dcterms:W3CDTF">2021-04-06T04:26:06Z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2012-01-16T00:00:00Z</vt:filetime>
  </property>
  <property fmtid="{D5CDD505-2E9C-101B-9397-08002B2CF9AE}" pid="3" name="Creator">
    <vt:lpwstr>Impress</vt:lpwstr>
  </property>
  <property fmtid="{D5CDD505-2E9C-101B-9397-08002B2CF9AE}" pid="4" name="LastSaved">
    <vt:filetime>2012-01-16T00:00:00Z</vt:filetime>
  </property>
</Properties>
</file>